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58" r:id="rId1"/>
  </p:sldMasterIdLst>
  <p:notesMasterIdLst>
    <p:notesMasterId r:id="rId190"/>
  </p:notesMasterIdLst>
  <p:handoutMasterIdLst>
    <p:handoutMasterId r:id="rId191"/>
  </p:handoutMasterIdLst>
  <p:sldIdLst>
    <p:sldId id="256" r:id="rId2"/>
    <p:sldId id="422" r:id="rId3"/>
    <p:sldId id="423" r:id="rId4"/>
    <p:sldId id="434" r:id="rId5"/>
    <p:sldId id="266" r:id="rId6"/>
    <p:sldId id="424" r:id="rId7"/>
    <p:sldId id="435" r:id="rId8"/>
    <p:sldId id="398" r:id="rId9"/>
    <p:sldId id="429" r:id="rId10"/>
    <p:sldId id="436" r:id="rId11"/>
    <p:sldId id="440" r:id="rId12"/>
    <p:sldId id="437" r:id="rId13"/>
    <p:sldId id="430" r:id="rId14"/>
    <p:sldId id="426" r:id="rId15"/>
    <p:sldId id="438" r:id="rId16"/>
    <p:sldId id="432" r:id="rId17"/>
    <p:sldId id="439" r:id="rId18"/>
    <p:sldId id="441" r:id="rId19"/>
    <p:sldId id="623" r:id="rId20"/>
    <p:sldId id="433" r:id="rId21"/>
    <p:sldId id="442" r:id="rId22"/>
    <p:sldId id="443" r:id="rId23"/>
    <p:sldId id="444" r:id="rId24"/>
    <p:sldId id="445" r:id="rId25"/>
    <p:sldId id="446" r:id="rId26"/>
    <p:sldId id="447" r:id="rId27"/>
    <p:sldId id="448" r:id="rId28"/>
    <p:sldId id="449" r:id="rId29"/>
    <p:sldId id="450" r:id="rId30"/>
    <p:sldId id="451" r:id="rId31"/>
    <p:sldId id="452" r:id="rId32"/>
    <p:sldId id="453" r:id="rId33"/>
    <p:sldId id="454" r:id="rId34"/>
    <p:sldId id="1288" r:id="rId35"/>
    <p:sldId id="1289" r:id="rId36"/>
    <p:sldId id="1290" r:id="rId37"/>
    <p:sldId id="455" r:id="rId38"/>
    <p:sldId id="456" r:id="rId39"/>
    <p:sldId id="457" r:id="rId40"/>
    <p:sldId id="458" r:id="rId41"/>
    <p:sldId id="610" r:id="rId42"/>
    <p:sldId id="459" r:id="rId43"/>
    <p:sldId id="460" r:id="rId44"/>
    <p:sldId id="461" r:id="rId45"/>
    <p:sldId id="462" r:id="rId46"/>
    <p:sldId id="464" r:id="rId47"/>
    <p:sldId id="466" r:id="rId48"/>
    <p:sldId id="465" r:id="rId49"/>
    <p:sldId id="468" r:id="rId50"/>
    <p:sldId id="469" r:id="rId51"/>
    <p:sldId id="471" r:id="rId52"/>
    <p:sldId id="472" r:id="rId53"/>
    <p:sldId id="473" r:id="rId54"/>
    <p:sldId id="474" r:id="rId55"/>
    <p:sldId id="475" r:id="rId56"/>
    <p:sldId id="1269" r:id="rId57"/>
    <p:sldId id="477" r:id="rId58"/>
    <p:sldId id="479" r:id="rId59"/>
    <p:sldId id="480" r:id="rId60"/>
    <p:sldId id="481" r:id="rId61"/>
    <p:sldId id="614" r:id="rId62"/>
    <p:sldId id="597" r:id="rId63"/>
    <p:sldId id="598" r:id="rId64"/>
    <p:sldId id="602" r:id="rId65"/>
    <p:sldId id="794" r:id="rId66"/>
    <p:sldId id="621" r:id="rId67"/>
    <p:sldId id="484" r:id="rId68"/>
    <p:sldId id="485" r:id="rId69"/>
    <p:sldId id="487" r:id="rId70"/>
    <p:sldId id="488" r:id="rId71"/>
    <p:sldId id="489" r:id="rId72"/>
    <p:sldId id="491" r:id="rId73"/>
    <p:sldId id="486" r:id="rId74"/>
    <p:sldId id="1211" r:id="rId75"/>
    <p:sldId id="494" r:id="rId76"/>
    <p:sldId id="495" r:id="rId77"/>
    <p:sldId id="496" r:id="rId78"/>
    <p:sldId id="497" r:id="rId79"/>
    <p:sldId id="622" r:id="rId80"/>
    <p:sldId id="498" r:id="rId81"/>
    <p:sldId id="1294" r:id="rId82"/>
    <p:sldId id="604" r:id="rId83"/>
    <p:sldId id="500" r:id="rId84"/>
    <p:sldId id="501" r:id="rId85"/>
    <p:sldId id="502" r:id="rId86"/>
    <p:sldId id="627" r:id="rId87"/>
    <p:sldId id="482" r:id="rId88"/>
    <p:sldId id="483" r:id="rId89"/>
    <p:sldId id="605" r:id="rId90"/>
    <p:sldId id="503" r:id="rId91"/>
    <p:sldId id="504" r:id="rId92"/>
    <p:sldId id="505" r:id="rId93"/>
    <p:sldId id="507" r:id="rId94"/>
    <p:sldId id="509" r:id="rId95"/>
    <p:sldId id="510" r:id="rId96"/>
    <p:sldId id="606" r:id="rId97"/>
    <p:sldId id="511" r:id="rId98"/>
    <p:sldId id="512" r:id="rId99"/>
    <p:sldId id="513" r:id="rId100"/>
    <p:sldId id="615" r:id="rId101"/>
    <p:sldId id="514" r:id="rId102"/>
    <p:sldId id="531" r:id="rId103"/>
    <p:sldId id="532" r:id="rId104"/>
    <p:sldId id="533" r:id="rId105"/>
    <p:sldId id="534" r:id="rId106"/>
    <p:sldId id="535" r:id="rId107"/>
    <p:sldId id="536" r:id="rId108"/>
    <p:sldId id="625" r:id="rId109"/>
    <p:sldId id="616" r:id="rId110"/>
    <p:sldId id="626" r:id="rId111"/>
    <p:sldId id="1270" r:id="rId112"/>
    <p:sldId id="540" r:id="rId113"/>
    <p:sldId id="541" r:id="rId114"/>
    <p:sldId id="543" r:id="rId115"/>
    <p:sldId id="544" r:id="rId116"/>
    <p:sldId id="545" r:id="rId117"/>
    <p:sldId id="601" r:id="rId118"/>
    <p:sldId id="515" r:id="rId119"/>
    <p:sldId id="516" r:id="rId120"/>
    <p:sldId id="517" r:id="rId121"/>
    <p:sldId id="519" r:id="rId122"/>
    <p:sldId id="557" r:id="rId123"/>
    <p:sldId id="607" r:id="rId124"/>
    <p:sldId id="520" r:id="rId125"/>
    <p:sldId id="521" r:id="rId126"/>
    <p:sldId id="522" r:id="rId127"/>
    <p:sldId id="523" r:id="rId128"/>
    <p:sldId id="524" r:id="rId129"/>
    <p:sldId id="525" r:id="rId130"/>
    <p:sldId id="526" r:id="rId131"/>
    <p:sldId id="527" r:id="rId132"/>
    <p:sldId id="528" r:id="rId133"/>
    <p:sldId id="599" r:id="rId134"/>
    <p:sldId id="600" r:id="rId135"/>
    <p:sldId id="546" r:id="rId136"/>
    <p:sldId id="547" r:id="rId137"/>
    <p:sldId id="548" r:id="rId138"/>
    <p:sldId id="549" r:id="rId139"/>
    <p:sldId id="1293" r:id="rId140"/>
    <p:sldId id="1271" r:id="rId141"/>
    <p:sldId id="552" r:id="rId142"/>
    <p:sldId id="553" r:id="rId143"/>
    <p:sldId id="554" r:id="rId144"/>
    <p:sldId id="555" r:id="rId145"/>
    <p:sldId id="613" r:id="rId146"/>
    <p:sldId id="556" r:id="rId147"/>
    <p:sldId id="558" r:id="rId148"/>
    <p:sldId id="608" r:id="rId149"/>
    <p:sldId id="560" r:id="rId150"/>
    <p:sldId id="562" r:id="rId151"/>
    <p:sldId id="561" r:id="rId152"/>
    <p:sldId id="563" r:id="rId153"/>
    <p:sldId id="567" r:id="rId154"/>
    <p:sldId id="617" r:id="rId155"/>
    <p:sldId id="609" r:id="rId156"/>
    <p:sldId id="568" r:id="rId157"/>
    <p:sldId id="569" r:id="rId158"/>
    <p:sldId id="570" r:id="rId159"/>
    <p:sldId id="571" r:id="rId160"/>
    <p:sldId id="612" r:id="rId161"/>
    <p:sldId id="572" r:id="rId162"/>
    <p:sldId id="573" r:id="rId163"/>
    <p:sldId id="574" r:id="rId164"/>
    <p:sldId id="575" r:id="rId165"/>
    <p:sldId id="576" r:id="rId166"/>
    <p:sldId id="577" r:id="rId167"/>
    <p:sldId id="579" r:id="rId168"/>
    <p:sldId id="580" r:id="rId169"/>
    <p:sldId id="581" r:id="rId170"/>
    <p:sldId id="582" r:id="rId171"/>
    <p:sldId id="583" r:id="rId172"/>
    <p:sldId id="611" r:id="rId173"/>
    <p:sldId id="584" r:id="rId174"/>
    <p:sldId id="585" r:id="rId175"/>
    <p:sldId id="586" r:id="rId176"/>
    <p:sldId id="1273" r:id="rId177"/>
    <p:sldId id="587" r:id="rId178"/>
    <p:sldId id="588" r:id="rId179"/>
    <p:sldId id="589" r:id="rId180"/>
    <p:sldId id="590" r:id="rId181"/>
    <p:sldId id="591" r:id="rId182"/>
    <p:sldId id="624" r:id="rId183"/>
    <p:sldId id="618" r:id="rId184"/>
    <p:sldId id="619" r:id="rId185"/>
    <p:sldId id="620" r:id="rId186"/>
    <p:sldId id="592" r:id="rId187"/>
    <p:sldId id="593" r:id="rId188"/>
    <p:sldId id="594" r:id="rId189"/>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72" userDrawn="1">
          <p15:clr>
            <a:srgbClr val="A4A3A4"/>
          </p15:clr>
        </p15:guide>
        <p15:guide id="2" pos="2880">
          <p15:clr>
            <a:srgbClr val="A4A3A4"/>
          </p15:clr>
        </p15:guide>
        <p15:guide id="3" orient="horz" pos="2337">
          <p15:clr>
            <a:srgbClr val="A4A3A4"/>
          </p15:clr>
        </p15:guide>
        <p15:guide id="4" pos="2805">
          <p15:clr>
            <a:srgbClr val="A4A3A4"/>
          </p15:clr>
        </p15:guide>
        <p15:guide id="5" orient="horz" pos="2221">
          <p15:clr>
            <a:srgbClr val="A4A3A4"/>
          </p15:clr>
        </p15:guide>
        <p15:guide id="6" pos="2895">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iuliana Morales" initials="GM" lastIdx="21" clrIdx="0">
    <p:extLst>
      <p:ext uri="{19B8F6BF-5375-455C-9EA6-DF929625EA0E}">
        <p15:presenceInfo xmlns:p15="http://schemas.microsoft.com/office/powerpoint/2012/main" userId="S-1-5-21-3003367119-45151493-406046460-38016" providerId="AD"/>
      </p:ext>
    </p:extLst>
  </p:cmAuthor>
  <p:cmAuthor id="2" name="Robyn Dayton" initials="RD" lastIdx="28" clrIdx="1">
    <p:extLst>
      <p:ext uri="{19B8F6BF-5375-455C-9EA6-DF929625EA0E}">
        <p15:presenceInfo xmlns:p15="http://schemas.microsoft.com/office/powerpoint/2012/main" userId="S-1-5-21-3003367119-45151493-406046460-41271" providerId="AD"/>
      </p:ext>
    </p:extLst>
  </p:cmAuthor>
  <p:cmAuthor id="3" name="Stevie Daniels" initials="SD" lastIdx="33" clrIdx="2">
    <p:extLst>
      <p:ext uri="{19B8F6BF-5375-455C-9EA6-DF929625EA0E}">
        <p15:presenceInfo xmlns:p15="http://schemas.microsoft.com/office/powerpoint/2012/main" userId="S-1-5-21-3003367119-45151493-406046460-37941" providerId="AD"/>
      </p:ext>
    </p:extLst>
  </p:cmAuthor>
  <p:cmAuthor id="4" name="Stevie Daniels" initials="SD [2]" lastIdx="6" clrIdx="3">
    <p:extLst>
      <p:ext uri="{19B8F6BF-5375-455C-9EA6-DF929625EA0E}">
        <p15:presenceInfo xmlns:p15="http://schemas.microsoft.com/office/powerpoint/2012/main" userId="8d7c1f30-1a59-46dc-a08c-f8b023872669" providerId="Windows Live"/>
      </p:ext>
    </p:extLst>
  </p:cmAuthor>
  <p:cmAuthor id="5" name="Lucy Harber" initials="LH" lastIdx="1" clrIdx="4">
    <p:extLst>
      <p:ext uri="{19B8F6BF-5375-455C-9EA6-DF929625EA0E}">
        <p15:presenceInfo xmlns:p15="http://schemas.microsoft.com/office/powerpoint/2012/main" userId="S-1-5-21-3003367119-45151493-406046460-4162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EEAD2"/>
    <a:srgbClr val="E37B1D"/>
    <a:srgbClr val="FCD6A5"/>
    <a:srgbClr val="00B050"/>
    <a:srgbClr val="E7F3FB"/>
    <a:srgbClr val="DCDCDC"/>
    <a:srgbClr val="C0C0C0"/>
    <a:srgbClr val="DB552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279AA74-1460-4392-8F6C-0ADE8A99A8AB}" v="7" dt="2019-07-12T12:48:58.70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79" autoAdjust="0"/>
    <p:restoredTop sz="94906" autoAdjust="0"/>
  </p:normalViewPr>
  <p:slideViewPr>
    <p:cSldViewPr snapToGrid="0" snapToObjects="1">
      <p:cViewPr varScale="1">
        <p:scale>
          <a:sx n="79" d="100"/>
          <a:sy n="79" d="100"/>
        </p:scale>
        <p:origin x="1347" y="55"/>
      </p:cViewPr>
      <p:guideLst>
        <p:guide orient="horz" pos="1872"/>
        <p:guide pos="2880"/>
        <p:guide orient="horz" pos="2337"/>
        <p:guide pos="2805"/>
        <p:guide orient="horz" pos="2221"/>
        <p:guide pos="2895"/>
      </p:guideLst>
    </p:cSldViewPr>
  </p:slideViewPr>
  <p:outlineViewPr>
    <p:cViewPr>
      <p:scale>
        <a:sx n="33" d="100"/>
        <a:sy n="33" d="100"/>
      </p:scale>
      <p:origin x="0" y="-183752"/>
    </p:cViewPr>
  </p:outlineViewPr>
  <p:notesTextViewPr>
    <p:cViewPr>
      <p:scale>
        <a:sx n="3" d="2"/>
        <a:sy n="3" d="2"/>
      </p:scale>
      <p:origin x="0" y="0"/>
    </p:cViewPr>
  </p:notesTextViewPr>
  <p:sorterViewPr>
    <p:cViewPr>
      <p:scale>
        <a:sx n="80" d="100"/>
        <a:sy n="80" d="100"/>
      </p:scale>
      <p:origin x="0" y="-39572"/>
    </p:cViewPr>
  </p:sorterViewPr>
  <p:notesViewPr>
    <p:cSldViewPr snapToGrid="0" snapToObjects="1">
      <p:cViewPr>
        <p:scale>
          <a:sx n="50" d="100"/>
          <a:sy n="50" d="100"/>
        </p:scale>
        <p:origin x="696" y="8"/>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handoutMaster" Target="handoutMasters/handoutMaster1.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commentAuthors" Target="commentAuthors.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presProps" Target="presProps.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viewProps" Target="viewProps.xml"/><Relationship Id="rId199" Type="http://schemas.openxmlformats.org/officeDocument/2006/relationships/customXml" Target="../customXml/item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theme" Target="theme/theme1.xml"/><Relationship Id="rId190" Type="http://schemas.openxmlformats.org/officeDocument/2006/relationships/notesMaster" Target="notesMasters/notesMaster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tableStyles" Target="tableStyles.xml"/><Relationship Id="rId200" Type="http://schemas.openxmlformats.org/officeDocument/2006/relationships/customXml" Target="../customXml/item2.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microsoft.com/office/2016/11/relationships/changesInfo" Target="changesInfos/changesInfo1.xml"/><Relationship Id="rId201" Type="http://schemas.openxmlformats.org/officeDocument/2006/relationships/customXml" Target="../customXml/item3.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microsoft.com/office/2015/10/relationships/revisionInfo" Target="revisionInfo.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iuliana Morales" userId="26d8f61b-ce81-43b7-aa92-5a0196c808ca" providerId="ADAL" clId="{6279AA74-1460-4392-8F6C-0ADE8A99A8AB}"/>
    <pc:docChg chg="modSld">
      <pc:chgData name="Giuliana Morales" userId="26d8f61b-ce81-43b7-aa92-5a0196c808ca" providerId="ADAL" clId="{6279AA74-1460-4392-8F6C-0ADE8A99A8AB}" dt="2019-07-12T12:48:58.704" v="6" actId="20577"/>
      <pc:docMkLst>
        <pc:docMk/>
      </pc:docMkLst>
      <pc:sldChg chg="modSp">
        <pc:chgData name="Giuliana Morales" userId="26d8f61b-ce81-43b7-aa92-5a0196c808ca" providerId="ADAL" clId="{6279AA74-1460-4392-8F6C-0ADE8A99A8AB}" dt="2019-07-01T19:20:10.100" v="3" actId="13926"/>
        <pc:sldMkLst>
          <pc:docMk/>
          <pc:sldMk cId="2987877327" sldId="620"/>
        </pc:sldMkLst>
        <pc:spChg chg="mod">
          <ac:chgData name="Giuliana Morales" userId="26d8f61b-ce81-43b7-aa92-5a0196c808ca" providerId="ADAL" clId="{6279AA74-1460-4392-8F6C-0ADE8A99A8AB}" dt="2019-07-01T19:20:10.100" v="3" actId="13926"/>
          <ac:spMkLst>
            <pc:docMk/>
            <pc:sldMk cId="2987877327" sldId="620"/>
            <ac:spMk id="4" creationId="{6A63901C-1045-4FC1-A103-3B861EE1D65F}"/>
          </ac:spMkLst>
        </pc:spChg>
      </pc:sldChg>
      <pc:sldChg chg="modSp">
        <pc:chgData name="Giuliana Morales" userId="26d8f61b-ce81-43b7-aa92-5a0196c808ca" providerId="ADAL" clId="{6279AA74-1460-4392-8F6C-0ADE8A99A8AB}" dt="2019-07-12T12:48:58.704" v="6" actId="20577"/>
        <pc:sldMkLst>
          <pc:docMk/>
          <pc:sldMk cId="182731875" sldId="1293"/>
        </pc:sldMkLst>
        <pc:spChg chg="mod">
          <ac:chgData name="Giuliana Morales" userId="26d8f61b-ce81-43b7-aa92-5a0196c808ca" providerId="ADAL" clId="{6279AA74-1460-4392-8F6C-0ADE8A99A8AB}" dt="2019-07-12T12:48:58.704" v="6" actId="20577"/>
          <ac:spMkLst>
            <pc:docMk/>
            <pc:sldMk cId="182731875" sldId="1293"/>
            <ac:spMk id="5" creationId="{4A0B0D81-9CD0-4214-80DE-3E1A99DE0ADC}"/>
          </ac:spMkLst>
        </pc:spChg>
      </pc:sldChg>
    </pc:docChg>
  </pc:docChgLst>
  <pc:docChgLst>
    <pc:chgData name="Giuliana Morales" userId="26d8f61b-ce81-43b7-aa92-5a0196c808ca" providerId="ADAL" clId="{BF334207-C4D5-40C1-8EF9-66657F09877C}"/>
    <pc:docChg chg="modSld">
      <pc:chgData name="Giuliana Morales" userId="26d8f61b-ce81-43b7-aa92-5a0196c808ca" providerId="ADAL" clId="{BF334207-C4D5-40C1-8EF9-66657F09877C}" dt="2019-06-15T21:37:45.823" v="27" actId="20577"/>
      <pc:docMkLst>
        <pc:docMk/>
      </pc:docMkLst>
      <pc:sldChg chg="modSp">
        <pc:chgData name="Giuliana Morales" userId="26d8f61b-ce81-43b7-aa92-5a0196c808ca" providerId="ADAL" clId="{BF334207-C4D5-40C1-8EF9-66657F09877C}" dt="2019-06-15T21:37:45.823" v="27" actId="20577"/>
        <pc:sldMkLst>
          <pc:docMk/>
          <pc:sldMk cId="1356371449" sldId="619"/>
        </pc:sldMkLst>
        <pc:spChg chg="mod">
          <ac:chgData name="Giuliana Morales" userId="26d8f61b-ce81-43b7-aa92-5a0196c808ca" providerId="ADAL" clId="{BF334207-C4D5-40C1-8EF9-66657F09877C}" dt="2019-06-15T21:37:45.823" v="27" actId="20577"/>
          <ac:spMkLst>
            <pc:docMk/>
            <pc:sldMk cId="1356371449" sldId="619"/>
            <ac:spMk id="4" creationId="{6A63901C-1045-4FC1-A103-3B861EE1D65F}"/>
          </ac:spMkLst>
        </pc:spChg>
      </pc:sldChg>
      <pc:sldChg chg="modSp">
        <pc:chgData name="Giuliana Morales" userId="26d8f61b-ce81-43b7-aa92-5a0196c808ca" providerId="ADAL" clId="{BF334207-C4D5-40C1-8EF9-66657F09877C}" dt="2019-06-15T21:37:18.497" v="25" actId="20577"/>
        <pc:sldMkLst>
          <pc:docMk/>
          <pc:sldMk cId="2987877327" sldId="620"/>
        </pc:sldMkLst>
        <pc:spChg chg="mod">
          <ac:chgData name="Giuliana Morales" userId="26d8f61b-ce81-43b7-aa92-5a0196c808ca" providerId="ADAL" clId="{BF334207-C4D5-40C1-8EF9-66657F09877C}" dt="2019-06-15T21:37:18.497" v="25" actId="20577"/>
          <ac:spMkLst>
            <pc:docMk/>
            <pc:sldMk cId="2987877327" sldId="620"/>
            <ac:spMk id="4" creationId="{6A63901C-1045-4FC1-A103-3B861EE1D65F}"/>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EDABC3-1607-417D-BFBF-E59D9DDBC3D6}"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n-US"/>
        </a:p>
      </dgm:t>
    </dgm:pt>
    <dgm:pt modelId="{DC99E8F7-E2A8-492C-924E-4C2908370F30}">
      <dgm:prSet phldrT="[Text]" custT="1"/>
      <dgm:spPr/>
      <dgm:t>
        <a:bodyPr/>
        <a:lstStyle/>
        <a:p>
          <a:r>
            <a:rPr lang="en-US" sz="2200" b="1" dirty="0"/>
            <a:t>DISTINGUISHING AND LABELING DIFFERENCES</a:t>
          </a:r>
        </a:p>
        <a:p>
          <a:r>
            <a:rPr lang="en-US" sz="1800" dirty="0"/>
            <a:t>(HIV status)</a:t>
          </a:r>
        </a:p>
      </dgm:t>
    </dgm:pt>
    <dgm:pt modelId="{B26F5840-BAA2-4656-9D48-4B2A8249E5B9}" type="parTrans" cxnId="{E41CCF11-03CC-4964-B9BD-1DD8F8BD6AE7}">
      <dgm:prSet/>
      <dgm:spPr/>
      <dgm:t>
        <a:bodyPr/>
        <a:lstStyle/>
        <a:p>
          <a:endParaRPr lang="en-US"/>
        </a:p>
      </dgm:t>
    </dgm:pt>
    <dgm:pt modelId="{19FEB419-4BDA-4E11-A102-135B1CFE87A8}" type="sibTrans" cxnId="{E41CCF11-03CC-4964-B9BD-1DD8F8BD6AE7}">
      <dgm:prSet/>
      <dgm:spPr/>
      <dgm:t>
        <a:bodyPr/>
        <a:lstStyle/>
        <a:p>
          <a:endParaRPr lang="en-US" dirty="0"/>
        </a:p>
      </dgm:t>
    </dgm:pt>
    <dgm:pt modelId="{492388FD-070F-4A7F-BFCB-9A92EEB48784}">
      <dgm:prSet phldrT="[Text]" custT="1"/>
      <dgm:spPr/>
      <dgm:t>
        <a:bodyPr/>
        <a:lstStyle/>
        <a:p>
          <a:r>
            <a:rPr lang="en-US" sz="2200" b="1" dirty="0"/>
            <a:t>ASSOCIATING NEGATIVE ATTRIBUTES</a:t>
          </a:r>
        </a:p>
        <a:p>
          <a:r>
            <a:rPr lang="en-US" sz="1800" dirty="0"/>
            <a:t>(immoral, promiscuous)	</a:t>
          </a:r>
        </a:p>
      </dgm:t>
    </dgm:pt>
    <dgm:pt modelId="{719BFC9E-9E28-46EF-A952-2BA83D0ABAFD}" type="parTrans" cxnId="{B4C099FE-CA7D-4647-BB36-F04ADA231FB9}">
      <dgm:prSet/>
      <dgm:spPr/>
      <dgm:t>
        <a:bodyPr/>
        <a:lstStyle/>
        <a:p>
          <a:endParaRPr lang="en-US"/>
        </a:p>
      </dgm:t>
    </dgm:pt>
    <dgm:pt modelId="{4C71AD89-C44A-4F9B-9990-0488ABA8EA5E}" type="sibTrans" cxnId="{B4C099FE-CA7D-4647-BB36-F04ADA231FB9}">
      <dgm:prSet/>
      <dgm:spPr/>
      <dgm:t>
        <a:bodyPr/>
        <a:lstStyle/>
        <a:p>
          <a:endParaRPr lang="en-US" dirty="0"/>
        </a:p>
      </dgm:t>
    </dgm:pt>
    <dgm:pt modelId="{D57C3822-AA64-4719-BE20-CFAA5C9F273D}">
      <dgm:prSet phldrT="[Text]" custT="1"/>
      <dgm:spPr/>
      <dgm:t>
        <a:bodyPr/>
        <a:lstStyle/>
        <a:p>
          <a:r>
            <a:rPr lang="en-US" sz="2200" b="1" dirty="0"/>
            <a:t>SEPARATING “US” FROM “THEM”</a:t>
          </a:r>
        </a:p>
        <a:p>
          <a:r>
            <a:rPr lang="en-US" sz="1800" dirty="0"/>
            <a:t>(isolate physically and socially)	</a:t>
          </a:r>
        </a:p>
      </dgm:t>
    </dgm:pt>
    <dgm:pt modelId="{753C4E86-0C0E-4E36-BD05-24C724D5F891}" type="parTrans" cxnId="{02C2A95A-5EA0-472F-930F-D01F439CDE99}">
      <dgm:prSet/>
      <dgm:spPr/>
      <dgm:t>
        <a:bodyPr/>
        <a:lstStyle/>
        <a:p>
          <a:endParaRPr lang="en-US"/>
        </a:p>
      </dgm:t>
    </dgm:pt>
    <dgm:pt modelId="{5458C31A-C5DF-4F77-8845-5F8DC3F80977}" type="sibTrans" cxnId="{02C2A95A-5EA0-472F-930F-D01F439CDE99}">
      <dgm:prSet/>
      <dgm:spPr/>
      <dgm:t>
        <a:bodyPr/>
        <a:lstStyle/>
        <a:p>
          <a:endParaRPr lang="en-US" dirty="0"/>
        </a:p>
      </dgm:t>
    </dgm:pt>
    <dgm:pt modelId="{E5AAED27-975F-4498-ADE0-528B31266BA8}">
      <dgm:prSet custT="1"/>
      <dgm:spPr/>
      <dgm:t>
        <a:bodyPr/>
        <a:lstStyle/>
        <a:p>
          <a:r>
            <a:rPr lang="en-US" sz="2200" b="1" dirty="0"/>
            <a:t>STATUS LOSS AND DISCRIMINATION</a:t>
          </a:r>
        </a:p>
        <a:p>
          <a:r>
            <a:rPr lang="en-US" sz="1800" dirty="0"/>
            <a:t>(denial of family support, denial of health care, violence)</a:t>
          </a:r>
        </a:p>
      </dgm:t>
    </dgm:pt>
    <dgm:pt modelId="{47FC24BD-D235-4AED-86EA-7CFA2D507835}" type="parTrans" cxnId="{4D48EB41-A4B4-4527-B35F-FDA30FF0720D}">
      <dgm:prSet/>
      <dgm:spPr/>
      <dgm:t>
        <a:bodyPr/>
        <a:lstStyle/>
        <a:p>
          <a:endParaRPr lang="en-US"/>
        </a:p>
      </dgm:t>
    </dgm:pt>
    <dgm:pt modelId="{46CB3C42-31BB-4427-8C6D-9A4A3380DD6E}" type="sibTrans" cxnId="{4D48EB41-A4B4-4527-B35F-FDA30FF0720D}">
      <dgm:prSet/>
      <dgm:spPr/>
      <dgm:t>
        <a:bodyPr/>
        <a:lstStyle/>
        <a:p>
          <a:endParaRPr lang="en-US"/>
        </a:p>
      </dgm:t>
    </dgm:pt>
    <dgm:pt modelId="{ABEB60AD-CA66-4CBC-AB96-9065B48098D1}" type="pres">
      <dgm:prSet presAssocID="{D9EDABC3-1607-417D-BFBF-E59D9DDBC3D6}" presName="outerComposite" presStyleCnt="0">
        <dgm:presLayoutVars>
          <dgm:chMax val="5"/>
          <dgm:dir/>
          <dgm:resizeHandles val="exact"/>
        </dgm:presLayoutVars>
      </dgm:prSet>
      <dgm:spPr/>
    </dgm:pt>
    <dgm:pt modelId="{DA97ED82-6F74-4379-9816-865A7A400BE5}" type="pres">
      <dgm:prSet presAssocID="{D9EDABC3-1607-417D-BFBF-E59D9DDBC3D6}" presName="dummyMaxCanvas" presStyleCnt="0">
        <dgm:presLayoutVars/>
      </dgm:prSet>
      <dgm:spPr/>
    </dgm:pt>
    <dgm:pt modelId="{9F94784C-9D65-414A-970E-D8A76AFF61DC}" type="pres">
      <dgm:prSet presAssocID="{D9EDABC3-1607-417D-BFBF-E59D9DDBC3D6}" presName="FourNodes_1" presStyleLbl="node1" presStyleIdx="0" presStyleCnt="4">
        <dgm:presLayoutVars>
          <dgm:bulletEnabled val="1"/>
        </dgm:presLayoutVars>
      </dgm:prSet>
      <dgm:spPr/>
    </dgm:pt>
    <dgm:pt modelId="{448633E2-B67B-4DD1-9920-B3524FD218A1}" type="pres">
      <dgm:prSet presAssocID="{D9EDABC3-1607-417D-BFBF-E59D9DDBC3D6}" presName="FourNodes_2" presStyleLbl="node1" presStyleIdx="1" presStyleCnt="4">
        <dgm:presLayoutVars>
          <dgm:bulletEnabled val="1"/>
        </dgm:presLayoutVars>
      </dgm:prSet>
      <dgm:spPr/>
    </dgm:pt>
    <dgm:pt modelId="{77D17F76-3E88-4FFC-A356-494694663F01}" type="pres">
      <dgm:prSet presAssocID="{D9EDABC3-1607-417D-BFBF-E59D9DDBC3D6}" presName="FourNodes_3" presStyleLbl="node1" presStyleIdx="2" presStyleCnt="4">
        <dgm:presLayoutVars>
          <dgm:bulletEnabled val="1"/>
        </dgm:presLayoutVars>
      </dgm:prSet>
      <dgm:spPr/>
    </dgm:pt>
    <dgm:pt modelId="{C7C406EF-70DE-4361-B72E-71EE828F1CFD}" type="pres">
      <dgm:prSet presAssocID="{D9EDABC3-1607-417D-BFBF-E59D9DDBC3D6}" presName="FourNodes_4" presStyleLbl="node1" presStyleIdx="3" presStyleCnt="4">
        <dgm:presLayoutVars>
          <dgm:bulletEnabled val="1"/>
        </dgm:presLayoutVars>
      </dgm:prSet>
      <dgm:spPr/>
    </dgm:pt>
    <dgm:pt modelId="{F0F5BF25-C9E7-4A89-B453-B35F26C8523F}" type="pres">
      <dgm:prSet presAssocID="{D9EDABC3-1607-417D-BFBF-E59D9DDBC3D6}" presName="FourConn_1-2" presStyleLbl="fgAccFollowNode1" presStyleIdx="0" presStyleCnt="3">
        <dgm:presLayoutVars>
          <dgm:bulletEnabled val="1"/>
        </dgm:presLayoutVars>
      </dgm:prSet>
      <dgm:spPr/>
    </dgm:pt>
    <dgm:pt modelId="{E182A182-A861-4660-975B-E3EF11A530B4}" type="pres">
      <dgm:prSet presAssocID="{D9EDABC3-1607-417D-BFBF-E59D9DDBC3D6}" presName="FourConn_2-3" presStyleLbl="fgAccFollowNode1" presStyleIdx="1" presStyleCnt="3">
        <dgm:presLayoutVars>
          <dgm:bulletEnabled val="1"/>
        </dgm:presLayoutVars>
      </dgm:prSet>
      <dgm:spPr/>
    </dgm:pt>
    <dgm:pt modelId="{28BEEB99-A0B5-41E1-A35D-D19874C63F0B}" type="pres">
      <dgm:prSet presAssocID="{D9EDABC3-1607-417D-BFBF-E59D9DDBC3D6}" presName="FourConn_3-4" presStyleLbl="fgAccFollowNode1" presStyleIdx="2" presStyleCnt="3">
        <dgm:presLayoutVars>
          <dgm:bulletEnabled val="1"/>
        </dgm:presLayoutVars>
      </dgm:prSet>
      <dgm:spPr/>
    </dgm:pt>
    <dgm:pt modelId="{AA2730A5-3819-4FA1-971E-765ADA76F5ED}" type="pres">
      <dgm:prSet presAssocID="{D9EDABC3-1607-417D-BFBF-E59D9DDBC3D6}" presName="FourNodes_1_text" presStyleLbl="node1" presStyleIdx="3" presStyleCnt="4">
        <dgm:presLayoutVars>
          <dgm:bulletEnabled val="1"/>
        </dgm:presLayoutVars>
      </dgm:prSet>
      <dgm:spPr/>
    </dgm:pt>
    <dgm:pt modelId="{23CC1268-B18F-4ABC-9E2C-759EAED419F6}" type="pres">
      <dgm:prSet presAssocID="{D9EDABC3-1607-417D-BFBF-E59D9DDBC3D6}" presName="FourNodes_2_text" presStyleLbl="node1" presStyleIdx="3" presStyleCnt="4">
        <dgm:presLayoutVars>
          <dgm:bulletEnabled val="1"/>
        </dgm:presLayoutVars>
      </dgm:prSet>
      <dgm:spPr/>
    </dgm:pt>
    <dgm:pt modelId="{43D2584A-3990-461F-B9B4-27B4F569E0A3}" type="pres">
      <dgm:prSet presAssocID="{D9EDABC3-1607-417D-BFBF-E59D9DDBC3D6}" presName="FourNodes_3_text" presStyleLbl="node1" presStyleIdx="3" presStyleCnt="4">
        <dgm:presLayoutVars>
          <dgm:bulletEnabled val="1"/>
        </dgm:presLayoutVars>
      </dgm:prSet>
      <dgm:spPr/>
    </dgm:pt>
    <dgm:pt modelId="{E15E7842-6216-4C7B-9378-B93AC3DA7C83}" type="pres">
      <dgm:prSet presAssocID="{D9EDABC3-1607-417D-BFBF-E59D9DDBC3D6}" presName="FourNodes_4_text" presStyleLbl="node1" presStyleIdx="3" presStyleCnt="4">
        <dgm:presLayoutVars>
          <dgm:bulletEnabled val="1"/>
        </dgm:presLayoutVars>
      </dgm:prSet>
      <dgm:spPr/>
    </dgm:pt>
  </dgm:ptLst>
  <dgm:cxnLst>
    <dgm:cxn modelId="{C8989C01-929E-482F-8F02-877DCC6399B2}" type="presOf" srcId="{D57C3822-AA64-4719-BE20-CFAA5C9F273D}" destId="{43D2584A-3990-461F-B9B4-27B4F569E0A3}" srcOrd="1" destOrd="0" presId="urn:microsoft.com/office/officeart/2005/8/layout/vProcess5"/>
    <dgm:cxn modelId="{E41CCF11-03CC-4964-B9BD-1DD8F8BD6AE7}" srcId="{D9EDABC3-1607-417D-BFBF-E59D9DDBC3D6}" destId="{DC99E8F7-E2A8-492C-924E-4C2908370F30}" srcOrd="0" destOrd="0" parTransId="{B26F5840-BAA2-4656-9D48-4B2A8249E5B9}" sibTransId="{19FEB419-4BDA-4E11-A102-135B1CFE87A8}"/>
    <dgm:cxn modelId="{6A6C0414-943F-40F6-B3C5-08F6BAEAF03D}" type="presOf" srcId="{5458C31A-C5DF-4F77-8845-5F8DC3F80977}" destId="{28BEEB99-A0B5-41E1-A35D-D19874C63F0B}" srcOrd="0" destOrd="0" presId="urn:microsoft.com/office/officeart/2005/8/layout/vProcess5"/>
    <dgm:cxn modelId="{7821AD16-EF63-4830-8BD2-AF2C0D353998}" type="presOf" srcId="{4C71AD89-C44A-4F9B-9990-0488ABA8EA5E}" destId="{E182A182-A861-4660-975B-E3EF11A530B4}" srcOrd="0" destOrd="0" presId="urn:microsoft.com/office/officeart/2005/8/layout/vProcess5"/>
    <dgm:cxn modelId="{B52A641B-666C-4D82-B233-D0C08A9DF93A}" type="presOf" srcId="{D9EDABC3-1607-417D-BFBF-E59D9DDBC3D6}" destId="{ABEB60AD-CA66-4CBC-AB96-9065B48098D1}" srcOrd="0" destOrd="0" presId="urn:microsoft.com/office/officeart/2005/8/layout/vProcess5"/>
    <dgm:cxn modelId="{226AD621-A2BE-4E3F-AF57-865517293FC4}" type="presOf" srcId="{492388FD-070F-4A7F-BFCB-9A92EEB48784}" destId="{23CC1268-B18F-4ABC-9E2C-759EAED419F6}" srcOrd="1" destOrd="0" presId="urn:microsoft.com/office/officeart/2005/8/layout/vProcess5"/>
    <dgm:cxn modelId="{4B955D25-4173-46F8-B371-191BAD0EF664}" type="presOf" srcId="{D57C3822-AA64-4719-BE20-CFAA5C9F273D}" destId="{77D17F76-3E88-4FFC-A356-494694663F01}" srcOrd="0" destOrd="0" presId="urn:microsoft.com/office/officeart/2005/8/layout/vProcess5"/>
    <dgm:cxn modelId="{4D48EB41-A4B4-4527-B35F-FDA30FF0720D}" srcId="{D9EDABC3-1607-417D-BFBF-E59D9DDBC3D6}" destId="{E5AAED27-975F-4498-ADE0-528B31266BA8}" srcOrd="3" destOrd="0" parTransId="{47FC24BD-D235-4AED-86EA-7CFA2D507835}" sibTransId="{46CB3C42-31BB-4427-8C6D-9A4A3380DD6E}"/>
    <dgm:cxn modelId="{D60C1473-E0EE-453C-8FD7-1DC61FBDE67E}" type="presOf" srcId="{E5AAED27-975F-4498-ADE0-528B31266BA8}" destId="{E15E7842-6216-4C7B-9378-B93AC3DA7C83}" srcOrd="1" destOrd="0" presId="urn:microsoft.com/office/officeart/2005/8/layout/vProcess5"/>
    <dgm:cxn modelId="{02C2A95A-5EA0-472F-930F-D01F439CDE99}" srcId="{D9EDABC3-1607-417D-BFBF-E59D9DDBC3D6}" destId="{D57C3822-AA64-4719-BE20-CFAA5C9F273D}" srcOrd="2" destOrd="0" parTransId="{753C4E86-0C0E-4E36-BD05-24C724D5F891}" sibTransId="{5458C31A-C5DF-4F77-8845-5F8DC3F80977}"/>
    <dgm:cxn modelId="{47806A87-658C-475C-83FA-40C6D3C6F7BE}" type="presOf" srcId="{DC99E8F7-E2A8-492C-924E-4C2908370F30}" destId="{9F94784C-9D65-414A-970E-D8A76AFF61DC}" srcOrd="0" destOrd="0" presId="urn:microsoft.com/office/officeart/2005/8/layout/vProcess5"/>
    <dgm:cxn modelId="{FF4780CE-CD54-464E-8E73-FA8D3BBA39F3}" type="presOf" srcId="{492388FD-070F-4A7F-BFCB-9A92EEB48784}" destId="{448633E2-B67B-4DD1-9920-B3524FD218A1}" srcOrd="0" destOrd="0" presId="urn:microsoft.com/office/officeart/2005/8/layout/vProcess5"/>
    <dgm:cxn modelId="{0E9F22D7-E33F-48B1-840C-D265E5B3AA3A}" type="presOf" srcId="{DC99E8F7-E2A8-492C-924E-4C2908370F30}" destId="{AA2730A5-3819-4FA1-971E-765ADA76F5ED}" srcOrd="1" destOrd="0" presId="urn:microsoft.com/office/officeart/2005/8/layout/vProcess5"/>
    <dgm:cxn modelId="{47B234E8-5158-4A32-9584-656F353C1583}" type="presOf" srcId="{E5AAED27-975F-4498-ADE0-528B31266BA8}" destId="{C7C406EF-70DE-4361-B72E-71EE828F1CFD}" srcOrd="0" destOrd="0" presId="urn:microsoft.com/office/officeart/2005/8/layout/vProcess5"/>
    <dgm:cxn modelId="{771321F5-30DC-4A5F-B920-B79085A250F6}" type="presOf" srcId="{19FEB419-4BDA-4E11-A102-135B1CFE87A8}" destId="{F0F5BF25-C9E7-4A89-B453-B35F26C8523F}" srcOrd="0" destOrd="0" presId="urn:microsoft.com/office/officeart/2005/8/layout/vProcess5"/>
    <dgm:cxn modelId="{B4C099FE-CA7D-4647-BB36-F04ADA231FB9}" srcId="{D9EDABC3-1607-417D-BFBF-E59D9DDBC3D6}" destId="{492388FD-070F-4A7F-BFCB-9A92EEB48784}" srcOrd="1" destOrd="0" parTransId="{719BFC9E-9E28-46EF-A952-2BA83D0ABAFD}" sibTransId="{4C71AD89-C44A-4F9B-9990-0488ABA8EA5E}"/>
    <dgm:cxn modelId="{0455A646-EE85-4FB5-B7EB-F94E8A465AB1}" type="presParOf" srcId="{ABEB60AD-CA66-4CBC-AB96-9065B48098D1}" destId="{DA97ED82-6F74-4379-9816-865A7A400BE5}" srcOrd="0" destOrd="0" presId="urn:microsoft.com/office/officeart/2005/8/layout/vProcess5"/>
    <dgm:cxn modelId="{972C7457-0D59-406A-BE47-52CD1725EC9F}" type="presParOf" srcId="{ABEB60AD-CA66-4CBC-AB96-9065B48098D1}" destId="{9F94784C-9D65-414A-970E-D8A76AFF61DC}" srcOrd="1" destOrd="0" presId="urn:microsoft.com/office/officeart/2005/8/layout/vProcess5"/>
    <dgm:cxn modelId="{35FFD328-42F7-4614-A42C-E0E8CD9723A5}" type="presParOf" srcId="{ABEB60AD-CA66-4CBC-AB96-9065B48098D1}" destId="{448633E2-B67B-4DD1-9920-B3524FD218A1}" srcOrd="2" destOrd="0" presId="urn:microsoft.com/office/officeart/2005/8/layout/vProcess5"/>
    <dgm:cxn modelId="{0CD0DB6B-C9B8-4D6E-A162-E90A8B1F3B2E}" type="presParOf" srcId="{ABEB60AD-CA66-4CBC-AB96-9065B48098D1}" destId="{77D17F76-3E88-4FFC-A356-494694663F01}" srcOrd="3" destOrd="0" presId="urn:microsoft.com/office/officeart/2005/8/layout/vProcess5"/>
    <dgm:cxn modelId="{86ED4BCB-2BF1-48DD-92E9-E03F96ED8745}" type="presParOf" srcId="{ABEB60AD-CA66-4CBC-AB96-9065B48098D1}" destId="{C7C406EF-70DE-4361-B72E-71EE828F1CFD}" srcOrd="4" destOrd="0" presId="urn:microsoft.com/office/officeart/2005/8/layout/vProcess5"/>
    <dgm:cxn modelId="{81B6771D-8236-4F7C-9F82-3AD8926209C7}" type="presParOf" srcId="{ABEB60AD-CA66-4CBC-AB96-9065B48098D1}" destId="{F0F5BF25-C9E7-4A89-B453-B35F26C8523F}" srcOrd="5" destOrd="0" presId="urn:microsoft.com/office/officeart/2005/8/layout/vProcess5"/>
    <dgm:cxn modelId="{DD6B8295-3090-4E0A-9796-947F5CDCB301}" type="presParOf" srcId="{ABEB60AD-CA66-4CBC-AB96-9065B48098D1}" destId="{E182A182-A861-4660-975B-E3EF11A530B4}" srcOrd="6" destOrd="0" presId="urn:microsoft.com/office/officeart/2005/8/layout/vProcess5"/>
    <dgm:cxn modelId="{E9795DE3-F52D-426F-B05E-BD005AC3ECB5}" type="presParOf" srcId="{ABEB60AD-CA66-4CBC-AB96-9065B48098D1}" destId="{28BEEB99-A0B5-41E1-A35D-D19874C63F0B}" srcOrd="7" destOrd="0" presId="urn:microsoft.com/office/officeart/2005/8/layout/vProcess5"/>
    <dgm:cxn modelId="{E21AE4C5-D97B-413C-9B3D-CCFDED693DB0}" type="presParOf" srcId="{ABEB60AD-CA66-4CBC-AB96-9065B48098D1}" destId="{AA2730A5-3819-4FA1-971E-765ADA76F5ED}" srcOrd="8" destOrd="0" presId="urn:microsoft.com/office/officeart/2005/8/layout/vProcess5"/>
    <dgm:cxn modelId="{32A2307A-A4DF-47F4-8871-8BB19F756857}" type="presParOf" srcId="{ABEB60AD-CA66-4CBC-AB96-9065B48098D1}" destId="{23CC1268-B18F-4ABC-9E2C-759EAED419F6}" srcOrd="9" destOrd="0" presId="urn:microsoft.com/office/officeart/2005/8/layout/vProcess5"/>
    <dgm:cxn modelId="{B2AE7766-6F79-4283-BBE7-EBE6DE200261}" type="presParOf" srcId="{ABEB60AD-CA66-4CBC-AB96-9065B48098D1}" destId="{43D2584A-3990-461F-B9B4-27B4F569E0A3}" srcOrd="10" destOrd="0" presId="urn:microsoft.com/office/officeart/2005/8/layout/vProcess5"/>
    <dgm:cxn modelId="{3CF9B689-2A5D-44BE-A882-5494B87BB5CD}" type="presParOf" srcId="{ABEB60AD-CA66-4CBC-AB96-9065B48098D1}" destId="{E15E7842-6216-4C7B-9378-B93AC3DA7C83}"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9EDABC3-1607-417D-BFBF-E59D9DDBC3D6}"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DC99E8F7-E2A8-492C-924E-4C2908370F30}">
      <dgm:prSet phldrT="[Text]" custT="1"/>
      <dgm:spPr/>
      <dgm:t>
        <a:bodyPr/>
        <a:lstStyle/>
        <a:p>
          <a:r>
            <a:rPr lang="en-US" sz="2200" b="1" dirty="0"/>
            <a:t>DISTINGUISHING AND LABELING DIFFERENCES </a:t>
          </a:r>
          <a:r>
            <a:rPr lang="en-US" sz="2200" b="1" dirty="0">
              <a:solidFill>
                <a:srgbClr val="0070C0"/>
              </a:solidFill>
            </a:rPr>
            <a:t>using gender norms</a:t>
          </a:r>
        </a:p>
        <a:p>
          <a:r>
            <a:rPr lang="en-US" sz="1800" strike="sngStrike" dirty="0"/>
            <a:t>(HIV status) </a:t>
          </a:r>
          <a:r>
            <a:rPr lang="en-US" sz="1800" strike="noStrike" dirty="0"/>
            <a:t> </a:t>
          </a:r>
          <a:r>
            <a:rPr lang="en-US" sz="1800" dirty="0">
              <a:solidFill>
                <a:srgbClr val="0070C0"/>
              </a:solidFill>
            </a:rPr>
            <a:t>(she doesn’t “act like a lady”)</a:t>
          </a:r>
        </a:p>
      </dgm:t>
    </dgm:pt>
    <dgm:pt modelId="{B26F5840-BAA2-4656-9D48-4B2A8249E5B9}" type="parTrans" cxnId="{E41CCF11-03CC-4964-B9BD-1DD8F8BD6AE7}">
      <dgm:prSet/>
      <dgm:spPr/>
      <dgm:t>
        <a:bodyPr/>
        <a:lstStyle/>
        <a:p>
          <a:endParaRPr lang="en-US"/>
        </a:p>
      </dgm:t>
    </dgm:pt>
    <dgm:pt modelId="{19FEB419-4BDA-4E11-A102-135B1CFE87A8}" type="sibTrans" cxnId="{E41CCF11-03CC-4964-B9BD-1DD8F8BD6AE7}">
      <dgm:prSet/>
      <dgm:spPr/>
      <dgm:t>
        <a:bodyPr/>
        <a:lstStyle/>
        <a:p>
          <a:endParaRPr lang="en-US" dirty="0"/>
        </a:p>
      </dgm:t>
    </dgm:pt>
    <dgm:pt modelId="{492388FD-070F-4A7F-BFCB-9A92EEB48784}">
      <dgm:prSet phldrT="[Text]" custT="1"/>
      <dgm:spPr/>
      <dgm:t>
        <a:bodyPr/>
        <a:lstStyle/>
        <a:p>
          <a:r>
            <a:rPr lang="en-US" sz="2200" b="1" dirty="0"/>
            <a:t>ASSOCIATING NEGATIVE ATTRIBUTES</a:t>
          </a:r>
        </a:p>
        <a:p>
          <a:r>
            <a:rPr lang="en-US" sz="1800" dirty="0"/>
            <a:t>(immoral, promiscuous) 	</a:t>
          </a:r>
        </a:p>
      </dgm:t>
    </dgm:pt>
    <dgm:pt modelId="{719BFC9E-9E28-46EF-A952-2BA83D0ABAFD}" type="parTrans" cxnId="{B4C099FE-CA7D-4647-BB36-F04ADA231FB9}">
      <dgm:prSet/>
      <dgm:spPr/>
      <dgm:t>
        <a:bodyPr/>
        <a:lstStyle/>
        <a:p>
          <a:endParaRPr lang="en-US"/>
        </a:p>
      </dgm:t>
    </dgm:pt>
    <dgm:pt modelId="{4C71AD89-C44A-4F9B-9990-0488ABA8EA5E}" type="sibTrans" cxnId="{B4C099FE-CA7D-4647-BB36-F04ADA231FB9}">
      <dgm:prSet/>
      <dgm:spPr/>
      <dgm:t>
        <a:bodyPr/>
        <a:lstStyle/>
        <a:p>
          <a:endParaRPr lang="en-US" dirty="0"/>
        </a:p>
      </dgm:t>
    </dgm:pt>
    <dgm:pt modelId="{D57C3822-AA64-4719-BE20-CFAA5C9F273D}">
      <dgm:prSet phldrT="[Text]" custT="1"/>
      <dgm:spPr/>
      <dgm:t>
        <a:bodyPr/>
        <a:lstStyle/>
        <a:p>
          <a:r>
            <a:rPr lang="en-US" sz="2200" b="1" dirty="0"/>
            <a:t>SEPARATING “US” FROM “THEM”</a:t>
          </a:r>
        </a:p>
        <a:p>
          <a:r>
            <a:rPr lang="en-US" sz="1800" dirty="0"/>
            <a:t>(isolate physically and socially)	</a:t>
          </a:r>
        </a:p>
      </dgm:t>
    </dgm:pt>
    <dgm:pt modelId="{753C4E86-0C0E-4E36-BD05-24C724D5F891}" type="parTrans" cxnId="{02C2A95A-5EA0-472F-930F-D01F439CDE99}">
      <dgm:prSet/>
      <dgm:spPr/>
      <dgm:t>
        <a:bodyPr/>
        <a:lstStyle/>
        <a:p>
          <a:endParaRPr lang="en-US"/>
        </a:p>
      </dgm:t>
    </dgm:pt>
    <dgm:pt modelId="{5458C31A-C5DF-4F77-8845-5F8DC3F80977}" type="sibTrans" cxnId="{02C2A95A-5EA0-472F-930F-D01F439CDE99}">
      <dgm:prSet/>
      <dgm:spPr/>
      <dgm:t>
        <a:bodyPr/>
        <a:lstStyle/>
        <a:p>
          <a:endParaRPr lang="en-US" dirty="0"/>
        </a:p>
      </dgm:t>
    </dgm:pt>
    <dgm:pt modelId="{E5AAED27-975F-4498-ADE0-528B31266BA8}">
      <dgm:prSet custT="1"/>
      <dgm:spPr/>
      <dgm:t>
        <a:bodyPr/>
        <a:lstStyle/>
        <a:p>
          <a:r>
            <a:rPr lang="en-US" sz="2200" b="1" dirty="0"/>
            <a:t>STATUS LOSS AND DISCRIMINATION</a:t>
          </a:r>
        </a:p>
        <a:p>
          <a:r>
            <a:rPr lang="en-US" sz="1800" dirty="0"/>
            <a:t>(denial of family support, denial of health care, violence)</a:t>
          </a:r>
        </a:p>
      </dgm:t>
    </dgm:pt>
    <dgm:pt modelId="{47FC24BD-D235-4AED-86EA-7CFA2D507835}" type="parTrans" cxnId="{4D48EB41-A4B4-4527-B35F-FDA30FF0720D}">
      <dgm:prSet/>
      <dgm:spPr/>
      <dgm:t>
        <a:bodyPr/>
        <a:lstStyle/>
        <a:p>
          <a:endParaRPr lang="en-US"/>
        </a:p>
      </dgm:t>
    </dgm:pt>
    <dgm:pt modelId="{46CB3C42-31BB-4427-8C6D-9A4A3380DD6E}" type="sibTrans" cxnId="{4D48EB41-A4B4-4527-B35F-FDA30FF0720D}">
      <dgm:prSet/>
      <dgm:spPr/>
      <dgm:t>
        <a:bodyPr/>
        <a:lstStyle/>
        <a:p>
          <a:endParaRPr lang="en-US"/>
        </a:p>
      </dgm:t>
    </dgm:pt>
    <dgm:pt modelId="{ABEB60AD-CA66-4CBC-AB96-9065B48098D1}" type="pres">
      <dgm:prSet presAssocID="{D9EDABC3-1607-417D-BFBF-E59D9DDBC3D6}" presName="outerComposite" presStyleCnt="0">
        <dgm:presLayoutVars>
          <dgm:chMax val="5"/>
          <dgm:dir/>
          <dgm:resizeHandles val="exact"/>
        </dgm:presLayoutVars>
      </dgm:prSet>
      <dgm:spPr/>
    </dgm:pt>
    <dgm:pt modelId="{DA97ED82-6F74-4379-9816-865A7A400BE5}" type="pres">
      <dgm:prSet presAssocID="{D9EDABC3-1607-417D-BFBF-E59D9DDBC3D6}" presName="dummyMaxCanvas" presStyleCnt="0">
        <dgm:presLayoutVars/>
      </dgm:prSet>
      <dgm:spPr/>
    </dgm:pt>
    <dgm:pt modelId="{9F94784C-9D65-414A-970E-D8A76AFF61DC}" type="pres">
      <dgm:prSet presAssocID="{D9EDABC3-1607-417D-BFBF-E59D9DDBC3D6}" presName="FourNodes_1" presStyleLbl="node1" presStyleIdx="0" presStyleCnt="4" custLinFactNeighborX="-9581" custLinFactNeighborY="-11250">
        <dgm:presLayoutVars>
          <dgm:bulletEnabled val="1"/>
        </dgm:presLayoutVars>
      </dgm:prSet>
      <dgm:spPr/>
    </dgm:pt>
    <dgm:pt modelId="{448633E2-B67B-4DD1-9920-B3524FD218A1}" type="pres">
      <dgm:prSet presAssocID="{D9EDABC3-1607-417D-BFBF-E59D9DDBC3D6}" presName="FourNodes_2" presStyleLbl="node1" presStyleIdx="1" presStyleCnt="4">
        <dgm:presLayoutVars>
          <dgm:bulletEnabled val="1"/>
        </dgm:presLayoutVars>
      </dgm:prSet>
      <dgm:spPr/>
    </dgm:pt>
    <dgm:pt modelId="{77D17F76-3E88-4FFC-A356-494694663F01}" type="pres">
      <dgm:prSet presAssocID="{D9EDABC3-1607-417D-BFBF-E59D9DDBC3D6}" presName="FourNodes_3" presStyleLbl="node1" presStyleIdx="2" presStyleCnt="4">
        <dgm:presLayoutVars>
          <dgm:bulletEnabled val="1"/>
        </dgm:presLayoutVars>
      </dgm:prSet>
      <dgm:spPr/>
    </dgm:pt>
    <dgm:pt modelId="{C7C406EF-70DE-4361-B72E-71EE828F1CFD}" type="pres">
      <dgm:prSet presAssocID="{D9EDABC3-1607-417D-BFBF-E59D9DDBC3D6}" presName="FourNodes_4" presStyleLbl="node1" presStyleIdx="3" presStyleCnt="4">
        <dgm:presLayoutVars>
          <dgm:bulletEnabled val="1"/>
        </dgm:presLayoutVars>
      </dgm:prSet>
      <dgm:spPr/>
    </dgm:pt>
    <dgm:pt modelId="{F0F5BF25-C9E7-4A89-B453-B35F26C8523F}" type="pres">
      <dgm:prSet presAssocID="{D9EDABC3-1607-417D-BFBF-E59D9DDBC3D6}" presName="FourConn_1-2" presStyleLbl="fgAccFollowNode1" presStyleIdx="0" presStyleCnt="3">
        <dgm:presLayoutVars>
          <dgm:bulletEnabled val="1"/>
        </dgm:presLayoutVars>
      </dgm:prSet>
      <dgm:spPr/>
    </dgm:pt>
    <dgm:pt modelId="{E182A182-A861-4660-975B-E3EF11A530B4}" type="pres">
      <dgm:prSet presAssocID="{D9EDABC3-1607-417D-BFBF-E59D9DDBC3D6}" presName="FourConn_2-3" presStyleLbl="fgAccFollowNode1" presStyleIdx="1" presStyleCnt="3">
        <dgm:presLayoutVars>
          <dgm:bulletEnabled val="1"/>
        </dgm:presLayoutVars>
      </dgm:prSet>
      <dgm:spPr/>
    </dgm:pt>
    <dgm:pt modelId="{28BEEB99-A0B5-41E1-A35D-D19874C63F0B}" type="pres">
      <dgm:prSet presAssocID="{D9EDABC3-1607-417D-BFBF-E59D9DDBC3D6}" presName="FourConn_3-4" presStyleLbl="fgAccFollowNode1" presStyleIdx="2" presStyleCnt="3">
        <dgm:presLayoutVars>
          <dgm:bulletEnabled val="1"/>
        </dgm:presLayoutVars>
      </dgm:prSet>
      <dgm:spPr/>
    </dgm:pt>
    <dgm:pt modelId="{AA2730A5-3819-4FA1-971E-765ADA76F5ED}" type="pres">
      <dgm:prSet presAssocID="{D9EDABC3-1607-417D-BFBF-E59D9DDBC3D6}" presName="FourNodes_1_text" presStyleLbl="node1" presStyleIdx="3" presStyleCnt="4">
        <dgm:presLayoutVars>
          <dgm:bulletEnabled val="1"/>
        </dgm:presLayoutVars>
      </dgm:prSet>
      <dgm:spPr/>
    </dgm:pt>
    <dgm:pt modelId="{23CC1268-B18F-4ABC-9E2C-759EAED419F6}" type="pres">
      <dgm:prSet presAssocID="{D9EDABC3-1607-417D-BFBF-E59D9DDBC3D6}" presName="FourNodes_2_text" presStyleLbl="node1" presStyleIdx="3" presStyleCnt="4">
        <dgm:presLayoutVars>
          <dgm:bulletEnabled val="1"/>
        </dgm:presLayoutVars>
      </dgm:prSet>
      <dgm:spPr/>
    </dgm:pt>
    <dgm:pt modelId="{43D2584A-3990-461F-B9B4-27B4F569E0A3}" type="pres">
      <dgm:prSet presAssocID="{D9EDABC3-1607-417D-BFBF-E59D9DDBC3D6}" presName="FourNodes_3_text" presStyleLbl="node1" presStyleIdx="3" presStyleCnt="4">
        <dgm:presLayoutVars>
          <dgm:bulletEnabled val="1"/>
        </dgm:presLayoutVars>
      </dgm:prSet>
      <dgm:spPr/>
    </dgm:pt>
    <dgm:pt modelId="{E15E7842-6216-4C7B-9378-B93AC3DA7C83}" type="pres">
      <dgm:prSet presAssocID="{D9EDABC3-1607-417D-BFBF-E59D9DDBC3D6}" presName="FourNodes_4_text" presStyleLbl="node1" presStyleIdx="3" presStyleCnt="4">
        <dgm:presLayoutVars>
          <dgm:bulletEnabled val="1"/>
        </dgm:presLayoutVars>
      </dgm:prSet>
      <dgm:spPr/>
    </dgm:pt>
  </dgm:ptLst>
  <dgm:cxnLst>
    <dgm:cxn modelId="{C8989C01-929E-482F-8F02-877DCC6399B2}" type="presOf" srcId="{D57C3822-AA64-4719-BE20-CFAA5C9F273D}" destId="{43D2584A-3990-461F-B9B4-27B4F569E0A3}" srcOrd="1" destOrd="0" presId="urn:microsoft.com/office/officeart/2005/8/layout/vProcess5"/>
    <dgm:cxn modelId="{E41CCF11-03CC-4964-B9BD-1DD8F8BD6AE7}" srcId="{D9EDABC3-1607-417D-BFBF-E59D9DDBC3D6}" destId="{DC99E8F7-E2A8-492C-924E-4C2908370F30}" srcOrd="0" destOrd="0" parTransId="{B26F5840-BAA2-4656-9D48-4B2A8249E5B9}" sibTransId="{19FEB419-4BDA-4E11-A102-135B1CFE87A8}"/>
    <dgm:cxn modelId="{6A6C0414-943F-40F6-B3C5-08F6BAEAF03D}" type="presOf" srcId="{5458C31A-C5DF-4F77-8845-5F8DC3F80977}" destId="{28BEEB99-A0B5-41E1-A35D-D19874C63F0B}" srcOrd="0" destOrd="0" presId="urn:microsoft.com/office/officeart/2005/8/layout/vProcess5"/>
    <dgm:cxn modelId="{7821AD16-EF63-4830-8BD2-AF2C0D353998}" type="presOf" srcId="{4C71AD89-C44A-4F9B-9990-0488ABA8EA5E}" destId="{E182A182-A861-4660-975B-E3EF11A530B4}" srcOrd="0" destOrd="0" presId="urn:microsoft.com/office/officeart/2005/8/layout/vProcess5"/>
    <dgm:cxn modelId="{B52A641B-666C-4D82-B233-D0C08A9DF93A}" type="presOf" srcId="{D9EDABC3-1607-417D-BFBF-E59D9DDBC3D6}" destId="{ABEB60AD-CA66-4CBC-AB96-9065B48098D1}" srcOrd="0" destOrd="0" presId="urn:microsoft.com/office/officeart/2005/8/layout/vProcess5"/>
    <dgm:cxn modelId="{226AD621-A2BE-4E3F-AF57-865517293FC4}" type="presOf" srcId="{492388FD-070F-4A7F-BFCB-9A92EEB48784}" destId="{23CC1268-B18F-4ABC-9E2C-759EAED419F6}" srcOrd="1" destOrd="0" presId="urn:microsoft.com/office/officeart/2005/8/layout/vProcess5"/>
    <dgm:cxn modelId="{4B955D25-4173-46F8-B371-191BAD0EF664}" type="presOf" srcId="{D57C3822-AA64-4719-BE20-CFAA5C9F273D}" destId="{77D17F76-3E88-4FFC-A356-494694663F01}" srcOrd="0" destOrd="0" presId="urn:microsoft.com/office/officeart/2005/8/layout/vProcess5"/>
    <dgm:cxn modelId="{4D48EB41-A4B4-4527-B35F-FDA30FF0720D}" srcId="{D9EDABC3-1607-417D-BFBF-E59D9DDBC3D6}" destId="{E5AAED27-975F-4498-ADE0-528B31266BA8}" srcOrd="3" destOrd="0" parTransId="{47FC24BD-D235-4AED-86EA-7CFA2D507835}" sibTransId="{46CB3C42-31BB-4427-8C6D-9A4A3380DD6E}"/>
    <dgm:cxn modelId="{D60C1473-E0EE-453C-8FD7-1DC61FBDE67E}" type="presOf" srcId="{E5AAED27-975F-4498-ADE0-528B31266BA8}" destId="{E15E7842-6216-4C7B-9378-B93AC3DA7C83}" srcOrd="1" destOrd="0" presId="urn:microsoft.com/office/officeart/2005/8/layout/vProcess5"/>
    <dgm:cxn modelId="{02C2A95A-5EA0-472F-930F-D01F439CDE99}" srcId="{D9EDABC3-1607-417D-BFBF-E59D9DDBC3D6}" destId="{D57C3822-AA64-4719-BE20-CFAA5C9F273D}" srcOrd="2" destOrd="0" parTransId="{753C4E86-0C0E-4E36-BD05-24C724D5F891}" sibTransId="{5458C31A-C5DF-4F77-8845-5F8DC3F80977}"/>
    <dgm:cxn modelId="{47806A87-658C-475C-83FA-40C6D3C6F7BE}" type="presOf" srcId="{DC99E8F7-E2A8-492C-924E-4C2908370F30}" destId="{9F94784C-9D65-414A-970E-D8A76AFF61DC}" srcOrd="0" destOrd="0" presId="urn:microsoft.com/office/officeart/2005/8/layout/vProcess5"/>
    <dgm:cxn modelId="{FF4780CE-CD54-464E-8E73-FA8D3BBA39F3}" type="presOf" srcId="{492388FD-070F-4A7F-BFCB-9A92EEB48784}" destId="{448633E2-B67B-4DD1-9920-B3524FD218A1}" srcOrd="0" destOrd="0" presId="urn:microsoft.com/office/officeart/2005/8/layout/vProcess5"/>
    <dgm:cxn modelId="{0E9F22D7-E33F-48B1-840C-D265E5B3AA3A}" type="presOf" srcId="{DC99E8F7-E2A8-492C-924E-4C2908370F30}" destId="{AA2730A5-3819-4FA1-971E-765ADA76F5ED}" srcOrd="1" destOrd="0" presId="urn:microsoft.com/office/officeart/2005/8/layout/vProcess5"/>
    <dgm:cxn modelId="{47B234E8-5158-4A32-9584-656F353C1583}" type="presOf" srcId="{E5AAED27-975F-4498-ADE0-528B31266BA8}" destId="{C7C406EF-70DE-4361-B72E-71EE828F1CFD}" srcOrd="0" destOrd="0" presId="urn:microsoft.com/office/officeart/2005/8/layout/vProcess5"/>
    <dgm:cxn modelId="{771321F5-30DC-4A5F-B920-B79085A250F6}" type="presOf" srcId="{19FEB419-4BDA-4E11-A102-135B1CFE87A8}" destId="{F0F5BF25-C9E7-4A89-B453-B35F26C8523F}" srcOrd="0" destOrd="0" presId="urn:microsoft.com/office/officeart/2005/8/layout/vProcess5"/>
    <dgm:cxn modelId="{B4C099FE-CA7D-4647-BB36-F04ADA231FB9}" srcId="{D9EDABC3-1607-417D-BFBF-E59D9DDBC3D6}" destId="{492388FD-070F-4A7F-BFCB-9A92EEB48784}" srcOrd="1" destOrd="0" parTransId="{719BFC9E-9E28-46EF-A952-2BA83D0ABAFD}" sibTransId="{4C71AD89-C44A-4F9B-9990-0488ABA8EA5E}"/>
    <dgm:cxn modelId="{0455A646-EE85-4FB5-B7EB-F94E8A465AB1}" type="presParOf" srcId="{ABEB60AD-CA66-4CBC-AB96-9065B48098D1}" destId="{DA97ED82-6F74-4379-9816-865A7A400BE5}" srcOrd="0" destOrd="0" presId="urn:microsoft.com/office/officeart/2005/8/layout/vProcess5"/>
    <dgm:cxn modelId="{972C7457-0D59-406A-BE47-52CD1725EC9F}" type="presParOf" srcId="{ABEB60AD-CA66-4CBC-AB96-9065B48098D1}" destId="{9F94784C-9D65-414A-970E-D8A76AFF61DC}" srcOrd="1" destOrd="0" presId="urn:microsoft.com/office/officeart/2005/8/layout/vProcess5"/>
    <dgm:cxn modelId="{35FFD328-42F7-4614-A42C-E0E8CD9723A5}" type="presParOf" srcId="{ABEB60AD-CA66-4CBC-AB96-9065B48098D1}" destId="{448633E2-B67B-4DD1-9920-B3524FD218A1}" srcOrd="2" destOrd="0" presId="urn:microsoft.com/office/officeart/2005/8/layout/vProcess5"/>
    <dgm:cxn modelId="{0CD0DB6B-C9B8-4D6E-A162-E90A8B1F3B2E}" type="presParOf" srcId="{ABEB60AD-CA66-4CBC-AB96-9065B48098D1}" destId="{77D17F76-3E88-4FFC-A356-494694663F01}" srcOrd="3" destOrd="0" presId="urn:microsoft.com/office/officeart/2005/8/layout/vProcess5"/>
    <dgm:cxn modelId="{86ED4BCB-2BF1-48DD-92E9-E03F96ED8745}" type="presParOf" srcId="{ABEB60AD-CA66-4CBC-AB96-9065B48098D1}" destId="{C7C406EF-70DE-4361-B72E-71EE828F1CFD}" srcOrd="4" destOrd="0" presId="urn:microsoft.com/office/officeart/2005/8/layout/vProcess5"/>
    <dgm:cxn modelId="{81B6771D-8236-4F7C-9F82-3AD8926209C7}" type="presParOf" srcId="{ABEB60AD-CA66-4CBC-AB96-9065B48098D1}" destId="{F0F5BF25-C9E7-4A89-B453-B35F26C8523F}" srcOrd="5" destOrd="0" presId="urn:microsoft.com/office/officeart/2005/8/layout/vProcess5"/>
    <dgm:cxn modelId="{DD6B8295-3090-4E0A-9796-947F5CDCB301}" type="presParOf" srcId="{ABEB60AD-CA66-4CBC-AB96-9065B48098D1}" destId="{E182A182-A861-4660-975B-E3EF11A530B4}" srcOrd="6" destOrd="0" presId="urn:microsoft.com/office/officeart/2005/8/layout/vProcess5"/>
    <dgm:cxn modelId="{E9795DE3-F52D-426F-B05E-BD005AC3ECB5}" type="presParOf" srcId="{ABEB60AD-CA66-4CBC-AB96-9065B48098D1}" destId="{28BEEB99-A0B5-41E1-A35D-D19874C63F0B}" srcOrd="7" destOrd="0" presId="urn:microsoft.com/office/officeart/2005/8/layout/vProcess5"/>
    <dgm:cxn modelId="{E21AE4C5-D97B-413C-9B3D-CCFDED693DB0}" type="presParOf" srcId="{ABEB60AD-CA66-4CBC-AB96-9065B48098D1}" destId="{AA2730A5-3819-4FA1-971E-765ADA76F5ED}" srcOrd="8" destOrd="0" presId="urn:microsoft.com/office/officeart/2005/8/layout/vProcess5"/>
    <dgm:cxn modelId="{32A2307A-A4DF-47F4-8871-8BB19F756857}" type="presParOf" srcId="{ABEB60AD-CA66-4CBC-AB96-9065B48098D1}" destId="{23CC1268-B18F-4ABC-9E2C-759EAED419F6}" srcOrd="9" destOrd="0" presId="urn:microsoft.com/office/officeart/2005/8/layout/vProcess5"/>
    <dgm:cxn modelId="{B2AE7766-6F79-4283-BBE7-EBE6DE200261}" type="presParOf" srcId="{ABEB60AD-CA66-4CBC-AB96-9065B48098D1}" destId="{43D2584A-3990-461F-B9B4-27B4F569E0A3}" srcOrd="10" destOrd="0" presId="urn:microsoft.com/office/officeart/2005/8/layout/vProcess5"/>
    <dgm:cxn modelId="{3CF9B689-2A5D-44BE-A882-5494B87BB5CD}" type="presParOf" srcId="{ABEB60AD-CA66-4CBC-AB96-9065B48098D1}" destId="{E15E7842-6216-4C7B-9378-B93AC3DA7C83}"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94784C-9D65-414A-970E-D8A76AFF61DC}">
      <dsp:nvSpPr>
        <dsp:cNvPr id="0" name=""/>
        <dsp:cNvSpPr/>
      </dsp:nvSpPr>
      <dsp:spPr>
        <a:xfrm>
          <a:off x="0" y="0"/>
          <a:ext cx="5852160" cy="1096295"/>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dirty="0"/>
            <a:t>DISTINGUISHING AND LABELING DIFFERENCES</a:t>
          </a:r>
        </a:p>
        <a:p>
          <a:pPr marL="0" lvl="0" indent="0" algn="l" defTabSz="977900">
            <a:lnSpc>
              <a:spcPct val="90000"/>
            </a:lnSpc>
            <a:spcBef>
              <a:spcPct val="0"/>
            </a:spcBef>
            <a:spcAft>
              <a:spcPct val="35000"/>
            </a:spcAft>
            <a:buNone/>
          </a:pPr>
          <a:r>
            <a:rPr lang="en-US" sz="1800" kern="1200" dirty="0"/>
            <a:t>(HIV status)</a:t>
          </a:r>
        </a:p>
      </dsp:txBody>
      <dsp:txXfrm>
        <a:off x="32109" y="32109"/>
        <a:ext cx="4576535" cy="1032077"/>
      </dsp:txXfrm>
    </dsp:sp>
    <dsp:sp modelId="{448633E2-B67B-4DD1-9920-B3524FD218A1}">
      <dsp:nvSpPr>
        <dsp:cNvPr id="0" name=""/>
        <dsp:cNvSpPr/>
      </dsp:nvSpPr>
      <dsp:spPr>
        <a:xfrm>
          <a:off x="490118" y="1295622"/>
          <a:ext cx="5852160" cy="1096295"/>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dirty="0"/>
            <a:t>ASSOCIATING NEGATIVE ATTRIBUTES</a:t>
          </a:r>
        </a:p>
        <a:p>
          <a:pPr marL="0" lvl="0" indent="0" algn="l" defTabSz="977900">
            <a:lnSpc>
              <a:spcPct val="90000"/>
            </a:lnSpc>
            <a:spcBef>
              <a:spcPct val="0"/>
            </a:spcBef>
            <a:spcAft>
              <a:spcPct val="35000"/>
            </a:spcAft>
            <a:buNone/>
          </a:pPr>
          <a:r>
            <a:rPr lang="en-US" sz="1800" kern="1200" dirty="0"/>
            <a:t>(immoral, promiscuous)	</a:t>
          </a:r>
        </a:p>
      </dsp:txBody>
      <dsp:txXfrm>
        <a:off x="522227" y="1327731"/>
        <a:ext cx="4585231" cy="1032077"/>
      </dsp:txXfrm>
    </dsp:sp>
    <dsp:sp modelId="{77D17F76-3E88-4FFC-A356-494694663F01}">
      <dsp:nvSpPr>
        <dsp:cNvPr id="0" name=""/>
        <dsp:cNvSpPr/>
      </dsp:nvSpPr>
      <dsp:spPr>
        <a:xfrm>
          <a:off x="972921" y="2591244"/>
          <a:ext cx="5852160" cy="1096295"/>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dirty="0"/>
            <a:t>SEPARATING “US” FROM “THEM”</a:t>
          </a:r>
        </a:p>
        <a:p>
          <a:pPr marL="0" lvl="0" indent="0" algn="l" defTabSz="977900">
            <a:lnSpc>
              <a:spcPct val="90000"/>
            </a:lnSpc>
            <a:spcBef>
              <a:spcPct val="0"/>
            </a:spcBef>
            <a:spcAft>
              <a:spcPct val="35000"/>
            </a:spcAft>
            <a:buNone/>
          </a:pPr>
          <a:r>
            <a:rPr lang="en-US" sz="1800" kern="1200" dirty="0"/>
            <a:t>(isolate physically and socially)	</a:t>
          </a:r>
        </a:p>
      </dsp:txBody>
      <dsp:txXfrm>
        <a:off x="1005030" y="2623353"/>
        <a:ext cx="4592546" cy="1032077"/>
      </dsp:txXfrm>
    </dsp:sp>
    <dsp:sp modelId="{C7C406EF-70DE-4361-B72E-71EE828F1CFD}">
      <dsp:nvSpPr>
        <dsp:cNvPr id="0" name=""/>
        <dsp:cNvSpPr/>
      </dsp:nvSpPr>
      <dsp:spPr>
        <a:xfrm>
          <a:off x="1463039" y="3886867"/>
          <a:ext cx="5852160" cy="1096295"/>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dirty="0"/>
            <a:t>STATUS LOSS AND DISCRIMINATION</a:t>
          </a:r>
        </a:p>
        <a:p>
          <a:pPr marL="0" lvl="0" indent="0" algn="l" defTabSz="977900">
            <a:lnSpc>
              <a:spcPct val="90000"/>
            </a:lnSpc>
            <a:spcBef>
              <a:spcPct val="0"/>
            </a:spcBef>
            <a:spcAft>
              <a:spcPct val="35000"/>
            </a:spcAft>
            <a:buNone/>
          </a:pPr>
          <a:r>
            <a:rPr lang="en-US" sz="1800" kern="1200" dirty="0"/>
            <a:t>(denial of family support, denial of health care, violence)</a:t>
          </a:r>
        </a:p>
      </dsp:txBody>
      <dsp:txXfrm>
        <a:off x="1495148" y="3918976"/>
        <a:ext cx="4585231" cy="1032077"/>
      </dsp:txXfrm>
    </dsp:sp>
    <dsp:sp modelId="{F0F5BF25-C9E7-4A89-B453-B35F26C8523F}">
      <dsp:nvSpPr>
        <dsp:cNvPr id="0" name=""/>
        <dsp:cNvSpPr/>
      </dsp:nvSpPr>
      <dsp:spPr>
        <a:xfrm>
          <a:off x="5139567" y="839662"/>
          <a:ext cx="712592" cy="712592"/>
        </a:xfrm>
        <a:prstGeom prst="downArrow">
          <a:avLst>
            <a:gd name="adj1" fmla="val 55000"/>
            <a:gd name="adj2" fmla="val 45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US" sz="3200" kern="1200" dirty="0"/>
        </a:p>
      </dsp:txBody>
      <dsp:txXfrm>
        <a:off x="5299900" y="839662"/>
        <a:ext cx="391926" cy="536225"/>
      </dsp:txXfrm>
    </dsp:sp>
    <dsp:sp modelId="{E182A182-A861-4660-975B-E3EF11A530B4}">
      <dsp:nvSpPr>
        <dsp:cNvPr id="0" name=""/>
        <dsp:cNvSpPr/>
      </dsp:nvSpPr>
      <dsp:spPr>
        <a:xfrm>
          <a:off x="5629686" y="2135285"/>
          <a:ext cx="712592" cy="712592"/>
        </a:xfrm>
        <a:prstGeom prst="downArrow">
          <a:avLst>
            <a:gd name="adj1" fmla="val 55000"/>
            <a:gd name="adj2" fmla="val 45000"/>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US" sz="3200" kern="1200" dirty="0"/>
        </a:p>
      </dsp:txBody>
      <dsp:txXfrm>
        <a:off x="5790019" y="2135285"/>
        <a:ext cx="391926" cy="536225"/>
      </dsp:txXfrm>
    </dsp:sp>
    <dsp:sp modelId="{28BEEB99-A0B5-41E1-A35D-D19874C63F0B}">
      <dsp:nvSpPr>
        <dsp:cNvPr id="0" name=""/>
        <dsp:cNvSpPr/>
      </dsp:nvSpPr>
      <dsp:spPr>
        <a:xfrm>
          <a:off x="6112489" y="3430907"/>
          <a:ext cx="712592" cy="712592"/>
        </a:xfrm>
        <a:prstGeom prst="downArrow">
          <a:avLst>
            <a:gd name="adj1" fmla="val 55000"/>
            <a:gd name="adj2" fmla="val 45000"/>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US" sz="3200" kern="1200" dirty="0"/>
        </a:p>
      </dsp:txBody>
      <dsp:txXfrm>
        <a:off x="6272822" y="3430907"/>
        <a:ext cx="391926" cy="5362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94784C-9D65-414A-970E-D8A76AFF61DC}">
      <dsp:nvSpPr>
        <dsp:cNvPr id="0" name=""/>
        <dsp:cNvSpPr/>
      </dsp:nvSpPr>
      <dsp:spPr>
        <a:xfrm>
          <a:off x="0" y="0"/>
          <a:ext cx="5852160" cy="1096295"/>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dirty="0"/>
            <a:t>DISTINGUISHING AND LABELING DIFFERENCES </a:t>
          </a:r>
          <a:r>
            <a:rPr lang="en-US" sz="2200" b="1" kern="1200" dirty="0">
              <a:solidFill>
                <a:srgbClr val="0070C0"/>
              </a:solidFill>
            </a:rPr>
            <a:t>using gender norms</a:t>
          </a:r>
        </a:p>
        <a:p>
          <a:pPr marL="0" lvl="0" indent="0" algn="l" defTabSz="977900">
            <a:lnSpc>
              <a:spcPct val="90000"/>
            </a:lnSpc>
            <a:spcBef>
              <a:spcPct val="0"/>
            </a:spcBef>
            <a:spcAft>
              <a:spcPct val="35000"/>
            </a:spcAft>
            <a:buNone/>
          </a:pPr>
          <a:r>
            <a:rPr lang="en-US" sz="1800" strike="sngStrike" kern="1200" dirty="0"/>
            <a:t>(HIV status) </a:t>
          </a:r>
          <a:r>
            <a:rPr lang="en-US" sz="1800" strike="noStrike" kern="1200" dirty="0"/>
            <a:t> </a:t>
          </a:r>
          <a:r>
            <a:rPr lang="en-US" sz="1800" kern="1200" dirty="0">
              <a:solidFill>
                <a:srgbClr val="0070C0"/>
              </a:solidFill>
            </a:rPr>
            <a:t>(she doesn’t “act like a lady”)</a:t>
          </a:r>
        </a:p>
      </dsp:txBody>
      <dsp:txXfrm>
        <a:off x="32109" y="32109"/>
        <a:ext cx="4576535" cy="1032077"/>
      </dsp:txXfrm>
    </dsp:sp>
    <dsp:sp modelId="{448633E2-B67B-4DD1-9920-B3524FD218A1}">
      <dsp:nvSpPr>
        <dsp:cNvPr id="0" name=""/>
        <dsp:cNvSpPr/>
      </dsp:nvSpPr>
      <dsp:spPr>
        <a:xfrm>
          <a:off x="490118" y="1295622"/>
          <a:ext cx="5852160" cy="1096295"/>
        </a:xfrm>
        <a:prstGeom prst="roundRect">
          <a:avLst>
            <a:gd name="adj" fmla="val 10000"/>
          </a:avLst>
        </a:prstGeom>
        <a:solidFill>
          <a:schemeClr val="accent2">
            <a:hueOff val="833409"/>
            <a:satOff val="-6492"/>
            <a:lumOff val="-352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dirty="0"/>
            <a:t>ASSOCIATING NEGATIVE ATTRIBUTES</a:t>
          </a:r>
        </a:p>
        <a:p>
          <a:pPr marL="0" lvl="0" indent="0" algn="l" defTabSz="977900">
            <a:lnSpc>
              <a:spcPct val="90000"/>
            </a:lnSpc>
            <a:spcBef>
              <a:spcPct val="0"/>
            </a:spcBef>
            <a:spcAft>
              <a:spcPct val="35000"/>
            </a:spcAft>
            <a:buNone/>
          </a:pPr>
          <a:r>
            <a:rPr lang="en-US" sz="1800" kern="1200" dirty="0"/>
            <a:t>(immoral, promiscuous) 	</a:t>
          </a:r>
        </a:p>
      </dsp:txBody>
      <dsp:txXfrm>
        <a:off x="522227" y="1327731"/>
        <a:ext cx="4585231" cy="1032077"/>
      </dsp:txXfrm>
    </dsp:sp>
    <dsp:sp modelId="{77D17F76-3E88-4FFC-A356-494694663F01}">
      <dsp:nvSpPr>
        <dsp:cNvPr id="0" name=""/>
        <dsp:cNvSpPr/>
      </dsp:nvSpPr>
      <dsp:spPr>
        <a:xfrm>
          <a:off x="972921" y="2591244"/>
          <a:ext cx="5852160" cy="1096295"/>
        </a:xfrm>
        <a:prstGeom prst="roundRect">
          <a:avLst>
            <a:gd name="adj" fmla="val 10000"/>
          </a:avLst>
        </a:prstGeom>
        <a:solidFill>
          <a:schemeClr val="accent2">
            <a:hueOff val="1666819"/>
            <a:satOff val="-12983"/>
            <a:lumOff val="-70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dirty="0"/>
            <a:t>SEPARATING “US” FROM “THEM”</a:t>
          </a:r>
        </a:p>
        <a:p>
          <a:pPr marL="0" lvl="0" indent="0" algn="l" defTabSz="977900">
            <a:lnSpc>
              <a:spcPct val="90000"/>
            </a:lnSpc>
            <a:spcBef>
              <a:spcPct val="0"/>
            </a:spcBef>
            <a:spcAft>
              <a:spcPct val="35000"/>
            </a:spcAft>
            <a:buNone/>
          </a:pPr>
          <a:r>
            <a:rPr lang="en-US" sz="1800" kern="1200" dirty="0"/>
            <a:t>(isolate physically and socially)	</a:t>
          </a:r>
        </a:p>
      </dsp:txBody>
      <dsp:txXfrm>
        <a:off x="1005030" y="2623353"/>
        <a:ext cx="4592546" cy="1032077"/>
      </dsp:txXfrm>
    </dsp:sp>
    <dsp:sp modelId="{C7C406EF-70DE-4361-B72E-71EE828F1CFD}">
      <dsp:nvSpPr>
        <dsp:cNvPr id="0" name=""/>
        <dsp:cNvSpPr/>
      </dsp:nvSpPr>
      <dsp:spPr>
        <a:xfrm>
          <a:off x="1463039" y="3886866"/>
          <a:ext cx="5852160" cy="1096295"/>
        </a:xfrm>
        <a:prstGeom prst="roundRect">
          <a:avLst>
            <a:gd name="adj" fmla="val 10000"/>
          </a:avLst>
        </a:prstGeom>
        <a:solidFill>
          <a:schemeClr val="accent2">
            <a:hueOff val="2500228"/>
            <a:satOff val="-19475"/>
            <a:lumOff val="-1058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dirty="0"/>
            <a:t>STATUS LOSS AND DISCRIMINATION</a:t>
          </a:r>
        </a:p>
        <a:p>
          <a:pPr marL="0" lvl="0" indent="0" algn="l" defTabSz="977900">
            <a:lnSpc>
              <a:spcPct val="90000"/>
            </a:lnSpc>
            <a:spcBef>
              <a:spcPct val="0"/>
            </a:spcBef>
            <a:spcAft>
              <a:spcPct val="35000"/>
            </a:spcAft>
            <a:buNone/>
          </a:pPr>
          <a:r>
            <a:rPr lang="en-US" sz="1800" kern="1200" dirty="0"/>
            <a:t>(denial of family support, denial of health care, violence)</a:t>
          </a:r>
        </a:p>
      </dsp:txBody>
      <dsp:txXfrm>
        <a:off x="1495148" y="3918975"/>
        <a:ext cx="4585231" cy="1032077"/>
      </dsp:txXfrm>
    </dsp:sp>
    <dsp:sp modelId="{F0F5BF25-C9E7-4A89-B453-B35F26C8523F}">
      <dsp:nvSpPr>
        <dsp:cNvPr id="0" name=""/>
        <dsp:cNvSpPr/>
      </dsp:nvSpPr>
      <dsp:spPr>
        <a:xfrm>
          <a:off x="5139567" y="839662"/>
          <a:ext cx="712592" cy="712592"/>
        </a:xfrm>
        <a:prstGeom prst="downArrow">
          <a:avLst>
            <a:gd name="adj1" fmla="val 55000"/>
            <a:gd name="adj2" fmla="val 45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US" sz="3200" kern="1200" dirty="0"/>
        </a:p>
      </dsp:txBody>
      <dsp:txXfrm>
        <a:off x="5299900" y="839662"/>
        <a:ext cx="391926" cy="536225"/>
      </dsp:txXfrm>
    </dsp:sp>
    <dsp:sp modelId="{E182A182-A861-4660-975B-E3EF11A530B4}">
      <dsp:nvSpPr>
        <dsp:cNvPr id="0" name=""/>
        <dsp:cNvSpPr/>
      </dsp:nvSpPr>
      <dsp:spPr>
        <a:xfrm>
          <a:off x="5629686" y="2135284"/>
          <a:ext cx="712592" cy="712592"/>
        </a:xfrm>
        <a:prstGeom prst="downArrow">
          <a:avLst>
            <a:gd name="adj1" fmla="val 55000"/>
            <a:gd name="adj2" fmla="val 45000"/>
          </a:avLst>
        </a:prstGeom>
        <a:solidFill>
          <a:schemeClr val="accent2">
            <a:tint val="40000"/>
            <a:alpha val="90000"/>
            <a:hueOff val="1709062"/>
            <a:satOff val="-23122"/>
            <a:lumOff val="-1836"/>
            <a:alphaOff val="0"/>
          </a:schemeClr>
        </a:solidFill>
        <a:ln w="25400" cap="flat" cmpd="sng" algn="ctr">
          <a:solidFill>
            <a:schemeClr val="accent2">
              <a:tint val="40000"/>
              <a:alpha val="90000"/>
              <a:hueOff val="1709062"/>
              <a:satOff val="-23122"/>
              <a:lumOff val="-183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US" sz="3200" kern="1200" dirty="0"/>
        </a:p>
      </dsp:txBody>
      <dsp:txXfrm>
        <a:off x="5790019" y="2135284"/>
        <a:ext cx="391926" cy="536225"/>
      </dsp:txXfrm>
    </dsp:sp>
    <dsp:sp modelId="{28BEEB99-A0B5-41E1-A35D-D19874C63F0B}">
      <dsp:nvSpPr>
        <dsp:cNvPr id="0" name=""/>
        <dsp:cNvSpPr/>
      </dsp:nvSpPr>
      <dsp:spPr>
        <a:xfrm>
          <a:off x="6112489" y="3430907"/>
          <a:ext cx="712592" cy="712592"/>
        </a:xfrm>
        <a:prstGeom prst="downArrow">
          <a:avLst>
            <a:gd name="adj1" fmla="val 55000"/>
            <a:gd name="adj2" fmla="val 45000"/>
          </a:avLst>
        </a:prstGeom>
        <a:solidFill>
          <a:schemeClr val="accent2">
            <a:tint val="40000"/>
            <a:alpha val="90000"/>
            <a:hueOff val="3418125"/>
            <a:satOff val="-46244"/>
            <a:lumOff val="-3671"/>
            <a:alphaOff val="0"/>
          </a:schemeClr>
        </a:solidFill>
        <a:ln w="25400" cap="flat" cmpd="sng" algn="ctr">
          <a:solidFill>
            <a:schemeClr val="accent2">
              <a:tint val="40000"/>
              <a:alpha val="90000"/>
              <a:hueOff val="3418125"/>
              <a:satOff val="-46244"/>
              <a:lumOff val="-367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US" sz="3200" kern="1200" dirty="0"/>
        </a:p>
      </dsp:txBody>
      <dsp:txXfrm>
        <a:off x="6272822" y="3430907"/>
        <a:ext cx="391926" cy="536225"/>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3B18652-0EA3-4B0C-B9DE-899E3C71A824}"/>
              </a:ext>
            </a:extLst>
          </p:cNvPr>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C2150C3-F4D5-4545-AFD6-F9511C07ECD6}"/>
              </a:ext>
            </a:extLst>
          </p:cNvPr>
          <p:cNvSpPr>
            <a:spLocks noGrp="1"/>
          </p:cNvSpPr>
          <p:nvPr>
            <p:ph type="dt" sz="quarter" idx="1"/>
          </p:nvPr>
        </p:nvSpPr>
        <p:spPr>
          <a:xfrm>
            <a:off x="3978275" y="0"/>
            <a:ext cx="3043238" cy="466725"/>
          </a:xfrm>
          <a:prstGeom prst="rect">
            <a:avLst/>
          </a:prstGeom>
        </p:spPr>
        <p:txBody>
          <a:bodyPr vert="horz" lIns="91440" tIns="45720" rIns="91440" bIns="45720" rtlCol="0"/>
          <a:lstStyle>
            <a:lvl1pPr algn="r">
              <a:defRPr sz="1200"/>
            </a:lvl1pPr>
          </a:lstStyle>
          <a:p>
            <a:fld id="{130669B0-DE4D-4F10-B2CF-9DAC3CFACDD2}" type="datetimeFigureOut">
              <a:rPr lang="en-US" smtClean="0"/>
              <a:t>7/12/2019</a:t>
            </a:fld>
            <a:endParaRPr lang="en-US"/>
          </a:p>
        </p:txBody>
      </p:sp>
      <p:sp>
        <p:nvSpPr>
          <p:cNvPr id="4" name="Footer Placeholder 3">
            <a:extLst>
              <a:ext uri="{FF2B5EF4-FFF2-40B4-BE49-F238E27FC236}">
                <a16:creationId xmlns:a16="http://schemas.microsoft.com/office/drawing/2014/main" id="{E21B7509-4BDC-4556-B27A-5A10844A871A}"/>
              </a:ext>
            </a:extLst>
          </p:cNvPr>
          <p:cNvSpPr>
            <a:spLocks noGrp="1"/>
          </p:cNvSpPr>
          <p:nvPr>
            <p:ph type="ftr" sz="quarter" idx="2"/>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A5C5FA0-0299-4907-A054-7964E7819BBC}"/>
              </a:ext>
            </a:extLst>
          </p:cNvPr>
          <p:cNvSpPr>
            <a:spLocks noGrp="1"/>
          </p:cNvSpPr>
          <p:nvPr>
            <p:ph type="sldNum" sz="quarter" idx="3"/>
          </p:nvPr>
        </p:nvSpPr>
        <p:spPr>
          <a:xfrm>
            <a:off x="3978275" y="8842375"/>
            <a:ext cx="3043238" cy="466725"/>
          </a:xfrm>
          <a:prstGeom prst="rect">
            <a:avLst/>
          </a:prstGeom>
        </p:spPr>
        <p:txBody>
          <a:bodyPr vert="horz" lIns="91440" tIns="45720" rIns="91440" bIns="45720" rtlCol="0" anchor="b"/>
          <a:lstStyle>
            <a:lvl1pPr algn="r">
              <a:defRPr sz="1200"/>
            </a:lvl1pPr>
          </a:lstStyle>
          <a:p>
            <a:fld id="{8CB4C041-5625-4050-B5FA-34879485A2EE}" type="slidenum">
              <a:rPr lang="en-US" smtClean="0"/>
              <a:t>‹#›</a:t>
            </a:fld>
            <a:endParaRPr lang="en-US"/>
          </a:p>
        </p:txBody>
      </p:sp>
    </p:spTree>
    <p:extLst>
      <p:ext uri="{BB962C8B-B14F-4D97-AF65-F5344CB8AC3E}">
        <p14:creationId xmlns:p14="http://schemas.microsoft.com/office/powerpoint/2010/main" val="7346607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417638" y="741578"/>
            <a:ext cx="4187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108779"/>
            <a:ext cx="5618480" cy="4935209"/>
          </a:xfrm>
          <a:prstGeom prst="rect">
            <a:avLst/>
          </a:prstGeom>
        </p:spPr>
        <p:txBody>
          <a:bodyPr vert="horz" lIns="93324" tIns="46662" rIns="93324" bIns="46662"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Slide Number Placeholder 13"/>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b="1">
                <a:latin typeface="+mn-lt"/>
                <a:cs typeface="Arial" panose="020B0604020202020204" pitchFamily="34" charset="0"/>
              </a:defRPr>
            </a:lvl1pPr>
          </a:lstStyle>
          <a:p>
            <a:fld id="{A63EBE9A-FCE8-42AC-A6A7-1FC1EFE97FEB}" type="slidenum">
              <a:rPr lang="en-US" smtClean="0"/>
              <a:pPr/>
              <a:t>‹#›</a:t>
            </a:fld>
            <a:endParaRPr lang="en-US" dirty="0"/>
          </a:p>
        </p:txBody>
      </p:sp>
    </p:spTree>
    <p:extLst>
      <p:ext uri="{BB962C8B-B14F-4D97-AF65-F5344CB8AC3E}">
        <p14:creationId xmlns:p14="http://schemas.microsoft.com/office/powerpoint/2010/main" val="9757529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5"/>
          </p:nvPr>
        </p:nvSpPr>
        <p:spPr/>
        <p:txBody>
          <a:bodyPr/>
          <a:lstStyle/>
          <a:p>
            <a:fld id="{A6F565A2-6E27-4723-9ED5-FDFCC5775F54}" type="slidenum">
              <a:rPr lang="en-US" smtClean="0"/>
              <a:pPr/>
              <a:t>1</a:t>
            </a:fld>
            <a:endParaRPr lang="en-US" dirty="0"/>
          </a:p>
        </p:txBody>
      </p:sp>
      <p:sp>
        <p:nvSpPr>
          <p:cNvPr id="6" name="Slide Image Placeholder 5">
            <a:extLst>
              <a:ext uri="{FF2B5EF4-FFF2-40B4-BE49-F238E27FC236}">
                <a16:creationId xmlns:a16="http://schemas.microsoft.com/office/drawing/2014/main" id="{DD5F7B34-864B-4C05-A46D-D65BB995804E}"/>
              </a:ext>
            </a:extLst>
          </p:cNvPr>
          <p:cNvSpPr>
            <a:spLocks noGrp="1" noRot="1" noChangeAspect="1"/>
          </p:cNvSpPr>
          <p:nvPr>
            <p:ph type="sldImg"/>
          </p:nvPr>
        </p:nvSpPr>
        <p:spPr>
          <a:xfrm>
            <a:off x="1417638" y="741363"/>
            <a:ext cx="4187825" cy="3141662"/>
          </a:xfrm>
        </p:spPr>
      </p:sp>
      <p:sp>
        <p:nvSpPr>
          <p:cNvPr id="7" name="Notes Placeholder 6">
            <a:extLst>
              <a:ext uri="{FF2B5EF4-FFF2-40B4-BE49-F238E27FC236}">
                <a16:creationId xmlns:a16="http://schemas.microsoft.com/office/drawing/2014/main" id="{1BC65323-EB71-434A-93A6-6671AC3B2B19}"/>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099690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41363"/>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EBE9A-FCE8-42AC-A6A7-1FC1EFE97FEB}" type="slidenum">
              <a:rPr lang="en-US" smtClean="0"/>
              <a:pPr/>
              <a:t>10</a:t>
            </a:fld>
            <a:endParaRPr lang="en-US" dirty="0"/>
          </a:p>
        </p:txBody>
      </p:sp>
    </p:spTree>
    <p:extLst>
      <p:ext uri="{BB962C8B-B14F-4D97-AF65-F5344CB8AC3E}">
        <p14:creationId xmlns:p14="http://schemas.microsoft.com/office/powerpoint/2010/main" val="653594258"/>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41363"/>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EBE9A-FCE8-42AC-A6A7-1FC1EFE97FEB}" type="slidenum">
              <a:rPr lang="en-US" smtClean="0"/>
              <a:pPr/>
              <a:t>117</a:t>
            </a:fld>
            <a:endParaRPr lang="en-US" dirty="0"/>
          </a:p>
        </p:txBody>
      </p:sp>
    </p:spTree>
    <p:extLst>
      <p:ext uri="{BB962C8B-B14F-4D97-AF65-F5344CB8AC3E}">
        <p14:creationId xmlns:p14="http://schemas.microsoft.com/office/powerpoint/2010/main" val="278552800"/>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41363"/>
            <a:ext cx="4187825" cy="3141662"/>
          </a:xfrm>
        </p:spPr>
      </p:sp>
      <p:sp>
        <p:nvSpPr>
          <p:cNvPr id="3" name="Notes Placeholder 2"/>
          <p:cNvSpPr>
            <a:spLocks noGrp="1"/>
          </p:cNvSpPr>
          <p:nvPr>
            <p:ph type="body" idx="1"/>
          </p:nvPr>
        </p:nvSpPr>
        <p:spPr>
          <a:xfrm>
            <a:off x="702310" y="4118304"/>
            <a:ext cx="5618480" cy="4935209"/>
          </a:xfrm>
        </p:spPr>
        <p:txBody>
          <a:bodyPr/>
          <a:lstStyle/>
          <a:p>
            <a:pPr lvl="0"/>
            <a:endParaRPr lang="en-US" dirty="0"/>
          </a:p>
        </p:txBody>
      </p:sp>
      <p:sp>
        <p:nvSpPr>
          <p:cNvPr id="4" name="Slide Number Placeholder 3"/>
          <p:cNvSpPr>
            <a:spLocks noGrp="1"/>
          </p:cNvSpPr>
          <p:nvPr>
            <p:ph type="sldNum" sz="quarter" idx="10"/>
          </p:nvPr>
        </p:nvSpPr>
        <p:spPr/>
        <p:txBody>
          <a:bodyPr/>
          <a:lstStyle/>
          <a:p>
            <a:fld id="{A63EBE9A-FCE8-42AC-A6A7-1FC1EFE97FEB}" type="slidenum">
              <a:rPr lang="en-US" smtClean="0"/>
              <a:pPr/>
              <a:t>118</a:t>
            </a:fld>
            <a:endParaRPr lang="en-US" dirty="0"/>
          </a:p>
        </p:txBody>
      </p:sp>
    </p:spTree>
    <p:extLst>
      <p:ext uri="{BB962C8B-B14F-4D97-AF65-F5344CB8AC3E}">
        <p14:creationId xmlns:p14="http://schemas.microsoft.com/office/powerpoint/2010/main" val="1203233012"/>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41363"/>
            <a:ext cx="4187825" cy="3141662"/>
          </a:xfrm>
        </p:spPr>
      </p:sp>
      <p:sp>
        <p:nvSpPr>
          <p:cNvPr id="4" name="Slide Number Placeholder 3"/>
          <p:cNvSpPr>
            <a:spLocks noGrp="1"/>
          </p:cNvSpPr>
          <p:nvPr>
            <p:ph type="sldNum" sz="quarter" idx="10"/>
          </p:nvPr>
        </p:nvSpPr>
        <p:spPr/>
        <p:txBody>
          <a:bodyPr/>
          <a:lstStyle/>
          <a:p>
            <a:fld id="{A63EBE9A-FCE8-42AC-A6A7-1FC1EFE97FEB}" type="slidenum">
              <a:rPr lang="en-US" smtClean="0"/>
              <a:pPr/>
              <a:t>119</a:t>
            </a:fld>
            <a:endParaRPr lang="en-US" dirty="0"/>
          </a:p>
        </p:txBody>
      </p:sp>
      <p:sp>
        <p:nvSpPr>
          <p:cNvPr id="3" name="Notes Placeholder 2">
            <a:extLst>
              <a:ext uri="{FF2B5EF4-FFF2-40B4-BE49-F238E27FC236}">
                <a16:creationId xmlns:a16="http://schemas.microsoft.com/office/drawing/2014/main" id="{489B3F20-DADA-43AE-BC83-35BFFCFEB3D7}"/>
              </a:ext>
            </a:extLst>
          </p:cNvPr>
          <p:cNvSpPr>
            <a:spLocks noGrp="1"/>
          </p:cNvSpPr>
          <p:nvPr>
            <p:ph type="body" idx="1"/>
          </p:nvPr>
        </p:nvSpPr>
        <p:spPr>
          <a:xfrm>
            <a:off x="702310" y="4118304"/>
            <a:ext cx="5618480" cy="4935209"/>
          </a:xfrm>
        </p:spPr>
        <p:txBody>
          <a:bodyPr/>
          <a:lstStyle/>
          <a:p>
            <a:endParaRPr lang="en-US" dirty="0"/>
          </a:p>
        </p:txBody>
      </p:sp>
    </p:spTree>
    <p:extLst>
      <p:ext uri="{BB962C8B-B14F-4D97-AF65-F5344CB8AC3E}">
        <p14:creationId xmlns:p14="http://schemas.microsoft.com/office/powerpoint/2010/main" val="3582266210"/>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727075"/>
            <a:ext cx="4114800" cy="3086100"/>
          </a:xfrm>
        </p:spPr>
      </p:sp>
      <p:sp>
        <p:nvSpPr>
          <p:cNvPr id="3" name="Notes Placeholder 2"/>
          <p:cNvSpPr>
            <a:spLocks noGrp="1"/>
          </p:cNvSpPr>
          <p:nvPr>
            <p:ph type="body" idx="1"/>
          </p:nvPr>
        </p:nvSpPr>
        <p:spPr>
          <a:xfrm>
            <a:off x="685800" y="4023361"/>
            <a:ext cx="5486400" cy="4872445"/>
          </a:xfrm>
        </p:spPr>
        <p:txBody>
          <a:bodyPr>
            <a:normAutofit/>
          </a:bodyPr>
          <a:lstStyle/>
          <a:p>
            <a:pPr marL="0" indent="0">
              <a:buFont typeface="Arial" panose="020B0604020202020204" pitchFamily="34" charset="0"/>
              <a:buNone/>
            </a:pPr>
            <a:r>
              <a:rPr lang="en-US" sz="1200" kern="1200" dirty="0">
                <a:solidFill>
                  <a:schemeClr val="tx1"/>
                </a:solidFill>
                <a:effectLst/>
                <a:latin typeface="+mn-lt"/>
                <a:ea typeface="+mn-ea"/>
                <a:cs typeface="+mn-cs"/>
              </a:rPr>
              <a:t>information on the rights of KP members, information on law enforcement procedures, legal counsel (including in cases of arrest), ability to give a statement or otherwise document the case</a:t>
            </a:r>
            <a:endParaRPr lang="en-US" dirty="0"/>
          </a:p>
        </p:txBody>
      </p:sp>
      <p:sp>
        <p:nvSpPr>
          <p:cNvPr id="4" name="Slide Number Placeholder 3"/>
          <p:cNvSpPr>
            <a:spLocks noGrp="1"/>
          </p:cNvSpPr>
          <p:nvPr>
            <p:ph type="sldNum" sz="quarter" idx="10"/>
          </p:nvPr>
        </p:nvSpPr>
        <p:spPr/>
        <p:txBody>
          <a:bodyPr/>
          <a:lstStyle/>
          <a:p>
            <a:fld id="{A63EBE9A-FCE8-42AC-A6A7-1FC1EFE97FEB}" type="slidenum">
              <a:rPr lang="en-US" smtClean="0"/>
              <a:pPr/>
              <a:t>120</a:t>
            </a:fld>
            <a:endParaRPr lang="en-US" dirty="0"/>
          </a:p>
        </p:txBody>
      </p:sp>
    </p:spTree>
    <p:extLst>
      <p:ext uri="{BB962C8B-B14F-4D97-AF65-F5344CB8AC3E}">
        <p14:creationId xmlns:p14="http://schemas.microsoft.com/office/powerpoint/2010/main" val="4150727665"/>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41363"/>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EBE9A-FCE8-42AC-A6A7-1FC1EFE97FEB}" type="slidenum">
              <a:rPr lang="en-US" smtClean="0"/>
              <a:pPr/>
              <a:t>121</a:t>
            </a:fld>
            <a:endParaRPr lang="en-US" dirty="0"/>
          </a:p>
        </p:txBody>
      </p:sp>
    </p:spTree>
    <p:extLst>
      <p:ext uri="{BB962C8B-B14F-4D97-AF65-F5344CB8AC3E}">
        <p14:creationId xmlns:p14="http://schemas.microsoft.com/office/powerpoint/2010/main" val="3685830169"/>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41363"/>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EBE9A-FCE8-42AC-A6A7-1FC1EFE97FEB}" type="slidenum">
              <a:rPr lang="en-US" smtClean="0"/>
              <a:pPr/>
              <a:t>122</a:t>
            </a:fld>
            <a:endParaRPr lang="en-US" dirty="0"/>
          </a:p>
        </p:txBody>
      </p:sp>
    </p:spTree>
    <p:extLst>
      <p:ext uri="{BB962C8B-B14F-4D97-AF65-F5344CB8AC3E}">
        <p14:creationId xmlns:p14="http://schemas.microsoft.com/office/powerpoint/2010/main" val="3128372340"/>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41363"/>
            <a:ext cx="4187825" cy="3141662"/>
          </a:xfrm>
        </p:spPr>
      </p:sp>
      <p:sp>
        <p:nvSpPr>
          <p:cNvPr id="3" name="Notes Placeholder 2"/>
          <p:cNvSpPr>
            <a:spLocks noGrp="1"/>
          </p:cNvSpPr>
          <p:nvPr>
            <p:ph type="body" idx="1"/>
          </p:nvPr>
        </p:nvSpPr>
        <p:spPr>
          <a:xfrm>
            <a:off x="702310" y="4118304"/>
            <a:ext cx="5618480" cy="4935209"/>
          </a:xfrm>
        </p:spPr>
        <p:txBody>
          <a:bodyPr/>
          <a:lstStyle/>
          <a:p>
            <a:pPr marL="171450" lvl="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A63EBE9A-FCE8-42AC-A6A7-1FC1EFE97FEB}" type="slidenum">
              <a:rPr lang="en-US" smtClean="0"/>
              <a:pPr/>
              <a:t>124</a:t>
            </a:fld>
            <a:endParaRPr lang="en-US" dirty="0"/>
          </a:p>
        </p:txBody>
      </p:sp>
    </p:spTree>
    <p:extLst>
      <p:ext uri="{BB962C8B-B14F-4D97-AF65-F5344CB8AC3E}">
        <p14:creationId xmlns:p14="http://schemas.microsoft.com/office/powerpoint/2010/main" val="1879643921"/>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41363"/>
            <a:ext cx="4187825" cy="3141662"/>
          </a:xfrm>
        </p:spPr>
      </p:sp>
      <p:sp>
        <p:nvSpPr>
          <p:cNvPr id="4" name="Slide Number Placeholder 3"/>
          <p:cNvSpPr>
            <a:spLocks noGrp="1"/>
          </p:cNvSpPr>
          <p:nvPr>
            <p:ph type="sldNum" sz="quarter" idx="10"/>
          </p:nvPr>
        </p:nvSpPr>
        <p:spPr/>
        <p:txBody>
          <a:bodyPr/>
          <a:lstStyle/>
          <a:p>
            <a:fld id="{A63EBE9A-FCE8-42AC-A6A7-1FC1EFE97FEB}" type="slidenum">
              <a:rPr lang="en-US" smtClean="0"/>
              <a:pPr/>
              <a:t>125</a:t>
            </a:fld>
            <a:endParaRPr lang="en-US" dirty="0"/>
          </a:p>
        </p:txBody>
      </p:sp>
      <p:sp>
        <p:nvSpPr>
          <p:cNvPr id="3" name="Notes Placeholder 2">
            <a:extLst>
              <a:ext uri="{FF2B5EF4-FFF2-40B4-BE49-F238E27FC236}">
                <a16:creationId xmlns:a16="http://schemas.microsoft.com/office/drawing/2014/main" id="{1C0EE8A6-5060-4296-A283-9E4B0FCC0C5B}"/>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36408235"/>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727075"/>
            <a:ext cx="4114800" cy="3086100"/>
          </a:xfrm>
        </p:spPr>
      </p:sp>
      <p:sp>
        <p:nvSpPr>
          <p:cNvPr id="3" name="Notes Placeholder 2"/>
          <p:cNvSpPr>
            <a:spLocks noGrp="1"/>
          </p:cNvSpPr>
          <p:nvPr>
            <p:ph type="body" idx="1"/>
          </p:nvPr>
        </p:nvSpPr>
        <p:spPr>
          <a:xfrm>
            <a:off x="685800" y="3984171"/>
            <a:ext cx="5486400" cy="4898572"/>
          </a:xfrm>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AEF6A6F5-C05B-44BE-A855-78A385532D70}" type="slidenum">
              <a:rPr lang="en-US" smtClean="0"/>
              <a:t>126</a:t>
            </a:fld>
            <a:endParaRPr lang="en-US" dirty="0"/>
          </a:p>
        </p:txBody>
      </p:sp>
    </p:spTree>
    <p:extLst>
      <p:ext uri="{BB962C8B-B14F-4D97-AF65-F5344CB8AC3E}">
        <p14:creationId xmlns:p14="http://schemas.microsoft.com/office/powerpoint/2010/main" val="2025863601"/>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727075"/>
            <a:ext cx="4114800" cy="3086100"/>
          </a:xfrm>
        </p:spPr>
      </p:sp>
      <p:sp>
        <p:nvSpPr>
          <p:cNvPr id="3" name="Notes Placeholder 2"/>
          <p:cNvSpPr>
            <a:spLocks noGrp="1"/>
          </p:cNvSpPr>
          <p:nvPr>
            <p:ph type="body" idx="1"/>
          </p:nvPr>
        </p:nvSpPr>
        <p:spPr/>
        <p:txBody>
          <a:bodyPr/>
          <a:lstStyle/>
          <a:p>
            <a:pPr marL="628650" lvl="1"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AEF6A6F5-C05B-44BE-A855-78A385532D70}" type="slidenum">
              <a:rPr lang="en-US" smtClean="0"/>
              <a:t>127</a:t>
            </a:fld>
            <a:endParaRPr lang="en-US" dirty="0"/>
          </a:p>
        </p:txBody>
      </p:sp>
    </p:spTree>
    <p:extLst>
      <p:ext uri="{BB962C8B-B14F-4D97-AF65-F5344CB8AC3E}">
        <p14:creationId xmlns:p14="http://schemas.microsoft.com/office/powerpoint/2010/main" val="12766675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41363"/>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EBE9A-FCE8-42AC-A6A7-1FC1EFE97FEB}" type="slidenum">
              <a:rPr lang="en-US" smtClean="0"/>
              <a:pPr/>
              <a:t>11</a:t>
            </a:fld>
            <a:endParaRPr lang="en-US" dirty="0"/>
          </a:p>
        </p:txBody>
      </p:sp>
    </p:spTree>
    <p:extLst>
      <p:ext uri="{BB962C8B-B14F-4D97-AF65-F5344CB8AC3E}">
        <p14:creationId xmlns:p14="http://schemas.microsoft.com/office/powerpoint/2010/main" val="983184"/>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41363"/>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17D96A4-77C4-4FED-8A7B-214747F6ACED}" type="slidenum">
              <a:rPr lang="en-US" smtClean="0"/>
              <a:pPr>
                <a:defRPr/>
              </a:pPr>
              <a:t>128</a:t>
            </a:fld>
            <a:endParaRPr lang="en-US" dirty="0"/>
          </a:p>
        </p:txBody>
      </p:sp>
    </p:spTree>
    <p:extLst>
      <p:ext uri="{BB962C8B-B14F-4D97-AF65-F5344CB8AC3E}">
        <p14:creationId xmlns:p14="http://schemas.microsoft.com/office/powerpoint/2010/main" val="257650055"/>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41363"/>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17D96A4-77C4-4FED-8A7B-214747F6ACED}" type="slidenum">
              <a:rPr lang="en-US" smtClean="0"/>
              <a:pPr>
                <a:defRPr/>
              </a:pPr>
              <a:t>129</a:t>
            </a:fld>
            <a:endParaRPr lang="en-US" dirty="0"/>
          </a:p>
        </p:txBody>
      </p:sp>
    </p:spTree>
    <p:extLst>
      <p:ext uri="{BB962C8B-B14F-4D97-AF65-F5344CB8AC3E}">
        <p14:creationId xmlns:p14="http://schemas.microsoft.com/office/powerpoint/2010/main" val="2751442068"/>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41363"/>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17D96A4-77C4-4FED-8A7B-214747F6ACED}" type="slidenum">
              <a:rPr lang="en-US"/>
              <a:pPr>
                <a:defRPr/>
              </a:pPr>
              <a:t>130</a:t>
            </a:fld>
            <a:endParaRPr lang="en-US" dirty="0"/>
          </a:p>
        </p:txBody>
      </p:sp>
    </p:spTree>
    <p:extLst>
      <p:ext uri="{BB962C8B-B14F-4D97-AF65-F5344CB8AC3E}">
        <p14:creationId xmlns:p14="http://schemas.microsoft.com/office/powerpoint/2010/main" val="3542841644"/>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41363"/>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17D96A4-77C4-4FED-8A7B-214747F6ACED}" type="slidenum">
              <a:rPr lang="en-US" smtClean="0"/>
              <a:pPr>
                <a:defRPr/>
              </a:pPr>
              <a:t>131</a:t>
            </a:fld>
            <a:endParaRPr lang="en-US" dirty="0"/>
          </a:p>
        </p:txBody>
      </p:sp>
    </p:spTree>
    <p:extLst>
      <p:ext uri="{BB962C8B-B14F-4D97-AF65-F5344CB8AC3E}">
        <p14:creationId xmlns:p14="http://schemas.microsoft.com/office/powerpoint/2010/main" val="2517027690"/>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41363"/>
            <a:ext cx="4187825" cy="3141662"/>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17D96A4-77C4-4FED-8A7B-214747F6ACED}" type="slidenum">
              <a:rPr lang="en-US"/>
              <a:pPr>
                <a:defRPr/>
              </a:pPr>
              <a:t>132</a:t>
            </a:fld>
            <a:endParaRPr lang="en-US" dirty="0"/>
          </a:p>
        </p:txBody>
      </p:sp>
    </p:spTree>
    <p:extLst>
      <p:ext uri="{BB962C8B-B14F-4D97-AF65-F5344CB8AC3E}">
        <p14:creationId xmlns:p14="http://schemas.microsoft.com/office/powerpoint/2010/main" val="3716570205"/>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41363"/>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EBE9A-FCE8-42AC-A6A7-1FC1EFE97FEB}" type="slidenum">
              <a:rPr lang="en-US" smtClean="0"/>
              <a:pPr/>
              <a:t>135</a:t>
            </a:fld>
            <a:endParaRPr lang="en-US" dirty="0"/>
          </a:p>
        </p:txBody>
      </p:sp>
    </p:spTree>
    <p:extLst>
      <p:ext uri="{BB962C8B-B14F-4D97-AF65-F5344CB8AC3E}">
        <p14:creationId xmlns:p14="http://schemas.microsoft.com/office/powerpoint/2010/main" val="1992740340"/>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41363"/>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EBE9A-FCE8-42AC-A6A7-1FC1EFE97FEB}" type="slidenum">
              <a:rPr lang="en-US" smtClean="0"/>
              <a:pPr/>
              <a:t>136</a:t>
            </a:fld>
            <a:endParaRPr lang="en-US" dirty="0"/>
          </a:p>
        </p:txBody>
      </p:sp>
    </p:spTree>
    <p:extLst>
      <p:ext uri="{BB962C8B-B14F-4D97-AF65-F5344CB8AC3E}">
        <p14:creationId xmlns:p14="http://schemas.microsoft.com/office/powerpoint/2010/main" val="2811786664"/>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727075"/>
            <a:ext cx="4114800" cy="3086100"/>
          </a:xfrm>
        </p:spPr>
      </p:sp>
      <p:sp>
        <p:nvSpPr>
          <p:cNvPr id="3" name="Notes Placeholder 2"/>
          <p:cNvSpPr>
            <a:spLocks noGrp="1"/>
          </p:cNvSpPr>
          <p:nvPr>
            <p:ph type="body" idx="1"/>
          </p:nvPr>
        </p:nvSpPr>
        <p:spPr/>
        <p:txBody>
          <a:bodyPr/>
          <a:lstStyle/>
          <a:p>
            <a:pPr marL="171450" indent="-171450" rtl="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A63EBE9A-FCE8-42AC-A6A7-1FC1EFE97FEB}" type="slidenum">
              <a:rPr lang="en-US" smtClean="0"/>
              <a:pPr/>
              <a:t>137</a:t>
            </a:fld>
            <a:endParaRPr lang="en-US" dirty="0"/>
          </a:p>
        </p:txBody>
      </p:sp>
    </p:spTree>
    <p:extLst>
      <p:ext uri="{BB962C8B-B14F-4D97-AF65-F5344CB8AC3E}">
        <p14:creationId xmlns:p14="http://schemas.microsoft.com/office/powerpoint/2010/main" val="2020626340"/>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727075"/>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EBE9A-FCE8-42AC-A6A7-1FC1EFE97FEB}" type="slidenum">
              <a:rPr lang="en-US" smtClean="0"/>
              <a:pPr/>
              <a:t>138</a:t>
            </a:fld>
            <a:endParaRPr lang="en-US" dirty="0"/>
          </a:p>
        </p:txBody>
      </p:sp>
    </p:spTree>
    <p:extLst>
      <p:ext uri="{BB962C8B-B14F-4D97-AF65-F5344CB8AC3E}">
        <p14:creationId xmlns:p14="http://schemas.microsoft.com/office/powerpoint/2010/main" val="3545633577"/>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41363"/>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AEF6A6F5-C05B-44BE-A855-78A385532D70}" type="slidenum">
              <a:rPr lang="en-US" smtClean="0"/>
              <a:t>139</a:t>
            </a:fld>
            <a:endParaRPr lang="en-US" dirty="0"/>
          </a:p>
        </p:txBody>
      </p:sp>
    </p:spTree>
    <p:extLst>
      <p:ext uri="{BB962C8B-B14F-4D97-AF65-F5344CB8AC3E}">
        <p14:creationId xmlns:p14="http://schemas.microsoft.com/office/powerpoint/2010/main" val="39499601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41363"/>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EBE9A-FCE8-42AC-A6A7-1FC1EFE97FEB}" type="slidenum">
              <a:rPr lang="en-US" smtClean="0"/>
              <a:pPr/>
              <a:t>12</a:t>
            </a:fld>
            <a:endParaRPr lang="en-US" dirty="0"/>
          </a:p>
        </p:txBody>
      </p:sp>
    </p:spTree>
    <p:extLst>
      <p:ext uri="{BB962C8B-B14F-4D97-AF65-F5344CB8AC3E}">
        <p14:creationId xmlns:p14="http://schemas.microsoft.com/office/powerpoint/2010/main" val="3145345070"/>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AEF6A6F5-C05B-44BE-A855-78A385532D70}" type="slidenum">
              <a:rPr lang="en-US" smtClean="0"/>
              <a:pPr/>
              <a:t>140</a:t>
            </a:fld>
            <a:endParaRPr lang="en-US" dirty="0"/>
          </a:p>
        </p:txBody>
      </p:sp>
      <p:sp>
        <p:nvSpPr>
          <p:cNvPr id="7" name="Slide Image Placeholder 6">
            <a:extLst>
              <a:ext uri="{FF2B5EF4-FFF2-40B4-BE49-F238E27FC236}">
                <a16:creationId xmlns:a16="http://schemas.microsoft.com/office/drawing/2014/main" id="{73FF6D4A-0B01-4CFD-9159-E27C6CB2840B}"/>
              </a:ext>
            </a:extLst>
          </p:cNvPr>
          <p:cNvSpPr>
            <a:spLocks noGrp="1" noRot="1" noChangeAspect="1"/>
          </p:cNvSpPr>
          <p:nvPr>
            <p:ph type="sldImg"/>
          </p:nvPr>
        </p:nvSpPr>
        <p:spPr>
          <a:xfrm>
            <a:off x="1417638" y="741363"/>
            <a:ext cx="4187825" cy="3141662"/>
          </a:xfrm>
        </p:spPr>
      </p:sp>
      <p:sp>
        <p:nvSpPr>
          <p:cNvPr id="8" name="Notes Placeholder 7">
            <a:extLst>
              <a:ext uri="{FF2B5EF4-FFF2-40B4-BE49-F238E27FC236}">
                <a16:creationId xmlns:a16="http://schemas.microsoft.com/office/drawing/2014/main" id="{C694AB38-324C-493C-AA9A-CC2C0895037A}"/>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402881488"/>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727075"/>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EBE9A-FCE8-42AC-A6A7-1FC1EFE97FEB}" type="slidenum">
              <a:rPr lang="en-US" smtClean="0"/>
              <a:pPr/>
              <a:t>141</a:t>
            </a:fld>
            <a:endParaRPr lang="en-US" dirty="0"/>
          </a:p>
        </p:txBody>
      </p:sp>
    </p:spTree>
    <p:extLst>
      <p:ext uri="{BB962C8B-B14F-4D97-AF65-F5344CB8AC3E}">
        <p14:creationId xmlns:p14="http://schemas.microsoft.com/office/powerpoint/2010/main" val="244833502"/>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AEF6A6F5-C05B-44BE-A855-78A385532D70}" type="slidenum">
              <a:rPr lang="en-US" smtClean="0"/>
              <a:pPr/>
              <a:t>142</a:t>
            </a:fld>
            <a:endParaRPr lang="en-US" dirty="0"/>
          </a:p>
        </p:txBody>
      </p:sp>
      <p:sp>
        <p:nvSpPr>
          <p:cNvPr id="8" name="Slide Image Placeholder 7">
            <a:extLst>
              <a:ext uri="{FF2B5EF4-FFF2-40B4-BE49-F238E27FC236}">
                <a16:creationId xmlns:a16="http://schemas.microsoft.com/office/drawing/2014/main" id="{DB714F42-E889-496F-B149-B07330C389A4}"/>
              </a:ext>
            </a:extLst>
          </p:cNvPr>
          <p:cNvSpPr>
            <a:spLocks noGrp="1" noRot="1" noChangeAspect="1"/>
          </p:cNvSpPr>
          <p:nvPr>
            <p:ph type="sldImg"/>
          </p:nvPr>
        </p:nvSpPr>
        <p:spPr>
          <a:xfrm>
            <a:off x="1417638" y="741363"/>
            <a:ext cx="4187825" cy="3141662"/>
          </a:xfrm>
        </p:spPr>
      </p:sp>
      <p:sp>
        <p:nvSpPr>
          <p:cNvPr id="9" name="Notes Placeholder 8">
            <a:extLst>
              <a:ext uri="{FF2B5EF4-FFF2-40B4-BE49-F238E27FC236}">
                <a16:creationId xmlns:a16="http://schemas.microsoft.com/office/drawing/2014/main" id="{AA5001B9-00E4-4E98-9E9B-39D282CE5E1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088984567"/>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727075"/>
            <a:ext cx="4114800" cy="3086100"/>
          </a:xfrm>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A63EBE9A-FCE8-42AC-A6A7-1FC1EFE97FEB}" type="slidenum">
              <a:rPr lang="en-US" smtClean="0"/>
              <a:pPr/>
              <a:t>143</a:t>
            </a:fld>
            <a:endParaRPr lang="en-US" dirty="0"/>
          </a:p>
        </p:txBody>
      </p:sp>
    </p:spTree>
    <p:extLst>
      <p:ext uri="{BB962C8B-B14F-4D97-AF65-F5344CB8AC3E}">
        <p14:creationId xmlns:p14="http://schemas.microsoft.com/office/powerpoint/2010/main" val="1036187041"/>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41363"/>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EBE9A-FCE8-42AC-A6A7-1FC1EFE97FEB}" type="slidenum">
              <a:rPr lang="en-US" smtClean="0"/>
              <a:pPr/>
              <a:t>144</a:t>
            </a:fld>
            <a:endParaRPr lang="en-US" dirty="0"/>
          </a:p>
        </p:txBody>
      </p:sp>
    </p:spTree>
    <p:extLst>
      <p:ext uri="{BB962C8B-B14F-4D97-AF65-F5344CB8AC3E}">
        <p14:creationId xmlns:p14="http://schemas.microsoft.com/office/powerpoint/2010/main" val="1680168340"/>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41363"/>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EBE9A-FCE8-42AC-A6A7-1FC1EFE97FEB}" type="slidenum">
              <a:rPr lang="en-US" smtClean="0"/>
              <a:pPr/>
              <a:t>146</a:t>
            </a:fld>
            <a:endParaRPr lang="en-US" dirty="0"/>
          </a:p>
        </p:txBody>
      </p:sp>
    </p:spTree>
    <p:extLst>
      <p:ext uri="{BB962C8B-B14F-4D97-AF65-F5344CB8AC3E}">
        <p14:creationId xmlns:p14="http://schemas.microsoft.com/office/powerpoint/2010/main" val="906458575"/>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41363"/>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EBE9A-FCE8-42AC-A6A7-1FC1EFE97FEB}" type="slidenum">
              <a:rPr lang="en-US" smtClean="0"/>
              <a:pPr/>
              <a:t>147</a:t>
            </a:fld>
            <a:endParaRPr lang="en-US" dirty="0"/>
          </a:p>
        </p:txBody>
      </p:sp>
    </p:spTree>
    <p:extLst>
      <p:ext uri="{BB962C8B-B14F-4D97-AF65-F5344CB8AC3E}">
        <p14:creationId xmlns:p14="http://schemas.microsoft.com/office/powerpoint/2010/main" val="3194535174"/>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41363"/>
            <a:ext cx="4187825" cy="31416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A6F565A2-6E27-4723-9ED5-FDFCC5775F54}" type="slidenum">
              <a:rPr lang="en-US" smtClean="0"/>
              <a:t>149</a:t>
            </a:fld>
            <a:endParaRPr lang="en-US" dirty="0"/>
          </a:p>
        </p:txBody>
      </p:sp>
    </p:spTree>
    <p:extLst>
      <p:ext uri="{BB962C8B-B14F-4D97-AF65-F5344CB8AC3E}">
        <p14:creationId xmlns:p14="http://schemas.microsoft.com/office/powerpoint/2010/main" val="4096175703"/>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41363"/>
            <a:ext cx="4187825" cy="314166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3EBE9A-FCE8-42AC-A6A7-1FC1EFE97FEB}" type="slidenum">
              <a:rPr lang="en-US" smtClean="0"/>
              <a:pPr/>
              <a:t>150</a:t>
            </a:fld>
            <a:endParaRPr lang="en-US" dirty="0"/>
          </a:p>
        </p:txBody>
      </p:sp>
    </p:spTree>
    <p:extLst>
      <p:ext uri="{BB962C8B-B14F-4D97-AF65-F5344CB8AC3E}">
        <p14:creationId xmlns:p14="http://schemas.microsoft.com/office/powerpoint/2010/main" val="2260983595"/>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727075"/>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EBE9A-FCE8-42AC-A6A7-1FC1EFE97FEB}" type="slidenum">
              <a:rPr lang="en-US" smtClean="0"/>
              <a:pPr/>
              <a:t>151</a:t>
            </a:fld>
            <a:endParaRPr lang="en-US" dirty="0"/>
          </a:p>
        </p:txBody>
      </p:sp>
    </p:spTree>
    <p:extLst>
      <p:ext uri="{BB962C8B-B14F-4D97-AF65-F5344CB8AC3E}">
        <p14:creationId xmlns:p14="http://schemas.microsoft.com/office/powerpoint/2010/main" val="41768812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41363"/>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978132" y="8842030"/>
            <a:ext cx="3043343" cy="467071"/>
          </a:xfrm>
          <a:prstGeom prst="rect">
            <a:avLst/>
          </a:prstGeom>
        </p:spPr>
        <p:txBody>
          <a:bodyPr/>
          <a:lstStyle/>
          <a:p>
            <a:fld id="{A6F565A2-6E27-4723-9ED5-FDFCC5775F54}" type="slidenum">
              <a:rPr lang="en-US" smtClean="0"/>
              <a:t>13</a:t>
            </a:fld>
            <a:endParaRPr lang="en-US"/>
          </a:p>
        </p:txBody>
      </p:sp>
    </p:spTree>
    <p:extLst>
      <p:ext uri="{BB962C8B-B14F-4D97-AF65-F5344CB8AC3E}">
        <p14:creationId xmlns:p14="http://schemas.microsoft.com/office/powerpoint/2010/main" val="184338587"/>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727075"/>
            <a:ext cx="4114800" cy="3086100"/>
          </a:xfrm>
        </p:spPr>
      </p:sp>
      <p:sp>
        <p:nvSpPr>
          <p:cNvPr id="3" name="Notes Placeholder 2"/>
          <p:cNvSpPr>
            <a:spLocks noGrp="1"/>
          </p:cNvSpPr>
          <p:nvPr>
            <p:ph type="body" idx="1"/>
          </p:nvPr>
        </p:nvSpPr>
        <p:spPr>
          <a:xfrm>
            <a:off x="685800" y="4036423"/>
            <a:ext cx="5715000" cy="4833257"/>
          </a:xfrm>
        </p:spPr>
        <p:txBody>
          <a:bodyPr/>
          <a:lstStyle/>
          <a:p>
            <a:pPr lvl="0"/>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A6F565A2-6E27-4723-9ED5-FDFCC5775F54}" type="slidenum">
              <a:rPr lang="en-US" smtClean="0"/>
              <a:t>152</a:t>
            </a:fld>
            <a:endParaRPr lang="en-US" dirty="0"/>
          </a:p>
        </p:txBody>
      </p:sp>
    </p:spTree>
    <p:extLst>
      <p:ext uri="{BB962C8B-B14F-4D97-AF65-F5344CB8AC3E}">
        <p14:creationId xmlns:p14="http://schemas.microsoft.com/office/powerpoint/2010/main" val="3028637255"/>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727075"/>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A6F565A2-6E27-4723-9ED5-FDFCC5775F54}" type="slidenum">
              <a:rPr lang="en-US" smtClean="0"/>
              <a:t>153</a:t>
            </a:fld>
            <a:endParaRPr lang="en-US" dirty="0"/>
          </a:p>
        </p:txBody>
      </p:sp>
    </p:spTree>
    <p:extLst>
      <p:ext uri="{BB962C8B-B14F-4D97-AF65-F5344CB8AC3E}">
        <p14:creationId xmlns:p14="http://schemas.microsoft.com/office/powerpoint/2010/main" val="1829474399"/>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41363"/>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EBE9A-FCE8-42AC-A6A7-1FC1EFE97FEB}" type="slidenum">
              <a:rPr lang="en-US" smtClean="0"/>
              <a:pPr/>
              <a:t>156</a:t>
            </a:fld>
            <a:endParaRPr lang="en-US" dirty="0"/>
          </a:p>
        </p:txBody>
      </p:sp>
    </p:spTree>
    <p:extLst>
      <p:ext uri="{BB962C8B-B14F-4D97-AF65-F5344CB8AC3E}">
        <p14:creationId xmlns:p14="http://schemas.microsoft.com/office/powerpoint/2010/main" val="1389151922"/>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41363"/>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EBE9A-FCE8-42AC-A6A7-1FC1EFE97FEB}" type="slidenum">
              <a:rPr lang="en-US" smtClean="0"/>
              <a:pPr/>
              <a:t>157</a:t>
            </a:fld>
            <a:endParaRPr lang="en-US" dirty="0"/>
          </a:p>
        </p:txBody>
      </p:sp>
    </p:spTree>
    <p:extLst>
      <p:ext uri="{BB962C8B-B14F-4D97-AF65-F5344CB8AC3E}">
        <p14:creationId xmlns:p14="http://schemas.microsoft.com/office/powerpoint/2010/main" val="1238502812"/>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41363"/>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01B84F-A567-4612-B2C0-A15E68EE7B92}" type="slidenum">
              <a:rPr lang="en-US" smtClean="0"/>
              <a:t>158</a:t>
            </a:fld>
            <a:endParaRPr lang="en-US"/>
          </a:p>
        </p:txBody>
      </p:sp>
    </p:spTree>
    <p:extLst>
      <p:ext uri="{BB962C8B-B14F-4D97-AF65-F5344CB8AC3E}">
        <p14:creationId xmlns:p14="http://schemas.microsoft.com/office/powerpoint/2010/main" val="2900064210"/>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41363"/>
            <a:ext cx="4187825" cy="314166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3EBE9A-FCE8-42AC-A6A7-1FC1EFE97FEB}" type="slidenum">
              <a:rPr lang="en-US" smtClean="0"/>
              <a:pPr/>
              <a:t>159</a:t>
            </a:fld>
            <a:endParaRPr lang="en-US" dirty="0"/>
          </a:p>
        </p:txBody>
      </p:sp>
    </p:spTree>
    <p:extLst>
      <p:ext uri="{BB962C8B-B14F-4D97-AF65-F5344CB8AC3E}">
        <p14:creationId xmlns:p14="http://schemas.microsoft.com/office/powerpoint/2010/main" val="3369604702"/>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41363"/>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EBE9A-FCE8-42AC-A6A7-1FC1EFE97FEB}" type="slidenum">
              <a:rPr lang="en-US" smtClean="0"/>
              <a:pPr/>
              <a:t>161</a:t>
            </a:fld>
            <a:endParaRPr lang="en-US" dirty="0"/>
          </a:p>
        </p:txBody>
      </p:sp>
    </p:spTree>
    <p:extLst>
      <p:ext uri="{BB962C8B-B14F-4D97-AF65-F5344CB8AC3E}">
        <p14:creationId xmlns:p14="http://schemas.microsoft.com/office/powerpoint/2010/main" val="3315241852"/>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727075"/>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EBE9A-FCE8-42AC-A6A7-1FC1EFE97FEB}" type="slidenum">
              <a:rPr lang="en-US" smtClean="0"/>
              <a:pPr/>
              <a:t>162</a:t>
            </a:fld>
            <a:endParaRPr lang="en-US" dirty="0"/>
          </a:p>
        </p:txBody>
      </p:sp>
    </p:spTree>
    <p:extLst>
      <p:ext uri="{BB962C8B-B14F-4D97-AF65-F5344CB8AC3E}">
        <p14:creationId xmlns:p14="http://schemas.microsoft.com/office/powerpoint/2010/main" val="4132459824"/>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41363"/>
            <a:ext cx="4187825" cy="314166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3EBE9A-FCE8-42AC-A6A7-1FC1EFE97FEB}" type="slidenum">
              <a:rPr lang="en-US" smtClean="0"/>
              <a:pPr/>
              <a:t>163</a:t>
            </a:fld>
            <a:endParaRPr lang="en-US" dirty="0"/>
          </a:p>
        </p:txBody>
      </p:sp>
    </p:spTree>
    <p:extLst>
      <p:ext uri="{BB962C8B-B14F-4D97-AF65-F5344CB8AC3E}">
        <p14:creationId xmlns:p14="http://schemas.microsoft.com/office/powerpoint/2010/main" val="3724356716"/>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41363"/>
            <a:ext cx="4187825" cy="314166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3EBE9A-FCE8-42AC-A6A7-1FC1EFE97FEB}" type="slidenum">
              <a:rPr lang="en-US" smtClean="0"/>
              <a:pPr/>
              <a:t>164</a:t>
            </a:fld>
            <a:endParaRPr lang="en-US" dirty="0"/>
          </a:p>
        </p:txBody>
      </p:sp>
    </p:spTree>
    <p:extLst>
      <p:ext uri="{BB962C8B-B14F-4D97-AF65-F5344CB8AC3E}">
        <p14:creationId xmlns:p14="http://schemas.microsoft.com/office/powerpoint/2010/main" val="2656622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71525"/>
            <a:ext cx="4187825" cy="3141663"/>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a:xfrm>
            <a:off x="3978132" y="8842030"/>
            <a:ext cx="3043343" cy="467071"/>
          </a:xfrm>
          <a:prstGeom prst="rect">
            <a:avLst/>
          </a:prstGeom>
        </p:spPr>
        <p:txBody>
          <a:bodyPr/>
          <a:lstStyle/>
          <a:p>
            <a:fld id="{A6F565A2-6E27-4723-9ED5-FDFCC5775F54}" type="slidenum">
              <a:rPr lang="en-US" smtClean="0"/>
              <a:t>14</a:t>
            </a:fld>
            <a:endParaRPr lang="en-US"/>
          </a:p>
        </p:txBody>
      </p:sp>
    </p:spTree>
    <p:extLst>
      <p:ext uri="{BB962C8B-B14F-4D97-AF65-F5344CB8AC3E}">
        <p14:creationId xmlns:p14="http://schemas.microsoft.com/office/powerpoint/2010/main" val="2324967697"/>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727075"/>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EBE9A-FCE8-42AC-A6A7-1FC1EFE97FEB}" type="slidenum">
              <a:rPr lang="en-US" smtClean="0"/>
              <a:pPr/>
              <a:t>165</a:t>
            </a:fld>
            <a:endParaRPr lang="en-US" dirty="0"/>
          </a:p>
        </p:txBody>
      </p:sp>
    </p:spTree>
    <p:extLst>
      <p:ext uri="{BB962C8B-B14F-4D97-AF65-F5344CB8AC3E}">
        <p14:creationId xmlns:p14="http://schemas.microsoft.com/office/powerpoint/2010/main" val="293124693"/>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41363"/>
            <a:ext cx="4187825" cy="314166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3EBE9A-FCE8-42AC-A6A7-1FC1EFE97FEB}" type="slidenum">
              <a:rPr lang="en-US" smtClean="0"/>
              <a:pPr/>
              <a:t>166</a:t>
            </a:fld>
            <a:endParaRPr lang="en-US" dirty="0"/>
          </a:p>
        </p:txBody>
      </p:sp>
    </p:spTree>
    <p:extLst>
      <p:ext uri="{BB962C8B-B14F-4D97-AF65-F5344CB8AC3E}">
        <p14:creationId xmlns:p14="http://schemas.microsoft.com/office/powerpoint/2010/main" val="3529518928"/>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41363"/>
            <a:ext cx="4187825" cy="314166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3EBE9A-FCE8-42AC-A6A7-1FC1EFE97FEB}" type="slidenum">
              <a:rPr lang="en-US" smtClean="0"/>
              <a:pPr/>
              <a:t>167</a:t>
            </a:fld>
            <a:endParaRPr lang="en-US" dirty="0"/>
          </a:p>
        </p:txBody>
      </p:sp>
    </p:spTree>
    <p:extLst>
      <p:ext uri="{BB962C8B-B14F-4D97-AF65-F5344CB8AC3E}">
        <p14:creationId xmlns:p14="http://schemas.microsoft.com/office/powerpoint/2010/main" val="2621514545"/>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727075"/>
            <a:ext cx="4114800" cy="30861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17D96A4-77C4-4FED-8A7B-214747F6ACE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7917778"/>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41363"/>
            <a:ext cx="4187825" cy="314166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3EBE9A-FCE8-42AC-A6A7-1FC1EFE97FEB}" type="slidenum">
              <a:rPr lang="en-US" smtClean="0"/>
              <a:pPr/>
              <a:t>169</a:t>
            </a:fld>
            <a:endParaRPr lang="en-US" dirty="0"/>
          </a:p>
        </p:txBody>
      </p:sp>
    </p:spTree>
    <p:extLst>
      <p:ext uri="{BB962C8B-B14F-4D97-AF65-F5344CB8AC3E}">
        <p14:creationId xmlns:p14="http://schemas.microsoft.com/office/powerpoint/2010/main" val="214601408"/>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41363"/>
            <a:ext cx="4187825" cy="314166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3EBE9A-FCE8-42AC-A6A7-1FC1EFE97FEB}" type="slidenum">
              <a:rPr lang="en-US" smtClean="0"/>
              <a:pPr/>
              <a:t>170</a:t>
            </a:fld>
            <a:endParaRPr lang="en-US" dirty="0"/>
          </a:p>
        </p:txBody>
      </p:sp>
    </p:spTree>
    <p:extLst>
      <p:ext uri="{BB962C8B-B14F-4D97-AF65-F5344CB8AC3E}">
        <p14:creationId xmlns:p14="http://schemas.microsoft.com/office/powerpoint/2010/main" val="705887889"/>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727075"/>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EBE9A-FCE8-42AC-A6A7-1FC1EFE97FEB}" type="slidenum">
              <a:rPr lang="en-US" smtClean="0"/>
              <a:pPr/>
              <a:t>171</a:t>
            </a:fld>
            <a:endParaRPr lang="en-US" dirty="0"/>
          </a:p>
        </p:txBody>
      </p:sp>
    </p:spTree>
    <p:extLst>
      <p:ext uri="{BB962C8B-B14F-4D97-AF65-F5344CB8AC3E}">
        <p14:creationId xmlns:p14="http://schemas.microsoft.com/office/powerpoint/2010/main" val="2400251037"/>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727075"/>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EBE9A-FCE8-42AC-A6A7-1FC1EFE97FEB}" type="slidenum">
              <a:rPr lang="en-US" smtClean="0"/>
              <a:pPr/>
              <a:t>173</a:t>
            </a:fld>
            <a:endParaRPr lang="en-US" dirty="0"/>
          </a:p>
        </p:txBody>
      </p:sp>
    </p:spTree>
    <p:extLst>
      <p:ext uri="{BB962C8B-B14F-4D97-AF65-F5344CB8AC3E}">
        <p14:creationId xmlns:p14="http://schemas.microsoft.com/office/powerpoint/2010/main" val="326798300"/>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41363"/>
            <a:ext cx="4187825" cy="314166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3EBE9A-FCE8-42AC-A6A7-1FC1EFE97FEB}" type="slidenum">
              <a:rPr lang="en-US" smtClean="0"/>
              <a:pPr/>
              <a:t>174</a:t>
            </a:fld>
            <a:endParaRPr lang="en-US" dirty="0"/>
          </a:p>
        </p:txBody>
      </p:sp>
    </p:spTree>
    <p:extLst>
      <p:ext uri="{BB962C8B-B14F-4D97-AF65-F5344CB8AC3E}">
        <p14:creationId xmlns:p14="http://schemas.microsoft.com/office/powerpoint/2010/main" val="4193746820"/>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727075"/>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EBE9A-FCE8-42AC-A6A7-1FC1EFE97FEB}" type="slidenum">
              <a:rPr lang="en-US" smtClean="0"/>
              <a:pPr/>
              <a:t>175</a:t>
            </a:fld>
            <a:endParaRPr lang="en-US" dirty="0"/>
          </a:p>
        </p:txBody>
      </p:sp>
    </p:spTree>
    <p:extLst>
      <p:ext uri="{BB962C8B-B14F-4D97-AF65-F5344CB8AC3E}">
        <p14:creationId xmlns:p14="http://schemas.microsoft.com/office/powerpoint/2010/main" val="16451771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41363"/>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EBE9A-FCE8-42AC-A6A7-1FC1EFE97FEB}" type="slidenum">
              <a:rPr lang="en-US" smtClean="0"/>
              <a:pPr/>
              <a:t>15</a:t>
            </a:fld>
            <a:endParaRPr lang="en-US" dirty="0"/>
          </a:p>
        </p:txBody>
      </p:sp>
    </p:spTree>
    <p:extLst>
      <p:ext uri="{BB962C8B-B14F-4D97-AF65-F5344CB8AC3E}">
        <p14:creationId xmlns:p14="http://schemas.microsoft.com/office/powerpoint/2010/main" val="3262607036"/>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727075"/>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EBE9A-FCE8-42AC-A6A7-1FC1EFE97FEB}" type="slidenum">
              <a:rPr lang="en-US" smtClean="0"/>
              <a:pPr/>
              <a:t>177</a:t>
            </a:fld>
            <a:endParaRPr lang="en-US" dirty="0"/>
          </a:p>
        </p:txBody>
      </p:sp>
    </p:spTree>
    <p:extLst>
      <p:ext uri="{BB962C8B-B14F-4D97-AF65-F5344CB8AC3E}">
        <p14:creationId xmlns:p14="http://schemas.microsoft.com/office/powerpoint/2010/main" val="1853283128"/>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727075"/>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EBE9A-FCE8-42AC-A6A7-1FC1EFE97FEB}" type="slidenum">
              <a:rPr lang="en-US" smtClean="0"/>
              <a:pPr/>
              <a:t>178</a:t>
            </a:fld>
            <a:endParaRPr lang="en-US" dirty="0"/>
          </a:p>
        </p:txBody>
      </p:sp>
    </p:spTree>
    <p:extLst>
      <p:ext uri="{BB962C8B-B14F-4D97-AF65-F5344CB8AC3E}">
        <p14:creationId xmlns:p14="http://schemas.microsoft.com/office/powerpoint/2010/main" val="1720636537"/>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727075"/>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EBE9A-FCE8-42AC-A6A7-1FC1EFE97FEB}" type="slidenum">
              <a:rPr lang="en-US" smtClean="0"/>
              <a:pPr/>
              <a:t>179</a:t>
            </a:fld>
            <a:endParaRPr lang="en-US" dirty="0"/>
          </a:p>
        </p:txBody>
      </p:sp>
    </p:spTree>
    <p:extLst>
      <p:ext uri="{BB962C8B-B14F-4D97-AF65-F5344CB8AC3E}">
        <p14:creationId xmlns:p14="http://schemas.microsoft.com/office/powerpoint/2010/main" val="2368143503"/>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41363"/>
            <a:ext cx="4187825" cy="314166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3EBE9A-FCE8-42AC-A6A7-1FC1EFE97FEB}" type="slidenum">
              <a:rPr lang="en-US" smtClean="0"/>
              <a:pPr/>
              <a:t>180</a:t>
            </a:fld>
            <a:endParaRPr lang="en-US" dirty="0"/>
          </a:p>
        </p:txBody>
      </p:sp>
    </p:spTree>
    <p:extLst>
      <p:ext uri="{BB962C8B-B14F-4D97-AF65-F5344CB8AC3E}">
        <p14:creationId xmlns:p14="http://schemas.microsoft.com/office/powerpoint/2010/main" val="1657754607"/>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727075"/>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EBE9A-FCE8-42AC-A6A7-1FC1EFE97FEB}" type="slidenum">
              <a:rPr lang="en-US" smtClean="0"/>
              <a:pPr/>
              <a:t>181</a:t>
            </a:fld>
            <a:endParaRPr lang="en-US" dirty="0"/>
          </a:p>
        </p:txBody>
      </p:sp>
    </p:spTree>
    <p:extLst>
      <p:ext uri="{BB962C8B-B14F-4D97-AF65-F5344CB8AC3E}">
        <p14:creationId xmlns:p14="http://schemas.microsoft.com/office/powerpoint/2010/main" val="1260572240"/>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41363"/>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EBE9A-FCE8-42AC-A6A7-1FC1EFE97FEB}" type="slidenum">
              <a:rPr lang="en-US" smtClean="0"/>
              <a:pPr/>
              <a:t>183</a:t>
            </a:fld>
            <a:endParaRPr lang="en-US" dirty="0"/>
          </a:p>
        </p:txBody>
      </p:sp>
    </p:spTree>
    <p:extLst>
      <p:ext uri="{BB962C8B-B14F-4D97-AF65-F5344CB8AC3E}">
        <p14:creationId xmlns:p14="http://schemas.microsoft.com/office/powerpoint/2010/main" val="3107853738"/>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41363"/>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EBE9A-FCE8-42AC-A6A7-1FC1EFE97FEB}" type="slidenum">
              <a:rPr lang="en-US" smtClean="0"/>
              <a:pPr/>
              <a:t>184</a:t>
            </a:fld>
            <a:endParaRPr lang="en-US" dirty="0"/>
          </a:p>
        </p:txBody>
      </p:sp>
    </p:spTree>
    <p:extLst>
      <p:ext uri="{BB962C8B-B14F-4D97-AF65-F5344CB8AC3E}">
        <p14:creationId xmlns:p14="http://schemas.microsoft.com/office/powerpoint/2010/main" val="132264025"/>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41363"/>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EBE9A-FCE8-42AC-A6A7-1FC1EFE97FEB}" type="slidenum">
              <a:rPr lang="en-US" smtClean="0"/>
              <a:pPr/>
              <a:t>185</a:t>
            </a:fld>
            <a:endParaRPr lang="en-US" dirty="0"/>
          </a:p>
        </p:txBody>
      </p:sp>
    </p:spTree>
    <p:extLst>
      <p:ext uri="{BB962C8B-B14F-4D97-AF65-F5344CB8AC3E}">
        <p14:creationId xmlns:p14="http://schemas.microsoft.com/office/powerpoint/2010/main" val="3532077902"/>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A63EBE9A-FCE8-42AC-A6A7-1FC1EFE97FEB}" type="slidenum">
              <a:rPr lang="en-US" smtClean="0"/>
              <a:pPr/>
              <a:t>186</a:t>
            </a:fld>
            <a:endParaRPr lang="en-US" dirty="0"/>
          </a:p>
        </p:txBody>
      </p:sp>
      <p:sp>
        <p:nvSpPr>
          <p:cNvPr id="6" name="Slide Image Placeholder 5">
            <a:extLst>
              <a:ext uri="{FF2B5EF4-FFF2-40B4-BE49-F238E27FC236}">
                <a16:creationId xmlns:a16="http://schemas.microsoft.com/office/drawing/2014/main" id="{EF8DA22C-F4EE-4206-9477-375375920CF7}"/>
              </a:ext>
            </a:extLst>
          </p:cNvPr>
          <p:cNvSpPr>
            <a:spLocks noGrp="1" noRot="1" noChangeAspect="1"/>
          </p:cNvSpPr>
          <p:nvPr>
            <p:ph type="sldImg"/>
          </p:nvPr>
        </p:nvSpPr>
        <p:spPr>
          <a:xfrm>
            <a:off x="1417638" y="741363"/>
            <a:ext cx="4187825" cy="3141662"/>
          </a:xfrm>
        </p:spPr>
      </p:sp>
      <p:sp>
        <p:nvSpPr>
          <p:cNvPr id="7" name="Notes Placeholder 6">
            <a:extLst>
              <a:ext uri="{FF2B5EF4-FFF2-40B4-BE49-F238E27FC236}">
                <a16:creationId xmlns:a16="http://schemas.microsoft.com/office/drawing/2014/main" id="{D8D7CF5D-724A-4513-BFAB-A0256D4A0765}"/>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109907885"/>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727075"/>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EBE9A-FCE8-42AC-A6A7-1FC1EFE97FEB}" type="slidenum">
              <a:rPr lang="en-US" smtClean="0"/>
              <a:pPr/>
              <a:t>187</a:t>
            </a:fld>
            <a:endParaRPr lang="en-US" dirty="0"/>
          </a:p>
        </p:txBody>
      </p:sp>
    </p:spTree>
    <p:extLst>
      <p:ext uri="{BB962C8B-B14F-4D97-AF65-F5344CB8AC3E}">
        <p14:creationId xmlns:p14="http://schemas.microsoft.com/office/powerpoint/2010/main" val="14947767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71525"/>
            <a:ext cx="4187825" cy="3141663"/>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a:xfrm>
            <a:off x="3978132" y="8842030"/>
            <a:ext cx="3043343" cy="467071"/>
          </a:xfrm>
          <a:prstGeom prst="rect">
            <a:avLst/>
          </a:prstGeom>
        </p:spPr>
        <p:txBody>
          <a:bodyPr/>
          <a:lstStyle/>
          <a:p>
            <a:fld id="{A6F565A2-6E27-4723-9ED5-FDFCC5775F54}" type="slidenum">
              <a:rPr lang="en-US" smtClean="0"/>
              <a:t>16</a:t>
            </a:fld>
            <a:endParaRPr lang="en-US"/>
          </a:p>
        </p:txBody>
      </p:sp>
    </p:spTree>
    <p:extLst>
      <p:ext uri="{BB962C8B-B14F-4D97-AF65-F5344CB8AC3E}">
        <p14:creationId xmlns:p14="http://schemas.microsoft.com/office/powerpoint/2010/main" val="12544992"/>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727075"/>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EBE9A-FCE8-42AC-A6A7-1FC1EFE97FEB}" type="slidenum">
              <a:rPr lang="en-US" smtClean="0"/>
              <a:pPr/>
              <a:t>188</a:t>
            </a:fld>
            <a:endParaRPr lang="en-US" dirty="0"/>
          </a:p>
        </p:txBody>
      </p:sp>
    </p:spTree>
    <p:extLst>
      <p:ext uri="{BB962C8B-B14F-4D97-AF65-F5344CB8AC3E}">
        <p14:creationId xmlns:p14="http://schemas.microsoft.com/office/powerpoint/2010/main" val="42368320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41363"/>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EBE9A-FCE8-42AC-A6A7-1FC1EFE97FEB}" type="slidenum">
              <a:rPr lang="en-US" smtClean="0"/>
              <a:pPr/>
              <a:t>17</a:t>
            </a:fld>
            <a:endParaRPr lang="en-US" dirty="0"/>
          </a:p>
        </p:txBody>
      </p:sp>
    </p:spTree>
    <p:extLst>
      <p:ext uri="{BB962C8B-B14F-4D97-AF65-F5344CB8AC3E}">
        <p14:creationId xmlns:p14="http://schemas.microsoft.com/office/powerpoint/2010/main" val="37448125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41363"/>
            <a:ext cx="4187825" cy="314166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3EBE9A-FCE8-42AC-A6A7-1FC1EFE97FEB}" type="slidenum">
              <a:rPr lang="en-US" smtClean="0"/>
              <a:pPr/>
              <a:t>18</a:t>
            </a:fld>
            <a:endParaRPr lang="en-US" dirty="0"/>
          </a:p>
        </p:txBody>
      </p:sp>
    </p:spTree>
    <p:extLst>
      <p:ext uri="{BB962C8B-B14F-4D97-AF65-F5344CB8AC3E}">
        <p14:creationId xmlns:p14="http://schemas.microsoft.com/office/powerpoint/2010/main" val="35831198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41363"/>
            <a:ext cx="4187825" cy="3141662"/>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A63EBE9A-FCE8-42AC-A6A7-1FC1EFE97FEB}" type="slidenum">
              <a:rPr lang="en-US" smtClean="0"/>
              <a:pPr/>
              <a:t>20</a:t>
            </a:fld>
            <a:endParaRPr lang="en-US" dirty="0"/>
          </a:p>
        </p:txBody>
      </p:sp>
    </p:spTree>
    <p:extLst>
      <p:ext uri="{BB962C8B-B14F-4D97-AF65-F5344CB8AC3E}">
        <p14:creationId xmlns:p14="http://schemas.microsoft.com/office/powerpoint/2010/main" val="25754061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41363"/>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978132" y="8842030"/>
            <a:ext cx="3043343" cy="467071"/>
          </a:xfrm>
          <a:prstGeom prst="rect">
            <a:avLst/>
          </a:prstGeom>
        </p:spPr>
        <p:txBody>
          <a:bodyPr/>
          <a:lstStyle/>
          <a:p>
            <a:fld id="{A6F565A2-6E27-4723-9ED5-FDFCC5775F54}" type="slidenum">
              <a:rPr lang="en-US" smtClean="0"/>
              <a:t>2</a:t>
            </a:fld>
            <a:endParaRPr lang="en-US" dirty="0"/>
          </a:p>
        </p:txBody>
      </p:sp>
    </p:spTree>
    <p:extLst>
      <p:ext uri="{BB962C8B-B14F-4D97-AF65-F5344CB8AC3E}">
        <p14:creationId xmlns:p14="http://schemas.microsoft.com/office/powerpoint/2010/main" val="11474827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41363"/>
            <a:ext cx="4187825" cy="314166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3EBE9A-FCE8-42AC-A6A7-1FC1EFE97FEB}" type="slidenum">
              <a:rPr lang="en-US" smtClean="0"/>
              <a:pPr/>
              <a:t>21</a:t>
            </a:fld>
            <a:endParaRPr lang="en-US" dirty="0"/>
          </a:p>
        </p:txBody>
      </p:sp>
    </p:spTree>
    <p:extLst>
      <p:ext uri="{BB962C8B-B14F-4D97-AF65-F5344CB8AC3E}">
        <p14:creationId xmlns:p14="http://schemas.microsoft.com/office/powerpoint/2010/main" val="3053369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41363"/>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EBE9A-FCE8-42AC-A6A7-1FC1EFE97FEB}" type="slidenum">
              <a:rPr lang="en-US" smtClean="0"/>
              <a:pPr/>
              <a:t>22</a:t>
            </a:fld>
            <a:endParaRPr lang="en-US" dirty="0"/>
          </a:p>
        </p:txBody>
      </p:sp>
    </p:spTree>
    <p:extLst>
      <p:ext uri="{BB962C8B-B14F-4D97-AF65-F5344CB8AC3E}">
        <p14:creationId xmlns:p14="http://schemas.microsoft.com/office/powerpoint/2010/main" val="7620764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EBE9A-FCE8-42AC-A6A7-1FC1EFE97FEB}" type="slidenum">
              <a:rPr lang="en-US" smtClean="0"/>
              <a:pPr/>
              <a:t>23</a:t>
            </a:fld>
            <a:endParaRPr lang="en-US" dirty="0"/>
          </a:p>
        </p:txBody>
      </p:sp>
      <p:sp>
        <p:nvSpPr>
          <p:cNvPr id="7" name="Slide Image Placeholder 6">
            <a:extLst>
              <a:ext uri="{FF2B5EF4-FFF2-40B4-BE49-F238E27FC236}">
                <a16:creationId xmlns:a16="http://schemas.microsoft.com/office/drawing/2014/main" id="{E2B94534-AD78-4CF5-81E0-2EEC7B13029B}"/>
              </a:ext>
            </a:extLst>
          </p:cNvPr>
          <p:cNvSpPr>
            <a:spLocks noGrp="1" noRot="1" noChangeAspect="1"/>
          </p:cNvSpPr>
          <p:nvPr>
            <p:ph type="sldImg"/>
          </p:nvPr>
        </p:nvSpPr>
        <p:spPr>
          <a:xfrm>
            <a:off x="1371600" y="727075"/>
            <a:ext cx="4114800" cy="3086100"/>
          </a:xfrm>
        </p:spPr>
      </p:sp>
    </p:spTree>
    <p:extLst>
      <p:ext uri="{BB962C8B-B14F-4D97-AF65-F5344CB8AC3E}">
        <p14:creationId xmlns:p14="http://schemas.microsoft.com/office/powerpoint/2010/main" val="42842237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41363"/>
            <a:ext cx="4187825" cy="31416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A6F565A2-6E27-4723-9ED5-FDFCC5775F54}" type="slidenum">
              <a:rPr lang="en-US" smtClean="0"/>
              <a:t>24</a:t>
            </a:fld>
            <a:endParaRPr lang="en-US" dirty="0"/>
          </a:p>
        </p:txBody>
      </p:sp>
    </p:spTree>
    <p:extLst>
      <p:ext uri="{BB962C8B-B14F-4D97-AF65-F5344CB8AC3E}">
        <p14:creationId xmlns:p14="http://schemas.microsoft.com/office/powerpoint/2010/main" val="16807809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41363"/>
            <a:ext cx="4187825" cy="3141662"/>
          </a:xfrm>
        </p:spPr>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A6F565A2-6E27-4723-9ED5-FDFCC5775F54}" type="slidenum">
              <a:rPr lang="en-US" smtClean="0"/>
              <a:t>25</a:t>
            </a:fld>
            <a:endParaRPr lang="en-US" dirty="0"/>
          </a:p>
        </p:txBody>
      </p:sp>
      <p:sp>
        <p:nvSpPr>
          <p:cNvPr id="3" name="Notes Placeholder 2">
            <a:extLst>
              <a:ext uri="{FF2B5EF4-FFF2-40B4-BE49-F238E27FC236}">
                <a16:creationId xmlns:a16="http://schemas.microsoft.com/office/drawing/2014/main" id="{B540714B-102F-4DA1-B04C-A0E783F31D6D}"/>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409284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41363"/>
            <a:ext cx="4187825" cy="3141662"/>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A6F565A2-6E27-4723-9ED5-FDFCC5775F54}" type="slidenum">
              <a:rPr lang="en-US" smtClean="0"/>
              <a:t>26</a:t>
            </a:fld>
            <a:endParaRPr lang="en-US" dirty="0"/>
          </a:p>
        </p:txBody>
      </p:sp>
    </p:spTree>
    <p:extLst>
      <p:ext uri="{BB962C8B-B14F-4D97-AF65-F5344CB8AC3E}">
        <p14:creationId xmlns:p14="http://schemas.microsoft.com/office/powerpoint/2010/main" val="15888444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727075"/>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10"/>
          </p:nvPr>
        </p:nvSpPr>
        <p:spPr/>
        <p:txBody>
          <a:bodyPr/>
          <a:lstStyle/>
          <a:p>
            <a:fld id="{A63EBE9A-FCE8-42AC-A6A7-1FC1EFE97FEB}" type="slidenum">
              <a:rPr lang="en-US" smtClean="0"/>
              <a:pPr/>
              <a:t>27</a:t>
            </a:fld>
            <a:endParaRPr lang="en-US" dirty="0"/>
          </a:p>
        </p:txBody>
      </p:sp>
    </p:spTree>
    <p:extLst>
      <p:ext uri="{BB962C8B-B14F-4D97-AF65-F5344CB8AC3E}">
        <p14:creationId xmlns:p14="http://schemas.microsoft.com/office/powerpoint/2010/main" val="11366557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727075"/>
            <a:ext cx="4114800" cy="3086100"/>
          </a:xfrm>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A6F565A2-6E27-4723-9ED5-FDFCC5775F54}" type="slidenum">
              <a:rPr lang="en-US" smtClean="0"/>
              <a:t>28</a:t>
            </a:fld>
            <a:endParaRPr lang="en-US" dirty="0"/>
          </a:p>
        </p:txBody>
      </p:sp>
    </p:spTree>
    <p:extLst>
      <p:ext uri="{BB962C8B-B14F-4D97-AF65-F5344CB8AC3E}">
        <p14:creationId xmlns:p14="http://schemas.microsoft.com/office/powerpoint/2010/main" val="28820551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727075"/>
            <a:ext cx="41148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A63EBE9A-FCE8-42AC-A6A7-1FC1EFE97FEB}" type="slidenum">
              <a:rPr lang="en-US" smtClean="0"/>
              <a:pPr/>
              <a:t>29</a:t>
            </a:fld>
            <a:endParaRPr lang="en-US" dirty="0"/>
          </a:p>
        </p:txBody>
      </p:sp>
    </p:spTree>
    <p:extLst>
      <p:ext uri="{BB962C8B-B14F-4D97-AF65-F5344CB8AC3E}">
        <p14:creationId xmlns:p14="http://schemas.microsoft.com/office/powerpoint/2010/main" val="13649220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727075"/>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A6F565A2-6E27-4723-9ED5-FDFCC5775F54}" type="slidenum">
              <a:rPr lang="en-US" smtClean="0"/>
              <a:t>30</a:t>
            </a:fld>
            <a:endParaRPr lang="en-US" dirty="0"/>
          </a:p>
        </p:txBody>
      </p:sp>
    </p:spTree>
    <p:extLst>
      <p:ext uri="{BB962C8B-B14F-4D97-AF65-F5344CB8AC3E}">
        <p14:creationId xmlns:p14="http://schemas.microsoft.com/office/powerpoint/2010/main" val="18108339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41363"/>
            <a:ext cx="4187825" cy="3141662"/>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a:xfrm>
            <a:off x="3978132" y="8842030"/>
            <a:ext cx="3043343" cy="467071"/>
          </a:xfrm>
          <a:prstGeom prst="rect">
            <a:avLst/>
          </a:prstGeom>
        </p:spPr>
        <p:txBody>
          <a:bodyPr/>
          <a:lstStyle/>
          <a:p>
            <a:fld id="{A6F565A2-6E27-4723-9ED5-FDFCC5775F54}" type="slidenum">
              <a:rPr lang="en-US" smtClean="0"/>
              <a:t>3</a:t>
            </a:fld>
            <a:endParaRPr lang="en-US"/>
          </a:p>
        </p:txBody>
      </p:sp>
    </p:spTree>
    <p:extLst>
      <p:ext uri="{BB962C8B-B14F-4D97-AF65-F5344CB8AC3E}">
        <p14:creationId xmlns:p14="http://schemas.microsoft.com/office/powerpoint/2010/main" val="8695217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41363"/>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A6F565A2-6E27-4723-9ED5-FDFCC5775F54}" type="slidenum">
              <a:rPr lang="en-US" smtClean="0"/>
              <a:t>31</a:t>
            </a:fld>
            <a:endParaRPr lang="en-US" dirty="0"/>
          </a:p>
        </p:txBody>
      </p:sp>
    </p:spTree>
    <p:extLst>
      <p:ext uri="{BB962C8B-B14F-4D97-AF65-F5344CB8AC3E}">
        <p14:creationId xmlns:p14="http://schemas.microsoft.com/office/powerpoint/2010/main" val="1639422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41363"/>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17D96A4-77C4-4FED-8A7B-214747F6ACED}" type="slidenum">
              <a:rPr lang="en-US" smtClean="0"/>
              <a:pPr>
                <a:defRPr/>
              </a:pPr>
              <a:t>32</a:t>
            </a:fld>
            <a:endParaRPr lang="en-US" dirty="0"/>
          </a:p>
        </p:txBody>
      </p:sp>
    </p:spTree>
    <p:extLst>
      <p:ext uri="{BB962C8B-B14F-4D97-AF65-F5344CB8AC3E}">
        <p14:creationId xmlns:p14="http://schemas.microsoft.com/office/powerpoint/2010/main" val="21810498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41363"/>
            <a:ext cx="4187825" cy="3141662"/>
          </a:xfrm>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A63EBE9A-FCE8-42AC-A6A7-1FC1EFE97FEB}" type="slidenum">
              <a:rPr lang="en-US" smtClean="0"/>
              <a:pPr/>
              <a:t>33</a:t>
            </a:fld>
            <a:endParaRPr lang="en-US" dirty="0"/>
          </a:p>
        </p:txBody>
      </p:sp>
    </p:spTree>
    <p:extLst>
      <p:ext uri="{BB962C8B-B14F-4D97-AF65-F5344CB8AC3E}">
        <p14:creationId xmlns:p14="http://schemas.microsoft.com/office/powerpoint/2010/main" val="2518720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41363"/>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3EBE9A-FCE8-42AC-A6A7-1FC1EFE97FEB}" type="slidenum">
              <a:rPr lang="en-US" smtClean="0"/>
              <a:pPr/>
              <a:t>34</a:t>
            </a:fld>
            <a:endParaRPr lang="en-US" dirty="0"/>
          </a:p>
        </p:txBody>
      </p:sp>
    </p:spTree>
    <p:extLst>
      <p:ext uri="{BB962C8B-B14F-4D97-AF65-F5344CB8AC3E}">
        <p14:creationId xmlns:p14="http://schemas.microsoft.com/office/powerpoint/2010/main" val="20347834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41363"/>
            <a:ext cx="4187825" cy="3141662"/>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pPr>
              <a:defRPr/>
            </a:pPr>
            <a:fld id="{417D96A4-77C4-4FED-8A7B-214747F6ACED}" type="slidenum">
              <a:rPr lang="en-US" smtClean="0"/>
              <a:pPr>
                <a:defRPr/>
              </a:pPr>
              <a:t>35</a:t>
            </a:fld>
            <a:endParaRPr lang="en-US" dirty="0"/>
          </a:p>
        </p:txBody>
      </p:sp>
    </p:spTree>
    <p:extLst>
      <p:ext uri="{BB962C8B-B14F-4D97-AF65-F5344CB8AC3E}">
        <p14:creationId xmlns:p14="http://schemas.microsoft.com/office/powerpoint/2010/main" val="3280027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41363"/>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3EBE9A-FCE8-42AC-A6A7-1FC1EFE97FEB}" type="slidenum">
              <a:rPr lang="en-US" smtClean="0"/>
              <a:pPr/>
              <a:t>36</a:t>
            </a:fld>
            <a:endParaRPr lang="en-US" dirty="0"/>
          </a:p>
        </p:txBody>
      </p:sp>
    </p:spTree>
    <p:extLst>
      <p:ext uri="{BB962C8B-B14F-4D97-AF65-F5344CB8AC3E}">
        <p14:creationId xmlns:p14="http://schemas.microsoft.com/office/powerpoint/2010/main" val="177353758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41363"/>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11A674-2F11-4F8C-B88D-99FD57179DC0}" type="slidenum">
              <a:rPr lang="en-US" smtClean="0"/>
              <a:t>37</a:t>
            </a:fld>
            <a:endParaRPr lang="en-US"/>
          </a:p>
        </p:txBody>
      </p:sp>
    </p:spTree>
    <p:extLst>
      <p:ext uri="{BB962C8B-B14F-4D97-AF65-F5344CB8AC3E}">
        <p14:creationId xmlns:p14="http://schemas.microsoft.com/office/powerpoint/2010/main" val="3966052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727075"/>
            <a:ext cx="4114800" cy="3086100"/>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A6F565A2-6E27-4723-9ED5-FDFCC5775F54}" type="slidenum">
              <a:rPr lang="en-US" smtClean="0"/>
              <a:t>38</a:t>
            </a:fld>
            <a:endParaRPr lang="en-US" dirty="0"/>
          </a:p>
        </p:txBody>
      </p:sp>
    </p:spTree>
    <p:extLst>
      <p:ext uri="{BB962C8B-B14F-4D97-AF65-F5344CB8AC3E}">
        <p14:creationId xmlns:p14="http://schemas.microsoft.com/office/powerpoint/2010/main" val="178777902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41363"/>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11A674-2F11-4F8C-B88D-99FD57179DC0}" type="slidenum">
              <a:rPr lang="en-US" smtClean="0"/>
              <a:t>39</a:t>
            </a:fld>
            <a:endParaRPr lang="en-US"/>
          </a:p>
        </p:txBody>
      </p:sp>
    </p:spTree>
    <p:extLst>
      <p:ext uri="{BB962C8B-B14F-4D97-AF65-F5344CB8AC3E}">
        <p14:creationId xmlns:p14="http://schemas.microsoft.com/office/powerpoint/2010/main" val="328493184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41363"/>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11A674-2F11-4F8C-B88D-99FD57179DC0}" type="slidenum">
              <a:rPr lang="en-US" smtClean="0"/>
              <a:t>40</a:t>
            </a:fld>
            <a:endParaRPr lang="en-US"/>
          </a:p>
        </p:txBody>
      </p:sp>
    </p:spTree>
    <p:extLst>
      <p:ext uri="{BB962C8B-B14F-4D97-AF65-F5344CB8AC3E}">
        <p14:creationId xmlns:p14="http://schemas.microsoft.com/office/powerpoint/2010/main" val="29363421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41363"/>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EBE9A-FCE8-42AC-A6A7-1FC1EFE97FEB}" type="slidenum">
              <a:rPr lang="en-US" smtClean="0"/>
              <a:pPr/>
              <a:t>4</a:t>
            </a:fld>
            <a:endParaRPr lang="en-US" dirty="0"/>
          </a:p>
        </p:txBody>
      </p:sp>
    </p:spTree>
    <p:extLst>
      <p:ext uri="{BB962C8B-B14F-4D97-AF65-F5344CB8AC3E}">
        <p14:creationId xmlns:p14="http://schemas.microsoft.com/office/powerpoint/2010/main" val="268460564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727075"/>
            <a:ext cx="4114800" cy="3086100"/>
          </a:xfrm>
        </p:spPr>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052255BF-E050-4BB4-9E9D-8CBE2885F627}" type="slidenum">
              <a:rPr lang="en-US" smtClean="0"/>
              <a:t>42</a:t>
            </a:fld>
            <a:endParaRPr lang="en-US" dirty="0"/>
          </a:p>
        </p:txBody>
      </p:sp>
      <p:sp>
        <p:nvSpPr>
          <p:cNvPr id="3" name="Notes Placeholder 2">
            <a:extLst>
              <a:ext uri="{FF2B5EF4-FFF2-40B4-BE49-F238E27FC236}">
                <a16:creationId xmlns:a16="http://schemas.microsoft.com/office/drawing/2014/main" id="{2C00B820-EA99-4C99-91F7-8F3C27472EA2}"/>
              </a:ext>
            </a:extLst>
          </p:cNvPr>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Tree>
    <p:extLst>
      <p:ext uri="{BB962C8B-B14F-4D97-AF65-F5344CB8AC3E}">
        <p14:creationId xmlns:p14="http://schemas.microsoft.com/office/powerpoint/2010/main" val="233832780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727075"/>
            <a:ext cx="4114800" cy="3086100"/>
          </a:xfrm>
        </p:spPr>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A6F565A2-6E27-4723-9ED5-FDFCC5775F54}" type="slidenum">
              <a:rPr lang="en-US" smtClean="0"/>
              <a:t>43</a:t>
            </a:fld>
            <a:endParaRPr lang="en-US" dirty="0"/>
          </a:p>
        </p:txBody>
      </p:sp>
      <p:sp>
        <p:nvSpPr>
          <p:cNvPr id="3" name="Notes Placeholder 2">
            <a:extLst>
              <a:ext uri="{FF2B5EF4-FFF2-40B4-BE49-F238E27FC236}">
                <a16:creationId xmlns:a16="http://schemas.microsoft.com/office/drawing/2014/main" id="{3E54BBBA-CC50-4843-BF0C-DD70DD630176}"/>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4403890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727075"/>
            <a:ext cx="4114800" cy="3086100"/>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A6F565A2-6E27-4723-9ED5-FDFCC5775F54}" type="slidenum">
              <a:rPr lang="en-US" smtClean="0"/>
              <a:t>44</a:t>
            </a:fld>
            <a:endParaRPr lang="en-US" dirty="0"/>
          </a:p>
        </p:txBody>
      </p:sp>
    </p:spTree>
    <p:extLst>
      <p:ext uri="{BB962C8B-B14F-4D97-AF65-F5344CB8AC3E}">
        <p14:creationId xmlns:p14="http://schemas.microsoft.com/office/powerpoint/2010/main" val="135116117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727075"/>
            <a:ext cx="4114800" cy="3086100"/>
          </a:xfrm>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defRPr/>
            </a:pPr>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pPr>
              <a:defRPr/>
            </a:pPr>
            <a:fld id="{417D96A4-77C4-4FED-8A7B-214747F6ACED}" type="slidenum">
              <a:rPr lang="en-US" smtClean="0"/>
              <a:pPr>
                <a:defRPr/>
              </a:pPr>
              <a:t>45</a:t>
            </a:fld>
            <a:endParaRPr lang="en-US" dirty="0"/>
          </a:p>
        </p:txBody>
      </p:sp>
    </p:spTree>
    <p:extLst>
      <p:ext uri="{BB962C8B-B14F-4D97-AF65-F5344CB8AC3E}">
        <p14:creationId xmlns:p14="http://schemas.microsoft.com/office/powerpoint/2010/main" val="398844618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727075"/>
            <a:ext cx="4114800" cy="3086100"/>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A6F565A2-6E27-4723-9ED5-FDFCC5775F54}" type="slidenum">
              <a:rPr lang="en-US" smtClean="0"/>
              <a:t>46</a:t>
            </a:fld>
            <a:endParaRPr lang="en-US" dirty="0"/>
          </a:p>
        </p:txBody>
      </p:sp>
    </p:spTree>
    <p:extLst>
      <p:ext uri="{BB962C8B-B14F-4D97-AF65-F5344CB8AC3E}">
        <p14:creationId xmlns:p14="http://schemas.microsoft.com/office/powerpoint/2010/main" val="102621161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727075"/>
            <a:ext cx="4114800" cy="3086100"/>
          </a:xfrm>
        </p:spPr>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pPr>
              <a:defRPr/>
            </a:pPr>
            <a:fld id="{417D96A4-77C4-4FED-8A7B-214747F6ACED}" type="slidenum">
              <a:rPr lang="en-US" smtClean="0"/>
              <a:pPr>
                <a:defRPr/>
              </a:pPr>
              <a:t>47</a:t>
            </a:fld>
            <a:endParaRPr lang="en-US" dirty="0"/>
          </a:p>
        </p:txBody>
      </p:sp>
      <p:sp>
        <p:nvSpPr>
          <p:cNvPr id="3" name="Notes Placeholder 2">
            <a:extLst>
              <a:ext uri="{FF2B5EF4-FFF2-40B4-BE49-F238E27FC236}">
                <a16:creationId xmlns:a16="http://schemas.microsoft.com/office/drawing/2014/main" id="{575F3957-B399-4E50-9505-00C19F7360F4}"/>
              </a:ext>
            </a:extLst>
          </p:cNvPr>
          <p:cNvSpPr>
            <a:spLocks noGrp="1"/>
          </p:cNvSpPr>
          <p:nvPr>
            <p:ph type="body" idx="1"/>
          </p:nvPr>
        </p:nvSpPr>
        <p:spPr/>
        <p:txBody>
          <a:bodyPr/>
          <a:lstStyle/>
          <a:p>
            <a:pPr marL="171450" indent="-171450">
              <a:buFont typeface="Arial" panose="020B0604020202020204" pitchFamily="34" charset="0"/>
              <a:buChar char="•"/>
            </a:pPr>
            <a:endParaRPr lang="en-US" dirty="0"/>
          </a:p>
        </p:txBody>
      </p:sp>
    </p:spTree>
    <p:extLst>
      <p:ext uri="{BB962C8B-B14F-4D97-AF65-F5344CB8AC3E}">
        <p14:creationId xmlns:p14="http://schemas.microsoft.com/office/powerpoint/2010/main" val="416837551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727075"/>
            <a:ext cx="4114800" cy="3086100"/>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pPr>
              <a:defRPr/>
            </a:pPr>
            <a:fld id="{417D96A4-77C4-4FED-8A7B-214747F6ACED}" type="slidenum">
              <a:rPr lang="en-US" smtClean="0"/>
              <a:pPr>
                <a:defRPr/>
              </a:pPr>
              <a:t>48</a:t>
            </a:fld>
            <a:endParaRPr lang="en-US" dirty="0"/>
          </a:p>
        </p:txBody>
      </p:sp>
    </p:spTree>
    <p:extLst>
      <p:ext uri="{BB962C8B-B14F-4D97-AF65-F5344CB8AC3E}">
        <p14:creationId xmlns:p14="http://schemas.microsoft.com/office/powerpoint/2010/main" val="248094868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727075"/>
            <a:ext cx="4114800" cy="3086100"/>
          </a:xfrm>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A6F565A2-6E27-4723-9ED5-FDFCC5775F54}" type="slidenum">
              <a:rPr lang="en-US" smtClean="0"/>
              <a:t>49</a:t>
            </a:fld>
            <a:endParaRPr lang="en-US" dirty="0"/>
          </a:p>
        </p:txBody>
      </p:sp>
    </p:spTree>
    <p:extLst>
      <p:ext uri="{BB962C8B-B14F-4D97-AF65-F5344CB8AC3E}">
        <p14:creationId xmlns:p14="http://schemas.microsoft.com/office/powerpoint/2010/main" val="1650145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727075"/>
            <a:ext cx="4114800" cy="3086100"/>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pPr>
              <a:defRPr/>
            </a:pPr>
            <a:fld id="{417D96A4-77C4-4FED-8A7B-214747F6ACED}" type="slidenum">
              <a:rPr lang="en-US" smtClean="0"/>
              <a:pPr>
                <a:defRPr/>
              </a:pPr>
              <a:t>50</a:t>
            </a:fld>
            <a:endParaRPr lang="en-US" dirty="0"/>
          </a:p>
        </p:txBody>
      </p:sp>
    </p:spTree>
    <p:extLst>
      <p:ext uri="{BB962C8B-B14F-4D97-AF65-F5344CB8AC3E}">
        <p14:creationId xmlns:p14="http://schemas.microsoft.com/office/powerpoint/2010/main" val="97262513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727075"/>
            <a:ext cx="4114800" cy="3086100"/>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pPr>
              <a:defRPr/>
            </a:pPr>
            <a:fld id="{417D96A4-77C4-4FED-8A7B-214747F6ACED}" type="slidenum">
              <a:rPr lang="en-US" smtClean="0"/>
              <a:pPr>
                <a:defRPr/>
              </a:pPr>
              <a:t>51</a:t>
            </a:fld>
            <a:endParaRPr lang="en-US" dirty="0"/>
          </a:p>
        </p:txBody>
      </p:sp>
    </p:spTree>
    <p:extLst>
      <p:ext uri="{BB962C8B-B14F-4D97-AF65-F5344CB8AC3E}">
        <p14:creationId xmlns:p14="http://schemas.microsoft.com/office/powerpoint/2010/main" val="6676685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71525"/>
            <a:ext cx="4187825" cy="3141663"/>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a:xfrm>
            <a:off x="3978132" y="8842030"/>
            <a:ext cx="3043343" cy="467071"/>
          </a:xfrm>
          <a:prstGeom prst="rect">
            <a:avLst/>
          </a:prstGeom>
        </p:spPr>
        <p:txBody>
          <a:bodyPr/>
          <a:lstStyle/>
          <a:p>
            <a:pPr>
              <a:defRPr/>
            </a:pPr>
            <a:fld id="{417D96A4-77C4-4FED-8A7B-214747F6ACED}" type="slidenum">
              <a:rPr lang="en-US" smtClean="0">
                <a:solidFill>
                  <a:prstClr val="black"/>
                </a:solidFill>
              </a:rPr>
              <a:pPr>
                <a:defRPr/>
              </a:pPr>
              <a:t>5</a:t>
            </a:fld>
            <a:endParaRPr lang="en-US" dirty="0">
              <a:solidFill>
                <a:prstClr val="black"/>
              </a:solidFill>
            </a:endParaRPr>
          </a:p>
        </p:txBody>
      </p:sp>
    </p:spTree>
    <p:extLst>
      <p:ext uri="{BB962C8B-B14F-4D97-AF65-F5344CB8AC3E}">
        <p14:creationId xmlns:p14="http://schemas.microsoft.com/office/powerpoint/2010/main" val="59480851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417D96A4-77C4-4FED-8A7B-214747F6ACED}" type="slidenum">
              <a:rPr lang="en-US" smtClean="0"/>
              <a:pPr/>
              <a:t>52</a:t>
            </a:fld>
            <a:endParaRPr lang="en-US" dirty="0"/>
          </a:p>
        </p:txBody>
      </p:sp>
      <p:sp>
        <p:nvSpPr>
          <p:cNvPr id="10" name="Slide Image Placeholder 9">
            <a:extLst>
              <a:ext uri="{FF2B5EF4-FFF2-40B4-BE49-F238E27FC236}">
                <a16:creationId xmlns:a16="http://schemas.microsoft.com/office/drawing/2014/main" id="{16D7B2E2-733D-4750-9040-A7C957C2866F}"/>
              </a:ext>
            </a:extLst>
          </p:cNvPr>
          <p:cNvSpPr>
            <a:spLocks noGrp="1" noRot="1" noChangeAspect="1"/>
          </p:cNvSpPr>
          <p:nvPr>
            <p:ph type="sldImg"/>
          </p:nvPr>
        </p:nvSpPr>
        <p:spPr>
          <a:xfrm>
            <a:off x="1371600" y="727075"/>
            <a:ext cx="4114800" cy="3086100"/>
          </a:xfrm>
        </p:spPr>
      </p:sp>
    </p:spTree>
    <p:extLst>
      <p:ext uri="{BB962C8B-B14F-4D97-AF65-F5344CB8AC3E}">
        <p14:creationId xmlns:p14="http://schemas.microsoft.com/office/powerpoint/2010/main" val="224290680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727075"/>
            <a:ext cx="4114800" cy="3086100"/>
          </a:xfrm>
        </p:spPr>
      </p:sp>
      <p:sp>
        <p:nvSpPr>
          <p:cNvPr id="3" name="Notes Placeholder 2"/>
          <p:cNvSpPr>
            <a:spLocks noGrp="1"/>
          </p:cNvSpPr>
          <p:nvPr>
            <p:ph type="body" idx="1"/>
          </p:nvPr>
        </p:nvSpPr>
        <p:spPr>
          <a:xfrm>
            <a:off x="685800" y="4036423"/>
            <a:ext cx="5486400" cy="4833257"/>
          </a:xfrm>
        </p:spPr>
        <p:txBody>
          <a:bodyPr>
            <a:normAutofit/>
          </a:bodyPr>
          <a:lstStyle/>
          <a:p>
            <a:pPr marL="171450" lvl="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A63EBE9A-FCE8-42AC-A6A7-1FC1EFE97FEB}" type="slidenum">
              <a:rPr lang="en-US" smtClean="0"/>
              <a:pPr/>
              <a:t>53</a:t>
            </a:fld>
            <a:endParaRPr lang="en-US" dirty="0"/>
          </a:p>
        </p:txBody>
      </p:sp>
    </p:spTree>
    <p:extLst>
      <p:ext uri="{BB962C8B-B14F-4D97-AF65-F5344CB8AC3E}">
        <p14:creationId xmlns:p14="http://schemas.microsoft.com/office/powerpoint/2010/main" val="257645207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727075"/>
            <a:ext cx="4114800" cy="3086100"/>
          </a:xfrm>
        </p:spPr>
      </p:sp>
      <p:sp>
        <p:nvSpPr>
          <p:cNvPr id="3" name="Notes Placeholder 2"/>
          <p:cNvSpPr>
            <a:spLocks noGrp="1"/>
          </p:cNvSpPr>
          <p:nvPr>
            <p:ph type="body" idx="1"/>
          </p:nvPr>
        </p:nvSpPr>
        <p:spPr/>
        <p:txBody>
          <a:bodyPr>
            <a:normAutofit/>
          </a:bodyPr>
          <a:lstStyle/>
          <a:p>
            <a:pPr marL="171450" lvl="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pPr>
              <a:defRPr/>
            </a:pPr>
            <a:fld id="{417D96A4-77C4-4FED-8A7B-214747F6ACED}" type="slidenum">
              <a:rPr lang="en-US" smtClean="0"/>
              <a:pPr>
                <a:defRPr/>
              </a:pPr>
              <a:t>54</a:t>
            </a:fld>
            <a:endParaRPr lang="en-US" dirty="0"/>
          </a:p>
        </p:txBody>
      </p:sp>
    </p:spTree>
    <p:extLst>
      <p:ext uri="{BB962C8B-B14F-4D97-AF65-F5344CB8AC3E}">
        <p14:creationId xmlns:p14="http://schemas.microsoft.com/office/powerpoint/2010/main" val="102552203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727075"/>
            <a:ext cx="4114800" cy="30861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pPr>
              <a:defRPr/>
            </a:pPr>
            <a:fld id="{417D96A4-77C4-4FED-8A7B-214747F6ACED}" type="slidenum">
              <a:rPr lang="en-US" smtClean="0"/>
              <a:pPr>
                <a:defRPr/>
              </a:pPr>
              <a:t>55</a:t>
            </a:fld>
            <a:endParaRPr lang="en-US" dirty="0"/>
          </a:p>
        </p:txBody>
      </p:sp>
    </p:spTree>
    <p:extLst>
      <p:ext uri="{BB962C8B-B14F-4D97-AF65-F5344CB8AC3E}">
        <p14:creationId xmlns:p14="http://schemas.microsoft.com/office/powerpoint/2010/main" val="277410619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41363"/>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17D96A4-77C4-4FED-8A7B-214747F6ACED}" type="slidenum">
              <a:rPr lang="en-US" smtClean="0"/>
              <a:pPr>
                <a:defRPr/>
              </a:pPr>
              <a:t>56</a:t>
            </a:fld>
            <a:endParaRPr lang="en-US" dirty="0"/>
          </a:p>
        </p:txBody>
      </p:sp>
    </p:spTree>
    <p:extLst>
      <p:ext uri="{BB962C8B-B14F-4D97-AF65-F5344CB8AC3E}">
        <p14:creationId xmlns:p14="http://schemas.microsoft.com/office/powerpoint/2010/main" val="324838991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727075"/>
            <a:ext cx="4114800" cy="3086100"/>
          </a:xfrm>
        </p:spPr>
      </p:sp>
      <p:sp>
        <p:nvSpPr>
          <p:cNvPr id="3" name="Notes Placeholder 2"/>
          <p:cNvSpPr>
            <a:spLocks noGrp="1"/>
          </p:cNvSpPr>
          <p:nvPr>
            <p:ph type="body" idx="1"/>
          </p:nvPr>
        </p:nvSpPr>
        <p:spPr/>
        <p:txBody>
          <a:bodyPr>
            <a:normAutofit/>
          </a:bodyPr>
          <a:lstStyle/>
          <a:p>
            <a:pPr marL="171450" lvl="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pPr>
              <a:defRPr/>
            </a:pPr>
            <a:fld id="{417D96A4-77C4-4FED-8A7B-214747F6ACED}" type="slidenum">
              <a:rPr lang="en-US" smtClean="0"/>
              <a:pPr>
                <a:defRPr/>
              </a:pPr>
              <a:t>57</a:t>
            </a:fld>
            <a:endParaRPr lang="en-US" dirty="0"/>
          </a:p>
        </p:txBody>
      </p:sp>
    </p:spTree>
    <p:extLst>
      <p:ext uri="{BB962C8B-B14F-4D97-AF65-F5344CB8AC3E}">
        <p14:creationId xmlns:p14="http://schemas.microsoft.com/office/powerpoint/2010/main" val="426996139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727075"/>
            <a:ext cx="4114800" cy="30861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pPr>
              <a:defRPr/>
            </a:pPr>
            <a:fld id="{417D96A4-77C4-4FED-8A7B-214747F6ACED}" type="slidenum">
              <a:rPr lang="en-US" smtClean="0"/>
              <a:pPr>
                <a:defRPr/>
              </a:pPr>
              <a:t>58</a:t>
            </a:fld>
            <a:endParaRPr lang="en-US" dirty="0"/>
          </a:p>
        </p:txBody>
      </p:sp>
    </p:spTree>
    <p:extLst>
      <p:ext uri="{BB962C8B-B14F-4D97-AF65-F5344CB8AC3E}">
        <p14:creationId xmlns:p14="http://schemas.microsoft.com/office/powerpoint/2010/main" val="25860712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727075"/>
            <a:ext cx="4114800" cy="3086100"/>
          </a:xfrm>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417D96A4-77C4-4FED-8A7B-214747F6ACED}" type="slidenum">
              <a:rPr lang="en-US"/>
              <a:pPr>
                <a:defRPr/>
              </a:pPr>
              <a:t>59</a:t>
            </a:fld>
            <a:endParaRPr lang="en-US" dirty="0"/>
          </a:p>
        </p:txBody>
      </p:sp>
    </p:spTree>
    <p:extLst>
      <p:ext uri="{BB962C8B-B14F-4D97-AF65-F5344CB8AC3E}">
        <p14:creationId xmlns:p14="http://schemas.microsoft.com/office/powerpoint/2010/main" val="293578340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727075"/>
            <a:ext cx="4114800" cy="3086100"/>
          </a:xfrm>
        </p:spPr>
      </p:sp>
      <p:sp>
        <p:nvSpPr>
          <p:cNvPr id="3" name="Notes Placeholder 2"/>
          <p:cNvSpPr>
            <a:spLocks noGrp="1"/>
          </p:cNvSpPr>
          <p:nvPr>
            <p:ph type="body" idx="1"/>
          </p:nvPr>
        </p:nvSpPr>
        <p:spPr/>
        <p:txBody>
          <a:bodyPr>
            <a:noAutofit/>
          </a:bodyPr>
          <a:lstStyle/>
          <a:p>
            <a:pPr marL="171450" lvl="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417D96A4-77C4-4FED-8A7B-214747F6ACED}" type="slidenum">
              <a:rPr lang="en-US"/>
              <a:pPr>
                <a:defRPr/>
              </a:pPr>
              <a:t>60</a:t>
            </a:fld>
            <a:endParaRPr lang="en-US" dirty="0"/>
          </a:p>
        </p:txBody>
      </p:sp>
    </p:spTree>
    <p:extLst>
      <p:ext uri="{BB962C8B-B14F-4D97-AF65-F5344CB8AC3E}">
        <p14:creationId xmlns:p14="http://schemas.microsoft.com/office/powerpoint/2010/main" val="242100435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41363"/>
            <a:ext cx="4187825" cy="3141662"/>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17D96A4-77C4-4FED-8A7B-214747F6ACED}" type="slidenum">
              <a:rPr lang="en-US" smtClean="0"/>
              <a:pPr>
                <a:defRPr/>
              </a:pPr>
              <a:t>65</a:t>
            </a:fld>
            <a:endParaRPr lang="en-US" dirty="0"/>
          </a:p>
        </p:txBody>
      </p:sp>
    </p:spTree>
    <p:extLst>
      <p:ext uri="{BB962C8B-B14F-4D97-AF65-F5344CB8AC3E}">
        <p14:creationId xmlns:p14="http://schemas.microsoft.com/office/powerpoint/2010/main" val="39664825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41363"/>
            <a:ext cx="4187825" cy="3141662"/>
          </a:xfrm>
        </p:spPr>
      </p:sp>
      <p:sp>
        <p:nvSpPr>
          <p:cNvPr id="4" name="Slide Number Placeholder 3"/>
          <p:cNvSpPr>
            <a:spLocks noGrp="1"/>
          </p:cNvSpPr>
          <p:nvPr>
            <p:ph type="sldNum" sz="quarter" idx="10"/>
          </p:nvPr>
        </p:nvSpPr>
        <p:spPr>
          <a:xfrm>
            <a:off x="3978132" y="8842030"/>
            <a:ext cx="3043343" cy="467071"/>
          </a:xfrm>
          <a:prstGeom prst="rect">
            <a:avLst/>
          </a:prstGeom>
        </p:spPr>
        <p:txBody>
          <a:bodyPr/>
          <a:lstStyle/>
          <a:p>
            <a:fld id="{A6F565A2-6E27-4723-9ED5-FDFCC5775F54}" type="slidenum">
              <a:rPr lang="en-US" smtClean="0"/>
              <a:t>6</a:t>
            </a:fld>
            <a:endParaRPr lang="en-US"/>
          </a:p>
        </p:txBody>
      </p:sp>
      <p:sp>
        <p:nvSpPr>
          <p:cNvPr id="3" name="Notes Placeholder 2">
            <a:extLst>
              <a:ext uri="{FF2B5EF4-FFF2-40B4-BE49-F238E27FC236}">
                <a16:creationId xmlns:a16="http://schemas.microsoft.com/office/drawing/2014/main" id="{D90BBA0D-3FB9-4439-ABC9-DBF97E6E3A3C}"/>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6089653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727075"/>
            <a:ext cx="4114800" cy="3086100"/>
          </a:xfrm>
        </p:spPr>
      </p:sp>
      <p:sp>
        <p:nvSpPr>
          <p:cNvPr id="3" name="Notes Placeholder 2"/>
          <p:cNvSpPr>
            <a:spLocks noGrp="1"/>
          </p:cNvSpPr>
          <p:nvPr>
            <p:ph type="body" idx="1"/>
          </p:nvPr>
        </p:nvSpPr>
        <p:spPr/>
        <p:txBody>
          <a:bodyPr/>
          <a:lstStyle/>
          <a:p>
            <a:pPr marL="0" lv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A6F565A2-6E27-4723-9ED5-FDFCC5775F54}" type="slidenum">
              <a:rPr lang="en-US" smtClean="0"/>
              <a:t>67</a:t>
            </a:fld>
            <a:endParaRPr lang="en-US" dirty="0"/>
          </a:p>
        </p:txBody>
      </p:sp>
    </p:spTree>
    <p:extLst>
      <p:ext uri="{BB962C8B-B14F-4D97-AF65-F5344CB8AC3E}">
        <p14:creationId xmlns:p14="http://schemas.microsoft.com/office/powerpoint/2010/main" val="222859802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727075"/>
            <a:ext cx="4114800" cy="3086100"/>
          </a:xfrm>
        </p:spPr>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A6F565A2-6E27-4723-9ED5-FDFCC5775F54}" type="slidenum">
              <a:rPr lang="en-US" smtClean="0"/>
              <a:t>68</a:t>
            </a:fld>
            <a:endParaRPr lang="en-US" dirty="0"/>
          </a:p>
        </p:txBody>
      </p:sp>
      <p:sp>
        <p:nvSpPr>
          <p:cNvPr id="3" name="Notes Placeholder 2">
            <a:extLst>
              <a:ext uri="{FF2B5EF4-FFF2-40B4-BE49-F238E27FC236}">
                <a16:creationId xmlns:a16="http://schemas.microsoft.com/office/drawing/2014/main" id="{1AF05D29-AD33-46E3-9EB5-C3B632D4996D}"/>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0578176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41363"/>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D3ED62-E871-4D6B-8552-55DB62BCBC98}" type="slidenum">
              <a:rPr lang="en-US" smtClean="0"/>
              <a:t>69</a:t>
            </a:fld>
            <a:endParaRPr lang="en-US"/>
          </a:p>
        </p:txBody>
      </p:sp>
    </p:spTree>
    <p:extLst>
      <p:ext uri="{BB962C8B-B14F-4D97-AF65-F5344CB8AC3E}">
        <p14:creationId xmlns:p14="http://schemas.microsoft.com/office/powerpoint/2010/main" val="217914736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89491CB4-CF8E-4E37-8A97-B06BF91E8ABE}" type="slidenum">
              <a:rPr lang="en-US" smtClean="0"/>
              <a:pPr/>
              <a:t>70</a:t>
            </a:fld>
            <a:endParaRPr lang="en-US" dirty="0"/>
          </a:p>
        </p:txBody>
      </p:sp>
      <p:sp>
        <p:nvSpPr>
          <p:cNvPr id="7" name="Slide Image Placeholder 6">
            <a:extLst>
              <a:ext uri="{FF2B5EF4-FFF2-40B4-BE49-F238E27FC236}">
                <a16:creationId xmlns:a16="http://schemas.microsoft.com/office/drawing/2014/main" id="{7991BA83-76B4-4CC6-81CC-BEE42D97EDF4}"/>
              </a:ext>
            </a:extLst>
          </p:cNvPr>
          <p:cNvSpPr>
            <a:spLocks noGrp="1" noRot="1" noChangeAspect="1"/>
          </p:cNvSpPr>
          <p:nvPr>
            <p:ph type="sldImg"/>
          </p:nvPr>
        </p:nvSpPr>
        <p:spPr>
          <a:xfrm>
            <a:off x="1371600" y="727075"/>
            <a:ext cx="4114800" cy="3086100"/>
          </a:xfrm>
        </p:spPr>
      </p:sp>
    </p:spTree>
    <p:extLst>
      <p:ext uri="{BB962C8B-B14F-4D97-AF65-F5344CB8AC3E}">
        <p14:creationId xmlns:p14="http://schemas.microsoft.com/office/powerpoint/2010/main" val="389756552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41363"/>
            <a:ext cx="4187825" cy="3141662"/>
          </a:xfrm>
        </p:spPr>
      </p:sp>
      <p:sp>
        <p:nvSpPr>
          <p:cNvPr id="3" name="Notes Placeholder 2"/>
          <p:cNvSpPr>
            <a:spLocks noGrp="1"/>
          </p:cNvSpPr>
          <p:nvPr>
            <p:ph type="body" idx="1"/>
          </p:nvPr>
        </p:nvSpPr>
        <p:spPr>
          <a:xfrm>
            <a:off x="702310" y="4118304"/>
            <a:ext cx="5618480" cy="4935209"/>
          </a:xfrm>
        </p:spPr>
        <p:txBody>
          <a:bodyPr/>
          <a:lstStyle/>
          <a:p>
            <a:endParaRPr lang="en-US" dirty="0"/>
          </a:p>
        </p:txBody>
      </p:sp>
      <p:sp>
        <p:nvSpPr>
          <p:cNvPr id="4" name="Slide Number Placeholder 3"/>
          <p:cNvSpPr>
            <a:spLocks noGrp="1"/>
          </p:cNvSpPr>
          <p:nvPr>
            <p:ph type="sldNum" sz="quarter" idx="10"/>
          </p:nvPr>
        </p:nvSpPr>
        <p:spPr/>
        <p:txBody>
          <a:bodyPr/>
          <a:lstStyle/>
          <a:p>
            <a:fld id="{DFD3ED62-E871-4D6B-8552-55DB62BCBC98}" type="slidenum">
              <a:rPr lang="en-US" smtClean="0"/>
              <a:t>71</a:t>
            </a:fld>
            <a:endParaRPr lang="en-US"/>
          </a:p>
        </p:txBody>
      </p:sp>
    </p:spTree>
    <p:extLst>
      <p:ext uri="{BB962C8B-B14F-4D97-AF65-F5344CB8AC3E}">
        <p14:creationId xmlns:p14="http://schemas.microsoft.com/office/powerpoint/2010/main" val="180306390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41363"/>
            <a:ext cx="4187825" cy="3141662"/>
          </a:xfrm>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417D96A4-77C4-4FED-8A7B-214747F6ACED}" type="slidenum">
              <a:rPr lang="en-US" smtClean="0"/>
              <a:pPr>
                <a:defRPr/>
              </a:pPr>
              <a:t>72</a:t>
            </a:fld>
            <a:endParaRPr lang="en-US" dirty="0"/>
          </a:p>
        </p:txBody>
      </p:sp>
    </p:spTree>
    <p:extLst>
      <p:ext uri="{BB962C8B-B14F-4D97-AF65-F5344CB8AC3E}">
        <p14:creationId xmlns:p14="http://schemas.microsoft.com/office/powerpoint/2010/main" val="211185961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41363"/>
            <a:ext cx="4187825" cy="3141662"/>
          </a:xfrm>
        </p:spPr>
      </p:sp>
      <p:sp>
        <p:nvSpPr>
          <p:cNvPr id="3" name="Notes Placeholder 2"/>
          <p:cNvSpPr>
            <a:spLocks noGrp="1"/>
          </p:cNvSpPr>
          <p:nvPr>
            <p:ph type="body" idx="1"/>
          </p:nvPr>
        </p:nvSpPr>
        <p:spPr/>
        <p:txBody>
          <a:bodyPr/>
          <a:lstStyle/>
          <a:p>
            <a:pPr marL="0" lv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a:defRPr/>
            </a:pPr>
            <a:fld id="{417D96A4-77C4-4FED-8A7B-214747F6ACED}" type="slidenum">
              <a:rPr lang="en-US" smtClean="0"/>
              <a:pPr>
                <a:defRPr/>
              </a:pPr>
              <a:t>73</a:t>
            </a:fld>
            <a:endParaRPr lang="en-US" dirty="0"/>
          </a:p>
        </p:txBody>
      </p:sp>
    </p:spTree>
    <p:extLst>
      <p:ext uri="{BB962C8B-B14F-4D97-AF65-F5344CB8AC3E}">
        <p14:creationId xmlns:p14="http://schemas.microsoft.com/office/powerpoint/2010/main" val="106887951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41363"/>
            <a:ext cx="4187825" cy="314166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3EBE9A-FCE8-42AC-A6A7-1FC1EFE97FEB}" type="slidenum">
              <a:rPr lang="en-US" smtClean="0"/>
              <a:pPr/>
              <a:t>74</a:t>
            </a:fld>
            <a:endParaRPr lang="en-US" dirty="0"/>
          </a:p>
        </p:txBody>
      </p:sp>
    </p:spTree>
    <p:extLst>
      <p:ext uri="{BB962C8B-B14F-4D97-AF65-F5344CB8AC3E}">
        <p14:creationId xmlns:p14="http://schemas.microsoft.com/office/powerpoint/2010/main" val="411572529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41363"/>
            <a:ext cx="4187825" cy="3141662"/>
          </a:xfrm>
        </p:spPr>
      </p:sp>
      <p:sp>
        <p:nvSpPr>
          <p:cNvPr id="3" name="Notes Placeholder 2"/>
          <p:cNvSpPr>
            <a:spLocks noGrp="1"/>
          </p:cNvSpPr>
          <p:nvPr>
            <p:ph type="body" idx="1"/>
          </p:nvPr>
        </p:nvSpPr>
        <p:spPr/>
        <p:txBody>
          <a:bodyPr>
            <a:normAutofit/>
          </a:bodyPr>
          <a:lstStyle/>
          <a:p>
            <a:pPr marL="171450" lvl="0" indent="-171450">
              <a:buFont typeface="Arial" panose="020B0604020202020204" pitchFamily="34" charset="0"/>
              <a:buChar char="•"/>
              <a:defRPr/>
            </a:pPr>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pPr>
              <a:defRPr/>
            </a:pPr>
            <a:fld id="{417D96A4-77C4-4FED-8A7B-214747F6ACED}" type="slidenum">
              <a:rPr lang="en-US" smtClean="0"/>
              <a:pPr>
                <a:defRPr/>
              </a:pPr>
              <a:t>75</a:t>
            </a:fld>
            <a:endParaRPr lang="en-US" dirty="0"/>
          </a:p>
        </p:txBody>
      </p:sp>
    </p:spTree>
    <p:extLst>
      <p:ext uri="{BB962C8B-B14F-4D97-AF65-F5344CB8AC3E}">
        <p14:creationId xmlns:p14="http://schemas.microsoft.com/office/powerpoint/2010/main" val="174632325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727075"/>
            <a:ext cx="41148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A6F565A2-6E27-4723-9ED5-FDFCC5775F54}" type="slidenum">
              <a:rPr lang="en-US" smtClean="0"/>
              <a:t>76</a:t>
            </a:fld>
            <a:endParaRPr lang="en-US" dirty="0"/>
          </a:p>
        </p:txBody>
      </p:sp>
    </p:spTree>
    <p:extLst>
      <p:ext uri="{BB962C8B-B14F-4D97-AF65-F5344CB8AC3E}">
        <p14:creationId xmlns:p14="http://schemas.microsoft.com/office/powerpoint/2010/main" val="28902118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41363"/>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EBE9A-FCE8-42AC-A6A7-1FC1EFE97FEB}" type="slidenum">
              <a:rPr lang="en-US" smtClean="0"/>
              <a:pPr/>
              <a:t>7</a:t>
            </a:fld>
            <a:endParaRPr lang="en-US" dirty="0"/>
          </a:p>
        </p:txBody>
      </p:sp>
    </p:spTree>
    <p:extLst>
      <p:ext uri="{BB962C8B-B14F-4D97-AF65-F5344CB8AC3E}">
        <p14:creationId xmlns:p14="http://schemas.microsoft.com/office/powerpoint/2010/main" val="360356914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727075"/>
            <a:ext cx="4114800" cy="3086100"/>
          </a:xfrm>
        </p:spPr>
      </p:sp>
      <p:sp>
        <p:nvSpPr>
          <p:cNvPr id="3" name="Notes Placeholder 2"/>
          <p:cNvSpPr>
            <a:spLocks noGrp="1"/>
          </p:cNvSpPr>
          <p:nvPr>
            <p:ph type="body" idx="1"/>
          </p:nvPr>
        </p:nvSpPr>
        <p:spPr/>
        <p:txBody>
          <a:bodyPr/>
          <a:lstStyle/>
          <a:p>
            <a:pPr marL="347472" indent="-171450">
              <a:buFont typeface="Courier New" panose="02070309020205020404" pitchFamily="49" charset="0"/>
              <a:buChar char="o"/>
            </a:pPr>
            <a:endParaRPr lang="en-US" dirty="0"/>
          </a:p>
        </p:txBody>
      </p:sp>
      <p:sp>
        <p:nvSpPr>
          <p:cNvPr id="4" name="Slide Number Placeholder 3"/>
          <p:cNvSpPr>
            <a:spLocks noGrp="1"/>
          </p:cNvSpPr>
          <p:nvPr>
            <p:ph type="sldNum" sz="quarter" idx="10"/>
          </p:nvPr>
        </p:nvSpPr>
        <p:spPr/>
        <p:txBody>
          <a:bodyPr/>
          <a:lstStyle/>
          <a:p>
            <a:fld id="{A63EBE9A-FCE8-42AC-A6A7-1FC1EFE97FEB}" type="slidenum">
              <a:rPr lang="en-US" smtClean="0"/>
              <a:pPr/>
              <a:t>77</a:t>
            </a:fld>
            <a:endParaRPr lang="en-US" dirty="0"/>
          </a:p>
        </p:txBody>
      </p:sp>
    </p:spTree>
    <p:extLst>
      <p:ext uri="{BB962C8B-B14F-4D97-AF65-F5344CB8AC3E}">
        <p14:creationId xmlns:p14="http://schemas.microsoft.com/office/powerpoint/2010/main" val="385652208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702310" y="4118304"/>
            <a:ext cx="5618480" cy="4935209"/>
          </a:xfrm>
        </p:spPr>
        <p:txBody>
          <a:bodyPr/>
          <a:lstStyle/>
          <a:p>
            <a:pPr marL="0" lv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A6F565A2-6E27-4723-9ED5-FDFCC5775F54}" type="slidenum">
              <a:rPr lang="en-US" smtClean="0"/>
              <a:pPr/>
              <a:t>78</a:t>
            </a:fld>
            <a:endParaRPr lang="en-US" dirty="0"/>
          </a:p>
        </p:txBody>
      </p:sp>
      <p:sp>
        <p:nvSpPr>
          <p:cNvPr id="7" name="Slide Image Placeholder 6">
            <a:extLst>
              <a:ext uri="{FF2B5EF4-FFF2-40B4-BE49-F238E27FC236}">
                <a16:creationId xmlns:a16="http://schemas.microsoft.com/office/drawing/2014/main" id="{D8B74841-EA7E-4A1A-BB68-A44AE164A9A4}"/>
              </a:ext>
            </a:extLst>
          </p:cNvPr>
          <p:cNvSpPr>
            <a:spLocks noGrp="1" noRot="1" noChangeAspect="1"/>
          </p:cNvSpPr>
          <p:nvPr>
            <p:ph type="sldImg"/>
          </p:nvPr>
        </p:nvSpPr>
        <p:spPr>
          <a:xfrm>
            <a:off x="1371600" y="727075"/>
            <a:ext cx="4114800" cy="3086100"/>
          </a:xfrm>
        </p:spPr>
      </p:sp>
    </p:spTree>
    <p:extLst>
      <p:ext uri="{BB962C8B-B14F-4D97-AF65-F5344CB8AC3E}">
        <p14:creationId xmlns:p14="http://schemas.microsoft.com/office/powerpoint/2010/main" val="58789272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727075"/>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EBE9A-FCE8-42AC-A6A7-1FC1EFE97FEB}" type="slidenum">
              <a:rPr lang="en-US" smtClean="0"/>
              <a:pPr/>
              <a:t>80</a:t>
            </a:fld>
            <a:endParaRPr lang="en-US" dirty="0"/>
          </a:p>
        </p:txBody>
      </p:sp>
    </p:spTree>
    <p:extLst>
      <p:ext uri="{BB962C8B-B14F-4D97-AF65-F5344CB8AC3E}">
        <p14:creationId xmlns:p14="http://schemas.microsoft.com/office/powerpoint/2010/main" val="154080102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41363"/>
            <a:ext cx="4187825" cy="3141662"/>
          </a:xfrm>
        </p:spPr>
      </p:sp>
      <p:sp>
        <p:nvSpPr>
          <p:cNvPr id="3" name="Notes Placeholder 2"/>
          <p:cNvSpPr>
            <a:spLocks noGrp="1"/>
          </p:cNvSpPr>
          <p:nvPr>
            <p:ph type="body" idx="1"/>
          </p:nvPr>
        </p:nvSpPr>
        <p:spPr/>
        <p:txBody>
          <a:bodyPr>
            <a:normAutofit/>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pPr>
              <a:defRPr/>
            </a:pPr>
            <a:fld id="{417D96A4-77C4-4FED-8A7B-214747F6ACED}" type="slidenum">
              <a:rPr lang="en-US" smtClean="0"/>
              <a:pPr>
                <a:defRPr/>
              </a:pPr>
              <a:t>83</a:t>
            </a:fld>
            <a:endParaRPr lang="en-US" dirty="0"/>
          </a:p>
        </p:txBody>
      </p:sp>
    </p:spTree>
    <p:extLst>
      <p:ext uri="{BB962C8B-B14F-4D97-AF65-F5344CB8AC3E}">
        <p14:creationId xmlns:p14="http://schemas.microsoft.com/office/powerpoint/2010/main" val="280547717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727075"/>
            <a:ext cx="4114800" cy="3086100"/>
          </a:xfrm>
        </p:spPr>
      </p:sp>
      <p:sp>
        <p:nvSpPr>
          <p:cNvPr id="4" name="Slide Number Placeholder 3"/>
          <p:cNvSpPr>
            <a:spLocks noGrp="1"/>
          </p:cNvSpPr>
          <p:nvPr>
            <p:ph type="sldNum" sz="quarter" idx="10"/>
          </p:nvPr>
        </p:nvSpPr>
        <p:spPr/>
        <p:txBody>
          <a:bodyPr/>
          <a:lstStyle/>
          <a:p>
            <a:fld id="{A63EBE9A-FCE8-42AC-A6A7-1FC1EFE97FEB}" type="slidenum">
              <a:rPr lang="en-US" smtClean="0"/>
              <a:pPr/>
              <a:t>84</a:t>
            </a:fld>
            <a:endParaRPr lang="en-US" dirty="0"/>
          </a:p>
        </p:txBody>
      </p:sp>
    </p:spTree>
    <p:extLst>
      <p:ext uri="{BB962C8B-B14F-4D97-AF65-F5344CB8AC3E}">
        <p14:creationId xmlns:p14="http://schemas.microsoft.com/office/powerpoint/2010/main" val="268587721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41363"/>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9856EC-EF24-4F0B-8A69-80727363F062}" type="slidenum">
              <a:rPr lang="en-US" smtClean="0"/>
              <a:t>85</a:t>
            </a:fld>
            <a:endParaRPr lang="en-US"/>
          </a:p>
        </p:txBody>
      </p:sp>
    </p:spTree>
    <p:extLst>
      <p:ext uri="{BB962C8B-B14F-4D97-AF65-F5344CB8AC3E}">
        <p14:creationId xmlns:p14="http://schemas.microsoft.com/office/powerpoint/2010/main" val="253193650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41363"/>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D3ED62-E871-4D6B-8552-55DB62BCBC98}" type="slidenum">
              <a:rPr lang="en-US" smtClean="0"/>
              <a:t>87</a:t>
            </a:fld>
            <a:endParaRPr lang="en-US"/>
          </a:p>
        </p:txBody>
      </p:sp>
    </p:spTree>
    <p:extLst>
      <p:ext uri="{BB962C8B-B14F-4D97-AF65-F5344CB8AC3E}">
        <p14:creationId xmlns:p14="http://schemas.microsoft.com/office/powerpoint/2010/main" val="226481448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41363"/>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D3ED62-E871-4D6B-8552-55DB62BCBC98}" type="slidenum">
              <a:rPr lang="en-US" smtClean="0"/>
              <a:t>88</a:t>
            </a:fld>
            <a:endParaRPr lang="en-US"/>
          </a:p>
        </p:txBody>
      </p:sp>
    </p:spTree>
    <p:extLst>
      <p:ext uri="{BB962C8B-B14F-4D97-AF65-F5344CB8AC3E}">
        <p14:creationId xmlns:p14="http://schemas.microsoft.com/office/powerpoint/2010/main" val="327530872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727075"/>
            <a:ext cx="4114800" cy="3086100"/>
          </a:xfrm>
        </p:spPr>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A6F565A2-6E27-4723-9ED5-FDFCC5775F54}" type="slidenum">
              <a:rPr lang="en-US" smtClean="0"/>
              <a:t>90</a:t>
            </a:fld>
            <a:endParaRPr lang="en-US" dirty="0"/>
          </a:p>
        </p:txBody>
      </p:sp>
      <p:sp>
        <p:nvSpPr>
          <p:cNvPr id="3" name="Notes Placeholder 2">
            <a:extLst>
              <a:ext uri="{FF2B5EF4-FFF2-40B4-BE49-F238E27FC236}">
                <a16:creationId xmlns:a16="http://schemas.microsoft.com/office/drawing/2014/main" id="{E01ADF2C-D0AC-4315-B077-F69E10D356F3}"/>
              </a:ext>
            </a:extLst>
          </p:cNvPr>
          <p:cNvSpPr>
            <a:spLocks noGrp="1"/>
          </p:cNvSpPr>
          <p:nvPr>
            <p:ph type="body" idx="1"/>
          </p:nvPr>
        </p:nvSpPr>
        <p:spPr/>
        <p:txBody>
          <a:bodyPr/>
          <a:lstStyle/>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424484595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727075"/>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EBE9A-FCE8-42AC-A6A7-1FC1EFE97FEB}" type="slidenum">
              <a:rPr lang="en-US" smtClean="0"/>
              <a:pPr/>
              <a:t>91</a:t>
            </a:fld>
            <a:endParaRPr lang="en-US" dirty="0"/>
          </a:p>
        </p:txBody>
      </p:sp>
    </p:spTree>
    <p:extLst>
      <p:ext uri="{BB962C8B-B14F-4D97-AF65-F5344CB8AC3E}">
        <p14:creationId xmlns:p14="http://schemas.microsoft.com/office/powerpoint/2010/main" val="19175552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F565A2-6E27-4723-9ED5-FDFCC5775F54}" type="slidenum">
              <a:rPr lang="en-US" smtClean="0"/>
              <a:pPr/>
              <a:t>8</a:t>
            </a:fld>
            <a:endParaRPr lang="en-US"/>
          </a:p>
        </p:txBody>
      </p:sp>
      <p:sp>
        <p:nvSpPr>
          <p:cNvPr id="8" name="Slide Image Placeholder 7">
            <a:extLst>
              <a:ext uri="{FF2B5EF4-FFF2-40B4-BE49-F238E27FC236}">
                <a16:creationId xmlns:a16="http://schemas.microsoft.com/office/drawing/2014/main" id="{A42E31A2-03EA-4DE9-80FD-07445D1505B5}"/>
              </a:ext>
            </a:extLst>
          </p:cNvPr>
          <p:cNvSpPr>
            <a:spLocks noGrp="1" noRot="1" noChangeAspect="1"/>
          </p:cNvSpPr>
          <p:nvPr>
            <p:ph type="sldImg"/>
          </p:nvPr>
        </p:nvSpPr>
        <p:spPr>
          <a:xfrm>
            <a:off x="1417638" y="771525"/>
            <a:ext cx="4187825" cy="3141663"/>
          </a:xfrm>
        </p:spPr>
      </p:sp>
    </p:spTree>
    <p:extLst>
      <p:ext uri="{BB962C8B-B14F-4D97-AF65-F5344CB8AC3E}">
        <p14:creationId xmlns:p14="http://schemas.microsoft.com/office/powerpoint/2010/main" val="393845263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727075"/>
            <a:ext cx="4114800" cy="3086100"/>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10"/>
          </p:nvPr>
        </p:nvSpPr>
        <p:spPr/>
        <p:txBody>
          <a:bodyPr/>
          <a:lstStyle/>
          <a:p>
            <a:fld id="{A63EBE9A-FCE8-42AC-A6A7-1FC1EFE97FEB}" type="slidenum">
              <a:rPr lang="en-US" smtClean="0"/>
              <a:pPr/>
              <a:t>92</a:t>
            </a:fld>
            <a:endParaRPr lang="en-US" dirty="0"/>
          </a:p>
        </p:txBody>
      </p:sp>
    </p:spTree>
    <p:extLst>
      <p:ext uri="{BB962C8B-B14F-4D97-AF65-F5344CB8AC3E}">
        <p14:creationId xmlns:p14="http://schemas.microsoft.com/office/powerpoint/2010/main" val="324665748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A6F565A2-6E27-4723-9ED5-FDFCC5775F54}" type="slidenum">
              <a:rPr lang="en-US" smtClean="0"/>
              <a:pPr/>
              <a:t>93</a:t>
            </a:fld>
            <a:endParaRPr lang="en-US" dirty="0"/>
          </a:p>
        </p:txBody>
      </p:sp>
      <p:sp>
        <p:nvSpPr>
          <p:cNvPr id="9" name="Slide Image Placeholder 8">
            <a:extLst>
              <a:ext uri="{FF2B5EF4-FFF2-40B4-BE49-F238E27FC236}">
                <a16:creationId xmlns:a16="http://schemas.microsoft.com/office/drawing/2014/main" id="{F6C5248E-1919-4DE7-9372-AC7A4DFD4345}"/>
              </a:ext>
            </a:extLst>
          </p:cNvPr>
          <p:cNvSpPr>
            <a:spLocks noGrp="1" noRot="1" noChangeAspect="1"/>
          </p:cNvSpPr>
          <p:nvPr>
            <p:ph type="sldImg"/>
          </p:nvPr>
        </p:nvSpPr>
        <p:spPr>
          <a:xfrm>
            <a:off x="1371600" y="727075"/>
            <a:ext cx="4114800" cy="3086100"/>
          </a:xfrm>
        </p:spPr>
      </p:sp>
    </p:spTree>
    <p:extLst>
      <p:ext uri="{BB962C8B-B14F-4D97-AF65-F5344CB8AC3E}">
        <p14:creationId xmlns:p14="http://schemas.microsoft.com/office/powerpoint/2010/main" val="7825263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727075"/>
            <a:ext cx="4114800" cy="3086100"/>
          </a:xfrm>
        </p:spPr>
      </p:sp>
      <p:sp>
        <p:nvSpPr>
          <p:cNvPr id="3" name="Notes Placeholder 2"/>
          <p:cNvSpPr>
            <a:spLocks noGrp="1"/>
          </p:cNvSpPr>
          <p:nvPr>
            <p:ph type="body" idx="1"/>
          </p:nvPr>
        </p:nvSpPr>
        <p:spPr>
          <a:xfrm>
            <a:off x="685800" y="4036423"/>
            <a:ext cx="5486400" cy="4965809"/>
          </a:xfrm>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17D96A4-77C4-4FED-8A7B-214747F6ACED}" type="slidenum">
              <a:rPr lang="en-US"/>
              <a:pPr>
                <a:defRPr/>
              </a:pPr>
              <a:t>94</a:t>
            </a:fld>
            <a:endParaRPr lang="en-US" dirty="0"/>
          </a:p>
        </p:txBody>
      </p:sp>
    </p:spTree>
    <p:extLst>
      <p:ext uri="{BB962C8B-B14F-4D97-AF65-F5344CB8AC3E}">
        <p14:creationId xmlns:p14="http://schemas.microsoft.com/office/powerpoint/2010/main" val="138062259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417D96A4-77C4-4FED-8A7B-214747F6ACED}" type="slidenum">
              <a:rPr lang="en-US" smtClean="0"/>
              <a:pPr/>
              <a:t>95</a:t>
            </a:fld>
            <a:endParaRPr lang="en-US" dirty="0"/>
          </a:p>
        </p:txBody>
      </p:sp>
      <p:sp>
        <p:nvSpPr>
          <p:cNvPr id="8" name="Slide Image Placeholder 7">
            <a:extLst>
              <a:ext uri="{FF2B5EF4-FFF2-40B4-BE49-F238E27FC236}">
                <a16:creationId xmlns:a16="http://schemas.microsoft.com/office/drawing/2014/main" id="{92236F9E-FAF4-4E18-83FC-9FE646D4AC1A}"/>
              </a:ext>
            </a:extLst>
          </p:cNvPr>
          <p:cNvSpPr>
            <a:spLocks noGrp="1" noRot="1" noChangeAspect="1"/>
          </p:cNvSpPr>
          <p:nvPr>
            <p:ph type="sldImg"/>
          </p:nvPr>
        </p:nvSpPr>
        <p:spPr>
          <a:xfrm>
            <a:off x="1371600" y="727075"/>
            <a:ext cx="4114800" cy="3086100"/>
          </a:xfrm>
        </p:spPr>
      </p:sp>
    </p:spTree>
    <p:extLst>
      <p:ext uri="{BB962C8B-B14F-4D97-AF65-F5344CB8AC3E}">
        <p14:creationId xmlns:p14="http://schemas.microsoft.com/office/powerpoint/2010/main" val="30030393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41363"/>
            <a:ext cx="4187825" cy="3141662"/>
          </a:xfrm>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pPr>
              <a:defRPr/>
            </a:pPr>
            <a:fld id="{417D96A4-77C4-4FED-8A7B-214747F6ACED}" type="slidenum">
              <a:rPr lang="en-US" smtClean="0"/>
              <a:pPr>
                <a:defRPr/>
              </a:pPr>
              <a:t>97</a:t>
            </a:fld>
            <a:endParaRPr lang="en-US" dirty="0"/>
          </a:p>
        </p:txBody>
      </p:sp>
    </p:spTree>
    <p:extLst>
      <p:ext uri="{BB962C8B-B14F-4D97-AF65-F5344CB8AC3E}">
        <p14:creationId xmlns:p14="http://schemas.microsoft.com/office/powerpoint/2010/main" val="415773243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727075"/>
            <a:ext cx="4114800" cy="3086100"/>
          </a:xfrm>
        </p:spPr>
      </p:sp>
      <p:sp>
        <p:nvSpPr>
          <p:cNvPr id="4" name="Slide Number Placeholder 3"/>
          <p:cNvSpPr>
            <a:spLocks noGrp="1"/>
          </p:cNvSpPr>
          <p:nvPr>
            <p:ph type="sldNum" sz="quarter" idx="10"/>
          </p:nvPr>
        </p:nvSpPr>
        <p:spPr/>
        <p:txBody>
          <a:bodyPr/>
          <a:lstStyle/>
          <a:p>
            <a:fld id="{A63EBE9A-FCE8-42AC-A6A7-1FC1EFE97FEB}" type="slidenum">
              <a:rPr lang="en-US" smtClean="0"/>
              <a:pPr/>
              <a:t>98</a:t>
            </a:fld>
            <a:endParaRPr lang="en-US" dirty="0"/>
          </a:p>
        </p:txBody>
      </p:sp>
      <p:sp>
        <p:nvSpPr>
          <p:cNvPr id="3" name="Notes Placeholder 2">
            <a:extLst>
              <a:ext uri="{FF2B5EF4-FFF2-40B4-BE49-F238E27FC236}">
                <a16:creationId xmlns:a16="http://schemas.microsoft.com/office/drawing/2014/main" id="{1EF91CE4-833F-4195-A2ED-8785BFEAA91F}"/>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2618166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727075"/>
            <a:ext cx="4114800" cy="3086100"/>
          </a:xfrm>
        </p:spPr>
      </p:sp>
      <p:sp>
        <p:nvSpPr>
          <p:cNvPr id="3" name="Notes Placeholder 2"/>
          <p:cNvSpPr>
            <a:spLocks noGrp="1"/>
          </p:cNvSpPr>
          <p:nvPr>
            <p:ph type="body" idx="1"/>
          </p:nvPr>
        </p:nvSpPr>
        <p:spPr>
          <a:xfrm>
            <a:off x="685800" y="4062549"/>
            <a:ext cx="5486400" cy="4835791"/>
          </a:xfrm>
        </p:spPr>
        <p:txBody>
          <a:bodyPr>
            <a:norm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pPr>
              <a:defRPr/>
            </a:pPr>
            <a:fld id="{417D96A4-77C4-4FED-8A7B-214747F6ACED}" type="slidenum">
              <a:rPr lang="en-US" smtClean="0"/>
              <a:pPr>
                <a:defRPr/>
              </a:pPr>
              <a:t>99</a:t>
            </a:fld>
            <a:endParaRPr lang="en-US" dirty="0"/>
          </a:p>
        </p:txBody>
      </p:sp>
    </p:spTree>
    <p:extLst>
      <p:ext uri="{BB962C8B-B14F-4D97-AF65-F5344CB8AC3E}">
        <p14:creationId xmlns:p14="http://schemas.microsoft.com/office/powerpoint/2010/main" val="369468094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41363"/>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EBE9A-FCE8-42AC-A6A7-1FC1EFE97FEB}" type="slidenum">
              <a:rPr lang="en-US" smtClean="0"/>
              <a:pPr/>
              <a:t>101</a:t>
            </a:fld>
            <a:endParaRPr lang="en-US" dirty="0"/>
          </a:p>
        </p:txBody>
      </p:sp>
    </p:spTree>
    <p:extLst>
      <p:ext uri="{BB962C8B-B14F-4D97-AF65-F5344CB8AC3E}">
        <p14:creationId xmlns:p14="http://schemas.microsoft.com/office/powerpoint/2010/main" val="1698905283"/>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41363"/>
            <a:ext cx="4187825" cy="3141662"/>
          </a:xfrm>
        </p:spPr>
      </p:sp>
      <p:sp>
        <p:nvSpPr>
          <p:cNvPr id="4" name="Slide Number Placeholder 3"/>
          <p:cNvSpPr>
            <a:spLocks noGrp="1"/>
          </p:cNvSpPr>
          <p:nvPr>
            <p:ph type="sldNum" sz="quarter" idx="10"/>
          </p:nvPr>
        </p:nvSpPr>
        <p:spPr/>
        <p:txBody>
          <a:bodyPr/>
          <a:lstStyle/>
          <a:p>
            <a:fld id="{A63EBE9A-FCE8-42AC-A6A7-1FC1EFE97FEB}" type="slidenum">
              <a:rPr lang="en-US" smtClean="0"/>
              <a:pPr/>
              <a:t>102</a:t>
            </a:fld>
            <a:endParaRPr lang="en-US" dirty="0"/>
          </a:p>
        </p:txBody>
      </p:sp>
      <p:sp>
        <p:nvSpPr>
          <p:cNvPr id="3" name="Notes Placeholder 2">
            <a:extLst>
              <a:ext uri="{FF2B5EF4-FFF2-40B4-BE49-F238E27FC236}">
                <a16:creationId xmlns:a16="http://schemas.microsoft.com/office/drawing/2014/main" id="{ABCD3B80-5865-48FB-ACE4-B01CA977C520}"/>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77935181"/>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41363"/>
            <a:ext cx="4187825" cy="3141662"/>
          </a:xfrm>
        </p:spPr>
      </p:sp>
      <p:sp>
        <p:nvSpPr>
          <p:cNvPr id="4" name="Slide Number Placeholder 3"/>
          <p:cNvSpPr>
            <a:spLocks noGrp="1"/>
          </p:cNvSpPr>
          <p:nvPr>
            <p:ph type="sldNum" sz="quarter" idx="10"/>
          </p:nvPr>
        </p:nvSpPr>
        <p:spPr/>
        <p:txBody>
          <a:bodyPr/>
          <a:lstStyle/>
          <a:p>
            <a:fld id="{A63EBE9A-FCE8-42AC-A6A7-1FC1EFE97FEB}" type="slidenum">
              <a:rPr lang="en-US" smtClean="0"/>
              <a:pPr/>
              <a:t>103</a:t>
            </a:fld>
            <a:endParaRPr lang="en-US" dirty="0"/>
          </a:p>
        </p:txBody>
      </p:sp>
      <p:sp>
        <p:nvSpPr>
          <p:cNvPr id="3" name="Notes Placeholder 2">
            <a:extLst>
              <a:ext uri="{FF2B5EF4-FFF2-40B4-BE49-F238E27FC236}">
                <a16:creationId xmlns:a16="http://schemas.microsoft.com/office/drawing/2014/main" id="{87AB07DB-D9E5-4ADC-A299-E031157BFAEE}"/>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006699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71525"/>
            <a:ext cx="4187825" cy="3141663"/>
          </a:xfrm>
        </p:spPr>
      </p:sp>
      <p:sp>
        <p:nvSpPr>
          <p:cNvPr id="3" name="Notes Placeholder 2"/>
          <p:cNvSpPr>
            <a:spLocks noGrp="1"/>
          </p:cNvSpPr>
          <p:nvPr>
            <p:ph type="body" idx="1"/>
          </p:nvPr>
        </p:nvSpPr>
        <p:spPr/>
        <p:txBody>
          <a:bodyPr/>
          <a:lstStyle/>
          <a:p>
            <a:pPr marL="174982" indent="-174982">
              <a:buFont typeface="Arial" panose="020B0604020202020204" pitchFamily="34" charset="0"/>
              <a:buChar char="•"/>
            </a:pPr>
            <a:endParaRPr lang="en-US" dirty="0"/>
          </a:p>
        </p:txBody>
      </p:sp>
      <p:sp>
        <p:nvSpPr>
          <p:cNvPr id="4" name="Slide Number Placeholder 3"/>
          <p:cNvSpPr>
            <a:spLocks noGrp="1"/>
          </p:cNvSpPr>
          <p:nvPr>
            <p:ph type="sldNum" sz="quarter" idx="10"/>
          </p:nvPr>
        </p:nvSpPr>
        <p:spPr>
          <a:xfrm>
            <a:off x="3978132" y="8842030"/>
            <a:ext cx="3043343" cy="467071"/>
          </a:xfrm>
          <a:prstGeom prst="rect">
            <a:avLst/>
          </a:prstGeom>
        </p:spPr>
        <p:txBody>
          <a:bodyPr/>
          <a:lstStyle/>
          <a:p>
            <a:fld id="{A6F565A2-6E27-4723-9ED5-FDFCC5775F54}" type="slidenum">
              <a:rPr lang="en-US" smtClean="0"/>
              <a:t>9</a:t>
            </a:fld>
            <a:endParaRPr lang="en-US"/>
          </a:p>
        </p:txBody>
      </p:sp>
    </p:spTree>
    <p:extLst>
      <p:ext uri="{BB962C8B-B14F-4D97-AF65-F5344CB8AC3E}">
        <p14:creationId xmlns:p14="http://schemas.microsoft.com/office/powerpoint/2010/main" val="1270192756"/>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727075"/>
            <a:ext cx="41148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A6F565A2-6E27-4723-9ED5-FDFCC5775F54}" type="slidenum">
              <a:rPr lang="en-US" smtClean="0"/>
              <a:t>104</a:t>
            </a:fld>
            <a:endParaRPr lang="en-US" dirty="0"/>
          </a:p>
        </p:txBody>
      </p:sp>
    </p:spTree>
    <p:extLst>
      <p:ext uri="{BB962C8B-B14F-4D97-AF65-F5344CB8AC3E}">
        <p14:creationId xmlns:p14="http://schemas.microsoft.com/office/powerpoint/2010/main" val="920316157"/>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727075"/>
            <a:ext cx="4114800" cy="3086100"/>
          </a:xfrm>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A6F565A2-6E27-4723-9ED5-FDFCC5775F54}" type="slidenum">
              <a:rPr lang="en-US" smtClean="0"/>
              <a:t>105</a:t>
            </a:fld>
            <a:endParaRPr lang="en-US" dirty="0"/>
          </a:p>
        </p:txBody>
      </p:sp>
    </p:spTree>
    <p:extLst>
      <p:ext uri="{BB962C8B-B14F-4D97-AF65-F5344CB8AC3E}">
        <p14:creationId xmlns:p14="http://schemas.microsoft.com/office/powerpoint/2010/main" val="2017360998"/>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41363"/>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DF0258-FF47-43C5-B24B-41F72246503A}" type="slidenum">
              <a:rPr lang="en-US" smtClean="0"/>
              <a:t>106</a:t>
            </a:fld>
            <a:endParaRPr lang="en-US"/>
          </a:p>
        </p:txBody>
      </p:sp>
    </p:spTree>
    <p:extLst>
      <p:ext uri="{BB962C8B-B14F-4D97-AF65-F5344CB8AC3E}">
        <p14:creationId xmlns:p14="http://schemas.microsoft.com/office/powerpoint/2010/main" val="2611101489"/>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41363"/>
            <a:ext cx="4187825" cy="3141662"/>
          </a:xfrm>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AEF6A6F5-C05B-44BE-A855-78A385532D70}" type="slidenum">
              <a:rPr lang="en-US" smtClean="0"/>
              <a:t>107</a:t>
            </a:fld>
            <a:endParaRPr lang="en-US" dirty="0"/>
          </a:p>
        </p:txBody>
      </p:sp>
    </p:spTree>
    <p:extLst>
      <p:ext uri="{BB962C8B-B14F-4D97-AF65-F5344CB8AC3E}">
        <p14:creationId xmlns:p14="http://schemas.microsoft.com/office/powerpoint/2010/main" val="848486910"/>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a:spcAft>
                <a:spcPts val="450"/>
              </a:spcAft>
            </a:pPr>
            <a:endParaRPr lang="en-US" sz="2000" dirty="0"/>
          </a:p>
        </p:txBody>
      </p:sp>
      <p:sp>
        <p:nvSpPr>
          <p:cNvPr id="4" name="Slide Number Placeholder 3"/>
          <p:cNvSpPr>
            <a:spLocks noGrp="1"/>
          </p:cNvSpPr>
          <p:nvPr>
            <p:ph type="sldNum" sz="quarter" idx="10"/>
          </p:nvPr>
        </p:nvSpPr>
        <p:spPr/>
        <p:txBody>
          <a:bodyPr/>
          <a:lstStyle/>
          <a:p>
            <a:fld id="{A63EBE9A-FCE8-42AC-A6A7-1FC1EFE97FEB}" type="slidenum">
              <a:rPr lang="en-US" smtClean="0"/>
              <a:pPr/>
              <a:t>111</a:t>
            </a:fld>
            <a:endParaRPr lang="en-US" dirty="0"/>
          </a:p>
        </p:txBody>
      </p:sp>
      <p:sp>
        <p:nvSpPr>
          <p:cNvPr id="7" name="Slide Image Placeholder 6">
            <a:extLst>
              <a:ext uri="{FF2B5EF4-FFF2-40B4-BE49-F238E27FC236}">
                <a16:creationId xmlns:a16="http://schemas.microsoft.com/office/drawing/2014/main" id="{80A0FD9D-0F6C-468D-96F9-7A7A41D8FFBD}"/>
              </a:ext>
            </a:extLst>
          </p:cNvPr>
          <p:cNvSpPr>
            <a:spLocks noGrp="1" noRot="1" noChangeAspect="1"/>
          </p:cNvSpPr>
          <p:nvPr>
            <p:ph type="sldImg"/>
          </p:nvPr>
        </p:nvSpPr>
        <p:spPr>
          <a:xfrm>
            <a:off x="1371600" y="727075"/>
            <a:ext cx="4114800" cy="3086100"/>
          </a:xfrm>
        </p:spPr>
      </p:sp>
    </p:spTree>
    <p:extLst>
      <p:ext uri="{BB962C8B-B14F-4D97-AF65-F5344CB8AC3E}">
        <p14:creationId xmlns:p14="http://schemas.microsoft.com/office/powerpoint/2010/main" val="3316625759"/>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727075"/>
            <a:ext cx="4114800" cy="3086100"/>
          </a:xfrm>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AEF6A6F5-C05B-44BE-A855-78A385532D70}" type="slidenum">
              <a:rPr lang="en-US" smtClean="0"/>
              <a:t>112</a:t>
            </a:fld>
            <a:endParaRPr lang="en-US" dirty="0"/>
          </a:p>
        </p:txBody>
      </p:sp>
    </p:spTree>
    <p:extLst>
      <p:ext uri="{BB962C8B-B14F-4D97-AF65-F5344CB8AC3E}">
        <p14:creationId xmlns:p14="http://schemas.microsoft.com/office/powerpoint/2010/main" val="297129082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727075"/>
            <a:ext cx="4114800" cy="3086100"/>
          </a:xfrm>
        </p:spPr>
      </p:sp>
      <p:sp>
        <p:nvSpPr>
          <p:cNvPr id="3" name="Notes Placeholder 2"/>
          <p:cNvSpPr>
            <a:spLocks noGrp="1"/>
          </p:cNvSpPr>
          <p:nvPr>
            <p:ph type="body" idx="1"/>
          </p:nvPr>
        </p:nvSpPr>
        <p:spPr>
          <a:xfrm>
            <a:off x="685800" y="4036423"/>
            <a:ext cx="5486400" cy="4899759"/>
          </a:xfrm>
        </p:spPr>
        <p:txBody>
          <a:bodyPr>
            <a:normAutofit/>
          </a:bodyPr>
          <a:lstStyle/>
          <a:p>
            <a:pPr marL="171450" lvl="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A63EBE9A-FCE8-42AC-A6A7-1FC1EFE97FEB}" type="slidenum">
              <a:rPr lang="en-US" smtClean="0"/>
              <a:pPr/>
              <a:t>113</a:t>
            </a:fld>
            <a:endParaRPr lang="en-US" dirty="0"/>
          </a:p>
        </p:txBody>
      </p:sp>
    </p:spTree>
    <p:extLst>
      <p:ext uri="{BB962C8B-B14F-4D97-AF65-F5344CB8AC3E}">
        <p14:creationId xmlns:p14="http://schemas.microsoft.com/office/powerpoint/2010/main" val="771546500"/>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727075"/>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EBE9A-FCE8-42AC-A6A7-1FC1EFE97FEB}" type="slidenum">
              <a:rPr lang="en-US" smtClean="0"/>
              <a:pPr/>
              <a:t>114</a:t>
            </a:fld>
            <a:endParaRPr lang="en-US" dirty="0"/>
          </a:p>
        </p:txBody>
      </p:sp>
    </p:spTree>
    <p:extLst>
      <p:ext uri="{BB962C8B-B14F-4D97-AF65-F5344CB8AC3E}">
        <p14:creationId xmlns:p14="http://schemas.microsoft.com/office/powerpoint/2010/main" val="443702580"/>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727075"/>
            <a:ext cx="4114800" cy="3086100"/>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A6F565A2-6E27-4723-9ED5-FDFCC5775F54}" type="slidenum">
              <a:rPr lang="en-US" smtClean="0"/>
              <a:t>115</a:t>
            </a:fld>
            <a:endParaRPr lang="en-US" dirty="0"/>
          </a:p>
        </p:txBody>
      </p:sp>
    </p:spTree>
    <p:extLst>
      <p:ext uri="{BB962C8B-B14F-4D97-AF65-F5344CB8AC3E}">
        <p14:creationId xmlns:p14="http://schemas.microsoft.com/office/powerpoint/2010/main" val="253898081"/>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727075"/>
            <a:ext cx="4114800" cy="3086100"/>
          </a:xfrm>
        </p:spPr>
      </p:sp>
      <p:sp>
        <p:nvSpPr>
          <p:cNvPr id="3" name="Notes Placeholder 2"/>
          <p:cNvSpPr>
            <a:spLocks noGrp="1"/>
          </p:cNvSpPr>
          <p:nvPr>
            <p:ph type="body" idx="1"/>
          </p:nvPr>
        </p:nvSpPr>
        <p:spPr>
          <a:xfrm>
            <a:off x="685800" y="4075611"/>
            <a:ext cx="5486400" cy="4832861"/>
          </a:xfrm>
        </p:spPr>
        <p:txBody>
          <a:bodyPr>
            <a:normAutofit/>
          </a:bodyPr>
          <a:lstStyle/>
          <a:p>
            <a:pPr marL="171450" lvl="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A63EBE9A-FCE8-42AC-A6A7-1FC1EFE97FEB}" type="slidenum">
              <a:rPr lang="en-US" smtClean="0"/>
              <a:pPr/>
              <a:t>116</a:t>
            </a:fld>
            <a:endParaRPr lang="en-US" dirty="0"/>
          </a:p>
        </p:txBody>
      </p:sp>
    </p:spTree>
    <p:extLst>
      <p:ext uri="{BB962C8B-B14F-4D97-AF65-F5344CB8AC3E}">
        <p14:creationId xmlns:p14="http://schemas.microsoft.com/office/powerpoint/2010/main" val="28933850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jp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jp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t="1907" r="32160" b="45688"/>
          <a:stretch/>
        </p:blipFill>
        <p:spPr>
          <a:xfrm>
            <a:off x="-37710" y="-1"/>
            <a:ext cx="9210850" cy="5674935"/>
          </a:xfrm>
          <a:prstGeom prst="rect">
            <a:avLst/>
          </a:prstGeom>
        </p:spPr>
      </p:pic>
      <p:sp>
        <p:nvSpPr>
          <p:cNvPr id="17" name="Title 16"/>
          <p:cNvSpPr>
            <a:spLocks noGrp="1"/>
          </p:cNvSpPr>
          <p:nvPr>
            <p:ph type="title"/>
          </p:nvPr>
        </p:nvSpPr>
        <p:spPr>
          <a:xfrm>
            <a:off x="457200" y="2114876"/>
            <a:ext cx="8229600" cy="1560960"/>
          </a:xfrm>
        </p:spPr>
        <p:txBody>
          <a:bodyPr>
            <a:normAutofit/>
          </a:bodyPr>
          <a:lstStyle>
            <a:lvl1pPr algn="ctr">
              <a:defRPr sz="4400" b="1">
                <a:solidFill>
                  <a:schemeClr val="bg1"/>
                </a:solidFill>
                <a:effectLst>
                  <a:outerShdw blurRad="38100" dist="38100" dir="2700000" algn="tl">
                    <a:srgbClr val="000000">
                      <a:alpha val="43137"/>
                    </a:srgbClr>
                  </a:outerShdw>
                </a:effectLst>
              </a:defRPr>
            </a:lvl1pPr>
          </a:lstStyle>
          <a:p>
            <a:r>
              <a:rPr lang="en-US" dirty="0"/>
              <a:t>Click to edit Master title style</a:t>
            </a:r>
          </a:p>
        </p:txBody>
      </p:sp>
      <p:pic>
        <p:nvPicPr>
          <p:cNvPr id="10" name="Picture 9" descr="LINKAGES_Logo_v7.eps">
            <a:extLst>
              <a:ext uri="{FF2B5EF4-FFF2-40B4-BE49-F238E27FC236}">
                <a16:creationId xmlns:a16="http://schemas.microsoft.com/office/drawing/2014/main" id="{04D5CB13-7241-4CD4-BE8A-384164BBE55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17995" y="6095549"/>
            <a:ext cx="1462047" cy="517808"/>
          </a:xfrm>
          <a:prstGeom prst="rect">
            <a:avLst/>
          </a:prstGeom>
        </p:spPr>
      </p:pic>
      <p:pic>
        <p:nvPicPr>
          <p:cNvPr id="13" name="Picture 12" descr="FHI360_Logo_NewTag_Horiz_rgb.png">
            <a:extLst>
              <a:ext uri="{FF2B5EF4-FFF2-40B4-BE49-F238E27FC236}">
                <a16:creationId xmlns:a16="http://schemas.microsoft.com/office/drawing/2014/main" id="{A4FFC6DF-8696-44B9-B0C9-5200CC61EA3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629960" y="6114189"/>
            <a:ext cx="1079033" cy="480529"/>
          </a:xfrm>
          <a:prstGeom prst="rect">
            <a:avLst/>
          </a:prstGeom>
        </p:spPr>
      </p:pic>
      <p:pic>
        <p:nvPicPr>
          <p:cNvPr id="16" name="Picture 15" descr="USAID logo.jpg">
            <a:extLst>
              <a:ext uri="{FF2B5EF4-FFF2-40B4-BE49-F238E27FC236}">
                <a16:creationId xmlns:a16="http://schemas.microsoft.com/office/drawing/2014/main" id="{E236E369-F9A7-47DE-9257-02DA92877C61}"/>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10276" t="17658" r="7447" b="12882"/>
          <a:stretch/>
        </p:blipFill>
        <p:spPr>
          <a:xfrm>
            <a:off x="421688" y="6125053"/>
            <a:ext cx="1775534" cy="583093"/>
          </a:xfrm>
          <a:prstGeom prst="rect">
            <a:avLst/>
          </a:prstGeom>
        </p:spPr>
      </p:pic>
      <p:pic>
        <p:nvPicPr>
          <p:cNvPr id="18" name="Picture 17">
            <a:extLst>
              <a:ext uri="{FF2B5EF4-FFF2-40B4-BE49-F238E27FC236}">
                <a16:creationId xmlns:a16="http://schemas.microsoft.com/office/drawing/2014/main" id="{61CC29B9-4267-4753-8A96-D5D89E3DEB66}"/>
              </a:ext>
            </a:extLst>
          </p:cNvPr>
          <p:cNvPicPr>
            <a:picLocks noChangeAspect="1"/>
          </p:cNvPicPr>
          <p:nvPr userDrawn="1"/>
        </p:nvPicPr>
        <p:blipFill>
          <a:blip r:embed="rId6"/>
          <a:stretch>
            <a:fillRect/>
          </a:stretch>
        </p:blipFill>
        <p:spPr>
          <a:xfrm>
            <a:off x="3132644" y="5995471"/>
            <a:ext cx="1135433" cy="717965"/>
          </a:xfrm>
          <a:prstGeom prst="rect">
            <a:avLst/>
          </a:prstGeom>
        </p:spPr>
      </p:pic>
      <p:sp>
        <p:nvSpPr>
          <p:cNvPr id="19" name="Rectangle 18"/>
          <p:cNvSpPr/>
          <p:nvPr userDrawn="1"/>
        </p:nvSpPr>
        <p:spPr>
          <a:xfrm flipV="1">
            <a:off x="0" y="5658977"/>
            <a:ext cx="9144000" cy="189880"/>
          </a:xfrm>
          <a:prstGeom prst="rect">
            <a:avLst/>
          </a:prstGeom>
          <a:solidFill>
            <a:srgbClr val="5C6F7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557942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4" name="Picture 13" descr="Blue background-01-01.png"/>
          <p:cNvPicPr>
            <a:picLocks noChangeAspect="1"/>
          </p:cNvPicPr>
          <p:nvPr userDrawn="1"/>
        </p:nvPicPr>
        <p:blipFill rotWithShape="1">
          <a:blip r:embed="rId2">
            <a:extLst>
              <a:ext uri="{28A0092B-C50C-407E-A947-70E740481C1C}">
                <a14:useLocalDpi xmlns:a14="http://schemas.microsoft.com/office/drawing/2010/main" val="0"/>
              </a:ext>
            </a:extLst>
          </a:blip>
          <a:srcRect b="15563"/>
          <a:stretch/>
        </p:blipFill>
        <p:spPr>
          <a:xfrm>
            <a:off x="0" y="0"/>
            <a:ext cx="9144000" cy="5790712"/>
          </a:xfrm>
          <a:prstGeom prst="rect">
            <a:avLst/>
          </a:prstGeom>
        </p:spPr>
      </p:pic>
      <p:sp>
        <p:nvSpPr>
          <p:cNvPr id="17" name="Title 16"/>
          <p:cNvSpPr>
            <a:spLocks noGrp="1"/>
          </p:cNvSpPr>
          <p:nvPr>
            <p:ph type="title"/>
          </p:nvPr>
        </p:nvSpPr>
        <p:spPr>
          <a:xfrm>
            <a:off x="457200" y="2114876"/>
            <a:ext cx="8229600" cy="1560960"/>
          </a:xfrm>
        </p:spPr>
        <p:txBody>
          <a:bodyPr>
            <a:normAutofit/>
          </a:bodyPr>
          <a:lstStyle>
            <a:lvl1pPr algn="ctr">
              <a:defRPr sz="4400" b="1">
                <a:solidFill>
                  <a:schemeClr val="bg1"/>
                </a:solidFill>
              </a:defRPr>
            </a:lvl1pPr>
          </a:lstStyle>
          <a:p>
            <a:r>
              <a:rPr lang="en-US" dirty="0"/>
              <a:t>Click to edit Master title style</a:t>
            </a:r>
          </a:p>
        </p:txBody>
      </p:sp>
      <p:sp>
        <p:nvSpPr>
          <p:cNvPr id="2" name="Rectangle 1"/>
          <p:cNvSpPr/>
          <p:nvPr userDrawn="1"/>
        </p:nvSpPr>
        <p:spPr>
          <a:xfrm>
            <a:off x="0" y="5710841"/>
            <a:ext cx="9144000" cy="182523"/>
          </a:xfrm>
          <a:prstGeom prst="rect">
            <a:avLst/>
          </a:prstGeom>
          <a:solidFill>
            <a:srgbClr val="DB55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pic>
        <p:nvPicPr>
          <p:cNvPr id="9" name="Picture 8" descr="LINKAGES_Logo_v7.eps">
            <a:extLst>
              <a:ext uri="{FF2B5EF4-FFF2-40B4-BE49-F238E27FC236}">
                <a16:creationId xmlns:a16="http://schemas.microsoft.com/office/drawing/2014/main" id="{04D5CB13-7241-4CD4-BE8A-384164BBE55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17995" y="6095549"/>
            <a:ext cx="1462047" cy="517808"/>
          </a:xfrm>
          <a:prstGeom prst="rect">
            <a:avLst/>
          </a:prstGeom>
        </p:spPr>
      </p:pic>
      <p:pic>
        <p:nvPicPr>
          <p:cNvPr id="11" name="Picture 10" descr="FHI360_Logo_NewTag_Horiz_rgb.png">
            <a:extLst>
              <a:ext uri="{FF2B5EF4-FFF2-40B4-BE49-F238E27FC236}">
                <a16:creationId xmlns:a16="http://schemas.microsoft.com/office/drawing/2014/main" id="{A4FFC6DF-8696-44B9-B0C9-5200CC61EA3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629960" y="6114189"/>
            <a:ext cx="1079033" cy="480529"/>
          </a:xfrm>
          <a:prstGeom prst="rect">
            <a:avLst/>
          </a:prstGeom>
        </p:spPr>
      </p:pic>
      <p:pic>
        <p:nvPicPr>
          <p:cNvPr id="12" name="Picture 11" descr="USAID logo.jpg">
            <a:extLst>
              <a:ext uri="{FF2B5EF4-FFF2-40B4-BE49-F238E27FC236}">
                <a16:creationId xmlns:a16="http://schemas.microsoft.com/office/drawing/2014/main" id="{E236E369-F9A7-47DE-9257-02DA92877C61}"/>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10276" t="17658" r="7447" b="12882"/>
          <a:stretch/>
        </p:blipFill>
        <p:spPr>
          <a:xfrm>
            <a:off x="421688" y="6125053"/>
            <a:ext cx="1775534" cy="583093"/>
          </a:xfrm>
          <a:prstGeom prst="rect">
            <a:avLst/>
          </a:prstGeom>
        </p:spPr>
      </p:pic>
      <p:pic>
        <p:nvPicPr>
          <p:cNvPr id="15" name="Picture 14">
            <a:extLst>
              <a:ext uri="{FF2B5EF4-FFF2-40B4-BE49-F238E27FC236}">
                <a16:creationId xmlns:a16="http://schemas.microsoft.com/office/drawing/2014/main" id="{61CC29B9-4267-4753-8A96-D5D89E3DEB66}"/>
              </a:ext>
            </a:extLst>
          </p:cNvPr>
          <p:cNvPicPr>
            <a:picLocks noChangeAspect="1"/>
          </p:cNvPicPr>
          <p:nvPr userDrawn="1"/>
        </p:nvPicPr>
        <p:blipFill>
          <a:blip r:embed="rId6"/>
          <a:stretch>
            <a:fillRect/>
          </a:stretch>
        </p:blipFill>
        <p:spPr>
          <a:xfrm>
            <a:off x="3132644" y="5995471"/>
            <a:ext cx="1135433" cy="717965"/>
          </a:xfrm>
          <a:prstGeom prst="rect">
            <a:avLst/>
          </a:prstGeom>
        </p:spPr>
      </p:pic>
    </p:spTree>
    <p:extLst>
      <p:ext uri="{BB962C8B-B14F-4D97-AF65-F5344CB8AC3E}">
        <p14:creationId xmlns:p14="http://schemas.microsoft.com/office/powerpoint/2010/main" val="1870516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Blank with Default Logos">
    <p:spTree>
      <p:nvGrpSpPr>
        <p:cNvPr id="1" name=""/>
        <p:cNvGrpSpPr/>
        <p:nvPr/>
      </p:nvGrpSpPr>
      <p:grpSpPr>
        <a:xfrm>
          <a:off x="0" y="0"/>
          <a:ext cx="0" cy="0"/>
          <a:chOff x="0" y="0"/>
          <a:chExt cx="0" cy="0"/>
        </a:xfrm>
      </p:grpSpPr>
      <p:sp>
        <p:nvSpPr>
          <p:cNvPr id="3" name="Rectangle 2"/>
          <p:cNvSpPr/>
          <p:nvPr userDrawn="1"/>
        </p:nvSpPr>
        <p:spPr>
          <a:xfrm flipV="1">
            <a:off x="0" y="6691304"/>
            <a:ext cx="9189720" cy="195470"/>
          </a:xfrm>
          <a:prstGeom prst="rect">
            <a:avLst/>
          </a:prstGeom>
          <a:solidFill>
            <a:srgbClr val="279EC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
        <p:nvSpPr>
          <p:cNvPr id="6" name="Title 1"/>
          <p:cNvSpPr>
            <a:spLocks noGrp="1"/>
          </p:cNvSpPr>
          <p:nvPr>
            <p:ph type="title"/>
          </p:nvPr>
        </p:nvSpPr>
        <p:spPr>
          <a:xfrm>
            <a:off x="467360" y="445196"/>
            <a:ext cx="8219440" cy="972441"/>
          </a:xfrm>
          <a:prstGeom prst="rect">
            <a:avLst/>
          </a:prstGeom>
        </p:spPr>
        <p:txBody>
          <a:bodyPr vert="horz">
            <a:normAutofit/>
          </a:bodyPr>
          <a:lstStyle>
            <a:lvl1pPr algn="l">
              <a:defRPr sz="3600">
                <a:solidFill>
                  <a:srgbClr val="595959"/>
                </a:solidFill>
              </a:defRPr>
            </a:lvl1pPr>
          </a:lstStyle>
          <a:p>
            <a:r>
              <a:rPr lang="en-US" dirty="0"/>
              <a:t>Click to edit Master title style</a:t>
            </a:r>
          </a:p>
        </p:txBody>
      </p:sp>
      <p:sp>
        <p:nvSpPr>
          <p:cNvPr id="7" name="Text Placeholder 3"/>
          <p:cNvSpPr>
            <a:spLocks noGrp="1"/>
          </p:cNvSpPr>
          <p:nvPr>
            <p:ph type="body" sz="quarter" idx="10"/>
          </p:nvPr>
        </p:nvSpPr>
        <p:spPr>
          <a:xfrm>
            <a:off x="467360" y="1767839"/>
            <a:ext cx="8219440" cy="4176851"/>
          </a:xfrm>
          <a:prstGeom prst="rect">
            <a:avLst/>
          </a:prstGeom>
        </p:spPr>
        <p:txBody>
          <a:bodyPr vert="horz"/>
          <a:lstStyle>
            <a:lvl1pPr>
              <a:buClr>
                <a:schemeClr val="accent6"/>
              </a:buClr>
              <a:buSzPct val="100000"/>
              <a:buFont typeface="Arial"/>
              <a:buChar char="•"/>
              <a:defRPr sz="2800" b="0" spc="0">
                <a:solidFill>
                  <a:srgbClr val="535352"/>
                </a:solidFill>
                <a:latin typeface="Calibri"/>
                <a:cs typeface="Calibri"/>
              </a:defRPr>
            </a:lvl1pPr>
            <a:lvl2pPr>
              <a:defRPr>
                <a:solidFill>
                  <a:srgbClr val="535352"/>
                </a:solidFill>
                <a:latin typeface="Calibri"/>
                <a:cs typeface="Calibri"/>
              </a:defRPr>
            </a:lvl2pPr>
            <a:lvl3pPr marL="1143000" indent="-228600">
              <a:buSzPct val="83000"/>
              <a:buFont typeface="Courier New"/>
              <a:buChar char="o"/>
              <a:defRPr>
                <a:solidFill>
                  <a:srgbClr val="535352"/>
                </a:solidFill>
                <a:latin typeface="Calibri"/>
                <a:cs typeface="Calibri"/>
              </a:defRPr>
            </a:lvl3pPr>
            <a:lvl4pPr>
              <a:defRPr>
                <a:solidFill>
                  <a:srgbClr val="535352"/>
                </a:solidFill>
                <a:latin typeface="Calibri"/>
                <a:cs typeface="Calibri"/>
              </a:defRPr>
            </a:lvl4pPr>
            <a:lvl5pPr>
              <a:defRPr>
                <a:solidFill>
                  <a:srgbClr val="535352"/>
                </a:solidFill>
                <a:latin typeface="Calibri"/>
                <a:cs typeface="Calibri"/>
              </a:defRPr>
            </a:lvl5pPr>
          </a:lstStyle>
          <a:p>
            <a:pPr lvl="0"/>
            <a:r>
              <a:rPr lang="en-US"/>
              <a:t>Click to edit Master text styles</a:t>
            </a:r>
          </a:p>
          <a:p>
            <a:pPr lvl="1"/>
            <a:r>
              <a:rPr lang="en-US"/>
              <a:t>Second </a:t>
            </a:r>
            <a:r>
              <a:rPr lang="en-US" dirty="0"/>
              <a:t>level</a:t>
            </a:r>
          </a:p>
          <a:p>
            <a:pPr lvl="2"/>
            <a:r>
              <a:rPr lang="en-US" dirty="0"/>
              <a:t>Third level</a:t>
            </a:r>
          </a:p>
        </p:txBody>
      </p:sp>
      <p:pic>
        <p:nvPicPr>
          <p:cNvPr id="12" name="Picture 11" descr="LINKAGES_Logo_v7.eps">
            <a:extLst>
              <a:ext uri="{FF2B5EF4-FFF2-40B4-BE49-F238E27FC236}">
                <a16:creationId xmlns:a16="http://schemas.microsoft.com/office/drawing/2014/main" id="{ED4BD5D6-3E87-4100-8DC5-923F6BE8144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40995" y="6154344"/>
            <a:ext cx="1141752" cy="404370"/>
          </a:xfrm>
          <a:prstGeom prst="rect">
            <a:avLst/>
          </a:prstGeom>
        </p:spPr>
      </p:pic>
      <p:pic>
        <p:nvPicPr>
          <p:cNvPr id="13" name="Picture 12" descr="FHI360_Logo_NewTag_Horiz_rgb.png">
            <a:extLst>
              <a:ext uri="{FF2B5EF4-FFF2-40B4-BE49-F238E27FC236}">
                <a16:creationId xmlns:a16="http://schemas.microsoft.com/office/drawing/2014/main" id="{4FB65A89-66F7-4739-84F2-2AFFA9B016C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03482" y="6154344"/>
            <a:ext cx="842646" cy="375258"/>
          </a:xfrm>
          <a:prstGeom prst="rect">
            <a:avLst/>
          </a:prstGeom>
        </p:spPr>
      </p:pic>
      <p:pic>
        <p:nvPicPr>
          <p:cNvPr id="14" name="Picture 13" descr="USAID logo.jpg">
            <a:extLst>
              <a:ext uri="{FF2B5EF4-FFF2-40B4-BE49-F238E27FC236}">
                <a16:creationId xmlns:a16="http://schemas.microsoft.com/office/drawing/2014/main" id="{E9A907D2-49EA-4DCE-943A-0CA7DE086C1C}"/>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17658" b="12882"/>
          <a:stretch/>
        </p:blipFill>
        <p:spPr>
          <a:xfrm>
            <a:off x="78900" y="6122372"/>
            <a:ext cx="1795650" cy="485187"/>
          </a:xfrm>
          <a:prstGeom prst="rect">
            <a:avLst/>
          </a:prstGeom>
        </p:spPr>
      </p:pic>
      <p:pic>
        <p:nvPicPr>
          <p:cNvPr id="15" name="Picture 14">
            <a:extLst>
              <a:ext uri="{FF2B5EF4-FFF2-40B4-BE49-F238E27FC236}">
                <a16:creationId xmlns:a16="http://schemas.microsoft.com/office/drawing/2014/main" id="{8635000E-6F8F-43A4-AACE-3042BCE79487}"/>
              </a:ext>
            </a:extLst>
          </p:cNvPr>
          <p:cNvPicPr>
            <a:picLocks noChangeAspect="1"/>
          </p:cNvPicPr>
          <p:nvPr userDrawn="1"/>
        </p:nvPicPr>
        <p:blipFill>
          <a:blip r:embed="rId5"/>
          <a:stretch>
            <a:fillRect/>
          </a:stretch>
        </p:blipFill>
        <p:spPr>
          <a:xfrm>
            <a:off x="2869324" y="6006050"/>
            <a:ext cx="939291" cy="593939"/>
          </a:xfrm>
          <a:prstGeom prst="rect">
            <a:avLst/>
          </a:prstGeom>
        </p:spPr>
      </p:pic>
    </p:spTree>
    <p:extLst>
      <p:ext uri="{BB962C8B-B14F-4D97-AF65-F5344CB8AC3E}">
        <p14:creationId xmlns:p14="http://schemas.microsoft.com/office/powerpoint/2010/main" val="12829726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Faces">
    <p:spTree>
      <p:nvGrpSpPr>
        <p:cNvPr id="1" name=""/>
        <p:cNvGrpSpPr/>
        <p:nvPr/>
      </p:nvGrpSpPr>
      <p:grpSpPr>
        <a:xfrm>
          <a:off x="0" y="0"/>
          <a:ext cx="0" cy="0"/>
          <a:chOff x="0" y="0"/>
          <a:chExt cx="0" cy="0"/>
        </a:xfrm>
      </p:grpSpPr>
      <p:pic>
        <p:nvPicPr>
          <p:cNvPr id="2" name="Picture 1" descr="Linkages backgroundNo blue-01.png"/>
          <p:cNvPicPr>
            <a:picLocks noChangeAspect="1"/>
          </p:cNvPicPr>
          <p:nvPr userDrawn="1"/>
        </p:nvPicPr>
        <p:blipFill rotWithShape="1">
          <a:blip r:embed="rId2">
            <a:extLst>
              <a:ext uri="{28A0092B-C50C-407E-A947-70E740481C1C}">
                <a14:useLocalDpi xmlns:a14="http://schemas.microsoft.com/office/drawing/2010/main" val="0"/>
              </a:ext>
            </a:extLst>
          </a:blip>
          <a:srcRect b="870"/>
          <a:stretch/>
        </p:blipFill>
        <p:spPr>
          <a:xfrm>
            <a:off x="0" y="0"/>
            <a:ext cx="9144000" cy="6858000"/>
          </a:xfrm>
          <a:prstGeom prst="rect">
            <a:avLst/>
          </a:prstGeom>
        </p:spPr>
      </p:pic>
      <p:sp>
        <p:nvSpPr>
          <p:cNvPr id="5" name="Title 1"/>
          <p:cNvSpPr>
            <a:spLocks noGrp="1"/>
          </p:cNvSpPr>
          <p:nvPr>
            <p:ph type="title"/>
          </p:nvPr>
        </p:nvSpPr>
        <p:spPr>
          <a:xfrm>
            <a:off x="1656080" y="211516"/>
            <a:ext cx="7030720" cy="972441"/>
          </a:xfrm>
          <a:prstGeom prst="rect">
            <a:avLst/>
          </a:prstGeom>
        </p:spPr>
        <p:txBody>
          <a:bodyPr vert="horz">
            <a:normAutofit/>
          </a:bodyPr>
          <a:lstStyle>
            <a:lvl1pPr algn="l">
              <a:defRPr sz="3600">
                <a:solidFill>
                  <a:srgbClr val="595959"/>
                </a:solidFill>
              </a:defRPr>
            </a:lvl1pPr>
          </a:lstStyle>
          <a:p>
            <a:r>
              <a:rPr lang="en-US" dirty="0"/>
              <a:t>Click to edit Master title style</a:t>
            </a:r>
          </a:p>
        </p:txBody>
      </p:sp>
      <p:sp>
        <p:nvSpPr>
          <p:cNvPr id="6" name="Text Placeholder 3"/>
          <p:cNvSpPr>
            <a:spLocks noGrp="1"/>
          </p:cNvSpPr>
          <p:nvPr>
            <p:ph type="body" sz="quarter" idx="10"/>
          </p:nvPr>
        </p:nvSpPr>
        <p:spPr>
          <a:xfrm>
            <a:off x="1656080" y="1584325"/>
            <a:ext cx="7030720" cy="4360366"/>
          </a:xfrm>
          <a:prstGeom prst="rect">
            <a:avLst/>
          </a:prstGeom>
        </p:spPr>
        <p:txBody>
          <a:bodyPr vert="horz"/>
          <a:lstStyle>
            <a:lvl1pPr>
              <a:buClr>
                <a:schemeClr val="accent6"/>
              </a:buClr>
              <a:buSzPct val="100000"/>
              <a:buFont typeface="Arial"/>
              <a:buChar char="•"/>
              <a:defRPr sz="2800" b="0" spc="0">
                <a:solidFill>
                  <a:srgbClr val="535352"/>
                </a:solidFill>
                <a:latin typeface="Calibri"/>
                <a:cs typeface="Calibri"/>
              </a:defRPr>
            </a:lvl1pPr>
            <a:lvl2pPr>
              <a:defRPr>
                <a:solidFill>
                  <a:srgbClr val="535352"/>
                </a:solidFill>
                <a:latin typeface="Calibri"/>
                <a:cs typeface="Calibri"/>
              </a:defRPr>
            </a:lvl2pPr>
            <a:lvl3pPr marL="1143000" indent="-228600">
              <a:buSzPct val="83000"/>
              <a:buFont typeface="Courier New"/>
              <a:buChar char="o"/>
              <a:defRPr>
                <a:solidFill>
                  <a:srgbClr val="535352"/>
                </a:solidFill>
                <a:latin typeface="Calibri"/>
                <a:cs typeface="Calibri"/>
              </a:defRPr>
            </a:lvl3pPr>
            <a:lvl4pPr>
              <a:defRPr>
                <a:solidFill>
                  <a:srgbClr val="535352"/>
                </a:solidFill>
                <a:latin typeface="Calibri"/>
                <a:cs typeface="Calibri"/>
              </a:defRPr>
            </a:lvl4pPr>
            <a:lvl5pPr>
              <a:defRPr>
                <a:solidFill>
                  <a:srgbClr val="535352"/>
                </a:solidFill>
                <a:latin typeface="Calibri"/>
                <a:cs typeface="Calibri"/>
              </a:defRPr>
            </a:lvl5pPr>
          </a:lstStyle>
          <a:p>
            <a:pPr lvl="0"/>
            <a:r>
              <a:rPr lang="en-US"/>
              <a:t>Click to edit Master text styles</a:t>
            </a:r>
          </a:p>
          <a:p>
            <a:pPr lvl="1"/>
            <a:r>
              <a:rPr lang="en-US"/>
              <a:t>Second </a:t>
            </a:r>
            <a:r>
              <a:rPr lang="en-US" dirty="0"/>
              <a:t>level</a:t>
            </a:r>
          </a:p>
          <a:p>
            <a:pPr lvl="2"/>
            <a:r>
              <a:rPr lang="en-US" dirty="0"/>
              <a:t>Third level</a:t>
            </a:r>
          </a:p>
        </p:txBody>
      </p:sp>
      <p:cxnSp>
        <p:nvCxnSpPr>
          <p:cNvPr id="7" name="Straight Connector 6"/>
          <p:cNvCxnSpPr/>
          <p:nvPr userDrawn="1"/>
        </p:nvCxnSpPr>
        <p:spPr>
          <a:xfrm>
            <a:off x="1727200" y="1148080"/>
            <a:ext cx="2397760" cy="0"/>
          </a:xfrm>
          <a:prstGeom prst="line">
            <a:avLst/>
          </a:prstGeom>
          <a:ln w="76200" cap="flat" cmpd="sng" algn="ctr">
            <a:solidFill>
              <a:schemeClr val="accent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 name="Slide Number Placeholder 5">
            <a:extLst>
              <a:ext uri="{FF2B5EF4-FFF2-40B4-BE49-F238E27FC236}">
                <a16:creationId xmlns:a16="http://schemas.microsoft.com/office/drawing/2014/main" id="{B048962B-AEB9-4777-A776-D54C291A4DE2}"/>
              </a:ext>
            </a:extLst>
          </p:cNvPr>
          <p:cNvSpPr>
            <a:spLocks noGrp="1"/>
          </p:cNvSpPr>
          <p:nvPr>
            <p:ph type="sldNum" sz="quarter" idx="4"/>
          </p:nvPr>
        </p:nvSpPr>
        <p:spPr>
          <a:xfrm>
            <a:off x="8686800" y="6042581"/>
            <a:ext cx="462456" cy="465783"/>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anose="020F0502020204030204" pitchFamily="34" charset="0"/>
              </a:defRPr>
            </a:lvl1pPr>
          </a:lstStyle>
          <a:p>
            <a:fld id="{9E59C2E6-5D69-47A8-8218-4A6602D50893}" type="slidenum">
              <a:rPr lang="en-US" altLang="en-US" smtClean="0"/>
              <a:pPr/>
              <a:t>‹#›</a:t>
            </a:fld>
            <a:endParaRPr lang="en-US" altLang="en-US" dirty="0"/>
          </a:p>
        </p:txBody>
      </p:sp>
    </p:spTree>
    <p:extLst>
      <p:ext uri="{BB962C8B-B14F-4D97-AF65-F5344CB8AC3E}">
        <p14:creationId xmlns:p14="http://schemas.microsoft.com/office/powerpoint/2010/main" val="18541352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3" name="Rectangle 2"/>
          <p:cNvSpPr/>
          <p:nvPr userDrawn="1"/>
        </p:nvSpPr>
        <p:spPr>
          <a:xfrm flipV="1">
            <a:off x="0" y="6691304"/>
            <a:ext cx="9189720" cy="195470"/>
          </a:xfrm>
          <a:prstGeom prst="rect">
            <a:avLst/>
          </a:prstGeom>
          <a:solidFill>
            <a:srgbClr val="279EC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
        <p:nvSpPr>
          <p:cNvPr id="4" name="Title 1"/>
          <p:cNvSpPr>
            <a:spLocks noGrp="1"/>
          </p:cNvSpPr>
          <p:nvPr>
            <p:ph type="title"/>
          </p:nvPr>
        </p:nvSpPr>
        <p:spPr>
          <a:xfrm>
            <a:off x="467360" y="445196"/>
            <a:ext cx="8219440" cy="972441"/>
          </a:xfrm>
          <a:prstGeom prst="rect">
            <a:avLst/>
          </a:prstGeom>
        </p:spPr>
        <p:txBody>
          <a:bodyPr vert="horz">
            <a:normAutofit/>
          </a:bodyPr>
          <a:lstStyle>
            <a:lvl1pPr algn="l">
              <a:defRPr sz="3600">
                <a:solidFill>
                  <a:srgbClr val="595959"/>
                </a:solidFill>
              </a:defRPr>
            </a:lvl1pPr>
          </a:lstStyle>
          <a:p>
            <a:r>
              <a:rPr lang="en-US" dirty="0"/>
              <a:t>Click to edit Master title style</a:t>
            </a:r>
          </a:p>
        </p:txBody>
      </p:sp>
      <p:sp>
        <p:nvSpPr>
          <p:cNvPr id="5" name="Text Placeholder 3"/>
          <p:cNvSpPr>
            <a:spLocks noGrp="1"/>
          </p:cNvSpPr>
          <p:nvPr>
            <p:ph type="body" sz="quarter" idx="10"/>
          </p:nvPr>
        </p:nvSpPr>
        <p:spPr>
          <a:xfrm>
            <a:off x="467360" y="1590283"/>
            <a:ext cx="8219440" cy="4176851"/>
          </a:xfrm>
          <a:prstGeom prst="rect">
            <a:avLst/>
          </a:prstGeom>
        </p:spPr>
        <p:txBody>
          <a:bodyPr vert="horz"/>
          <a:lstStyle>
            <a:lvl1pPr>
              <a:lnSpc>
                <a:spcPts val="3000"/>
              </a:lnSpc>
              <a:spcBef>
                <a:spcPts val="1200"/>
              </a:spcBef>
              <a:buClr>
                <a:srgbClr val="EF9930"/>
              </a:buClr>
              <a:buSzPct val="100000"/>
              <a:buFont typeface="Arial"/>
              <a:buChar char="•"/>
              <a:defRPr sz="2800" b="0" spc="0">
                <a:solidFill>
                  <a:srgbClr val="535352"/>
                </a:solidFill>
                <a:latin typeface="Calibri"/>
                <a:cs typeface="Calibri"/>
              </a:defRPr>
            </a:lvl1pPr>
            <a:lvl2pPr>
              <a:buClr>
                <a:srgbClr val="EF9930"/>
              </a:buClr>
              <a:defRPr>
                <a:solidFill>
                  <a:srgbClr val="535352"/>
                </a:solidFill>
                <a:latin typeface="Calibri"/>
                <a:cs typeface="Calibri"/>
              </a:defRPr>
            </a:lvl2pPr>
            <a:lvl3pPr marL="1143000" indent="-228600">
              <a:buClr>
                <a:srgbClr val="EF9930"/>
              </a:buClr>
              <a:buSzPct val="83000"/>
              <a:buFont typeface="Calibri" panose="020F0502020204030204" pitchFamily="34" charset="0"/>
              <a:buChar char="‐"/>
              <a:defRPr>
                <a:solidFill>
                  <a:srgbClr val="535352"/>
                </a:solidFill>
                <a:latin typeface="Calibri"/>
                <a:cs typeface="Calibri"/>
              </a:defRPr>
            </a:lvl3pPr>
            <a:lvl4pPr>
              <a:defRPr>
                <a:solidFill>
                  <a:srgbClr val="535352"/>
                </a:solidFill>
                <a:latin typeface="Calibri"/>
                <a:cs typeface="Calibri"/>
              </a:defRPr>
            </a:lvl4pPr>
            <a:lvl5pPr>
              <a:defRPr>
                <a:solidFill>
                  <a:srgbClr val="535352"/>
                </a:solidFill>
                <a:latin typeface="Calibri"/>
                <a:cs typeface="Calibri"/>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0024024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Subtitle">
    <p:spTree>
      <p:nvGrpSpPr>
        <p:cNvPr id="1" name=""/>
        <p:cNvGrpSpPr/>
        <p:nvPr/>
      </p:nvGrpSpPr>
      <p:grpSpPr>
        <a:xfrm>
          <a:off x="0" y="0"/>
          <a:ext cx="0" cy="0"/>
          <a:chOff x="0" y="0"/>
          <a:chExt cx="0" cy="0"/>
        </a:xfrm>
      </p:grpSpPr>
      <p:pic>
        <p:nvPicPr>
          <p:cNvPr id="2" name="Picture 1" descr="Linkages background-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6"/>
          <p:cNvSpPr>
            <a:spLocks noGrp="1"/>
          </p:cNvSpPr>
          <p:nvPr>
            <p:ph type="title"/>
          </p:nvPr>
        </p:nvSpPr>
        <p:spPr>
          <a:xfrm>
            <a:off x="1717040" y="2648520"/>
            <a:ext cx="6929120" cy="1560960"/>
          </a:xfrm>
        </p:spPr>
        <p:txBody>
          <a:bodyPr>
            <a:normAutofit/>
          </a:bodyPr>
          <a:lstStyle>
            <a:lvl1pPr algn="l">
              <a:defRPr sz="44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7736057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907150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Subtitle">
    <p:spTree>
      <p:nvGrpSpPr>
        <p:cNvPr id="1" name=""/>
        <p:cNvGrpSpPr/>
        <p:nvPr/>
      </p:nvGrpSpPr>
      <p:grpSpPr>
        <a:xfrm>
          <a:off x="0" y="0"/>
          <a:ext cx="0" cy="0"/>
          <a:chOff x="0" y="0"/>
          <a:chExt cx="0" cy="0"/>
        </a:xfrm>
      </p:grpSpPr>
      <p:pic>
        <p:nvPicPr>
          <p:cNvPr id="8" name="Picture 7" descr="Linkages backgroundNo blue-01.png"/>
          <p:cNvPicPr>
            <a:picLocks noChangeAspect="1"/>
          </p:cNvPicPr>
          <p:nvPr userDrawn="1"/>
        </p:nvPicPr>
        <p:blipFill rotWithShape="1">
          <a:blip r:embed="rId2">
            <a:extLst>
              <a:ext uri="{28A0092B-C50C-407E-A947-70E740481C1C}">
                <a14:useLocalDpi xmlns:a14="http://schemas.microsoft.com/office/drawing/2010/main" val="0"/>
              </a:ext>
            </a:extLst>
          </a:blip>
          <a:srcRect t="-1" b="155"/>
          <a:stretch/>
        </p:blipFill>
        <p:spPr>
          <a:xfrm>
            <a:off x="0" y="0"/>
            <a:ext cx="9144000" cy="6858000"/>
          </a:xfrm>
          <a:prstGeom prst="rect">
            <a:avLst/>
          </a:prstGeom>
        </p:spPr>
      </p:pic>
      <p:sp>
        <p:nvSpPr>
          <p:cNvPr id="5" name="Title 16"/>
          <p:cNvSpPr>
            <a:spLocks noGrp="1"/>
          </p:cNvSpPr>
          <p:nvPr>
            <p:ph type="title"/>
          </p:nvPr>
        </p:nvSpPr>
        <p:spPr>
          <a:xfrm>
            <a:off x="1717040" y="1356912"/>
            <a:ext cx="6929120" cy="1560960"/>
          </a:xfrm>
        </p:spPr>
        <p:txBody>
          <a:bodyPr>
            <a:normAutofit/>
          </a:bodyPr>
          <a:lstStyle>
            <a:lvl1pPr algn="l">
              <a:defRPr lang="en-US" sz="4400" kern="1200" dirty="0">
                <a:solidFill>
                  <a:srgbClr val="595959"/>
                </a:solidFill>
                <a:latin typeface="+mj-lt"/>
                <a:ea typeface="+mj-ea"/>
                <a:cs typeface="+mj-cs"/>
              </a:defRPr>
            </a:lvl1pPr>
          </a:lstStyle>
          <a:p>
            <a:r>
              <a:rPr lang="en-US" dirty="0"/>
              <a:t>Click to edit Master title style</a:t>
            </a:r>
          </a:p>
        </p:txBody>
      </p:sp>
      <p:sp>
        <p:nvSpPr>
          <p:cNvPr id="4" name="Slide Number Placeholder 5">
            <a:extLst>
              <a:ext uri="{FF2B5EF4-FFF2-40B4-BE49-F238E27FC236}">
                <a16:creationId xmlns:a16="http://schemas.microsoft.com/office/drawing/2014/main" id="{C02B1FEA-00C7-445A-8D55-BAA05FD9A1BD}"/>
              </a:ext>
            </a:extLst>
          </p:cNvPr>
          <p:cNvSpPr>
            <a:spLocks noGrp="1"/>
          </p:cNvSpPr>
          <p:nvPr>
            <p:ph type="sldNum" sz="quarter" idx="4"/>
          </p:nvPr>
        </p:nvSpPr>
        <p:spPr>
          <a:xfrm>
            <a:off x="8686800" y="6042581"/>
            <a:ext cx="462456" cy="465783"/>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anose="020F0502020204030204" pitchFamily="34" charset="0"/>
              </a:defRPr>
            </a:lvl1pPr>
          </a:lstStyle>
          <a:p>
            <a:endParaRPr lang="en-US" altLang="en-US" dirty="0"/>
          </a:p>
        </p:txBody>
      </p:sp>
    </p:spTree>
    <p:extLst>
      <p:ext uri="{BB962C8B-B14F-4D97-AF65-F5344CB8AC3E}">
        <p14:creationId xmlns:p14="http://schemas.microsoft.com/office/powerpoint/2010/main" val="1085036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with Default Logos">
    <p:spTree>
      <p:nvGrpSpPr>
        <p:cNvPr id="1" name=""/>
        <p:cNvGrpSpPr/>
        <p:nvPr/>
      </p:nvGrpSpPr>
      <p:grpSpPr>
        <a:xfrm>
          <a:off x="0" y="0"/>
          <a:ext cx="0" cy="0"/>
          <a:chOff x="0" y="0"/>
          <a:chExt cx="0" cy="0"/>
        </a:xfrm>
      </p:grpSpPr>
      <p:sp>
        <p:nvSpPr>
          <p:cNvPr id="3" name="Rectangle 2"/>
          <p:cNvSpPr/>
          <p:nvPr userDrawn="1"/>
        </p:nvSpPr>
        <p:spPr>
          <a:xfrm flipV="1">
            <a:off x="0" y="6691304"/>
            <a:ext cx="9189720" cy="195470"/>
          </a:xfrm>
          <a:prstGeom prst="rect">
            <a:avLst/>
          </a:prstGeom>
          <a:solidFill>
            <a:srgbClr val="EE992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Title 1"/>
          <p:cNvSpPr>
            <a:spLocks noGrp="1"/>
          </p:cNvSpPr>
          <p:nvPr>
            <p:ph type="title"/>
          </p:nvPr>
        </p:nvSpPr>
        <p:spPr>
          <a:xfrm>
            <a:off x="467360" y="445196"/>
            <a:ext cx="8219440" cy="972441"/>
          </a:xfrm>
          <a:prstGeom prst="rect">
            <a:avLst/>
          </a:prstGeom>
        </p:spPr>
        <p:txBody>
          <a:bodyPr vert="horz">
            <a:normAutofit/>
          </a:bodyPr>
          <a:lstStyle>
            <a:lvl1pPr algn="l">
              <a:defRPr sz="3600">
                <a:solidFill>
                  <a:srgbClr val="595959"/>
                </a:solidFill>
              </a:defRPr>
            </a:lvl1pPr>
          </a:lstStyle>
          <a:p>
            <a:r>
              <a:rPr lang="en-US" dirty="0"/>
              <a:t>Click to edit Master title style</a:t>
            </a:r>
          </a:p>
        </p:txBody>
      </p:sp>
      <p:sp>
        <p:nvSpPr>
          <p:cNvPr id="7" name="Text Placeholder 3"/>
          <p:cNvSpPr>
            <a:spLocks noGrp="1"/>
          </p:cNvSpPr>
          <p:nvPr>
            <p:ph type="body" sz="quarter" idx="10"/>
          </p:nvPr>
        </p:nvSpPr>
        <p:spPr>
          <a:xfrm>
            <a:off x="467360" y="1767839"/>
            <a:ext cx="8219440" cy="4176851"/>
          </a:xfrm>
          <a:prstGeom prst="rect">
            <a:avLst/>
          </a:prstGeom>
        </p:spPr>
        <p:txBody>
          <a:bodyPr vert="horz"/>
          <a:lstStyle>
            <a:lvl1pPr>
              <a:buClr>
                <a:srgbClr val="EE992F"/>
              </a:buClr>
              <a:buSzPct val="100000"/>
              <a:buFont typeface="Arial"/>
              <a:buChar char="•"/>
              <a:defRPr sz="2800" b="0" spc="0">
                <a:solidFill>
                  <a:srgbClr val="535352"/>
                </a:solidFill>
                <a:latin typeface="Calibri"/>
                <a:cs typeface="Calibri"/>
              </a:defRPr>
            </a:lvl1pPr>
            <a:lvl2pPr>
              <a:buClr>
                <a:srgbClr val="EE992F"/>
              </a:buClr>
              <a:defRPr>
                <a:solidFill>
                  <a:srgbClr val="535352"/>
                </a:solidFill>
                <a:latin typeface="Calibri"/>
                <a:cs typeface="Calibri"/>
              </a:defRPr>
            </a:lvl2pPr>
            <a:lvl3pPr marL="1143000" indent="-228600">
              <a:buClr>
                <a:srgbClr val="EE992F"/>
              </a:buClr>
              <a:buSzPct val="83000"/>
              <a:buFont typeface="Courier New"/>
              <a:buChar char="o"/>
              <a:defRPr>
                <a:solidFill>
                  <a:srgbClr val="535352"/>
                </a:solidFill>
                <a:latin typeface="Calibri"/>
                <a:cs typeface="Calibri"/>
              </a:defRPr>
            </a:lvl3pPr>
            <a:lvl4pPr>
              <a:defRPr>
                <a:solidFill>
                  <a:srgbClr val="535352"/>
                </a:solidFill>
                <a:latin typeface="Calibri"/>
                <a:cs typeface="Calibri"/>
              </a:defRPr>
            </a:lvl4pPr>
            <a:lvl5pPr>
              <a:defRPr>
                <a:solidFill>
                  <a:srgbClr val="535352"/>
                </a:solidFill>
                <a:latin typeface="Calibri"/>
                <a:cs typeface="Calibri"/>
              </a:defRPr>
            </a:lvl5pPr>
          </a:lstStyle>
          <a:p>
            <a:pPr lvl="0"/>
            <a:r>
              <a:rPr lang="en-US" dirty="0"/>
              <a:t>Click to edit Master text styles</a:t>
            </a:r>
          </a:p>
          <a:p>
            <a:pPr lvl="1"/>
            <a:r>
              <a:rPr lang="en-US" dirty="0"/>
              <a:t>Second level</a:t>
            </a:r>
          </a:p>
          <a:p>
            <a:pPr lvl="2"/>
            <a:r>
              <a:rPr lang="en-US" dirty="0"/>
              <a:t>Third level</a:t>
            </a:r>
          </a:p>
        </p:txBody>
      </p:sp>
      <p:pic>
        <p:nvPicPr>
          <p:cNvPr id="12" name="Picture 11" descr="LINKAGES_Logo_v7.eps">
            <a:extLst>
              <a:ext uri="{FF2B5EF4-FFF2-40B4-BE49-F238E27FC236}">
                <a16:creationId xmlns:a16="http://schemas.microsoft.com/office/drawing/2014/main" id="{ED4BD5D6-3E87-4100-8DC5-923F6BE8144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40995" y="6154344"/>
            <a:ext cx="1141752" cy="404370"/>
          </a:xfrm>
          <a:prstGeom prst="rect">
            <a:avLst/>
          </a:prstGeom>
        </p:spPr>
      </p:pic>
      <p:pic>
        <p:nvPicPr>
          <p:cNvPr id="13" name="Picture 12" descr="FHI360_Logo_NewTag_Horiz_rgb.png">
            <a:extLst>
              <a:ext uri="{FF2B5EF4-FFF2-40B4-BE49-F238E27FC236}">
                <a16:creationId xmlns:a16="http://schemas.microsoft.com/office/drawing/2014/main" id="{4FB65A89-66F7-4739-84F2-2AFFA9B016C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03482" y="6154344"/>
            <a:ext cx="842646" cy="375258"/>
          </a:xfrm>
          <a:prstGeom prst="rect">
            <a:avLst/>
          </a:prstGeom>
        </p:spPr>
      </p:pic>
      <p:pic>
        <p:nvPicPr>
          <p:cNvPr id="14" name="Picture 13" descr="USAID logo.jpg">
            <a:extLst>
              <a:ext uri="{FF2B5EF4-FFF2-40B4-BE49-F238E27FC236}">
                <a16:creationId xmlns:a16="http://schemas.microsoft.com/office/drawing/2014/main" id="{E9A907D2-49EA-4DCE-943A-0CA7DE086C1C}"/>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17658" b="12882"/>
          <a:stretch/>
        </p:blipFill>
        <p:spPr>
          <a:xfrm>
            <a:off x="78900" y="6122372"/>
            <a:ext cx="1795650" cy="485187"/>
          </a:xfrm>
          <a:prstGeom prst="rect">
            <a:avLst/>
          </a:prstGeom>
        </p:spPr>
      </p:pic>
      <p:pic>
        <p:nvPicPr>
          <p:cNvPr id="15" name="Picture 14">
            <a:extLst>
              <a:ext uri="{FF2B5EF4-FFF2-40B4-BE49-F238E27FC236}">
                <a16:creationId xmlns:a16="http://schemas.microsoft.com/office/drawing/2014/main" id="{8635000E-6F8F-43A4-AACE-3042BCE79487}"/>
              </a:ext>
            </a:extLst>
          </p:cNvPr>
          <p:cNvPicPr>
            <a:picLocks noChangeAspect="1"/>
          </p:cNvPicPr>
          <p:nvPr userDrawn="1"/>
        </p:nvPicPr>
        <p:blipFill>
          <a:blip r:embed="rId5"/>
          <a:stretch>
            <a:fillRect/>
          </a:stretch>
        </p:blipFill>
        <p:spPr>
          <a:xfrm>
            <a:off x="2869324" y="6006050"/>
            <a:ext cx="939291" cy="593939"/>
          </a:xfrm>
          <a:prstGeom prst="rect">
            <a:avLst/>
          </a:prstGeom>
        </p:spPr>
      </p:pic>
    </p:spTree>
    <p:extLst>
      <p:ext uri="{BB962C8B-B14F-4D97-AF65-F5344CB8AC3E}">
        <p14:creationId xmlns:p14="http://schemas.microsoft.com/office/powerpoint/2010/main" val="9043043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aces">
    <p:spTree>
      <p:nvGrpSpPr>
        <p:cNvPr id="1" name=""/>
        <p:cNvGrpSpPr/>
        <p:nvPr/>
      </p:nvGrpSpPr>
      <p:grpSpPr>
        <a:xfrm>
          <a:off x="0" y="0"/>
          <a:ext cx="0" cy="0"/>
          <a:chOff x="0" y="0"/>
          <a:chExt cx="0" cy="0"/>
        </a:xfrm>
      </p:grpSpPr>
      <p:sp>
        <p:nvSpPr>
          <p:cNvPr id="5" name="Title 1"/>
          <p:cNvSpPr>
            <a:spLocks noGrp="1"/>
          </p:cNvSpPr>
          <p:nvPr>
            <p:ph type="title"/>
          </p:nvPr>
        </p:nvSpPr>
        <p:spPr>
          <a:xfrm>
            <a:off x="1656080" y="211516"/>
            <a:ext cx="7030720" cy="972441"/>
          </a:xfrm>
          <a:prstGeom prst="rect">
            <a:avLst/>
          </a:prstGeom>
        </p:spPr>
        <p:txBody>
          <a:bodyPr vert="horz">
            <a:normAutofit/>
          </a:bodyPr>
          <a:lstStyle>
            <a:lvl1pPr algn="l">
              <a:defRPr sz="3600">
                <a:solidFill>
                  <a:srgbClr val="595959"/>
                </a:solidFill>
              </a:defRPr>
            </a:lvl1pPr>
          </a:lstStyle>
          <a:p>
            <a:r>
              <a:rPr lang="en-US" dirty="0"/>
              <a:t>Click to edit Master title style</a:t>
            </a:r>
          </a:p>
        </p:txBody>
      </p:sp>
      <p:sp>
        <p:nvSpPr>
          <p:cNvPr id="6" name="Text Placeholder 3"/>
          <p:cNvSpPr>
            <a:spLocks noGrp="1"/>
          </p:cNvSpPr>
          <p:nvPr>
            <p:ph type="body" sz="quarter" idx="10"/>
          </p:nvPr>
        </p:nvSpPr>
        <p:spPr>
          <a:xfrm>
            <a:off x="1656080" y="1584325"/>
            <a:ext cx="7030720" cy="4360366"/>
          </a:xfrm>
          <a:prstGeom prst="rect">
            <a:avLst/>
          </a:prstGeom>
        </p:spPr>
        <p:txBody>
          <a:bodyPr vert="horz"/>
          <a:lstStyle>
            <a:lvl1pPr>
              <a:buClr>
                <a:srgbClr val="EE992F"/>
              </a:buClr>
              <a:buSzPct val="100000"/>
              <a:buFont typeface="Arial"/>
              <a:buChar char="•"/>
              <a:defRPr sz="2800" b="0" spc="0">
                <a:solidFill>
                  <a:srgbClr val="535352"/>
                </a:solidFill>
                <a:latin typeface="Calibri"/>
                <a:cs typeface="Calibri"/>
              </a:defRPr>
            </a:lvl1pPr>
            <a:lvl2pPr>
              <a:buClr>
                <a:srgbClr val="EE992F"/>
              </a:buClr>
              <a:defRPr>
                <a:solidFill>
                  <a:srgbClr val="535352"/>
                </a:solidFill>
                <a:latin typeface="Calibri"/>
                <a:cs typeface="Calibri"/>
              </a:defRPr>
            </a:lvl2pPr>
            <a:lvl3pPr marL="1143000" indent="-228600">
              <a:buClr>
                <a:srgbClr val="EE992F"/>
              </a:buClr>
              <a:buSzPct val="83000"/>
              <a:buFont typeface="Courier New"/>
              <a:buChar char="o"/>
              <a:defRPr>
                <a:solidFill>
                  <a:srgbClr val="535352"/>
                </a:solidFill>
                <a:latin typeface="Calibri"/>
                <a:cs typeface="Calibri"/>
              </a:defRPr>
            </a:lvl3pPr>
            <a:lvl4pPr>
              <a:defRPr>
                <a:solidFill>
                  <a:srgbClr val="535352"/>
                </a:solidFill>
                <a:latin typeface="Calibri"/>
                <a:cs typeface="Calibri"/>
              </a:defRPr>
            </a:lvl4pPr>
            <a:lvl5pPr>
              <a:defRPr>
                <a:solidFill>
                  <a:srgbClr val="535352"/>
                </a:solidFill>
                <a:latin typeface="Calibri"/>
                <a:cs typeface="Calibri"/>
              </a:defRPr>
            </a:lvl5pPr>
          </a:lstStyle>
          <a:p>
            <a:pPr lvl="0"/>
            <a:r>
              <a:rPr lang="en-US" dirty="0"/>
              <a:t>Click to edit Master text styles</a:t>
            </a:r>
          </a:p>
          <a:p>
            <a:pPr lvl="1"/>
            <a:r>
              <a:rPr lang="en-US" dirty="0"/>
              <a:t>Second level</a:t>
            </a:r>
          </a:p>
          <a:p>
            <a:pPr lvl="2"/>
            <a:r>
              <a:rPr lang="en-US" dirty="0"/>
              <a:t>Third level</a:t>
            </a:r>
          </a:p>
        </p:txBody>
      </p:sp>
      <p:cxnSp>
        <p:nvCxnSpPr>
          <p:cNvPr id="7" name="Straight Connector 6"/>
          <p:cNvCxnSpPr/>
          <p:nvPr userDrawn="1"/>
        </p:nvCxnSpPr>
        <p:spPr>
          <a:xfrm>
            <a:off x="1727200" y="1148080"/>
            <a:ext cx="2397760" cy="0"/>
          </a:xfrm>
          <a:prstGeom prst="line">
            <a:avLst/>
          </a:prstGeom>
          <a:ln w="76200" cap="flat" cmpd="sng" algn="ctr">
            <a:solidFill>
              <a:srgbClr val="EE992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 name="Slide Number Placeholder 5">
            <a:extLst>
              <a:ext uri="{FF2B5EF4-FFF2-40B4-BE49-F238E27FC236}">
                <a16:creationId xmlns:a16="http://schemas.microsoft.com/office/drawing/2014/main" id="{B048962B-AEB9-4777-A776-D54C291A4DE2}"/>
              </a:ext>
            </a:extLst>
          </p:cNvPr>
          <p:cNvSpPr>
            <a:spLocks noGrp="1"/>
          </p:cNvSpPr>
          <p:nvPr>
            <p:ph type="sldNum" sz="quarter" idx="4"/>
          </p:nvPr>
        </p:nvSpPr>
        <p:spPr>
          <a:xfrm>
            <a:off x="8686800" y="6042581"/>
            <a:ext cx="462456" cy="465783"/>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anose="020F0502020204030204" pitchFamily="34" charset="0"/>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fld id="{9E59C2E6-5D69-47A8-8218-4A6602D50893}"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dirty="0">
              <a:ln>
                <a:noFill/>
              </a:ln>
              <a:solidFill>
                <a:srgbClr val="898989"/>
              </a:solidFill>
              <a:effectLst/>
              <a:uLnTx/>
              <a:uFillTx/>
              <a:latin typeface="Calibri" panose="020F0502020204030204" pitchFamily="34" charset="0"/>
              <a:ea typeface="+mn-ea"/>
              <a:cs typeface="+mn-cs"/>
            </a:endParaRPr>
          </a:p>
        </p:txBody>
      </p:sp>
      <p:sp>
        <p:nvSpPr>
          <p:cNvPr id="9" name="Rectangle 8"/>
          <p:cNvSpPr/>
          <p:nvPr userDrawn="1"/>
        </p:nvSpPr>
        <p:spPr>
          <a:xfrm>
            <a:off x="1" y="0"/>
            <a:ext cx="838199" cy="6858000"/>
          </a:xfrm>
          <a:prstGeom prst="rect">
            <a:avLst/>
          </a:prstGeom>
          <a:solidFill>
            <a:srgbClr val="E37B1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r="49077"/>
          <a:stretch/>
        </p:blipFill>
        <p:spPr>
          <a:xfrm>
            <a:off x="65640" y="75414"/>
            <a:ext cx="753706" cy="6766783"/>
          </a:xfrm>
          <a:prstGeom prst="rect">
            <a:avLst/>
          </a:prstGeom>
        </p:spPr>
      </p:pic>
      <p:sp>
        <p:nvSpPr>
          <p:cNvPr id="11" name="Rectangle 10"/>
          <p:cNvSpPr/>
          <p:nvPr userDrawn="1"/>
        </p:nvSpPr>
        <p:spPr>
          <a:xfrm flipV="1">
            <a:off x="0" y="6523526"/>
            <a:ext cx="9149255" cy="334474"/>
          </a:xfrm>
          <a:prstGeom prst="rect">
            <a:avLst/>
          </a:prstGeom>
          <a:solidFill>
            <a:srgbClr val="EE992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728356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2"/>
          <p:cNvSpPr/>
          <p:nvPr userDrawn="1"/>
        </p:nvSpPr>
        <p:spPr>
          <a:xfrm flipV="1">
            <a:off x="0" y="6691304"/>
            <a:ext cx="9189720" cy="195470"/>
          </a:xfrm>
          <a:prstGeom prst="rect">
            <a:avLst/>
          </a:prstGeom>
          <a:solidFill>
            <a:srgbClr val="EE992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Title 1"/>
          <p:cNvSpPr>
            <a:spLocks noGrp="1"/>
          </p:cNvSpPr>
          <p:nvPr>
            <p:ph type="title"/>
          </p:nvPr>
        </p:nvSpPr>
        <p:spPr>
          <a:xfrm>
            <a:off x="467360" y="445196"/>
            <a:ext cx="8219440" cy="972441"/>
          </a:xfrm>
          <a:prstGeom prst="rect">
            <a:avLst/>
          </a:prstGeom>
        </p:spPr>
        <p:txBody>
          <a:bodyPr vert="horz">
            <a:normAutofit/>
          </a:bodyPr>
          <a:lstStyle>
            <a:lvl1pPr algn="l">
              <a:defRPr sz="3600">
                <a:solidFill>
                  <a:srgbClr val="595959"/>
                </a:solidFill>
              </a:defRPr>
            </a:lvl1pPr>
          </a:lstStyle>
          <a:p>
            <a:r>
              <a:rPr lang="en-US" dirty="0"/>
              <a:t>Click to edit Master title style</a:t>
            </a:r>
          </a:p>
        </p:txBody>
      </p:sp>
      <p:sp>
        <p:nvSpPr>
          <p:cNvPr id="5" name="Text Placeholder 3"/>
          <p:cNvSpPr>
            <a:spLocks noGrp="1"/>
          </p:cNvSpPr>
          <p:nvPr>
            <p:ph type="body" sz="quarter" idx="10"/>
          </p:nvPr>
        </p:nvSpPr>
        <p:spPr>
          <a:xfrm>
            <a:off x="467360" y="1590283"/>
            <a:ext cx="8219440" cy="4176851"/>
          </a:xfrm>
          <a:prstGeom prst="rect">
            <a:avLst/>
          </a:prstGeom>
        </p:spPr>
        <p:txBody>
          <a:bodyPr vert="horz"/>
          <a:lstStyle>
            <a:lvl1pPr>
              <a:lnSpc>
                <a:spcPts val="3000"/>
              </a:lnSpc>
              <a:spcBef>
                <a:spcPts val="1200"/>
              </a:spcBef>
              <a:buClr>
                <a:srgbClr val="EE992F"/>
              </a:buClr>
              <a:buSzPct val="100000"/>
              <a:buFont typeface="Arial"/>
              <a:buChar char="•"/>
              <a:defRPr sz="2800" b="0" spc="0">
                <a:solidFill>
                  <a:srgbClr val="535352"/>
                </a:solidFill>
                <a:latin typeface="Calibri"/>
                <a:cs typeface="Calibri"/>
              </a:defRPr>
            </a:lvl1pPr>
            <a:lvl2pPr>
              <a:buClr>
                <a:srgbClr val="EE992F"/>
              </a:buClr>
              <a:defRPr>
                <a:solidFill>
                  <a:srgbClr val="535352"/>
                </a:solidFill>
                <a:latin typeface="Calibri"/>
                <a:cs typeface="Calibri"/>
              </a:defRPr>
            </a:lvl2pPr>
            <a:lvl3pPr marL="1143000" indent="-228600">
              <a:buClr>
                <a:srgbClr val="EE992F"/>
              </a:buClr>
              <a:buSzPct val="83000"/>
              <a:buFont typeface="Calibri" panose="020F0502020204030204" pitchFamily="34" charset="0"/>
              <a:buChar char="‐"/>
              <a:defRPr>
                <a:solidFill>
                  <a:srgbClr val="535352"/>
                </a:solidFill>
                <a:latin typeface="Calibri"/>
                <a:cs typeface="Calibri"/>
              </a:defRPr>
            </a:lvl3pPr>
            <a:lvl4pPr>
              <a:defRPr>
                <a:solidFill>
                  <a:srgbClr val="535352"/>
                </a:solidFill>
                <a:latin typeface="Calibri"/>
                <a:cs typeface="Calibri"/>
              </a:defRPr>
            </a:lvl4pPr>
            <a:lvl5pPr>
              <a:defRPr>
                <a:solidFill>
                  <a:srgbClr val="535352"/>
                </a:solidFill>
                <a:latin typeface="Calibri"/>
                <a:cs typeface="Calibri"/>
              </a:defRPr>
            </a:lvl5pPr>
          </a:lstStyle>
          <a:p>
            <a:pPr lvl="0"/>
            <a:r>
              <a:rPr lang="en-US" dirty="0"/>
              <a:t>Click to edit Master text styles</a:t>
            </a:r>
          </a:p>
          <a:p>
            <a:pPr lvl="1"/>
            <a:r>
              <a:rPr lang="en-US" dirty="0"/>
              <a:t>Second level</a:t>
            </a:r>
          </a:p>
          <a:p>
            <a:pPr lvl="2"/>
            <a:r>
              <a:rPr lang="en-US" dirty="0"/>
              <a:t>Third level</a:t>
            </a:r>
          </a:p>
        </p:txBody>
      </p:sp>
      <p:sp>
        <p:nvSpPr>
          <p:cNvPr id="6" name="Slide Number Placeholder 5">
            <a:extLst>
              <a:ext uri="{FF2B5EF4-FFF2-40B4-BE49-F238E27FC236}">
                <a16:creationId xmlns:a16="http://schemas.microsoft.com/office/drawing/2014/main" id="{E3B323A4-C78F-4677-B06A-6D91FD1DFD68}"/>
              </a:ext>
            </a:extLst>
          </p:cNvPr>
          <p:cNvSpPr>
            <a:spLocks noGrp="1"/>
          </p:cNvSpPr>
          <p:nvPr>
            <p:ph type="sldNum" sz="quarter" idx="4"/>
          </p:nvPr>
        </p:nvSpPr>
        <p:spPr>
          <a:xfrm>
            <a:off x="8686800" y="6225521"/>
            <a:ext cx="462456" cy="465783"/>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anose="020F0502020204030204" pitchFamily="34" charset="0"/>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fld id="{9E59C2E6-5D69-47A8-8218-4A6602D50893}"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dirty="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69607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ubtitle">
    <p:spTree>
      <p:nvGrpSpPr>
        <p:cNvPr id="1" name=""/>
        <p:cNvGrpSpPr/>
        <p:nvPr/>
      </p:nvGrpSpPr>
      <p:grpSpPr>
        <a:xfrm>
          <a:off x="0" y="0"/>
          <a:ext cx="0" cy="0"/>
          <a:chOff x="0" y="0"/>
          <a:chExt cx="0" cy="0"/>
        </a:xfrm>
      </p:grpSpPr>
      <p:sp>
        <p:nvSpPr>
          <p:cNvPr id="5" name="Title 16"/>
          <p:cNvSpPr>
            <a:spLocks noGrp="1"/>
          </p:cNvSpPr>
          <p:nvPr>
            <p:ph type="title"/>
          </p:nvPr>
        </p:nvSpPr>
        <p:spPr>
          <a:xfrm>
            <a:off x="1717040" y="2648520"/>
            <a:ext cx="6929120" cy="1560960"/>
          </a:xfrm>
        </p:spPr>
        <p:txBody>
          <a:bodyPr>
            <a:normAutofit/>
          </a:bodyPr>
          <a:lstStyle>
            <a:lvl1pPr algn="l">
              <a:defRPr sz="4400">
                <a:solidFill>
                  <a:schemeClr val="bg1"/>
                </a:solidFill>
              </a:defRPr>
            </a:lvl1pPr>
          </a:lstStyle>
          <a:p>
            <a:r>
              <a:rPr lang="en-US" dirty="0"/>
              <a:t>Click to edit Master title style</a:t>
            </a:r>
          </a:p>
        </p:txBody>
      </p:sp>
      <p:sp>
        <p:nvSpPr>
          <p:cNvPr id="4" name="Rectangle 3"/>
          <p:cNvSpPr/>
          <p:nvPr userDrawn="1"/>
        </p:nvSpPr>
        <p:spPr>
          <a:xfrm>
            <a:off x="1" y="0"/>
            <a:ext cx="9144000" cy="6858000"/>
          </a:xfrm>
          <a:prstGeom prst="rect">
            <a:avLst/>
          </a:prstGeom>
          <a:solidFill>
            <a:srgbClr val="E37B1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r="49077"/>
          <a:stretch/>
        </p:blipFill>
        <p:spPr>
          <a:xfrm>
            <a:off x="65640" y="75414"/>
            <a:ext cx="753706" cy="6766783"/>
          </a:xfrm>
          <a:prstGeom prst="rect">
            <a:avLst/>
          </a:prstGeom>
        </p:spPr>
      </p:pic>
      <p:sp>
        <p:nvSpPr>
          <p:cNvPr id="7" name="Rectangle 6"/>
          <p:cNvSpPr/>
          <p:nvPr userDrawn="1"/>
        </p:nvSpPr>
        <p:spPr>
          <a:xfrm flipV="1">
            <a:off x="0" y="6523526"/>
            <a:ext cx="9149255" cy="334474"/>
          </a:xfrm>
          <a:prstGeom prst="rect">
            <a:avLst/>
          </a:prstGeom>
          <a:solidFill>
            <a:srgbClr val="EE992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224466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74E1F346-9DC9-4BF0-8D5F-A102FFCA6064}"/>
              </a:ext>
            </a:extLst>
          </p:cNvPr>
          <p:cNvSpPr txBox="1">
            <a:spLocks/>
          </p:cNvSpPr>
          <p:nvPr userDrawn="1"/>
        </p:nvSpPr>
        <p:spPr>
          <a:xfrm>
            <a:off x="8681544" y="6392217"/>
            <a:ext cx="462456" cy="465783"/>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ctr" defTabSz="457200" rtl="0" eaLnBrk="1" latinLnBrk="0" hangingPunct="1">
              <a:defRPr sz="1200" kern="1200">
                <a:solidFill>
                  <a:srgbClr val="898989"/>
                </a:solidFill>
                <a:latin typeface="Calibri" panose="020F050202020403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9E59C2E6-5D69-47A8-8218-4A6602D50893}"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dirty="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9882591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996792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ubtitle">
    <p:spTree>
      <p:nvGrpSpPr>
        <p:cNvPr id="1" name=""/>
        <p:cNvGrpSpPr/>
        <p:nvPr/>
      </p:nvGrpSpPr>
      <p:grpSpPr>
        <a:xfrm>
          <a:off x="0" y="0"/>
          <a:ext cx="0" cy="0"/>
          <a:chOff x="0" y="0"/>
          <a:chExt cx="0" cy="0"/>
        </a:xfrm>
      </p:grpSpPr>
      <p:sp>
        <p:nvSpPr>
          <p:cNvPr id="5" name="Title 16"/>
          <p:cNvSpPr>
            <a:spLocks noGrp="1"/>
          </p:cNvSpPr>
          <p:nvPr>
            <p:ph type="title"/>
          </p:nvPr>
        </p:nvSpPr>
        <p:spPr>
          <a:xfrm>
            <a:off x="1717040" y="1356912"/>
            <a:ext cx="6929120" cy="1560960"/>
          </a:xfrm>
        </p:spPr>
        <p:txBody>
          <a:bodyPr>
            <a:normAutofit/>
          </a:bodyPr>
          <a:lstStyle>
            <a:lvl1pPr algn="l">
              <a:defRPr lang="en-US" sz="4400" kern="1200" dirty="0">
                <a:solidFill>
                  <a:srgbClr val="595959"/>
                </a:solidFill>
                <a:latin typeface="+mj-lt"/>
                <a:ea typeface="+mj-ea"/>
                <a:cs typeface="+mj-cs"/>
              </a:defRPr>
            </a:lvl1pPr>
          </a:lstStyle>
          <a:p>
            <a:r>
              <a:rPr lang="en-US" dirty="0"/>
              <a:t>Click to edit Master title style</a:t>
            </a:r>
          </a:p>
        </p:txBody>
      </p:sp>
      <p:sp>
        <p:nvSpPr>
          <p:cNvPr id="4" name="Slide Number Placeholder 5">
            <a:extLst>
              <a:ext uri="{FF2B5EF4-FFF2-40B4-BE49-F238E27FC236}">
                <a16:creationId xmlns:a16="http://schemas.microsoft.com/office/drawing/2014/main" id="{C02B1FEA-00C7-445A-8D55-BAA05FD9A1BD}"/>
              </a:ext>
            </a:extLst>
          </p:cNvPr>
          <p:cNvSpPr>
            <a:spLocks noGrp="1"/>
          </p:cNvSpPr>
          <p:nvPr>
            <p:ph type="sldNum" sz="quarter" idx="4"/>
          </p:nvPr>
        </p:nvSpPr>
        <p:spPr>
          <a:xfrm>
            <a:off x="8686800" y="6042581"/>
            <a:ext cx="462456" cy="465783"/>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anose="020F0502020204030204" pitchFamily="34" charset="0"/>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fld id="{9E59C2E6-5D69-47A8-8218-4A6602D50893}"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dirty="0">
              <a:ln>
                <a:noFill/>
              </a:ln>
              <a:solidFill>
                <a:srgbClr val="898989"/>
              </a:solidFill>
              <a:effectLst/>
              <a:uLnTx/>
              <a:uFillTx/>
              <a:latin typeface="Calibri" panose="020F0502020204030204" pitchFamily="34" charset="0"/>
              <a:ea typeface="+mn-ea"/>
              <a:cs typeface="+mn-cs"/>
            </a:endParaRPr>
          </a:p>
        </p:txBody>
      </p:sp>
      <p:sp>
        <p:nvSpPr>
          <p:cNvPr id="6" name="Rectangle 5"/>
          <p:cNvSpPr/>
          <p:nvPr userDrawn="1"/>
        </p:nvSpPr>
        <p:spPr>
          <a:xfrm>
            <a:off x="1" y="0"/>
            <a:ext cx="838199" cy="6858000"/>
          </a:xfrm>
          <a:prstGeom prst="rect">
            <a:avLst/>
          </a:prstGeom>
          <a:solidFill>
            <a:srgbClr val="E37B1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r="49077"/>
          <a:stretch/>
        </p:blipFill>
        <p:spPr>
          <a:xfrm>
            <a:off x="65640" y="75414"/>
            <a:ext cx="753706" cy="6766783"/>
          </a:xfrm>
          <a:prstGeom prst="rect">
            <a:avLst/>
          </a:prstGeom>
        </p:spPr>
      </p:pic>
      <p:sp>
        <p:nvSpPr>
          <p:cNvPr id="9" name="Rectangle 8"/>
          <p:cNvSpPr/>
          <p:nvPr userDrawn="1"/>
        </p:nvSpPr>
        <p:spPr>
          <a:xfrm flipV="1">
            <a:off x="0" y="6523526"/>
            <a:ext cx="9149255" cy="334474"/>
          </a:xfrm>
          <a:prstGeom prst="rect">
            <a:avLst/>
          </a:prstGeom>
          <a:solidFill>
            <a:srgbClr val="EE992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8713571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19223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67345"/>
            <a:ext cx="8229600" cy="1143000"/>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374844072"/>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49" r:id="rId10"/>
    <p:sldLayoutId id="2147483650" r:id="rId11"/>
    <p:sldLayoutId id="2147483651" r:id="rId12"/>
    <p:sldLayoutId id="2147483652" r:id="rId13"/>
    <p:sldLayoutId id="2147483653" r:id="rId14"/>
    <p:sldLayoutId id="2147483655" r:id="rId15"/>
    <p:sldLayoutId id="2147483656" r:id="rId16"/>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5.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4.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4.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4.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4.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4.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4.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4.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4.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4.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4.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4.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4.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5.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4.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4.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4.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5.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4.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4.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4.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4.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4.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4.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4.xml"/></Relationships>
</file>

<file path=ppt/slides/_rels/slide1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5.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4.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4.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4.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4.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4.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4.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4.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4.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4.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4.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4.xml"/></Relationships>
</file>

<file path=ppt/slides/_rels/slide15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9.xml"/><Relationship Id="rId1" Type="http://schemas.openxmlformats.org/officeDocument/2006/relationships/slideLayout" Target="../slideLayouts/slideLayout4.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4.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4.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5.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4.xml"/></Relationships>
</file>

<file path=ppt/slides/_rels/slide158.xml.rels><?xml version="1.0" encoding="UTF-8" standalone="yes"?>
<Relationships xmlns="http://schemas.openxmlformats.org/package/2006/relationships"><Relationship Id="rId3" Type="http://schemas.openxmlformats.org/officeDocument/2006/relationships/hyperlink" Target="http://youtu.be/gtWD1XJrhNo" TargetMode="External"/><Relationship Id="rId2" Type="http://schemas.openxmlformats.org/officeDocument/2006/relationships/notesSlide" Target="../notesSlides/notesSlide134.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5.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4.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4.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4.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4.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4.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4.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4.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4.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5.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4.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4.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4.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4.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4.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5.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4.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4.xml"/></Relationships>
</file>

<file path=ppt/slides/_rels/slide185.xml.rels><?xml version="1.0" encoding="UTF-8" standalone="yes"?>
<Relationships xmlns="http://schemas.openxmlformats.org/package/2006/relationships"><Relationship Id="rId3" Type="http://schemas.openxmlformats.org/officeDocument/2006/relationships/hyperlink" Target="https://www.ohchr.org/EN/UDHR/Documents/UDHR_Translations/eng.pdf" TargetMode="External"/><Relationship Id="rId2" Type="http://schemas.openxmlformats.org/officeDocument/2006/relationships/notesSlide" Target="../notesSlides/notesSlide157.xml"/><Relationship Id="rId1" Type="http://schemas.openxmlformats.org/officeDocument/2006/relationships/slideLayout" Target="../slideLayouts/slideLayout4.xml"/><Relationship Id="rId4" Type="http://schemas.openxmlformats.org/officeDocument/2006/relationships/hyperlink" Target="https://www.npr.org/2018/02/07/583910310/why-metoo-happened-in-2017" TargetMode="Externa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5.xml"/></Relationships>
</file>

<file path=ppt/slides/_rels/slide187.xml.rels><?xml version="1.0" encoding="UTF-8" standalone="yes"?>
<Relationships xmlns="http://schemas.openxmlformats.org/package/2006/relationships"><Relationship Id="rId3" Type="http://schemas.openxmlformats.org/officeDocument/2006/relationships/hyperlink" Target="http://fhi360.us9.list-manage.com/subscribe?u=92222f8f3ad2bfe9c770cf4b0&amp;id=8f29ac1fc3" TargetMode="External"/><Relationship Id="rId7" Type="http://schemas.openxmlformats.org/officeDocument/2006/relationships/image" Target="../media/image26.png"/><Relationship Id="rId2" Type="http://schemas.openxmlformats.org/officeDocument/2006/relationships/notesSlide" Target="../notesSlides/notesSlide159.xml"/><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hyperlink" Target="http://us9.campaign-archive2.com/?u=92222f8f3ad2bfe9c770cf4b0&amp;id=50cfd8421b&amp;e=6baafd5fb3" TargetMode="External"/><Relationship Id="rId4" Type="http://schemas.openxmlformats.org/officeDocument/2006/relationships/hyperlink" Target="http://www.fhi360.org/sites/default/files/media/documents/linkages-newsletter-jan15.pdf" TargetMode="External"/></Relationships>
</file>

<file path=ppt/slides/_rels/slide188.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2.emf"/><Relationship Id="rId7" Type="http://schemas.openxmlformats.org/officeDocument/2006/relationships/image" Target="../media/image3.png"/><Relationship Id="rId2" Type="http://schemas.openxmlformats.org/officeDocument/2006/relationships/notesSlide" Target="../notesSlides/notesSlide160.xml"/><Relationship Id="rId1" Type="http://schemas.openxmlformats.org/officeDocument/2006/relationships/slideLayout" Target="../slideLayouts/slideLayout4.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image" Target="../media/image5.png"/></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www.msnbc.com/msnbc/how-police-can-help-prevent-hiv"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9.xml"/><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14.png"/><Relationship Id="rId4" Type="http://schemas.openxmlformats.org/officeDocument/2006/relationships/image" Target="../media/image15.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7.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8.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3.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1.xml"/><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5.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5.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7326" y="2074919"/>
            <a:ext cx="8229600" cy="1560960"/>
          </a:xfrm>
        </p:spPr>
        <p:txBody>
          <a:bodyPr>
            <a:noAutofit/>
          </a:bodyPr>
          <a:lstStyle/>
          <a:p>
            <a:r>
              <a:rPr lang="en-US" dirty="0"/>
              <a:t>Law Enforcement Training: Preventing and Responding to Violence against Key Populations to Increase Access to Justice and Strengthen the HIV Response</a:t>
            </a:r>
            <a:endParaRPr lang="en-US" i="1" dirty="0"/>
          </a:p>
        </p:txBody>
      </p:sp>
    </p:spTree>
    <p:extLst>
      <p:ext uri="{BB962C8B-B14F-4D97-AF65-F5344CB8AC3E}">
        <p14:creationId xmlns:p14="http://schemas.microsoft.com/office/powerpoint/2010/main" val="20104961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31F8F-A6CE-4020-AE01-89B80D5EF312}"/>
              </a:ext>
            </a:extLst>
          </p:cNvPr>
          <p:cNvSpPr>
            <a:spLocks noGrp="1"/>
          </p:cNvSpPr>
          <p:nvPr>
            <p:ph type="title"/>
          </p:nvPr>
        </p:nvSpPr>
        <p:spPr/>
        <p:txBody>
          <a:bodyPr/>
          <a:lstStyle/>
          <a:p>
            <a:r>
              <a:rPr lang="en-US" dirty="0"/>
              <a:t>Objective </a:t>
            </a:r>
          </a:p>
        </p:txBody>
      </p:sp>
      <p:sp>
        <p:nvSpPr>
          <p:cNvPr id="3" name="Text Placeholder 2">
            <a:extLst>
              <a:ext uri="{FF2B5EF4-FFF2-40B4-BE49-F238E27FC236}">
                <a16:creationId xmlns:a16="http://schemas.microsoft.com/office/drawing/2014/main" id="{D94CCF94-4926-4FE5-B2D0-D4937C1EECD1}"/>
              </a:ext>
            </a:extLst>
          </p:cNvPr>
          <p:cNvSpPr>
            <a:spLocks noGrp="1"/>
          </p:cNvSpPr>
          <p:nvPr>
            <p:ph type="body" sz="quarter" idx="10"/>
          </p:nvPr>
        </p:nvSpPr>
        <p:spPr/>
        <p:txBody>
          <a:bodyPr/>
          <a:lstStyle/>
          <a:p>
            <a:pPr marL="0" indent="0">
              <a:buNone/>
            </a:pPr>
            <a:r>
              <a:rPr lang="en-US" dirty="0"/>
              <a:t>Review training goal and objectives and discuss how modules will help us achieve all objectives</a:t>
            </a:r>
          </a:p>
        </p:txBody>
      </p:sp>
    </p:spTree>
    <p:extLst>
      <p:ext uri="{BB962C8B-B14F-4D97-AF65-F5344CB8AC3E}">
        <p14:creationId xmlns:p14="http://schemas.microsoft.com/office/powerpoint/2010/main" val="87585599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55B70-B6E8-43F3-8C53-A7E00B559F95}"/>
              </a:ext>
            </a:extLst>
          </p:cNvPr>
          <p:cNvSpPr>
            <a:spLocks noGrp="1"/>
          </p:cNvSpPr>
          <p:nvPr>
            <p:ph type="title"/>
          </p:nvPr>
        </p:nvSpPr>
        <p:spPr/>
        <p:txBody>
          <a:bodyPr/>
          <a:lstStyle/>
          <a:p>
            <a:r>
              <a:rPr lang="en-US" dirty="0"/>
              <a:t>Thank you!</a:t>
            </a:r>
          </a:p>
        </p:txBody>
      </p:sp>
      <p:sp>
        <p:nvSpPr>
          <p:cNvPr id="3" name="Text Placeholder 2">
            <a:extLst>
              <a:ext uri="{FF2B5EF4-FFF2-40B4-BE49-F238E27FC236}">
                <a16:creationId xmlns:a16="http://schemas.microsoft.com/office/drawing/2014/main" id="{48DD593D-B1BC-4140-8320-C3B54652E514}"/>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92339913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Module 3</a:t>
            </a:r>
            <a:br>
              <a:rPr lang="en-US" dirty="0"/>
            </a:br>
            <a:r>
              <a:rPr lang="en-US" dirty="0"/>
              <a:t>Applying Principles and Building Skills</a:t>
            </a:r>
          </a:p>
        </p:txBody>
      </p:sp>
    </p:spTree>
    <p:extLst>
      <p:ext uri="{BB962C8B-B14F-4D97-AF65-F5344CB8AC3E}">
        <p14:creationId xmlns:p14="http://schemas.microsoft.com/office/powerpoint/2010/main" val="102671300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Session 3.1</a:t>
            </a:r>
            <a:br>
              <a:rPr lang="en-US" dirty="0"/>
            </a:br>
            <a:r>
              <a:rPr lang="en-US" dirty="0"/>
              <a:t>Fundamental Principles of Violence Prevention and Response</a:t>
            </a:r>
          </a:p>
        </p:txBody>
      </p:sp>
    </p:spTree>
    <p:extLst>
      <p:ext uri="{BB962C8B-B14F-4D97-AF65-F5344CB8AC3E}">
        <p14:creationId xmlns:p14="http://schemas.microsoft.com/office/powerpoint/2010/main" val="258094377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a:t>
            </a:r>
          </a:p>
        </p:txBody>
      </p:sp>
      <p:sp>
        <p:nvSpPr>
          <p:cNvPr id="3" name="Text Placeholder 2"/>
          <p:cNvSpPr>
            <a:spLocks noGrp="1"/>
          </p:cNvSpPr>
          <p:nvPr>
            <p:ph type="body" sz="quarter" idx="10"/>
          </p:nvPr>
        </p:nvSpPr>
        <p:spPr/>
        <p:txBody>
          <a:bodyPr/>
          <a:lstStyle/>
          <a:p>
            <a:pPr marL="0" indent="0">
              <a:buNone/>
            </a:pPr>
            <a:r>
              <a:rPr lang="en-US" dirty="0"/>
              <a:t>Describe each of the fundamental principles of violence prevention and response service provision and explain their importance, particularly when working with KP members</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87053520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Fundamental principles of violence prevention and response</a:t>
            </a:r>
          </a:p>
        </p:txBody>
      </p:sp>
      <p:sp>
        <p:nvSpPr>
          <p:cNvPr id="3" name="Text Placeholder 2"/>
          <p:cNvSpPr>
            <a:spLocks noGrp="1"/>
          </p:cNvSpPr>
          <p:nvPr>
            <p:ph type="body" sz="quarter" idx="10"/>
          </p:nvPr>
        </p:nvSpPr>
        <p:spPr/>
        <p:txBody>
          <a:bodyPr/>
          <a:lstStyle/>
          <a:p>
            <a:pPr marL="514350" indent="-514350">
              <a:spcBef>
                <a:spcPts val="1800"/>
              </a:spcBef>
              <a:buFont typeface="+mj-lt"/>
              <a:buAutoNum type="arabicPeriod"/>
            </a:pPr>
            <a:r>
              <a:rPr lang="en-US" dirty="0"/>
              <a:t>Do no harm.</a:t>
            </a:r>
          </a:p>
          <a:p>
            <a:pPr marL="514350" indent="-514350">
              <a:spcBef>
                <a:spcPts val="1800"/>
              </a:spcBef>
              <a:buFont typeface="+mj-lt"/>
              <a:buAutoNum type="arabicPeriod"/>
            </a:pPr>
            <a:r>
              <a:rPr lang="en-US" dirty="0"/>
              <a:t>Promote the full protection of all people’s human rights.</a:t>
            </a:r>
          </a:p>
          <a:p>
            <a:pPr marL="514350" indent="-514350">
              <a:spcBef>
                <a:spcPts val="1800"/>
              </a:spcBef>
              <a:buFont typeface="+mj-lt"/>
              <a:buAutoNum type="arabicPeriod"/>
            </a:pPr>
            <a:r>
              <a:rPr lang="en-US" dirty="0"/>
              <a:t>Respect all people’s right to self-determination and the right of all victims of violence to the full range of recommended services.</a:t>
            </a:r>
          </a:p>
          <a:p>
            <a:pPr marL="514350" indent="-514350">
              <a:spcBef>
                <a:spcPts val="1800"/>
              </a:spcBef>
              <a:buFont typeface="+mj-lt"/>
              <a:buAutoNum type="arabicPeriod"/>
            </a:pPr>
            <a:r>
              <a:rPr lang="en-US" dirty="0"/>
              <a:t>Ensure privacy, confidentiality, and informed consent. </a:t>
            </a:r>
          </a:p>
        </p:txBody>
      </p:sp>
    </p:spTree>
    <p:extLst>
      <p:ext uri="{BB962C8B-B14F-4D97-AF65-F5344CB8AC3E}">
        <p14:creationId xmlns:p14="http://schemas.microsoft.com/office/powerpoint/2010/main" val="202257728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Principle 1: Do no harm</a:t>
            </a:r>
          </a:p>
        </p:txBody>
      </p:sp>
      <p:sp>
        <p:nvSpPr>
          <p:cNvPr id="3" name="Text Placeholder 2"/>
          <p:cNvSpPr>
            <a:spLocks noGrp="1"/>
          </p:cNvSpPr>
          <p:nvPr>
            <p:ph type="body" sz="quarter" idx="10"/>
          </p:nvPr>
        </p:nvSpPr>
        <p:spPr>
          <a:xfrm>
            <a:off x="467360" y="1422960"/>
            <a:ext cx="8219440" cy="4932437"/>
          </a:xfrm>
        </p:spPr>
        <p:txBody>
          <a:bodyPr>
            <a:normAutofit fontScale="55000" lnSpcReduction="20000"/>
          </a:bodyPr>
          <a:lstStyle/>
          <a:p>
            <a:pPr>
              <a:lnSpc>
                <a:spcPct val="120000"/>
              </a:lnSpc>
            </a:pPr>
            <a:r>
              <a:rPr lang="en-US" sz="3800" dirty="0"/>
              <a:t>Those working with victims of violence are ethically obligated to consider whether their actions could cause harm and actively avoid this outcome.</a:t>
            </a:r>
          </a:p>
          <a:p>
            <a:pPr>
              <a:lnSpc>
                <a:spcPct val="120000"/>
              </a:lnSpc>
              <a:spcBef>
                <a:spcPts val="1800"/>
              </a:spcBef>
            </a:pPr>
            <a:r>
              <a:rPr lang="en-US" sz="3800" dirty="0"/>
              <a:t>This principle dictates:</a:t>
            </a:r>
          </a:p>
          <a:p>
            <a:pPr lvl="1">
              <a:lnSpc>
                <a:spcPct val="120000"/>
              </a:lnSpc>
              <a:spcBef>
                <a:spcPts val="1200"/>
              </a:spcBef>
            </a:pPr>
            <a:r>
              <a:rPr lang="en-US" sz="3800" dirty="0"/>
              <a:t>Avoid causing harm to KP members, or causing further harm to those who have experienced violence</a:t>
            </a:r>
          </a:p>
          <a:p>
            <a:pPr lvl="1">
              <a:lnSpc>
                <a:spcPct val="120000"/>
              </a:lnSpc>
              <a:spcBef>
                <a:spcPts val="1200"/>
              </a:spcBef>
            </a:pPr>
            <a:r>
              <a:rPr lang="en-US" sz="3800" dirty="0"/>
              <a:t>Act in accordance with the wishes and choices of all victims of violence</a:t>
            </a:r>
          </a:p>
          <a:p>
            <a:pPr lvl="1">
              <a:lnSpc>
                <a:spcPct val="120000"/>
              </a:lnSpc>
              <a:spcBef>
                <a:spcPts val="1200"/>
              </a:spcBef>
            </a:pPr>
            <a:r>
              <a:rPr lang="en-US" sz="3800" dirty="0"/>
              <a:t>Provide services without judgment and that respect the confidentiality of the victim </a:t>
            </a:r>
          </a:p>
          <a:p>
            <a:pPr lvl="1">
              <a:lnSpc>
                <a:spcPct val="120000"/>
              </a:lnSpc>
              <a:spcBef>
                <a:spcPts val="1200"/>
              </a:spcBef>
            </a:pPr>
            <a:r>
              <a:rPr lang="en-US" sz="3800" dirty="0"/>
              <a:t>Consider victim safety in every decision </a:t>
            </a:r>
          </a:p>
          <a:p>
            <a:pPr lvl="1">
              <a:lnSpc>
                <a:spcPct val="120000"/>
              </a:lnSpc>
              <a:spcBef>
                <a:spcPts val="1200"/>
              </a:spcBef>
            </a:pPr>
            <a:r>
              <a:rPr lang="en-US" sz="3800" dirty="0"/>
              <a:t>Get informed consent before providing services or making referrals</a:t>
            </a:r>
          </a:p>
        </p:txBody>
      </p:sp>
    </p:spTree>
    <p:extLst>
      <p:ext uri="{BB962C8B-B14F-4D97-AF65-F5344CB8AC3E}">
        <p14:creationId xmlns:p14="http://schemas.microsoft.com/office/powerpoint/2010/main" val="224575396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279D6-1691-473F-8023-0A1CDF1A33C9}"/>
              </a:ext>
            </a:extLst>
          </p:cNvPr>
          <p:cNvSpPr>
            <a:spLocks noGrp="1"/>
          </p:cNvSpPr>
          <p:nvPr>
            <p:ph type="title"/>
          </p:nvPr>
        </p:nvSpPr>
        <p:spPr/>
        <p:txBody>
          <a:bodyPr>
            <a:normAutofit/>
          </a:bodyPr>
          <a:lstStyle/>
          <a:p>
            <a:r>
              <a:rPr lang="en-US" dirty="0"/>
              <a:t>Discussion: How to avoid harm</a:t>
            </a:r>
          </a:p>
        </p:txBody>
      </p:sp>
      <p:sp>
        <p:nvSpPr>
          <p:cNvPr id="3" name="Text Placeholder 2">
            <a:extLst>
              <a:ext uri="{FF2B5EF4-FFF2-40B4-BE49-F238E27FC236}">
                <a16:creationId xmlns:a16="http://schemas.microsoft.com/office/drawing/2014/main" id="{E72B7E66-308B-4070-ADC4-27D0B0362A1B}"/>
              </a:ext>
            </a:extLst>
          </p:cNvPr>
          <p:cNvSpPr>
            <a:spLocks noGrp="1"/>
          </p:cNvSpPr>
          <p:nvPr>
            <p:ph type="body" sz="quarter" idx="10"/>
          </p:nvPr>
        </p:nvSpPr>
        <p:spPr/>
        <p:txBody>
          <a:bodyPr/>
          <a:lstStyle/>
          <a:p>
            <a:pPr marL="0" indent="0">
              <a:buNone/>
            </a:pPr>
            <a:r>
              <a:rPr lang="en-US" sz="2400" dirty="0"/>
              <a:t>Imagine that Robert comes to the police station to report that he is being blackmailed. Robert’s neighbor has a photo of Robert kissing his boyfriend and plans to share it on social media if Robert does not pay a huge sum of money. Which of the following actions by the police could cause Robert harm?</a:t>
            </a:r>
          </a:p>
          <a:p>
            <a:pPr marL="0" indent="0">
              <a:buNone/>
            </a:pPr>
            <a:endParaRPr lang="en-US" sz="2200" dirty="0"/>
          </a:p>
          <a:p>
            <a:pPr marL="914400" lvl="1" indent="-457200">
              <a:buFont typeface="+mj-lt"/>
              <a:buAutoNum type="alphaUcPeriod"/>
            </a:pPr>
            <a:r>
              <a:rPr lang="en-US" sz="2200" dirty="0"/>
              <a:t>Sharing Robert’s sexual orientation with other officers </a:t>
            </a:r>
          </a:p>
          <a:p>
            <a:pPr marL="914400" lvl="1" indent="-457200">
              <a:buFont typeface="+mj-lt"/>
              <a:buAutoNum type="alphaUcPeriod"/>
            </a:pPr>
            <a:endParaRPr lang="en-US" sz="1000" dirty="0"/>
          </a:p>
          <a:p>
            <a:pPr marL="914400" lvl="1" indent="-457200">
              <a:buFont typeface="+mj-lt"/>
              <a:buAutoNum type="alphaUcPeriod"/>
            </a:pPr>
            <a:r>
              <a:rPr lang="en-US" sz="2200" dirty="0"/>
              <a:t>Telling Robert that this is his fault</a:t>
            </a:r>
          </a:p>
          <a:p>
            <a:pPr marL="914400" lvl="1" indent="-457200">
              <a:buFont typeface="+mj-lt"/>
              <a:buAutoNum type="alphaUcPeriod"/>
            </a:pPr>
            <a:endParaRPr lang="en-US" sz="1000" dirty="0"/>
          </a:p>
          <a:p>
            <a:pPr marL="914400" lvl="1" indent="-457200">
              <a:buFont typeface="+mj-lt"/>
              <a:buAutoNum type="alphaUcPeriod"/>
            </a:pPr>
            <a:r>
              <a:rPr lang="en-US" sz="2200" dirty="0"/>
              <a:t>Refusing to help Robert</a:t>
            </a:r>
          </a:p>
          <a:p>
            <a:pPr marL="0" indent="0">
              <a:buNone/>
            </a:pPr>
            <a:endParaRPr lang="en-US" dirty="0"/>
          </a:p>
          <a:p>
            <a:endParaRPr lang="en-US" dirty="0"/>
          </a:p>
        </p:txBody>
      </p:sp>
      <p:sp>
        <p:nvSpPr>
          <p:cNvPr id="4" name="Oval 3">
            <a:extLst>
              <a:ext uri="{FF2B5EF4-FFF2-40B4-BE49-F238E27FC236}">
                <a16:creationId xmlns:a16="http://schemas.microsoft.com/office/drawing/2014/main" id="{A667B6D6-ECEC-494F-AFE7-157FA57D802A}"/>
              </a:ext>
            </a:extLst>
          </p:cNvPr>
          <p:cNvSpPr/>
          <p:nvPr/>
        </p:nvSpPr>
        <p:spPr>
          <a:xfrm>
            <a:off x="379562" y="3959526"/>
            <a:ext cx="8297078" cy="61296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
        <p:nvSpPr>
          <p:cNvPr id="5" name="Oval 4">
            <a:extLst>
              <a:ext uri="{FF2B5EF4-FFF2-40B4-BE49-F238E27FC236}">
                <a16:creationId xmlns:a16="http://schemas.microsoft.com/office/drawing/2014/main" id="{DDB477F5-92C9-43F1-84AD-4CDFD22495FD}"/>
              </a:ext>
            </a:extLst>
          </p:cNvPr>
          <p:cNvSpPr/>
          <p:nvPr/>
        </p:nvSpPr>
        <p:spPr>
          <a:xfrm>
            <a:off x="379562" y="4611945"/>
            <a:ext cx="8297078" cy="560717"/>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
        <p:nvSpPr>
          <p:cNvPr id="6" name="Oval 5">
            <a:extLst>
              <a:ext uri="{FF2B5EF4-FFF2-40B4-BE49-F238E27FC236}">
                <a16:creationId xmlns:a16="http://schemas.microsoft.com/office/drawing/2014/main" id="{428AA241-BC67-4C5F-9B39-1450AD89166A}"/>
              </a:ext>
            </a:extLst>
          </p:cNvPr>
          <p:cNvSpPr/>
          <p:nvPr/>
        </p:nvSpPr>
        <p:spPr>
          <a:xfrm>
            <a:off x="389722" y="5207498"/>
            <a:ext cx="8297078" cy="560717"/>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Tree>
    <p:extLst>
      <p:ext uri="{BB962C8B-B14F-4D97-AF65-F5344CB8AC3E}">
        <p14:creationId xmlns:p14="http://schemas.microsoft.com/office/powerpoint/2010/main" val="383054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Principle 2: Promote human rights</a:t>
            </a:r>
          </a:p>
        </p:txBody>
      </p:sp>
      <p:sp>
        <p:nvSpPr>
          <p:cNvPr id="3" name="Text Placeholder 2"/>
          <p:cNvSpPr>
            <a:spLocks noGrp="1"/>
          </p:cNvSpPr>
          <p:nvPr>
            <p:ph type="body" sz="quarter" idx="10"/>
          </p:nvPr>
        </p:nvSpPr>
        <p:spPr>
          <a:xfrm>
            <a:off x="467360" y="1437412"/>
            <a:ext cx="8219440" cy="4176851"/>
          </a:xfrm>
        </p:spPr>
        <p:txBody>
          <a:bodyPr/>
          <a:lstStyle/>
          <a:p>
            <a:pPr marL="0" indent="0">
              <a:lnSpc>
                <a:spcPts val="2600"/>
              </a:lnSpc>
              <a:buNone/>
            </a:pPr>
            <a:r>
              <a:rPr lang="en-US" sz="2400" dirty="0"/>
              <a:t>Promoting the full protection of key populations’ human rights means:</a:t>
            </a:r>
          </a:p>
          <a:p>
            <a:pPr>
              <a:lnSpc>
                <a:spcPts val="2600"/>
              </a:lnSpc>
            </a:pPr>
            <a:r>
              <a:rPr lang="en-US" sz="2400" dirty="0"/>
              <a:t>Providing services to KP members who are victims of violence without stigma or discrimination</a:t>
            </a:r>
          </a:p>
          <a:p>
            <a:pPr>
              <a:lnSpc>
                <a:spcPts val="2600"/>
              </a:lnSpc>
            </a:pPr>
            <a:r>
              <a:rPr lang="en-US" sz="2400" dirty="0"/>
              <a:t>Not arbitrarily arresting or detaining KP members and not confiscating condoms, lubricant, or sterile injecting equipment</a:t>
            </a:r>
          </a:p>
          <a:p>
            <a:pPr>
              <a:lnSpc>
                <a:spcPts val="2600"/>
              </a:lnSpc>
            </a:pPr>
            <a:r>
              <a:rPr lang="en-US" sz="2400" dirty="0"/>
              <a:t>If a KP member is detained, explaining law enforcement procedure and their rights to them</a:t>
            </a:r>
          </a:p>
          <a:p>
            <a:pPr>
              <a:lnSpc>
                <a:spcPts val="2600"/>
              </a:lnSpc>
            </a:pPr>
            <a:r>
              <a:rPr lang="en-US" sz="2400" dirty="0"/>
              <a:t>Rejecting the idea that KP members must be rescued from themselves (e.g., forcing gay men to enter into reparative therapy, forcing sex workers to stop working, forcing people who use drugs into “treatment centers”)</a:t>
            </a:r>
            <a:endParaRPr lang="en-US" dirty="0"/>
          </a:p>
          <a:p>
            <a:pPr>
              <a:lnSpc>
                <a:spcPts val="2600"/>
              </a:lnSpc>
            </a:pPr>
            <a:endParaRPr lang="en-US" dirty="0"/>
          </a:p>
        </p:txBody>
      </p:sp>
    </p:spTree>
    <p:extLst>
      <p:ext uri="{BB962C8B-B14F-4D97-AF65-F5344CB8AC3E}">
        <p14:creationId xmlns:p14="http://schemas.microsoft.com/office/powerpoint/2010/main" val="150916065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89985-C40C-4364-9681-7516F6276892}"/>
              </a:ext>
            </a:extLst>
          </p:cNvPr>
          <p:cNvSpPr>
            <a:spLocks noGrp="1"/>
          </p:cNvSpPr>
          <p:nvPr>
            <p:ph type="title"/>
          </p:nvPr>
        </p:nvSpPr>
        <p:spPr/>
        <p:txBody>
          <a:bodyPr/>
          <a:lstStyle/>
          <a:p>
            <a:r>
              <a:rPr lang="en-US" dirty="0"/>
              <a:t>Discussion: How to promote human rights</a:t>
            </a:r>
          </a:p>
        </p:txBody>
      </p:sp>
      <p:sp>
        <p:nvSpPr>
          <p:cNvPr id="3" name="Text Placeholder 2">
            <a:extLst>
              <a:ext uri="{FF2B5EF4-FFF2-40B4-BE49-F238E27FC236}">
                <a16:creationId xmlns:a16="http://schemas.microsoft.com/office/drawing/2014/main" id="{B179A545-203C-4496-9736-FC5B56929CA8}"/>
              </a:ext>
            </a:extLst>
          </p:cNvPr>
          <p:cNvSpPr>
            <a:spLocks noGrp="1"/>
          </p:cNvSpPr>
          <p:nvPr>
            <p:ph type="body" sz="quarter" idx="10"/>
          </p:nvPr>
        </p:nvSpPr>
        <p:spPr/>
        <p:txBody>
          <a:bodyPr/>
          <a:lstStyle/>
          <a:p>
            <a:pPr marL="0" indent="0">
              <a:buNone/>
            </a:pPr>
            <a:r>
              <a:rPr lang="en-US" sz="2400" dirty="0"/>
              <a:t>Imagine that Mary is a sex worker in a country where it is illegal to sell sexual services. An officer sees her sitting outside a restaurant and tells her that she must empty her bag. He finds condoms in the bag. He does not tell her that she has the right to make a call. He forces her to come back to the station and holds her for several days without charges. Which of these actions does not promote Mary’s human rights?</a:t>
            </a:r>
          </a:p>
          <a:p>
            <a:pPr marL="0" indent="0">
              <a:buNone/>
            </a:pPr>
            <a:endParaRPr lang="en-US" sz="2600" dirty="0"/>
          </a:p>
          <a:p>
            <a:pPr marL="514350" indent="-514350">
              <a:buFont typeface="+mj-lt"/>
              <a:buAutoNum type="alphaUcPeriod"/>
            </a:pPr>
            <a:r>
              <a:rPr lang="en-US" sz="2600" dirty="0"/>
              <a:t>Arresting Mary for carrying condoms</a:t>
            </a:r>
          </a:p>
          <a:p>
            <a:pPr marL="514350" indent="-514350">
              <a:buFont typeface="+mj-lt"/>
              <a:buAutoNum type="alphaUcPeriod"/>
            </a:pPr>
            <a:r>
              <a:rPr lang="en-US" sz="2600" dirty="0"/>
              <a:t>Failing to tell Mary what she is charged with</a:t>
            </a:r>
          </a:p>
          <a:p>
            <a:pPr marL="514350" indent="-514350">
              <a:buFont typeface="+mj-lt"/>
              <a:buAutoNum type="alphaUcPeriod"/>
            </a:pPr>
            <a:r>
              <a:rPr lang="en-US" sz="2600" dirty="0"/>
              <a:t>Failing to explain Mary’s rights to her</a:t>
            </a:r>
          </a:p>
          <a:p>
            <a:pPr marL="0" indent="0">
              <a:buNone/>
            </a:pPr>
            <a:endParaRPr lang="en-US" sz="2600" dirty="0"/>
          </a:p>
        </p:txBody>
      </p:sp>
      <p:sp>
        <p:nvSpPr>
          <p:cNvPr id="5" name="Oval 4">
            <a:extLst>
              <a:ext uri="{FF2B5EF4-FFF2-40B4-BE49-F238E27FC236}">
                <a16:creationId xmlns:a16="http://schemas.microsoft.com/office/drawing/2014/main" id="{D65206F8-B355-48D3-A32D-4E92E312D8B6}"/>
              </a:ext>
            </a:extLst>
          </p:cNvPr>
          <p:cNvSpPr/>
          <p:nvPr/>
        </p:nvSpPr>
        <p:spPr>
          <a:xfrm>
            <a:off x="35560" y="5919041"/>
            <a:ext cx="8297078" cy="61296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
        <p:nvSpPr>
          <p:cNvPr id="6" name="Oval 5">
            <a:extLst>
              <a:ext uri="{FF2B5EF4-FFF2-40B4-BE49-F238E27FC236}">
                <a16:creationId xmlns:a16="http://schemas.microsoft.com/office/drawing/2014/main" id="{FCCC4FD7-A7C8-495B-87F4-D84DD600782D}"/>
              </a:ext>
            </a:extLst>
          </p:cNvPr>
          <p:cNvSpPr/>
          <p:nvPr/>
        </p:nvSpPr>
        <p:spPr>
          <a:xfrm>
            <a:off x="35560" y="5383368"/>
            <a:ext cx="8297078" cy="61296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
        <p:nvSpPr>
          <p:cNvPr id="7" name="Oval 6">
            <a:extLst>
              <a:ext uri="{FF2B5EF4-FFF2-40B4-BE49-F238E27FC236}">
                <a16:creationId xmlns:a16="http://schemas.microsoft.com/office/drawing/2014/main" id="{24557623-5651-4D42-8A9B-4514855C9720}"/>
              </a:ext>
            </a:extLst>
          </p:cNvPr>
          <p:cNvSpPr/>
          <p:nvPr/>
        </p:nvSpPr>
        <p:spPr>
          <a:xfrm>
            <a:off x="35560" y="4844821"/>
            <a:ext cx="8297078" cy="61296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Tree>
    <p:extLst>
      <p:ext uri="{BB962C8B-B14F-4D97-AF65-F5344CB8AC3E}">
        <p14:creationId xmlns:p14="http://schemas.microsoft.com/office/powerpoint/2010/main" val="2480988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2E466-BC1F-441B-9593-664E6E3C5CDA}"/>
              </a:ext>
            </a:extLst>
          </p:cNvPr>
          <p:cNvSpPr>
            <a:spLocks noGrp="1"/>
          </p:cNvSpPr>
          <p:nvPr>
            <p:ph type="title"/>
          </p:nvPr>
        </p:nvSpPr>
        <p:spPr/>
        <p:txBody>
          <a:bodyPr>
            <a:normAutofit fontScale="90000"/>
          </a:bodyPr>
          <a:lstStyle/>
          <a:p>
            <a:r>
              <a:rPr lang="en-US" dirty="0"/>
              <a:t>Principle 3: Self-determination and access to all services</a:t>
            </a:r>
          </a:p>
        </p:txBody>
      </p:sp>
      <p:sp>
        <p:nvSpPr>
          <p:cNvPr id="3" name="Text Placeholder 2">
            <a:extLst>
              <a:ext uri="{FF2B5EF4-FFF2-40B4-BE49-F238E27FC236}">
                <a16:creationId xmlns:a16="http://schemas.microsoft.com/office/drawing/2014/main" id="{F6E4A215-1E60-4D4D-9766-123C9ECC1CC5}"/>
              </a:ext>
            </a:extLst>
          </p:cNvPr>
          <p:cNvSpPr>
            <a:spLocks noGrp="1"/>
          </p:cNvSpPr>
          <p:nvPr>
            <p:ph type="body" sz="quarter" idx="10"/>
          </p:nvPr>
        </p:nvSpPr>
        <p:spPr/>
        <p:txBody>
          <a:bodyPr/>
          <a:lstStyle/>
          <a:p>
            <a:r>
              <a:rPr lang="en-US" sz="2600" dirty="0"/>
              <a:t>All victims of violence, including KP members, must be able to decide which services, if any, they wish to access</a:t>
            </a:r>
          </a:p>
          <a:p>
            <a:r>
              <a:rPr lang="en-US" sz="2600" dirty="0"/>
              <a:t>All services recommended to victims of violence should also be available to KP members</a:t>
            </a:r>
          </a:p>
          <a:p>
            <a:r>
              <a:rPr lang="en-US" sz="2600" dirty="0"/>
              <a:t>A victim-centered approach allows each person who reports violence to understand what is available and then make choices that meet their personal needs </a:t>
            </a:r>
          </a:p>
          <a:p>
            <a:pPr lvl="1"/>
            <a:r>
              <a:rPr lang="en-US" sz="2400" dirty="0"/>
              <a:t>Effectively supporting victims of violence requires returning their power and control to them (not making decisions on their behalf)</a:t>
            </a:r>
          </a:p>
        </p:txBody>
      </p:sp>
    </p:spTree>
    <p:extLst>
      <p:ext uri="{BB962C8B-B14F-4D97-AF65-F5344CB8AC3E}">
        <p14:creationId xmlns:p14="http://schemas.microsoft.com/office/powerpoint/2010/main" val="8671973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5240C-2ECB-4773-A04C-7CAF26F125DD}"/>
              </a:ext>
            </a:extLst>
          </p:cNvPr>
          <p:cNvSpPr>
            <a:spLocks noGrp="1"/>
          </p:cNvSpPr>
          <p:nvPr>
            <p:ph type="title"/>
          </p:nvPr>
        </p:nvSpPr>
        <p:spPr/>
        <p:txBody>
          <a:bodyPr/>
          <a:lstStyle/>
          <a:p>
            <a:r>
              <a:rPr lang="en-US"/>
              <a:t>Training goal	</a:t>
            </a:r>
            <a:endParaRPr lang="en-US" dirty="0"/>
          </a:p>
        </p:txBody>
      </p:sp>
      <p:sp>
        <p:nvSpPr>
          <p:cNvPr id="3" name="Text Placeholder 2">
            <a:extLst>
              <a:ext uri="{FF2B5EF4-FFF2-40B4-BE49-F238E27FC236}">
                <a16:creationId xmlns:a16="http://schemas.microsoft.com/office/drawing/2014/main" id="{850289E6-327E-4B69-B422-5A1B37202499}"/>
              </a:ext>
            </a:extLst>
          </p:cNvPr>
          <p:cNvSpPr>
            <a:spLocks noGrp="1"/>
          </p:cNvSpPr>
          <p:nvPr>
            <p:ph type="body" sz="quarter" idx="10"/>
          </p:nvPr>
        </p:nvSpPr>
        <p:spPr>
          <a:xfrm>
            <a:off x="467360" y="1590283"/>
            <a:ext cx="8219440" cy="4731689"/>
          </a:xfrm>
        </p:spPr>
        <p:txBody>
          <a:bodyPr/>
          <a:lstStyle/>
          <a:p>
            <a:pPr marL="0" indent="0">
              <a:buNone/>
            </a:pPr>
            <a:r>
              <a:rPr lang="en-US" b="1" dirty="0"/>
              <a:t>To encourage policing practices that promote justice and improve the HIV response, including for members of key populations (KPs), in order to respect human rights and ensure public safety.</a:t>
            </a:r>
          </a:p>
          <a:p>
            <a:pPr marL="0" indent="0">
              <a:spcBef>
                <a:spcPts val="2400"/>
              </a:spcBef>
              <a:buNone/>
            </a:pPr>
            <a:r>
              <a:rPr lang="en-US" dirty="0"/>
              <a:t>Key populations are</a:t>
            </a:r>
          </a:p>
          <a:p>
            <a:r>
              <a:rPr lang="en-US" dirty="0"/>
              <a:t>Men who have sex with men </a:t>
            </a:r>
          </a:p>
          <a:p>
            <a:r>
              <a:rPr lang="en-US" dirty="0"/>
              <a:t>Sex workers </a:t>
            </a:r>
          </a:p>
          <a:p>
            <a:r>
              <a:rPr lang="en-US" dirty="0"/>
              <a:t>People who inject drugs </a:t>
            </a:r>
          </a:p>
          <a:p>
            <a:r>
              <a:rPr lang="en-US" dirty="0"/>
              <a:t>Transgender (trans) people</a:t>
            </a:r>
          </a:p>
        </p:txBody>
      </p:sp>
    </p:spTree>
    <p:extLst>
      <p:ext uri="{BB962C8B-B14F-4D97-AF65-F5344CB8AC3E}">
        <p14:creationId xmlns:p14="http://schemas.microsoft.com/office/powerpoint/2010/main" val="523403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A7C6D-EE8E-49DE-AB83-5E59099638F9}"/>
              </a:ext>
            </a:extLst>
          </p:cNvPr>
          <p:cNvSpPr>
            <a:spLocks noGrp="1"/>
          </p:cNvSpPr>
          <p:nvPr>
            <p:ph type="title"/>
          </p:nvPr>
        </p:nvSpPr>
        <p:spPr/>
        <p:txBody>
          <a:bodyPr>
            <a:normAutofit fontScale="90000"/>
          </a:bodyPr>
          <a:lstStyle/>
          <a:p>
            <a:r>
              <a:rPr lang="en-US" dirty="0"/>
              <a:t>Discussion: How to ensure self-determination</a:t>
            </a:r>
          </a:p>
        </p:txBody>
      </p:sp>
      <p:sp>
        <p:nvSpPr>
          <p:cNvPr id="3" name="Text Placeholder 2">
            <a:extLst>
              <a:ext uri="{FF2B5EF4-FFF2-40B4-BE49-F238E27FC236}">
                <a16:creationId xmlns:a16="http://schemas.microsoft.com/office/drawing/2014/main" id="{E0E76829-A89F-4A7D-BEF6-F7C851BD1332}"/>
              </a:ext>
            </a:extLst>
          </p:cNvPr>
          <p:cNvSpPr>
            <a:spLocks noGrp="1"/>
          </p:cNvSpPr>
          <p:nvPr>
            <p:ph type="body" sz="quarter" idx="10"/>
          </p:nvPr>
        </p:nvSpPr>
        <p:spPr/>
        <p:txBody>
          <a:bodyPr/>
          <a:lstStyle/>
          <a:p>
            <a:pPr marL="0" indent="0">
              <a:buNone/>
            </a:pPr>
            <a:r>
              <a:rPr lang="en-US" dirty="0"/>
              <a:t>Olivia is a transgender woman. She comes to the police station to report that she was just raped. The officer on duty listens to her kindly and tells her that she must get an HIV test so that she can access post-exposure prophylaxis as soon as possible. Which of these actions did not ensure Olivia’s self-determination? </a:t>
            </a:r>
          </a:p>
          <a:p>
            <a:pPr marL="0" indent="0">
              <a:buNone/>
            </a:pPr>
            <a:endParaRPr lang="en-US" dirty="0"/>
          </a:p>
          <a:p>
            <a:pPr marL="514350" indent="-514350">
              <a:buAutoNum type="alphaUcPeriod"/>
            </a:pPr>
            <a:r>
              <a:rPr lang="en-US" dirty="0"/>
              <a:t>The officer listens to her kindly</a:t>
            </a:r>
          </a:p>
          <a:p>
            <a:pPr marL="514350" indent="-514350">
              <a:buAutoNum type="alphaUcPeriod"/>
            </a:pPr>
            <a:r>
              <a:rPr lang="en-US" dirty="0"/>
              <a:t>The officer tells her she must get an HIV test</a:t>
            </a:r>
          </a:p>
          <a:p>
            <a:pPr marL="514350" indent="-514350">
              <a:buAutoNum type="alphaUcPeriod"/>
            </a:pPr>
            <a:r>
              <a:rPr lang="en-US" dirty="0"/>
              <a:t>The officer tells her she must begin PEP</a:t>
            </a:r>
          </a:p>
        </p:txBody>
      </p:sp>
      <p:sp>
        <p:nvSpPr>
          <p:cNvPr id="5" name="Oval 4">
            <a:extLst>
              <a:ext uri="{FF2B5EF4-FFF2-40B4-BE49-F238E27FC236}">
                <a16:creationId xmlns:a16="http://schemas.microsoft.com/office/drawing/2014/main" id="{7D4FD33F-F4E0-4ADF-941C-869388AD8CA6}"/>
              </a:ext>
            </a:extLst>
          </p:cNvPr>
          <p:cNvSpPr/>
          <p:nvPr/>
        </p:nvSpPr>
        <p:spPr>
          <a:xfrm>
            <a:off x="181610" y="5018134"/>
            <a:ext cx="8297078" cy="61296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
        <p:nvSpPr>
          <p:cNvPr id="6" name="Oval 5">
            <a:extLst>
              <a:ext uri="{FF2B5EF4-FFF2-40B4-BE49-F238E27FC236}">
                <a16:creationId xmlns:a16="http://schemas.microsoft.com/office/drawing/2014/main" id="{D50BA83C-089B-476C-81CA-A0BEE03D1B84}"/>
              </a:ext>
            </a:extLst>
          </p:cNvPr>
          <p:cNvSpPr/>
          <p:nvPr/>
        </p:nvSpPr>
        <p:spPr>
          <a:xfrm>
            <a:off x="181610" y="5576150"/>
            <a:ext cx="8297078" cy="61296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Tree>
    <p:extLst>
      <p:ext uri="{BB962C8B-B14F-4D97-AF65-F5344CB8AC3E}">
        <p14:creationId xmlns:p14="http://schemas.microsoft.com/office/powerpoint/2010/main" val="2723214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Principle 4: Privacy, confidentiality, and informed consent</a:t>
            </a:r>
            <a:endParaRPr lang="en-US" dirty="0">
              <a:highlight>
                <a:srgbClr val="00FF00"/>
              </a:highlight>
            </a:endParaRPr>
          </a:p>
        </p:txBody>
      </p:sp>
      <p:sp>
        <p:nvSpPr>
          <p:cNvPr id="3" name="Text Placeholder 2"/>
          <p:cNvSpPr>
            <a:spLocks noGrp="1"/>
          </p:cNvSpPr>
          <p:nvPr>
            <p:ph type="body" sz="quarter" idx="10"/>
          </p:nvPr>
        </p:nvSpPr>
        <p:spPr/>
        <p:txBody>
          <a:bodyPr>
            <a:noAutofit/>
          </a:bodyPr>
          <a:lstStyle/>
          <a:p>
            <a:pPr marL="0" indent="0">
              <a:buNone/>
            </a:pPr>
            <a:r>
              <a:rPr lang="en-US" sz="1700" dirty="0"/>
              <a:t>Privacy and confidentiality must be assured before a victim talks about violence</a:t>
            </a:r>
          </a:p>
          <a:p>
            <a:pPr>
              <a:lnSpc>
                <a:spcPct val="100000"/>
              </a:lnSpc>
            </a:pPr>
            <a:r>
              <a:rPr lang="en-US" sz="1700" dirty="0"/>
              <a:t>Use a private consultation space (victim cannot be seen or heard outside the room).</a:t>
            </a:r>
          </a:p>
          <a:p>
            <a:pPr>
              <a:lnSpc>
                <a:spcPct val="100000"/>
              </a:lnSpc>
            </a:pPr>
            <a:r>
              <a:rPr lang="en-US" sz="1700" dirty="0"/>
              <a:t>Speak to victims alone. No one older than age 2 should overhear your conversation.</a:t>
            </a:r>
          </a:p>
          <a:p>
            <a:pPr>
              <a:lnSpc>
                <a:spcPct val="100000"/>
              </a:lnSpc>
            </a:pPr>
            <a:r>
              <a:rPr lang="en-US" sz="1700" dirty="0"/>
              <a:t>Safely secure and store all victim’s records.</a:t>
            </a:r>
          </a:p>
          <a:p>
            <a:pPr>
              <a:lnSpc>
                <a:spcPct val="100000"/>
              </a:lnSpc>
            </a:pPr>
            <a:r>
              <a:rPr lang="en-US" sz="1700" dirty="0"/>
              <a:t>Have clear policies on information sharing communicated to the victim. For example:</a:t>
            </a:r>
          </a:p>
          <a:p>
            <a:pPr lvl="1"/>
            <a:r>
              <a:rPr lang="en-US" sz="1700" dirty="0"/>
              <a:t>Explain what will happen to the information they share before they share it, including any limits regarding confidentiality (such as mandatory reporting)</a:t>
            </a:r>
          </a:p>
          <a:p>
            <a:pPr lvl="1"/>
            <a:r>
              <a:rPr lang="en-US" sz="1700" dirty="0"/>
              <a:t>Obtain informed consent before information is shared</a:t>
            </a:r>
          </a:p>
          <a:p>
            <a:pPr lvl="1"/>
            <a:r>
              <a:rPr lang="en-US" sz="1700" dirty="0"/>
              <a:t>Note: victims should not be made to repeat their stories to multiple providers, especially not to those not directly involved </a:t>
            </a:r>
          </a:p>
          <a:p>
            <a:r>
              <a:rPr lang="en-US" sz="1700" dirty="0"/>
              <a:t>Train providers and staff on these procedures.</a:t>
            </a:r>
          </a:p>
        </p:txBody>
      </p:sp>
    </p:spTree>
    <p:extLst>
      <p:ext uri="{BB962C8B-B14F-4D97-AF65-F5344CB8AC3E}">
        <p14:creationId xmlns:p14="http://schemas.microsoft.com/office/powerpoint/2010/main" val="291170164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Activity: Privacy and confidentiality</a:t>
            </a:r>
          </a:p>
        </p:txBody>
      </p:sp>
      <p:sp>
        <p:nvSpPr>
          <p:cNvPr id="3" name="Text Placeholder 2"/>
          <p:cNvSpPr>
            <a:spLocks noGrp="1"/>
          </p:cNvSpPr>
          <p:nvPr>
            <p:ph type="body" sz="quarter" idx="10"/>
          </p:nvPr>
        </p:nvSpPr>
        <p:spPr/>
        <p:txBody>
          <a:bodyPr/>
          <a:lstStyle/>
          <a:p>
            <a:r>
              <a:rPr lang="en-US" dirty="0"/>
              <a:t>Take out your cell phone and unlock it.</a:t>
            </a:r>
          </a:p>
          <a:p>
            <a:r>
              <a:rPr lang="en-US" dirty="0"/>
              <a:t>Give it to the person on your left.</a:t>
            </a:r>
          </a:p>
        </p:txBody>
      </p:sp>
    </p:spTree>
    <p:extLst>
      <p:ext uri="{BB962C8B-B14F-4D97-AF65-F5344CB8AC3E}">
        <p14:creationId xmlns:p14="http://schemas.microsoft.com/office/powerpoint/2010/main" val="2103876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do we mean by confidentiality?</a:t>
            </a:r>
          </a:p>
        </p:txBody>
      </p:sp>
      <p:sp>
        <p:nvSpPr>
          <p:cNvPr id="3" name="Text Placeholder 2"/>
          <p:cNvSpPr>
            <a:spLocks noGrp="1"/>
          </p:cNvSpPr>
          <p:nvPr>
            <p:ph type="body" sz="quarter" idx="10"/>
          </p:nvPr>
        </p:nvSpPr>
        <p:spPr/>
        <p:txBody>
          <a:bodyPr/>
          <a:lstStyle/>
          <a:p>
            <a:pPr marL="0" indent="0">
              <a:buNone/>
            </a:pPr>
            <a:r>
              <a:rPr lang="en-US" dirty="0"/>
              <a:t>Keeping all </a:t>
            </a:r>
            <a:r>
              <a:rPr lang="en-US" i="1" dirty="0"/>
              <a:t>information related to a victim </a:t>
            </a:r>
            <a:r>
              <a:rPr lang="en-US" dirty="0"/>
              <a:t>secret and </a:t>
            </a:r>
            <a:r>
              <a:rPr lang="en-GB" dirty="0"/>
              <a:t>sharing it only with </a:t>
            </a:r>
            <a:r>
              <a:rPr lang="en-GB" i="1" dirty="0"/>
              <a:t>others who need to know </a:t>
            </a:r>
            <a:r>
              <a:rPr lang="en-GB" dirty="0"/>
              <a:t>to provide assistance, as requested and agreed to by the victim of violence.</a:t>
            </a:r>
          </a:p>
          <a:p>
            <a:endParaRPr lang="en-US" dirty="0"/>
          </a:p>
        </p:txBody>
      </p:sp>
    </p:spTree>
    <p:extLst>
      <p:ext uri="{BB962C8B-B14F-4D97-AF65-F5344CB8AC3E}">
        <p14:creationId xmlns:p14="http://schemas.microsoft.com/office/powerpoint/2010/main" val="3940740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 we mean by consent?</a:t>
            </a:r>
          </a:p>
        </p:txBody>
      </p:sp>
      <p:sp>
        <p:nvSpPr>
          <p:cNvPr id="3" name="Text Placeholder 2"/>
          <p:cNvSpPr>
            <a:spLocks noGrp="1"/>
          </p:cNvSpPr>
          <p:nvPr>
            <p:ph type="body" sz="quarter" idx="10"/>
          </p:nvPr>
        </p:nvSpPr>
        <p:spPr/>
        <p:txBody>
          <a:bodyPr/>
          <a:lstStyle/>
          <a:p>
            <a:pPr marL="0" indent="0">
              <a:buNone/>
            </a:pPr>
            <a:r>
              <a:rPr lang="en-US" dirty="0"/>
              <a:t>When a person agrees…</a:t>
            </a:r>
          </a:p>
          <a:p>
            <a:r>
              <a:rPr lang="en-US" dirty="0"/>
              <a:t>To do something</a:t>
            </a:r>
          </a:p>
          <a:p>
            <a:r>
              <a:rPr lang="en-US" dirty="0"/>
              <a:t>To participate in an activity</a:t>
            </a:r>
          </a:p>
          <a:p>
            <a:r>
              <a:rPr lang="en-US" dirty="0"/>
              <a:t>For something to occur</a:t>
            </a:r>
          </a:p>
        </p:txBody>
      </p:sp>
    </p:spTree>
    <p:extLst>
      <p:ext uri="{BB962C8B-B14F-4D97-AF65-F5344CB8AC3E}">
        <p14:creationId xmlns:p14="http://schemas.microsoft.com/office/powerpoint/2010/main" val="17653800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informed consent?</a:t>
            </a:r>
          </a:p>
        </p:txBody>
      </p:sp>
      <p:sp>
        <p:nvSpPr>
          <p:cNvPr id="3" name="Text Placeholder 2"/>
          <p:cNvSpPr>
            <a:spLocks noGrp="1"/>
          </p:cNvSpPr>
          <p:nvPr>
            <p:ph type="body" sz="quarter" idx="10"/>
          </p:nvPr>
        </p:nvSpPr>
        <p:spPr>
          <a:xfrm>
            <a:off x="467360" y="1590283"/>
            <a:ext cx="7831909" cy="4176851"/>
          </a:xfrm>
        </p:spPr>
        <p:txBody>
          <a:bodyPr>
            <a:normAutofit/>
          </a:bodyPr>
          <a:lstStyle/>
          <a:p>
            <a:pPr marL="0" indent="0">
              <a:buNone/>
            </a:pPr>
            <a:r>
              <a:rPr lang="en-US" dirty="0"/>
              <a:t>Informed consent means that a person agrees to participate in an activity or for something to occur </a:t>
            </a:r>
            <a:r>
              <a:rPr lang="en-US" i="1" dirty="0"/>
              <a:t>after</a:t>
            </a:r>
            <a:r>
              <a:rPr lang="en-US" dirty="0"/>
              <a:t> they have knowledge of or have received all the information about the activity.</a:t>
            </a:r>
          </a:p>
        </p:txBody>
      </p:sp>
    </p:spTree>
    <p:extLst>
      <p:ext uri="{BB962C8B-B14F-4D97-AF65-F5344CB8AC3E}">
        <p14:creationId xmlns:p14="http://schemas.microsoft.com/office/powerpoint/2010/main" val="155427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Discussion: Which of these statements would lead to informed consent?</a:t>
            </a:r>
          </a:p>
        </p:txBody>
      </p:sp>
      <p:sp>
        <p:nvSpPr>
          <p:cNvPr id="3" name="Text Placeholder 2"/>
          <p:cNvSpPr>
            <a:spLocks noGrp="1"/>
          </p:cNvSpPr>
          <p:nvPr>
            <p:ph type="body" sz="quarter" idx="10"/>
          </p:nvPr>
        </p:nvSpPr>
        <p:spPr>
          <a:xfrm>
            <a:off x="467360" y="1590283"/>
            <a:ext cx="8014789" cy="4176851"/>
          </a:xfrm>
        </p:spPr>
        <p:txBody>
          <a:bodyPr/>
          <a:lstStyle/>
          <a:p>
            <a:pPr marL="400050" indent="-400050" defTabSz="400050">
              <a:buNone/>
            </a:pPr>
            <a:r>
              <a:rPr lang="en-US" dirty="0"/>
              <a:t>A:	If you report this crime, the perpetrator will go to jail for a long time.</a:t>
            </a:r>
          </a:p>
          <a:p>
            <a:pPr marL="400050" indent="-400050" defTabSz="400050">
              <a:spcBef>
                <a:spcPts val="1800"/>
              </a:spcBef>
              <a:buNone/>
            </a:pPr>
            <a:r>
              <a:rPr lang="en-US" dirty="0"/>
              <a:t>B.	If you report this crime, you will need to stand before a judge to describe what happened to you. The perpetrator will also be there. Then the perpetrator may go to jail for a long time.</a:t>
            </a:r>
          </a:p>
        </p:txBody>
      </p:sp>
      <p:sp>
        <p:nvSpPr>
          <p:cNvPr id="5" name="Oval 4">
            <a:extLst>
              <a:ext uri="{FF2B5EF4-FFF2-40B4-BE49-F238E27FC236}">
                <a16:creationId xmlns:a16="http://schemas.microsoft.com/office/drawing/2014/main" id="{F807B5CD-7B42-4FE5-AEBC-6CF4DAD77BCC}"/>
              </a:ext>
            </a:extLst>
          </p:cNvPr>
          <p:cNvSpPr/>
          <p:nvPr/>
        </p:nvSpPr>
        <p:spPr>
          <a:xfrm>
            <a:off x="185071" y="2308860"/>
            <a:ext cx="8297078" cy="233172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Tree>
    <p:extLst>
      <p:ext uri="{BB962C8B-B14F-4D97-AF65-F5344CB8AC3E}">
        <p14:creationId xmlns:p14="http://schemas.microsoft.com/office/powerpoint/2010/main" val="2909814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2EEAD-F649-4461-957E-A74B9E208BC2}"/>
              </a:ext>
            </a:extLst>
          </p:cNvPr>
          <p:cNvSpPr>
            <a:spLocks noGrp="1"/>
          </p:cNvSpPr>
          <p:nvPr>
            <p:ph type="title"/>
          </p:nvPr>
        </p:nvSpPr>
        <p:spPr/>
        <p:txBody>
          <a:bodyPr/>
          <a:lstStyle/>
          <a:p>
            <a:r>
              <a:rPr lang="en-US" dirty="0"/>
              <a:t>Questions and reflections</a:t>
            </a:r>
          </a:p>
        </p:txBody>
      </p:sp>
      <p:sp>
        <p:nvSpPr>
          <p:cNvPr id="3" name="Text Placeholder 2">
            <a:extLst>
              <a:ext uri="{FF2B5EF4-FFF2-40B4-BE49-F238E27FC236}">
                <a16:creationId xmlns:a16="http://schemas.microsoft.com/office/drawing/2014/main" id="{A4B48958-2A94-4093-BBCE-C9620F0330DA}"/>
              </a:ext>
            </a:extLst>
          </p:cNvPr>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13747250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Session 3.2</a:t>
            </a:r>
            <a:br>
              <a:rPr lang="en-US" dirty="0"/>
            </a:br>
            <a:r>
              <a:rPr lang="en-US" dirty="0"/>
              <a:t>Needs of Key Population Members Who Experience Violence</a:t>
            </a:r>
          </a:p>
        </p:txBody>
      </p:sp>
    </p:spTree>
    <p:extLst>
      <p:ext uri="{BB962C8B-B14F-4D97-AF65-F5344CB8AC3E}">
        <p14:creationId xmlns:p14="http://schemas.microsoft.com/office/powerpoint/2010/main" val="3486240093"/>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Objectives </a:t>
            </a:r>
          </a:p>
        </p:txBody>
      </p:sp>
      <p:sp>
        <p:nvSpPr>
          <p:cNvPr id="4" name="Text Placeholder 3"/>
          <p:cNvSpPr>
            <a:spLocks noGrp="1"/>
          </p:cNvSpPr>
          <p:nvPr>
            <p:ph type="body" sz="quarter" idx="10"/>
          </p:nvPr>
        </p:nvSpPr>
        <p:spPr/>
        <p:txBody>
          <a:bodyPr/>
          <a:lstStyle/>
          <a:p>
            <a:pPr>
              <a:spcBef>
                <a:spcPts val="1800"/>
              </a:spcBef>
            </a:pPr>
            <a:r>
              <a:rPr lang="en-US" dirty="0"/>
              <a:t>List the services that should be offered to victims of violence and describe the importance of each</a:t>
            </a:r>
          </a:p>
          <a:p>
            <a:pPr>
              <a:spcBef>
                <a:spcPts val="1800"/>
              </a:spcBef>
            </a:pPr>
            <a:r>
              <a:rPr lang="en-US" dirty="0"/>
              <a:t>Describe the process of referral for all available services</a:t>
            </a:r>
          </a:p>
          <a:p>
            <a:pPr>
              <a:spcBef>
                <a:spcPts val="1800"/>
              </a:spcBef>
            </a:pPr>
            <a:r>
              <a:rPr lang="en-US" dirty="0"/>
              <a:t>Discuss which of these services KP members can safely be referred to</a:t>
            </a:r>
          </a:p>
        </p:txBody>
      </p:sp>
    </p:spTree>
    <p:extLst>
      <p:ext uri="{BB962C8B-B14F-4D97-AF65-F5344CB8AC3E}">
        <p14:creationId xmlns:p14="http://schemas.microsoft.com/office/powerpoint/2010/main" val="18636163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C17F7-B6B4-4BEE-A752-94EE7B501806}"/>
              </a:ext>
            </a:extLst>
          </p:cNvPr>
          <p:cNvSpPr>
            <a:spLocks noGrp="1"/>
          </p:cNvSpPr>
          <p:nvPr>
            <p:ph type="title"/>
          </p:nvPr>
        </p:nvSpPr>
        <p:spPr/>
        <p:txBody>
          <a:bodyPr/>
          <a:lstStyle/>
          <a:p>
            <a:r>
              <a:rPr lang="en-US" dirty="0"/>
              <a:t>Training objectives</a:t>
            </a:r>
          </a:p>
        </p:txBody>
      </p:sp>
      <p:sp>
        <p:nvSpPr>
          <p:cNvPr id="3" name="Text Placeholder 2">
            <a:extLst>
              <a:ext uri="{FF2B5EF4-FFF2-40B4-BE49-F238E27FC236}">
                <a16:creationId xmlns:a16="http://schemas.microsoft.com/office/drawing/2014/main" id="{D5E27B0E-37E6-441F-BC28-C9065CAECD25}"/>
              </a:ext>
            </a:extLst>
          </p:cNvPr>
          <p:cNvSpPr>
            <a:spLocks noGrp="1"/>
          </p:cNvSpPr>
          <p:nvPr>
            <p:ph type="body" sz="quarter" idx="10"/>
          </p:nvPr>
        </p:nvSpPr>
        <p:spPr>
          <a:xfrm>
            <a:off x="467360" y="1340574"/>
            <a:ext cx="8219440" cy="4176851"/>
          </a:xfrm>
        </p:spPr>
        <p:txBody>
          <a:bodyPr>
            <a:noAutofit/>
          </a:bodyPr>
          <a:lstStyle/>
          <a:p>
            <a:pPr>
              <a:lnSpc>
                <a:spcPct val="100000"/>
              </a:lnSpc>
            </a:pPr>
            <a:r>
              <a:rPr lang="en-US" sz="2200" dirty="0"/>
              <a:t>Recognize the HIV infection risks that law enforcement officers face and gain skills to limit their own and others risk of HIV transmission </a:t>
            </a:r>
          </a:p>
          <a:p>
            <a:pPr>
              <a:lnSpc>
                <a:spcPct val="100000"/>
              </a:lnSpc>
            </a:pPr>
            <a:r>
              <a:rPr lang="en-US" sz="2200" dirty="0"/>
              <a:t>Explore the underlying causes of stigma, discrimination, and violence against key populations and the connection with HIV</a:t>
            </a:r>
          </a:p>
          <a:p>
            <a:pPr>
              <a:lnSpc>
                <a:spcPct val="100000"/>
              </a:lnSpc>
            </a:pPr>
            <a:r>
              <a:rPr lang="en-US" sz="2200" dirty="0"/>
              <a:t>Develop strategies to collaborate with traditionally underserved communities to improve policing practices and outcomes</a:t>
            </a:r>
          </a:p>
          <a:p>
            <a:pPr>
              <a:lnSpc>
                <a:spcPct val="100000"/>
              </a:lnSpc>
            </a:pPr>
            <a:r>
              <a:rPr lang="en-US" sz="2200" dirty="0"/>
              <a:t>Describe KP members’ rights to protections and services according to the national constitution, local laws, international human rights treaties, and national guidelines or strategies governing the HIV response</a:t>
            </a:r>
          </a:p>
          <a:p>
            <a:pPr>
              <a:lnSpc>
                <a:spcPct val="100000"/>
              </a:lnSpc>
            </a:pPr>
            <a:r>
              <a:rPr lang="en-US" sz="2200" dirty="0"/>
              <a:t>Strengthen their response to all victims of violence, including members of KPs</a:t>
            </a:r>
          </a:p>
        </p:txBody>
      </p:sp>
    </p:spTree>
    <p:extLst>
      <p:ext uri="{BB962C8B-B14F-4D97-AF65-F5344CB8AC3E}">
        <p14:creationId xmlns:p14="http://schemas.microsoft.com/office/powerpoint/2010/main" val="3316612167"/>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16" y="167789"/>
            <a:ext cx="8219440" cy="972441"/>
          </a:xfrm>
        </p:spPr>
        <p:txBody>
          <a:bodyPr/>
          <a:lstStyle/>
          <a:p>
            <a:r>
              <a:rPr lang="en-US" dirty="0"/>
              <a:t>Discussion: Meeting victims’ needs</a:t>
            </a:r>
          </a:p>
        </p:txBody>
      </p:sp>
      <p:sp>
        <p:nvSpPr>
          <p:cNvPr id="4" name="Text Placeholder 3">
            <a:extLst>
              <a:ext uri="{FF2B5EF4-FFF2-40B4-BE49-F238E27FC236}">
                <a16:creationId xmlns:a16="http://schemas.microsoft.com/office/drawing/2014/main" id="{02750E67-5DF1-4BEB-BFDD-8C8C25BFB8BC}"/>
              </a:ext>
            </a:extLst>
          </p:cNvPr>
          <p:cNvSpPr>
            <a:spLocks noGrp="1"/>
          </p:cNvSpPr>
          <p:nvPr>
            <p:ph type="body" sz="quarter" idx="10"/>
          </p:nvPr>
        </p:nvSpPr>
        <p:spPr/>
        <p:txBody>
          <a:bodyPr/>
          <a:lstStyle/>
          <a:p>
            <a:endParaRPr lang="en-US"/>
          </a:p>
        </p:txBody>
      </p:sp>
      <p:graphicFrame>
        <p:nvGraphicFramePr>
          <p:cNvPr id="7" name="Table 6">
            <a:extLst>
              <a:ext uri="{FF2B5EF4-FFF2-40B4-BE49-F238E27FC236}">
                <a16:creationId xmlns:a16="http://schemas.microsoft.com/office/drawing/2014/main" id="{C5663EC3-D9D9-4E3D-A22B-CF3A68902E92}"/>
              </a:ext>
            </a:extLst>
          </p:cNvPr>
          <p:cNvGraphicFramePr>
            <a:graphicFrameLocks noGrp="1"/>
          </p:cNvGraphicFramePr>
          <p:nvPr>
            <p:extLst>
              <p:ext uri="{D42A27DB-BD31-4B8C-83A1-F6EECF244321}">
                <p14:modId xmlns:p14="http://schemas.microsoft.com/office/powerpoint/2010/main" val="2506060049"/>
              </p:ext>
            </p:extLst>
          </p:nvPr>
        </p:nvGraphicFramePr>
        <p:xfrm>
          <a:off x="313262" y="1069952"/>
          <a:ext cx="8565102" cy="5555193"/>
        </p:xfrm>
        <a:graphic>
          <a:graphicData uri="http://schemas.openxmlformats.org/drawingml/2006/table">
            <a:tbl>
              <a:tblPr firstRow="1" firstCol="1" bandRow="1">
                <a:tableStyleId>{5C22544A-7EE6-4342-B048-85BDC9FD1C3A}</a:tableStyleId>
              </a:tblPr>
              <a:tblGrid>
                <a:gridCol w="1074888">
                  <a:extLst>
                    <a:ext uri="{9D8B030D-6E8A-4147-A177-3AD203B41FA5}">
                      <a16:colId xmlns:a16="http://schemas.microsoft.com/office/drawing/2014/main" val="1954361719"/>
                    </a:ext>
                  </a:extLst>
                </a:gridCol>
                <a:gridCol w="5003074">
                  <a:extLst>
                    <a:ext uri="{9D8B030D-6E8A-4147-A177-3AD203B41FA5}">
                      <a16:colId xmlns:a16="http://schemas.microsoft.com/office/drawing/2014/main" val="1611687006"/>
                    </a:ext>
                  </a:extLst>
                </a:gridCol>
                <a:gridCol w="1214846">
                  <a:extLst>
                    <a:ext uri="{9D8B030D-6E8A-4147-A177-3AD203B41FA5}">
                      <a16:colId xmlns:a16="http://schemas.microsoft.com/office/drawing/2014/main" val="1248924323"/>
                    </a:ext>
                  </a:extLst>
                </a:gridCol>
                <a:gridCol w="1272294">
                  <a:extLst>
                    <a:ext uri="{9D8B030D-6E8A-4147-A177-3AD203B41FA5}">
                      <a16:colId xmlns:a16="http://schemas.microsoft.com/office/drawing/2014/main" val="2266014990"/>
                    </a:ext>
                  </a:extLst>
                </a:gridCol>
              </a:tblGrid>
              <a:tr h="663153">
                <a:tc>
                  <a:txBody>
                    <a:bodyPr/>
                    <a:lstStyle/>
                    <a:p>
                      <a:pPr marL="0" marR="0">
                        <a:spcBef>
                          <a:spcPts val="0"/>
                        </a:spcBef>
                        <a:spcAft>
                          <a:spcPts val="0"/>
                        </a:spcAft>
                      </a:pPr>
                      <a:r>
                        <a:rPr lang="en-US" sz="1800" dirty="0">
                          <a:effectLst/>
                        </a:rPr>
                        <a:t> </a:t>
                      </a:r>
                      <a:endParaRPr lang="en-US" sz="1800" dirty="0">
                        <a:effectLst/>
                        <a:latin typeface="Calibri" panose="020F0502020204030204" pitchFamily="34" charset="0"/>
                        <a:ea typeface="MS Mincho" panose="02020609040205080304" pitchFamily="49" charset="-128"/>
                        <a:cs typeface="Mangal" panose="02040503050203030202" pitchFamily="18" charset="0"/>
                      </a:endParaRPr>
                    </a:p>
                  </a:txBody>
                  <a:tcPr marL="68580" marR="68580">
                    <a:solidFill>
                      <a:srgbClr val="E37B1D"/>
                    </a:solidFill>
                  </a:tcPr>
                </a:tc>
                <a:tc>
                  <a:txBody>
                    <a:bodyPr/>
                    <a:lstStyle/>
                    <a:p>
                      <a:pPr marL="0" marR="0">
                        <a:spcBef>
                          <a:spcPts val="0"/>
                        </a:spcBef>
                        <a:spcAft>
                          <a:spcPts val="0"/>
                        </a:spcAft>
                      </a:pPr>
                      <a:r>
                        <a:rPr lang="en-US" sz="1800" dirty="0">
                          <a:effectLst/>
                        </a:rPr>
                        <a:t>Services (potentially) needed</a:t>
                      </a:r>
                      <a:endParaRPr lang="en-US" sz="1800" dirty="0">
                        <a:effectLst/>
                        <a:latin typeface="Calibri" panose="020F0502020204030204" pitchFamily="34" charset="0"/>
                        <a:ea typeface="MS Mincho" panose="02020609040205080304" pitchFamily="49" charset="-128"/>
                        <a:cs typeface="Mangal" panose="02040503050203030202" pitchFamily="18" charset="0"/>
                      </a:endParaRPr>
                    </a:p>
                  </a:txBody>
                  <a:tcPr marL="68580" marR="68580" anchor="ctr">
                    <a:solidFill>
                      <a:srgbClr val="E37B1D"/>
                    </a:solidFill>
                  </a:tcPr>
                </a:tc>
                <a:tc>
                  <a:txBody>
                    <a:bodyPr/>
                    <a:lstStyle/>
                    <a:p>
                      <a:pPr marL="0" marR="0">
                        <a:lnSpc>
                          <a:spcPts val="1800"/>
                        </a:lnSpc>
                        <a:spcBef>
                          <a:spcPts val="0"/>
                        </a:spcBef>
                        <a:spcAft>
                          <a:spcPts val="0"/>
                        </a:spcAft>
                      </a:pPr>
                      <a:r>
                        <a:rPr lang="en-US" sz="1800" dirty="0">
                          <a:effectLst/>
                          <a:latin typeface="Calibri" panose="020F0502020204030204" pitchFamily="34" charset="0"/>
                          <a:ea typeface="MS Mincho" panose="02020609040205080304" pitchFamily="49" charset="-128"/>
                          <a:cs typeface="Mangal" panose="02040503050203030202" pitchFamily="18" charset="0"/>
                        </a:rPr>
                        <a:t>Where available</a:t>
                      </a:r>
                    </a:p>
                  </a:txBody>
                  <a:tcPr marL="68580" marR="68580" anchor="ctr">
                    <a:solidFill>
                      <a:srgbClr val="E37B1D"/>
                    </a:solidFill>
                  </a:tcPr>
                </a:tc>
                <a:tc>
                  <a:txBody>
                    <a:bodyPr/>
                    <a:lstStyle/>
                    <a:p>
                      <a:pPr marL="0" marR="0">
                        <a:spcBef>
                          <a:spcPts val="0"/>
                        </a:spcBef>
                        <a:spcAft>
                          <a:spcPts val="0"/>
                        </a:spcAft>
                      </a:pPr>
                      <a:r>
                        <a:rPr lang="en-US" sz="1800" dirty="0">
                          <a:effectLst/>
                          <a:latin typeface="Calibri" panose="020F0502020204030204" pitchFamily="34" charset="0"/>
                          <a:ea typeface="MS Mincho" panose="02020609040205080304" pitchFamily="49" charset="-128"/>
                          <a:cs typeface="Mangal" panose="02040503050203030202" pitchFamily="18" charset="0"/>
                        </a:rPr>
                        <a:t>Details</a:t>
                      </a:r>
                    </a:p>
                  </a:txBody>
                  <a:tcPr marL="68580" marR="68580" anchor="ctr">
                    <a:solidFill>
                      <a:srgbClr val="E37B1D"/>
                    </a:solidFill>
                  </a:tcPr>
                </a:tc>
                <a:extLst>
                  <a:ext uri="{0D108BD9-81ED-4DB2-BD59-A6C34878D82A}">
                    <a16:rowId xmlns:a16="http://schemas.microsoft.com/office/drawing/2014/main" val="67134797"/>
                  </a:ext>
                </a:extLst>
              </a:tr>
              <a:tr h="1322490">
                <a:tc>
                  <a:txBody>
                    <a:bodyPr/>
                    <a:lstStyle/>
                    <a:p>
                      <a:pPr marL="0" marR="0">
                        <a:lnSpc>
                          <a:spcPts val="1800"/>
                        </a:lnSpc>
                        <a:spcBef>
                          <a:spcPts val="0"/>
                        </a:spcBef>
                        <a:spcAft>
                          <a:spcPts val="0"/>
                        </a:spcAft>
                      </a:pPr>
                      <a:r>
                        <a:rPr lang="en-US" sz="1800" dirty="0">
                          <a:effectLst/>
                          <a:latin typeface="+mn-lt"/>
                        </a:rPr>
                        <a:t>Physical and mental health services</a:t>
                      </a:r>
                      <a:endParaRPr lang="en-US" sz="1800" dirty="0">
                        <a:effectLst/>
                        <a:latin typeface="+mn-lt"/>
                        <a:ea typeface="MS Mincho" panose="02020609040205080304" pitchFamily="49" charset="-128"/>
                        <a:cs typeface="Mangal" panose="02040503050203030202" pitchFamily="18" charset="0"/>
                      </a:endParaRPr>
                    </a:p>
                  </a:txBody>
                  <a:tcPr marL="68580" marR="68580" marT="91440" marB="91440">
                    <a:solidFill>
                      <a:srgbClr val="E37B1D"/>
                    </a:solidFill>
                  </a:tcPr>
                </a:tc>
                <a:tc>
                  <a:txBody>
                    <a:bodyPr/>
                    <a:lstStyle/>
                    <a:p>
                      <a:pPr marL="174625" marR="0" indent="-173038" algn="l" defTabSz="457200" rtl="0" eaLnBrk="1" latinLnBrk="0" hangingPunct="1">
                        <a:lnSpc>
                          <a:spcPts val="1800"/>
                        </a:lnSpc>
                        <a:spcBef>
                          <a:spcPts val="0"/>
                        </a:spcBef>
                        <a:spcAft>
                          <a:spcPts val="0"/>
                        </a:spcAft>
                        <a:buFont typeface="Arial" panose="020B0604020202020204" pitchFamily="34" charset="0"/>
                        <a:buChar char="•"/>
                      </a:pPr>
                      <a:r>
                        <a:rPr lang="en-US" sz="1600" kern="1200" dirty="0">
                          <a:solidFill>
                            <a:schemeClr val="dk1"/>
                          </a:solidFill>
                          <a:effectLst/>
                          <a:latin typeface="+mn-lt"/>
                          <a:ea typeface="+mn-ea"/>
                          <a:cs typeface="+mn-cs"/>
                        </a:rPr>
                        <a:t>Emergency injury treatment</a:t>
                      </a:r>
                    </a:p>
                    <a:p>
                      <a:pPr marL="174625" marR="0" indent="-173038" algn="l" defTabSz="457200" rtl="0" eaLnBrk="1" latinLnBrk="0" hangingPunct="1">
                        <a:lnSpc>
                          <a:spcPts val="1800"/>
                        </a:lnSpc>
                        <a:spcBef>
                          <a:spcPts val="0"/>
                        </a:spcBef>
                        <a:spcAft>
                          <a:spcPts val="0"/>
                        </a:spcAft>
                        <a:buFont typeface="Arial" panose="020B0604020202020204" pitchFamily="34" charset="0"/>
                        <a:buChar char="•"/>
                      </a:pPr>
                      <a:r>
                        <a:rPr lang="en-US" sz="1600" kern="1200" dirty="0">
                          <a:solidFill>
                            <a:schemeClr val="dk1"/>
                          </a:solidFill>
                          <a:effectLst/>
                          <a:latin typeface="+mn-lt"/>
                          <a:ea typeface="+mn-ea"/>
                          <a:cs typeface="+mn-cs"/>
                        </a:rPr>
                        <a:t>HIV and STI testing/prophylaxis/care</a:t>
                      </a:r>
                    </a:p>
                    <a:p>
                      <a:pPr marL="174625" marR="0" indent="-173038" algn="l" defTabSz="457200" rtl="0" eaLnBrk="1" latinLnBrk="0" hangingPunct="1">
                        <a:lnSpc>
                          <a:spcPts val="1800"/>
                        </a:lnSpc>
                        <a:spcBef>
                          <a:spcPts val="0"/>
                        </a:spcBef>
                        <a:spcAft>
                          <a:spcPts val="0"/>
                        </a:spcAft>
                        <a:buFont typeface="Arial" panose="020B0604020202020204" pitchFamily="34" charset="0"/>
                        <a:buChar char="•"/>
                      </a:pPr>
                      <a:r>
                        <a:rPr lang="en-US" sz="1600" kern="1200" dirty="0">
                          <a:solidFill>
                            <a:schemeClr val="dk1"/>
                          </a:solidFill>
                          <a:effectLst/>
                          <a:latin typeface="+mn-lt"/>
                          <a:ea typeface="+mn-ea"/>
                          <a:cs typeface="+mn-cs"/>
                        </a:rPr>
                        <a:t>Emergency contraception</a:t>
                      </a:r>
                    </a:p>
                    <a:p>
                      <a:pPr marL="174625" marR="0" indent="-173038" algn="l" defTabSz="457200" rtl="0" eaLnBrk="1" latinLnBrk="0" hangingPunct="1">
                        <a:lnSpc>
                          <a:spcPts val="1800"/>
                        </a:lnSpc>
                        <a:spcBef>
                          <a:spcPts val="0"/>
                        </a:spcBef>
                        <a:spcAft>
                          <a:spcPts val="0"/>
                        </a:spcAft>
                        <a:buFont typeface="Arial" panose="020B0604020202020204" pitchFamily="34" charset="0"/>
                        <a:buChar char="•"/>
                      </a:pPr>
                      <a:r>
                        <a:rPr lang="en-US" sz="1600" kern="1200" dirty="0">
                          <a:solidFill>
                            <a:schemeClr val="dk1"/>
                          </a:solidFill>
                          <a:effectLst/>
                          <a:latin typeface="+mn-lt"/>
                          <a:ea typeface="+mn-ea"/>
                          <a:cs typeface="+mn-cs"/>
                        </a:rPr>
                        <a:t>Rape kits/forensic examination </a:t>
                      </a:r>
                    </a:p>
                    <a:p>
                      <a:pPr marL="174625" marR="0" indent="-173038" algn="l" defTabSz="457200" rtl="0" eaLnBrk="1" latinLnBrk="0" hangingPunct="1">
                        <a:lnSpc>
                          <a:spcPts val="1800"/>
                        </a:lnSpc>
                        <a:spcBef>
                          <a:spcPts val="0"/>
                        </a:spcBef>
                        <a:spcAft>
                          <a:spcPts val="0"/>
                        </a:spcAft>
                        <a:buFont typeface="Arial" panose="020B0604020202020204" pitchFamily="34" charset="0"/>
                        <a:buChar char="•"/>
                      </a:pPr>
                      <a:r>
                        <a:rPr lang="en-US" sz="1600" kern="1200" dirty="0">
                          <a:solidFill>
                            <a:schemeClr val="dk1"/>
                          </a:solidFill>
                          <a:effectLst/>
                          <a:latin typeface="+mn-lt"/>
                          <a:ea typeface="+mn-ea"/>
                          <a:cs typeface="+mn-cs"/>
                        </a:rPr>
                        <a:t>Relevant vaccines</a:t>
                      </a:r>
                    </a:p>
                    <a:p>
                      <a:pPr marL="174625" marR="0" indent="-173038" algn="l" defTabSz="457200" rtl="0" eaLnBrk="1" latinLnBrk="0" hangingPunct="1">
                        <a:lnSpc>
                          <a:spcPts val="1800"/>
                        </a:lnSpc>
                        <a:spcBef>
                          <a:spcPts val="0"/>
                        </a:spcBef>
                        <a:spcAft>
                          <a:spcPts val="0"/>
                        </a:spcAft>
                        <a:buFont typeface="Arial" panose="020B0604020202020204" pitchFamily="34" charset="0"/>
                        <a:buChar char="•"/>
                      </a:pPr>
                      <a:r>
                        <a:rPr lang="en-US" sz="1600" kern="1200" dirty="0">
                          <a:solidFill>
                            <a:schemeClr val="dk1"/>
                          </a:solidFill>
                          <a:effectLst/>
                          <a:latin typeface="+mn-lt"/>
                          <a:ea typeface="+mn-ea"/>
                          <a:cs typeface="+mn-cs"/>
                        </a:rPr>
                        <a:t>Mental health screening/treatment for depression and post-traumatic stress disorder</a:t>
                      </a:r>
                    </a:p>
                  </a:txBody>
                  <a:tcPr marL="68580" marR="68580" marT="91440" marB="91440">
                    <a:solidFill>
                      <a:srgbClr val="FEEAD2"/>
                    </a:solidFill>
                  </a:tcPr>
                </a:tc>
                <a:tc>
                  <a:txBody>
                    <a:bodyPr/>
                    <a:lstStyle/>
                    <a:p>
                      <a:pPr marL="0" marR="0">
                        <a:spcBef>
                          <a:spcPts val="0"/>
                        </a:spcBef>
                        <a:spcAft>
                          <a:spcPts val="0"/>
                        </a:spcAft>
                      </a:pPr>
                      <a:endParaRPr lang="en-US" sz="2000" dirty="0">
                        <a:effectLst/>
                        <a:latin typeface="Calibri" panose="020F0502020204030204" pitchFamily="34" charset="0"/>
                        <a:ea typeface="MS Mincho" panose="02020609040205080304" pitchFamily="49" charset="-128"/>
                        <a:cs typeface="Mangal" panose="02040503050203030202" pitchFamily="18" charset="0"/>
                      </a:endParaRPr>
                    </a:p>
                  </a:txBody>
                  <a:tcPr marL="68580" marR="68580" marT="91440" marB="91440">
                    <a:solidFill>
                      <a:srgbClr val="FEEAD2"/>
                    </a:solidFill>
                  </a:tcPr>
                </a:tc>
                <a:tc>
                  <a:txBody>
                    <a:bodyPr/>
                    <a:lstStyle/>
                    <a:p>
                      <a:pPr marL="0" marR="0">
                        <a:spcBef>
                          <a:spcPts val="0"/>
                        </a:spcBef>
                        <a:spcAft>
                          <a:spcPts val="0"/>
                        </a:spcAft>
                      </a:pPr>
                      <a:endParaRPr lang="en-US" sz="2000" dirty="0">
                        <a:effectLst/>
                        <a:latin typeface="Calibri" panose="020F0502020204030204" pitchFamily="34" charset="0"/>
                        <a:ea typeface="MS Mincho" panose="02020609040205080304" pitchFamily="49" charset="-128"/>
                        <a:cs typeface="Mangal" panose="02040503050203030202" pitchFamily="18" charset="0"/>
                      </a:endParaRPr>
                    </a:p>
                  </a:txBody>
                  <a:tcPr marL="68580" marR="68580" marT="91440" marB="91440">
                    <a:solidFill>
                      <a:srgbClr val="FEEAD2"/>
                    </a:solidFill>
                  </a:tcPr>
                </a:tc>
                <a:extLst>
                  <a:ext uri="{0D108BD9-81ED-4DB2-BD59-A6C34878D82A}">
                    <a16:rowId xmlns:a16="http://schemas.microsoft.com/office/drawing/2014/main" val="2543499359"/>
                  </a:ext>
                </a:extLst>
              </a:tr>
              <a:tr h="1318674">
                <a:tc>
                  <a:txBody>
                    <a:bodyPr/>
                    <a:lstStyle/>
                    <a:p>
                      <a:pPr marL="0" marR="0">
                        <a:lnSpc>
                          <a:spcPts val="1800"/>
                        </a:lnSpc>
                        <a:spcBef>
                          <a:spcPts val="0"/>
                        </a:spcBef>
                        <a:spcAft>
                          <a:spcPts val="0"/>
                        </a:spcAft>
                      </a:pPr>
                      <a:r>
                        <a:rPr lang="en-US" sz="1800" dirty="0">
                          <a:effectLst/>
                          <a:latin typeface="+mn-lt"/>
                          <a:ea typeface="MS Mincho" panose="02020609040205080304" pitchFamily="49" charset="-128"/>
                          <a:cs typeface="Mangal" panose="02040503050203030202" pitchFamily="18" charset="0"/>
                        </a:rPr>
                        <a:t>Social support services</a:t>
                      </a:r>
                    </a:p>
                  </a:txBody>
                  <a:tcPr marL="68580" marR="68580" marT="91440" marB="91440">
                    <a:solidFill>
                      <a:srgbClr val="E37B1D"/>
                    </a:solidFill>
                  </a:tcPr>
                </a:tc>
                <a:tc>
                  <a:txBody>
                    <a:bodyPr/>
                    <a:lstStyle/>
                    <a:p>
                      <a:pPr marL="174625" marR="0" indent="-173038" algn="l" defTabSz="457200" rtl="0" eaLnBrk="1" latinLnBrk="0" hangingPunct="1">
                        <a:lnSpc>
                          <a:spcPts val="1800"/>
                        </a:lnSpc>
                        <a:spcBef>
                          <a:spcPts val="0"/>
                        </a:spcBef>
                        <a:spcAft>
                          <a:spcPts val="0"/>
                        </a:spcAft>
                        <a:buFont typeface="Arial" panose="020B0604020202020204" pitchFamily="34" charset="0"/>
                        <a:buChar char="•"/>
                      </a:pPr>
                      <a:r>
                        <a:rPr lang="en-US" sz="1600" kern="1200" dirty="0">
                          <a:solidFill>
                            <a:schemeClr val="dk1"/>
                          </a:solidFill>
                          <a:effectLst/>
                          <a:latin typeface="+mn-lt"/>
                          <a:ea typeface="+mn-ea"/>
                          <a:cs typeface="+mn-cs"/>
                        </a:rPr>
                        <a:t>Psychosocial support (support groups, crisis counseling)</a:t>
                      </a:r>
                    </a:p>
                    <a:p>
                      <a:pPr marL="174625" marR="0" lvl="0" indent="-173038" algn="l" defTabSz="457200" rtl="0" eaLnBrk="1" fontAlgn="auto" latinLnBrk="0" hangingPunct="1">
                        <a:lnSpc>
                          <a:spcPts val="1800"/>
                        </a:lnSpc>
                        <a:spcBef>
                          <a:spcPts val="0"/>
                        </a:spcBef>
                        <a:spcAft>
                          <a:spcPts val="0"/>
                        </a:spcAft>
                        <a:buClrTx/>
                        <a:buSzTx/>
                        <a:buFont typeface="Arial" panose="020B0604020202020204" pitchFamily="34" charset="0"/>
                        <a:buChar char="•"/>
                        <a:tabLst/>
                        <a:defRPr/>
                      </a:pPr>
                      <a:r>
                        <a:rPr lang="en-US" sz="1600" kern="1200" dirty="0">
                          <a:solidFill>
                            <a:schemeClr val="dk1"/>
                          </a:solidFill>
                          <a:effectLst/>
                          <a:latin typeface="+mn-lt"/>
                          <a:ea typeface="+mn-ea"/>
                          <a:cs typeface="+mn-cs"/>
                        </a:rPr>
                        <a:t>Securing/replacing ID documents</a:t>
                      </a:r>
                    </a:p>
                    <a:p>
                      <a:pPr marL="174625" marR="0" indent="-173038" algn="l" defTabSz="457200" rtl="0" eaLnBrk="1" latinLnBrk="0" hangingPunct="1">
                        <a:lnSpc>
                          <a:spcPts val="1800"/>
                        </a:lnSpc>
                        <a:spcBef>
                          <a:spcPts val="0"/>
                        </a:spcBef>
                        <a:spcAft>
                          <a:spcPts val="0"/>
                        </a:spcAft>
                        <a:buFont typeface="Arial" panose="020B0604020202020204" pitchFamily="34" charset="0"/>
                        <a:buChar char="•"/>
                      </a:pPr>
                      <a:r>
                        <a:rPr lang="en-US" sz="1600" kern="1200" dirty="0">
                          <a:solidFill>
                            <a:schemeClr val="dk1"/>
                          </a:solidFill>
                          <a:effectLst/>
                          <a:latin typeface="+mn-lt"/>
                          <a:ea typeface="+mn-ea"/>
                          <a:cs typeface="+mn-cs"/>
                        </a:rPr>
                        <a:t>Shelter                      	</a:t>
                      </a:r>
                      <a:r>
                        <a:rPr lang="en-US" sz="1200" kern="1200" dirty="0">
                          <a:solidFill>
                            <a:schemeClr val="dk1"/>
                          </a:solidFill>
                          <a:effectLst/>
                          <a:latin typeface="Calibri" panose="020F0502020204030204" pitchFamily="34" charset="0"/>
                          <a:ea typeface="+mn-ea"/>
                          <a:cs typeface="Calibri" panose="020F0502020204030204" pitchFamily="34" charset="0"/>
                        </a:rPr>
                        <a:t>•</a:t>
                      </a:r>
                      <a:r>
                        <a:rPr lang="en-US" sz="1600" kern="1200" dirty="0">
                          <a:solidFill>
                            <a:schemeClr val="dk1"/>
                          </a:solidFill>
                          <a:effectLst/>
                          <a:latin typeface="+mn-lt"/>
                          <a:ea typeface="+mn-ea"/>
                          <a:cs typeface="+mn-cs"/>
                        </a:rPr>
                        <a:t>  Educational assistance</a:t>
                      </a:r>
                    </a:p>
                    <a:p>
                      <a:pPr marL="174625" marR="0" indent="-173038" algn="l" defTabSz="457200" rtl="0" eaLnBrk="1" latinLnBrk="0" hangingPunct="1">
                        <a:lnSpc>
                          <a:spcPts val="1800"/>
                        </a:lnSpc>
                        <a:spcBef>
                          <a:spcPts val="0"/>
                        </a:spcBef>
                        <a:spcAft>
                          <a:spcPts val="0"/>
                        </a:spcAft>
                        <a:buFont typeface="Arial" panose="020B0604020202020204" pitchFamily="34" charset="0"/>
                        <a:buChar char="•"/>
                      </a:pPr>
                      <a:r>
                        <a:rPr lang="en-US" sz="1600" kern="1200" dirty="0">
                          <a:solidFill>
                            <a:schemeClr val="dk1"/>
                          </a:solidFill>
                          <a:effectLst/>
                          <a:latin typeface="+mn-lt"/>
                          <a:ea typeface="+mn-ea"/>
                          <a:cs typeface="+mn-cs"/>
                        </a:rPr>
                        <a:t>Financial aid             	</a:t>
                      </a:r>
                      <a:r>
                        <a:rPr lang="en-US" sz="1200" kern="1200" dirty="0">
                          <a:solidFill>
                            <a:schemeClr val="dk1"/>
                          </a:solidFill>
                          <a:effectLst/>
                          <a:latin typeface="Calibri" panose="020F0502020204030204" pitchFamily="34" charset="0"/>
                          <a:ea typeface="+mn-ea"/>
                          <a:cs typeface="Calibri" panose="020F0502020204030204" pitchFamily="34" charset="0"/>
                        </a:rPr>
                        <a:t>•</a:t>
                      </a:r>
                      <a:r>
                        <a:rPr lang="en-US" sz="1200" kern="1200" dirty="0">
                          <a:solidFill>
                            <a:schemeClr val="dk1"/>
                          </a:solidFill>
                          <a:effectLst/>
                          <a:latin typeface="+mn-lt"/>
                          <a:ea typeface="+mn-ea"/>
                          <a:cs typeface="+mn-cs"/>
                        </a:rPr>
                        <a:t>  </a:t>
                      </a:r>
                      <a:r>
                        <a:rPr lang="en-US" sz="1600" kern="1200" dirty="0">
                          <a:solidFill>
                            <a:schemeClr val="dk1"/>
                          </a:solidFill>
                          <a:effectLst/>
                          <a:latin typeface="+mn-lt"/>
                          <a:ea typeface="+mn-ea"/>
                          <a:cs typeface="+mn-cs"/>
                        </a:rPr>
                        <a:t>Food assistance</a:t>
                      </a:r>
                    </a:p>
                    <a:p>
                      <a:pPr marL="174625" marR="0" lvl="0" indent="-173038" algn="l" defTabSz="457200" rtl="0" eaLnBrk="1" fontAlgn="auto" latinLnBrk="0" hangingPunct="1">
                        <a:lnSpc>
                          <a:spcPts val="1800"/>
                        </a:lnSpc>
                        <a:spcBef>
                          <a:spcPts val="0"/>
                        </a:spcBef>
                        <a:spcAft>
                          <a:spcPts val="0"/>
                        </a:spcAft>
                        <a:buClrTx/>
                        <a:buSzTx/>
                        <a:buFont typeface="Arial" panose="020B0604020202020204" pitchFamily="34" charset="0"/>
                        <a:buChar char="•"/>
                        <a:tabLst/>
                        <a:defRPr/>
                      </a:pPr>
                      <a:r>
                        <a:rPr lang="en-US" sz="1600" kern="1200" dirty="0">
                          <a:solidFill>
                            <a:schemeClr val="dk1"/>
                          </a:solidFill>
                          <a:effectLst/>
                          <a:latin typeface="+mn-lt"/>
                          <a:ea typeface="+mn-ea"/>
                          <a:cs typeface="+mn-cs"/>
                        </a:rPr>
                        <a:t>Child care                  	</a:t>
                      </a:r>
                      <a:r>
                        <a:rPr lang="en-US" sz="1200" kern="1200" dirty="0">
                          <a:solidFill>
                            <a:schemeClr val="dk1"/>
                          </a:solidFill>
                          <a:effectLst/>
                          <a:latin typeface="Calibri" panose="020F0502020204030204" pitchFamily="34" charset="0"/>
                          <a:ea typeface="+mn-ea"/>
                          <a:cs typeface="Calibri" panose="020F0502020204030204" pitchFamily="34" charset="0"/>
                        </a:rPr>
                        <a:t>•</a:t>
                      </a:r>
                      <a:r>
                        <a:rPr lang="en-US" sz="1600" kern="1200" dirty="0">
                          <a:solidFill>
                            <a:schemeClr val="dk1"/>
                          </a:solidFill>
                          <a:effectLst/>
                          <a:latin typeface="Calibri" panose="020F0502020204030204" pitchFamily="34" charset="0"/>
                          <a:ea typeface="+mn-ea"/>
                          <a:cs typeface="Calibri" panose="020F0502020204030204" pitchFamily="34" charset="0"/>
                        </a:rPr>
                        <a:t>  </a:t>
                      </a:r>
                      <a:r>
                        <a:rPr lang="en-US" sz="1600" kern="1200" dirty="0">
                          <a:solidFill>
                            <a:schemeClr val="dk1"/>
                          </a:solidFill>
                          <a:effectLst/>
                          <a:latin typeface="+mn-lt"/>
                          <a:ea typeface="+mn-ea"/>
                          <a:cs typeface="+mn-cs"/>
                        </a:rPr>
                        <a:t>Interpreters</a:t>
                      </a:r>
                    </a:p>
                  </a:txBody>
                  <a:tcPr marL="68580" marR="68580" marT="91440" marB="91440">
                    <a:solidFill>
                      <a:srgbClr val="FCD6A5"/>
                    </a:solidFill>
                  </a:tcPr>
                </a:tc>
                <a:tc>
                  <a:txBody>
                    <a:bodyPr/>
                    <a:lstStyle/>
                    <a:p>
                      <a:pPr marL="0" marR="0">
                        <a:spcBef>
                          <a:spcPts val="0"/>
                        </a:spcBef>
                        <a:spcAft>
                          <a:spcPts val="0"/>
                        </a:spcAft>
                      </a:pPr>
                      <a:endParaRPr lang="en-US" sz="2000" kern="1200" dirty="0">
                        <a:solidFill>
                          <a:schemeClr val="dk1"/>
                        </a:solidFill>
                        <a:effectLst/>
                        <a:latin typeface="Calibri" panose="020F0502020204030204" pitchFamily="34" charset="0"/>
                        <a:ea typeface="MS Mincho" panose="02020609040205080304" pitchFamily="49" charset="-128"/>
                        <a:cs typeface="Mangal" panose="02040503050203030202" pitchFamily="18" charset="0"/>
                      </a:endParaRPr>
                    </a:p>
                  </a:txBody>
                  <a:tcPr marL="68580" marR="68580" marT="91440" marB="91440">
                    <a:solidFill>
                      <a:srgbClr val="FCD6A5"/>
                    </a:solidFill>
                  </a:tcPr>
                </a:tc>
                <a:tc>
                  <a:txBody>
                    <a:bodyPr/>
                    <a:lstStyle/>
                    <a:p>
                      <a:pPr marL="0" marR="0">
                        <a:spcBef>
                          <a:spcPts val="0"/>
                        </a:spcBef>
                        <a:spcAft>
                          <a:spcPts val="0"/>
                        </a:spcAft>
                      </a:pPr>
                      <a:endParaRPr lang="en-US" sz="2000" dirty="0">
                        <a:effectLst/>
                        <a:latin typeface="Calibri" panose="020F0502020204030204" pitchFamily="34" charset="0"/>
                        <a:ea typeface="MS Mincho" panose="02020609040205080304" pitchFamily="49" charset="-128"/>
                        <a:cs typeface="Mangal" panose="02040503050203030202" pitchFamily="18" charset="0"/>
                      </a:endParaRPr>
                    </a:p>
                  </a:txBody>
                  <a:tcPr marL="68580" marR="68580" marT="91440" marB="91440">
                    <a:solidFill>
                      <a:srgbClr val="FCD6A5"/>
                    </a:solidFill>
                  </a:tcPr>
                </a:tc>
                <a:extLst>
                  <a:ext uri="{0D108BD9-81ED-4DB2-BD59-A6C34878D82A}">
                    <a16:rowId xmlns:a16="http://schemas.microsoft.com/office/drawing/2014/main" val="3888684421"/>
                  </a:ext>
                </a:extLst>
              </a:tr>
              <a:tr h="1593398">
                <a:tc>
                  <a:txBody>
                    <a:bodyPr/>
                    <a:lstStyle/>
                    <a:p>
                      <a:pPr marL="0" marR="0">
                        <a:lnSpc>
                          <a:spcPts val="1800"/>
                        </a:lnSpc>
                        <a:spcBef>
                          <a:spcPts val="0"/>
                        </a:spcBef>
                        <a:spcAft>
                          <a:spcPts val="0"/>
                        </a:spcAft>
                      </a:pPr>
                      <a:r>
                        <a:rPr lang="en-US" sz="1800" dirty="0">
                          <a:effectLst/>
                          <a:latin typeface="+mn-lt"/>
                          <a:ea typeface="MS Mincho" panose="02020609040205080304" pitchFamily="49" charset="-128"/>
                          <a:cs typeface="Mangal" panose="02040503050203030202" pitchFamily="18" charset="0"/>
                        </a:rPr>
                        <a:t>Legal/ justice services</a:t>
                      </a:r>
                    </a:p>
                  </a:txBody>
                  <a:tcPr marL="68580" marR="68580" marT="91440" marB="91440">
                    <a:solidFill>
                      <a:srgbClr val="E37B1D"/>
                    </a:solidFill>
                  </a:tcPr>
                </a:tc>
                <a:tc>
                  <a:txBody>
                    <a:bodyPr/>
                    <a:lstStyle/>
                    <a:p>
                      <a:pPr marL="174625" marR="0" indent="-173038" algn="l" defTabSz="457200" rtl="0" eaLnBrk="1" latinLnBrk="0" hangingPunct="1">
                        <a:lnSpc>
                          <a:spcPts val="1800"/>
                        </a:lnSpc>
                        <a:spcBef>
                          <a:spcPts val="0"/>
                        </a:spcBef>
                        <a:spcAft>
                          <a:spcPts val="0"/>
                        </a:spcAft>
                        <a:buFont typeface="Arial" panose="020B0604020202020204" pitchFamily="34" charset="0"/>
                        <a:buChar char="•"/>
                      </a:pPr>
                      <a:r>
                        <a:rPr lang="en-US" sz="1600" kern="1200" dirty="0">
                          <a:solidFill>
                            <a:schemeClr val="dk1"/>
                          </a:solidFill>
                          <a:effectLst/>
                          <a:latin typeface="+mn-lt"/>
                          <a:ea typeface="+mn-ea"/>
                          <a:cs typeface="+mn-cs"/>
                        </a:rPr>
                        <a:t>Information on their rights</a:t>
                      </a:r>
                    </a:p>
                    <a:p>
                      <a:pPr marL="174625" marR="0" indent="-173038" algn="l" defTabSz="457200" rtl="0" eaLnBrk="1" latinLnBrk="0" hangingPunct="1">
                        <a:lnSpc>
                          <a:spcPts val="1800"/>
                        </a:lnSpc>
                        <a:spcBef>
                          <a:spcPts val="0"/>
                        </a:spcBef>
                        <a:spcAft>
                          <a:spcPts val="0"/>
                        </a:spcAft>
                        <a:buFont typeface="Arial" panose="020B0604020202020204" pitchFamily="34" charset="0"/>
                        <a:buChar char="•"/>
                      </a:pPr>
                      <a:r>
                        <a:rPr lang="en-US" sz="1600" kern="1200" dirty="0">
                          <a:solidFill>
                            <a:schemeClr val="dk1"/>
                          </a:solidFill>
                          <a:effectLst/>
                          <a:latin typeface="+mn-lt"/>
                          <a:ea typeface="+mn-ea"/>
                          <a:cs typeface="+mn-cs"/>
                        </a:rPr>
                        <a:t>Information on law enforcement procedures</a:t>
                      </a:r>
                    </a:p>
                    <a:p>
                      <a:pPr marL="174625" marR="0" indent="-173038" algn="l" defTabSz="457200" rtl="0" eaLnBrk="1" latinLnBrk="0" hangingPunct="1">
                        <a:lnSpc>
                          <a:spcPts val="1800"/>
                        </a:lnSpc>
                        <a:spcBef>
                          <a:spcPts val="0"/>
                        </a:spcBef>
                        <a:spcAft>
                          <a:spcPts val="0"/>
                        </a:spcAft>
                        <a:buFont typeface="Arial" panose="020B0604020202020204" pitchFamily="34" charset="0"/>
                        <a:buChar char="•"/>
                      </a:pPr>
                      <a:r>
                        <a:rPr lang="en-US" sz="1600" kern="1200" dirty="0">
                          <a:solidFill>
                            <a:schemeClr val="dk1"/>
                          </a:solidFill>
                          <a:effectLst/>
                          <a:latin typeface="+mn-lt"/>
                          <a:ea typeface="+mn-ea"/>
                          <a:cs typeface="+mn-cs"/>
                        </a:rPr>
                        <a:t>Support from law enforcement</a:t>
                      </a:r>
                    </a:p>
                    <a:p>
                      <a:pPr marL="174625" marR="0" indent="-173038" algn="l" defTabSz="457200" rtl="0" eaLnBrk="1" latinLnBrk="0" hangingPunct="1">
                        <a:lnSpc>
                          <a:spcPts val="1800"/>
                        </a:lnSpc>
                        <a:spcBef>
                          <a:spcPts val="0"/>
                        </a:spcBef>
                        <a:spcAft>
                          <a:spcPts val="0"/>
                        </a:spcAft>
                        <a:buFont typeface="Arial" panose="020B0604020202020204" pitchFamily="34" charset="0"/>
                        <a:buChar char="•"/>
                      </a:pPr>
                      <a:r>
                        <a:rPr lang="en-US" sz="1600" kern="1200" dirty="0">
                          <a:solidFill>
                            <a:schemeClr val="dk1"/>
                          </a:solidFill>
                          <a:effectLst/>
                          <a:latin typeface="+mn-lt"/>
                          <a:ea typeface="+mn-ea"/>
                          <a:cs typeface="+mn-cs"/>
                        </a:rPr>
                        <a:t>Legal counsel</a:t>
                      </a:r>
                    </a:p>
                    <a:p>
                      <a:pPr marL="174625" marR="0" indent="-173038" algn="l" defTabSz="457200" rtl="0" eaLnBrk="1" latinLnBrk="0" hangingPunct="1">
                        <a:lnSpc>
                          <a:spcPts val="1800"/>
                        </a:lnSpc>
                        <a:spcBef>
                          <a:spcPts val="0"/>
                        </a:spcBef>
                        <a:spcAft>
                          <a:spcPts val="0"/>
                        </a:spcAft>
                        <a:buFont typeface="Arial" panose="020B0604020202020204" pitchFamily="34" charset="0"/>
                        <a:buChar char="•"/>
                      </a:pPr>
                      <a:r>
                        <a:rPr lang="en-US" sz="1600" kern="1200" dirty="0">
                          <a:solidFill>
                            <a:schemeClr val="dk1"/>
                          </a:solidFill>
                          <a:effectLst/>
                          <a:latin typeface="+mn-lt"/>
                          <a:ea typeface="+mn-ea"/>
                          <a:cs typeface="+mn-cs"/>
                        </a:rPr>
                        <a:t>Ability to give a statement/document the case </a:t>
                      </a:r>
                    </a:p>
                    <a:p>
                      <a:pPr marL="174625" marR="0" indent="-173038" algn="l" defTabSz="457200" rtl="0" eaLnBrk="1" latinLnBrk="0" hangingPunct="1">
                        <a:lnSpc>
                          <a:spcPts val="1800"/>
                        </a:lnSpc>
                        <a:spcBef>
                          <a:spcPts val="0"/>
                        </a:spcBef>
                        <a:spcAft>
                          <a:spcPts val="0"/>
                        </a:spcAft>
                        <a:buFont typeface="Arial" panose="020B0604020202020204" pitchFamily="34" charset="0"/>
                        <a:buChar char="•"/>
                      </a:pPr>
                      <a:r>
                        <a:rPr lang="en-US" sz="1600" kern="1200" dirty="0">
                          <a:solidFill>
                            <a:schemeClr val="dk1"/>
                          </a:solidFill>
                          <a:effectLst/>
                          <a:latin typeface="+mn-lt"/>
                          <a:ea typeface="+mn-ea"/>
                          <a:cs typeface="+mn-cs"/>
                        </a:rPr>
                        <a:t>Ability to seek redress when wrongly arrested</a:t>
                      </a:r>
                    </a:p>
                    <a:p>
                      <a:pPr marL="174625" marR="0" lvl="0" indent="-173038" algn="l" defTabSz="457200" rtl="0" eaLnBrk="1" fontAlgn="auto" latinLnBrk="0" hangingPunct="1">
                        <a:lnSpc>
                          <a:spcPts val="1800"/>
                        </a:lnSpc>
                        <a:spcBef>
                          <a:spcPts val="0"/>
                        </a:spcBef>
                        <a:spcAft>
                          <a:spcPts val="0"/>
                        </a:spcAft>
                        <a:buClrTx/>
                        <a:buSzTx/>
                        <a:buFont typeface="Arial" panose="020B0604020202020204" pitchFamily="34" charset="0"/>
                        <a:buChar char="•"/>
                        <a:tabLst/>
                        <a:defRPr/>
                      </a:pPr>
                      <a:r>
                        <a:rPr lang="en-US" sz="1600" kern="1200" dirty="0">
                          <a:solidFill>
                            <a:schemeClr val="dk1"/>
                          </a:solidFill>
                          <a:effectLst/>
                          <a:latin typeface="+mn-lt"/>
                          <a:ea typeface="+mn-ea"/>
                          <a:cs typeface="+mn-cs"/>
                        </a:rPr>
                        <a:t>Access to ARVs even while incarcerated </a:t>
                      </a:r>
                    </a:p>
                  </a:txBody>
                  <a:tcPr marL="68580" marR="68580" marT="91440" marB="91440">
                    <a:solidFill>
                      <a:srgbClr val="FEEAD2"/>
                    </a:solidFill>
                  </a:tcPr>
                </a:tc>
                <a:tc>
                  <a:txBody>
                    <a:bodyPr/>
                    <a:lstStyle/>
                    <a:p>
                      <a:endParaRPr lang="en-US" dirty="0"/>
                    </a:p>
                  </a:txBody>
                  <a:tcPr marL="68580" marR="68580" marT="91440" marB="91440">
                    <a:solidFill>
                      <a:srgbClr val="FEEAD2"/>
                    </a:solidFill>
                  </a:tcPr>
                </a:tc>
                <a:tc>
                  <a:txBody>
                    <a:bodyPr/>
                    <a:lstStyle/>
                    <a:p>
                      <a:endParaRPr lang="en-US" dirty="0"/>
                    </a:p>
                  </a:txBody>
                  <a:tcPr marL="68580" marR="68580" marT="91440" marB="91440">
                    <a:solidFill>
                      <a:srgbClr val="FEEAD2"/>
                    </a:solidFill>
                  </a:tcPr>
                </a:tc>
                <a:extLst>
                  <a:ext uri="{0D108BD9-81ED-4DB2-BD59-A6C34878D82A}">
                    <a16:rowId xmlns:a16="http://schemas.microsoft.com/office/drawing/2014/main" val="682636185"/>
                  </a:ext>
                </a:extLst>
              </a:tr>
            </a:tbl>
          </a:graphicData>
        </a:graphic>
      </p:graphicFrame>
    </p:spTree>
    <p:extLst>
      <p:ext uri="{BB962C8B-B14F-4D97-AF65-F5344CB8AC3E}">
        <p14:creationId xmlns:p14="http://schemas.microsoft.com/office/powerpoint/2010/main" val="4033653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Referral process in </a:t>
            </a:r>
            <a:r>
              <a:rPr lang="en-US" dirty="0">
                <a:solidFill>
                  <a:srgbClr val="00B050"/>
                </a:solidFill>
              </a:rPr>
              <a:t>[Country]</a:t>
            </a:r>
          </a:p>
        </p:txBody>
      </p:sp>
      <p:sp>
        <p:nvSpPr>
          <p:cNvPr id="3" name="Text Placeholder 2"/>
          <p:cNvSpPr>
            <a:spLocks noGrp="1"/>
          </p:cNvSpPr>
          <p:nvPr>
            <p:ph type="body" sz="quarter" idx="10"/>
          </p:nvPr>
        </p:nvSpPr>
        <p:spPr>
          <a:xfrm>
            <a:off x="467360" y="1464871"/>
            <a:ext cx="8219440" cy="912570"/>
          </a:xfrm>
        </p:spPr>
        <p:txBody>
          <a:bodyPr/>
          <a:lstStyle/>
          <a:p>
            <a:pPr marL="0" indent="0">
              <a:buNone/>
            </a:pPr>
            <a:r>
              <a:rPr lang="en-US" dirty="0">
                <a:solidFill>
                  <a:srgbClr val="00B050"/>
                </a:solidFill>
              </a:rPr>
              <a:t>Country team to add information on referral process for violence services if one is established.</a:t>
            </a:r>
          </a:p>
        </p:txBody>
      </p:sp>
      <p:graphicFrame>
        <p:nvGraphicFramePr>
          <p:cNvPr id="5" name="Table 4">
            <a:extLst>
              <a:ext uri="{FF2B5EF4-FFF2-40B4-BE49-F238E27FC236}">
                <a16:creationId xmlns:a16="http://schemas.microsoft.com/office/drawing/2014/main" id="{731FB6DE-9AC2-4BB9-BDD1-4A970190410A}"/>
              </a:ext>
            </a:extLst>
          </p:cNvPr>
          <p:cNvGraphicFramePr>
            <a:graphicFrameLocks noGrp="1"/>
          </p:cNvGraphicFramePr>
          <p:nvPr>
            <p:extLst>
              <p:ext uri="{D42A27DB-BD31-4B8C-83A1-F6EECF244321}">
                <p14:modId xmlns:p14="http://schemas.microsoft.com/office/powerpoint/2010/main" val="3965710699"/>
              </p:ext>
            </p:extLst>
          </p:nvPr>
        </p:nvGraphicFramePr>
        <p:xfrm>
          <a:off x="577697" y="2469752"/>
          <a:ext cx="7937652" cy="3749040"/>
        </p:xfrm>
        <a:graphic>
          <a:graphicData uri="http://schemas.openxmlformats.org/drawingml/2006/table">
            <a:tbl>
              <a:tblPr firstRow="1" bandRow="1">
                <a:tableStyleId>{5C22544A-7EE6-4342-B048-85BDC9FD1C3A}</a:tableStyleId>
              </a:tblPr>
              <a:tblGrid>
                <a:gridCol w="2645884">
                  <a:extLst>
                    <a:ext uri="{9D8B030D-6E8A-4147-A177-3AD203B41FA5}">
                      <a16:colId xmlns:a16="http://schemas.microsoft.com/office/drawing/2014/main" val="1590768146"/>
                    </a:ext>
                  </a:extLst>
                </a:gridCol>
                <a:gridCol w="2645884">
                  <a:extLst>
                    <a:ext uri="{9D8B030D-6E8A-4147-A177-3AD203B41FA5}">
                      <a16:colId xmlns:a16="http://schemas.microsoft.com/office/drawing/2014/main" val="4280322874"/>
                    </a:ext>
                  </a:extLst>
                </a:gridCol>
                <a:gridCol w="2645884">
                  <a:extLst>
                    <a:ext uri="{9D8B030D-6E8A-4147-A177-3AD203B41FA5}">
                      <a16:colId xmlns:a16="http://schemas.microsoft.com/office/drawing/2014/main" val="8306329"/>
                    </a:ext>
                  </a:extLst>
                </a:gridCol>
              </a:tblGrid>
              <a:tr h="267133">
                <a:tc>
                  <a:txBody>
                    <a:bodyPr/>
                    <a:lstStyle/>
                    <a:p>
                      <a:r>
                        <a:rPr lang="en-US" sz="1800" b="1" i="0" u="none" strike="noStrike" kern="1200" baseline="0" dirty="0">
                          <a:solidFill>
                            <a:schemeClr val="lt1"/>
                          </a:solidFill>
                          <a:latin typeface="+mn-lt"/>
                          <a:ea typeface="+mn-ea"/>
                          <a:cs typeface="+mn-cs"/>
                        </a:rPr>
                        <a:t>HEALTH SERVICES </a:t>
                      </a:r>
                      <a:endParaRPr lang="en-US" sz="1800" b="0" i="0" u="none" strike="noStrike" kern="1200" baseline="0" dirty="0">
                        <a:solidFill>
                          <a:schemeClr val="lt1"/>
                        </a:solidFill>
                        <a:latin typeface="+mn-lt"/>
                        <a:ea typeface="+mn-ea"/>
                        <a:cs typeface="+mn-cs"/>
                      </a:endParaRPr>
                    </a:p>
                  </a:txBody>
                  <a:tcPr>
                    <a:solidFill>
                      <a:srgbClr val="E37B1D"/>
                    </a:solidFill>
                  </a:tcPr>
                </a:tc>
                <a:tc>
                  <a:txBody>
                    <a:bodyPr/>
                    <a:lstStyle/>
                    <a:p>
                      <a:r>
                        <a:rPr lang="en-US" sz="1800" b="1" i="0" u="none" strike="noStrike" kern="1200" baseline="0" dirty="0">
                          <a:solidFill>
                            <a:schemeClr val="lt1"/>
                          </a:solidFill>
                          <a:latin typeface="+mn-lt"/>
                          <a:ea typeface="+mn-ea"/>
                          <a:cs typeface="+mn-cs"/>
                        </a:rPr>
                        <a:t>SOCIAL SERVICES </a:t>
                      </a:r>
                      <a:endParaRPr lang="en-US" sz="1800" b="0" i="0" u="none" strike="noStrike" kern="1200" baseline="0" dirty="0">
                        <a:solidFill>
                          <a:schemeClr val="lt1"/>
                        </a:solidFill>
                        <a:latin typeface="+mn-lt"/>
                        <a:ea typeface="+mn-ea"/>
                        <a:cs typeface="+mn-cs"/>
                      </a:endParaRPr>
                    </a:p>
                  </a:txBody>
                  <a:tcPr>
                    <a:solidFill>
                      <a:srgbClr val="E37B1D"/>
                    </a:solidFill>
                  </a:tcPr>
                </a:tc>
                <a:tc>
                  <a:txBody>
                    <a:bodyPr/>
                    <a:lstStyle/>
                    <a:p>
                      <a:pPr marL="0" marR="0" lvl="0" indent="0" algn="ctr" defTabSz="457200" rtl="0" eaLnBrk="1" fontAlgn="auto" latinLnBrk="0" hangingPunct="1">
                        <a:lnSpc>
                          <a:spcPts val="2000"/>
                        </a:lnSpc>
                        <a:spcBef>
                          <a:spcPts val="0"/>
                        </a:spcBef>
                        <a:spcAft>
                          <a:spcPts val="0"/>
                        </a:spcAft>
                        <a:buClrTx/>
                        <a:buSzTx/>
                        <a:buFontTx/>
                        <a:buNone/>
                        <a:tabLst/>
                        <a:defRPr/>
                      </a:pPr>
                      <a:r>
                        <a:rPr lang="en-US" sz="1800" b="1" i="0" u="none" strike="noStrike" kern="1200" baseline="0" dirty="0">
                          <a:solidFill>
                            <a:schemeClr val="lt1"/>
                          </a:solidFill>
                          <a:latin typeface="+mn-lt"/>
                          <a:ea typeface="+mn-ea"/>
                          <a:cs typeface="+mn-cs"/>
                        </a:rPr>
                        <a:t>JUSTICE/LEGAL SERVICES</a:t>
                      </a:r>
                      <a:endParaRPr lang="en-US" dirty="0"/>
                    </a:p>
                  </a:txBody>
                  <a:tcPr>
                    <a:solidFill>
                      <a:srgbClr val="E37B1D"/>
                    </a:solidFill>
                  </a:tcPr>
                </a:tc>
                <a:extLst>
                  <a:ext uri="{0D108BD9-81ED-4DB2-BD59-A6C34878D82A}">
                    <a16:rowId xmlns:a16="http://schemas.microsoft.com/office/drawing/2014/main" val="1232636100"/>
                  </a:ext>
                </a:extLst>
              </a:tr>
              <a:tr h="1498531">
                <a:tc>
                  <a:txBody>
                    <a:bodyPr/>
                    <a:lstStyle/>
                    <a:p>
                      <a:r>
                        <a:rPr lang="en-US" sz="1400" b="1" i="0" u="none" strike="noStrike" kern="1200" baseline="0" dirty="0">
                          <a:solidFill>
                            <a:schemeClr val="dk1"/>
                          </a:solidFill>
                          <a:latin typeface="+mn-lt"/>
                          <a:ea typeface="+mn-ea"/>
                          <a:cs typeface="+mn-cs"/>
                        </a:rPr>
                        <a:t>[Name of Organization/Facility] </a:t>
                      </a:r>
                      <a:endParaRPr lang="en-US" sz="1400" b="0" i="0" u="none" strike="noStrike" kern="1200" baseline="0" dirty="0">
                        <a:solidFill>
                          <a:schemeClr val="dk1"/>
                        </a:solidFill>
                        <a:latin typeface="+mn-lt"/>
                        <a:ea typeface="+mn-ea"/>
                        <a:cs typeface="+mn-cs"/>
                      </a:endParaRPr>
                    </a:p>
                    <a:p>
                      <a:r>
                        <a:rPr lang="en-US" sz="1400" b="0" i="0" u="none" strike="noStrike" kern="1200" baseline="0" dirty="0">
                          <a:solidFill>
                            <a:schemeClr val="dk1"/>
                          </a:solidFill>
                          <a:latin typeface="+mn-lt"/>
                          <a:ea typeface="+mn-ea"/>
                          <a:cs typeface="+mn-cs"/>
                        </a:rPr>
                        <a:t>Hours:</a:t>
                      </a:r>
                    </a:p>
                    <a:p>
                      <a:r>
                        <a:rPr lang="en-US" sz="1400" b="0" i="0" u="none" strike="noStrike" kern="1200" baseline="0" dirty="0">
                          <a:solidFill>
                            <a:schemeClr val="dk1"/>
                          </a:solidFill>
                          <a:latin typeface="+mn-lt"/>
                          <a:ea typeface="+mn-ea"/>
                          <a:cs typeface="+mn-cs"/>
                        </a:rPr>
                        <a:t>Location: </a:t>
                      </a:r>
                    </a:p>
                    <a:p>
                      <a:r>
                        <a:rPr lang="en-US" sz="1400" b="0" i="0" u="none" strike="noStrike" kern="1200" baseline="0" dirty="0">
                          <a:solidFill>
                            <a:schemeClr val="dk1"/>
                          </a:solidFill>
                          <a:latin typeface="+mn-lt"/>
                          <a:ea typeface="+mn-ea"/>
                          <a:cs typeface="+mn-cs"/>
                        </a:rPr>
                        <a:t>Focal Point: </a:t>
                      </a:r>
                    </a:p>
                    <a:p>
                      <a:r>
                        <a:rPr lang="en-US" sz="1400" b="0" i="0" u="none" strike="noStrike" kern="1200" baseline="0" dirty="0">
                          <a:solidFill>
                            <a:schemeClr val="dk1"/>
                          </a:solidFill>
                          <a:latin typeface="+mn-lt"/>
                          <a:ea typeface="+mn-ea"/>
                          <a:cs typeface="+mn-cs"/>
                        </a:rPr>
                        <a:t>Phone: </a:t>
                      </a:r>
                    </a:p>
                    <a:p>
                      <a:r>
                        <a:rPr lang="en-US" sz="1400" b="0" i="0" u="none" strike="noStrike" kern="1200" baseline="0" dirty="0">
                          <a:solidFill>
                            <a:schemeClr val="dk1"/>
                          </a:solidFill>
                          <a:latin typeface="+mn-lt"/>
                          <a:ea typeface="+mn-ea"/>
                          <a:cs typeface="+mn-cs"/>
                        </a:rPr>
                        <a:t>Email: </a:t>
                      </a:r>
                    </a:p>
                    <a:p>
                      <a:r>
                        <a:rPr lang="en-US" sz="1400" b="0" i="0" u="none" strike="noStrike" kern="1200" baseline="0" dirty="0">
                          <a:solidFill>
                            <a:schemeClr val="dk1"/>
                          </a:solidFill>
                          <a:latin typeface="+mn-lt"/>
                          <a:ea typeface="+mn-ea"/>
                          <a:cs typeface="+mn-cs"/>
                        </a:rPr>
                        <a:t>Services available: </a:t>
                      </a:r>
                      <a:endParaRPr lang="en-US" sz="1400" dirty="0"/>
                    </a:p>
                  </a:txBody>
                  <a:tcPr>
                    <a:solidFill>
                      <a:srgbClr val="FEEAD2"/>
                    </a:solidFill>
                  </a:tcPr>
                </a:tc>
                <a:tc>
                  <a:txBody>
                    <a:bodyPr/>
                    <a:lstStyle/>
                    <a:p>
                      <a:r>
                        <a:rPr lang="en-US" sz="1400" b="1" i="0" u="none" strike="noStrike" kern="1200" baseline="0" dirty="0">
                          <a:solidFill>
                            <a:schemeClr val="dk1"/>
                          </a:solidFill>
                          <a:latin typeface="+mn-lt"/>
                          <a:ea typeface="+mn-ea"/>
                          <a:cs typeface="+mn-cs"/>
                        </a:rPr>
                        <a:t>[Name of Organization/Facility] </a:t>
                      </a:r>
                      <a:endParaRPr lang="en-US" sz="1400" b="0" i="0" u="none" strike="noStrike" kern="1200" baseline="0" dirty="0">
                        <a:solidFill>
                          <a:schemeClr val="dk1"/>
                        </a:solidFill>
                        <a:latin typeface="+mn-lt"/>
                        <a:ea typeface="+mn-ea"/>
                        <a:cs typeface="+mn-cs"/>
                      </a:endParaRPr>
                    </a:p>
                    <a:p>
                      <a:r>
                        <a:rPr lang="en-US" sz="1400" b="0" i="0" u="none" strike="noStrike" kern="1200" baseline="0" dirty="0">
                          <a:solidFill>
                            <a:schemeClr val="dk1"/>
                          </a:solidFill>
                          <a:latin typeface="+mn-lt"/>
                          <a:ea typeface="+mn-ea"/>
                          <a:cs typeface="+mn-cs"/>
                        </a:rPr>
                        <a:t>Hours:</a:t>
                      </a:r>
                    </a:p>
                    <a:p>
                      <a:r>
                        <a:rPr lang="en-US" sz="1400" b="0" i="0" u="none" strike="noStrike" kern="1200" baseline="0" dirty="0">
                          <a:solidFill>
                            <a:schemeClr val="dk1"/>
                          </a:solidFill>
                          <a:latin typeface="+mn-lt"/>
                          <a:ea typeface="+mn-ea"/>
                          <a:cs typeface="+mn-cs"/>
                        </a:rPr>
                        <a:t>Location: </a:t>
                      </a:r>
                    </a:p>
                    <a:p>
                      <a:r>
                        <a:rPr lang="en-US" sz="1400" b="0" i="0" u="none" strike="noStrike" kern="1200" baseline="0" dirty="0">
                          <a:solidFill>
                            <a:schemeClr val="dk1"/>
                          </a:solidFill>
                          <a:latin typeface="+mn-lt"/>
                          <a:ea typeface="+mn-ea"/>
                          <a:cs typeface="+mn-cs"/>
                        </a:rPr>
                        <a:t>Focal Point: </a:t>
                      </a:r>
                    </a:p>
                    <a:p>
                      <a:r>
                        <a:rPr lang="en-US" sz="1400" b="0" i="0" u="none" strike="noStrike" kern="1200" baseline="0" dirty="0">
                          <a:solidFill>
                            <a:schemeClr val="dk1"/>
                          </a:solidFill>
                          <a:latin typeface="+mn-lt"/>
                          <a:ea typeface="+mn-ea"/>
                          <a:cs typeface="+mn-cs"/>
                        </a:rPr>
                        <a:t>Phone: </a:t>
                      </a:r>
                    </a:p>
                    <a:p>
                      <a:r>
                        <a:rPr lang="en-US" sz="1400" b="0" i="0" u="none" strike="noStrike" kern="1200" baseline="0" dirty="0">
                          <a:solidFill>
                            <a:schemeClr val="dk1"/>
                          </a:solidFill>
                          <a:latin typeface="+mn-lt"/>
                          <a:ea typeface="+mn-ea"/>
                          <a:cs typeface="+mn-cs"/>
                        </a:rPr>
                        <a:t>Email: </a:t>
                      </a:r>
                    </a:p>
                    <a:p>
                      <a:r>
                        <a:rPr lang="en-US" sz="1400" b="0" i="0" u="none" strike="noStrike" kern="1200" baseline="0" dirty="0">
                          <a:solidFill>
                            <a:schemeClr val="dk1"/>
                          </a:solidFill>
                          <a:latin typeface="+mn-lt"/>
                          <a:ea typeface="+mn-ea"/>
                          <a:cs typeface="+mn-cs"/>
                        </a:rPr>
                        <a:t>Services available: </a:t>
                      </a:r>
                      <a:endParaRPr lang="en-US" sz="1400" dirty="0"/>
                    </a:p>
                  </a:txBody>
                  <a:tcPr>
                    <a:solidFill>
                      <a:srgbClr val="FEEAD2"/>
                    </a:solidFill>
                  </a:tcPr>
                </a:tc>
                <a:tc>
                  <a:txBody>
                    <a:bodyPr/>
                    <a:lstStyle/>
                    <a:p>
                      <a:r>
                        <a:rPr lang="en-US" sz="1400" b="1" i="0" u="none" strike="noStrike" kern="1200" baseline="0" dirty="0">
                          <a:solidFill>
                            <a:schemeClr val="dk1"/>
                          </a:solidFill>
                          <a:latin typeface="+mn-lt"/>
                          <a:ea typeface="+mn-ea"/>
                          <a:cs typeface="+mn-cs"/>
                        </a:rPr>
                        <a:t>[Name of Organization/Facility] </a:t>
                      </a:r>
                      <a:endParaRPr lang="en-US" sz="1400" b="0" i="0" u="none" strike="noStrike" kern="1200" baseline="0" dirty="0">
                        <a:solidFill>
                          <a:schemeClr val="dk1"/>
                        </a:solidFill>
                        <a:latin typeface="+mn-lt"/>
                        <a:ea typeface="+mn-ea"/>
                        <a:cs typeface="+mn-cs"/>
                      </a:endParaRPr>
                    </a:p>
                    <a:p>
                      <a:r>
                        <a:rPr lang="en-US" sz="1400" b="0" i="0" u="none" strike="noStrike" kern="1200" baseline="0" dirty="0">
                          <a:solidFill>
                            <a:schemeClr val="dk1"/>
                          </a:solidFill>
                          <a:latin typeface="+mn-lt"/>
                          <a:ea typeface="+mn-ea"/>
                          <a:cs typeface="+mn-cs"/>
                        </a:rPr>
                        <a:t>Hours:</a:t>
                      </a:r>
                    </a:p>
                    <a:p>
                      <a:r>
                        <a:rPr lang="en-US" sz="1400" b="0" i="0" u="none" strike="noStrike" kern="1200" baseline="0" dirty="0">
                          <a:solidFill>
                            <a:schemeClr val="dk1"/>
                          </a:solidFill>
                          <a:latin typeface="+mn-lt"/>
                          <a:ea typeface="+mn-ea"/>
                          <a:cs typeface="+mn-cs"/>
                        </a:rPr>
                        <a:t>Location: </a:t>
                      </a:r>
                    </a:p>
                    <a:p>
                      <a:r>
                        <a:rPr lang="en-US" sz="1400" b="0" i="0" u="none" strike="noStrike" kern="1200" baseline="0" dirty="0">
                          <a:solidFill>
                            <a:schemeClr val="dk1"/>
                          </a:solidFill>
                          <a:latin typeface="+mn-lt"/>
                          <a:ea typeface="+mn-ea"/>
                          <a:cs typeface="+mn-cs"/>
                        </a:rPr>
                        <a:t>Focal Point: </a:t>
                      </a:r>
                    </a:p>
                    <a:p>
                      <a:r>
                        <a:rPr lang="en-US" sz="1400" b="0" i="0" u="none" strike="noStrike" kern="1200" baseline="0" dirty="0">
                          <a:solidFill>
                            <a:schemeClr val="dk1"/>
                          </a:solidFill>
                          <a:latin typeface="+mn-lt"/>
                          <a:ea typeface="+mn-ea"/>
                          <a:cs typeface="+mn-cs"/>
                        </a:rPr>
                        <a:t>Phone: </a:t>
                      </a:r>
                    </a:p>
                    <a:p>
                      <a:r>
                        <a:rPr lang="en-US" sz="1400" b="0" i="0" u="none" strike="noStrike" kern="1200" baseline="0" dirty="0">
                          <a:solidFill>
                            <a:schemeClr val="dk1"/>
                          </a:solidFill>
                          <a:latin typeface="+mn-lt"/>
                          <a:ea typeface="+mn-ea"/>
                          <a:cs typeface="+mn-cs"/>
                        </a:rPr>
                        <a:t>Email: </a:t>
                      </a:r>
                    </a:p>
                    <a:p>
                      <a:r>
                        <a:rPr lang="en-US" sz="1400" b="0" i="0" u="none" strike="noStrike" kern="1200" baseline="0" dirty="0">
                          <a:solidFill>
                            <a:schemeClr val="dk1"/>
                          </a:solidFill>
                          <a:latin typeface="+mn-lt"/>
                          <a:ea typeface="+mn-ea"/>
                          <a:cs typeface="+mn-cs"/>
                        </a:rPr>
                        <a:t>Services available: </a:t>
                      </a:r>
                      <a:endParaRPr lang="en-US" sz="1400" dirty="0"/>
                    </a:p>
                  </a:txBody>
                  <a:tcPr>
                    <a:solidFill>
                      <a:srgbClr val="FEEAD2"/>
                    </a:solidFill>
                  </a:tcPr>
                </a:tc>
                <a:extLst>
                  <a:ext uri="{0D108BD9-81ED-4DB2-BD59-A6C34878D82A}">
                    <a16:rowId xmlns:a16="http://schemas.microsoft.com/office/drawing/2014/main" val="10001"/>
                  </a:ext>
                </a:extLst>
              </a:tr>
              <a:tr h="1498531">
                <a:tc>
                  <a:txBody>
                    <a:bodyPr/>
                    <a:lstStyle/>
                    <a:p>
                      <a:r>
                        <a:rPr lang="en-US" sz="1400" b="1" i="0" u="none" strike="noStrike" kern="1200" baseline="0" dirty="0">
                          <a:solidFill>
                            <a:schemeClr val="dk1"/>
                          </a:solidFill>
                          <a:latin typeface="+mn-lt"/>
                          <a:ea typeface="+mn-ea"/>
                          <a:cs typeface="+mn-cs"/>
                        </a:rPr>
                        <a:t>[Name of Organization/Facility] </a:t>
                      </a:r>
                      <a:endParaRPr lang="en-US" sz="1400" b="0" i="0" u="none" strike="noStrike" kern="1200" baseline="0" dirty="0">
                        <a:solidFill>
                          <a:schemeClr val="dk1"/>
                        </a:solidFill>
                        <a:latin typeface="+mn-lt"/>
                        <a:ea typeface="+mn-ea"/>
                        <a:cs typeface="+mn-cs"/>
                      </a:endParaRPr>
                    </a:p>
                    <a:p>
                      <a:r>
                        <a:rPr lang="en-US" sz="1400" b="0" i="0" u="none" strike="noStrike" kern="1200" baseline="0" dirty="0">
                          <a:solidFill>
                            <a:schemeClr val="dk1"/>
                          </a:solidFill>
                          <a:latin typeface="+mn-lt"/>
                          <a:ea typeface="+mn-ea"/>
                          <a:cs typeface="+mn-cs"/>
                        </a:rPr>
                        <a:t>Hours:</a:t>
                      </a:r>
                    </a:p>
                    <a:p>
                      <a:r>
                        <a:rPr lang="en-US" sz="1400" b="0" i="0" u="none" strike="noStrike" kern="1200" baseline="0" dirty="0">
                          <a:solidFill>
                            <a:schemeClr val="dk1"/>
                          </a:solidFill>
                          <a:latin typeface="+mn-lt"/>
                          <a:ea typeface="+mn-ea"/>
                          <a:cs typeface="+mn-cs"/>
                        </a:rPr>
                        <a:t>Location: </a:t>
                      </a:r>
                    </a:p>
                    <a:p>
                      <a:r>
                        <a:rPr lang="en-US" sz="1400" b="0" i="0" u="none" strike="noStrike" kern="1200" baseline="0" dirty="0">
                          <a:solidFill>
                            <a:schemeClr val="dk1"/>
                          </a:solidFill>
                          <a:latin typeface="+mn-lt"/>
                          <a:ea typeface="+mn-ea"/>
                          <a:cs typeface="+mn-cs"/>
                        </a:rPr>
                        <a:t>Focal Point: </a:t>
                      </a:r>
                    </a:p>
                    <a:p>
                      <a:r>
                        <a:rPr lang="en-US" sz="1400" b="0" i="0" u="none" strike="noStrike" kern="1200" baseline="0" dirty="0">
                          <a:solidFill>
                            <a:schemeClr val="dk1"/>
                          </a:solidFill>
                          <a:latin typeface="+mn-lt"/>
                          <a:ea typeface="+mn-ea"/>
                          <a:cs typeface="+mn-cs"/>
                        </a:rPr>
                        <a:t>Phone: </a:t>
                      </a:r>
                    </a:p>
                    <a:p>
                      <a:r>
                        <a:rPr lang="en-US" sz="1400" b="0" i="0" u="none" strike="noStrike" kern="1200" baseline="0" dirty="0">
                          <a:solidFill>
                            <a:schemeClr val="dk1"/>
                          </a:solidFill>
                          <a:latin typeface="+mn-lt"/>
                          <a:ea typeface="+mn-ea"/>
                          <a:cs typeface="+mn-cs"/>
                        </a:rPr>
                        <a:t>Email: </a:t>
                      </a:r>
                    </a:p>
                    <a:p>
                      <a:r>
                        <a:rPr lang="en-US" sz="1400" b="0" i="0" u="none" strike="noStrike" kern="1200" baseline="0" dirty="0">
                          <a:solidFill>
                            <a:schemeClr val="dk1"/>
                          </a:solidFill>
                          <a:latin typeface="+mn-lt"/>
                          <a:ea typeface="+mn-ea"/>
                          <a:cs typeface="+mn-cs"/>
                        </a:rPr>
                        <a:t>Services available: </a:t>
                      </a:r>
                      <a:endParaRPr lang="en-US" sz="1400" dirty="0"/>
                    </a:p>
                  </a:txBody>
                  <a:tcPr>
                    <a:solidFill>
                      <a:srgbClr val="FCD6A5"/>
                    </a:solidFill>
                  </a:tcPr>
                </a:tc>
                <a:tc>
                  <a:txBody>
                    <a:bodyPr/>
                    <a:lstStyle/>
                    <a:p>
                      <a:r>
                        <a:rPr lang="en-US" sz="1400" b="1" i="0" u="none" strike="noStrike" kern="1200" baseline="0" dirty="0">
                          <a:solidFill>
                            <a:schemeClr val="dk1"/>
                          </a:solidFill>
                          <a:latin typeface="+mn-lt"/>
                          <a:ea typeface="+mn-ea"/>
                          <a:cs typeface="+mn-cs"/>
                        </a:rPr>
                        <a:t>[Name of Organization/Facility] </a:t>
                      </a:r>
                      <a:endParaRPr lang="en-US" sz="1400" b="0" i="0" u="none" strike="noStrike" kern="1200" baseline="0" dirty="0">
                        <a:solidFill>
                          <a:schemeClr val="dk1"/>
                        </a:solidFill>
                        <a:latin typeface="+mn-lt"/>
                        <a:ea typeface="+mn-ea"/>
                        <a:cs typeface="+mn-cs"/>
                      </a:endParaRPr>
                    </a:p>
                    <a:p>
                      <a:r>
                        <a:rPr lang="en-US" sz="1400" b="0" i="0" u="none" strike="noStrike" kern="1200" baseline="0" dirty="0">
                          <a:solidFill>
                            <a:schemeClr val="dk1"/>
                          </a:solidFill>
                          <a:latin typeface="+mn-lt"/>
                          <a:ea typeface="+mn-ea"/>
                          <a:cs typeface="+mn-cs"/>
                        </a:rPr>
                        <a:t>Hours:</a:t>
                      </a:r>
                    </a:p>
                    <a:p>
                      <a:r>
                        <a:rPr lang="en-US" sz="1400" b="0" i="0" u="none" strike="noStrike" kern="1200" baseline="0" dirty="0">
                          <a:solidFill>
                            <a:schemeClr val="dk1"/>
                          </a:solidFill>
                          <a:latin typeface="+mn-lt"/>
                          <a:ea typeface="+mn-ea"/>
                          <a:cs typeface="+mn-cs"/>
                        </a:rPr>
                        <a:t>Location: </a:t>
                      </a:r>
                    </a:p>
                    <a:p>
                      <a:r>
                        <a:rPr lang="en-US" sz="1400" b="0" i="0" u="none" strike="noStrike" kern="1200" baseline="0" dirty="0">
                          <a:solidFill>
                            <a:schemeClr val="dk1"/>
                          </a:solidFill>
                          <a:latin typeface="+mn-lt"/>
                          <a:ea typeface="+mn-ea"/>
                          <a:cs typeface="+mn-cs"/>
                        </a:rPr>
                        <a:t>Focal Point: </a:t>
                      </a:r>
                    </a:p>
                    <a:p>
                      <a:r>
                        <a:rPr lang="en-US" sz="1400" b="0" i="0" u="none" strike="noStrike" kern="1200" baseline="0" dirty="0">
                          <a:solidFill>
                            <a:schemeClr val="dk1"/>
                          </a:solidFill>
                          <a:latin typeface="+mn-lt"/>
                          <a:ea typeface="+mn-ea"/>
                          <a:cs typeface="+mn-cs"/>
                        </a:rPr>
                        <a:t>Phone: </a:t>
                      </a:r>
                    </a:p>
                    <a:p>
                      <a:r>
                        <a:rPr lang="en-US" sz="1400" b="0" i="0" u="none" strike="noStrike" kern="1200" baseline="0" dirty="0">
                          <a:solidFill>
                            <a:schemeClr val="dk1"/>
                          </a:solidFill>
                          <a:latin typeface="+mn-lt"/>
                          <a:ea typeface="+mn-ea"/>
                          <a:cs typeface="+mn-cs"/>
                        </a:rPr>
                        <a:t>Email: </a:t>
                      </a:r>
                    </a:p>
                    <a:p>
                      <a:r>
                        <a:rPr lang="en-US" sz="1400" b="0" i="0" u="none" strike="noStrike" kern="1200" baseline="0" dirty="0">
                          <a:solidFill>
                            <a:schemeClr val="dk1"/>
                          </a:solidFill>
                          <a:latin typeface="+mn-lt"/>
                          <a:ea typeface="+mn-ea"/>
                          <a:cs typeface="+mn-cs"/>
                        </a:rPr>
                        <a:t>Services available: </a:t>
                      </a:r>
                      <a:endParaRPr lang="en-US" sz="1400" dirty="0"/>
                    </a:p>
                    <a:p>
                      <a:endParaRPr lang="en-US" sz="1400" dirty="0"/>
                    </a:p>
                  </a:txBody>
                  <a:tcPr>
                    <a:solidFill>
                      <a:srgbClr val="FCD6A5"/>
                    </a:solidFill>
                  </a:tcPr>
                </a:tc>
                <a:tc>
                  <a:txBody>
                    <a:bodyPr/>
                    <a:lstStyle/>
                    <a:p>
                      <a:r>
                        <a:rPr lang="en-US" sz="1400" b="1" i="0" u="none" strike="noStrike" kern="1200" baseline="0" dirty="0">
                          <a:solidFill>
                            <a:schemeClr val="dk1"/>
                          </a:solidFill>
                          <a:latin typeface="+mn-lt"/>
                          <a:ea typeface="+mn-ea"/>
                          <a:cs typeface="+mn-cs"/>
                        </a:rPr>
                        <a:t>[Name of Organization/Facility] </a:t>
                      </a:r>
                      <a:endParaRPr lang="en-US" sz="1400" b="0" i="0" u="none" strike="noStrike" kern="1200" baseline="0" dirty="0">
                        <a:solidFill>
                          <a:schemeClr val="dk1"/>
                        </a:solidFill>
                        <a:latin typeface="+mn-lt"/>
                        <a:ea typeface="+mn-ea"/>
                        <a:cs typeface="+mn-cs"/>
                      </a:endParaRPr>
                    </a:p>
                    <a:p>
                      <a:r>
                        <a:rPr lang="en-US" sz="1400" b="0" i="0" u="none" strike="noStrike" kern="1200" baseline="0" dirty="0">
                          <a:solidFill>
                            <a:schemeClr val="dk1"/>
                          </a:solidFill>
                          <a:latin typeface="+mn-lt"/>
                          <a:ea typeface="+mn-ea"/>
                          <a:cs typeface="+mn-cs"/>
                        </a:rPr>
                        <a:t>Hours:</a:t>
                      </a:r>
                    </a:p>
                    <a:p>
                      <a:r>
                        <a:rPr lang="en-US" sz="1400" b="0" i="0" u="none" strike="noStrike" kern="1200" baseline="0" dirty="0">
                          <a:solidFill>
                            <a:schemeClr val="dk1"/>
                          </a:solidFill>
                          <a:latin typeface="+mn-lt"/>
                          <a:ea typeface="+mn-ea"/>
                          <a:cs typeface="+mn-cs"/>
                        </a:rPr>
                        <a:t>Location: </a:t>
                      </a:r>
                    </a:p>
                    <a:p>
                      <a:r>
                        <a:rPr lang="en-US" sz="1400" b="0" i="0" u="none" strike="noStrike" kern="1200" baseline="0" dirty="0">
                          <a:solidFill>
                            <a:schemeClr val="dk1"/>
                          </a:solidFill>
                          <a:latin typeface="+mn-lt"/>
                          <a:ea typeface="+mn-ea"/>
                          <a:cs typeface="+mn-cs"/>
                        </a:rPr>
                        <a:t>Focal Point: </a:t>
                      </a:r>
                    </a:p>
                    <a:p>
                      <a:r>
                        <a:rPr lang="en-US" sz="1400" b="0" i="0" u="none" strike="noStrike" kern="1200" baseline="0" dirty="0">
                          <a:solidFill>
                            <a:schemeClr val="dk1"/>
                          </a:solidFill>
                          <a:latin typeface="+mn-lt"/>
                          <a:ea typeface="+mn-ea"/>
                          <a:cs typeface="+mn-cs"/>
                        </a:rPr>
                        <a:t>Phone: </a:t>
                      </a:r>
                    </a:p>
                    <a:p>
                      <a:r>
                        <a:rPr lang="en-US" sz="1400" b="0" i="0" u="none" strike="noStrike" kern="1200" baseline="0" dirty="0">
                          <a:solidFill>
                            <a:schemeClr val="dk1"/>
                          </a:solidFill>
                          <a:latin typeface="+mn-lt"/>
                          <a:ea typeface="+mn-ea"/>
                          <a:cs typeface="+mn-cs"/>
                        </a:rPr>
                        <a:t>Email: </a:t>
                      </a:r>
                    </a:p>
                    <a:p>
                      <a:r>
                        <a:rPr lang="en-US" sz="1400" b="0" i="0" u="none" strike="noStrike" kern="1200" baseline="0" dirty="0">
                          <a:solidFill>
                            <a:schemeClr val="dk1"/>
                          </a:solidFill>
                          <a:latin typeface="+mn-lt"/>
                          <a:ea typeface="+mn-ea"/>
                          <a:cs typeface="+mn-cs"/>
                        </a:rPr>
                        <a:t>Services available: </a:t>
                      </a:r>
                      <a:endParaRPr lang="en-US" sz="1400" dirty="0"/>
                    </a:p>
                    <a:p>
                      <a:endParaRPr lang="en-US" sz="1400" dirty="0"/>
                    </a:p>
                  </a:txBody>
                  <a:tcPr>
                    <a:solidFill>
                      <a:srgbClr val="FCD6A5"/>
                    </a:solidFill>
                  </a:tcPr>
                </a:tc>
                <a:extLst>
                  <a:ext uri="{0D108BD9-81ED-4DB2-BD59-A6C34878D82A}">
                    <a16:rowId xmlns:a16="http://schemas.microsoft.com/office/drawing/2014/main" val="3772837966"/>
                  </a:ext>
                </a:extLst>
              </a:tr>
            </a:tbl>
          </a:graphicData>
        </a:graphic>
      </p:graphicFrame>
    </p:spTree>
    <p:extLst>
      <p:ext uri="{BB962C8B-B14F-4D97-AF65-F5344CB8AC3E}">
        <p14:creationId xmlns:p14="http://schemas.microsoft.com/office/powerpoint/2010/main" val="2194615990"/>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DCCAA-0E87-46B5-921B-59BF77E4FBDA}"/>
              </a:ext>
            </a:extLst>
          </p:cNvPr>
          <p:cNvSpPr>
            <a:spLocks noGrp="1"/>
          </p:cNvSpPr>
          <p:nvPr>
            <p:ph type="title"/>
          </p:nvPr>
        </p:nvSpPr>
        <p:spPr/>
        <p:txBody>
          <a:bodyPr>
            <a:normAutofit/>
          </a:bodyPr>
          <a:lstStyle/>
          <a:p>
            <a:r>
              <a:rPr lang="en-US"/>
              <a:t>A note about immediate medical services</a:t>
            </a:r>
            <a:endParaRPr lang="en-US" dirty="0"/>
          </a:p>
        </p:txBody>
      </p:sp>
      <p:sp>
        <p:nvSpPr>
          <p:cNvPr id="3" name="Text Placeholder 2">
            <a:extLst>
              <a:ext uri="{FF2B5EF4-FFF2-40B4-BE49-F238E27FC236}">
                <a16:creationId xmlns:a16="http://schemas.microsoft.com/office/drawing/2014/main" id="{8BE8DA44-B57F-44CB-82CD-8849A17D5729}"/>
              </a:ext>
            </a:extLst>
          </p:cNvPr>
          <p:cNvSpPr>
            <a:spLocks noGrp="1"/>
          </p:cNvSpPr>
          <p:nvPr>
            <p:ph type="body" sz="quarter" idx="10"/>
          </p:nvPr>
        </p:nvSpPr>
        <p:spPr>
          <a:xfrm>
            <a:off x="467359" y="1590283"/>
            <a:ext cx="8506519" cy="4176851"/>
          </a:xfrm>
        </p:spPr>
        <p:txBody>
          <a:bodyPr>
            <a:noAutofit/>
          </a:bodyPr>
          <a:lstStyle/>
          <a:p>
            <a:pPr>
              <a:lnSpc>
                <a:spcPts val="2800"/>
              </a:lnSpc>
            </a:pPr>
            <a:r>
              <a:rPr lang="en-US" sz="2600" dirty="0"/>
              <a:t>PEP can prevent HIV infection.</a:t>
            </a:r>
          </a:p>
          <a:p>
            <a:pPr lvl="1">
              <a:lnSpc>
                <a:spcPts val="2800"/>
              </a:lnSpc>
            </a:pPr>
            <a:r>
              <a:rPr lang="en-US" sz="2600" dirty="0"/>
              <a:t>If someone may have been exposed to HIV (for example, through rape), they need to begin PEP within 72 hours.</a:t>
            </a:r>
          </a:p>
          <a:p>
            <a:pPr>
              <a:lnSpc>
                <a:spcPts val="2800"/>
              </a:lnSpc>
              <a:spcBef>
                <a:spcPts val="1800"/>
              </a:spcBef>
            </a:pPr>
            <a:r>
              <a:rPr lang="en-US" sz="2600" dirty="0"/>
              <a:t>Emergency contraception prevents ovulation to prevent an unplanned pregnancy. </a:t>
            </a:r>
          </a:p>
          <a:p>
            <a:pPr lvl="1">
              <a:lnSpc>
                <a:spcPts val="2800"/>
              </a:lnSpc>
            </a:pPr>
            <a:r>
              <a:rPr lang="en-US" sz="2600" dirty="0"/>
              <a:t>If a woman is at risk for an unplanned pregnancy (for example, due to rape), EC will be effective up to 5 days after the incident.</a:t>
            </a:r>
            <a:endParaRPr lang="en-US" sz="2600" dirty="0">
              <a:solidFill>
                <a:srgbClr val="00B050"/>
              </a:solidFill>
            </a:endParaRPr>
          </a:p>
          <a:p>
            <a:pPr>
              <a:lnSpc>
                <a:spcPts val="2800"/>
              </a:lnSpc>
              <a:spcBef>
                <a:spcPts val="1800"/>
              </a:spcBef>
            </a:pPr>
            <a:r>
              <a:rPr lang="en-US" sz="2600" dirty="0">
                <a:solidFill>
                  <a:srgbClr val="00B050"/>
                </a:solidFill>
              </a:rPr>
              <a:t>[Country team to include information on the local procedure for accessing PEP and emergency contraception]</a:t>
            </a:r>
          </a:p>
        </p:txBody>
      </p:sp>
    </p:spTree>
    <p:extLst>
      <p:ext uri="{BB962C8B-B14F-4D97-AF65-F5344CB8AC3E}">
        <p14:creationId xmlns:p14="http://schemas.microsoft.com/office/powerpoint/2010/main" val="395718601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D0DC7-132E-4FFB-8E7E-8A7969F94890}"/>
              </a:ext>
            </a:extLst>
          </p:cNvPr>
          <p:cNvSpPr>
            <a:spLocks noGrp="1"/>
          </p:cNvSpPr>
          <p:nvPr>
            <p:ph type="title"/>
          </p:nvPr>
        </p:nvSpPr>
        <p:spPr/>
        <p:txBody>
          <a:bodyPr/>
          <a:lstStyle/>
          <a:p>
            <a:r>
              <a:rPr lang="en-US" dirty="0"/>
              <a:t>Questions and reflections</a:t>
            </a:r>
          </a:p>
        </p:txBody>
      </p:sp>
      <p:sp>
        <p:nvSpPr>
          <p:cNvPr id="3" name="Text Placeholder 2">
            <a:extLst>
              <a:ext uri="{FF2B5EF4-FFF2-40B4-BE49-F238E27FC236}">
                <a16:creationId xmlns:a16="http://schemas.microsoft.com/office/drawing/2014/main" id="{CCDA9039-CF15-4473-9D49-076F30675E3A}"/>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682101863"/>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Session 3.3</a:t>
            </a:r>
            <a:br>
              <a:rPr lang="en-US" dirty="0"/>
            </a:br>
            <a:r>
              <a:rPr lang="en-US" dirty="0"/>
              <a:t>Barriers to Disclosing Violence</a:t>
            </a:r>
          </a:p>
        </p:txBody>
      </p:sp>
    </p:spTree>
    <p:extLst>
      <p:ext uri="{BB962C8B-B14F-4D97-AF65-F5344CB8AC3E}">
        <p14:creationId xmlns:p14="http://schemas.microsoft.com/office/powerpoint/2010/main" val="422044168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a:t>
            </a:r>
          </a:p>
        </p:txBody>
      </p:sp>
      <p:sp>
        <p:nvSpPr>
          <p:cNvPr id="3" name="Text Placeholder 2"/>
          <p:cNvSpPr>
            <a:spLocks noGrp="1"/>
          </p:cNvSpPr>
          <p:nvPr>
            <p:ph type="body" sz="quarter" idx="10"/>
          </p:nvPr>
        </p:nvSpPr>
        <p:spPr/>
        <p:txBody>
          <a:bodyPr/>
          <a:lstStyle/>
          <a:p>
            <a:pPr marL="0" indent="0">
              <a:buNone/>
            </a:pPr>
            <a:r>
              <a:rPr lang="en-US" dirty="0"/>
              <a:t>Recognize the barriers to disclosing violence, including victim blaming, and recognize victim blaming as counterproductive to law enforcement’s mission</a:t>
            </a:r>
          </a:p>
        </p:txBody>
      </p:sp>
    </p:spTree>
    <p:extLst>
      <p:ext uri="{BB962C8B-B14F-4D97-AF65-F5344CB8AC3E}">
        <p14:creationId xmlns:p14="http://schemas.microsoft.com/office/powerpoint/2010/main" val="3261677023"/>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 Standing in her shoes</a:t>
            </a:r>
          </a:p>
        </p:txBody>
      </p:sp>
      <p:sp>
        <p:nvSpPr>
          <p:cNvPr id="3" name="Text Placeholder 2"/>
          <p:cNvSpPr>
            <a:spLocks noGrp="1"/>
          </p:cNvSpPr>
          <p:nvPr>
            <p:ph type="body" sz="quarter" idx="10"/>
          </p:nvPr>
        </p:nvSpPr>
        <p:spPr/>
        <p:txBody>
          <a:bodyPr>
            <a:normAutofit/>
          </a:bodyPr>
          <a:lstStyle/>
          <a:p>
            <a:r>
              <a:rPr lang="en-US" dirty="0"/>
              <a:t>Nine volunteers </a:t>
            </a:r>
          </a:p>
          <a:p>
            <a:r>
              <a:rPr lang="en-US" dirty="0"/>
              <a:t>Stand in a line</a:t>
            </a:r>
          </a:p>
          <a:p>
            <a:r>
              <a:rPr lang="en-US" dirty="0"/>
              <a:t>Volunteer 1 reads their card to each person one at a time, and each person reads their card</a:t>
            </a:r>
          </a:p>
        </p:txBody>
      </p:sp>
    </p:spTree>
    <p:extLst>
      <p:ext uri="{BB962C8B-B14F-4D97-AF65-F5344CB8AC3E}">
        <p14:creationId xmlns:p14="http://schemas.microsoft.com/office/powerpoint/2010/main" val="1994375804"/>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Activity: Standing in her shoes (debrief)</a:t>
            </a:r>
          </a:p>
        </p:txBody>
      </p:sp>
      <p:sp>
        <p:nvSpPr>
          <p:cNvPr id="7" name="Text Placeholder 6"/>
          <p:cNvSpPr>
            <a:spLocks noGrp="1"/>
          </p:cNvSpPr>
          <p:nvPr>
            <p:ph type="body" sz="quarter" idx="10"/>
          </p:nvPr>
        </p:nvSpPr>
        <p:spPr/>
        <p:txBody>
          <a:bodyPr/>
          <a:lstStyle/>
          <a:p>
            <a:r>
              <a:rPr lang="en-US" dirty="0"/>
              <a:t>Observations from the participants in the drama</a:t>
            </a:r>
          </a:p>
          <a:p>
            <a:r>
              <a:rPr lang="en-US" dirty="0"/>
              <a:t>Observations from the group</a:t>
            </a:r>
          </a:p>
        </p:txBody>
      </p:sp>
    </p:spTree>
    <p:extLst>
      <p:ext uri="{BB962C8B-B14F-4D97-AF65-F5344CB8AC3E}">
        <p14:creationId xmlns:p14="http://schemas.microsoft.com/office/powerpoint/2010/main" val="2874493046"/>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importance of your response</a:t>
            </a:r>
          </a:p>
        </p:txBody>
      </p:sp>
      <p:sp>
        <p:nvSpPr>
          <p:cNvPr id="3" name="Content Placeholder 2"/>
          <p:cNvSpPr>
            <a:spLocks noGrp="1"/>
          </p:cNvSpPr>
          <p:nvPr>
            <p:ph type="body" sz="quarter" idx="10"/>
          </p:nvPr>
        </p:nvSpPr>
        <p:spPr>
          <a:xfrm>
            <a:off x="467360" y="1590283"/>
            <a:ext cx="8219440" cy="5003948"/>
          </a:xfrm>
        </p:spPr>
        <p:txBody>
          <a:bodyPr>
            <a:normAutofit fontScale="40000" lnSpcReduction="20000"/>
          </a:bodyPr>
          <a:lstStyle/>
          <a:p>
            <a:pPr marL="0" indent="0">
              <a:lnSpc>
                <a:spcPct val="120000"/>
              </a:lnSpc>
              <a:buNone/>
            </a:pPr>
            <a:r>
              <a:rPr lang="en-US" sz="6000" i="1" dirty="0"/>
              <a:t>“</a:t>
            </a:r>
            <a:r>
              <a:rPr lang="en-US" sz="6000" dirty="0"/>
              <a:t>A victim is often in a heightened state of awareness and very emotional after an assault due to circulating stress hormones; events may be recalled in dramatic detail. </a:t>
            </a:r>
            <a:r>
              <a:rPr lang="en-US" sz="6000" b="1" dirty="0"/>
              <a:t>Many survivors of sexual assault have described the kindness of the treating personnel as being beneficial to their recovery. Conversely, many describe comments made by police, doctors, counsellors and other persons with whom they have had contact as a result of the assault that have haunted them for years. </a:t>
            </a:r>
            <a:r>
              <a:rPr lang="en-US" sz="6000" dirty="0"/>
              <a:t>For this reason, health workers must choose their words with great care when dealing with sexual assault patients and take care not to contribute in any way to revictimization of the patient.” </a:t>
            </a:r>
          </a:p>
          <a:p>
            <a:pPr marL="0" indent="0">
              <a:lnSpc>
                <a:spcPct val="120000"/>
              </a:lnSpc>
              <a:buNone/>
            </a:pPr>
            <a:endParaRPr lang="en-US" sz="3000" dirty="0"/>
          </a:p>
          <a:p>
            <a:pPr marL="0" indent="0">
              <a:lnSpc>
                <a:spcPct val="120000"/>
              </a:lnSpc>
              <a:buNone/>
            </a:pPr>
            <a:r>
              <a:rPr lang="en-US" sz="3000" dirty="0"/>
              <a:t>Source: World Health Organization, 2003.</a:t>
            </a:r>
            <a:endParaRPr lang="en-US" sz="3000" i="1" dirty="0"/>
          </a:p>
        </p:txBody>
      </p:sp>
    </p:spTree>
    <p:extLst>
      <p:ext uri="{BB962C8B-B14F-4D97-AF65-F5344CB8AC3E}">
        <p14:creationId xmlns:p14="http://schemas.microsoft.com/office/powerpoint/2010/main" val="1843685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2FDA9-6537-4AA0-9F56-E9D6AC81DAB8}"/>
              </a:ext>
            </a:extLst>
          </p:cNvPr>
          <p:cNvSpPr>
            <a:spLocks noGrp="1"/>
          </p:cNvSpPr>
          <p:nvPr>
            <p:ph type="title"/>
          </p:nvPr>
        </p:nvSpPr>
        <p:spPr/>
        <p:txBody>
          <a:bodyPr/>
          <a:lstStyle/>
          <a:p>
            <a:r>
              <a:rPr lang="en-US" dirty="0"/>
              <a:t>What happens when we blame victims?</a:t>
            </a:r>
          </a:p>
        </p:txBody>
      </p:sp>
      <p:sp>
        <p:nvSpPr>
          <p:cNvPr id="3" name="Text Placeholder 2">
            <a:extLst>
              <a:ext uri="{FF2B5EF4-FFF2-40B4-BE49-F238E27FC236}">
                <a16:creationId xmlns:a16="http://schemas.microsoft.com/office/drawing/2014/main" id="{25BEA794-48EF-462C-B9BA-F065DDE5C8F8}"/>
              </a:ext>
            </a:extLst>
          </p:cNvPr>
          <p:cNvSpPr>
            <a:spLocks noGrp="1"/>
          </p:cNvSpPr>
          <p:nvPr>
            <p:ph type="body" sz="quarter" idx="10"/>
          </p:nvPr>
        </p:nvSpPr>
        <p:spPr/>
        <p:txBody>
          <a:bodyPr/>
          <a:lstStyle/>
          <a:p>
            <a:r>
              <a:rPr lang="en-US" dirty="0"/>
              <a:t>We discourage people from disclosing violence and seeking help.</a:t>
            </a:r>
          </a:p>
          <a:p>
            <a:r>
              <a:rPr lang="en-US" dirty="0"/>
              <a:t>We harm the mental health of victims of violence.</a:t>
            </a:r>
          </a:p>
          <a:p>
            <a:r>
              <a:rPr lang="en-US" dirty="0"/>
              <a:t>We place the entire solution to the problem on the shoulders of the person who has been victimized.</a:t>
            </a:r>
          </a:p>
          <a:p>
            <a:r>
              <a:rPr lang="en-US" dirty="0"/>
              <a:t>We do not place responsibility on the actual perpetrators (excusing behavior and creating impunity).</a:t>
            </a:r>
          </a:p>
          <a:p>
            <a:endParaRPr lang="en-US" dirty="0"/>
          </a:p>
        </p:txBody>
      </p:sp>
    </p:spTree>
    <p:extLst>
      <p:ext uri="{BB962C8B-B14F-4D97-AF65-F5344CB8AC3E}">
        <p14:creationId xmlns:p14="http://schemas.microsoft.com/office/powerpoint/2010/main" val="30625797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60085EC-6E31-4344-B4E9-0CE7CE96A6FF}"/>
              </a:ext>
            </a:extLst>
          </p:cNvPr>
          <p:cNvSpPr>
            <a:spLocks noGrp="1"/>
          </p:cNvSpPr>
          <p:nvPr>
            <p:ph type="title"/>
          </p:nvPr>
        </p:nvSpPr>
        <p:spPr/>
        <p:txBody>
          <a:bodyPr/>
          <a:lstStyle/>
          <a:p>
            <a:r>
              <a:rPr lang="en-US" dirty="0"/>
              <a:t>Agenda review</a:t>
            </a:r>
          </a:p>
        </p:txBody>
      </p:sp>
      <p:sp>
        <p:nvSpPr>
          <p:cNvPr id="6" name="Text Placeholder 5">
            <a:extLst>
              <a:ext uri="{FF2B5EF4-FFF2-40B4-BE49-F238E27FC236}">
                <a16:creationId xmlns:a16="http://schemas.microsoft.com/office/drawing/2014/main" id="{9A8C77BD-C5C4-4CD5-B04F-267C82A5942E}"/>
              </a:ext>
            </a:extLst>
          </p:cNvPr>
          <p:cNvSpPr>
            <a:spLocks noGrp="1"/>
          </p:cNvSpPr>
          <p:nvPr>
            <p:ph type="body" sz="quarter" idx="10"/>
          </p:nvPr>
        </p:nvSpPr>
        <p:spPr/>
        <p:txBody>
          <a:bodyPr/>
          <a:lstStyle/>
          <a:p>
            <a:r>
              <a:rPr lang="en-US" dirty="0"/>
              <a:t>Module 1: Setting the Stage</a:t>
            </a:r>
          </a:p>
          <a:p>
            <a:r>
              <a:rPr lang="en-US" dirty="0"/>
              <a:t>Module 2: Building Core Knowledge</a:t>
            </a:r>
          </a:p>
          <a:p>
            <a:r>
              <a:rPr lang="en-US" dirty="0"/>
              <a:t>Module 3: Applying Principles and Building Skills</a:t>
            </a:r>
          </a:p>
          <a:p>
            <a:r>
              <a:rPr lang="en-US" dirty="0"/>
              <a:t>Module 4: Using What We Have Learned</a:t>
            </a:r>
          </a:p>
          <a:p>
            <a:endParaRPr lang="en-US" dirty="0"/>
          </a:p>
        </p:txBody>
      </p:sp>
    </p:spTree>
    <p:extLst>
      <p:ext uri="{BB962C8B-B14F-4D97-AF65-F5344CB8AC3E}">
        <p14:creationId xmlns:p14="http://schemas.microsoft.com/office/powerpoint/2010/main" val="619309021"/>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 Questions that blame</a:t>
            </a:r>
          </a:p>
        </p:txBody>
      </p:sp>
      <p:sp>
        <p:nvSpPr>
          <p:cNvPr id="3" name="Content Placeholder 2"/>
          <p:cNvSpPr>
            <a:spLocks noGrp="1"/>
          </p:cNvSpPr>
          <p:nvPr>
            <p:ph type="body" sz="quarter" idx="10"/>
          </p:nvPr>
        </p:nvSpPr>
        <p:spPr/>
        <p:txBody>
          <a:bodyPr/>
          <a:lstStyle/>
          <a:p>
            <a:r>
              <a:rPr lang="en-US" dirty="0"/>
              <a:t>Why were you wearing such revealing clothing?</a:t>
            </a:r>
          </a:p>
          <a:p>
            <a:r>
              <a:rPr lang="en-US" dirty="0"/>
              <a:t>If you were really afraid, why didn’t you run or scream? </a:t>
            </a:r>
          </a:p>
          <a:p>
            <a:r>
              <a:rPr lang="en-US" dirty="0"/>
              <a:t>Why do you choose to put yourself in risky situations?</a:t>
            </a:r>
          </a:p>
          <a:p>
            <a:endParaRPr lang="en-US" dirty="0"/>
          </a:p>
        </p:txBody>
      </p:sp>
    </p:spTree>
    <p:extLst>
      <p:ext uri="{BB962C8B-B14F-4D97-AF65-F5344CB8AC3E}">
        <p14:creationId xmlns:p14="http://schemas.microsoft.com/office/powerpoint/2010/main" val="3438169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0FEE3-2A92-4555-AF27-6226979EC4AD}"/>
              </a:ext>
            </a:extLst>
          </p:cNvPr>
          <p:cNvSpPr>
            <a:spLocks noGrp="1"/>
          </p:cNvSpPr>
          <p:nvPr>
            <p:ph type="title"/>
          </p:nvPr>
        </p:nvSpPr>
        <p:spPr/>
        <p:txBody>
          <a:bodyPr>
            <a:normAutofit/>
          </a:bodyPr>
          <a:lstStyle/>
          <a:p>
            <a:r>
              <a:rPr lang="en-US" dirty="0"/>
              <a:t>Our response to one victim affects others</a:t>
            </a:r>
          </a:p>
        </p:txBody>
      </p:sp>
      <p:sp>
        <p:nvSpPr>
          <p:cNvPr id="3" name="Text Placeholder 2">
            <a:extLst>
              <a:ext uri="{FF2B5EF4-FFF2-40B4-BE49-F238E27FC236}">
                <a16:creationId xmlns:a16="http://schemas.microsoft.com/office/drawing/2014/main" id="{24A9ED08-C10D-4A2B-81DD-0CB7DFC711C2}"/>
              </a:ext>
            </a:extLst>
          </p:cNvPr>
          <p:cNvSpPr>
            <a:spLocks noGrp="1"/>
          </p:cNvSpPr>
          <p:nvPr>
            <p:ph type="body" sz="quarter" idx="10"/>
          </p:nvPr>
        </p:nvSpPr>
        <p:spPr>
          <a:xfrm>
            <a:off x="462280" y="1437412"/>
            <a:ext cx="8219440" cy="4176851"/>
          </a:xfrm>
        </p:spPr>
        <p:txBody>
          <a:bodyPr>
            <a:normAutofit/>
          </a:bodyPr>
          <a:lstStyle/>
          <a:p>
            <a:pPr>
              <a:lnSpc>
                <a:spcPts val="2800"/>
              </a:lnSpc>
            </a:pPr>
            <a:r>
              <a:rPr lang="en-US" dirty="0"/>
              <a:t>Blaming any victim also makes others’ disclosures less likely.</a:t>
            </a:r>
          </a:p>
          <a:p>
            <a:pPr>
              <a:lnSpc>
                <a:spcPts val="2800"/>
              </a:lnSpc>
            </a:pPr>
            <a:r>
              <a:rPr lang="en-US" dirty="0"/>
              <a:t>One of the predictors for whether someone will come forward to disclose violence is what they have seen happen to others upon disclosure.</a:t>
            </a:r>
          </a:p>
          <a:p>
            <a:pPr>
              <a:lnSpc>
                <a:spcPts val="2800"/>
              </a:lnSpc>
            </a:pPr>
            <a:r>
              <a:rPr lang="en-US" dirty="0"/>
              <a:t>This is a phenomena called “social proof.”</a:t>
            </a:r>
            <a:r>
              <a:rPr lang="en-US" baseline="30000" dirty="0"/>
              <a:t>1</a:t>
            </a:r>
          </a:p>
          <a:p>
            <a:pPr>
              <a:lnSpc>
                <a:spcPts val="2800"/>
              </a:lnSpc>
            </a:pPr>
            <a:r>
              <a:rPr lang="en-US" dirty="0"/>
              <a:t>As a law enforcement officer, each time you respond appropriately to a victim of violence and support them, you make it more likely that others will also come forward.</a:t>
            </a:r>
          </a:p>
        </p:txBody>
      </p:sp>
      <p:sp>
        <p:nvSpPr>
          <p:cNvPr id="5" name="TextBox 4">
            <a:extLst>
              <a:ext uri="{FF2B5EF4-FFF2-40B4-BE49-F238E27FC236}">
                <a16:creationId xmlns:a16="http://schemas.microsoft.com/office/drawing/2014/main" id="{84C867D3-ABF4-4CF1-A8DC-37D26E3CD64B}"/>
              </a:ext>
            </a:extLst>
          </p:cNvPr>
          <p:cNvSpPr txBox="1"/>
          <p:nvPr/>
        </p:nvSpPr>
        <p:spPr>
          <a:xfrm>
            <a:off x="716716" y="5979747"/>
            <a:ext cx="6832359" cy="276999"/>
          </a:xfrm>
          <a:prstGeom prst="rect">
            <a:avLst/>
          </a:prstGeom>
          <a:noFill/>
        </p:spPr>
        <p:txBody>
          <a:bodyPr wrap="square" rtlCol="0">
            <a:spAutoFit/>
          </a:bodyPr>
          <a:lstStyle/>
          <a:p>
            <a:r>
              <a:rPr lang="en-US" sz="1200" dirty="0"/>
              <a:t>Source: </a:t>
            </a:r>
            <a:r>
              <a:rPr lang="en-US" sz="1200" dirty="0" err="1"/>
              <a:t>Vedantam</a:t>
            </a:r>
            <a:r>
              <a:rPr lang="en-US" sz="1200" dirty="0"/>
              <a:t>, 2017. </a:t>
            </a:r>
            <a:endParaRPr lang="en-US" dirty="0"/>
          </a:p>
        </p:txBody>
      </p:sp>
    </p:spTree>
    <p:extLst>
      <p:ext uri="{BB962C8B-B14F-4D97-AF65-F5344CB8AC3E}">
        <p14:creationId xmlns:p14="http://schemas.microsoft.com/office/powerpoint/2010/main" val="2655019847"/>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 Why do we blame victims?</a:t>
            </a:r>
          </a:p>
        </p:txBody>
      </p:sp>
      <p:sp>
        <p:nvSpPr>
          <p:cNvPr id="3" name="Content Placeholder 2"/>
          <p:cNvSpPr>
            <a:spLocks noGrp="1"/>
          </p:cNvSpPr>
          <p:nvPr>
            <p:ph type="body" sz="quarter" idx="10"/>
          </p:nvPr>
        </p:nvSpPr>
        <p:spPr/>
        <p:txBody>
          <a:bodyPr/>
          <a:lstStyle/>
          <a:p>
            <a:r>
              <a:rPr lang="en-US" dirty="0"/>
              <a:t>Gender and other societal norms and myths that make violence the fault of women and individuals who are seen as nonconforming to gender norms</a:t>
            </a:r>
            <a:r>
              <a:rPr lang="en-US" baseline="30000" dirty="0"/>
              <a:t>1-3</a:t>
            </a:r>
            <a:endParaRPr lang="en-US" dirty="0"/>
          </a:p>
          <a:p>
            <a:r>
              <a:rPr lang="en-US" dirty="0"/>
              <a:t>To feel safe ourselves</a:t>
            </a:r>
            <a:r>
              <a:rPr lang="en-US" baseline="30000" dirty="0"/>
              <a:t>4</a:t>
            </a:r>
          </a:p>
          <a:p>
            <a:r>
              <a:rPr lang="en-US" dirty="0"/>
              <a:t>To feel that the world is just</a:t>
            </a:r>
            <a:r>
              <a:rPr lang="en-US" baseline="30000" dirty="0"/>
              <a:t>5,6</a:t>
            </a:r>
            <a:endParaRPr lang="en-US" dirty="0"/>
          </a:p>
          <a:p>
            <a:r>
              <a:rPr lang="en-US" dirty="0"/>
              <a:t>In an effort to be helpful</a:t>
            </a:r>
          </a:p>
          <a:p>
            <a:endParaRPr lang="en-US" dirty="0"/>
          </a:p>
        </p:txBody>
      </p:sp>
      <p:sp>
        <p:nvSpPr>
          <p:cNvPr id="5" name="TextBox 4">
            <a:extLst>
              <a:ext uri="{FF2B5EF4-FFF2-40B4-BE49-F238E27FC236}">
                <a16:creationId xmlns:a16="http://schemas.microsoft.com/office/drawing/2014/main" id="{E60A3BF3-DA12-49B4-876B-32DC60BC374A}"/>
              </a:ext>
            </a:extLst>
          </p:cNvPr>
          <p:cNvSpPr txBox="1"/>
          <p:nvPr/>
        </p:nvSpPr>
        <p:spPr>
          <a:xfrm>
            <a:off x="839146" y="6289693"/>
            <a:ext cx="7706139" cy="400110"/>
          </a:xfrm>
          <a:prstGeom prst="rect">
            <a:avLst/>
          </a:prstGeom>
          <a:noFill/>
        </p:spPr>
        <p:txBody>
          <a:bodyPr wrap="square" rtlCol="0">
            <a:spAutoFit/>
          </a:bodyPr>
          <a:lstStyle/>
          <a:p>
            <a:r>
              <a:rPr lang="en-US" sz="1000" dirty="0"/>
              <a:t>Sources: 1. Cortina et al., 2018.    2. LINKAGES, 2016a.    3. LINKAGES, 2016b.    4. </a:t>
            </a:r>
            <a:r>
              <a:rPr lang="en-US" sz="1000" dirty="0" err="1"/>
              <a:t>Janoff</a:t>
            </a:r>
            <a:r>
              <a:rPr lang="en-US" sz="1000" dirty="0"/>
              <a:t>-Bulman, 2010.    5. Lerner, 1980.    </a:t>
            </a:r>
          </a:p>
          <a:p>
            <a:r>
              <a:rPr lang="en-US" sz="1000" dirty="0"/>
              <a:t>6. Lerner &amp; Simmons, 1966.</a:t>
            </a:r>
          </a:p>
        </p:txBody>
      </p:sp>
    </p:spTree>
    <p:extLst>
      <p:ext uri="{BB962C8B-B14F-4D97-AF65-F5344CB8AC3E}">
        <p14:creationId xmlns:p14="http://schemas.microsoft.com/office/powerpoint/2010/main" val="451174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5345F-44BB-41DD-AC1F-66A3DADBC01B}"/>
              </a:ext>
            </a:extLst>
          </p:cNvPr>
          <p:cNvSpPr>
            <a:spLocks noGrp="1"/>
          </p:cNvSpPr>
          <p:nvPr>
            <p:ph type="title"/>
          </p:nvPr>
        </p:nvSpPr>
        <p:spPr/>
        <p:txBody>
          <a:bodyPr>
            <a:normAutofit fontScale="90000"/>
          </a:bodyPr>
          <a:lstStyle/>
          <a:p>
            <a:r>
              <a:rPr lang="en-US" dirty="0"/>
              <a:t>Guidance from International Association of Chiefs of Police (IACP)</a:t>
            </a:r>
          </a:p>
        </p:txBody>
      </p:sp>
      <p:sp>
        <p:nvSpPr>
          <p:cNvPr id="3" name="Text Placeholder 2">
            <a:extLst>
              <a:ext uri="{FF2B5EF4-FFF2-40B4-BE49-F238E27FC236}">
                <a16:creationId xmlns:a16="http://schemas.microsoft.com/office/drawing/2014/main" id="{8A66283E-9A00-4367-89B6-97879DE2B65C}"/>
              </a:ext>
            </a:extLst>
          </p:cNvPr>
          <p:cNvSpPr>
            <a:spLocks noGrp="1"/>
          </p:cNvSpPr>
          <p:nvPr>
            <p:ph type="body" sz="quarter" idx="10"/>
          </p:nvPr>
        </p:nvSpPr>
        <p:spPr/>
        <p:txBody>
          <a:bodyPr/>
          <a:lstStyle/>
          <a:p>
            <a:r>
              <a:rPr lang="en-US" sz="2400" dirty="0"/>
              <a:t>IACP specifically </a:t>
            </a:r>
            <a:r>
              <a:rPr lang="en-US" sz="2400" u="sng" dirty="0"/>
              <a:t>rejects</a:t>
            </a:r>
            <a:r>
              <a:rPr lang="en-US" sz="2400" dirty="0"/>
              <a:t> the idea that victims of sexual violence cause the violence against them.</a:t>
            </a:r>
          </a:p>
          <a:p>
            <a:r>
              <a:rPr lang="en-US" sz="2400" dirty="0"/>
              <a:t>Police should “reassure victims that, regardless of their behavior, no one has the right to sexually assault them.”</a:t>
            </a:r>
            <a:r>
              <a:rPr lang="en-US" sz="2400" baseline="30000" dirty="0"/>
              <a:t>1</a:t>
            </a:r>
          </a:p>
          <a:p>
            <a:r>
              <a:rPr lang="en-US" sz="2400" dirty="0"/>
              <a:t>“An eﬀective investigation will concentrate on gathering as much evidence as possible on the suspect … not on the victim’s character, behavior, or credibility.”</a:t>
            </a:r>
            <a:r>
              <a:rPr lang="en-US" sz="2400" baseline="30000" dirty="0"/>
              <a:t>1</a:t>
            </a:r>
            <a:endParaRPr lang="en-US" sz="2400" dirty="0"/>
          </a:p>
        </p:txBody>
      </p:sp>
      <p:sp>
        <p:nvSpPr>
          <p:cNvPr id="6" name="TextBox 5">
            <a:extLst>
              <a:ext uri="{FF2B5EF4-FFF2-40B4-BE49-F238E27FC236}">
                <a16:creationId xmlns:a16="http://schemas.microsoft.com/office/drawing/2014/main" id="{6155336B-4929-4388-92F0-F0FCF7EFD365}"/>
              </a:ext>
            </a:extLst>
          </p:cNvPr>
          <p:cNvSpPr txBox="1"/>
          <p:nvPr/>
        </p:nvSpPr>
        <p:spPr>
          <a:xfrm>
            <a:off x="467360" y="5871578"/>
            <a:ext cx="3699063" cy="246221"/>
          </a:xfrm>
          <a:prstGeom prst="rect">
            <a:avLst/>
          </a:prstGeom>
          <a:noFill/>
        </p:spPr>
        <p:txBody>
          <a:bodyPr wrap="square" rtlCol="0">
            <a:spAutoFit/>
          </a:bodyPr>
          <a:lstStyle/>
          <a:p>
            <a:r>
              <a:rPr lang="en-US" sz="1000" dirty="0"/>
              <a:t>Source: International Association of Chiefs of Police, 2005. </a:t>
            </a:r>
          </a:p>
        </p:txBody>
      </p:sp>
      <p:pic>
        <p:nvPicPr>
          <p:cNvPr id="7" name="Picture 6">
            <a:extLst>
              <a:ext uri="{FF2B5EF4-FFF2-40B4-BE49-F238E27FC236}">
                <a16:creationId xmlns:a16="http://schemas.microsoft.com/office/drawing/2014/main" id="{F4800BA2-7C9A-4C44-86BA-8295448D19CF}"/>
              </a:ext>
            </a:extLst>
          </p:cNvPr>
          <p:cNvPicPr>
            <a:picLocks noChangeAspect="1"/>
          </p:cNvPicPr>
          <p:nvPr/>
        </p:nvPicPr>
        <p:blipFill>
          <a:blip r:embed="rId2"/>
          <a:stretch>
            <a:fillRect/>
          </a:stretch>
        </p:blipFill>
        <p:spPr>
          <a:xfrm>
            <a:off x="4676775" y="4768196"/>
            <a:ext cx="4010025" cy="14573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92404795"/>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6F416-EACE-4415-A6D4-46A452C3ED0F}"/>
              </a:ext>
            </a:extLst>
          </p:cNvPr>
          <p:cNvSpPr>
            <a:spLocks noGrp="1"/>
          </p:cNvSpPr>
          <p:nvPr>
            <p:ph type="title"/>
          </p:nvPr>
        </p:nvSpPr>
        <p:spPr/>
        <p:txBody>
          <a:bodyPr/>
          <a:lstStyle/>
          <a:p>
            <a:r>
              <a:rPr lang="en-US" dirty="0"/>
              <a:t>Questions and reflections</a:t>
            </a:r>
          </a:p>
        </p:txBody>
      </p:sp>
      <p:sp>
        <p:nvSpPr>
          <p:cNvPr id="3" name="Text Placeholder 2">
            <a:extLst>
              <a:ext uri="{FF2B5EF4-FFF2-40B4-BE49-F238E27FC236}">
                <a16:creationId xmlns:a16="http://schemas.microsoft.com/office/drawing/2014/main" id="{3E2C94F1-2700-4B3E-87E9-26020892CF62}"/>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698325984"/>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Session 3.4</a:t>
            </a:r>
            <a:br>
              <a:rPr lang="en-US" dirty="0"/>
            </a:br>
            <a:r>
              <a:rPr lang="en-US" dirty="0"/>
              <a:t>Victim-Centered Support</a:t>
            </a:r>
          </a:p>
        </p:txBody>
      </p:sp>
    </p:spTree>
    <p:extLst>
      <p:ext uri="{BB962C8B-B14F-4D97-AF65-F5344CB8AC3E}">
        <p14:creationId xmlns:p14="http://schemas.microsoft.com/office/powerpoint/2010/main" val="1495009166"/>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Objectives</a:t>
            </a:r>
          </a:p>
        </p:txBody>
      </p:sp>
      <p:sp>
        <p:nvSpPr>
          <p:cNvPr id="4" name="Text Placeholder 3"/>
          <p:cNvSpPr>
            <a:spLocks noGrp="1"/>
          </p:cNvSpPr>
          <p:nvPr>
            <p:ph type="body" sz="quarter" idx="10"/>
          </p:nvPr>
        </p:nvSpPr>
        <p:spPr/>
        <p:txBody>
          <a:bodyPr>
            <a:normAutofit/>
          </a:bodyPr>
          <a:lstStyle/>
          <a:p>
            <a:pPr lvl="0"/>
            <a:r>
              <a:rPr lang="en-US" dirty="0"/>
              <a:t>Provide an appropriate response to victims who disclose violence</a:t>
            </a:r>
          </a:p>
          <a:p>
            <a:pPr lvl="0"/>
            <a:r>
              <a:rPr lang="en-US" dirty="0"/>
              <a:t>Demonstrate how to assess safety and explore safety strategies with victims</a:t>
            </a:r>
          </a:p>
        </p:txBody>
      </p:sp>
    </p:spTree>
    <p:extLst>
      <p:ext uri="{BB962C8B-B14F-4D97-AF65-F5344CB8AC3E}">
        <p14:creationId xmlns:p14="http://schemas.microsoft.com/office/powerpoint/2010/main" val="3254234052"/>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Victim-centered support</a:t>
            </a:r>
          </a:p>
        </p:txBody>
      </p:sp>
      <p:graphicFrame>
        <p:nvGraphicFramePr>
          <p:cNvPr id="5" name="Table 4">
            <a:extLst>
              <a:ext uri="{FF2B5EF4-FFF2-40B4-BE49-F238E27FC236}">
                <a16:creationId xmlns:a16="http://schemas.microsoft.com/office/drawing/2014/main" id="{9880DB59-6BD4-4B66-A03C-AED1F89CFA13}"/>
              </a:ext>
            </a:extLst>
          </p:cNvPr>
          <p:cNvGraphicFramePr>
            <a:graphicFrameLocks noGrp="1"/>
          </p:cNvGraphicFramePr>
          <p:nvPr>
            <p:extLst>
              <p:ext uri="{D42A27DB-BD31-4B8C-83A1-F6EECF244321}">
                <p14:modId xmlns:p14="http://schemas.microsoft.com/office/powerpoint/2010/main" val="2213462672"/>
              </p:ext>
            </p:extLst>
          </p:nvPr>
        </p:nvGraphicFramePr>
        <p:xfrm>
          <a:off x="716280" y="1492426"/>
          <a:ext cx="7009107" cy="4591884"/>
        </p:xfrm>
        <a:graphic>
          <a:graphicData uri="http://schemas.openxmlformats.org/drawingml/2006/table">
            <a:tbl>
              <a:tblPr firstRow="1" firstCol="1" bandRow="1">
                <a:tableStyleId>{5C22544A-7EE6-4342-B048-85BDC9FD1C3A}</a:tableStyleId>
              </a:tblPr>
              <a:tblGrid>
                <a:gridCol w="7009107">
                  <a:extLst>
                    <a:ext uri="{9D8B030D-6E8A-4147-A177-3AD203B41FA5}">
                      <a16:colId xmlns:a16="http://schemas.microsoft.com/office/drawing/2014/main" val="4199091989"/>
                    </a:ext>
                  </a:extLst>
                </a:gridCol>
              </a:tblGrid>
              <a:tr h="2652264">
                <a:tc>
                  <a:txBody>
                    <a:bodyPr/>
                    <a:lstStyle/>
                    <a:p>
                      <a:pPr marL="342900" marR="0" lvl="0" indent="-342900">
                        <a:lnSpc>
                          <a:spcPct val="106000"/>
                        </a:lnSpc>
                        <a:spcBef>
                          <a:spcPts val="0"/>
                        </a:spcBef>
                        <a:spcAft>
                          <a:spcPts val="0"/>
                        </a:spcAft>
                        <a:buFont typeface="+mj-lt"/>
                        <a:buAutoNum type="arabicPeriod"/>
                        <a:tabLst>
                          <a:tab pos="219710" algn="l"/>
                          <a:tab pos="347980" algn="l"/>
                        </a:tabLst>
                      </a:pPr>
                      <a:r>
                        <a:rPr lang="en-US" sz="2300" kern="1200" dirty="0">
                          <a:solidFill>
                            <a:schemeClr val="tx1"/>
                          </a:solidFill>
                          <a:effectLst/>
                        </a:rPr>
                        <a:t>Use active listening skills to:</a:t>
                      </a:r>
                      <a:endParaRPr lang="en-US" sz="2300" dirty="0">
                        <a:solidFill>
                          <a:schemeClr val="tx1"/>
                        </a:solidFill>
                        <a:effectLst/>
                      </a:endParaRPr>
                    </a:p>
                    <a:p>
                      <a:pPr marL="685800" marR="0" lvl="0" indent="-342900">
                        <a:lnSpc>
                          <a:spcPct val="106000"/>
                        </a:lnSpc>
                        <a:spcBef>
                          <a:spcPts val="0"/>
                        </a:spcBef>
                        <a:spcAft>
                          <a:spcPts val="0"/>
                        </a:spcAft>
                        <a:buClr>
                          <a:srgbClr val="EF9930"/>
                        </a:buClr>
                        <a:buFont typeface="Symbol" panose="05050102010706020507" pitchFamily="18" charset="2"/>
                        <a:buChar char=""/>
                        <a:tabLst>
                          <a:tab pos="685800" algn="l"/>
                        </a:tabLst>
                      </a:pPr>
                      <a:r>
                        <a:rPr lang="en-US" sz="2300" b="0" kern="1200" dirty="0">
                          <a:solidFill>
                            <a:schemeClr val="tx1"/>
                          </a:solidFill>
                          <a:effectLst/>
                        </a:rPr>
                        <a:t>Acknowledge that it can be difficult to share experiences of violence</a:t>
                      </a:r>
                    </a:p>
                    <a:p>
                      <a:pPr marL="685800" marR="0" lvl="0" indent="-342900">
                        <a:lnSpc>
                          <a:spcPct val="106000"/>
                        </a:lnSpc>
                        <a:spcBef>
                          <a:spcPts val="0"/>
                        </a:spcBef>
                        <a:spcAft>
                          <a:spcPts val="0"/>
                        </a:spcAft>
                        <a:buClr>
                          <a:srgbClr val="EF9930"/>
                        </a:buClr>
                        <a:buFont typeface="Symbol" panose="05050102010706020507" pitchFamily="18" charset="2"/>
                        <a:buChar char=""/>
                        <a:tabLst>
                          <a:tab pos="685800" algn="l"/>
                        </a:tabLst>
                      </a:pPr>
                      <a:r>
                        <a:rPr lang="en-US" sz="2300" b="0" kern="1200" dirty="0">
                          <a:solidFill>
                            <a:schemeClr val="tx1"/>
                          </a:solidFill>
                          <a:effectLst/>
                          <a:latin typeface="Calibri" panose="020F0502020204030204" pitchFamily="34" charset="0"/>
                          <a:cs typeface="Times New Roman" panose="02020603050405020304" pitchFamily="18" charset="0"/>
                        </a:rPr>
                        <a:t>Let the person know you appreciate them sharing these experiences </a:t>
                      </a:r>
                    </a:p>
                    <a:p>
                      <a:pPr marL="685800" marR="0" lvl="0" indent="-342900">
                        <a:lnSpc>
                          <a:spcPct val="106000"/>
                        </a:lnSpc>
                        <a:spcBef>
                          <a:spcPts val="0"/>
                        </a:spcBef>
                        <a:spcAft>
                          <a:spcPts val="0"/>
                        </a:spcAft>
                        <a:buClr>
                          <a:srgbClr val="EF9930"/>
                        </a:buClr>
                        <a:buFont typeface="Symbol" panose="05050102010706020507" pitchFamily="18" charset="2"/>
                        <a:buChar char=""/>
                        <a:tabLst>
                          <a:tab pos="685800" algn="l"/>
                        </a:tabLst>
                      </a:pPr>
                      <a:r>
                        <a:rPr lang="en-US" sz="2300" b="0" kern="1200" dirty="0">
                          <a:solidFill>
                            <a:schemeClr val="tx1"/>
                          </a:solidFill>
                          <a:effectLst/>
                          <a:latin typeface="Calibri" panose="020F0502020204030204" pitchFamily="34" charset="0"/>
                          <a:cs typeface="Times New Roman" panose="02020603050405020304" pitchFamily="18" charset="0"/>
                        </a:rPr>
                        <a:t>Provide nonjudgmental support and validate the person’s experience</a:t>
                      </a:r>
                      <a:endParaRPr lang="en-US" sz="2300" b="0" dirty="0">
                        <a:solidFill>
                          <a:schemeClr val="tx1"/>
                        </a:solidFill>
                        <a:effectLst/>
                        <a:latin typeface="Calibri" panose="020F0502020204030204" pitchFamily="34" charset="0"/>
                        <a:cs typeface="Times New Roman" panose="02020603050405020304" pitchFamily="18" charset="0"/>
                      </a:endParaRPr>
                    </a:p>
                  </a:txBody>
                  <a:tcPr marL="68580" marR="68580" marT="9525"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02163396"/>
                  </a:ext>
                </a:extLst>
              </a:tr>
              <a:tr h="370105">
                <a:tc>
                  <a:txBody>
                    <a:bodyPr/>
                    <a:lstStyle/>
                    <a:p>
                      <a:pPr marL="342900" marR="0" lvl="0" indent="-342900">
                        <a:lnSpc>
                          <a:spcPct val="106000"/>
                        </a:lnSpc>
                        <a:spcBef>
                          <a:spcPts val="0"/>
                        </a:spcBef>
                        <a:spcAft>
                          <a:spcPts val="0"/>
                        </a:spcAft>
                        <a:buFont typeface="+mj-lt"/>
                        <a:buAutoNum type="arabicPeriod" startAt="2"/>
                        <a:tabLst>
                          <a:tab pos="381000" algn="l"/>
                        </a:tabLst>
                      </a:pPr>
                      <a:r>
                        <a:rPr lang="en-US" sz="2300" kern="1200" dirty="0">
                          <a:solidFill>
                            <a:schemeClr val="tx1"/>
                          </a:solidFill>
                          <a:effectLst/>
                        </a:rPr>
                        <a:t>Deliver core messages.</a:t>
                      </a:r>
                      <a:endParaRPr lang="en-US" sz="23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24800674"/>
                  </a:ext>
                </a:extLst>
              </a:tr>
              <a:tr h="387978">
                <a:tc>
                  <a:txBody>
                    <a:bodyPr/>
                    <a:lstStyle/>
                    <a:p>
                      <a:pPr marL="0" marR="0" lvl="0" indent="0">
                        <a:lnSpc>
                          <a:spcPct val="106000"/>
                        </a:lnSpc>
                        <a:spcBef>
                          <a:spcPts val="0"/>
                        </a:spcBef>
                        <a:spcAft>
                          <a:spcPts val="0"/>
                        </a:spcAft>
                        <a:buFont typeface="+mj-lt"/>
                        <a:buNone/>
                        <a:tabLst>
                          <a:tab pos="381000" algn="l"/>
                        </a:tabLst>
                      </a:pPr>
                      <a:r>
                        <a:rPr lang="en-US" sz="2300" kern="1200" dirty="0">
                          <a:solidFill>
                            <a:schemeClr val="tx1"/>
                          </a:solidFill>
                          <a:effectLst/>
                        </a:rPr>
                        <a:t>3.  Ask about safety.</a:t>
                      </a:r>
                      <a:endParaRPr lang="en-US" sz="23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31564001"/>
                  </a:ext>
                </a:extLst>
              </a:tr>
              <a:tr h="416178">
                <a:tc>
                  <a:txBody>
                    <a:bodyPr/>
                    <a:lstStyle/>
                    <a:p>
                      <a:pPr marL="0" marR="0" lvl="0" indent="0">
                        <a:lnSpc>
                          <a:spcPct val="106000"/>
                        </a:lnSpc>
                        <a:spcBef>
                          <a:spcPts val="0"/>
                        </a:spcBef>
                        <a:spcAft>
                          <a:spcPts val="0"/>
                        </a:spcAft>
                        <a:buFont typeface="+mj-lt"/>
                        <a:buNone/>
                        <a:tabLst>
                          <a:tab pos="381000" algn="l"/>
                        </a:tabLst>
                      </a:pPr>
                      <a:r>
                        <a:rPr lang="en-US" sz="2300" dirty="0">
                          <a:solidFill>
                            <a:schemeClr val="tx1"/>
                          </a:solidFill>
                          <a:effectLst/>
                          <a:latin typeface="Calibri" panose="020F0502020204030204" pitchFamily="34" charset="0"/>
                          <a:cs typeface="Times New Roman" panose="02020603050405020304" pitchFamily="18" charset="0"/>
                        </a:rPr>
                        <a:t>4.  Ask about other needs.</a:t>
                      </a:r>
                    </a:p>
                  </a:txBody>
                  <a:tcPr marL="68580" marR="68580"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40864191"/>
                  </a:ext>
                </a:extLst>
              </a:tr>
              <a:tr h="765359">
                <a:tc>
                  <a:txBody>
                    <a:bodyPr/>
                    <a:lstStyle/>
                    <a:p>
                      <a:pPr marL="400050" marR="0" lvl="0" indent="-400050" algn="l" defTabSz="457200" rtl="0" eaLnBrk="1" fontAlgn="auto" latinLnBrk="0" hangingPunct="1">
                        <a:lnSpc>
                          <a:spcPct val="106000"/>
                        </a:lnSpc>
                        <a:spcBef>
                          <a:spcPts val="0"/>
                        </a:spcBef>
                        <a:spcAft>
                          <a:spcPts val="0"/>
                        </a:spcAft>
                        <a:buClrTx/>
                        <a:buSzTx/>
                        <a:buFont typeface="+mj-lt"/>
                        <a:buNone/>
                        <a:tabLst>
                          <a:tab pos="381000" algn="l"/>
                        </a:tabLst>
                        <a:defRPr/>
                      </a:pPr>
                      <a:r>
                        <a:rPr lang="en-US" sz="2300" kern="1200" dirty="0">
                          <a:solidFill>
                            <a:schemeClr val="tx1"/>
                          </a:solidFill>
                          <a:effectLst/>
                        </a:rPr>
                        <a:t>5.  Provide information and make referrals to available resources.</a:t>
                      </a:r>
                      <a:endParaRPr lang="en-US" sz="2300" dirty="0">
                        <a:solidFill>
                          <a:schemeClr val="tx1"/>
                        </a:solidFill>
                        <a:effectLst/>
                        <a:latin typeface="Calibri" panose="020F0502020204030204" pitchFamily="34" charset="0"/>
                        <a:cs typeface="Times New Roman" panose="02020603050405020304" pitchFamily="18" charset="0"/>
                      </a:endParaRPr>
                    </a:p>
                  </a:txBody>
                  <a:tcPr marL="68580" marR="68580"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88913901"/>
                  </a:ext>
                </a:extLst>
              </a:tr>
            </a:tbl>
          </a:graphicData>
        </a:graphic>
      </p:graphicFrame>
    </p:spTree>
    <p:extLst>
      <p:ext uri="{BB962C8B-B14F-4D97-AF65-F5344CB8AC3E}">
        <p14:creationId xmlns:p14="http://schemas.microsoft.com/office/powerpoint/2010/main" val="699429440"/>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Activity: Skills of a good listener</a:t>
            </a:r>
          </a:p>
        </p:txBody>
      </p:sp>
      <p:sp>
        <p:nvSpPr>
          <p:cNvPr id="3" name="Text Placeholder 2"/>
          <p:cNvSpPr>
            <a:spLocks noGrp="1"/>
          </p:cNvSpPr>
          <p:nvPr>
            <p:ph type="body" sz="quarter" idx="10"/>
          </p:nvPr>
        </p:nvSpPr>
        <p:spPr>
          <a:xfrm>
            <a:off x="467360" y="1444934"/>
            <a:ext cx="8219440" cy="4176851"/>
          </a:xfrm>
        </p:spPr>
        <p:txBody>
          <a:bodyPr>
            <a:noAutofit/>
          </a:bodyPr>
          <a:lstStyle/>
          <a:p>
            <a:pPr>
              <a:lnSpc>
                <a:spcPts val="2800"/>
              </a:lnSpc>
            </a:pPr>
            <a:r>
              <a:rPr lang="en-US" sz="2400" dirty="0"/>
              <a:t>You’ve had a bad day. Your sister is ill and her children are staying with you. You are working an extra job to help with her medical costs. You are exhausted and your work has suffered. You also had to pay late fees on your phone bill today because your payment was overdue. </a:t>
            </a:r>
          </a:p>
          <a:p>
            <a:pPr>
              <a:lnSpc>
                <a:spcPts val="2800"/>
              </a:lnSpc>
            </a:pPr>
            <a:r>
              <a:rPr lang="en-US" sz="2400" dirty="0"/>
              <a:t>In pairs, discuss:</a:t>
            </a:r>
          </a:p>
          <a:p>
            <a:pPr lvl="1">
              <a:lnSpc>
                <a:spcPts val="2800"/>
              </a:lnSpc>
              <a:spcBef>
                <a:spcPts val="1200"/>
              </a:spcBef>
            </a:pPr>
            <a:r>
              <a:rPr lang="en-US" sz="2400" dirty="0"/>
              <a:t>Who would you talk to about your day?</a:t>
            </a:r>
          </a:p>
          <a:p>
            <a:pPr lvl="1">
              <a:lnSpc>
                <a:spcPts val="2800"/>
              </a:lnSpc>
              <a:spcBef>
                <a:spcPts val="1200"/>
              </a:spcBef>
            </a:pPr>
            <a:r>
              <a:rPr lang="en-US" sz="2400" dirty="0"/>
              <a:t>Why would you choose this person?</a:t>
            </a:r>
          </a:p>
        </p:txBody>
      </p:sp>
    </p:spTree>
    <p:extLst>
      <p:ext uri="{BB962C8B-B14F-4D97-AF65-F5344CB8AC3E}">
        <p14:creationId xmlns:p14="http://schemas.microsoft.com/office/powerpoint/2010/main" val="78933951"/>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Activity: Brainstorm listener do’s and don’ts</a:t>
            </a:r>
          </a:p>
        </p:txBody>
      </p:sp>
      <p:graphicFrame>
        <p:nvGraphicFramePr>
          <p:cNvPr id="4" name="Table 3"/>
          <p:cNvGraphicFramePr>
            <a:graphicFrameLocks noGrp="1"/>
          </p:cNvGraphicFramePr>
          <p:nvPr>
            <p:extLst>
              <p:ext uri="{D42A27DB-BD31-4B8C-83A1-F6EECF244321}">
                <p14:modId xmlns:p14="http://schemas.microsoft.com/office/powerpoint/2010/main" val="3182218035"/>
              </p:ext>
            </p:extLst>
          </p:nvPr>
        </p:nvGraphicFramePr>
        <p:xfrm>
          <a:off x="663388" y="1477534"/>
          <a:ext cx="8023412" cy="4987220"/>
        </p:xfrm>
        <a:graphic>
          <a:graphicData uri="http://schemas.openxmlformats.org/drawingml/2006/table">
            <a:tbl>
              <a:tblPr firstRow="1" bandRow="1">
                <a:tableStyleId>{7DF18680-E054-41AD-8BC1-D1AEF772440D}</a:tableStyleId>
              </a:tblPr>
              <a:tblGrid>
                <a:gridCol w="4011706">
                  <a:extLst>
                    <a:ext uri="{9D8B030D-6E8A-4147-A177-3AD203B41FA5}">
                      <a16:colId xmlns:a16="http://schemas.microsoft.com/office/drawing/2014/main" val="20000"/>
                    </a:ext>
                  </a:extLst>
                </a:gridCol>
                <a:gridCol w="4011706">
                  <a:extLst>
                    <a:ext uri="{9D8B030D-6E8A-4147-A177-3AD203B41FA5}">
                      <a16:colId xmlns:a16="http://schemas.microsoft.com/office/drawing/2014/main" val="20001"/>
                    </a:ext>
                  </a:extLst>
                </a:gridCol>
              </a:tblGrid>
              <a:tr h="916769">
                <a:tc>
                  <a:txBody>
                    <a:bodyPr/>
                    <a:lstStyle/>
                    <a:p>
                      <a:pPr algn="ctr"/>
                      <a:r>
                        <a:rPr lang="en-US" sz="2200" dirty="0"/>
                        <a:t>Things you want the </a:t>
                      </a:r>
                      <a:br>
                        <a:rPr lang="en-US" sz="2200" dirty="0"/>
                      </a:br>
                      <a:r>
                        <a:rPr lang="en-US" sz="2200" dirty="0"/>
                        <a:t>listener to do</a:t>
                      </a:r>
                    </a:p>
                  </a:txBody>
                  <a:tcPr/>
                </a:tc>
                <a:tc>
                  <a:txBody>
                    <a:bodyPr/>
                    <a:lstStyle/>
                    <a:p>
                      <a:pPr algn="ctr"/>
                      <a:r>
                        <a:rPr lang="en-US" sz="2200" dirty="0"/>
                        <a:t>Things you don’t want the listener to do</a:t>
                      </a:r>
                    </a:p>
                  </a:txBody>
                  <a:tcPr/>
                </a:tc>
                <a:extLst>
                  <a:ext uri="{0D108BD9-81ED-4DB2-BD59-A6C34878D82A}">
                    <a16:rowId xmlns:a16="http://schemas.microsoft.com/office/drawing/2014/main" val="10000"/>
                  </a:ext>
                </a:extLst>
              </a:tr>
              <a:tr h="4070451">
                <a:tc>
                  <a:txBody>
                    <a:bodyPr/>
                    <a:lstStyle/>
                    <a:p>
                      <a:endParaRPr lang="en-US" sz="2200" dirty="0"/>
                    </a:p>
                  </a:txBody>
                  <a:tcPr/>
                </a:tc>
                <a:tc>
                  <a:txBody>
                    <a:bodyPr/>
                    <a:lstStyle/>
                    <a:p>
                      <a:endParaRPr lang="en-US" sz="2100" dirty="0"/>
                    </a:p>
                  </a:txBody>
                  <a:tcPr/>
                </a:tc>
                <a:extLst>
                  <a:ext uri="{0D108BD9-81ED-4DB2-BD59-A6C34878D82A}">
                    <a16:rowId xmlns:a16="http://schemas.microsoft.com/office/drawing/2014/main" val="10001"/>
                  </a:ext>
                </a:extLst>
              </a:tr>
            </a:tbl>
          </a:graphicData>
        </a:graphic>
      </p:graphicFrame>
      <p:sp>
        <p:nvSpPr>
          <p:cNvPr id="3" name="Rectangle 2">
            <a:extLst>
              <a:ext uri="{FF2B5EF4-FFF2-40B4-BE49-F238E27FC236}">
                <a16:creationId xmlns:a16="http://schemas.microsoft.com/office/drawing/2014/main" id="{27352B77-755E-4272-BC89-E412B8604937}"/>
              </a:ext>
            </a:extLst>
          </p:cNvPr>
          <p:cNvSpPr/>
          <p:nvPr/>
        </p:nvSpPr>
        <p:spPr>
          <a:xfrm>
            <a:off x="663389" y="2485419"/>
            <a:ext cx="4034118" cy="3956475"/>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marL="342900" indent="-342900">
              <a:lnSpc>
                <a:spcPts val="2200"/>
              </a:lnSpc>
              <a:spcBef>
                <a:spcPts val="300"/>
              </a:spcBef>
              <a:buFont typeface="Arial" panose="020B0604020202020204" pitchFamily="34" charset="0"/>
              <a:buChar char="•"/>
            </a:pPr>
            <a:r>
              <a:rPr lang="en-US" sz="2100" dirty="0"/>
              <a:t>Be patient and calm</a:t>
            </a:r>
          </a:p>
          <a:p>
            <a:pPr marL="342900" indent="-342900">
              <a:lnSpc>
                <a:spcPts val="2200"/>
              </a:lnSpc>
              <a:spcBef>
                <a:spcPts val="300"/>
              </a:spcBef>
              <a:buFont typeface="Arial" panose="020B0604020202020204" pitchFamily="34" charset="0"/>
              <a:buChar char="•"/>
            </a:pPr>
            <a:r>
              <a:rPr lang="en-US" sz="2100" dirty="0"/>
              <a:t>Let you know that they’re listening (nod head, make eye contact, etc.)</a:t>
            </a:r>
          </a:p>
          <a:p>
            <a:pPr marL="342900" indent="-342900">
              <a:lnSpc>
                <a:spcPts val="2200"/>
              </a:lnSpc>
              <a:spcBef>
                <a:spcPts val="300"/>
              </a:spcBef>
              <a:buFont typeface="Arial" panose="020B0604020202020204" pitchFamily="34" charset="0"/>
              <a:buChar char="•"/>
            </a:pPr>
            <a:r>
              <a:rPr lang="en-US" sz="2100" dirty="0"/>
              <a:t>Acknowledge how you’re feeling</a:t>
            </a:r>
          </a:p>
          <a:p>
            <a:pPr marL="342900" indent="-342900">
              <a:lnSpc>
                <a:spcPts val="2200"/>
              </a:lnSpc>
              <a:spcBef>
                <a:spcPts val="300"/>
              </a:spcBef>
              <a:buFont typeface="Arial" panose="020B0604020202020204" pitchFamily="34" charset="0"/>
              <a:buChar char="•"/>
            </a:pPr>
            <a:r>
              <a:rPr lang="en-US" sz="2100" dirty="0"/>
              <a:t>Let you tell the story at your own pace</a:t>
            </a:r>
          </a:p>
          <a:p>
            <a:pPr marL="342900" indent="-342900">
              <a:lnSpc>
                <a:spcPts val="2200"/>
              </a:lnSpc>
              <a:spcBef>
                <a:spcPts val="300"/>
              </a:spcBef>
              <a:buFont typeface="Arial" panose="020B0604020202020204" pitchFamily="34" charset="0"/>
              <a:buChar char="•"/>
            </a:pPr>
            <a:r>
              <a:rPr lang="en-US" sz="2100" dirty="0"/>
              <a:t>Encourage you to share </a:t>
            </a:r>
          </a:p>
          <a:p>
            <a:pPr marL="342900" indent="-342900">
              <a:lnSpc>
                <a:spcPts val="2200"/>
              </a:lnSpc>
              <a:spcBef>
                <a:spcPts val="300"/>
              </a:spcBef>
              <a:buFont typeface="Arial" panose="020B0604020202020204" pitchFamily="34" charset="0"/>
              <a:buChar char="•"/>
            </a:pPr>
            <a:r>
              <a:rPr lang="en-US" sz="2100" dirty="0"/>
              <a:t>Give you time to think</a:t>
            </a:r>
          </a:p>
          <a:p>
            <a:pPr marL="342900" indent="-342900">
              <a:lnSpc>
                <a:spcPts val="2200"/>
              </a:lnSpc>
              <a:spcBef>
                <a:spcPts val="300"/>
              </a:spcBef>
              <a:buFont typeface="Arial" panose="020B0604020202020204" pitchFamily="34" charset="0"/>
              <a:buChar char="•"/>
            </a:pPr>
            <a:r>
              <a:rPr lang="en-US" sz="2100" dirty="0"/>
              <a:t>Stay focused on you</a:t>
            </a:r>
          </a:p>
          <a:p>
            <a:pPr marL="342900" indent="-342900">
              <a:lnSpc>
                <a:spcPts val="2200"/>
              </a:lnSpc>
              <a:spcBef>
                <a:spcPts val="300"/>
              </a:spcBef>
              <a:buFont typeface="Arial" panose="020B0604020202020204" pitchFamily="34" charset="0"/>
              <a:buChar char="•"/>
            </a:pPr>
            <a:r>
              <a:rPr lang="en-US" sz="2100" dirty="0"/>
              <a:t>Respect your wishes</a:t>
            </a:r>
          </a:p>
        </p:txBody>
      </p:sp>
      <p:sp>
        <p:nvSpPr>
          <p:cNvPr id="5" name="Rectangle 4">
            <a:extLst>
              <a:ext uri="{FF2B5EF4-FFF2-40B4-BE49-F238E27FC236}">
                <a16:creationId xmlns:a16="http://schemas.microsoft.com/office/drawing/2014/main" id="{4A0B0D81-9CD0-4214-80DE-3E1A99DE0ADC}"/>
              </a:ext>
            </a:extLst>
          </p:cNvPr>
          <p:cNvSpPr/>
          <p:nvPr/>
        </p:nvSpPr>
        <p:spPr>
          <a:xfrm>
            <a:off x="4697507" y="2485419"/>
            <a:ext cx="3989293" cy="3939387"/>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marL="342900" indent="-342900">
              <a:lnSpc>
                <a:spcPts val="2200"/>
              </a:lnSpc>
              <a:spcBef>
                <a:spcPts val="300"/>
              </a:spcBef>
              <a:buFont typeface="Arial" panose="020B0604020202020204" pitchFamily="34" charset="0"/>
              <a:buChar char="•"/>
            </a:pPr>
            <a:r>
              <a:rPr lang="en-US" sz="2100" dirty="0"/>
              <a:t>Pressure you </a:t>
            </a:r>
          </a:p>
          <a:p>
            <a:pPr marL="342900" indent="-342900">
              <a:lnSpc>
                <a:spcPts val="2200"/>
              </a:lnSpc>
              <a:spcBef>
                <a:spcPts val="300"/>
              </a:spcBef>
              <a:buFont typeface="Arial" panose="020B0604020202020204" pitchFamily="34" charset="0"/>
              <a:buChar char="•"/>
            </a:pPr>
            <a:r>
              <a:rPr lang="en-US" sz="2100" dirty="0"/>
              <a:t>Look at their watch or seem distracted</a:t>
            </a:r>
          </a:p>
          <a:p>
            <a:pPr marL="342900" indent="-342900">
              <a:lnSpc>
                <a:spcPts val="2200"/>
              </a:lnSpc>
              <a:spcBef>
                <a:spcPts val="300"/>
              </a:spcBef>
              <a:buFont typeface="Arial" panose="020B0604020202020204" pitchFamily="34" charset="0"/>
              <a:buChar char="•"/>
            </a:pPr>
            <a:r>
              <a:rPr lang="en-US" sz="2100" dirty="0"/>
              <a:t>Judge you</a:t>
            </a:r>
          </a:p>
          <a:p>
            <a:pPr marL="342900" indent="-342900">
              <a:lnSpc>
                <a:spcPts val="2200"/>
              </a:lnSpc>
              <a:spcBef>
                <a:spcPts val="300"/>
              </a:spcBef>
              <a:buFont typeface="Arial" panose="020B0604020202020204" pitchFamily="34" charset="0"/>
              <a:buChar char="•"/>
            </a:pPr>
            <a:r>
              <a:rPr lang="en-US" sz="2100" dirty="0"/>
              <a:t>Rush you</a:t>
            </a:r>
          </a:p>
          <a:p>
            <a:pPr marL="342900" indent="-342900">
              <a:lnSpc>
                <a:spcPts val="2200"/>
              </a:lnSpc>
              <a:spcBef>
                <a:spcPts val="300"/>
              </a:spcBef>
              <a:buFont typeface="Arial" panose="020B0604020202020204" pitchFamily="34" charset="0"/>
              <a:buChar char="•"/>
            </a:pPr>
            <a:r>
              <a:rPr lang="en-US" sz="2100" dirty="0"/>
              <a:t>Assume they know what is best for you</a:t>
            </a:r>
          </a:p>
          <a:p>
            <a:pPr marL="342900" indent="-342900">
              <a:lnSpc>
                <a:spcPts val="2200"/>
              </a:lnSpc>
              <a:spcBef>
                <a:spcPts val="300"/>
              </a:spcBef>
              <a:buFont typeface="Arial" panose="020B0604020202020204" pitchFamily="34" charset="0"/>
              <a:buChar char="•"/>
            </a:pPr>
            <a:r>
              <a:rPr lang="en-US" sz="2100" dirty="0"/>
              <a:t>Interrupt</a:t>
            </a:r>
          </a:p>
          <a:p>
            <a:pPr marL="342900" indent="-342900">
              <a:lnSpc>
                <a:spcPts val="2200"/>
              </a:lnSpc>
              <a:spcBef>
                <a:spcPts val="300"/>
              </a:spcBef>
              <a:buFont typeface="Arial" panose="020B0604020202020204" pitchFamily="34" charset="0"/>
              <a:buChar char="•"/>
            </a:pPr>
            <a:r>
              <a:rPr lang="en-US" sz="2100" dirty="0"/>
              <a:t>Finish your thoughts for you</a:t>
            </a:r>
          </a:p>
          <a:p>
            <a:pPr marL="342900" indent="-342900">
              <a:lnSpc>
                <a:spcPts val="2200"/>
              </a:lnSpc>
              <a:spcBef>
                <a:spcPts val="300"/>
              </a:spcBef>
              <a:buFont typeface="Arial" panose="020B0604020202020204" pitchFamily="34" charset="0"/>
              <a:buChar char="•"/>
            </a:pPr>
            <a:r>
              <a:rPr lang="en-US" sz="2100" dirty="0"/>
              <a:t>Tell you their own troubles or someone else’s</a:t>
            </a:r>
          </a:p>
          <a:p>
            <a:pPr>
              <a:lnSpc>
                <a:spcPts val="2200"/>
              </a:lnSpc>
              <a:spcBef>
                <a:spcPts val="300"/>
              </a:spcBef>
            </a:pPr>
            <a:endParaRPr lang="en-US" sz="2100" dirty="0"/>
          </a:p>
        </p:txBody>
      </p:sp>
    </p:spTree>
    <p:extLst>
      <p:ext uri="{BB962C8B-B14F-4D97-AF65-F5344CB8AC3E}">
        <p14:creationId xmlns:p14="http://schemas.microsoft.com/office/powerpoint/2010/main" val="182731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Session 1.4</a:t>
            </a:r>
            <a:br>
              <a:rPr lang="en-US" dirty="0"/>
            </a:br>
            <a:r>
              <a:rPr lang="en-US" dirty="0"/>
              <a:t>Group Norms</a:t>
            </a:r>
          </a:p>
        </p:txBody>
      </p:sp>
    </p:spTree>
    <p:extLst>
      <p:ext uri="{BB962C8B-B14F-4D97-AF65-F5344CB8AC3E}">
        <p14:creationId xmlns:p14="http://schemas.microsoft.com/office/powerpoint/2010/main" val="3168613537"/>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Discussion: Demonstrating active listening skills</a:t>
            </a:r>
          </a:p>
        </p:txBody>
      </p:sp>
      <p:sp>
        <p:nvSpPr>
          <p:cNvPr id="3" name="Text Placeholder 2"/>
          <p:cNvSpPr>
            <a:spLocks noGrp="1"/>
          </p:cNvSpPr>
          <p:nvPr>
            <p:ph type="body" sz="quarter" idx="10"/>
          </p:nvPr>
        </p:nvSpPr>
        <p:spPr>
          <a:xfrm>
            <a:off x="462280" y="1437412"/>
            <a:ext cx="8219440" cy="4176851"/>
          </a:xfrm>
        </p:spPr>
        <p:txBody>
          <a:bodyPr/>
          <a:lstStyle/>
          <a:p>
            <a:pPr marL="0" indent="0">
              <a:buNone/>
            </a:pPr>
            <a:r>
              <a:rPr lang="en-US" dirty="0"/>
              <a:t>How do we show that we’re actively listening?</a:t>
            </a:r>
          </a:p>
          <a:p>
            <a:pPr>
              <a:lnSpc>
                <a:spcPts val="2400"/>
              </a:lnSpc>
            </a:pPr>
            <a:r>
              <a:rPr lang="en-US" sz="2400" dirty="0"/>
              <a:t>Nodding</a:t>
            </a:r>
          </a:p>
          <a:p>
            <a:pPr>
              <a:lnSpc>
                <a:spcPts val="2400"/>
              </a:lnSpc>
            </a:pPr>
            <a:r>
              <a:rPr lang="en-US" sz="2400" dirty="0"/>
              <a:t>Saying “uh huh”</a:t>
            </a:r>
          </a:p>
          <a:p>
            <a:pPr>
              <a:lnSpc>
                <a:spcPts val="2400"/>
              </a:lnSpc>
            </a:pPr>
            <a:r>
              <a:rPr lang="en-US" sz="2400" dirty="0"/>
              <a:t>Leaning closer</a:t>
            </a:r>
          </a:p>
          <a:p>
            <a:pPr>
              <a:lnSpc>
                <a:spcPts val="2400"/>
              </a:lnSpc>
            </a:pPr>
            <a:r>
              <a:rPr lang="en-US" sz="2400" dirty="0"/>
              <a:t>Making eye contact</a:t>
            </a:r>
          </a:p>
          <a:p>
            <a:pPr>
              <a:lnSpc>
                <a:spcPts val="2400"/>
              </a:lnSpc>
            </a:pPr>
            <a:r>
              <a:rPr lang="en-US" sz="2400" dirty="0"/>
              <a:t>Giving the person time to tell their story at their own pace</a:t>
            </a:r>
          </a:p>
          <a:p>
            <a:pPr>
              <a:lnSpc>
                <a:spcPts val="2400"/>
              </a:lnSpc>
            </a:pPr>
            <a:r>
              <a:rPr lang="en-US" sz="2400" dirty="0"/>
              <a:t>Being comfortable with silence and pauses (e.g., giving person time to think)</a:t>
            </a:r>
          </a:p>
          <a:p>
            <a:pPr>
              <a:lnSpc>
                <a:spcPts val="2400"/>
              </a:lnSpc>
            </a:pPr>
            <a:r>
              <a:rPr lang="en-US" sz="2400" dirty="0"/>
              <a:t>Avoiding distractions (phone/watch)</a:t>
            </a:r>
          </a:p>
          <a:p>
            <a:pPr>
              <a:lnSpc>
                <a:spcPts val="2400"/>
              </a:lnSpc>
            </a:pPr>
            <a:r>
              <a:rPr lang="en-US" sz="2400" dirty="0"/>
              <a:t>Trying to reflect back or further inquire about what the person is saying</a:t>
            </a:r>
          </a:p>
          <a:p>
            <a:pPr marL="0" indent="0">
              <a:buNone/>
            </a:pPr>
            <a:endParaRPr lang="en-US" dirty="0"/>
          </a:p>
        </p:txBody>
      </p:sp>
    </p:spTree>
    <p:extLst>
      <p:ext uri="{BB962C8B-B14F-4D97-AF65-F5344CB8AC3E}">
        <p14:creationId xmlns:p14="http://schemas.microsoft.com/office/powerpoint/2010/main" val="1611658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Deliver core messages</a:t>
            </a:r>
          </a:p>
        </p:txBody>
      </p:sp>
      <p:sp>
        <p:nvSpPr>
          <p:cNvPr id="3" name="Text Placeholder 2"/>
          <p:cNvSpPr>
            <a:spLocks noGrp="1"/>
          </p:cNvSpPr>
          <p:nvPr>
            <p:ph type="body" sz="quarter" idx="10"/>
          </p:nvPr>
        </p:nvSpPr>
        <p:spPr>
          <a:prstGeom prst="rect">
            <a:avLst/>
          </a:prstGeom>
        </p:spPr>
        <p:txBody>
          <a:bodyPr>
            <a:normAutofit/>
          </a:bodyPr>
          <a:lstStyle/>
          <a:p>
            <a:r>
              <a:rPr lang="en-US" dirty="0"/>
              <a:t>Thank you for sharing that with me.</a:t>
            </a:r>
          </a:p>
          <a:p>
            <a:r>
              <a:rPr lang="en-US" dirty="0"/>
              <a:t>I am here to support you and explain your options.</a:t>
            </a:r>
          </a:p>
        </p:txBody>
      </p:sp>
    </p:spTree>
    <p:extLst>
      <p:ext uri="{BB962C8B-B14F-4D97-AF65-F5344CB8AC3E}">
        <p14:creationId xmlns:p14="http://schemas.microsoft.com/office/powerpoint/2010/main" val="3935939789"/>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Messages to avoid</a:t>
            </a:r>
            <a:endParaRPr lang="en-US" dirty="0"/>
          </a:p>
        </p:txBody>
      </p:sp>
      <p:sp>
        <p:nvSpPr>
          <p:cNvPr id="3" name="Text Placeholder 2"/>
          <p:cNvSpPr>
            <a:spLocks noGrp="1"/>
          </p:cNvSpPr>
          <p:nvPr>
            <p:ph type="body" sz="quarter" idx="10"/>
          </p:nvPr>
        </p:nvSpPr>
        <p:spPr>
          <a:xfrm>
            <a:off x="467360" y="1444934"/>
            <a:ext cx="8219440" cy="4967870"/>
          </a:xfrm>
        </p:spPr>
        <p:txBody>
          <a:bodyPr>
            <a:noAutofit/>
          </a:bodyPr>
          <a:lstStyle/>
          <a:p>
            <a:pPr marL="0" indent="0">
              <a:lnSpc>
                <a:spcPts val="2400"/>
              </a:lnSpc>
              <a:buNone/>
            </a:pPr>
            <a:r>
              <a:rPr lang="en-US" sz="2400" b="1" dirty="0"/>
              <a:t>Avoid statements that</a:t>
            </a:r>
          </a:p>
          <a:p>
            <a:pPr>
              <a:lnSpc>
                <a:spcPts val="2400"/>
              </a:lnSpc>
            </a:pPr>
            <a:r>
              <a:rPr lang="en-US" sz="2400" dirty="0"/>
              <a:t>Place blame on the victim</a:t>
            </a:r>
          </a:p>
          <a:p>
            <a:pPr>
              <a:lnSpc>
                <a:spcPts val="2400"/>
              </a:lnSpc>
            </a:pPr>
            <a:r>
              <a:rPr lang="en-US" sz="2400" dirty="0"/>
              <a:t>Doubt the victim’s story</a:t>
            </a:r>
          </a:p>
          <a:p>
            <a:pPr>
              <a:lnSpc>
                <a:spcPts val="2400"/>
              </a:lnSpc>
            </a:pPr>
            <a:r>
              <a:rPr lang="en-US" sz="2400" dirty="0"/>
              <a:t>Minimize what the victim experienced</a:t>
            </a:r>
          </a:p>
          <a:p>
            <a:pPr>
              <a:lnSpc>
                <a:spcPts val="2400"/>
              </a:lnSpc>
            </a:pPr>
            <a:r>
              <a:rPr lang="en-US" sz="2400" dirty="0"/>
              <a:t>Recommend the victim change their profession, sexual orientation, or gender identity to avoid violence</a:t>
            </a:r>
          </a:p>
          <a:p>
            <a:pPr marL="0" indent="0">
              <a:lnSpc>
                <a:spcPts val="2400"/>
              </a:lnSpc>
              <a:spcBef>
                <a:spcPts val="1800"/>
              </a:spcBef>
              <a:buNone/>
            </a:pPr>
            <a:r>
              <a:rPr lang="en-US" sz="2400" b="1" dirty="0"/>
              <a:t>Avoid questions that suggest fault</a:t>
            </a:r>
          </a:p>
          <a:p>
            <a:pPr>
              <a:lnSpc>
                <a:spcPts val="2400"/>
              </a:lnSpc>
            </a:pPr>
            <a:r>
              <a:rPr lang="en-US" sz="2400" dirty="0"/>
              <a:t>Why were you wearing such revealing clothes?</a:t>
            </a:r>
          </a:p>
          <a:p>
            <a:pPr>
              <a:lnSpc>
                <a:spcPts val="2400"/>
              </a:lnSpc>
            </a:pPr>
            <a:r>
              <a:rPr lang="en-US" sz="2400" dirty="0"/>
              <a:t>What did you do to make him angry? </a:t>
            </a:r>
          </a:p>
          <a:p>
            <a:pPr>
              <a:lnSpc>
                <a:spcPts val="2400"/>
              </a:lnSpc>
            </a:pPr>
            <a:r>
              <a:rPr lang="en-US" sz="2400" dirty="0"/>
              <a:t>If you were really afraid, why didn’t you run or scream? </a:t>
            </a:r>
          </a:p>
          <a:p>
            <a:pPr>
              <a:lnSpc>
                <a:spcPts val="2400"/>
              </a:lnSpc>
            </a:pPr>
            <a:r>
              <a:rPr lang="en-US" sz="2400" dirty="0"/>
              <a:t>Why do you choose to put yourself in risky situations? </a:t>
            </a:r>
          </a:p>
        </p:txBody>
      </p:sp>
    </p:spTree>
    <p:extLst>
      <p:ext uri="{BB962C8B-B14F-4D97-AF65-F5344CB8AC3E}">
        <p14:creationId xmlns:p14="http://schemas.microsoft.com/office/powerpoint/2010/main" val="758585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Activity: Revisit standing in her shoes</a:t>
            </a:r>
          </a:p>
        </p:txBody>
      </p:sp>
      <p:sp>
        <p:nvSpPr>
          <p:cNvPr id="3" name="Text Placeholder 2"/>
          <p:cNvSpPr>
            <a:spLocks noGrp="1"/>
          </p:cNvSpPr>
          <p:nvPr>
            <p:ph type="body" sz="quarter" idx="10"/>
          </p:nvPr>
        </p:nvSpPr>
        <p:spPr/>
        <p:txBody>
          <a:bodyPr/>
          <a:lstStyle/>
          <a:p>
            <a:pPr marL="0" indent="0">
              <a:buNone/>
            </a:pPr>
            <a:r>
              <a:rPr lang="en-US" dirty="0"/>
              <a:t>Repeat standing in her shoes activity. This time, instead of rejecting the victim, deliver a core message.</a:t>
            </a:r>
          </a:p>
        </p:txBody>
      </p:sp>
    </p:spTree>
    <p:extLst>
      <p:ext uri="{BB962C8B-B14F-4D97-AF65-F5344CB8AC3E}">
        <p14:creationId xmlns:p14="http://schemas.microsoft.com/office/powerpoint/2010/main" val="3165501696"/>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Ask about safety</a:t>
            </a:r>
          </a:p>
        </p:txBody>
      </p:sp>
      <p:sp>
        <p:nvSpPr>
          <p:cNvPr id="3" name="Text Placeholder 2"/>
          <p:cNvSpPr>
            <a:spLocks noGrp="1"/>
          </p:cNvSpPr>
          <p:nvPr>
            <p:ph type="body" sz="quarter" idx="10"/>
          </p:nvPr>
        </p:nvSpPr>
        <p:spPr/>
        <p:txBody>
          <a:bodyPr>
            <a:noAutofit/>
          </a:bodyPr>
          <a:lstStyle/>
          <a:p>
            <a:pPr marL="0" indent="0">
              <a:lnSpc>
                <a:spcPts val="2600"/>
              </a:lnSpc>
              <a:buNone/>
            </a:pPr>
            <a:r>
              <a:rPr lang="en-US" sz="2400" dirty="0"/>
              <a:t>Assess current safety and identify opportunities to increase safety:</a:t>
            </a:r>
          </a:p>
          <a:p>
            <a:pPr>
              <a:lnSpc>
                <a:spcPts val="2600"/>
              </a:lnSpc>
            </a:pPr>
            <a:r>
              <a:rPr lang="en-US" sz="2400" b="1" dirty="0"/>
              <a:t>Ask: </a:t>
            </a:r>
            <a:r>
              <a:rPr lang="en-US" sz="2400" dirty="0"/>
              <a:t>Do you have any concerns about your safety or the safety of your children (if relevant)?</a:t>
            </a:r>
          </a:p>
          <a:p>
            <a:pPr>
              <a:lnSpc>
                <a:spcPts val="2600"/>
              </a:lnSpc>
            </a:pPr>
            <a:r>
              <a:rPr lang="en-US" sz="2400" b="1" dirty="0"/>
              <a:t>Offer:</a:t>
            </a:r>
            <a:r>
              <a:rPr lang="en-US" sz="2400" dirty="0"/>
              <a:t> The help that your law enforcement agency can make available </a:t>
            </a:r>
          </a:p>
          <a:p>
            <a:pPr lvl="1">
              <a:lnSpc>
                <a:spcPts val="2600"/>
              </a:lnSpc>
              <a:spcBef>
                <a:spcPts val="1200"/>
              </a:spcBef>
            </a:pPr>
            <a:r>
              <a:rPr lang="en-US" sz="2400" dirty="0"/>
              <a:t>Accompaniment to pick up clothing/medication</a:t>
            </a:r>
          </a:p>
          <a:p>
            <a:pPr lvl="1">
              <a:lnSpc>
                <a:spcPts val="2600"/>
              </a:lnSpc>
              <a:spcBef>
                <a:spcPts val="1200"/>
              </a:spcBef>
            </a:pPr>
            <a:r>
              <a:rPr lang="en-US" sz="2400" dirty="0"/>
              <a:t>Accompaniment to a safe location</a:t>
            </a:r>
          </a:p>
          <a:p>
            <a:pPr lvl="1">
              <a:lnSpc>
                <a:spcPts val="2600"/>
              </a:lnSpc>
              <a:spcBef>
                <a:spcPts val="1200"/>
              </a:spcBef>
            </a:pPr>
            <a:r>
              <a:rPr lang="en-US" sz="2400" dirty="0"/>
              <a:t>A protection order</a:t>
            </a:r>
          </a:p>
          <a:p>
            <a:pPr lvl="1">
              <a:lnSpc>
                <a:spcPts val="2600"/>
              </a:lnSpc>
              <a:spcBef>
                <a:spcPts val="1200"/>
              </a:spcBef>
            </a:pPr>
            <a:r>
              <a:rPr lang="en-US" sz="2400" dirty="0"/>
              <a:t>Other options?</a:t>
            </a:r>
          </a:p>
        </p:txBody>
      </p:sp>
    </p:spTree>
    <p:extLst>
      <p:ext uri="{BB962C8B-B14F-4D97-AF65-F5344CB8AC3E}">
        <p14:creationId xmlns:p14="http://schemas.microsoft.com/office/powerpoint/2010/main" val="2317120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1B49E-5327-487D-9E35-998BA35A0707}"/>
              </a:ext>
            </a:extLst>
          </p:cNvPr>
          <p:cNvSpPr>
            <a:spLocks noGrp="1"/>
          </p:cNvSpPr>
          <p:nvPr>
            <p:ph type="title"/>
          </p:nvPr>
        </p:nvSpPr>
        <p:spPr/>
        <p:txBody>
          <a:bodyPr/>
          <a:lstStyle/>
          <a:p>
            <a:r>
              <a:rPr lang="en-US"/>
              <a:t>Ask about other needs</a:t>
            </a:r>
            <a:endParaRPr lang="en-US" dirty="0"/>
          </a:p>
        </p:txBody>
      </p:sp>
      <p:sp>
        <p:nvSpPr>
          <p:cNvPr id="3" name="Text Placeholder 2">
            <a:extLst>
              <a:ext uri="{FF2B5EF4-FFF2-40B4-BE49-F238E27FC236}">
                <a16:creationId xmlns:a16="http://schemas.microsoft.com/office/drawing/2014/main" id="{A320E5F2-B128-4EC7-98DB-2604EF5F0C5F}"/>
              </a:ext>
            </a:extLst>
          </p:cNvPr>
          <p:cNvSpPr>
            <a:spLocks noGrp="1"/>
          </p:cNvSpPr>
          <p:nvPr>
            <p:ph type="body" sz="quarter" idx="10"/>
          </p:nvPr>
        </p:nvSpPr>
        <p:spPr/>
        <p:txBody>
          <a:bodyPr/>
          <a:lstStyle/>
          <a:p>
            <a:pPr marL="0" indent="0">
              <a:buNone/>
            </a:pPr>
            <a:r>
              <a:rPr lang="en-US" dirty="0"/>
              <a:t>Consider</a:t>
            </a:r>
          </a:p>
          <a:p>
            <a:r>
              <a:rPr lang="en-US" dirty="0"/>
              <a:t>Physical health (including time-bound services following sexual assault)</a:t>
            </a:r>
          </a:p>
          <a:p>
            <a:pPr lvl="1"/>
            <a:r>
              <a:rPr lang="en-US" dirty="0"/>
              <a:t>PEP (72 hours)</a:t>
            </a:r>
          </a:p>
          <a:p>
            <a:pPr lvl="1"/>
            <a:r>
              <a:rPr lang="en-US" dirty="0"/>
              <a:t>Emergency contraception (120 hours)</a:t>
            </a:r>
          </a:p>
          <a:p>
            <a:r>
              <a:rPr lang="en-US" dirty="0"/>
              <a:t>Mental health</a:t>
            </a:r>
          </a:p>
          <a:p>
            <a:r>
              <a:rPr lang="en-US" dirty="0"/>
              <a:t>Social services </a:t>
            </a:r>
          </a:p>
          <a:p>
            <a:r>
              <a:rPr lang="en-US" dirty="0"/>
              <a:t>Child protection</a:t>
            </a:r>
          </a:p>
        </p:txBody>
      </p:sp>
    </p:spTree>
    <p:extLst>
      <p:ext uri="{BB962C8B-B14F-4D97-AF65-F5344CB8AC3E}">
        <p14:creationId xmlns:p14="http://schemas.microsoft.com/office/powerpoint/2010/main" val="2071682321"/>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Provide information and make referrals to available resources</a:t>
            </a:r>
          </a:p>
        </p:txBody>
      </p:sp>
      <p:sp>
        <p:nvSpPr>
          <p:cNvPr id="3" name="Text Placeholder 2"/>
          <p:cNvSpPr>
            <a:spLocks noGrp="1"/>
          </p:cNvSpPr>
          <p:nvPr>
            <p:ph type="body" sz="quarter" idx="10"/>
          </p:nvPr>
        </p:nvSpPr>
        <p:spPr>
          <a:xfrm>
            <a:off x="467360" y="1590283"/>
            <a:ext cx="8219440" cy="4635238"/>
          </a:xfrm>
        </p:spPr>
        <p:txBody>
          <a:bodyPr/>
          <a:lstStyle/>
          <a:p>
            <a:pPr marL="0" indent="0">
              <a:buNone/>
            </a:pPr>
            <a:r>
              <a:rPr lang="en-US" dirty="0"/>
              <a:t>When providing information and making referrals</a:t>
            </a:r>
          </a:p>
          <a:p>
            <a:pPr>
              <a:lnSpc>
                <a:spcPts val="2600"/>
              </a:lnSpc>
            </a:pPr>
            <a:r>
              <a:rPr lang="en-US" sz="2400" dirty="0"/>
              <a:t>Offer printed information (but remember to offer a warning in case materials could come to the attention of an abuser)</a:t>
            </a:r>
          </a:p>
          <a:p>
            <a:pPr>
              <a:lnSpc>
                <a:spcPts val="2600"/>
              </a:lnSpc>
            </a:pPr>
            <a:r>
              <a:rPr lang="en-US" sz="2400" dirty="0"/>
              <a:t>Know specific information about referral points </a:t>
            </a:r>
          </a:p>
          <a:p>
            <a:pPr>
              <a:lnSpc>
                <a:spcPts val="2600"/>
              </a:lnSpc>
            </a:pPr>
            <a:r>
              <a:rPr lang="en-US" sz="2400" dirty="0"/>
              <a:t>Offer to call in advance or provide accompaniment if referring</a:t>
            </a:r>
          </a:p>
          <a:p>
            <a:pPr>
              <a:lnSpc>
                <a:spcPts val="2600"/>
              </a:lnSpc>
            </a:pPr>
            <a:r>
              <a:rPr lang="en-US" sz="2400" dirty="0"/>
              <a:t>Do not pressure anyone to access other services</a:t>
            </a:r>
          </a:p>
          <a:p>
            <a:pPr>
              <a:lnSpc>
                <a:spcPts val="2600"/>
              </a:lnSpc>
            </a:pPr>
            <a:r>
              <a:rPr lang="en-US" sz="2400" dirty="0"/>
              <a:t>Offer yourself as a resource in the future, even if the victim doesn’t want services today</a:t>
            </a:r>
            <a:endParaRPr lang="en-US" sz="2400" dirty="0">
              <a:solidFill>
                <a:srgbClr val="00B050"/>
              </a:solidFill>
            </a:endParaRPr>
          </a:p>
          <a:p>
            <a:pPr marL="0" indent="0">
              <a:buNone/>
            </a:pPr>
            <a:r>
              <a:rPr lang="en-US" sz="2400" dirty="0">
                <a:solidFill>
                  <a:srgbClr val="00B050"/>
                </a:solidFill>
              </a:rPr>
              <a:t>[Country team to include key points from Session 3.1 on the referral network and process for the above services]</a:t>
            </a:r>
          </a:p>
          <a:p>
            <a:endParaRPr lang="en-US" dirty="0"/>
          </a:p>
        </p:txBody>
      </p:sp>
    </p:spTree>
    <p:extLst>
      <p:ext uri="{BB962C8B-B14F-4D97-AF65-F5344CB8AC3E}">
        <p14:creationId xmlns:p14="http://schemas.microsoft.com/office/powerpoint/2010/main" val="690560045"/>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Recognizing you as a resource</a:t>
            </a:r>
          </a:p>
        </p:txBody>
      </p:sp>
      <p:sp>
        <p:nvSpPr>
          <p:cNvPr id="3" name="Text Placeholder 2"/>
          <p:cNvSpPr>
            <a:spLocks noGrp="1"/>
          </p:cNvSpPr>
          <p:nvPr>
            <p:ph type="body" sz="quarter" idx="10"/>
          </p:nvPr>
        </p:nvSpPr>
        <p:spPr/>
        <p:txBody>
          <a:bodyPr>
            <a:normAutofit/>
          </a:bodyPr>
          <a:lstStyle/>
          <a:p>
            <a:r>
              <a:rPr lang="en-US" dirty="0"/>
              <a:t>Ideally someone is able to come back to you or your law enforcement agency if they experience future violence.</a:t>
            </a:r>
          </a:p>
          <a:p>
            <a:r>
              <a:rPr lang="en-US" dirty="0"/>
              <a:t>If appropriate, you can end conversations by saying, “Please come back if we can support you in any other way.”</a:t>
            </a:r>
          </a:p>
        </p:txBody>
      </p:sp>
    </p:spTree>
    <p:extLst>
      <p:ext uri="{BB962C8B-B14F-4D97-AF65-F5344CB8AC3E}">
        <p14:creationId xmlns:p14="http://schemas.microsoft.com/office/powerpoint/2010/main" val="4249879856"/>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15EE2-AF5B-45E3-9FAC-6FCD18C96C0E}"/>
              </a:ext>
            </a:extLst>
          </p:cNvPr>
          <p:cNvSpPr>
            <a:spLocks noGrp="1"/>
          </p:cNvSpPr>
          <p:nvPr>
            <p:ph type="title"/>
          </p:nvPr>
        </p:nvSpPr>
        <p:spPr/>
        <p:txBody>
          <a:bodyPr/>
          <a:lstStyle/>
          <a:p>
            <a:r>
              <a:rPr lang="en-US" dirty="0"/>
              <a:t>Questions and reflections</a:t>
            </a:r>
          </a:p>
        </p:txBody>
      </p:sp>
      <p:sp>
        <p:nvSpPr>
          <p:cNvPr id="3" name="Text Placeholder 2">
            <a:extLst>
              <a:ext uri="{FF2B5EF4-FFF2-40B4-BE49-F238E27FC236}">
                <a16:creationId xmlns:a16="http://schemas.microsoft.com/office/drawing/2014/main" id="{22DC62B8-E91F-44E0-9CA9-00620C3D91DA}"/>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30748172"/>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b="1" dirty="0"/>
              <a:t>Session 3.5</a:t>
            </a:r>
            <a:br>
              <a:rPr lang="en-US" b="1"/>
            </a:br>
            <a:r>
              <a:rPr lang="en-US"/>
              <a:t>Responding </a:t>
            </a:r>
            <a:r>
              <a:rPr lang="en-US" dirty="0"/>
              <a:t>to and Documenting Cases of Violence</a:t>
            </a:r>
          </a:p>
        </p:txBody>
      </p:sp>
    </p:spTree>
    <p:extLst>
      <p:ext uri="{BB962C8B-B14F-4D97-AF65-F5344CB8AC3E}">
        <p14:creationId xmlns:p14="http://schemas.microsoft.com/office/powerpoint/2010/main" val="41774550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6A209-697D-48F9-B133-AC7D58AFBE26}"/>
              </a:ext>
            </a:extLst>
          </p:cNvPr>
          <p:cNvSpPr>
            <a:spLocks noGrp="1"/>
          </p:cNvSpPr>
          <p:nvPr>
            <p:ph type="title"/>
          </p:nvPr>
        </p:nvSpPr>
        <p:spPr/>
        <p:txBody>
          <a:bodyPr/>
          <a:lstStyle/>
          <a:p>
            <a:r>
              <a:rPr lang="en-US" dirty="0"/>
              <a:t>Objective</a:t>
            </a:r>
          </a:p>
        </p:txBody>
      </p:sp>
      <p:sp>
        <p:nvSpPr>
          <p:cNvPr id="3" name="Text Placeholder 2">
            <a:extLst>
              <a:ext uri="{FF2B5EF4-FFF2-40B4-BE49-F238E27FC236}">
                <a16:creationId xmlns:a16="http://schemas.microsoft.com/office/drawing/2014/main" id="{7DCD82F4-0B95-416A-B39E-982007B0609F}"/>
              </a:ext>
            </a:extLst>
          </p:cNvPr>
          <p:cNvSpPr>
            <a:spLocks noGrp="1"/>
          </p:cNvSpPr>
          <p:nvPr>
            <p:ph type="body" sz="quarter" idx="10"/>
          </p:nvPr>
        </p:nvSpPr>
        <p:spPr/>
        <p:txBody>
          <a:bodyPr/>
          <a:lstStyle/>
          <a:p>
            <a:pPr marL="0" indent="0">
              <a:buNone/>
            </a:pPr>
            <a:r>
              <a:rPr lang="en-US" dirty="0"/>
              <a:t>Develop and agree upon norms to guide the training</a:t>
            </a:r>
          </a:p>
        </p:txBody>
      </p:sp>
    </p:spTree>
    <p:extLst>
      <p:ext uri="{BB962C8B-B14F-4D97-AF65-F5344CB8AC3E}">
        <p14:creationId xmlns:p14="http://schemas.microsoft.com/office/powerpoint/2010/main" val="1195233731"/>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7966B-510F-4333-B8C1-C4D6CAE6A1A5}"/>
              </a:ext>
            </a:extLst>
          </p:cNvPr>
          <p:cNvSpPr>
            <a:spLocks noGrp="1"/>
          </p:cNvSpPr>
          <p:nvPr>
            <p:ph type="title"/>
          </p:nvPr>
        </p:nvSpPr>
        <p:spPr/>
        <p:txBody>
          <a:bodyPr/>
          <a:lstStyle/>
          <a:p>
            <a:r>
              <a:rPr lang="en-US" dirty="0"/>
              <a:t>Objectives</a:t>
            </a:r>
          </a:p>
        </p:txBody>
      </p:sp>
      <p:sp>
        <p:nvSpPr>
          <p:cNvPr id="3" name="Text Placeholder 2">
            <a:extLst>
              <a:ext uri="{FF2B5EF4-FFF2-40B4-BE49-F238E27FC236}">
                <a16:creationId xmlns:a16="http://schemas.microsoft.com/office/drawing/2014/main" id="{4470270E-1C8B-4A35-BA63-2634C10B893B}"/>
              </a:ext>
            </a:extLst>
          </p:cNvPr>
          <p:cNvSpPr>
            <a:spLocks noGrp="1"/>
          </p:cNvSpPr>
          <p:nvPr>
            <p:ph type="body" sz="quarter" idx="10"/>
          </p:nvPr>
        </p:nvSpPr>
        <p:spPr/>
        <p:txBody>
          <a:bodyPr/>
          <a:lstStyle/>
          <a:p>
            <a:r>
              <a:rPr lang="en-US" dirty="0"/>
              <a:t>Practice responding to disclosures of violence appropriately while documenting the case</a:t>
            </a:r>
          </a:p>
          <a:p>
            <a:r>
              <a:rPr lang="en-US" dirty="0"/>
              <a:t>Discuss reporting structures</a:t>
            </a:r>
          </a:p>
        </p:txBody>
      </p:sp>
    </p:spTree>
    <p:extLst>
      <p:ext uri="{BB962C8B-B14F-4D97-AF65-F5344CB8AC3E}">
        <p14:creationId xmlns:p14="http://schemas.microsoft.com/office/powerpoint/2010/main" val="770408654"/>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07320D0-1DA4-4A89-AADA-555C7AD7E290}"/>
              </a:ext>
            </a:extLst>
          </p:cNvPr>
          <p:cNvSpPr>
            <a:spLocks noGrp="1"/>
          </p:cNvSpPr>
          <p:nvPr>
            <p:ph type="title"/>
          </p:nvPr>
        </p:nvSpPr>
        <p:spPr/>
        <p:txBody>
          <a:bodyPr>
            <a:normAutofit/>
          </a:bodyPr>
          <a:lstStyle/>
          <a:p>
            <a:r>
              <a:rPr lang="en-AU" dirty="0"/>
              <a:t>Statement-taking and reporting tools</a:t>
            </a:r>
            <a:endParaRPr lang="en-US" dirty="0"/>
          </a:p>
        </p:txBody>
      </p:sp>
      <p:pic>
        <p:nvPicPr>
          <p:cNvPr id="4" name="Picture 3">
            <a:extLst>
              <a:ext uri="{FF2B5EF4-FFF2-40B4-BE49-F238E27FC236}">
                <a16:creationId xmlns:a16="http://schemas.microsoft.com/office/drawing/2014/main" id="{0664F959-3C82-4966-A0D5-06E0B9E34639}"/>
              </a:ext>
            </a:extLst>
          </p:cNvPr>
          <p:cNvPicPr>
            <a:picLocks noChangeAspect="1"/>
          </p:cNvPicPr>
          <p:nvPr/>
        </p:nvPicPr>
        <p:blipFill>
          <a:blip r:embed="rId3"/>
          <a:stretch>
            <a:fillRect/>
          </a:stretch>
        </p:blipFill>
        <p:spPr>
          <a:xfrm>
            <a:off x="310064" y="1917700"/>
            <a:ext cx="8184674" cy="3116060"/>
          </a:xfrm>
          <a:prstGeom prst="rect">
            <a:avLst/>
          </a:prstGeom>
        </p:spPr>
      </p:pic>
    </p:spTree>
    <p:extLst>
      <p:ext uri="{BB962C8B-B14F-4D97-AF65-F5344CB8AC3E}">
        <p14:creationId xmlns:p14="http://schemas.microsoft.com/office/powerpoint/2010/main" val="3518321236"/>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359" y="445196"/>
            <a:ext cx="8495887" cy="972441"/>
          </a:xfrm>
        </p:spPr>
        <p:txBody>
          <a:bodyPr>
            <a:normAutofit fontScale="90000"/>
          </a:bodyPr>
          <a:lstStyle/>
          <a:p>
            <a:r>
              <a:rPr lang="en-US" dirty="0"/>
              <a:t>Activity: Practice responding to and documenting violence</a:t>
            </a:r>
          </a:p>
        </p:txBody>
      </p:sp>
      <p:sp>
        <p:nvSpPr>
          <p:cNvPr id="3" name="Text Placeholder 2"/>
          <p:cNvSpPr>
            <a:spLocks noGrp="1"/>
          </p:cNvSpPr>
          <p:nvPr>
            <p:ph type="body" sz="quarter" idx="10"/>
          </p:nvPr>
        </p:nvSpPr>
        <p:spPr>
          <a:xfrm>
            <a:off x="467360" y="1437412"/>
            <a:ext cx="4942840" cy="5253892"/>
          </a:xfrm>
        </p:spPr>
        <p:txBody>
          <a:bodyPr>
            <a:noAutofit/>
          </a:bodyPr>
          <a:lstStyle/>
          <a:p>
            <a:pPr marL="0" indent="0">
              <a:buNone/>
            </a:pPr>
            <a:r>
              <a:rPr lang="en-US" sz="2400" b="1" dirty="0"/>
              <a:t>Small Group Exercise</a:t>
            </a:r>
          </a:p>
          <a:p>
            <a:pPr>
              <a:lnSpc>
                <a:spcPts val="2600"/>
              </a:lnSpc>
            </a:pPr>
            <a:r>
              <a:rPr lang="en-US" sz="2400" dirty="0"/>
              <a:t>In groups of three, rotate so that each person is a victim, a law enforcement officer, and an observer one time</a:t>
            </a:r>
          </a:p>
          <a:p>
            <a:pPr>
              <a:lnSpc>
                <a:spcPts val="2600"/>
              </a:lnSpc>
            </a:pPr>
            <a:r>
              <a:rPr lang="en-US" sz="2400" dirty="0"/>
              <a:t>During the interaction, the law enforcement officer will use their skills to provide victim-centered support and document a case of violence</a:t>
            </a:r>
          </a:p>
          <a:p>
            <a:pPr>
              <a:lnSpc>
                <a:spcPts val="2600"/>
              </a:lnSpc>
            </a:pPr>
            <a:r>
              <a:rPr lang="en-US" sz="2400" dirty="0"/>
              <a:t>Once each interaction is complete, the observer provides their feedback on what went well and what could be improved</a:t>
            </a:r>
          </a:p>
        </p:txBody>
      </p:sp>
      <p:sp>
        <p:nvSpPr>
          <p:cNvPr id="5" name="Rectangle 4">
            <a:extLst>
              <a:ext uri="{FF2B5EF4-FFF2-40B4-BE49-F238E27FC236}">
                <a16:creationId xmlns:a16="http://schemas.microsoft.com/office/drawing/2014/main" id="{296D3AE9-26D5-417D-9AF8-FB64BFE3B105}"/>
              </a:ext>
            </a:extLst>
          </p:cNvPr>
          <p:cNvSpPr/>
          <p:nvPr/>
        </p:nvSpPr>
        <p:spPr>
          <a:xfrm>
            <a:off x="5434553" y="1767838"/>
            <a:ext cx="3252247" cy="4176851"/>
          </a:xfrm>
          <a:prstGeom prst="rect">
            <a:avLst/>
          </a:prstGeom>
          <a:solidFill>
            <a:srgbClr val="E37B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Observer Checklist</a:t>
            </a:r>
          </a:p>
          <a:p>
            <a:pPr lvl="1" indent="-400050">
              <a:lnSpc>
                <a:spcPts val="2600"/>
              </a:lnSpc>
              <a:spcBef>
                <a:spcPts val="1200"/>
              </a:spcBef>
              <a:buFont typeface="Wingdings" panose="05000000000000000000" pitchFamily="2" charset="2"/>
              <a:buChar char=""/>
            </a:pPr>
            <a:r>
              <a:rPr lang="en-US" sz="2400" dirty="0"/>
              <a:t>Active listening</a:t>
            </a:r>
          </a:p>
          <a:p>
            <a:pPr lvl="1" indent="-400050">
              <a:lnSpc>
                <a:spcPts val="2600"/>
              </a:lnSpc>
              <a:spcBef>
                <a:spcPts val="1200"/>
              </a:spcBef>
              <a:buFont typeface="Wingdings" panose="05000000000000000000" pitchFamily="2" charset="2"/>
              <a:buChar char=""/>
            </a:pPr>
            <a:r>
              <a:rPr lang="en-US" sz="2400" dirty="0"/>
              <a:t>Deliver core messages</a:t>
            </a:r>
          </a:p>
          <a:p>
            <a:pPr lvl="1" indent="-400050">
              <a:lnSpc>
                <a:spcPts val="2600"/>
              </a:lnSpc>
              <a:spcBef>
                <a:spcPts val="1200"/>
              </a:spcBef>
              <a:buFont typeface="Wingdings" panose="05000000000000000000" pitchFamily="2" charset="2"/>
              <a:buChar char=""/>
            </a:pPr>
            <a:r>
              <a:rPr lang="en-US" sz="2400" dirty="0"/>
              <a:t>Ask about safety</a:t>
            </a:r>
          </a:p>
          <a:p>
            <a:pPr lvl="1" indent="-400050">
              <a:lnSpc>
                <a:spcPts val="2600"/>
              </a:lnSpc>
              <a:spcBef>
                <a:spcPts val="1200"/>
              </a:spcBef>
              <a:buFont typeface="Wingdings" panose="05000000000000000000" pitchFamily="2" charset="2"/>
              <a:buChar char=""/>
            </a:pPr>
            <a:r>
              <a:rPr lang="en-US" sz="2400" dirty="0"/>
              <a:t>Ask about other needs</a:t>
            </a:r>
          </a:p>
          <a:p>
            <a:pPr lvl="1" indent="-400050">
              <a:lnSpc>
                <a:spcPts val="2600"/>
              </a:lnSpc>
              <a:spcBef>
                <a:spcPts val="1200"/>
              </a:spcBef>
              <a:buFont typeface="Wingdings" panose="05000000000000000000" pitchFamily="2" charset="2"/>
              <a:buChar char=""/>
            </a:pPr>
            <a:r>
              <a:rPr lang="en-US" sz="2400" dirty="0"/>
              <a:t>Provide information and make referrals</a:t>
            </a:r>
          </a:p>
          <a:p>
            <a:pPr algn="ctr"/>
            <a:endParaRPr lang="en-US" dirty="0"/>
          </a:p>
        </p:txBody>
      </p:sp>
    </p:spTree>
    <p:extLst>
      <p:ext uri="{BB962C8B-B14F-4D97-AF65-F5344CB8AC3E}">
        <p14:creationId xmlns:p14="http://schemas.microsoft.com/office/powerpoint/2010/main" val="1273203815"/>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Activity: Practice responding to and documenting violence (debrief)</a:t>
            </a:r>
          </a:p>
        </p:txBody>
      </p:sp>
      <p:sp>
        <p:nvSpPr>
          <p:cNvPr id="3" name="Text Placeholder 2"/>
          <p:cNvSpPr>
            <a:spLocks noGrp="1"/>
          </p:cNvSpPr>
          <p:nvPr>
            <p:ph type="body" sz="quarter" idx="10"/>
          </p:nvPr>
        </p:nvSpPr>
        <p:spPr/>
        <p:txBody>
          <a:bodyPr/>
          <a:lstStyle/>
          <a:p>
            <a:r>
              <a:rPr lang="en-US" dirty="0"/>
              <a:t>How did each of these go?</a:t>
            </a:r>
          </a:p>
          <a:p>
            <a:pPr marL="800100" lvl="1" indent="-457200">
              <a:buFont typeface="Wingdings" panose="05000000000000000000" pitchFamily="2" charset="2"/>
              <a:buChar char="¨"/>
              <a:tabLst>
                <a:tab pos="800100" algn="l"/>
              </a:tabLst>
            </a:pPr>
            <a:r>
              <a:rPr lang="en-US" sz="2400" dirty="0"/>
              <a:t>Active listening</a:t>
            </a:r>
          </a:p>
          <a:p>
            <a:pPr marL="800100" lvl="1" indent="-457200">
              <a:buFont typeface="Wingdings" panose="05000000000000000000" pitchFamily="2" charset="2"/>
              <a:buChar char="¨"/>
              <a:tabLst>
                <a:tab pos="800100" algn="l"/>
              </a:tabLst>
            </a:pPr>
            <a:r>
              <a:rPr lang="en-US" sz="2400" dirty="0"/>
              <a:t>Deliver core messages</a:t>
            </a:r>
          </a:p>
          <a:p>
            <a:pPr marL="800100" lvl="1" indent="-457200">
              <a:buFont typeface="Wingdings" panose="05000000000000000000" pitchFamily="2" charset="2"/>
              <a:buChar char="¨"/>
              <a:tabLst>
                <a:tab pos="800100" algn="l"/>
              </a:tabLst>
            </a:pPr>
            <a:r>
              <a:rPr lang="en-US" sz="2400" dirty="0"/>
              <a:t>Check in on safety</a:t>
            </a:r>
          </a:p>
          <a:p>
            <a:pPr marL="800100" lvl="1" indent="-457200">
              <a:buFont typeface="Wingdings" panose="05000000000000000000" pitchFamily="2" charset="2"/>
              <a:buChar char="¨"/>
              <a:tabLst>
                <a:tab pos="800100" algn="l"/>
              </a:tabLst>
            </a:pPr>
            <a:r>
              <a:rPr lang="en-US" sz="2400" dirty="0"/>
              <a:t>Ask about other needs</a:t>
            </a:r>
          </a:p>
          <a:p>
            <a:pPr marL="800100" lvl="1" indent="-457200">
              <a:buFont typeface="Wingdings" panose="05000000000000000000" pitchFamily="2" charset="2"/>
              <a:buChar char="¨"/>
              <a:tabLst>
                <a:tab pos="800100" algn="l"/>
              </a:tabLst>
            </a:pPr>
            <a:r>
              <a:rPr lang="en-US" sz="2400" dirty="0"/>
              <a:t>Provide information and make referrals</a:t>
            </a:r>
          </a:p>
          <a:p>
            <a:pPr marL="800100" lvl="1" indent="-457200">
              <a:buFont typeface="Wingdings" panose="05000000000000000000" pitchFamily="2" charset="2"/>
              <a:buChar char="¨"/>
              <a:tabLst>
                <a:tab pos="800100" algn="l"/>
              </a:tabLst>
            </a:pPr>
            <a:r>
              <a:rPr lang="en-US" sz="2400" dirty="0"/>
              <a:t>Documentation</a:t>
            </a:r>
          </a:p>
          <a:p>
            <a:pPr>
              <a:spcBef>
                <a:spcPts val="1800"/>
              </a:spcBef>
            </a:pPr>
            <a:r>
              <a:rPr lang="en-US" dirty="0"/>
              <a:t>What worked well?</a:t>
            </a:r>
          </a:p>
          <a:p>
            <a:r>
              <a:rPr lang="en-US" dirty="0"/>
              <a:t>What areas need improvement?</a:t>
            </a:r>
          </a:p>
        </p:txBody>
      </p:sp>
    </p:spTree>
    <p:extLst>
      <p:ext uri="{BB962C8B-B14F-4D97-AF65-F5344CB8AC3E}">
        <p14:creationId xmlns:p14="http://schemas.microsoft.com/office/powerpoint/2010/main" val="2455554687"/>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54314-A9F5-4989-A203-8F92941322B8}"/>
              </a:ext>
            </a:extLst>
          </p:cNvPr>
          <p:cNvSpPr>
            <a:spLocks noGrp="1"/>
          </p:cNvSpPr>
          <p:nvPr>
            <p:ph type="title"/>
          </p:nvPr>
        </p:nvSpPr>
        <p:spPr/>
        <p:txBody>
          <a:bodyPr/>
          <a:lstStyle/>
          <a:p>
            <a:r>
              <a:rPr lang="en-US" dirty="0"/>
              <a:t>Forensic specimens</a:t>
            </a:r>
          </a:p>
        </p:txBody>
      </p:sp>
      <p:sp>
        <p:nvSpPr>
          <p:cNvPr id="3" name="Text Placeholder 2">
            <a:extLst>
              <a:ext uri="{FF2B5EF4-FFF2-40B4-BE49-F238E27FC236}">
                <a16:creationId xmlns:a16="http://schemas.microsoft.com/office/drawing/2014/main" id="{42C77991-284A-4135-99E9-916410422BBC}"/>
              </a:ext>
            </a:extLst>
          </p:cNvPr>
          <p:cNvSpPr>
            <a:spLocks noGrp="1"/>
          </p:cNvSpPr>
          <p:nvPr>
            <p:ph type="body" sz="quarter" idx="10"/>
          </p:nvPr>
        </p:nvSpPr>
        <p:spPr/>
        <p:txBody>
          <a:bodyPr/>
          <a:lstStyle/>
          <a:p>
            <a:r>
              <a:rPr lang="en-US" dirty="0"/>
              <a:t>If local law enforcement collect forensic specimens to help identify perpetrators of crime, ensure that those collecting the specimens have been trained to work respectfully and appropriately with members of key populations.</a:t>
            </a:r>
          </a:p>
        </p:txBody>
      </p:sp>
    </p:spTree>
    <p:extLst>
      <p:ext uri="{BB962C8B-B14F-4D97-AF65-F5344CB8AC3E}">
        <p14:creationId xmlns:p14="http://schemas.microsoft.com/office/powerpoint/2010/main" val="1268509266"/>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9DB68-A8DC-45EB-8E32-17DDE5951B3A}"/>
              </a:ext>
            </a:extLst>
          </p:cNvPr>
          <p:cNvSpPr>
            <a:spLocks noGrp="1"/>
          </p:cNvSpPr>
          <p:nvPr>
            <p:ph type="title"/>
          </p:nvPr>
        </p:nvSpPr>
        <p:spPr/>
        <p:txBody>
          <a:bodyPr/>
          <a:lstStyle/>
          <a:p>
            <a:r>
              <a:rPr lang="en-US" dirty="0"/>
              <a:t>Questions and reflections</a:t>
            </a:r>
          </a:p>
        </p:txBody>
      </p:sp>
      <p:sp>
        <p:nvSpPr>
          <p:cNvPr id="3" name="Text Placeholder 2">
            <a:extLst>
              <a:ext uri="{FF2B5EF4-FFF2-40B4-BE49-F238E27FC236}">
                <a16:creationId xmlns:a16="http://schemas.microsoft.com/office/drawing/2014/main" id="{31A6D8F2-1574-4F1D-9D2F-2E1BD667AF42}"/>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485520822"/>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b="1" dirty="0"/>
              <a:t>Session 3.6</a:t>
            </a:r>
            <a:br>
              <a:rPr lang="en-US" dirty="0"/>
            </a:br>
            <a:r>
              <a:rPr lang="en-US" dirty="0"/>
              <a:t>Trauma-Informed Approach to Law Enforcement</a:t>
            </a:r>
          </a:p>
        </p:txBody>
      </p:sp>
    </p:spTree>
    <p:extLst>
      <p:ext uri="{BB962C8B-B14F-4D97-AF65-F5344CB8AC3E}">
        <p14:creationId xmlns:p14="http://schemas.microsoft.com/office/powerpoint/2010/main" val="3558521823"/>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Objective</a:t>
            </a:r>
          </a:p>
        </p:txBody>
      </p:sp>
      <p:sp>
        <p:nvSpPr>
          <p:cNvPr id="4" name="Text Placeholder 3"/>
          <p:cNvSpPr>
            <a:spLocks noGrp="1"/>
          </p:cNvSpPr>
          <p:nvPr>
            <p:ph type="body" sz="quarter" idx="10"/>
          </p:nvPr>
        </p:nvSpPr>
        <p:spPr/>
        <p:txBody>
          <a:bodyPr>
            <a:normAutofit/>
          </a:bodyPr>
          <a:lstStyle/>
          <a:p>
            <a:pPr marL="0" lvl="0" indent="0">
              <a:buNone/>
            </a:pPr>
            <a:r>
              <a:rPr lang="en-US" dirty="0"/>
              <a:t>Understand the effects of trauma on victims of violence and how trauma affects statement-taking and law enforcement support needed</a:t>
            </a:r>
          </a:p>
        </p:txBody>
      </p:sp>
    </p:spTree>
    <p:extLst>
      <p:ext uri="{BB962C8B-B14F-4D97-AF65-F5344CB8AC3E}">
        <p14:creationId xmlns:p14="http://schemas.microsoft.com/office/powerpoint/2010/main" val="2686054239"/>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5018A-6F7B-4A3D-9C39-D212C80AF39F}"/>
              </a:ext>
            </a:extLst>
          </p:cNvPr>
          <p:cNvSpPr>
            <a:spLocks noGrp="1"/>
          </p:cNvSpPr>
          <p:nvPr>
            <p:ph type="title"/>
          </p:nvPr>
        </p:nvSpPr>
        <p:spPr/>
        <p:txBody>
          <a:bodyPr/>
          <a:lstStyle/>
          <a:p>
            <a:r>
              <a:rPr lang="en-US" dirty="0"/>
              <a:t>Video</a:t>
            </a:r>
          </a:p>
        </p:txBody>
      </p:sp>
      <p:sp>
        <p:nvSpPr>
          <p:cNvPr id="3" name="Text Placeholder 2">
            <a:extLst>
              <a:ext uri="{FF2B5EF4-FFF2-40B4-BE49-F238E27FC236}">
                <a16:creationId xmlns:a16="http://schemas.microsoft.com/office/drawing/2014/main" id="{EA9940D0-C944-4D19-8B88-84D4D9543772}"/>
              </a:ext>
            </a:extLst>
          </p:cNvPr>
          <p:cNvSpPr>
            <a:spLocks noGrp="1"/>
          </p:cNvSpPr>
          <p:nvPr>
            <p:ph type="body" sz="quarter" idx="10"/>
          </p:nvPr>
        </p:nvSpPr>
        <p:spPr>
          <a:xfrm>
            <a:off x="467360" y="1548764"/>
            <a:ext cx="8219440" cy="4176851"/>
          </a:xfrm>
        </p:spPr>
        <p:txBody>
          <a:bodyPr>
            <a:normAutofit/>
          </a:bodyPr>
          <a:lstStyle/>
          <a:p>
            <a:r>
              <a:rPr lang="en-US" dirty="0">
                <a:hlinkClick r:id="rId3"/>
              </a:rPr>
              <a:t>http://youtu.be/gtWD1XJrhNo</a:t>
            </a:r>
            <a:endParaRPr lang="en-US" dirty="0"/>
          </a:p>
          <a:p>
            <a:r>
              <a:rPr lang="en-US" dirty="0"/>
              <a:t>Record one thing that surprised you and one time that you’ve seen a victim exhibit any of the trauma reactions you heard about in the video.  </a:t>
            </a:r>
          </a:p>
        </p:txBody>
      </p:sp>
      <p:pic>
        <p:nvPicPr>
          <p:cNvPr id="4" name="Picture 3">
            <a:extLst>
              <a:ext uri="{FF2B5EF4-FFF2-40B4-BE49-F238E27FC236}">
                <a16:creationId xmlns:a16="http://schemas.microsoft.com/office/drawing/2014/main" id="{62AC1D14-9E00-4E68-8C68-E54BEE4BD20C}"/>
              </a:ext>
            </a:extLst>
          </p:cNvPr>
          <p:cNvPicPr>
            <a:picLocks noChangeAspect="1"/>
          </p:cNvPicPr>
          <p:nvPr/>
        </p:nvPicPr>
        <p:blipFill>
          <a:blip r:embed="rId4"/>
          <a:stretch>
            <a:fillRect/>
          </a:stretch>
        </p:blipFill>
        <p:spPr>
          <a:xfrm>
            <a:off x="2555310" y="3717535"/>
            <a:ext cx="4759890" cy="2774535"/>
          </a:xfrm>
          <a:prstGeom prst="rect">
            <a:avLst/>
          </a:prstGeom>
        </p:spPr>
      </p:pic>
    </p:spTree>
    <p:extLst>
      <p:ext uri="{BB962C8B-B14F-4D97-AF65-F5344CB8AC3E}">
        <p14:creationId xmlns:p14="http://schemas.microsoft.com/office/powerpoint/2010/main" val="1269920454"/>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DEA06-B6D9-483A-9A52-682794B7624E}"/>
              </a:ext>
            </a:extLst>
          </p:cNvPr>
          <p:cNvSpPr>
            <a:spLocks noGrp="1"/>
          </p:cNvSpPr>
          <p:nvPr>
            <p:ph type="title"/>
          </p:nvPr>
        </p:nvSpPr>
        <p:spPr/>
        <p:txBody>
          <a:bodyPr/>
          <a:lstStyle/>
          <a:p>
            <a:r>
              <a:rPr lang="en-US" dirty="0"/>
              <a:t>Discussion: Applying what you learned</a:t>
            </a:r>
          </a:p>
        </p:txBody>
      </p:sp>
      <p:sp>
        <p:nvSpPr>
          <p:cNvPr id="3" name="Text Placeholder 2">
            <a:extLst>
              <a:ext uri="{FF2B5EF4-FFF2-40B4-BE49-F238E27FC236}">
                <a16:creationId xmlns:a16="http://schemas.microsoft.com/office/drawing/2014/main" id="{C38DC7B9-FB6D-46A6-A6C2-03F6C2FA01AE}"/>
              </a:ext>
            </a:extLst>
          </p:cNvPr>
          <p:cNvSpPr>
            <a:spLocks noGrp="1"/>
          </p:cNvSpPr>
          <p:nvPr>
            <p:ph type="body" sz="quarter" idx="10"/>
          </p:nvPr>
        </p:nvSpPr>
        <p:spPr/>
        <p:txBody>
          <a:bodyPr/>
          <a:lstStyle/>
          <a:p>
            <a:r>
              <a:rPr lang="en-US" dirty="0"/>
              <a:t>What are the impacts of trauma on victims of violence?</a:t>
            </a:r>
          </a:p>
          <a:p>
            <a:r>
              <a:rPr lang="en-US" dirty="0"/>
              <a:t>Why is it important for law enforcement officers to understand how trauma can affect a victim?</a:t>
            </a:r>
          </a:p>
          <a:p>
            <a:r>
              <a:rPr lang="en-US" dirty="0"/>
              <a:t>What can you do differently now that you understand how trauma impacts victims of violence?</a:t>
            </a:r>
          </a:p>
        </p:txBody>
      </p:sp>
    </p:spTree>
    <p:extLst>
      <p:ext uri="{BB962C8B-B14F-4D97-AF65-F5344CB8AC3E}">
        <p14:creationId xmlns:p14="http://schemas.microsoft.com/office/powerpoint/2010/main" val="42900001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Session 1.5</a:t>
            </a:r>
            <a:br>
              <a:rPr lang="en-US" dirty="0"/>
            </a:br>
            <a:r>
              <a:rPr lang="en-US" dirty="0"/>
              <a:t>What Is Possible?</a:t>
            </a:r>
          </a:p>
        </p:txBody>
      </p:sp>
    </p:spTree>
    <p:extLst>
      <p:ext uri="{BB962C8B-B14F-4D97-AF65-F5344CB8AC3E}">
        <p14:creationId xmlns:p14="http://schemas.microsoft.com/office/powerpoint/2010/main" val="3600181632"/>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7FBCF-5F22-4449-9735-8AC350945764}"/>
              </a:ext>
            </a:extLst>
          </p:cNvPr>
          <p:cNvSpPr>
            <a:spLocks noGrp="1"/>
          </p:cNvSpPr>
          <p:nvPr>
            <p:ph type="title"/>
          </p:nvPr>
        </p:nvSpPr>
        <p:spPr/>
        <p:txBody>
          <a:bodyPr/>
          <a:lstStyle/>
          <a:p>
            <a:r>
              <a:rPr lang="en-US" dirty="0"/>
              <a:t>Questions and reflections </a:t>
            </a:r>
          </a:p>
        </p:txBody>
      </p:sp>
      <p:sp>
        <p:nvSpPr>
          <p:cNvPr id="3" name="Text Placeholder 2">
            <a:extLst>
              <a:ext uri="{FF2B5EF4-FFF2-40B4-BE49-F238E27FC236}">
                <a16:creationId xmlns:a16="http://schemas.microsoft.com/office/drawing/2014/main" id="{79F25F41-A1A4-45E7-B57A-F7FB7B9B90AB}"/>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954929167"/>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Module 4</a:t>
            </a:r>
            <a:br>
              <a:rPr lang="en-US" dirty="0"/>
            </a:br>
            <a:r>
              <a:rPr lang="en-US" dirty="0"/>
              <a:t>Using What We Have Learned</a:t>
            </a:r>
          </a:p>
        </p:txBody>
      </p:sp>
    </p:spTree>
    <p:extLst>
      <p:ext uri="{BB962C8B-B14F-4D97-AF65-F5344CB8AC3E}">
        <p14:creationId xmlns:p14="http://schemas.microsoft.com/office/powerpoint/2010/main" val="3993903965"/>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b="1" dirty="0"/>
              <a:t>Session 4.1</a:t>
            </a:r>
            <a:br>
              <a:rPr lang="en-US" dirty="0"/>
            </a:br>
            <a:r>
              <a:rPr lang="en-US" dirty="0"/>
              <a:t>Taking Care of Ourselves: Identifying and Confronting Secondary Stigma and Stress</a:t>
            </a:r>
          </a:p>
        </p:txBody>
      </p:sp>
    </p:spTree>
    <p:extLst>
      <p:ext uri="{BB962C8B-B14F-4D97-AF65-F5344CB8AC3E}">
        <p14:creationId xmlns:p14="http://schemas.microsoft.com/office/powerpoint/2010/main" val="1641252927"/>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35608-A3AC-4DE2-BD89-FB0124AF1401}"/>
              </a:ext>
            </a:extLst>
          </p:cNvPr>
          <p:cNvSpPr>
            <a:spLocks noGrp="1"/>
          </p:cNvSpPr>
          <p:nvPr>
            <p:ph type="title"/>
          </p:nvPr>
        </p:nvSpPr>
        <p:spPr/>
        <p:txBody>
          <a:bodyPr/>
          <a:lstStyle/>
          <a:p>
            <a:r>
              <a:rPr lang="en-US" dirty="0"/>
              <a:t>Objectives</a:t>
            </a:r>
          </a:p>
        </p:txBody>
      </p:sp>
      <p:sp>
        <p:nvSpPr>
          <p:cNvPr id="3" name="Text Placeholder 2">
            <a:extLst>
              <a:ext uri="{FF2B5EF4-FFF2-40B4-BE49-F238E27FC236}">
                <a16:creationId xmlns:a16="http://schemas.microsoft.com/office/drawing/2014/main" id="{AEEFB428-D875-4B5E-87C8-F244826EBFDD}"/>
              </a:ext>
            </a:extLst>
          </p:cNvPr>
          <p:cNvSpPr>
            <a:spLocks noGrp="1"/>
          </p:cNvSpPr>
          <p:nvPr>
            <p:ph type="body" sz="quarter" idx="10"/>
          </p:nvPr>
        </p:nvSpPr>
        <p:spPr/>
        <p:txBody>
          <a:bodyPr/>
          <a:lstStyle/>
          <a:p>
            <a:r>
              <a:rPr lang="en-US" dirty="0"/>
              <a:t>Recognize and identify ways to counter the impacts of secondary stigma on law enforcement officers who work with members of KPs</a:t>
            </a:r>
          </a:p>
          <a:p>
            <a:r>
              <a:rPr lang="en-US" dirty="0"/>
              <a:t>Identify ways to counter the impacts of work-related stress</a:t>
            </a:r>
          </a:p>
        </p:txBody>
      </p:sp>
    </p:spTree>
    <p:extLst>
      <p:ext uri="{BB962C8B-B14F-4D97-AF65-F5344CB8AC3E}">
        <p14:creationId xmlns:p14="http://schemas.microsoft.com/office/powerpoint/2010/main" val="1372333686"/>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4F0EC-91CE-42DE-BBDC-B087A230DDE5}"/>
              </a:ext>
            </a:extLst>
          </p:cNvPr>
          <p:cNvSpPr>
            <a:spLocks noGrp="1"/>
          </p:cNvSpPr>
          <p:nvPr>
            <p:ph type="title"/>
          </p:nvPr>
        </p:nvSpPr>
        <p:spPr/>
        <p:txBody>
          <a:bodyPr/>
          <a:lstStyle/>
          <a:p>
            <a:r>
              <a:rPr lang="en-US"/>
              <a:t>Secondary stigma</a:t>
            </a:r>
            <a:endParaRPr lang="en-US" dirty="0"/>
          </a:p>
        </p:txBody>
      </p:sp>
      <p:sp>
        <p:nvSpPr>
          <p:cNvPr id="3" name="Text Placeholder 2">
            <a:extLst>
              <a:ext uri="{FF2B5EF4-FFF2-40B4-BE49-F238E27FC236}">
                <a16:creationId xmlns:a16="http://schemas.microsoft.com/office/drawing/2014/main" id="{4968BC4D-CD3C-4864-93A5-85C49B7124E8}"/>
              </a:ext>
            </a:extLst>
          </p:cNvPr>
          <p:cNvSpPr>
            <a:spLocks noGrp="1"/>
          </p:cNvSpPr>
          <p:nvPr>
            <p:ph type="body" sz="quarter" idx="10"/>
          </p:nvPr>
        </p:nvSpPr>
        <p:spPr/>
        <p:txBody>
          <a:bodyPr/>
          <a:lstStyle/>
          <a:p>
            <a:r>
              <a:rPr lang="en-US" dirty="0"/>
              <a:t>Stigma refers to the strong </a:t>
            </a:r>
            <a:r>
              <a:rPr lang="en-US" i="1" dirty="0"/>
              <a:t>negative feelings or disapproval </a:t>
            </a:r>
            <a:r>
              <a:rPr lang="en-US" dirty="0"/>
              <a:t>that is linked to a specific person, group, or trait.</a:t>
            </a:r>
          </a:p>
          <a:p>
            <a:pPr>
              <a:spcBef>
                <a:spcPts val="1800"/>
              </a:spcBef>
            </a:pPr>
            <a:r>
              <a:rPr lang="en-US" dirty="0"/>
              <a:t>Secondary stigma is directed toward those who support a stigmatized group. For example, health care workers who support people living with HIV can sometimes experience stigma from their family members.</a:t>
            </a:r>
          </a:p>
        </p:txBody>
      </p:sp>
    </p:spTree>
    <p:extLst>
      <p:ext uri="{BB962C8B-B14F-4D97-AF65-F5344CB8AC3E}">
        <p14:creationId xmlns:p14="http://schemas.microsoft.com/office/powerpoint/2010/main" val="1548451463"/>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1FAD1-1C2C-48DA-BAB0-DCECF68AC646}"/>
              </a:ext>
            </a:extLst>
          </p:cNvPr>
          <p:cNvSpPr>
            <a:spLocks noGrp="1"/>
          </p:cNvSpPr>
          <p:nvPr>
            <p:ph type="title"/>
          </p:nvPr>
        </p:nvSpPr>
        <p:spPr/>
        <p:txBody>
          <a:bodyPr/>
          <a:lstStyle/>
          <a:p>
            <a:r>
              <a:rPr lang="en-US" dirty="0"/>
              <a:t>Activity: Best response game</a:t>
            </a:r>
          </a:p>
        </p:txBody>
      </p:sp>
      <p:sp>
        <p:nvSpPr>
          <p:cNvPr id="3" name="Text Placeholder 2">
            <a:extLst>
              <a:ext uri="{FF2B5EF4-FFF2-40B4-BE49-F238E27FC236}">
                <a16:creationId xmlns:a16="http://schemas.microsoft.com/office/drawing/2014/main" id="{30744CEE-1BE1-4DF7-9689-359809E2BE3F}"/>
              </a:ext>
            </a:extLst>
          </p:cNvPr>
          <p:cNvSpPr>
            <a:spLocks noGrp="1"/>
          </p:cNvSpPr>
          <p:nvPr>
            <p:ph type="body" sz="quarter" idx="10"/>
          </p:nvPr>
        </p:nvSpPr>
        <p:spPr/>
        <p:txBody>
          <a:bodyPr/>
          <a:lstStyle/>
          <a:p>
            <a:pPr>
              <a:spcBef>
                <a:spcPts val="1800"/>
              </a:spcBef>
            </a:pPr>
            <a:r>
              <a:rPr lang="en-US" dirty="0"/>
              <a:t>Being willing to stand up for and with marginalized groups takes bravery.</a:t>
            </a:r>
          </a:p>
          <a:p>
            <a:pPr>
              <a:spcBef>
                <a:spcPts val="1800"/>
              </a:spcBef>
            </a:pPr>
            <a:r>
              <a:rPr lang="en-US" dirty="0"/>
              <a:t>Trained officers will also be helpful in supporting each other.</a:t>
            </a:r>
          </a:p>
          <a:p>
            <a:pPr>
              <a:spcBef>
                <a:spcPts val="1800"/>
              </a:spcBef>
            </a:pPr>
            <a:r>
              <a:rPr lang="en-US" dirty="0"/>
              <a:t>The best response game allows you to think through scenarios of secondary stigma that could occur and come up with a response.</a:t>
            </a:r>
          </a:p>
          <a:p>
            <a:endParaRPr lang="en-US" dirty="0"/>
          </a:p>
        </p:txBody>
      </p:sp>
    </p:spTree>
    <p:extLst>
      <p:ext uri="{BB962C8B-B14F-4D97-AF65-F5344CB8AC3E}">
        <p14:creationId xmlns:p14="http://schemas.microsoft.com/office/powerpoint/2010/main" val="2560240736"/>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E8A7C-D03F-4E84-A415-8A5A06629CB8}"/>
              </a:ext>
            </a:extLst>
          </p:cNvPr>
          <p:cNvSpPr>
            <a:spLocks noGrp="1"/>
          </p:cNvSpPr>
          <p:nvPr>
            <p:ph type="title"/>
          </p:nvPr>
        </p:nvSpPr>
        <p:spPr/>
        <p:txBody>
          <a:bodyPr/>
          <a:lstStyle/>
          <a:p>
            <a:r>
              <a:rPr lang="en-JM" dirty="0"/>
              <a:t>Self-care</a:t>
            </a:r>
          </a:p>
        </p:txBody>
      </p:sp>
      <p:sp>
        <p:nvSpPr>
          <p:cNvPr id="3" name="Text Placeholder 2">
            <a:extLst>
              <a:ext uri="{FF2B5EF4-FFF2-40B4-BE49-F238E27FC236}">
                <a16:creationId xmlns:a16="http://schemas.microsoft.com/office/drawing/2014/main" id="{30D75FBA-5680-4B5F-AA4A-6CD571F13686}"/>
              </a:ext>
            </a:extLst>
          </p:cNvPr>
          <p:cNvSpPr>
            <a:spLocks noGrp="1"/>
          </p:cNvSpPr>
          <p:nvPr>
            <p:ph type="body" sz="quarter" idx="10"/>
          </p:nvPr>
        </p:nvSpPr>
        <p:spPr/>
        <p:txBody>
          <a:bodyPr/>
          <a:lstStyle/>
          <a:p>
            <a:pPr marL="0" indent="0">
              <a:buNone/>
            </a:pPr>
            <a:r>
              <a:rPr lang="en-JM" dirty="0"/>
              <a:t>Self-care is the </a:t>
            </a:r>
            <a:r>
              <a:rPr lang="en-JM" i="1" dirty="0"/>
              <a:t>intentional</a:t>
            </a:r>
            <a:r>
              <a:rPr lang="en-JM" dirty="0"/>
              <a:t> time taken by an individual to </a:t>
            </a:r>
            <a:r>
              <a:rPr lang="en-JM" i="1" dirty="0"/>
              <a:t>nurture</a:t>
            </a:r>
            <a:r>
              <a:rPr lang="en-JM" dirty="0"/>
              <a:t> themselves physically, mentally, spiritually, and emotionally on a </a:t>
            </a:r>
            <a:r>
              <a:rPr lang="en-JM" i="1" dirty="0"/>
              <a:t>daily basis</a:t>
            </a:r>
            <a:r>
              <a:rPr lang="en-JM" dirty="0"/>
              <a:t>.</a:t>
            </a:r>
          </a:p>
        </p:txBody>
      </p:sp>
    </p:spTree>
    <p:extLst>
      <p:ext uri="{BB962C8B-B14F-4D97-AF65-F5344CB8AC3E}">
        <p14:creationId xmlns:p14="http://schemas.microsoft.com/office/powerpoint/2010/main" val="4061912893"/>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18FC0-B4E3-4DEA-B694-CD3621877C69}"/>
              </a:ext>
            </a:extLst>
          </p:cNvPr>
          <p:cNvSpPr>
            <a:spLocks noGrp="1"/>
          </p:cNvSpPr>
          <p:nvPr>
            <p:ph type="title"/>
          </p:nvPr>
        </p:nvSpPr>
        <p:spPr/>
        <p:txBody>
          <a:bodyPr>
            <a:normAutofit/>
          </a:bodyPr>
          <a:lstStyle/>
          <a:p>
            <a:r>
              <a:rPr lang="en-JM" dirty="0"/>
              <a:t>Consequences of poor self-care</a:t>
            </a:r>
          </a:p>
        </p:txBody>
      </p:sp>
      <p:graphicFrame>
        <p:nvGraphicFramePr>
          <p:cNvPr id="4" name="Table 3">
            <a:extLst>
              <a:ext uri="{FF2B5EF4-FFF2-40B4-BE49-F238E27FC236}">
                <a16:creationId xmlns:a16="http://schemas.microsoft.com/office/drawing/2014/main" id="{200B15E2-8096-4448-8F1F-F660694E0843}"/>
              </a:ext>
            </a:extLst>
          </p:cNvPr>
          <p:cNvGraphicFramePr>
            <a:graphicFrameLocks noGrp="1"/>
          </p:cNvGraphicFramePr>
          <p:nvPr>
            <p:extLst>
              <p:ext uri="{D42A27DB-BD31-4B8C-83A1-F6EECF244321}">
                <p14:modId xmlns:p14="http://schemas.microsoft.com/office/powerpoint/2010/main" val="3696091693"/>
              </p:ext>
            </p:extLst>
          </p:nvPr>
        </p:nvGraphicFramePr>
        <p:xfrm>
          <a:off x="670560" y="1634084"/>
          <a:ext cx="7138126" cy="3783508"/>
        </p:xfrm>
        <a:graphic>
          <a:graphicData uri="http://schemas.openxmlformats.org/drawingml/2006/table">
            <a:tbl>
              <a:tblPr firstRow="1" bandRow="1">
                <a:tableStyleId>{5C22544A-7EE6-4342-B048-85BDC9FD1C3A}</a:tableStyleId>
              </a:tblPr>
              <a:tblGrid>
                <a:gridCol w="1559221">
                  <a:extLst>
                    <a:ext uri="{9D8B030D-6E8A-4147-A177-3AD203B41FA5}">
                      <a16:colId xmlns:a16="http://schemas.microsoft.com/office/drawing/2014/main" val="3997054713"/>
                    </a:ext>
                  </a:extLst>
                </a:gridCol>
                <a:gridCol w="5578905">
                  <a:extLst>
                    <a:ext uri="{9D8B030D-6E8A-4147-A177-3AD203B41FA5}">
                      <a16:colId xmlns:a16="http://schemas.microsoft.com/office/drawing/2014/main" val="276250944"/>
                    </a:ext>
                  </a:extLst>
                </a:gridCol>
              </a:tblGrid>
              <a:tr h="1000214">
                <a:tc>
                  <a:txBody>
                    <a:bodyPr/>
                    <a:lstStyle/>
                    <a:p>
                      <a:r>
                        <a:rPr lang="en-JM" sz="1800" b="1" dirty="0">
                          <a:solidFill>
                            <a:schemeClr val="bg1"/>
                          </a:solidFill>
                        </a:rPr>
                        <a:t>Mental health</a:t>
                      </a:r>
                    </a:p>
                    <a:p>
                      <a:endParaRPr lang="en-JM" sz="1800" b="1" dirty="0">
                        <a:solidFill>
                          <a:schemeClr val="bg1"/>
                        </a:solidFill>
                      </a:endParaRPr>
                    </a:p>
                  </a:txBody>
                  <a:tcPr marL="68580" marR="68580" marT="34290" marB="3429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37B1D"/>
                    </a:solidFill>
                  </a:tcPr>
                </a:tc>
                <a:tc>
                  <a:txBody>
                    <a:bodyPr/>
                    <a:lstStyle/>
                    <a:p>
                      <a:r>
                        <a:rPr lang="en-JM" sz="1800" b="0" dirty="0">
                          <a:solidFill>
                            <a:schemeClr val="tx1"/>
                          </a:solidFill>
                        </a:rPr>
                        <a:t>Frustration, irritability, anxiety/fear, confusion, poor concentration, helplessness, hopelessness, depression, low morale, pessimism, compassion fatigue, guilt, etc.</a:t>
                      </a:r>
                    </a:p>
                  </a:txBody>
                  <a:tcPr marL="68580" marR="68580" marT="34290" marB="3429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EEAD2"/>
                    </a:solidFill>
                  </a:tcPr>
                </a:tc>
                <a:extLst>
                  <a:ext uri="{0D108BD9-81ED-4DB2-BD59-A6C34878D82A}">
                    <a16:rowId xmlns:a16="http://schemas.microsoft.com/office/drawing/2014/main" val="3652446203"/>
                  </a:ext>
                </a:extLst>
              </a:tr>
              <a:tr h="1000214">
                <a:tc>
                  <a:txBody>
                    <a:bodyPr/>
                    <a:lstStyle/>
                    <a:p>
                      <a:r>
                        <a:rPr lang="en-JM" sz="1800" b="1" dirty="0">
                          <a:solidFill>
                            <a:schemeClr val="bg1"/>
                          </a:solidFill>
                        </a:rPr>
                        <a:t>Physical health</a:t>
                      </a:r>
                    </a:p>
                    <a:p>
                      <a:endParaRPr lang="en-JM" sz="1800" b="1" dirty="0">
                        <a:solidFill>
                          <a:schemeClr val="bg1"/>
                        </a:solidFill>
                      </a:endParaRPr>
                    </a:p>
                  </a:txBody>
                  <a:tcPr marL="68580" marR="68580" marT="34290" marB="3429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37B1D"/>
                    </a:solidFill>
                  </a:tcPr>
                </a:tc>
                <a:tc>
                  <a:txBody>
                    <a:bodyPr/>
                    <a:lstStyle/>
                    <a:p>
                      <a:r>
                        <a:rPr lang="en-JM" sz="1800" dirty="0"/>
                        <a:t>Stress-related illness (hypertension, ulcers, acid</a:t>
                      </a:r>
                    </a:p>
                    <a:p>
                      <a:r>
                        <a:rPr lang="en-JM" sz="1800" dirty="0"/>
                        <a:t>reflux/heartburn, skin rash, etc.); headaches, back pain, insomnia, and arthritis</a:t>
                      </a:r>
                    </a:p>
                  </a:txBody>
                  <a:tcPr marL="68580" marR="68580" marT="34290" marB="3429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CD6A5"/>
                    </a:solidFill>
                  </a:tcPr>
                </a:tc>
                <a:extLst>
                  <a:ext uri="{0D108BD9-81ED-4DB2-BD59-A6C34878D82A}">
                    <a16:rowId xmlns:a16="http://schemas.microsoft.com/office/drawing/2014/main" val="4169704909"/>
                  </a:ext>
                </a:extLst>
              </a:tr>
              <a:tr h="763704">
                <a:tc>
                  <a:txBody>
                    <a:bodyPr/>
                    <a:lstStyle/>
                    <a:p>
                      <a:r>
                        <a:rPr lang="en-JM" sz="1800" b="1" dirty="0">
                          <a:solidFill>
                            <a:schemeClr val="bg1"/>
                          </a:solidFill>
                        </a:rPr>
                        <a:t>Relationships (personal and professional)</a:t>
                      </a:r>
                    </a:p>
                  </a:txBody>
                  <a:tcPr marL="68580" marR="68580" marT="34290" marB="3429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37B1D"/>
                    </a:solidFill>
                  </a:tcPr>
                </a:tc>
                <a:tc>
                  <a:txBody>
                    <a:bodyPr/>
                    <a:lstStyle/>
                    <a:p>
                      <a:r>
                        <a:rPr lang="en-JM" sz="1800" dirty="0"/>
                        <a:t>Conflict, tension, misunderstanding, anger, emotional  or physical abuse</a:t>
                      </a:r>
                    </a:p>
                  </a:txBody>
                  <a:tcPr marL="68580" marR="68580" marT="34290" marB="3429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EEAD2"/>
                    </a:solidFill>
                  </a:tcPr>
                </a:tc>
                <a:extLst>
                  <a:ext uri="{0D108BD9-81ED-4DB2-BD59-A6C34878D82A}">
                    <a16:rowId xmlns:a16="http://schemas.microsoft.com/office/drawing/2014/main" val="1558760298"/>
                  </a:ext>
                </a:extLst>
              </a:tr>
              <a:tr h="769396">
                <a:tc>
                  <a:txBody>
                    <a:bodyPr/>
                    <a:lstStyle/>
                    <a:p>
                      <a:r>
                        <a:rPr lang="en-JM" sz="1800" b="1" dirty="0">
                          <a:solidFill>
                            <a:schemeClr val="bg1"/>
                          </a:solidFill>
                        </a:rPr>
                        <a:t>Organizational health</a:t>
                      </a:r>
                    </a:p>
                    <a:p>
                      <a:endParaRPr lang="en-JM" sz="1800" b="1" dirty="0">
                        <a:solidFill>
                          <a:schemeClr val="bg1"/>
                        </a:solidFill>
                      </a:endParaRPr>
                    </a:p>
                  </a:txBody>
                  <a:tcPr marL="68580" marR="68580" marT="34290" marB="3429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37B1D"/>
                    </a:solidFill>
                  </a:tcPr>
                </a:tc>
                <a:tc>
                  <a:txBody>
                    <a:bodyPr/>
                    <a:lstStyle/>
                    <a:p>
                      <a:r>
                        <a:rPr lang="en-JM" sz="1800" dirty="0"/>
                        <a:t>Increased absenteeism, diminished productivity, team</a:t>
                      </a:r>
                    </a:p>
                    <a:p>
                      <a:r>
                        <a:rPr lang="en-JM" sz="1800" dirty="0"/>
                        <a:t>conflict, turnover</a:t>
                      </a:r>
                    </a:p>
                  </a:txBody>
                  <a:tcPr marL="68580" marR="68580" marT="34290" marB="3429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CD6A5"/>
                    </a:solidFill>
                  </a:tcPr>
                </a:tc>
                <a:extLst>
                  <a:ext uri="{0D108BD9-81ED-4DB2-BD59-A6C34878D82A}">
                    <a16:rowId xmlns:a16="http://schemas.microsoft.com/office/drawing/2014/main" val="1486575811"/>
                  </a:ext>
                </a:extLst>
              </a:tr>
            </a:tbl>
          </a:graphicData>
        </a:graphic>
      </p:graphicFrame>
    </p:spTree>
    <p:extLst>
      <p:ext uri="{BB962C8B-B14F-4D97-AF65-F5344CB8AC3E}">
        <p14:creationId xmlns:p14="http://schemas.microsoft.com/office/powerpoint/2010/main" val="746213559"/>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Recommendations for self-care</a:t>
            </a:r>
          </a:p>
        </p:txBody>
      </p:sp>
      <p:sp>
        <p:nvSpPr>
          <p:cNvPr id="5" name="Text Placeholder 4"/>
          <p:cNvSpPr>
            <a:spLocks noGrp="1"/>
          </p:cNvSpPr>
          <p:nvPr>
            <p:ph type="body" sz="quarter" idx="10"/>
          </p:nvPr>
        </p:nvSpPr>
        <p:spPr/>
        <p:txBody>
          <a:bodyPr>
            <a:normAutofit fontScale="92500"/>
          </a:bodyPr>
          <a:lstStyle/>
          <a:p>
            <a:pPr marL="514350" indent="-514350">
              <a:buFont typeface="+mj-lt"/>
              <a:buAutoNum type="arabicPeriod"/>
            </a:pPr>
            <a:r>
              <a:rPr lang="en-US" dirty="0"/>
              <a:t>Be aware of our own emotional reactions and distress when confronting others’ traumatic experiences (know what traumatic material may trigger us).</a:t>
            </a:r>
          </a:p>
          <a:p>
            <a:pPr marL="514350" indent="-514350">
              <a:buFont typeface="+mj-lt"/>
              <a:buAutoNum type="arabicPeriod"/>
            </a:pPr>
            <a:r>
              <a:rPr lang="en-US" dirty="0"/>
              <a:t>Connect with trusted colleagues or other supportive people and talk about our reactions.</a:t>
            </a:r>
          </a:p>
          <a:p>
            <a:pPr marL="514350" indent="-514350">
              <a:buFont typeface="+mj-lt"/>
              <a:buAutoNum type="arabicPeriod"/>
            </a:pPr>
            <a:r>
              <a:rPr lang="en-US" dirty="0"/>
              <a:t>Maintain a balance between our professional and personal lives, with a focus on self-care (e.g., relaxation, exercise, stress management) to prevent and lessen the effects of workplace stress.</a:t>
            </a:r>
          </a:p>
        </p:txBody>
      </p:sp>
    </p:spTree>
    <p:extLst>
      <p:ext uri="{BB962C8B-B14F-4D97-AF65-F5344CB8AC3E}">
        <p14:creationId xmlns:p14="http://schemas.microsoft.com/office/powerpoint/2010/main" val="503477140"/>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B121E-D01C-44DB-AE80-1BD5B93391D2}"/>
              </a:ext>
            </a:extLst>
          </p:cNvPr>
          <p:cNvSpPr>
            <a:spLocks noGrp="1"/>
          </p:cNvSpPr>
          <p:nvPr>
            <p:ph type="title"/>
          </p:nvPr>
        </p:nvSpPr>
        <p:spPr/>
        <p:txBody>
          <a:bodyPr>
            <a:normAutofit fontScale="90000"/>
          </a:bodyPr>
          <a:lstStyle/>
          <a:p>
            <a:r>
              <a:rPr lang="en-JM" dirty="0"/>
              <a:t>Discussion: Strategies for coping with stress</a:t>
            </a:r>
          </a:p>
        </p:txBody>
      </p:sp>
      <p:sp>
        <p:nvSpPr>
          <p:cNvPr id="3" name="Text Placeholder 2">
            <a:extLst>
              <a:ext uri="{FF2B5EF4-FFF2-40B4-BE49-F238E27FC236}">
                <a16:creationId xmlns:a16="http://schemas.microsoft.com/office/drawing/2014/main" id="{C70CB50E-761B-469D-B21A-9DB0AF3D425E}"/>
              </a:ext>
            </a:extLst>
          </p:cNvPr>
          <p:cNvSpPr>
            <a:spLocks noGrp="1"/>
          </p:cNvSpPr>
          <p:nvPr>
            <p:ph type="body" sz="quarter" idx="10"/>
          </p:nvPr>
        </p:nvSpPr>
        <p:spPr/>
        <p:txBody>
          <a:bodyPr/>
          <a:lstStyle/>
          <a:p>
            <a:pPr marL="0" indent="0">
              <a:spcBef>
                <a:spcPts val="1800"/>
              </a:spcBef>
              <a:buNone/>
            </a:pPr>
            <a:r>
              <a:rPr lang="en-JM" dirty="0"/>
              <a:t>Turn to the person next to you and discuss:</a:t>
            </a:r>
          </a:p>
          <a:p>
            <a:pPr>
              <a:spcBef>
                <a:spcPts val="1800"/>
              </a:spcBef>
            </a:pPr>
            <a:r>
              <a:rPr lang="en-JM" dirty="0"/>
              <a:t>What do you do when you’re feeling stressed? </a:t>
            </a:r>
          </a:p>
          <a:p>
            <a:pPr>
              <a:spcBef>
                <a:spcPts val="1800"/>
              </a:spcBef>
            </a:pPr>
            <a:r>
              <a:rPr lang="en-JM" dirty="0"/>
              <a:t>Which of these activities do you think is most effective at helping you feel better?</a:t>
            </a:r>
          </a:p>
        </p:txBody>
      </p:sp>
    </p:spTree>
    <p:extLst>
      <p:ext uri="{BB962C8B-B14F-4D97-AF65-F5344CB8AC3E}">
        <p14:creationId xmlns:p14="http://schemas.microsoft.com/office/powerpoint/2010/main" val="13910505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FA774-8058-4041-9586-9168E8B73468}"/>
              </a:ext>
            </a:extLst>
          </p:cNvPr>
          <p:cNvSpPr>
            <a:spLocks noGrp="1"/>
          </p:cNvSpPr>
          <p:nvPr>
            <p:ph type="title"/>
          </p:nvPr>
        </p:nvSpPr>
        <p:spPr/>
        <p:txBody>
          <a:bodyPr/>
          <a:lstStyle/>
          <a:p>
            <a:r>
              <a:rPr lang="en-US" dirty="0"/>
              <a:t>Objective</a:t>
            </a:r>
          </a:p>
        </p:txBody>
      </p:sp>
      <p:sp>
        <p:nvSpPr>
          <p:cNvPr id="3" name="Text Placeholder 2">
            <a:extLst>
              <a:ext uri="{FF2B5EF4-FFF2-40B4-BE49-F238E27FC236}">
                <a16:creationId xmlns:a16="http://schemas.microsoft.com/office/drawing/2014/main" id="{74444F5F-B7C7-4B04-B2F6-B1B8FA0854D3}"/>
              </a:ext>
            </a:extLst>
          </p:cNvPr>
          <p:cNvSpPr>
            <a:spLocks noGrp="1"/>
          </p:cNvSpPr>
          <p:nvPr>
            <p:ph type="body" sz="quarter" idx="10"/>
          </p:nvPr>
        </p:nvSpPr>
        <p:spPr/>
        <p:txBody>
          <a:bodyPr/>
          <a:lstStyle/>
          <a:p>
            <a:pPr marL="0" indent="0">
              <a:buNone/>
            </a:pPr>
            <a:r>
              <a:rPr lang="en-US" dirty="0"/>
              <a:t>Observe positive relationships between law enforcement and KP members in other settings and consider opportunities at home</a:t>
            </a:r>
          </a:p>
        </p:txBody>
      </p:sp>
    </p:spTree>
    <p:extLst>
      <p:ext uri="{BB962C8B-B14F-4D97-AF65-F5344CB8AC3E}">
        <p14:creationId xmlns:p14="http://schemas.microsoft.com/office/powerpoint/2010/main" val="56971775"/>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0F8B0-49A7-420A-A58B-E8087907D8C1}"/>
              </a:ext>
            </a:extLst>
          </p:cNvPr>
          <p:cNvSpPr>
            <a:spLocks noGrp="1"/>
          </p:cNvSpPr>
          <p:nvPr>
            <p:ph type="title"/>
          </p:nvPr>
        </p:nvSpPr>
        <p:spPr/>
        <p:txBody>
          <a:bodyPr/>
          <a:lstStyle/>
          <a:p>
            <a:r>
              <a:rPr lang="en-JM"/>
              <a:t>Some examples of self care</a:t>
            </a:r>
            <a:endParaRPr lang="en-JM" dirty="0"/>
          </a:p>
        </p:txBody>
      </p:sp>
      <p:sp>
        <p:nvSpPr>
          <p:cNvPr id="3" name="Text Placeholder 2">
            <a:extLst>
              <a:ext uri="{FF2B5EF4-FFF2-40B4-BE49-F238E27FC236}">
                <a16:creationId xmlns:a16="http://schemas.microsoft.com/office/drawing/2014/main" id="{120001DC-C7BA-488C-8043-04B3AA41DBF8}"/>
              </a:ext>
            </a:extLst>
          </p:cNvPr>
          <p:cNvSpPr>
            <a:spLocks noGrp="1"/>
          </p:cNvSpPr>
          <p:nvPr>
            <p:ph type="body" sz="quarter" idx="10"/>
          </p:nvPr>
        </p:nvSpPr>
        <p:spPr>
          <a:xfrm>
            <a:off x="467360" y="1437412"/>
            <a:ext cx="8219440" cy="4176851"/>
          </a:xfrm>
        </p:spPr>
        <p:txBody>
          <a:bodyPr/>
          <a:lstStyle/>
          <a:p>
            <a:pPr>
              <a:lnSpc>
                <a:spcPts val="2600"/>
              </a:lnSpc>
            </a:pPr>
            <a:r>
              <a:rPr lang="en-JM" sz="2400" dirty="0"/>
              <a:t>Quiet walks by yourself</a:t>
            </a:r>
          </a:p>
          <a:p>
            <a:pPr>
              <a:lnSpc>
                <a:spcPts val="2600"/>
              </a:lnSpc>
            </a:pPr>
            <a:r>
              <a:rPr lang="en-JM" sz="2400" dirty="0"/>
              <a:t>Little meditative periods (waiting for something, a cancellation of a session, a brief illness) are opportunities for a quiet, reflective, peaceful time</a:t>
            </a:r>
          </a:p>
          <a:p>
            <a:pPr>
              <a:lnSpc>
                <a:spcPts val="2600"/>
              </a:lnSpc>
            </a:pPr>
            <a:r>
              <a:rPr lang="en-JM" sz="2400" dirty="0"/>
              <a:t>Time and space for meditation</a:t>
            </a:r>
          </a:p>
          <a:p>
            <a:pPr>
              <a:lnSpc>
                <a:spcPts val="2600"/>
              </a:lnSpc>
            </a:pPr>
            <a:r>
              <a:rPr lang="en-JM" sz="2400" dirty="0"/>
              <a:t>Reading (spiritual, fiction, biographies)</a:t>
            </a:r>
          </a:p>
          <a:p>
            <a:pPr>
              <a:lnSpc>
                <a:spcPts val="2600"/>
              </a:lnSpc>
            </a:pPr>
            <a:r>
              <a:rPr lang="en-JM" sz="2400" dirty="0"/>
              <a:t>Some light exercise</a:t>
            </a:r>
          </a:p>
          <a:p>
            <a:pPr>
              <a:lnSpc>
                <a:spcPts val="2600"/>
              </a:lnSpc>
            </a:pPr>
            <a:r>
              <a:rPr lang="en-JM" sz="2400" dirty="0"/>
              <a:t>Opportunities to laugh in the company of cheerful friends </a:t>
            </a:r>
          </a:p>
          <a:p>
            <a:pPr>
              <a:lnSpc>
                <a:spcPts val="2600"/>
              </a:lnSpc>
            </a:pPr>
            <a:r>
              <a:rPr lang="en-JM" sz="2400" dirty="0"/>
              <a:t>A hobby</a:t>
            </a:r>
          </a:p>
          <a:p>
            <a:pPr>
              <a:lnSpc>
                <a:spcPts val="2600"/>
              </a:lnSpc>
            </a:pPr>
            <a:r>
              <a:rPr lang="en-JM" sz="2400" dirty="0"/>
              <a:t>Listening to music you enjoy</a:t>
            </a:r>
          </a:p>
        </p:txBody>
      </p:sp>
    </p:spTree>
    <p:extLst>
      <p:ext uri="{BB962C8B-B14F-4D97-AF65-F5344CB8AC3E}">
        <p14:creationId xmlns:p14="http://schemas.microsoft.com/office/powerpoint/2010/main" val="306277231"/>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86CCC-EC6C-4842-9F8E-ED54733CEF68}"/>
              </a:ext>
            </a:extLst>
          </p:cNvPr>
          <p:cNvSpPr>
            <a:spLocks noGrp="1"/>
          </p:cNvSpPr>
          <p:nvPr>
            <p:ph type="title"/>
          </p:nvPr>
        </p:nvSpPr>
        <p:spPr/>
        <p:txBody>
          <a:bodyPr/>
          <a:lstStyle/>
          <a:p>
            <a:r>
              <a:rPr lang="en-US" dirty="0"/>
              <a:t>Activity: Stress relief</a:t>
            </a:r>
          </a:p>
        </p:txBody>
      </p:sp>
      <p:sp>
        <p:nvSpPr>
          <p:cNvPr id="5" name="Text Placeholder 4">
            <a:extLst>
              <a:ext uri="{FF2B5EF4-FFF2-40B4-BE49-F238E27FC236}">
                <a16:creationId xmlns:a16="http://schemas.microsoft.com/office/drawing/2014/main" id="{3F7EAA0F-8D4B-46F9-8456-5B5DFD4268D7}"/>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556684736"/>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EB86D-A50D-4C74-BA70-B1B80A6A7317}"/>
              </a:ext>
            </a:extLst>
          </p:cNvPr>
          <p:cNvSpPr>
            <a:spLocks noGrp="1"/>
          </p:cNvSpPr>
          <p:nvPr>
            <p:ph type="title"/>
          </p:nvPr>
        </p:nvSpPr>
        <p:spPr/>
        <p:txBody>
          <a:bodyPr/>
          <a:lstStyle/>
          <a:p>
            <a:r>
              <a:rPr lang="en-US" dirty="0"/>
              <a:t>Questions and reflections </a:t>
            </a:r>
          </a:p>
        </p:txBody>
      </p:sp>
      <p:sp>
        <p:nvSpPr>
          <p:cNvPr id="3" name="Text Placeholder 2">
            <a:extLst>
              <a:ext uri="{FF2B5EF4-FFF2-40B4-BE49-F238E27FC236}">
                <a16:creationId xmlns:a16="http://schemas.microsoft.com/office/drawing/2014/main" id="{0CA28B25-47C9-4AF8-827D-7C1B37D30F05}"/>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410417465"/>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b="1" dirty="0"/>
              <a:t>Session 4.2</a:t>
            </a:r>
            <a:br>
              <a:rPr lang="en-US" dirty="0"/>
            </a:br>
            <a:r>
              <a:rPr lang="en-US" dirty="0"/>
              <a:t>Reflections on What We Have Learned and How to Integrate It into Our Work</a:t>
            </a:r>
          </a:p>
        </p:txBody>
      </p:sp>
    </p:spTree>
    <p:extLst>
      <p:ext uri="{BB962C8B-B14F-4D97-AF65-F5344CB8AC3E}">
        <p14:creationId xmlns:p14="http://schemas.microsoft.com/office/powerpoint/2010/main" val="2729164172"/>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E1984-3837-4C50-861B-42AE44ADA263}"/>
              </a:ext>
            </a:extLst>
          </p:cNvPr>
          <p:cNvSpPr>
            <a:spLocks noGrp="1"/>
          </p:cNvSpPr>
          <p:nvPr>
            <p:ph type="title"/>
          </p:nvPr>
        </p:nvSpPr>
        <p:spPr/>
        <p:txBody>
          <a:bodyPr/>
          <a:lstStyle/>
          <a:p>
            <a:r>
              <a:rPr lang="en-US" dirty="0"/>
              <a:t>Objectives</a:t>
            </a:r>
          </a:p>
        </p:txBody>
      </p:sp>
      <p:sp>
        <p:nvSpPr>
          <p:cNvPr id="3" name="Text Placeholder 2">
            <a:extLst>
              <a:ext uri="{FF2B5EF4-FFF2-40B4-BE49-F238E27FC236}">
                <a16:creationId xmlns:a16="http://schemas.microsoft.com/office/drawing/2014/main" id="{FF9D53B6-7996-407F-BC31-041B4EED0FAB}"/>
              </a:ext>
            </a:extLst>
          </p:cNvPr>
          <p:cNvSpPr>
            <a:spLocks noGrp="1"/>
          </p:cNvSpPr>
          <p:nvPr>
            <p:ph type="body" sz="quarter" idx="10"/>
          </p:nvPr>
        </p:nvSpPr>
        <p:spPr/>
        <p:txBody>
          <a:bodyPr/>
          <a:lstStyle/>
          <a:p>
            <a:r>
              <a:rPr lang="en-US" dirty="0"/>
              <a:t>Identify and discuss specific “asks” of law enforcement going forward</a:t>
            </a:r>
          </a:p>
          <a:p>
            <a:r>
              <a:rPr lang="en-US" dirty="0"/>
              <a:t>Understand or create plans for continued engagement with key populations</a:t>
            </a:r>
          </a:p>
        </p:txBody>
      </p:sp>
    </p:spTree>
    <p:extLst>
      <p:ext uri="{BB962C8B-B14F-4D97-AF65-F5344CB8AC3E}">
        <p14:creationId xmlns:p14="http://schemas.microsoft.com/office/powerpoint/2010/main" val="1498520307"/>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B1105-2A9C-41EC-A133-7C50B16B64D0}"/>
              </a:ext>
            </a:extLst>
          </p:cNvPr>
          <p:cNvSpPr>
            <a:spLocks noGrp="1"/>
          </p:cNvSpPr>
          <p:nvPr>
            <p:ph type="title"/>
          </p:nvPr>
        </p:nvSpPr>
        <p:spPr/>
        <p:txBody>
          <a:bodyPr/>
          <a:lstStyle/>
          <a:p>
            <a:r>
              <a:rPr lang="en-US" dirty="0">
                <a:solidFill>
                  <a:srgbClr val="00B050"/>
                </a:solidFill>
              </a:rPr>
              <a:t>What we are asking of each of you</a:t>
            </a:r>
          </a:p>
        </p:txBody>
      </p:sp>
      <p:sp>
        <p:nvSpPr>
          <p:cNvPr id="3" name="Text Placeholder 2">
            <a:extLst>
              <a:ext uri="{FF2B5EF4-FFF2-40B4-BE49-F238E27FC236}">
                <a16:creationId xmlns:a16="http://schemas.microsoft.com/office/drawing/2014/main" id="{2C908FBA-4C55-4026-A483-34109F19841B}"/>
              </a:ext>
            </a:extLst>
          </p:cNvPr>
          <p:cNvSpPr>
            <a:spLocks noGrp="1"/>
          </p:cNvSpPr>
          <p:nvPr>
            <p:ph type="body" sz="quarter" idx="10"/>
          </p:nvPr>
        </p:nvSpPr>
        <p:spPr>
          <a:xfrm>
            <a:off x="457200" y="1290918"/>
            <a:ext cx="8209280" cy="5174549"/>
          </a:xfrm>
        </p:spPr>
        <p:txBody>
          <a:bodyPr/>
          <a:lstStyle/>
          <a:p>
            <a:pPr marL="0" indent="0">
              <a:lnSpc>
                <a:spcPts val="2200"/>
              </a:lnSpc>
              <a:spcBef>
                <a:spcPts val="600"/>
              </a:spcBef>
              <a:buNone/>
            </a:pPr>
            <a:r>
              <a:rPr lang="en-US" sz="2400" dirty="0">
                <a:solidFill>
                  <a:srgbClr val="00B050"/>
                </a:solidFill>
              </a:rPr>
              <a:t>Always</a:t>
            </a:r>
          </a:p>
          <a:p>
            <a:pPr>
              <a:lnSpc>
                <a:spcPts val="2200"/>
              </a:lnSpc>
              <a:spcBef>
                <a:spcPts val="300"/>
              </a:spcBef>
            </a:pPr>
            <a:r>
              <a:rPr lang="en-US" sz="1900" dirty="0">
                <a:solidFill>
                  <a:srgbClr val="00B050"/>
                </a:solidFill>
              </a:rPr>
              <a:t>Treat all people with respect.</a:t>
            </a:r>
          </a:p>
          <a:p>
            <a:pPr marL="0" indent="0">
              <a:lnSpc>
                <a:spcPts val="2200"/>
              </a:lnSpc>
              <a:spcBef>
                <a:spcPts val="600"/>
              </a:spcBef>
              <a:buNone/>
            </a:pPr>
            <a:r>
              <a:rPr lang="en-US" sz="2400" dirty="0">
                <a:solidFill>
                  <a:srgbClr val="00B050"/>
                </a:solidFill>
              </a:rPr>
              <a:t>In the community</a:t>
            </a:r>
          </a:p>
          <a:p>
            <a:pPr>
              <a:lnSpc>
                <a:spcPts val="2200"/>
              </a:lnSpc>
              <a:spcBef>
                <a:spcPts val="300"/>
              </a:spcBef>
            </a:pPr>
            <a:r>
              <a:rPr lang="en-US" sz="1900" dirty="0">
                <a:solidFill>
                  <a:srgbClr val="00B050"/>
                </a:solidFill>
              </a:rPr>
              <a:t>Caution when possible instead of arresting.</a:t>
            </a:r>
          </a:p>
          <a:p>
            <a:pPr>
              <a:lnSpc>
                <a:spcPts val="2200"/>
              </a:lnSpc>
              <a:spcBef>
                <a:spcPts val="300"/>
              </a:spcBef>
            </a:pPr>
            <a:r>
              <a:rPr lang="en-US" sz="1900" dirty="0">
                <a:solidFill>
                  <a:srgbClr val="00B050"/>
                </a:solidFill>
              </a:rPr>
              <a:t>When arrest is required, arrest with dignity. </a:t>
            </a:r>
          </a:p>
          <a:p>
            <a:pPr>
              <a:lnSpc>
                <a:spcPts val="2200"/>
              </a:lnSpc>
              <a:spcBef>
                <a:spcPts val="300"/>
              </a:spcBef>
            </a:pPr>
            <a:r>
              <a:rPr lang="en-US" sz="1900" dirty="0">
                <a:solidFill>
                  <a:srgbClr val="00B050"/>
                </a:solidFill>
              </a:rPr>
              <a:t>Don’t harass KP members (sexually, economically, emotionally/ psychologically, physically).</a:t>
            </a:r>
          </a:p>
          <a:p>
            <a:pPr>
              <a:lnSpc>
                <a:spcPts val="2200"/>
              </a:lnSpc>
              <a:spcBef>
                <a:spcPts val="300"/>
              </a:spcBef>
            </a:pPr>
            <a:r>
              <a:rPr lang="en-US" sz="1900" dirty="0">
                <a:solidFill>
                  <a:srgbClr val="00B050"/>
                </a:solidFill>
              </a:rPr>
              <a:t>Do not confiscate condoms, lubricants, or sterile injecting equipment.</a:t>
            </a:r>
          </a:p>
          <a:p>
            <a:pPr>
              <a:lnSpc>
                <a:spcPts val="2200"/>
              </a:lnSpc>
              <a:spcBef>
                <a:spcPts val="300"/>
              </a:spcBef>
            </a:pPr>
            <a:r>
              <a:rPr lang="en-US" sz="1900" dirty="0">
                <a:solidFill>
                  <a:srgbClr val="00B050"/>
                </a:solidFill>
              </a:rPr>
              <a:t>Share information on rights and police procedures whenever making an arrest.</a:t>
            </a:r>
          </a:p>
          <a:p>
            <a:pPr marL="0" indent="0">
              <a:lnSpc>
                <a:spcPts val="2200"/>
              </a:lnSpc>
              <a:spcBef>
                <a:spcPts val="600"/>
              </a:spcBef>
              <a:buNone/>
            </a:pPr>
            <a:r>
              <a:rPr lang="en-US" sz="2400" dirty="0">
                <a:solidFill>
                  <a:srgbClr val="00B050"/>
                </a:solidFill>
              </a:rPr>
              <a:t>When someone reports a crime</a:t>
            </a:r>
          </a:p>
          <a:p>
            <a:pPr>
              <a:lnSpc>
                <a:spcPts val="2200"/>
              </a:lnSpc>
              <a:spcBef>
                <a:spcPts val="300"/>
              </a:spcBef>
            </a:pPr>
            <a:r>
              <a:rPr lang="en-US" sz="1900" dirty="0">
                <a:solidFill>
                  <a:srgbClr val="00B050"/>
                </a:solidFill>
              </a:rPr>
              <a:t>Don’t arrest the victim when someone comes to report a crime.</a:t>
            </a:r>
          </a:p>
          <a:p>
            <a:pPr>
              <a:lnSpc>
                <a:spcPts val="2200"/>
              </a:lnSpc>
              <a:spcBef>
                <a:spcPts val="300"/>
              </a:spcBef>
            </a:pPr>
            <a:r>
              <a:rPr lang="en-US" sz="1900" dirty="0">
                <a:solidFill>
                  <a:srgbClr val="00B050"/>
                </a:solidFill>
              </a:rPr>
              <a:t>If you can prosecute, and the victim wants you to, do.</a:t>
            </a:r>
          </a:p>
          <a:p>
            <a:pPr>
              <a:lnSpc>
                <a:spcPts val="2200"/>
              </a:lnSpc>
              <a:spcBef>
                <a:spcPts val="300"/>
              </a:spcBef>
            </a:pPr>
            <a:r>
              <a:rPr lang="en-US" sz="1900" dirty="0">
                <a:solidFill>
                  <a:srgbClr val="00B050"/>
                </a:solidFill>
              </a:rPr>
              <a:t>Help keep all victims safe.</a:t>
            </a:r>
          </a:p>
          <a:p>
            <a:pPr>
              <a:lnSpc>
                <a:spcPts val="2200"/>
              </a:lnSpc>
              <a:spcBef>
                <a:spcPts val="300"/>
              </a:spcBef>
            </a:pPr>
            <a:r>
              <a:rPr lang="en-US" sz="1900" dirty="0">
                <a:solidFill>
                  <a:srgbClr val="00B050"/>
                </a:solidFill>
              </a:rPr>
              <a:t>Explain what is available and link each victim to desired services (e.g., PEP, emergency contraception, mental health and social services).</a:t>
            </a:r>
          </a:p>
        </p:txBody>
      </p:sp>
    </p:spTree>
    <p:extLst>
      <p:ext uri="{BB962C8B-B14F-4D97-AF65-F5344CB8AC3E}">
        <p14:creationId xmlns:p14="http://schemas.microsoft.com/office/powerpoint/2010/main" val="2139404611"/>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43048-092D-4ACC-99F0-66FB7129CD62}"/>
              </a:ext>
            </a:extLst>
          </p:cNvPr>
          <p:cNvSpPr>
            <a:spLocks noGrp="1"/>
          </p:cNvSpPr>
          <p:nvPr>
            <p:ph type="title"/>
          </p:nvPr>
        </p:nvSpPr>
        <p:spPr/>
        <p:txBody>
          <a:bodyPr/>
          <a:lstStyle/>
          <a:p>
            <a:r>
              <a:rPr lang="en-US" dirty="0">
                <a:solidFill>
                  <a:srgbClr val="00B050"/>
                </a:solidFill>
              </a:rPr>
              <a:t>How we will support you</a:t>
            </a:r>
          </a:p>
        </p:txBody>
      </p:sp>
      <p:sp>
        <p:nvSpPr>
          <p:cNvPr id="3" name="Text Placeholder 2">
            <a:extLst>
              <a:ext uri="{FF2B5EF4-FFF2-40B4-BE49-F238E27FC236}">
                <a16:creationId xmlns:a16="http://schemas.microsoft.com/office/drawing/2014/main" id="{BBDC9A2C-708B-4070-8F56-0E748151BC43}"/>
              </a:ext>
            </a:extLst>
          </p:cNvPr>
          <p:cNvSpPr>
            <a:spLocks noGrp="1"/>
          </p:cNvSpPr>
          <p:nvPr>
            <p:ph type="body" sz="quarter" idx="10"/>
          </p:nvPr>
        </p:nvSpPr>
        <p:spPr/>
        <p:txBody>
          <a:bodyPr/>
          <a:lstStyle/>
          <a:p>
            <a:r>
              <a:rPr lang="en-US" dirty="0">
                <a:solidFill>
                  <a:srgbClr val="00B050"/>
                </a:solidFill>
              </a:rPr>
              <a:t>Continued training or expanded training that will occur for other officers</a:t>
            </a:r>
          </a:p>
          <a:p>
            <a:r>
              <a:rPr lang="en-US" dirty="0">
                <a:solidFill>
                  <a:srgbClr val="00B050"/>
                </a:solidFill>
              </a:rPr>
              <a:t>Any updates to police procedures</a:t>
            </a:r>
          </a:p>
          <a:p>
            <a:r>
              <a:rPr lang="en-US" dirty="0">
                <a:solidFill>
                  <a:srgbClr val="00B050"/>
                </a:solidFill>
              </a:rPr>
              <a:t>How supervisors will be tasked with supporting officers to implement what they’ve learned</a:t>
            </a:r>
          </a:p>
          <a:p>
            <a:endParaRPr lang="en-US" dirty="0"/>
          </a:p>
        </p:txBody>
      </p:sp>
    </p:spTree>
    <p:extLst>
      <p:ext uri="{BB962C8B-B14F-4D97-AF65-F5344CB8AC3E}">
        <p14:creationId xmlns:p14="http://schemas.microsoft.com/office/powerpoint/2010/main" val="2674088627"/>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6E8B2-22BF-4C7A-8BF3-AB292FAF4407}"/>
              </a:ext>
            </a:extLst>
          </p:cNvPr>
          <p:cNvSpPr>
            <a:spLocks noGrp="1"/>
          </p:cNvSpPr>
          <p:nvPr>
            <p:ph type="title"/>
          </p:nvPr>
        </p:nvSpPr>
        <p:spPr/>
        <p:txBody>
          <a:bodyPr/>
          <a:lstStyle/>
          <a:p>
            <a:r>
              <a:rPr lang="en-US" dirty="0"/>
              <a:t>Service directory	</a:t>
            </a:r>
          </a:p>
        </p:txBody>
      </p:sp>
      <p:sp>
        <p:nvSpPr>
          <p:cNvPr id="3" name="Text Placeholder 2">
            <a:extLst>
              <a:ext uri="{FF2B5EF4-FFF2-40B4-BE49-F238E27FC236}">
                <a16:creationId xmlns:a16="http://schemas.microsoft.com/office/drawing/2014/main" id="{CD520D8E-A8C2-48C8-BF2A-A1D1EF261B22}"/>
              </a:ext>
            </a:extLst>
          </p:cNvPr>
          <p:cNvSpPr>
            <a:spLocks noGrp="1"/>
          </p:cNvSpPr>
          <p:nvPr>
            <p:ph type="body" sz="quarter" idx="10"/>
          </p:nvPr>
        </p:nvSpPr>
        <p:spPr>
          <a:xfrm>
            <a:off x="467360" y="1590283"/>
            <a:ext cx="8049319" cy="4176851"/>
          </a:xfrm>
        </p:spPr>
        <p:txBody>
          <a:bodyPr/>
          <a:lstStyle/>
          <a:p>
            <a:pPr>
              <a:spcBef>
                <a:spcPts val="1800"/>
              </a:spcBef>
            </a:pPr>
            <a:r>
              <a:rPr lang="en-US" dirty="0"/>
              <a:t>We invite everyone to add their name and contact information to a service directory that will be shared with members of key populations and those implementing HIV programs for key populations.</a:t>
            </a:r>
          </a:p>
          <a:p>
            <a:pPr>
              <a:spcBef>
                <a:spcPts val="1800"/>
              </a:spcBef>
            </a:pPr>
            <a:r>
              <a:rPr lang="en-US" dirty="0"/>
              <a:t>You do not have to add your name if you do not wish to.</a:t>
            </a:r>
          </a:p>
          <a:p>
            <a:pPr marL="0" indent="0">
              <a:buNone/>
            </a:pPr>
            <a:endParaRPr lang="en-US" dirty="0"/>
          </a:p>
        </p:txBody>
      </p:sp>
    </p:spTree>
    <p:extLst>
      <p:ext uri="{BB962C8B-B14F-4D97-AF65-F5344CB8AC3E}">
        <p14:creationId xmlns:p14="http://schemas.microsoft.com/office/powerpoint/2010/main" val="2404555734"/>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87FCC-8C53-443F-9705-BEED664CCEC9}"/>
              </a:ext>
            </a:extLst>
          </p:cNvPr>
          <p:cNvSpPr>
            <a:spLocks noGrp="1"/>
          </p:cNvSpPr>
          <p:nvPr>
            <p:ph type="title"/>
          </p:nvPr>
        </p:nvSpPr>
        <p:spPr/>
        <p:txBody>
          <a:bodyPr/>
          <a:lstStyle/>
          <a:p>
            <a:r>
              <a:rPr lang="en-US" dirty="0"/>
              <a:t>Activity: Next steps</a:t>
            </a:r>
          </a:p>
        </p:txBody>
      </p:sp>
      <p:sp>
        <p:nvSpPr>
          <p:cNvPr id="3" name="Text Placeholder 2">
            <a:extLst>
              <a:ext uri="{FF2B5EF4-FFF2-40B4-BE49-F238E27FC236}">
                <a16:creationId xmlns:a16="http://schemas.microsoft.com/office/drawing/2014/main" id="{880068B0-AD20-4EE5-874F-29B89ED7A874}"/>
              </a:ext>
            </a:extLst>
          </p:cNvPr>
          <p:cNvSpPr>
            <a:spLocks noGrp="1"/>
          </p:cNvSpPr>
          <p:nvPr>
            <p:ph type="body" sz="quarter" idx="10"/>
          </p:nvPr>
        </p:nvSpPr>
        <p:spPr/>
        <p:txBody>
          <a:bodyPr/>
          <a:lstStyle/>
          <a:p>
            <a:pPr marL="0" indent="0">
              <a:buNone/>
            </a:pPr>
            <a:r>
              <a:rPr lang="en-US" dirty="0"/>
              <a:t>In regional or station-specific groups, fill out a table with the following information to plan your next steps.</a:t>
            </a:r>
          </a:p>
          <a:p>
            <a:pPr marL="0" indent="0">
              <a:buNone/>
            </a:pPr>
            <a:endParaRPr lang="en-US" dirty="0"/>
          </a:p>
        </p:txBody>
      </p:sp>
      <p:graphicFrame>
        <p:nvGraphicFramePr>
          <p:cNvPr id="6" name="Table 5">
            <a:extLst>
              <a:ext uri="{FF2B5EF4-FFF2-40B4-BE49-F238E27FC236}">
                <a16:creationId xmlns:a16="http://schemas.microsoft.com/office/drawing/2014/main" id="{731FB6DE-9AC2-4BB9-BDD1-4A970190410A}"/>
              </a:ext>
            </a:extLst>
          </p:cNvPr>
          <p:cNvGraphicFramePr>
            <a:graphicFrameLocks noGrp="1"/>
          </p:cNvGraphicFramePr>
          <p:nvPr>
            <p:extLst>
              <p:ext uri="{D42A27DB-BD31-4B8C-83A1-F6EECF244321}">
                <p14:modId xmlns:p14="http://schemas.microsoft.com/office/powerpoint/2010/main" val="3340115901"/>
              </p:ext>
            </p:extLst>
          </p:nvPr>
        </p:nvGraphicFramePr>
        <p:xfrm>
          <a:off x="692001" y="2817472"/>
          <a:ext cx="7686762" cy="2097971"/>
        </p:xfrm>
        <a:graphic>
          <a:graphicData uri="http://schemas.openxmlformats.org/drawingml/2006/table">
            <a:tbl>
              <a:tblPr firstRow="1" bandRow="1">
                <a:tableStyleId>{5C22544A-7EE6-4342-B048-85BDC9FD1C3A}</a:tableStyleId>
              </a:tblPr>
              <a:tblGrid>
                <a:gridCol w="1281127">
                  <a:extLst>
                    <a:ext uri="{9D8B030D-6E8A-4147-A177-3AD203B41FA5}">
                      <a16:colId xmlns:a16="http://schemas.microsoft.com/office/drawing/2014/main" val="1590768146"/>
                    </a:ext>
                  </a:extLst>
                </a:gridCol>
                <a:gridCol w="1281127">
                  <a:extLst>
                    <a:ext uri="{9D8B030D-6E8A-4147-A177-3AD203B41FA5}">
                      <a16:colId xmlns:a16="http://schemas.microsoft.com/office/drawing/2014/main" val="4280322874"/>
                    </a:ext>
                  </a:extLst>
                </a:gridCol>
                <a:gridCol w="1017882">
                  <a:extLst>
                    <a:ext uri="{9D8B030D-6E8A-4147-A177-3AD203B41FA5}">
                      <a16:colId xmlns:a16="http://schemas.microsoft.com/office/drawing/2014/main" val="8306329"/>
                    </a:ext>
                  </a:extLst>
                </a:gridCol>
                <a:gridCol w="1393652">
                  <a:extLst>
                    <a:ext uri="{9D8B030D-6E8A-4147-A177-3AD203B41FA5}">
                      <a16:colId xmlns:a16="http://schemas.microsoft.com/office/drawing/2014/main" val="3165166594"/>
                    </a:ext>
                  </a:extLst>
                </a:gridCol>
                <a:gridCol w="1431847">
                  <a:extLst>
                    <a:ext uri="{9D8B030D-6E8A-4147-A177-3AD203B41FA5}">
                      <a16:colId xmlns:a16="http://schemas.microsoft.com/office/drawing/2014/main" val="2649108579"/>
                    </a:ext>
                  </a:extLst>
                </a:gridCol>
                <a:gridCol w="1281127">
                  <a:extLst>
                    <a:ext uri="{9D8B030D-6E8A-4147-A177-3AD203B41FA5}">
                      <a16:colId xmlns:a16="http://schemas.microsoft.com/office/drawing/2014/main" val="1035398536"/>
                    </a:ext>
                  </a:extLst>
                </a:gridCol>
              </a:tblGrid>
              <a:tr h="267133">
                <a:tc>
                  <a:txBody>
                    <a:bodyPr/>
                    <a:lstStyle/>
                    <a:p>
                      <a:pPr algn="ctr">
                        <a:lnSpc>
                          <a:spcPts val="2000"/>
                        </a:lnSpc>
                      </a:pPr>
                      <a:r>
                        <a:rPr lang="en-US" dirty="0"/>
                        <a:t>Activity</a:t>
                      </a:r>
                    </a:p>
                  </a:txBody>
                  <a:tcPr>
                    <a:solidFill>
                      <a:srgbClr val="E37B1D"/>
                    </a:solidFill>
                  </a:tcPr>
                </a:tc>
                <a:tc>
                  <a:txBody>
                    <a:bodyPr/>
                    <a:lstStyle/>
                    <a:p>
                      <a:pPr algn="ctr">
                        <a:lnSpc>
                          <a:spcPts val="2000"/>
                        </a:lnSpc>
                      </a:pPr>
                      <a:r>
                        <a:rPr lang="en-US" dirty="0"/>
                        <a:t>With whom</a:t>
                      </a:r>
                    </a:p>
                  </a:txBody>
                  <a:tcPr>
                    <a:solidFill>
                      <a:srgbClr val="E37B1D"/>
                    </a:solidFill>
                  </a:tcPr>
                </a:tc>
                <a:tc>
                  <a:txBody>
                    <a:bodyPr/>
                    <a:lstStyle/>
                    <a:p>
                      <a:pPr algn="ctr">
                        <a:lnSpc>
                          <a:spcPts val="2000"/>
                        </a:lnSpc>
                      </a:pPr>
                      <a:r>
                        <a:rPr lang="en-US" dirty="0"/>
                        <a:t>When</a:t>
                      </a:r>
                    </a:p>
                  </a:txBody>
                  <a:tcPr>
                    <a:solidFill>
                      <a:srgbClr val="E37B1D"/>
                    </a:solidFill>
                  </a:tcPr>
                </a:tc>
                <a:tc>
                  <a:txBody>
                    <a:bodyPr/>
                    <a:lstStyle/>
                    <a:p>
                      <a:pPr algn="ctr">
                        <a:lnSpc>
                          <a:spcPts val="2000"/>
                        </a:lnSpc>
                      </a:pPr>
                      <a:r>
                        <a:rPr lang="en-US" dirty="0"/>
                        <a:t>Resources required</a:t>
                      </a:r>
                    </a:p>
                  </a:txBody>
                  <a:tcPr>
                    <a:solidFill>
                      <a:srgbClr val="E37B1D"/>
                    </a:solidFill>
                  </a:tcPr>
                </a:tc>
                <a:tc>
                  <a:txBody>
                    <a:bodyPr/>
                    <a:lstStyle/>
                    <a:p>
                      <a:pPr algn="ctr">
                        <a:lnSpc>
                          <a:spcPts val="2000"/>
                        </a:lnSpc>
                      </a:pPr>
                      <a:r>
                        <a:rPr lang="en-US" dirty="0"/>
                        <a:t>Possible challenges</a:t>
                      </a:r>
                    </a:p>
                  </a:txBody>
                  <a:tcPr>
                    <a:solidFill>
                      <a:srgbClr val="E37B1D"/>
                    </a:solidFill>
                  </a:tcPr>
                </a:tc>
                <a:tc>
                  <a:txBody>
                    <a:bodyPr/>
                    <a:lstStyle/>
                    <a:p>
                      <a:pPr algn="ctr">
                        <a:lnSpc>
                          <a:spcPts val="2000"/>
                        </a:lnSpc>
                      </a:pPr>
                      <a:r>
                        <a:rPr lang="en-US" dirty="0"/>
                        <a:t>Support needed</a:t>
                      </a:r>
                    </a:p>
                  </a:txBody>
                  <a:tcPr>
                    <a:solidFill>
                      <a:srgbClr val="E37B1D"/>
                    </a:solidFill>
                  </a:tcPr>
                </a:tc>
                <a:extLst>
                  <a:ext uri="{0D108BD9-81ED-4DB2-BD59-A6C34878D82A}">
                    <a16:rowId xmlns:a16="http://schemas.microsoft.com/office/drawing/2014/main" val="1232636100"/>
                  </a:ext>
                </a:extLst>
              </a:tr>
              <a:tr h="1498531">
                <a:tc>
                  <a:txBody>
                    <a:bodyPr/>
                    <a:lstStyle/>
                    <a:p>
                      <a:endParaRPr lang="en-US" dirty="0"/>
                    </a:p>
                  </a:txBody>
                  <a:tcPr>
                    <a:solidFill>
                      <a:srgbClr val="FCD6A5"/>
                    </a:solidFill>
                  </a:tcPr>
                </a:tc>
                <a:tc>
                  <a:txBody>
                    <a:bodyPr/>
                    <a:lstStyle/>
                    <a:p>
                      <a:endParaRPr lang="en-US" dirty="0"/>
                    </a:p>
                  </a:txBody>
                  <a:tcPr>
                    <a:solidFill>
                      <a:srgbClr val="FCD6A5"/>
                    </a:solidFill>
                  </a:tcPr>
                </a:tc>
                <a:tc>
                  <a:txBody>
                    <a:bodyPr/>
                    <a:lstStyle/>
                    <a:p>
                      <a:endParaRPr lang="en-US" dirty="0"/>
                    </a:p>
                  </a:txBody>
                  <a:tcPr>
                    <a:solidFill>
                      <a:srgbClr val="FCD6A5"/>
                    </a:solidFill>
                  </a:tcPr>
                </a:tc>
                <a:tc>
                  <a:txBody>
                    <a:bodyPr/>
                    <a:lstStyle/>
                    <a:p>
                      <a:endParaRPr lang="en-US" dirty="0"/>
                    </a:p>
                  </a:txBody>
                  <a:tcPr>
                    <a:solidFill>
                      <a:srgbClr val="FCD6A5"/>
                    </a:solidFill>
                  </a:tcPr>
                </a:tc>
                <a:tc>
                  <a:txBody>
                    <a:bodyPr/>
                    <a:lstStyle/>
                    <a:p>
                      <a:endParaRPr lang="en-US" dirty="0"/>
                    </a:p>
                  </a:txBody>
                  <a:tcPr>
                    <a:solidFill>
                      <a:srgbClr val="FCD6A5"/>
                    </a:solidFill>
                  </a:tcPr>
                </a:tc>
                <a:tc>
                  <a:txBody>
                    <a:bodyPr/>
                    <a:lstStyle/>
                    <a:p>
                      <a:endParaRPr lang="en-US" dirty="0"/>
                    </a:p>
                  </a:txBody>
                  <a:tcPr>
                    <a:solidFill>
                      <a:srgbClr val="FCD6A5"/>
                    </a:solidFill>
                  </a:tcPr>
                </a:tc>
                <a:extLst>
                  <a:ext uri="{0D108BD9-81ED-4DB2-BD59-A6C34878D82A}">
                    <a16:rowId xmlns:a16="http://schemas.microsoft.com/office/drawing/2014/main" val="3772837966"/>
                  </a:ext>
                </a:extLst>
              </a:tr>
            </a:tbl>
          </a:graphicData>
        </a:graphic>
      </p:graphicFrame>
    </p:spTree>
    <p:extLst>
      <p:ext uri="{BB962C8B-B14F-4D97-AF65-F5344CB8AC3E}">
        <p14:creationId xmlns:p14="http://schemas.microsoft.com/office/powerpoint/2010/main" val="2880689321"/>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b="1" dirty="0"/>
              <a:t>Session 4.3</a:t>
            </a:r>
            <a:br>
              <a:rPr lang="en-US" dirty="0"/>
            </a:br>
            <a:r>
              <a:rPr lang="en-US" dirty="0"/>
              <a:t>Post-Test and Training Evaluation</a:t>
            </a:r>
          </a:p>
        </p:txBody>
      </p:sp>
    </p:spTree>
    <p:extLst>
      <p:ext uri="{BB962C8B-B14F-4D97-AF65-F5344CB8AC3E}">
        <p14:creationId xmlns:p14="http://schemas.microsoft.com/office/powerpoint/2010/main" val="42624192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380DF-A9E2-418C-B817-E8DB75051066}"/>
              </a:ext>
            </a:extLst>
          </p:cNvPr>
          <p:cNvSpPr>
            <a:spLocks noGrp="1"/>
          </p:cNvSpPr>
          <p:nvPr>
            <p:ph type="title"/>
          </p:nvPr>
        </p:nvSpPr>
        <p:spPr/>
        <p:txBody>
          <a:bodyPr/>
          <a:lstStyle/>
          <a:p>
            <a:r>
              <a:rPr lang="en-US"/>
              <a:t>Working with law enforcement globally </a:t>
            </a:r>
            <a:endParaRPr lang="en-US" dirty="0"/>
          </a:p>
        </p:txBody>
      </p:sp>
      <p:sp>
        <p:nvSpPr>
          <p:cNvPr id="3" name="Text Placeholder 2">
            <a:extLst>
              <a:ext uri="{FF2B5EF4-FFF2-40B4-BE49-F238E27FC236}">
                <a16:creationId xmlns:a16="http://schemas.microsoft.com/office/drawing/2014/main" id="{71FEBBC5-6390-41F1-901F-569B21BB514A}"/>
              </a:ext>
            </a:extLst>
          </p:cNvPr>
          <p:cNvSpPr>
            <a:spLocks noGrp="1"/>
          </p:cNvSpPr>
          <p:nvPr>
            <p:ph type="body" sz="quarter" idx="10"/>
          </p:nvPr>
        </p:nvSpPr>
        <p:spPr/>
        <p:txBody>
          <a:bodyPr/>
          <a:lstStyle/>
          <a:p>
            <a:r>
              <a:rPr lang="en-US" dirty="0"/>
              <a:t>UNAIDS identified sensitizing law enforcement as a key component of the HIV response in 2012. </a:t>
            </a:r>
          </a:p>
          <a:p>
            <a:r>
              <a:rPr lang="en-US" dirty="0"/>
              <a:t>The Global Fund did the same in 2014.   </a:t>
            </a:r>
          </a:p>
          <a:p>
            <a:r>
              <a:rPr lang="en-US" dirty="0"/>
              <a:t>Trainings to support law enforcement officers as they interact with key populations have been conducted all over the world:</a:t>
            </a:r>
          </a:p>
          <a:p>
            <a:pPr lvl="1"/>
            <a:r>
              <a:rPr lang="en-US" dirty="0"/>
              <a:t>Ghana, South Africa, Malawi, Tanzania, Kenya, Kingdom of </a:t>
            </a:r>
            <a:r>
              <a:rPr lang="en-US" dirty="0" err="1"/>
              <a:t>Eswatini</a:t>
            </a:r>
            <a:endParaRPr lang="en-US" dirty="0"/>
          </a:p>
          <a:p>
            <a:pPr lvl="1"/>
            <a:r>
              <a:rPr lang="en-US" dirty="0"/>
              <a:t>Thailand, India, Nepal</a:t>
            </a:r>
          </a:p>
          <a:p>
            <a:pPr lvl="1"/>
            <a:r>
              <a:rPr lang="en-US" dirty="0"/>
              <a:t>Dominican Republic, Jamaica, Haiti</a:t>
            </a:r>
          </a:p>
        </p:txBody>
      </p:sp>
    </p:spTree>
    <p:extLst>
      <p:ext uri="{BB962C8B-B14F-4D97-AF65-F5344CB8AC3E}">
        <p14:creationId xmlns:p14="http://schemas.microsoft.com/office/powerpoint/2010/main" val="3057280552"/>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6BCA9-C963-4FF8-A743-7BBF6E551AC3}"/>
              </a:ext>
            </a:extLst>
          </p:cNvPr>
          <p:cNvSpPr>
            <a:spLocks noGrp="1"/>
          </p:cNvSpPr>
          <p:nvPr>
            <p:ph type="title"/>
          </p:nvPr>
        </p:nvSpPr>
        <p:spPr/>
        <p:txBody>
          <a:bodyPr/>
          <a:lstStyle/>
          <a:p>
            <a:r>
              <a:rPr lang="en-US" dirty="0"/>
              <a:t>Objectives</a:t>
            </a:r>
          </a:p>
        </p:txBody>
      </p:sp>
      <p:sp>
        <p:nvSpPr>
          <p:cNvPr id="3" name="Text Placeholder 2">
            <a:extLst>
              <a:ext uri="{FF2B5EF4-FFF2-40B4-BE49-F238E27FC236}">
                <a16:creationId xmlns:a16="http://schemas.microsoft.com/office/drawing/2014/main" id="{422E1C26-CD24-4ED8-B2C3-7AF26E5E653C}"/>
              </a:ext>
            </a:extLst>
          </p:cNvPr>
          <p:cNvSpPr>
            <a:spLocks noGrp="1"/>
          </p:cNvSpPr>
          <p:nvPr>
            <p:ph type="body" sz="quarter" idx="10"/>
          </p:nvPr>
        </p:nvSpPr>
        <p:spPr/>
        <p:txBody>
          <a:bodyPr/>
          <a:lstStyle/>
          <a:p>
            <a:r>
              <a:rPr lang="en-US" dirty="0"/>
              <a:t>Assess newly acquired knowledge and attitudes </a:t>
            </a:r>
          </a:p>
          <a:p>
            <a:r>
              <a:rPr lang="en-US" dirty="0"/>
              <a:t>Provide feedback on the workshop</a:t>
            </a:r>
          </a:p>
        </p:txBody>
      </p:sp>
    </p:spTree>
    <p:extLst>
      <p:ext uri="{BB962C8B-B14F-4D97-AF65-F5344CB8AC3E}">
        <p14:creationId xmlns:p14="http://schemas.microsoft.com/office/powerpoint/2010/main" val="4133538566"/>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Session 4.4</a:t>
            </a:r>
            <a:br>
              <a:rPr lang="en-US" dirty="0"/>
            </a:br>
            <a:r>
              <a:rPr lang="en-US" dirty="0"/>
              <a:t>Closing Ceremony and Final Words</a:t>
            </a:r>
          </a:p>
        </p:txBody>
      </p:sp>
    </p:spTree>
    <p:extLst>
      <p:ext uri="{BB962C8B-B14F-4D97-AF65-F5344CB8AC3E}">
        <p14:creationId xmlns:p14="http://schemas.microsoft.com/office/powerpoint/2010/main" val="2242111595"/>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C58B0-AAE6-4786-A1CE-4E818109F6E5}"/>
              </a:ext>
            </a:extLst>
          </p:cNvPr>
          <p:cNvSpPr>
            <a:spLocks noGrp="1"/>
          </p:cNvSpPr>
          <p:nvPr>
            <p:ph type="title"/>
          </p:nvPr>
        </p:nvSpPr>
        <p:spPr/>
        <p:txBody>
          <a:bodyPr/>
          <a:lstStyle/>
          <a:p>
            <a:r>
              <a:rPr lang="en-US" dirty="0"/>
              <a:t>Objective</a:t>
            </a:r>
          </a:p>
        </p:txBody>
      </p:sp>
      <p:sp>
        <p:nvSpPr>
          <p:cNvPr id="3" name="Text Placeholder 2">
            <a:extLst>
              <a:ext uri="{FF2B5EF4-FFF2-40B4-BE49-F238E27FC236}">
                <a16:creationId xmlns:a16="http://schemas.microsoft.com/office/drawing/2014/main" id="{BB6113EC-6C02-4703-9D90-1F3E545CB469}"/>
              </a:ext>
            </a:extLst>
          </p:cNvPr>
          <p:cNvSpPr>
            <a:spLocks noGrp="1"/>
          </p:cNvSpPr>
          <p:nvPr>
            <p:ph type="body" sz="quarter" idx="10"/>
          </p:nvPr>
        </p:nvSpPr>
        <p:spPr/>
        <p:txBody>
          <a:bodyPr/>
          <a:lstStyle/>
          <a:p>
            <a:pPr marL="0" indent="0">
              <a:buNone/>
            </a:pPr>
            <a:r>
              <a:rPr lang="en-US" dirty="0"/>
              <a:t>Acknowledge participant effort and commitment</a:t>
            </a:r>
          </a:p>
          <a:p>
            <a:endParaRPr lang="en-US" dirty="0"/>
          </a:p>
        </p:txBody>
      </p:sp>
    </p:spTree>
    <p:extLst>
      <p:ext uri="{BB962C8B-B14F-4D97-AF65-F5344CB8AC3E}">
        <p14:creationId xmlns:p14="http://schemas.microsoft.com/office/powerpoint/2010/main" val="615449742"/>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A130275-8186-4AF6-85A6-12ABA2911252}"/>
              </a:ext>
            </a:extLst>
          </p:cNvPr>
          <p:cNvSpPr>
            <a:spLocks noGrp="1"/>
          </p:cNvSpPr>
          <p:nvPr>
            <p:ph type="title"/>
          </p:nvPr>
        </p:nvSpPr>
        <p:spPr/>
        <p:txBody>
          <a:bodyPr/>
          <a:lstStyle/>
          <a:p>
            <a:r>
              <a:rPr lang="en-US" dirty="0"/>
              <a:t>References</a:t>
            </a:r>
          </a:p>
        </p:txBody>
      </p:sp>
      <p:sp>
        <p:nvSpPr>
          <p:cNvPr id="4" name="Text Placeholder 3">
            <a:extLst>
              <a:ext uri="{FF2B5EF4-FFF2-40B4-BE49-F238E27FC236}">
                <a16:creationId xmlns:a16="http://schemas.microsoft.com/office/drawing/2014/main" id="{6A63901C-1045-4FC1-A103-3B861EE1D65F}"/>
              </a:ext>
            </a:extLst>
          </p:cNvPr>
          <p:cNvSpPr>
            <a:spLocks noGrp="1"/>
          </p:cNvSpPr>
          <p:nvPr>
            <p:ph type="body" sz="quarter" idx="10"/>
          </p:nvPr>
        </p:nvSpPr>
        <p:spPr/>
        <p:txBody>
          <a:bodyPr/>
          <a:lstStyle/>
          <a:p>
            <a:pPr>
              <a:lnSpc>
                <a:spcPct val="100000"/>
              </a:lnSpc>
              <a:spcBef>
                <a:spcPts val="0"/>
              </a:spcBef>
            </a:pPr>
            <a:r>
              <a:rPr lang="en-US" sz="1250" dirty="0" err="1"/>
              <a:t>Baral</a:t>
            </a:r>
            <a:r>
              <a:rPr lang="en-US" sz="1250" dirty="0"/>
              <a:t> SD, </a:t>
            </a:r>
            <a:r>
              <a:rPr lang="en-US" sz="1250" dirty="0" err="1"/>
              <a:t>Poteat</a:t>
            </a:r>
            <a:r>
              <a:rPr lang="en-US" sz="1250" dirty="0"/>
              <a:t> T, </a:t>
            </a:r>
            <a:r>
              <a:rPr lang="en-US" sz="1250" dirty="0" err="1"/>
              <a:t>Strömdahl</a:t>
            </a:r>
            <a:r>
              <a:rPr lang="en-US" sz="1250" dirty="0"/>
              <a:t> S, Wirtz AL, </a:t>
            </a:r>
            <a:r>
              <a:rPr lang="en-US" sz="1250" dirty="0" err="1"/>
              <a:t>Guadamuz</a:t>
            </a:r>
            <a:r>
              <a:rPr lang="en-US" sz="1250" dirty="0"/>
              <a:t> TE, </a:t>
            </a:r>
            <a:r>
              <a:rPr lang="en-US" sz="1250" dirty="0" err="1"/>
              <a:t>Beyrer</a:t>
            </a:r>
            <a:r>
              <a:rPr lang="en-US" sz="1250" dirty="0"/>
              <a:t> C. Worldwide burden of HIV in transgender women: a systematic review and meta-analysis. Lancet Infect Dis. 2013;13:214-22.</a:t>
            </a:r>
          </a:p>
          <a:p>
            <a:pPr>
              <a:lnSpc>
                <a:spcPct val="100000"/>
              </a:lnSpc>
              <a:spcBef>
                <a:spcPts val="0"/>
              </a:spcBef>
            </a:pPr>
            <a:r>
              <a:rPr lang="en-US" sz="1250" dirty="0"/>
              <a:t>Beattie TS, Bhattacharjee P, </a:t>
            </a:r>
            <a:r>
              <a:rPr lang="en-US" sz="1250" dirty="0" err="1"/>
              <a:t>Isac</a:t>
            </a:r>
            <a:r>
              <a:rPr lang="en-US" sz="1250" dirty="0"/>
              <a:t> S, Mohan HL, </a:t>
            </a:r>
            <a:r>
              <a:rPr lang="en-US" sz="1250" dirty="0" err="1"/>
              <a:t>Simic</a:t>
            </a:r>
            <a:r>
              <a:rPr lang="en-US" sz="1250" dirty="0"/>
              <a:t>-Lawson M, Ramesh BM, et al. Declines in violence and police arrest among female sex workers in Karnataka state, south India, following a comprehensive HIV prevention </a:t>
            </a:r>
            <a:r>
              <a:rPr lang="en-US" sz="1250" dirty="0" err="1"/>
              <a:t>programme</a:t>
            </a:r>
            <a:r>
              <a:rPr lang="en-US" sz="1250" dirty="0"/>
              <a:t>. J </a:t>
            </a:r>
            <a:r>
              <a:rPr lang="en-US" sz="1250" dirty="0" err="1"/>
              <a:t>Int</a:t>
            </a:r>
            <a:r>
              <a:rPr lang="en-US" sz="1250" dirty="0"/>
              <a:t> AIDS Soc. 2015;18:20079.</a:t>
            </a:r>
          </a:p>
          <a:p>
            <a:pPr>
              <a:lnSpc>
                <a:spcPct val="100000"/>
              </a:lnSpc>
              <a:spcBef>
                <a:spcPts val="0"/>
              </a:spcBef>
            </a:pPr>
            <a:r>
              <a:rPr lang="en-US" sz="1250" dirty="0"/>
              <a:t>Cortina LM, </a:t>
            </a:r>
            <a:r>
              <a:rPr lang="en-US" sz="1250" dirty="0" err="1"/>
              <a:t>Rabelo</a:t>
            </a:r>
            <a:r>
              <a:rPr lang="en-US" sz="1250" dirty="0"/>
              <a:t> VC, Holland KJ. Beyond blaming the victim: toward a more progressive understanding of workplace mistreatment. Ind Organ Psychol. 2018;11(1):81-100.</a:t>
            </a:r>
          </a:p>
          <a:p>
            <a:pPr>
              <a:lnSpc>
                <a:spcPct val="100000"/>
              </a:lnSpc>
              <a:spcBef>
                <a:spcPts val="0"/>
              </a:spcBef>
            </a:pPr>
            <a:r>
              <a:rPr lang="en-US" sz="1250" dirty="0"/>
              <a:t>Decker MR, </a:t>
            </a:r>
            <a:r>
              <a:rPr lang="en-US" sz="1250" dirty="0" err="1"/>
              <a:t>Crago</a:t>
            </a:r>
            <a:r>
              <a:rPr lang="en-US" sz="1250" dirty="0"/>
              <a:t> AL, Chu SK, Sherman SG, </a:t>
            </a:r>
            <a:r>
              <a:rPr lang="en-US" sz="1250" dirty="0" err="1"/>
              <a:t>Seshu</a:t>
            </a:r>
            <a:r>
              <a:rPr lang="en-US" sz="1250" dirty="0"/>
              <a:t> MS, Buthelezi K, et al. Human rights violations against sex workers: burden and effect on HIV. Lancet. 2015;385(9963):186-99.</a:t>
            </a:r>
          </a:p>
          <a:p>
            <a:pPr>
              <a:lnSpc>
                <a:spcPct val="100000"/>
              </a:lnSpc>
              <a:spcBef>
                <a:spcPts val="0"/>
              </a:spcBef>
            </a:pPr>
            <a:r>
              <a:rPr lang="en-US" sz="1250" dirty="0"/>
              <a:t>Decker MR, Lyons C, </a:t>
            </a:r>
            <a:r>
              <a:rPr lang="en-US" sz="1250" dirty="0" err="1"/>
              <a:t>Billong</a:t>
            </a:r>
            <a:r>
              <a:rPr lang="en-US" sz="1250" dirty="0"/>
              <a:t> SC, Njindam IM, Grosso A, Nunez GT, et al. Gender-based violence against female sex workers in Cameroon: prevalence and associations with sexual HIV risk and access to health services and justice. Sex </a:t>
            </a:r>
            <a:r>
              <a:rPr lang="en-US" sz="1250" dirty="0" err="1"/>
              <a:t>Transm</a:t>
            </a:r>
            <a:r>
              <a:rPr lang="en-US" sz="1250" dirty="0"/>
              <a:t> Infect. 2016;92(8):599-604.</a:t>
            </a:r>
          </a:p>
          <a:p>
            <a:pPr>
              <a:lnSpc>
                <a:spcPct val="100000"/>
              </a:lnSpc>
              <a:spcBef>
                <a:spcPts val="0"/>
              </a:spcBef>
            </a:pPr>
            <a:r>
              <a:rPr lang="en-US" sz="1250" dirty="0"/>
              <a:t>Decker MR, Wirtz AL, Pretorius C, Sherman SG, Sweat MD, </a:t>
            </a:r>
            <a:r>
              <a:rPr lang="en-US" sz="1250" dirty="0" err="1"/>
              <a:t>Baral</a:t>
            </a:r>
            <a:r>
              <a:rPr lang="en-US" sz="1250" dirty="0"/>
              <a:t> SD, et al. Estimating the impact of reducing violence against female sex workers on HIV epidemics in Kenya and Ukraine: a policy modeling exercise. Am J </a:t>
            </a:r>
            <a:r>
              <a:rPr lang="en-US" sz="1250" dirty="0" err="1"/>
              <a:t>Reprod</a:t>
            </a:r>
            <a:r>
              <a:rPr lang="en-US" sz="1250" dirty="0"/>
              <a:t> Immunol. 2013;69 (</a:t>
            </a:r>
            <a:r>
              <a:rPr lang="en-US" sz="1250" dirty="0" err="1"/>
              <a:t>Suppl</a:t>
            </a:r>
            <a:r>
              <a:rPr lang="en-US" sz="1250" dirty="0"/>
              <a:t> 1):122-32.</a:t>
            </a:r>
          </a:p>
          <a:p>
            <a:pPr>
              <a:lnSpc>
                <a:spcPct val="100000"/>
              </a:lnSpc>
              <a:spcBef>
                <a:spcPts val="0"/>
              </a:spcBef>
            </a:pPr>
            <a:r>
              <a:rPr lang="en-US" sz="1250" dirty="0"/>
              <a:t>van Dijk AJ, Herrington V, Crofts N, </a:t>
            </a:r>
            <a:r>
              <a:rPr lang="en-US" sz="1250" dirty="0" err="1"/>
              <a:t>Breunig</a:t>
            </a:r>
            <a:r>
              <a:rPr lang="en-US" sz="1250" dirty="0"/>
              <a:t> R, Burris S, Sullivan H, et al. Law enforcement and public health: recognition and enhancement of joined-up solutions. Lancet. 2019;393(10168):287-94.</a:t>
            </a:r>
          </a:p>
          <a:p>
            <a:pPr>
              <a:lnSpc>
                <a:spcPct val="100000"/>
              </a:lnSpc>
              <a:spcBef>
                <a:spcPts val="0"/>
              </a:spcBef>
            </a:pPr>
            <a:r>
              <a:rPr lang="en-US" sz="1250" dirty="0" err="1"/>
              <a:t>Dunkle</a:t>
            </a:r>
            <a:r>
              <a:rPr lang="en-US" sz="1250" dirty="0"/>
              <a:t> KL, Decker MR. Gender-based violence and HIV: reviewing the evidence for links and causal pathways in the general population and high-risk groups. Am J </a:t>
            </a:r>
            <a:r>
              <a:rPr lang="en-US" sz="1250" dirty="0" err="1"/>
              <a:t>Reprod</a:t>
            </a:r>
            <a:r>
              <a:rPr lang="en-US" sz="1250" dirty="0"/>
              <a:t> Immunol. 2013;69 (</a:t>
            </a:r>
            <a:r>
              <a:rPr lang="en-US" sz="1250" dirty="0" err="1"/>
              <a:t>Suppl</a:t>
            </a:r>
            <a:r>
              <a:rPr lang="en-US" sz="1250" dirty="0"/>
              <a:t> 1):20-6.</a:t>
            </a:r>
          </a:p>
          <a:p>
            <a:pPr>
              <a:lnSpc>
                <a:spcPct val="100000"/>
              </a:lnSpc>
              <a:spcBef>
                <a:spcPts val="0"/>
              </a:spcBef>
            </a:pPr>
            <a:r>
              <a:rPr lang="en-US" sz="1250" dirty="0"/>
              <a:t>El-</a:t>
            </a:r>
            <a:r>
              <a:rPr lang="en-US" sz="1250" dirty="0" err="1"/>
              <a:t>Bassel</a:t>
            </a:r>
            <a:r>
              <a:rPr lang="en-US" sz="1250" dirty="0"/>
              <a:t> N, Gilbert L, Wu E, Chang M, Gomes C, </a:t>
            </a:r>
            <a:r>
              <a:rPr lang="en-US" sz="1250" dirty="0" err="1"/>
              <a:t>Vinocur</a:t>
            </a:r>
            <a:r>
              <a:rPr lang="en-US" sz="1250" dirty="0"/>
              <a:t> D, et al. Intimate partner violence prevalence and HIV risks among women receiving care in emergency departments: implications for IPV and HIV screening. </a:t>
            </a:r>
            <a:r>
              <a:rPr lang="en-US" sz="1250" dirty="0" err="1"/>
              <a:t>Emerg</a:t>
            </a:r>
            <a:r>
              <a:rPr lang="en-US" sz="1250" dirty="0"/>
              <a:t> Med J. 2007;24(4):255-9.</a:t>
            </a:r>
          </a:p>
          <a:p>
            <a:pPr>
              <a:lnSpc>
                <a:spcPct val="100000"/>
              </a:lnSpc>
              <a:spcBef>
                <a:spcPts val="0"/>
              </a:spcBef>
            </a:pPr>
            <a:r>
              <a:rPr lang="en-US" sz="1250" dirty="0"/>
              <a:t>Finneran C, Stephenson R. Intimate partner violence among men who have sex with men: a systematic review. Trauma Violence Abuse. 2013;14(2):168-85.</a:t>
            </a:r>
          </a:p>
          <a:p>
            <a:pPr>
              <a:lnSpc>
                <a:spcPct val="100000"/>
              </a:lnSpc>
              <a:spcBef>
                <a:spcPts val="0"/>
              </a:spcBef>
            </a:pPr>
            <a:r>
              <a:rPr lang="en-US" sz="1250" dirty="0" err="1"/>
              <a:t>Guadamuz</a:t>
            </a:r>
            <a:r>
              <a:rPr lang="en-US" sz="1250" dirty="0"/>
              <a:t> TE, </a:t>
            </a:r>
            <a:r>
              <a:rPr lang="en-US" sz="1250" dirty="0" err="1"/>
              <a:t>Wimonsate</a:t>
            </a:r>
            <a:r>
              <a:rPr lang="en-US" sz="1250" dirty="0"/>
              <a:t> W, </a:t>
            </a:r>
            <a:r>
              <a:rPr lang="en-US" sz="1250" dirty="0" err="1"/>
              <a:t>Varangrat</a:t>
            </a:r>
            <a:r>
              <a:rPr lang="en-US" sz="1250" dirty="0"/>
              <a:t> A, </a:t>
            </a:r>
            <a:r>
              <a:rPr lang="en-US" sz="1250" dirty="0" err="1"/>
              <a:t>Phanuphak</a:t>
            </a:r>
            <a:r>
              <a:rPr lang="en-US" sz="1250" dirty="0"/>
              <a:t> P, </a:t>
            </a:r>
            <a:r>
              <a:rPr lang="en-US" sz="1250" dirty="0" err="1"/>
              <a:t>Jommaroeng</a:t>
            </a:r>
            <a:r>
              <a:rPr lang="en-US" sz="1250" dirty="0"/>
              <a:t> R, Mock PA, et al. Correlates of forced sex among populations of men who have sex with men in Thailand. Arch Sex </a:t>
            </a:r>
            <a:r>
              <a:rPr lang="en-US" sz="1250" dirty="0" err="1"/>
              <a:t>Behav</a:t>
            </a:r>
            <a:r>
              <a:rPr lang="en-US" sz="1250" dirty="0"/>
              <a:t>. 2011;40(2):259-66.</a:t>
            </a:r>
          </a:p>
        </p:txBody>
      </p:sp>
    </p:spTree>
    <p:extLst>
      <p:ext uri="{BB962C8B-B14F-4D97-AF65-F5344CB8AC3E}">
        <p14:creationId xmlns:p14="http://schemas.microsoft.com/office/powerpoint/2010/main" val="2138346699"/>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A130275-8186-4AF6-85A6-12ABA2911252}"/>
              </a:ext>
            </a:extLst>
          </p:cNvPr>
          <p:cNvSpPr>
            <a:spLocks noGrp="1"/>
          </p:cNvSpPr>
          <p:nvPr>
            <p:ph type="title"/>
          </p:nvPr>
        </p:nvSpPr>
        <p:spPr/>
        <p:txBody>
          <a:bodyPr/>
          <a:lstStyle/>
          <a:p>
            <a:r>
              <a:rPr lang="en-US" dirty="0"/>
              <a:t>References (continued)</a:t>
            </a:r>
          </a:p>
        </p:txBody>
      </p:sp>
      <p:sp>
        <p:nvSpPr>
          <p:cNvPr id="4" name="Text Placeholder 3">
            <a:extLst>
              <a:ext uri="{FF2B5EF4-FFF2-40B4-BE49-F238E27FC236}">
                <a16:creationId xmlns:a16="http://schemas.microsoft.com/office/drawing/2014/main" id="{6A63901C-1045-4FC1-A103-3B861EE1D65F}"/>
              </a:ext>
            </a:extLst>
          </p:cNvPr>
          <p:cNvSpPr>
            <a:spLocks noGrp="1"/>
          </p:cNvSpPr>
          <p:nvPr>
            <p:ph type="body" sz="quarter" idx="10"/>
          </p:nvPr>
        </p:nvSpPr>
        <p:spPr/>
        <p:txBody>
          <a:bodyPr/>
          <a:lstStyle/>
          <a:p>
            <a:pPr>
              <a:lnSpc>
                <a:spcPct val="100000"/>
              </a:lnSpc>
              <a:spcBef>
                <a:spcPts val="0"/>
              </a:spcBef>
            </a:pPr>
            <a:r>
              <a:rPr lang="en-US" sz="1250" dirty="0"/>
              <a:t>International Association of Chiefs of Police. Sexual assault incident reports: investigative strategies. Alexandria (VA): International Association of Chiefs of Police, 2005.</a:t>
            </a:r>
          </a:p>
          <a:p>
            <a:pPr>
              <a:lnSpc>
                <a:spcPct val="100000"/>
              </a:lnSpc>
              <a:spcBef>
                <a:spcPts val="0"/>
              </a:spcBef>
            </a:pPr>
            <a:r>
              <a:rPr lang="en-US" sz="1250" dirty="0" err="1"/>
              <a:t>Janoff</a:t>
            </a:r>
            <a:r>
              <a:rPr lang="en-US" sz="1250" dirty="0"/>
              <a:t>-Bulman R. Shattered assumptions: towards a new psychology of trauma. New York: The Free Press, 2010.</a:t>
            </a:r>
          </a:p>
          <a:p>
            <a:pPr>
              <a:lnSpc>
                <a:spcPct val="100000"/>
              </a:lnSpc>
              <a:spcBef>
                <a:spcPts val="0"/>
              </a:spcBef>
            </a:pPr>
            <a:r>
              <a:rPr lang="en-US" sz="1250" dirty="0"/>
              <a:t>Joint United Nations </a:t>
            </a:r>
            <a:r>
              <a:rPr lang="en-US" sz="1250" dirty="0" err="1"/>
              <a:t>Programme</a:t>
            </a:r>
            <a:r>
              <a:rPr lang="en-US" sz="1250" dirty="0"/>
              <a:t> on HIV/AIDS. Prevention gap report. Geneva: Joint United Nations </a:t>
            </a:r>
            <a:r>
              <a:rPr lang="en-US" sz="1250" dirty="0" err="1"/>
              <a:t>Programme</a:t>
            </a:r>
            <a:r>
              <a:rPr lang="en-US" sz="1250" dirty="0"/>
              <a:t> on HIV/AIDS, 2016.</a:t>
            </a:r>
          </a:p>
          <a:p>
            <a:pPr>
              <a:lnSpc>
                <a:spcPct val="100000"/>
              </a:lnSpc>
              <a:spcBef>
                <a:spcPts val="0"/>
              </a:spcBef>
            </a:pPr>
            <a:r>
              <a:rPr lang="en-US" sz="1250" dirty="0"/>
              <a:t>Lerner MJ, Simmons CH. Observer’s reaction to the "innocent victim": compassion or rejection? J </a:t>
            </a:r>
            <a:r>
              <a:rPr lang="en-US" sz="1250" dirty="0" err="1"/>
              <a:t>Pers</a:t>
            </a:r>
            <a:r>
              <a:rPr lang="en-US" sz="1250" dirty="0"/>
              <a:t> </a:t>
            </a:r>
            <a:r>
              <a:rPr lang="en-US" sz="1250" dirty="0" err="1"/>
              <a:t>Soc</a:t>
            </a:r>
            <a:r>
              <a:rPr lang="en-US" sz="1250" dirty="0"/>
              <a:t> Psychol. 1966;4(2):203-10.</a:t>
            </a:r>
          </a:p>
          <a:p>
            <a:pPr>
              <a:lnSpc>
                <a:spcPct val="100000"/>
              </a:lnSpc>
              <a:spcBef>
                <a:spcPts val="0"/>
              </a:spcBef>
            </a:pPr>
            <a:r>
              <a:rPr lang="en-US" sz="1250" dirty="0"/>
              <a:t>Lerner MJ. The belief in a just world. In: Perspectives in social psychology. Boston: Springer, 1980. p. 9-30.</a:t>
            </a:r>
          </a:p>
          <a:p>
            <a:pPr>
              <a:lnSpc>
                <a:spcPct val="100000"/>
              </a:lnSpc>
              <a:spcBef>
                <a:spcPts val="0"/>
              </a:spcBef>
            </a:pPr>
            <a:r>
              <a:rPr lang="en-US" sz="1250" dirty="0"/>
              <a:t>Link BG, Phelan JC. Conceptualizing stigma. </a:t>
            </a:r>
            <a:r>
              <a:rPr lang="en-US" sz="1250" dirty="0" err="1"/>
              <a:t>Annu</a:t>
            </a:r>
            <a:r>
              <a:rPr lang="en-US" sz="1250" dirty="0"/>
              <a:t> Rev </a:t>
            </a:r>
            <a:r>
              <a:rPr lang="en-US" sz="1250" dirty="0" err="1"/>
              <a:t>Sociol</a:t>
            </a:r>
            <a:r>
              <a:rPr lang="en-US" sz="1250" dirty="0"/>
              <a:t>. 2001;27(1):363-85.</a:t>
            </a:r>
          </a:p>
          <a:p>
            <a:pPr>
              <a:lnSpc>
                <a:spcPct val="100000"/>
              </a:lnSpc>
              <a:spcBef>
                <a:spcPts val="0"/>
              </a:spcBef>
            </a:pPr>
            <a:r>
              <a:rPr lang="en-US" sz="1250" dirty="0"/>
              <a:t>Linkages across the Continuum of HIV Services for Key Populations Affected by HIV (LINKAGES). The nexus of gender and HIV among men who have sex with men in Kenya. Durham (NC): FHI 360, 2016.</a:t>
            </a:r>
          </a:p>
          <a:p>
            <a:pPr>
              <a:lnSpc>
                <a:spcPct val="100000"/>
              </a:lnSpc>
              <a:spcBef>
                <a:spcPts val="0"/>
              </a:spcBef>
            </a:pPr>
            <a:r>
              <a:rPr lang="en-US" sz="1250" dirty="0"/>
              <a:t>LINKAGES. The nexus of gender and HIV among transgender people in Kenya. Durham (NC): FHI 360, 2016.</a:t>
            </a:r>
          </a:p>
          <a:p>
            <a:pPr>
              <a:lnSpc>
                <a:spcPct val="100000"/>
              </a:lnSpc>
              <a:spcBef>
                <a:spcPts val="0"/>
              </a:spcBef>
            </a:pPr>
            <a:r>
              <a:rPr lang="en-US" sz="1250" dirty="0" err="1"/>
              <a:t>Lunze</a:t>
            </a:r>
            <a:r>
              <a:rPr lang="en-US" sz="1250" dirty="0"/>
              <a:t> K, Raj A, Cheng DM, Quinn EK, </a:t>
            </a:r>
            <a:r>
              <a:rPr lang="en-US" sz="1250" dirty="0" err="1"/>
              <a:t>Lunze</a:t>
            </a:r>
            <a:r>
              <a:rPr lang="en-US" sz="1250" dirty="0"/>
              <a:t> FI, </a:t>
            </a:r>
            <a:r>
              <a:rPr lang="en-US" sz="1250" dirty="0" err="1"/>
              <a:t>Liebschutz</a:t>
            </a:r>
            <a:r>
              <a:rPr lang="en-US" sz="1250" dirty="0"/>
              <a:t> JM, et al. Sexual violence from police and HIV risk </a:t>
            </a:r>
            <a:r>
              <a:rPr lang="en-US" sz="1250" dirty="0" err="1"/>
              <a:t>behaviours</a:t>
            </a:r>
            <a:r>
              <a:rPr lang="en-US" sz="1250" dirty="0"/>
              <a:t> among HIV-positive women who inject drugs in St. Petersburg, Russia—a mixed methods study. J </a:t>
            </a:r>
            <a:r>
              <a:rPr lang="en-US" sz="1250" dirty="0" err="1"/>
              <a:t>Int</a:t>
            </a:r>
            <a:r>
              <a:rPr lang="en-US" sz="1250" dirty="0"/>
              <a:t> AIDS Soc. 2016;19(4 </a:t>
            </a:r>
            <a:r>
              <a:rPr lang="en-US" sz="1250" dirty="0" err="1"/>
              <a:t>Suppl</a:t>
            </a:r>
            <a:r>
              <a:rPr lang="en-US" sz="1250" dirty="0"/>
              <a:t> 3):20877.</a:t>
            </a:r>
          </a:p>
          <a:p>
            <a:pPr>
              <a:lnSpc>
                <a:spcPct val="100000"/>
              </a:lnSpc>
              <a:spcBef>
                <a:spcPts val="0"/>
              </a:spcBef>
            </a:pPr>
            <a:r>
              <a:rPr lang="en-US" sz="1250" dirty="0" err="1"/>
              <a:t>Machtinger</a:t>
            </a:r>
            <a:r>
              <a:rPr lang="en-US" sz="1250" dirty="0"/>
              <a:t> EL, </a:t>
            </a:r>
            <a:r>
              <a:rPr lang="en-US" sz="1250" dirty="0" err="1"/>
              <a:t>Haberer</a:t>
            </a:r>
            <a:r>
              <a:rPr lang="en-US" sz="1250" dirty="0"/>
              <a:t> JE, Wilson TC, Weiss DS. Recent trauma is associated with antiretroviral failure and HIV transmission risk behavior among HIV-positive women and female-identified transgenders. AIDS </a:t>
            </a:r>
            <a:r>
              <a:rPr lang="en-US" sz="1250" dirty="0" err="1"/>
              <a:t>Behav</a:t>
            </a:r>
            <a:r>
              <a:rPr lang="en-US" sz="1250" dirty="0"/>
              <a:t>. 2012;16(8):2160-70.</a:t>
            </a:r>
          </a:p>
          <a:p>
            <a:pPr>
              <a:lnSpc>
                <a:spcPct val="100000"/>
              </a:lnSpc>
              <a:spcBef>
                <a:spcPts val="0"/>
              </a:spcBef>
            </a:pPr>
            <a:r>
              <a:rPr lang="en-US" sz="1250" dirty="0"/>
              <a:t>Mendoza C, Barrington C, </a:t>
            </a:r>
            <a:r>
              <a:rPr lang="en-US" sz="1250" dirty="0" err="1"/>
              <a:t>Donastorg</a:t>
            </a:r>
            <a:r>
              <a:rPr lang="en-US" sz="1250" dirty="0"/>
              <a:t> Y, Perez M, Fleming PJ, Decker MR, et al. Violence from a sexual partner is significantly associated with poor HIV care and treatment outcomes among female sex workers in the Dominican Republic. J </a:t>
            </a:r>
            <a:r>
              <a:rPr lang="en-US" sz="1250" dirty="0" err="1"/>
              <a:t>Acquir</a:t>
            </a:r>
            <a:r>
              <a:rPr lang="en-US" sz="1250" dirty="0"/>
              <a:t> Immune </a:t>
            </a:r>
            <a:r>
              <a:rPr lang="en-US" sz="1250" dirty="0" err="1"/>
              <a:t>Defic</a:t>
            </a:r>
            <a:r>
              <a:rPr lang="en-US" sz="1250" dirty="0"/>
              <a:t> </a:t>
            </a:r>
            <a:r>
              <a:rPr lang="en-US" sz="1250" dirty="0" err="1"/>
              <a:t>Syndr</a:t>
            </a:r>
            <a:r>
              <a:rPr lang="en-US" sz="1250" dirty="0"/>
              <a:t>. 2017;74(3):273-8.</a:t>
            </a:r>
          </a:p>
          <a:p>
            <a:pPr>
              <a:lnSpc>
                <a:spcPct val="100000"/>
              </a:lnSpc>
              <a:spcBef>
                <a:spcPts val="0"/>
              </a:spcBef>
            </a:pPr>
            <a:r>
              <a:rPr lang="en-US" sz="1250" dirty="0" err="1"/>
              <a:t>Panchanadeswaran</a:t>
            </a:r>
            <a:r>
              <a:rPr lang="en-US" sz="1250" dirty="0"/>
              <a:t> S, Johnson SC, </a:t>
            </a:r>
            <a:r>
              <a:rPr lang="en-US" sz="1250" dirty="0" err="1"/>
              <a:t>Sivaram</a:t>
            </a:r>
            <a:r>
              <a:rPr lang="en-US" sz="1250" dirty="0"/>
              <a:t> S, </a:t>
            </a:r>
            <a:r>
              <a:rPr lang="en-US" sz="1250" dirty="0" err="1"/>
              <a:t>Srikrishnan</a:t>
            </a:r>
            <a:r>
              <a:rPr lang="en-US" sz="1250" dirty="0"/>
              <a:t> AK, </a:t>
            </a:r>
            <a:r>
              <a:rPr lang="en-US" sz="1250" dirty="0" err="1"/>
              <a:t>Latkin</a:t>
            </a:r>
            <a:r>
              <a:rPr lang="en-US" sz="1250" dirty="0"/>
              <a:t> C, Bentley ME, et al. Intimate partner violence is as important as client violence in increasing street-based female sex workers’ vulnerability to HIV in India. </a:t>
            </a:r>
            <a:r>
              <a:rPr lang="en-US" sz="1250" dirty="0" err="1"/>
              <a:t>Int</a:t>
            </a:r>
            <a:r>
              <a:rPr lang="en-US" sz="1250" dirty="0"/>
              <a:t> J Drug Policy. 2008;19(2):106-12.</a:t>
            </a:r>
          </a:p>
        </p:txBody>
      </p:sp>
    </p:spTree>
    <p:extLst>
      <p:ext uri="{BB962C8B-B14F-4D97-AF65-F5344CB8AC3E}">
        <p14:creationId xmlns:p14="http://schemas.microsoft.com/office/powerpoint/2010/main" val="1356371449"/>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A130275-8186-4AF6-85A6-12ABA2911252}"/>
              </a:ext>
            </a:extLst>
          </p:cNvPr>
          <p:cNvSpPr>
            <a:spLocks noGrp="1"/>
          </p:cNvSpPr>
          <p:nvPr>
            <p:ph type="title"/>
          </p:nvPr>
        </p:nvSpPr>
        <p:spPr/>
        <p:txBody>
          <a:bodyPr/>
          <a:lstStyle/>
          <a:p>
            <a:r>
              <a:rPr lang="en-US" dirty="0"/>
              <a:t>References (continued)</a:t>
            </a:r>
          </a:p>
        </p:txBody>
      </p:sp>
      <p:sp>
        <p:nvSpPr>
          <p:cNvPr id="4" name="Text Placeholder 3">
            <a:extLst>
              <a:ext uri="{FF2B5EF4-FFF2-40B4-BE49-F238E27FC236}">
                <a16:creationId xmlns:a16="http://schemas.microsoft.com/office/drawing/2014/main" id="{6A63901C-1045-4FC1-A103-3B861EE1D65F}"/>
              </a:ext>
            </a:extLst>
          </p:cNvPr>
          <p:cNvSpPr>
            <a:spLocks noGrp="1"/>
          </p:cNvSpPr>
          <p:nvPr>
            <p:ph type="body" sz="quarter" idx="10"/>
          </p:nvPr>
        </p:nvSpPr>
        <p:spPr/>
        <p:txBody>
          <a:bodyPr/>
          <a:lstStyle/>
          <a:p>
            <a:pPr>
              <a:lnSpc>
                <a:spcPct val="100000"/>
              </a:lnSpc>
              <a:spcBef>
                <a:spcPts val="0"/>
              </a:spcBef>
            </a:pPr>
            <a:r>
              <a:rPr lang="en-US" sz="1250" dirty="0"/>
              <a:t>Schafer KR, Brant J, Gupta S, Thorpe J, Winstead-</a:t>
            </a:r>
            <a:r>
              <a:rPr lang="en-US" sz="1250" dirty="0" err="1"/>
              <a:t>Derlega</a:t>
            </a:r>
            <a:r>
              <a:rPr lang="en-US" sz="1250" dirty="0"/>
              <a:t> C, Pinkerton R, et al. Intimate partner violence: a predictor of worse HIV outcomes and engagement in care. AIDS Patient Care STDS. 2012;26(6):356-65.</a:t>
            </a:r>
          </a:p>
          <a:p>
            <a:pPr>
              <a:lnSpc>
                <a:spcPct val="100000"/>
              </a:lnSpc>
              <a:spcBef>
                <a:spcPts val="0"/>
              </a:spcBef>
            </a:pPr>
            <a:r>
              <a:rPr lang="en-US" sz="1250" dirty="0"/>
              <a:t>United Nations General Assembly. Universal declaration of human rights. 1948 Dec 10 [Internet]. Geneva: United Nations Office of the High Commissioner for Human Rights. Available from: </a:t>
            </a:r>
            <a:r>
              <a:rPr lang="en-US" sz="1250" dirty="0">
                <a:hlinkClick r:id="rId3"/>
              </a:rPr>
              <a:t>https://www.ohchr.org/EN/UDHR/Documents/UDHR_Translations/eng.pdf</a:t>
            </a:r>
            <a:r>
              <a:rPr lang="en-US" sz="1250" dirty="0"/>
              <a:t>.  </a:t>
            </a:r>
          </a:p>
          <a:p>
            <a:pPr>
              <a:lnSpc>
                <a:spcPct val="100000"/>
              </a:lnSpc>
              <a:spcBef>
                <a:spcPts val="0"/>
              </a:spcBef>
            </a:pPr>
            <a:r>
              <a:rPr lang="en-US" sz="1250" dirty="0"/>
              <a:t>United Nations Office on Drugs and Crime, International Network of People Who Use Drugs, Joint United Nations </a:t>
            </a:r>
            <a:r>
              <a:rPr lang="en-US" sz="1250" dirty="0" err="1"/>
              <a:t>Programme</a:t>
            </a:r>
            <a:r>
              <a:rPr lang="en-US" sz="1250" dirty="0"/>
              <a:t> on HIV/AIDS, United Nations Development </a:t>
            </a:r>
            <a:r>
              <a:rPr lang="en-US" sz="1250" dirty="0" err="1"/>
              <a:t>Programme</a:t>
            </a:r>
            <a:r>
              <a:rPr lang="en-US" sz="1250" dirty="0"/>
              <a:t>, United Nations Population Fund, World Health Organization, et al. Implementing comprehensive HIV and HCV </a:t>
            </a:r>
            <a:r>
              <a:rPr lang="en-US" sz="1250" dirty="0" err="1"/>
              <a:t>programmes</a:t>
            </a:r>
            <a:r>
              <a:rPr lang="en-US" sz="1250" dirty="0"/>
              <a:t> with people who inject drugs: practical guidance for collaborative interventions (the “IDUIT”). Vienna: United Nations Office on Drugs and Crime, 2017.</a:t>
            </a:r>
          </a:p>
          <a:p>
            <a:pPr>
              <a:lnSpc>
                <a:spcPct val="100000"/>
              </a:lnSpc>
              <a:spcBef>
                <a:spcPts val="0"/>
              </a:spcBef>
            </a:pPr>
            <a:r>
              <a:rPr lang="en-US" sz="1250" dirty="0"/>
              <a:t>Valentine SE, </a:t>
            </a:r>
            <a:r>
              <a:rPr lang="en-US" sz="1250" dirty="0" err="1"/>
              <a:t>Peitzmeier</a:t>
            </a:r>
            <a:r>
              <a:rPr lang="en-US" sz="1250" dirty="0"/>
              <a:t> SM, King DS, </a:t>
            </a:r>
            <a:r>
              <a:rPr lang="en-US" sz="1250" dirty="0" err="1"/>
              <a:t>O'Cleirigh</a:t>
            </a:r>
            <a:r>
              <a:rPr lang="en-US" sz="1250" dirty="0"/>
              <a:t> C, Marquez SM, Presley C, et al. Disparities in exposure to intimate partner violence among transgender/gender nonconforming and sexual minority primary care patients. LGBT Health. 2017;4(4):260-7.</a:t>
            </a:r>
          </a:p>
          <a:p>
            <a:pPr>
              <a:lnSpc>
                <a:spcPct val="100000"/>
              </a:lnSpc>
              <a:spcBef>
                <a:spcPts val="0"/>
              </a:spcBef>
            </a:pPr>
            <a:r>
              <a:rPr lang="en-US" sz="1250" dirty="0" err="1"/>
              <a:t>Vedantam</a:t>
            </a:r>
            <a:r>
              <a:rPr lang="en-US" sz="1250" dirty="0"/>
              <a:t> S. Why #</a:t>
            </a:r>
            <a:r>
              <a:rPr lang="en-US" sz="1250" dirty="0" err="1"/>
              <a:t>MeToo</a:t>
            </a:r>
            <a:r>
              <a:rPr lang="en-US" sz="1250" dirty="0"/>
              <a:t> happened in 2017. 2018 Feb 7 [podcast on the Internet]. Washington: National Public Radio (NPR); 2018. Available from: </a:t>
            </a:r>
            <a:r>
              <a:rPr lang="en-US" sz="1250" dirty="0">
                <a:hlinkClick r:id="rId4"/>
              </a:rPr>
              <a:t>https://www.npr.org/2018/02/07/583910310/why-metoo-happened-in-2017</a:t>
            </a:r>
            <a:r>
              <a:rPr lang="en-US" sz="1250" dirty="0"/>
              <a:t>.  </a:t>
            </a:r>
          </a:p>
          <a:p>
            <a:pPr>
              <a:lnSpc>
                <a:spcPct val="100000"/>
              </a:lnSpc>
              <a:spcBef>
                <a:spcPts val="0"/>
              </a:spcBef>
            </a:pPr>
            <a:r>
              <a:rPr lang="en-US" sz="1250" dirty="0"/>
              <a:t>Wheeler J, </a:t>
            </a:r>
            <a:r>
              <a:rPr lang="en-US" sz="1250" dirty="0" err="1"/>
              <a:t>Anfinson</a:t>
            </a:r>
            <a:r>
              <a:rPr lang="en-US" sz="1250" dirty="0"/>
              <a:t> K, </a:t>
            </a:r>
            <a:r>
              <a:rPr lang="en-US" sz="1250" dirty="0" err="1"/>
              <a:t>Valvert</a:t>
            </a:r>
            <a:r>
              <a:rPr lang="en-US" sz="1250" dirty="0"/>
              <a:t> D, </a:t>
            </a:r>
            <a:r>
              <a:rPr lang="en-US" sz="1250" dirty="0" err="1"/>
              <a:t>Lungo</a:t>
            </a:r>
            <a:r>
              <a:rPr lang="en-US" sz="1250" dirty="0"/>
              <a:t> S. Is violence associated with increased risk behavior among MSM? Evidence from a population-based survey conducted across nine cities in Central America. Glob Health Action. 2014;7(1):24814.</a:t>
            </a:r>
          </a:p>
          <a:p>
            <a:pPr>
              <a:lnSpc>
                <a:spcPct val="100000"/>
              </a:lnSpc>
              <a:spcBef>
                <a:spcPts val="0"/>
              </a:spcBef>
            </a:pPr>
            <a:r>
              <a:rPr lang="en-US" sz="1250" dirty="0"/>
              <a:t>World Health Organization. Global and regional estimates of violence against women: prevalence and health effects of intimate partner violence and non-partner sexual violence. Geneva: World Health Organization, 2013.</a:t>
            </a:r>
          </a:p>
          <a:p>
            <a:pPr>
              <a:lnSpc>
                <a:spcPct val="100000"/>
              </a:lnSpc>
              <a:spcBef>
                <a:spcPts val="0"/>
              </a:spcBef>
            </a:pPr>
            <a:r>
              <a:rPr lang="en-US" sz="1250" dirty="0"/>
              <a:t>World Health Organization. A conceptual framework for action on the social determinants of health: social determinants of health discussion paper 2. Geneva: World Health Organization, 2010.</a:t>
            </a:r>
          </a:p>
          <a:p>
            <a:pPr>
              <a:lnSpc>
                <a:spcPct val="100000"/>
              </a:lnSpc>
              <a:spcBef>
                <a:spcPts val="0"/>
              </a:spcBef>
            </a:pPr>
            <a:r>
              <a:rPr lang="en-US" sz="1250" dirty="0"/>
              <a:t>World Health Organization. Guidelines for medico-legal care for victims of sexual violence. Geneva: World Health Organization, 2003.</a:t>
            </a:r>
          </a:p>
          <a:p>
            <a:pPr>
              <a:lnSpc>
                <a:spcPct val="100000"/>
              </a:lnSpc>
              <a:spcBef>
                <a:spcPts val="0"/>
              </a:spcBef>
            </a:pPr>
            <a:r>
              <a:rPr lang="en-US" sz="1250" dirty="0" err="1"/>
              <a:t>Zulliger</a:t>
            </a:r>
            <a:r>
              <a:rPr lang="en-US" sz="1250" dirty="0"/>
              <a:t> R, Barrington C, </a:t>
            </a:r>
            <a:r>
              <a:rPr lang="en-US" sz="1250" dirty="0" err="1"/>
              <a:t>Donastorg</a:t>
            </a:r>
            <a:r>
              <a:rPr lang="en-US" sz="1250" dirty="0"/>
              <a:t> Y, Perez M, Kerrigan D. High drop-off along the HIV care continuum and ART interruption among female sex workers in the Dominican Republic. J </a:t>
            </a:r>
            <a:r>
              <a:rPr lang="en-US" sz="1250" dirty="0" err="1"/>
              <a:t>Acquir</a:t>
            </a:r>
            <a:r>
              <a:rPr lang="en-US" sz="1250" dirty="0"/>
              <a:t> Immune </a:t>
            </a:r>
            <a:r>
              <a:rPr lang="en-US" sz="1250" dirty="0" err="1"/>
              <a:t>Defic</a:t>
            </a:r>
            <a:r>
              <a:rPr lang="en-US" sz="1250" dirty="0"/>
              <a:t> </a:t>
            </a:r>
            <a:r>
              <a:rPr lang="en-US" sz="1250" dirty="0" err="1"/>
              <a:t>Syndr</a:t>
            </a:r>
            <a:r>
              <a:rPr lang="en-US" sz="1250" dirty="0"/>
              <a:t>. 2015;69(2):216-22.</a:t>
            </a:r>
          </a:p>
        </p:txBody>
      </p:sp>
    </p:spTree>
    <p:extLst>
      <p:ext uri="{BB962C8B-B14F-4D97-AF65-F5344CB8AC3E}">
        <p14:creationId xmlns:p14="http://schemas.microsoft.com/office/powerpoint/2010/main" val="2987877327"/>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8480" y="1194352"/>
            <a:ext cx="6929120" cy="1560960"/>
          </a:xfrm>
        </p:spPr>
        <p:txBody>
          <a:bodyPr/>
          <a:lstStyle/>
          <a:p>
            <a:r>
              <a:rPr lang="en-US" dirty="0"/>
              <a:t>Stay Connected </a:t>
            </a:r>
            <a:br>
              <a:rPr lang="en-US" dirty="0"/>
            </a:br>
            <a:r>
              <a:rPr lang="en-US" dirty="0"/>
              <a:t>with LINKAGES</a:t>
            </a:r>
          </a:p>
        </p:txBody>
      </p:sp>
      <p:sp>
        <p:nvSpPr>
          <p:cNvPr id="3" name="TextBox 2"/>
          <p:cNvSpPr txBox="1"/>
          <p:nvPr/>
        </p:nvSpPr>
        <p:spPr>
          <a:xfrm>
            <a:off x="1808480" y="2987040"/>
            <a:ext cx="6725920" cy="2308324"/>
          </a:xfrm>
          <a:prstGeom prst="rect">
            <a:avLst/>
          </a:prstGeom>
          <a:noFill/>
        </p:spPr>
        <p:txBody>
          <a:bodyPr wrap="square" rtlCol="0">
            <a:spAutoFit/>
          </a:bodyPr>
          <a:lstStyle/>
          <a:p>
            <a:r>
              <a:rPr lang="en-US" sz="2400" dirty="0">
                <a:solidFill>
                  <a:schemeClr val="bg1"/>
                </a:solidFill>
              </a:rPr>
              <a:t>There are several ways to stay involved with LINKAGES’s work as well as new evidence, publications, and tools related to HIV prevention, care, and treatment among KP members and their partners. </a:t>
            </a:r>
          </a:p>
          <a:p>
            <a:endParaRPr lang="en-US" sz="2400" dirty="0">
              <a:solidFill>
                <a:schemeClr val="bg1"/>
              </a:solidFill>
            </a:endParaRPr>
          </a:p>
        </p:txBody>
      </p:sp>
    </p:spTree>
    <p:extLst>
      <p:ext uri="{BB962C8B-B14F-4D97-AF65-F5344CB8AC3E}">
        <p14:creationId xmlns:p14="http://schemas.microsoft.com/office/powerpoint/2010/main" val="588552792"/>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Stay Connected with LINKAGES</a:t>
            </a:r>
          </a:p>
        </p:txBody>
      </p:sp>
      <p:sp>
        <p:nvSpPr>
          <p:cNvPr id="3" name="Text Placeholder 2"/>
          <p:cNvSpPr>
            <a:spLocks noGrp="1"/>
          </p:cNvSpPr>
          <p:nvPr>
            <p:ph type="body" sz="quarter" idx="10"/>
          </p:nvPr>
        </p:nvSpPr>
        <p:spPr/>
        <p:txBody>
          <a:bodyPr/>
          <a:lstStyle/>
          <a:p>
            <a:pPr>
              <a:lnSpc>
                <a:spcPts val="2700"/>
              </a:lnSpc>
              <a:spcBef>
                <a:spcPts val="0"/>
              </a:spcBef>
              <a:spcAft>
                <a:spcPts val="1800"/>
              </a:spcAft>
              <a:buClr>
                <a:srgbClr val="EF9930"/>
              </a:buClr>
            </a:pPr>
            <a:r>
              <a:rPr lang="en-US" sz="2400" dirty="0"/>
              <a:t>Follow LINKAGES on Twitter:</a:t>
            </a:r>
            <a:br>
              <a:rPr lang="en-US" sz="2400" dirty="0"/>
            </a:br>
            <a:r>
              <a:rPr lang="en-US" sz="2400" dirty="0"/>
              <a:t>       www.twitter.com/</a:t>
            </a:r>
            <a:r>
              <a:rPr lang="en-US" sz="2400" b="1" dirty="0"/>
              <a:t>LINKAGESproject </a:t>
            </a:r>
          </a:p>
          <a:p>
            <a:pPr>
              <a:lnSpc>
                <a:spcPts val="2700"/>
              </a:lnSpc>
              <a:spcBef>
                <a:spcPts val="0"/>
              </a:spcBef>
              <a:spcAft>
                <a:spcPts val="1800"/>
              </a:spcAft>
              <a:buClr>
                <a:srgbClr val="EF9930"/>
              </a:buClr>
            </a:pPr>
            <a:r>
              <a:rPr lang="en-US" sz="2400" dirty="0"/>
              <a:t>Like the project on Facebook: </a:t>
            </a:r>
            <a:br>
              <a:rPr lang="en-US" sz="2400" dirty="0"/>
            </a:br>
            <a:r>
              <a:rPr lang="en-US" sz="2400" dirty="0"/>
              <a:t>       www.facebook.com/</a:t>
            </a:r>
            <a:r>
              <a:rPr lang="en-US" sz="2400" b="1" dirty="0"/>
              <a:t>LINKAGESproject</a:t>
            </a:r>
          </a:p>
          <a:p>
            <a:pPr>
              <a:lnSpc>
                <a:spcPts val="2700"/>
              </a:lnSpc>
              <a:spcBef>
                <a:spcPts val="0"/>
              </a:spcBef>
              <a:spcAft>
                <a:spcPts val="1800"/>
              </a:spcAft>
              <a:buClr>
                <a:srgbClr val="EF9930"/>
              </a:buClr>
            </a:pPr>
            <a:r>
              <a:rPr lang="en-US" sz="2400" dirty="0"/>
              <a:t>Subscribe to the LINKAGES blog</a:t>
            </a:r>
            <a:br>
              <a:rPr lang="en-US" sz="2400" dirty="0"/>
            </a:br>
            <a:r>
              <a:rPr lang="en-US" sz="2400" b="1" dirty="0"/>
              <a:t>www.linkagesproject.wordpress.com</a:t>
            </a:r>
          </a:p>
          <a:p>
            <a:pPr>
              <a:lnSpc>
                <a:spcPts val="2700"/>
              </a:lnSpc>
              <a:spcBef>
                <a:spcPts val="0"/>
              </a:spcBef>
              <a:spcAft>
                <a:spcPts val="1800"/>
              </a:spcAft>
              <a:buClr>
                <a:srgbClr val="EF9930"/>
              </a:buClr>
            </a:pPr>
            <a:r>
              <a:rPr lang="en-US" sz="2400" dirty="0">
                <a:hlinkClick r:id="rId3"/>
              </a:rPr>
              <a:t>Subscribe</a:t>
            </a:r>
            <a:r>
              <a:rPr lang="en-US" sz="2400" dirty="0"/>
              <a:t> to The </a:t>
            </a:r>
            <a:r>
              <a:rPr lang="en-US" sz="2400" dirty="0">
                <a:hlinkClick r:id="rId4"/>
              </a:rPr>
              <a:t>LINK</a:t>
            </a:r>
            <a:r>
              <a:rPr lang="en-US" sz="2400" dirty="0"/>
              <a:t>, LINKAGES’s quarterly </a:t>
            </a:r>
            <a:br>
              <a:rPr lang="en-US" sz="2400" dirty="0"/>
            </a:br>
            <a:r>
              <a:rPr lang="en-US" sz="2400" dirty="0"/>
              <a:t>project e-newsletter     </a:t>
            </a:r>
          </a:p>
          <a:p>
            <a:pPr>
              <a:lnSpc>
                <a:spcPts val="2700"/>
              </a:lnSpc>
              <a:spcBef>
                <a:spcPts val="0"/>
              </a:spcBef>
              <a:spcAft>
                <a:spcPts val="1800"/>
              </a:spcAft>
              <a:buClr>
                <a:srgbClr val="EF9930"/>
              </a:buClr>
            </a:pPr>
            <a:r>
              <a:rPr lang="en-US" sz="2400" dirty="0"/>
              <a:t>Check out LINKAGES’s quarterly research </a:t>
            </a:r>
            <a:r>
              <a:rPr lang="en-US" sz="2400" u="sng" dirty="0">
                <a:hlinkClick r:id="rId5"/>
              </a:rPr>
              <a:t>digest</a:t>
            </a:r>
            <a:endParaRPr lang="en-US" sz="2400" dirty="0"/>
          </a:p>
        </p:txBody>
      </p:sp>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32000" y="1939036"/>
            <a:ext cx="479044" cy="479044"/>
          </a:xfrm>
          <a:prstGeom prst="rect">
            <a:avLst/>
          </a:prstGeom>
        </p:spPr>
      </p:pic>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39148" y="2949761"/>
            <a:ext cx="266145" cy="266145"/>
          </a:xfrm>
          <a:prstGeom prst="rect">
            <a:avLst/>
          </a:prstGeom>
        </p:spPr>
      </p:pic>
      <p:cxnSp>
        <p:nvCxnSpPr>
          <p:cNvPr id="6" name="Straight Connector 5"/>
          <p:cNvCxnSpPr/>
          <p:nvPr/>
        </p:nvCxnSpPr>
        <p:spPr>
          <a:xfrm>
            <a:off x="1727200" y="1148080"/>
            <a:ext cx="5842000" cy="0"/>
          </a:xfrm>
          <a:prstGeom prst="line">
            <a:avLst/>
          </a:prstGeom>
          <a:ln w="76200" cap="flat" cmpd="sng" algn="ctr">
            <a:solidFill>
              <a:srgbClr val="E37B1D"/>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7345465"/>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INKAGES_Logo_v7.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0067" y="2456969"/>
            <a:ext cx="1600200" cy="566737"/>
          </a:xfrm>
          <a:prstGeom prst="rect">
            <a:avLst/>
          </a:prstGeom>
        </p:spPr>
      </p:pic>
      <p:grpSp>
        <p:nvGrpSpPr>
          <p:cNvPr id="2" name="Group 1"/>
          <p:cNvGrpSpPr/>
          <p:nvPr/>
        </p:nvGrpSpPr>
        <p:grpSpPr>
          <a:xfrm>
            <a:off x="1256756" y="3858561"/>
            <a:ext cx="6706742" cy="762426"/>
            <a:chOff x="1412006" y="5087849"/>
            <a:chExt cx="6706742" cy="762426"/>
          </a:xfrm>
        </p:grpSpPr>
        <p:pic>
          <p:nvPicPr>
            <p:cNvPr id="6" name="Picture 5"/>
            <p:cNvPicPr>
              <a:picLocks noChangeAspect="1"/>
            </p:cNvPicPr>
            <p:nvPr/>
          </p:nvPicPr>
          <p:blipFill>
            <a:blip r:embed="rId4"/>
            <a:stretch>
              <a:fillRect/>
            </a:stretch>
          </p:blipFill>
          <p:spPr>
            <a:xfrm>
              <a:off x="3188054" y="5162982"/>
              <a:ext cx="963112" cy="574488"/>
            </a:xfrm>
            <a:prstGeom prst="rect">
              <a:avLst/>
            </a:prstGeom>
          </p:spPr>
        </p:pic>
        <p:pic>
          <p:nvPicPr>
            <p:cNvPr id="7" name="Picture 6"/>
            <p:cNvPicPr>
              <a:picLocks noChangeAspect="1"/>
            </p:cNvPicPr>
            <p:nvPr/>
          </p:nvPicPr>
          <p:blipFill>
            <a:blip r:embed="rId5"/>
            <a:stretch>
              <a:fillRect/>
            </a:stretch>
          </p:blipFill>
          <p:spPr>
            <a:xfrm>
              <a:off x="4610127" y="5087849"/>
              <a:ext cx="908423" cy="762426"/>
            </a:xfrm>
            <a:prstGeom prst="rect">
              <a:avLst/>
            </a:prstGeom>
          </p:spPr>
        </p:pic>
        <p:pic>
          <p:nvPicPr>
            <p:cNvPr id="8" name="Picture 7" descr="UNC_GILLINGS_542_transp_blu.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94941" y="5235509"/>
              <a:ext cx="2023807" cy="513586"/>
            </a:xfrm>
            <a:prstGeom prst="rect">
              <a:avLst/>
            </a:prstGeom>
          </p:spPr>
        </p:pic>
        <p:pic>
          <p:nvPicPr>
            <p:cNvPr id="10" name="Picture 9" descr="FHI360_Logo_NewTag_Horiz_rgb.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12006" y="5212587"/>
              <a:ext cx="1153262" cy="513586"/>
            </a:xfrm>
            <a:prstGeom prst="rect">
              <a:avLst/>
            </a:prstGeom>
          </p:spPr>
        </p:pic>
      </p:grpSp>
      <p:sp>
        <p:nvSpPr>
          <p:cNvPr id="11" name="Title 10"/>
          <p:cNvSpPr>
            <a:spLocks noGrp="1"/>
          </p:cNvSpPr>
          <p:nvPr>
            <p:ph type="title"/>
          </p:nvPr>
        </p:nvSpPr>
        <p:spPr>
          <a:xfrm>
            <a:off x="467360" y="241996"/>
            <a:ext cx="8219440" cy="972441"/>
          </a:xfrm>
        </p:spPr>
        <p:txBody>
          <a:bodyPr/>
          <a:lstStyle/>
          <a:p>
            <a:pPr algn="ctr"/>
            <a:r>
              <a:rPr lang="en-US" dirty="0"/>
              <a:t>Acknowledgments</a:t>
            </a:r>
          </a:p>
        </p:txBody>
      </p:sp>
      <p:cxnSp>
        <p:nvCxnSpPr>
          <p:cNvPr id="13" name="Straight Connector 12"/>
          <p:cNvCxnSpPr/>
          <p:nvPr/>
        </p:nvCxnSpPr>
        <p:spPr>
          <a:xfrm>
            <a:off x="2353855" y="1219780"/>
            <a:ext cx="4544785" cy="0"/>
          </a:xfrm>
          <a:prstGeom prst="line">
            <a:avLst/>
          </a:prstGeom>
          <a:ln w="76200" cap="flat" cmpd="sng" algn="ctr">
            <a:solidFill>
              <a:srgbClr val="E37B1D"/>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12" name="Picture 11" descr="USAID logo.jpg"/>
          <p:cNvPicPr>
            <a:picLocks noChangeAspect="1"/>
          </p:cNvPicPr>
          <p:nvPr/>
        </p:nvPicPr>
        <p:blipFill rotWithShape="1">
          <a:blip r:embed="rId8">
            <a:extLst>
              <a:ext uri="{28A0092B-C50C-407E-A947-70E740481C1C}">
                <a14:useLocalDpi xmlns:a14="http://schemas.microsoft.com/office/drawing/2010/main" val="0"/>
              </a:ext>
            </a:extLst>
          </a:blip>
          <a:srcRect t="17658" b="12882"/>
          <a:stretch/>
        </p:blipFill>
        <p:spPr>
          <a:xfrm>
            <a:off x="609432" y="2346289"/>
            <a:ext cx="2943280" cy="795279"/>
          </a:xfrm>
          <a:prstGeom prst="rect">
            <a:avLst/>
          </a:prstGeom>
        </p:spPr>
      </p:pic>
      <p:pic>
        <p:nvPicPr>
          <p:cNvPr id="9" name="Picture 8">
            <a:extLst>
              <a:ext uri="{FF2B5EF4-FFF2-40B4-BE49-F238E27FC236}">
                <a16:creationId xmlns:a16="http://schemas.microsoft.com/office/drawing/2014/main" id="{513D3760-9A2D-4DB1-897D-B5126E80D310}"/>
              </a:ext>
            </a:extLst>
          </p:cNvPr>
          <p:cNvPicPr>
            <a:picLocks noChangeAspect="1"/>
          </p:cNvPicPr>
          <p:nvPr/>
        </p:nvPicPr>
        <p:blipFill>
          <a:blip r:embed="rId9"/>
          <a:stretch>
            <a:fillRect/>
          </a:stretch>
        </p:blipFill>
        <p:spPr>
          <a:xfrm>
            <a:off x="4169300" y="2160304"/>
            <a:ext cx="1479575" cy="935575"/>
          </a:xfrm>
          <a:prstGeom prst="rect">
            <a:avLst/>
          </a:prstGeom>
        </p:spPr>
      </p:pic>
    </p:spTree>
    <p:extLst>
      <p:ext uri="{BB962C8B-B14F-4D97-AF65-F5344CB8AC3E}">
        <p14:creationId xmlns:p14="http://schemas.microsoft.com/office/powerpoint/2010/main" val="22691020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1ED7A-0349-40EC-B52D-A8354A857920}"/>
              </a:ext>
            </a:extLst>
          </p:cNvPr>
          <p:cNvSpPr>
            <a:spLocks noGrp="1"/>
          </p:cNvSpPr>
          <p:nvPr>
            <p:ph type="title"/>
          </p:nvPr>
        </p:nvSpPr>
        <p:spPr/>
        <p:txBody>
          <a:bodyPr/>
          <a:lstStyle/>
          <a:p>
            <a:r>
              <a:rPr lang="en-US" dirty="0"/>
              <a:t>Combining forces</a:t>
            </a:r>
          </a:p>
        </p:txBody>
      </p:sp>
      <p:sp>
        <p:nvSpPr>
          <p:cNvPr id="3" name="Text Placeholder 2">
            <a:extLst>
              <a:ext uri="{FF2B5EF4-FFF2-40B4-BE49-F238E27FC236}">
                <a16:creationId xmlns:a16="http://schemas.microsoft.com/office/drawing/2014/main" id="{5F92A9E3-D6C4-4651-866D-5FA8762956B6}"/>
              </a:ext>
            </a:extLst>
          </p:cNvPr>
          <p:cNvSpPr>
            <a:spLocks noGrp="1"/>
          </p:cNvSpPr>
          <p:nvPr>
            <p:ph type="body" sz="quarter" idx="10"/>
          </p:nvPr>
        </p:nvSpPr>
        <p:spPr/>
        <p:txBody>
          <a:bodyPr/>
          <a:lstStyle/>
          <a:p>
            <a:pPr marL="0" indent="0">
              <a:buNone/>
            </a:pPr>
            <a:r>
              <a:rPr lang="en-US" dirty="0"/>
              <a:t>Law enforcement and public health officials working together can more effectively achieve a common goal: the safety and security of the population.</a:t>
            </a:r>
          </a:p>
        </p:txBody>
      </p:sp>
      <p:pic>
        <p:nvPicPr>
          <p:cNvPr id="5" name="Picture 4">
            <a:extLst>
              <a:ext uri="{FF2B5EF4-FFF2-40B4-BE49-F238E27FC236}">
                <a16:creationId xmlns:a16="http://schemas.microsoft.com/office/drawing/2014/main" id="{833C2287-BA1E-489A-873A-1AE7E1761027}"/>
              </a:ext>
            </a:extLst>
          </p:cNvPr>
          <p:cNvPicPr>
            <a:picLocks noChangeAspect="1"/>
          </p:cNvPicPr>
          <p:nvPr/>
        </p:nvPicPr>
        <p:blipFill>
          <a:blip r:embed="rId2"/>
          <a:stretch>
            <a:fillRect/>
          </a:stretch>
        </p:blipFill>
        <p:spPr>
          <a:xfrm>
            <a:off x="1257507" y="2855241"/>
            <a:ext cx="6628986" cy="3320746"/>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21DC52D4-2417-43F2-B424-0557DCB41D0A}"/>
              </a:ext>
            </a:extLst>
          </p:cNvPr>
          <p:cNvSpPr txBox="1"/>
          <p:nvPr/>
        </p:nvSpPr>
        <p:spPr>
          <a:xfrm>
            <a:off x="1244269" y="6299803"/>
            <a:ext cx="6477662" cy="307777"/>
          </a:xfrm>
          <a:prstGeom prst="rect">
            <a:avLst/>
          </a:prstGeom>
          <a:noFill/>
        </p:spPr>
        <p:txBody>
          <a:bodyPr wrap="square" rtlCol="0">
            <a:spAutoFit/>
          </a:bodyPr>
          <a:lstStyle/>
          <a:p>
            <a:r>
              <a:rPr lang="en-US" sz="1400" dirty="0"/>
              <a:t>Source: van Dijk et al., 2019. </a:t>
            </a:r>
          </a:p>
        </p:txBody>
      </p:sp>
    </p:spTree>
    <p:extLst>
      <p:ext uri="{BB962C8B-B14F-4D97-AF65-F5344CB8AC3E}">
        <p14:creationId xmlns:p14="http://schemas.microsoft.com/office/powerpoint/2010/main" val="875134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6571" y="2149028"/>
            <a:ext cx="8360229" cy="1560960"/>
          </a:xfrm>
        </p:spPr>
        <p:txBody>
          <a:bodyPr anchor="ctr"/>
          <a:lstStyle/>
          <a:p>
            <a:r>
              <a:rPr lang="en-US" dirty="0"/>
              <a:t>Module 1</a:t>
            </a:r>
            <a:br>
              <a:rPr lang="en-US" dirty="0"/>
            </a:br>
            <a:r>
              <a:rPr lang="en-US" dirty="0"/>
              <a:t>Setting the Stage</a:t>
            </a:r>
          </a:p>
        </p:txBody>
      </p:sp>
    </p:spTree>
    <p:extLst>
      <p:ext uri="{BB962C8B-B14F-4D97-AF65-F5344CB8AC3E}">
        <p14:creationId xmlns:p14="http://schemas.microsoft.com/office/powerpoint/2010/main" val="39425623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502AD-5A60-4C3A-8C29-82DAF933F198}"/>
              </a:ext>
            </a:extLst>
          </p:cNvPr>
          <p:cNvSpPr>
            <a:spLocks noGrp="1"/>
          </p:cNvSpPr>
          <p:nvPr>
            <p:ph type="title"/>
          </p:nvPr>
        </p:nvSpPr>
        <p:spPr/>
        <p:txBody>
          <a:bodyPr>
            <a:normAutofit fontScale="90000"/>
          </a:bodyPr>
          <a:lstStyle/>
          <a:p>
            <a:r>
              <a:rPr lang="en-US" dirty="0"/>
              <a:t>A model for law enforcement and sex worker collaboration in Kenya</a:t>
            </a:r>
          </a:p>
        </p:txBody>
      </p:sp>
      <p:sp>
        <p:nvSpPr>
          <p:cNvPr id="3" name="Text Placeholder 2">
            <a:extLst>
              <a:ext uri="{FF2B5EF4-FFF2-40B4-BE49-F238E27FC236}">
                <a16:creationId xmlns:a16="http://schemas.microsoft.com/office/drawing/2014/main" id="{89EE1F74-244F-4B15-879E-117C04FC4E6F}"/>
              </a:ext>
            </a:extLst>
          </p:cNvPr>
          <p:cNvSpPr>
            <a:spLocks noGrp="1"/>
          </p:cNvSpPr>
          <p:nvPr>
            <p:ph type="body" sz="quarter" idx="10"/>
          </p:nvPr>
        </p:nvSpPr>
        <p:spPr>
          <a:xfrm>
            <a:off x="869328" y="5938594"/>
            <a:ext cx="8219440" cy="465783"/>
          </a:xfrm>
        </p:spPr>
        <p:txBody>
          <a:bodyPr/>
          <a:lstStyle/>
          <a:p>
            <a:pPr marL="0" indent="0">
              <a:buNone/>
            </a:pPr>
            <a:r>
              <a:rPr lang="en-US" sz="1400" dirty="0">
                <a:hlinkClick r:id="rId3"/>
              </a:rPr>
              <a:t>http://www.msnbc.com/msnbc/how-police-can-help-prevent-hiv</a:t>
            </a:r>
            <a:r>
              <a:rPr lang="en-US" sz="1400" dirty="0"/>
              <a:t> </a:t>
            </a:r>
          </a:p>
        </p:txBody>
      </p:sp>
      <p:pic>
        <p:nvPicPr>
          <p:cNvPr id="5" name="Picture 4">
            <a:extLst>
              <a:ext uri="{FF2B5EF4-FFF2-40B4-BE49-F238E27FC236}">
                <a16:creationId xmlns:a16="http://schemas.microsoft.com/office/drawing/2014/main" id="{2936A208-6847-4322-B99D-8EA53824376F}"/>
              </a:ext>
            </a:extLst>
          </p:cNvPr>
          <p:cNvPicPr>
            <a:picLocks noChangeAspect="1"/>
          </p:cNvPicPr>
          <p:nvPr/>
        </p:nvPicPr>
        <p:blipFill rotWithShape="1">
          <a:blip r:embed="rId4"/>
          <a:srcRect l="2172" t="3041" r="1876"/>
          <a:stretch/>
        </p:blipFill>
        <p:spPr>
          <a:xfrm>
            <a:off x="869328" y="1674166"/>
            <a:ext cx="7053943" cy="401803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85045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6ED44-1708-468B-9203-226A6613906F}"/>
              </a:ext>
            </a:extLst>
          </p:cNvPr>
          <p:cNvSpPr>
            <a:spLocks noGrp="1"/>
          </p:cNvSpPr>
          <p:nvPr>
            <p:ph type="title"/>
          </p:nvPr>
        </p:nvSpPr>
        <p:spPr/>
        <p:txBody>
          <a:bodyPr/>
          <a:lstStyle/>
          <a:p>
            <a:r>
              <a:rPr lang="en-US" dirty="0"/>
              <a:t>Standing on the shoulders of giants</a:t>
            </a:r>
          </a:p>
        </p:txBody>
      </p:sp>
      <p:sp>
        <p:nvSpPr>
          <p:cNvPr id="3" name="Text Placeholder 2">
            <a:extLst>
              <a:ext uri="{FF2B5EF4-FFF2-40B4-BE49-F238E27FC236}">
                <a16:creationId xmlns:a16="http://schemas.microsoft.com/office/drawing/2014/main" id="{C9A91A71-AF9E-4A24-A196-5EC3D6217A79}"/>
              </a:ext>
            </a:extLst>
          </p:cNvPr>
          <p:cNvSpPr>
            <a:spLocks noGrp="1"/>
          </p:cNvSpPr>
          <p:nvPr>
            <p:ph type="body" sz="quarter" idx="10"/>
          </p:nvPr>
        </p:nvSpPr>
        <p:spPr/>
        <p:txBody>
          <a:bodyPr/>
          <a:lstStyle/>
          <a:p>
            <a:r>
              <a:rPr lang="en-US" dirty="0">
                <a:solidFill>
                  <a:srgbClr val="00B050"/>
                </a:solidFill>
              </a:rPr>
              <a:t>Describe preparatory work that happened before this training so that the training could take place</a:t>
            </a:r>
          </a:p>
          <a:p>
            <a:r>
              <a:rPr lang="en-US" dirty="0">
                <a:solidFill>
                  <a:srgbClr val="00B050"/>
                </a:solidFill>
              </a:rPr>
              <a:t>This is an opportunity to show the participants how much high level buy-in already exists for this effort</a:t>
            </a:r>
          </a:p>
        </p:txBody>
      </p:sp>
    </p:spTree>
    <p:extLst>
      <p:ext uri="{BB962C8B-B14F-4D97-AF65-F5344CB8AC3E}">
        <p14:creationId xmlns:p14="http://schemas.microsoft.com/office/powerpoint/2010/main" val="13713788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6512C-CA28-4E73-9C9C-F65F5EC447D5}"/>
              </a:ext>
            </a:extLst>
          </p:cNvPr>
          <p:cNvSpPr>
            <a:spLocks noGrp="1"/>
          </p:cNvSpPr>
          <p:nvPr>
            <p:ph type="title"/>
          </p:nvPr>
        </p:nvSpPr>
        <p:spPr/>
        <p:txBody>
          <a:bodyPr/>
          <a:lstStyle/>
          <a:p>
            <a:r>
              <a:rPr lang="en-US" dirty="0"/>
              <a:t>Discussion: Expectations</a:t>
            </a:r>
          </a:p>
        </p:txBody>
      </p:sp>
      <p:sp>
        <p:nvSpPr>
          <p:cNvPr id="3" name="Text Placeholder 2">
            <a:extLst>
              <a:ext uri="{FF2B5EF4-FFF2-40B4-BE49-F238E27FC236}">
                <a16:creationId xmlns:a16="http://schemas.microsoft.com/office/drawing/2014/main" id="{6D067784-D961-4CF8-84E8-8C514067CF35}"/>
              </a:ext>
            </a:extLst>
          </p:cNvPr>
          <p:cNvSpPr>
            <a:spLocks noGrp="1"/>
          </p:cNvSpPr>
          <p:nvPr>
            <p:ph type="body" sz="quarter" idx="10"/>
          </p:nvPr>
        </p:nvSpPr>
        <p:spPr/>
        <p:txBody>
          <a:bodyPr/>
          <a:lstStyle/>
          <a:p>
            <a:pPr marL="0" indent="0">
              <a:buNone/>
            </a:pPr>
            <a:r>
              <a:rPr lang="en-US" dirty="0"/>
              <a:t>What do you want to get out of the training?</a:t>
            </a:r>
          </a:p>
          <a:p>
            <a:endParaRPr lang="en-US" dirty="0"/>
          </a:p>
        </p:txBody>
      </p:sp>
    </p:spTree>
    <p:extLst>
      <p:ext uri="{BB962C8B-B14F-4D97-AF65-F5344CB8AC3E}">
        <p14:creationId xmlns:p14="http://schemas.microsoft.com/office/powerpoint/2010/main" val="12941480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Module 2</a:t>
            </a:r>
            <a:br>
              <a:rPr lang="en-US"/>
            </a:br>
            <a:r>
              <a:rPr lang="en-US"/>
              <a:t>Building Core Knowledge</a:t>
            </a:r>
            <a:endParaRPr lang="en-US" dirty="0"/>
          </a:p>
        </p:txBody>
      </p:sp>
    </p:spTree>
    <p:extLst>
      <p:ext uri="{BB962C8B-B14F-4D97-AF65-F5344CB8AC3E}">
        <p14:creationId xmlns:p14="http://schemas.microsoft.com/office/powerpoint/2010/main" val="19948034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b="1" dirty="0"/>
              <a:t>Session 2.1</a:t>
            </a:r>
            <a:br>
              <a:rPr lang="en-US" dirty="0"/>
            </a:br>
            <a:r>
              <a:rPr lang="en-US" dirty="0"/>
              <a:t>Basics of HIV: Epidemiology, Prevention, Available Services</a:t>
            </a:r>
          </a:p>
        </p:txBody>
      </p:sp>
    </p:spTree>
    <p:extLst>
      <p:ext uri="{BB962C8B-B14F-4D97-AF65-F5344CB8AC3E}">
        <p14:creationId xmlns:p14="http://schemas.microsoft.com/office/powerpoint/2010/main" val="15169023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Objectives</a:t>
            </a:r>
          </a:p>
        </p:txBody>
      </p:sp>
      <p:sp>
        <p:nvSpPr>
          <p:cNvPr id="4" name="Text Placeholder 3"/>
          <p:cNvSpPr>
            <a:spLocks noGrp="1"/>
          </p:cNvSpPr>
          <p:nvPr>
            <p:ph type="body" sz="quarter" idx="10"/>
          </p:nvPr>
        </p:nvSpPr>
        <p:spPr/>
        <p:txBody>
          <a:bodyPr/>
          <a:lstStyle/>
          <a:p>
            <a:r>
              <a:rPr lang="en-US" sz="2400" dirty="0"/>
              <a:t>Review the HIV epidemic in </a:t>
            </a:r>
            <a:r>
              <a:rPr lang="en-US" sz="2400" dirty="0">
                <a:solidFill>
                  <a:srgbClr val="00B050"/>
                </a:solidFill>
              </a:rPr>
              <a:t>[country]</a:t>
            </a:r>
            <a:r>
              <a:rPr lang="en-US" sz="2400" dirty="0"/>
              <a:t>, including HIV prevalence levels among key populations</a:t>
            </a:r>
          </a:p>
          <a:p>
            <a:r>
              <a:rPr lang="en-US" sz="2400" dirty="0"/>
              <a:t>Identify risks for HIV acquisition among law enforcement officers, prevention methods that decrease risk, and services available to support prevention, care, and treatment </a:t>
            </a:r>
          </a:p>
          <a:p>
            <a:r>
              <a:rPr lang="en-US" sz="2400" dirty="0"/>
              <a:t>Review national strategic plan (e.g., from the Ministry of Health) to understand KP programs’ goals and approaches and identify how/whether law enforcement agencies are recognized as part of the national HIV response </a:t>
            </a:r>
          </a:p>
          <a:p>
            <a:r>
              <a:rPr lang="en-US" sz="2400" dirty="0"/>
              <a:t>Optional: Discuss the hazards associated with needle sticks and ways to avoid this potential exposure</a:t>
            </a:r>
          </a:p>
        </p:txBody>
      </p:sp>
    </p:spTree>
    <p:extLst>
      <p:ext uri="{BB962C8B-B14F-4D97-AF65-F5344CB8AC3E}">
        <p14:creationId xmlns:p14="http://schemas.microsoft.com/office/powerpoint/2010/main" val="8885997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Discussion: What have you heard about HIV and AIDS? (Part 1)</a:t>
            </a:r>
          </a:p>
        </p:txBody>
      </p:sp>
      <p:sp>
        <p:nvSpPr>
          <p:cNvPr id="4" name="Text Placeholder 3"/>
          <p:cNvSpPr>
            <a:spLocks noGrp="1"/>
          </p:cNvSpPr>
          <p:nvPr>
            <p:ph type="body" sz="quarter" idx="10"/>
          </p:nvPr>
        </p:nvSpPr>
        <p:spPr/>
        <p:txBody>
          <a:bodyPr/>
          <a:lstStyle/>
          <a:p>
            <a:pPr marL="0" indent="0">
              <a:buNone/>
            </a:pPr>
            <a:r>
              <a:rPr lang="en-US" dirty="0"/>
              <a:t>What are some statements you have heard about HIV and AIDS? </a:t>
            </a:r>
            <a:endParaRPr lang="en-US" strike="sngStrike" dirty="0"/>
          </a:p>
        </p:txBody>
      </p:sp>
    </p:spTree>
    <p:extLst>
      <p:ext uri="{BB962C8B-B14F-4D97-AF65-F5344CB8AC3E}">
        <p14:creationId xmlns:p14="http://schemas.microsoft.com/office/powerpoint/2010/main" val="20741724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HIV vs. AIDS</a:t>
            </a:r>
          </a:p>
        </p:txBody>
      </p:sp>
      <p:sp>
        <p:nvSpPr>
          <p:cNvPr id="3" name="Text Placeholder 2"/>
          <p:cNvSpPr>
            <a:spLocks noGrp="1"/>
          </p:cNvSpPr>
          <p:nvPr>
            <p:ph type="body" sz="quarter" idx="10"/>
          </p:nvPr>
        </p:nvSpPr>
        <p:spPr/>
        <p:txBody>
          <a:bodyPr/>
          <a:lstStyle/>
          <a:p>
            <a:pPr marL="0" indent="0">
              <a:buNone/>
            </a:pPr>
            <a:r>
              <a:rPr lang="en-US" dirty="0"/>
              <a:t>What is HIV?</a:t>
            </a:r>
          </a:p>
          <a:p>
            <a:r>
              <a:rPr lang="en-US" dirty="0"/>
              <a:t>Human Immunodeficiency Virus</a:t>
            </a:r>
          </a:p>
          <a:p>
            <a:pPr marL="0" indent="0">
              <a:buNone/>
            </a:pPr>
            <a:endParaRPr lang="en-US" dirty="0"/>
          </a:p>
          <a:p>
            <a:pPr marL="0" indent="0">
              <a:buNone/>
            </a:pPr>
            <a:r>
              <a:rPr lang="en-US" dirty="0"/>
              <a:t>What is AIDS?</a:t>
            </a:r>
          </a:p>
          <a:p>
            <a:r>
              <a:rPr lang="en-US" dirty="0"/>
              <a:t>Acquired Immunodeficiency Syndrome</a:t>
            </a:r>
          </a:p>
          <a:p>
            <a:pPr marL="0" indent="0">
              <a:buNone/>
            </a:pPr>
            <a:endParaRPr lang="en-US" dirty="0"/>
          </a:p>
          <a:p>
            <a:pPr marL="0" indent="0">
              <a:buNone/>
            </a:pPr>
            <a:r>
              <a:rPr lang="en-US" dirty="0"/>
              <a:t>What is the difference between HIV and AIDS?</a:t>
            </a:r>
          </a:p>
        </p:txBody>
      </p:sp>
    </p:spTree>
    <p:extLst>
      <p:ext uri="{BB962C8B-B14F-4D97-AF65-F5344CB8AC3E}">
        <p14:creationId xmlns:p14="http://schemas.microsoft.com/office/powerpoint/2010/main" val="11147899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HIV transmission</a:t>
            </a:r>
          </a:p>
        </p:txBody>
      </p:sp>
      <p:sp>
        <p:nvSpPr>
          <p:cNvPr id="3" name="Text Placeholder 2"/>
          <p:cNvSpPr>
            <a:spLocks noGrp="1"/>
          </p:cNvSpPr>
          <p:nvPr>
            <p:ph type="body" sz="quarter" idx="10"/>
          </p:nvPr>
        </p:nvSpPr>
        <p:spPr/>
        <p:txBody>
          <a:bodyPr/>
          <a:lstStyle/>
          <a:p>
            <a:pPr marL="0" indent="0">
              <a:buNone/>
            </a:pPr>
            <a:r>
              <a:rPr lang="en-US" dirty="0"/>
              <a:t>HIV is spread through direct contact with certain body fluids from someone who has HIV:</a:t>
            </a:r>
          </a:p>
          <a:p>
            <a:r>
              <a:rPr lang="en-US" dirty="0"/>
              <a:t>Blood</a:t>
            </a:r>
          </a:p>
          <a:p>
            <a:r>
              <a:rPr lang="en-US" dirty="0"/>
              <a:t>Semen and pre-seminal fluid</a:t>
            </a:r>
          </a:p>
          <a:p>
            <a:r>
              <a:rPr lang="en-US" dirty="0"/>
              <a:t>Rectal fluids</a:t>
            </a:r>
          </a:p>
          <a:p>
            <a:r>
              <a:rPr lang="en-US" dirty="0"/>
              <a:t>Vaginal fluids</a:t>
            </a:r>
          </a:p>
          <a:p>
            <a:r>
              <a:rPr lang="en-US" dirty="0"/>
              <a:t>Breast milk</a:t>
            </a:r>
          </a:p>
        </p:txBody>
      </p:sp>
    </p:spTree>
    <p:extLst>
      <p:ext uri="{BB962C8B-B14F-4D97-AF65-F5344CB8AC3E}">
        <p14:creationId xmlns:p14="http://schemas.microsoft.com/office/powerpoint/2010/main" val="42509639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HIV transmission (continued)</a:t>
            </a:r>
          </a:p>
        </p:txBody>
      </p:sp>
      <p:sp>
        <p:nvSpPr>
          <p:cNvPr id="3" name="Text Placeholder 2"/>
          <p:cNvSpPr>
            <a:spLocks noGrp="1"/>
          </p:cNvSpPr>
          <p:nvPr>
            <p:ph type="body" sz="quarter" idx="10"/>
          </p:nvPr>
        </p:nvSpPr>
        <p:spPr/>
        <p:txBody>
          <a:bodyPr/>
          <a:lstStyle/>
          <a:p>
            <a:pPr marL="0" indent="0">
              <a:buNone/>
            </a:pPr>
            <a:r>
              <a:rPr lang="en-US" dirty="0"/>
              <a:t>HIV is </a:t>
            </a:r>
            <a:r>
              <a:rPr lang="en-US" b="1" i="1" dirty="0"/>
              <a:t>not</a:t>
            </a:r>
            <a:r>
              <a:rPr lang="en-US" dirty="0"/>
              <a:t> spread by:</a:t>
            </a:r>
          </a:p>
          <a:p>
            <a:r>
              <a:rPr lang="en-US" dirty="0"/>
              <a:t>Air or water</a:t>
            </a:r>
          </a:p>
          <a:p>
            <a:r>
              <a:rPr lang="en-US" dirty="0"/>
              <a:t>Mosquitoes, ticks, or other insects</a:t>
            </a:r>
          </a:p>
          <a:p>
            <a:r>
              <a:rPr lang="en-US" dirty="0"/>
              <a:t>Saliva, tears, or sweat </a:t>
            </a:r>
          </a:p>
          <a:p>
            <a:r>
              <a:rPr lang="en-US" dirty="0"/>
              <a:t>Shaking hands, hugging, sharing toilets, sharing dishes/drinking glasses, or closed-mouth or “social” kissing</a:t>
            </a:r>
          </a:p>
          <a:p>
            <a:r>
              <a:rPr lang="en-US" dirty="0"/>
              <a:t>Drinking fountains</a:t>
            </a:r>
          </a:p>
          <a:p>
            <a:r>
              <a:rPr lang="en-US" dirty="0"/>
              <a:t>Other sexual activities that don’t involve the exchange of body fluids (e.g., touching)</a:t>
            </a:r>
          </a:p>
        </p:txBody>
      </p:sp>
    </p:spTree>
    <p:extLst>
      <p:ext uri="{BB962C8B-B14F-4D97-AF65-F5344CB8AC3E}">
        <p14:creationId xmlns:p14="http://schemas.microsoft.com/office/powerpoint/2010/main" val="1603338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t>Session 1.1</a:t>
            </a:r>
            <a:br>
              <a:rPr lang="en-US" dirty="0"/>
            </a:br>
            <a:r>
              <a:rPr lang="en-US" dirty="0"/>
              <a:t>Welcome and Introductions</a:t>
            </a:r>
          </a:p>
        </p:txBody>
      </p:sp>
    </p:spTree>
    <p:extLst>
      <p:ext uri="{BB962C8B-B14F-4D97-AF65-F5344CB8AC3E}">
        <p14:creationId xmlns:p14="http://schemas.microsoft.com/office/powerpoint/2010/main" val="2348518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HIV testing and treatment</a:t>
            </a:r>
            <a:endParaRPr lang="en-US" dirty="0"/>
          </a:p>
        </p:txBody>
      </p:sp>
      <p:sp>
        <p:nvSpPr>
          <p:cNvPr id="3" name="Text Placeholder 2"/>
          <p:cNvSpPr>
            <a:spLocks noGrp="1"/>
          </p:cNvSpPr>
          <p:nvPr>
            <p:ph type="body" sz="quarter" idx="10"/>
          </p:nvPr>
        </p:nvSpPr>
        <p:spPr/>
        <p:txBody>
          <a:bodyPr>
            <a:noAutofit/>
          </a:bodyPr>
          <a:lstStyle/>
          <a:p>
            <a:r>
              <a:rPr lang="en-US" sz="2400" b="1" dirty="0"/>
              <a:t>Testing:</a:t>
            </a:r>
            <a:r>
              <a:rPr lang="en-US" sz="2400" dirty="0"/>
              <a:t> You can’t rely on symptoms to tell if you have HIV. The only way to know for sure that you have HIV is to get tested. </a:t>
            </a:r>
          </a:p>
          <a:p>
            <a:pPr lvl="1"/>
            <a:r>
              <a:rPr lang="en-US" sz="2400" dirty="0"/>
              <a:t>Knowing your HIV status helps you to make healthy decisions to prevent getting or transmitting HIV.</a:t>
            </a:r>
          </a:p>
          <a:p>
            <a:r>
              <a:rPr lang="en-US" sz="2400" b="1" dirty="0"/>
              <a:t>Treatment: </a:t>
            </a:r>
            <a:r>
              <a:rPr lang="en-US" sz="2400" dirty="0"/>
              <a:t>No effective cure for HIV currently exists, but with proper treatment and medical care, HIV can be controlled. </a:t>
            </a:r>
          </a:p>
          <a:p>
            <a:r>
              <a:rPr lang="en-US" sz="2400" dirty="0">
                <a:solidFill>
                  <a:srgbClr val="00B050"/>
                </a:solidFill>
              </a:rPr>
              <a:t>Country team to include details on getting HIV testing and treatment in their country, including pre-exposure prophylaxis (</a:t>
            </a:r>
            <a:r>
              <a:rPr lang="en-US" sz="2400" dirty="0" err="1">
                <a:solidFill>
                  <a:srgbClr val="00B050"/>
                </a:solidFill>
              </a:rPr>
              <a:t>PrEP</a:t>
            </a:r>
            <a:r>
              <a:rPr lang="en-US" sz="2400" dirty="0">
                <a:solidFill>
                  <a:srgbClr val="00B050"/>
                </a:solidFill>
              </a:rPr>
              <a:t>) and post-exposure prophylaxis (PEP). This will ideally be several slides, not just one. The more specific you can be (i.e., naming sites that provide specific services) the better.</a:t>
            </a:r>
            <a:endParaRPr lang="en-US" sz="2400" strike="sngStrike" dirty="0">
              <a:solidFill>
                <a:srgbClr val="00B050"/>
              </a:solidFill>
            </a:endParaRPr>
          </a:p>
        </p:txBody>
      </p:sp>
    </p:spTree>
    <p:extLst>
      <p:ext uri="{BB962C8B-B14F-4D97-AF65-F5344CB8AC3E}">
        <p14:creationId xmlns:p14="http://schemas.microsoft.com/office/powerpoint/2010/main" val="42292635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HIV epidemic in </a:t>
            </a:r>
            <a:r>
              <a:rPr lang="en-US" dirty="0">
                <a:solidFill>
                  <a:srgbClr val="00B050"/>
                </a:solidFill>
              </a:rPr>
              <a:t>[Country]</a:t>
            </a:r>
          </a:p>
        </p:txBody>
      </p:sp>
      <p:sp>
        <p:nvSpPr>
          <p:cNvPr id="3" name="Text Placeholder 2"/>
          <p:cNvSpPr>
            <a:spLocks noGrp="1"/>
          </p:cNvSpPr>
          <p:nvPr>
            <p:ph type="body" sz="quarter" idx="10"/>
          </p:nvPr>
        </p:nvSpPr>
        <p:spPr/>
        <p:txBody>
          <a:bodyPr/>
          <a:lstStyle/>
          <a:p>
            <a:pPr marL="0" indent="0">
              <a:buNone/>
            </a:pPr>
            <a:r>
              <a:rPr lang="en-US" dirty="0">
                <a:solidFill>
                  <a:srgbClr val="00B050"/>
                </a:solidFill>
              </a:rPr>
              <a:t>[Country team to add data on the HIV epidemic in their country. Key population-specific data should be included on a later slide]</a:t>
            </a:r>
          </a:p>
        </p:txBody>
      </p:sp>
    </p:spTree>
    <p:extLst>
      <p:ext uri="{BB962C8B-B14F-4D97-AF65-F5344CB8AC3E}">
        <p14:creationId xmlns:p14="http://schemas.microsoft.com/office/powerpoint/2010/main" val="28940827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Key populations and HIV globally</a:t>
            </a:r>
            <a:endParaRPr lang="en-US" dirty="0"/>
          </a:p>
        </p:txBody>
      </p:sp>
      <p:sp>
        <p:nvSpPr>
          <p:cNvPr id="3" name="Content Placeholder 2"/>
          <p:cNvSpPr>
            <a:spLocks noGrp="1"/>
          </p:cNvSpPr>
          <p:nvPr>
            <p:ph type="body" sz="quarter" idx="10"/>
          </p:nvPr>
        </p:nvSpPr>
        <p:spPr>
          <a:xfrm>
            <a:off x="467360" y="1590283"/>
            <a:ext cx="8219440" cy="3687111"/>
          </a:xfrm>
        </p:spPr>
        <p:txBody>
          <a:bodyPr/>
          <a:lstStyle/>
          <a:p>
            <a:r>
              <a:rPr lang="en-US" sz="2400" dirty="0"/>
              <a:t>HIV prevalence among sex workers is </a:t>
            </a:r>
            <a:r>
              <a:rPr lang="en-US" sz="2400" b="1" dirty="0">
                <a:solidFill>
                  <a:srgbClr val="C00000"/>
                </a:solidFill>
              </a:rPr>
              <a:t>10 times </a:t>
            </a:r>
            <a:r>
              <a:rPr lang="en-US" sz="2400" dirty="0"/>
              <a:t>greater than among the general population.</a:t>
            </a:r>
            <a:r>
              <a:rPr lang="en-US" sz="2400" baseline="30000" dirty="0"/>
              <a:t>1</a:t>
            </a:r>
          </a:p>
          <a:p>
            <a:r>
              <a:rPr lang="en-US" sz="2400" dirty="0"/>
              <a:t>Men who have sex with men are </a:t>
            </a:r>
            <a:r>
              <a:rPr lang="en-US" sz="2400" b="1" dirty="0">
                <a:solidFill>
                  <a:srgbClr val="C00000"/>
                </a:solidFill>
              </a:rPr>
              <a:t>24 times </a:t>
            </a:r>
            <a:r>
              <a:rPr lang="en-US" sz="2400" dirty="0"/>
              <a:t>more likely to be living with HIV than the general population.</a:t>
            </a:r>
            <a:r>
              <a:rPr lang="en-US" sz="2400" baseline="30000" dirty="0"/>
              <a:t>1</a:t>
            </a:r>
          </a:p>
          <a:p>
            <a:r>
              <a:rPr lang="en-US" sz="2400" dirty="0"/>
              <a:t>Trans women are </a:t>
            </a:r>
            <a:r>
              <a:rPr lang="en-US" sz="2400" b="1" dirty="0">
                <a:solidFill>
                  <a:srgbClr val="C00000"/>
                </a:solidFill>
              </a:rPr>
              <a:t>49 times </a:t>
            </a:r>
            <a:r>
              <a:rPr lang="en-US" sz="2400" dirty="0"/>
              <a:t>more likely to be living with HIV than other adults of reproductive age.</a:t>
            </a:r>
            <a:r>
              <a:rPr lang="en-US" sz="2400" baseline="30000" dirty="0"/>
              <a:t>2</a:t>
            </a:r>
          </a:p>
          <a:p>
            <a:r>
              <a:rPr lang="en-US" sz="2400" dirty="0"/>
              <a:t>People who inject drugs are </a:t>
            </a:r>
            <a:r>
              <a:rPr lang="en-US" sz="2400" b="1" dirty="0">
                <a:solidFill>
                  <a:srgbClr val="C00000"/>
                </a:solidFill>
              </a:rPr>
              <a:t>28 times </a:t>
            </a:r>
            <a:r>
              <a:rPr lang="en-US" sz="2400" dirty="0"/>
              <a:t>more likely to be living with HIV than the general population.</a:t>
            </a:r>
            <a:r>
              <a:rPr lang="en-US" sz="2400" baseline="30000" dirty="0"/>
              <a:t>3</a:t>
            </a:r>
          </a:p>
        </p:txBody>
      </p:sp>
      <p:sp>
        <p:nvSpPr>
          <p:cNvPr id="5" name="Content Placeholder 2">
            <a:extLst>
              <a:ext uri="{FF2B5EF4-FFF2-40B4-BE49-F238E27FC236}">
                <a16:creationId xmlns:a16="http://schemas.microsoft.com/office/drawing/2014/main" id="{FC8ABF96-52A7-41AC-B6D9-1C00AEEF22EC}"/>
              </a:ext>
            </a:extLst>
          </p:cNvPr>
          <p:cNvSpPr txBox="1">
            <a:spLocks/>
          </p:cNvSpPr>
          <p:nvPr/>
        </p:nvSpPr>
        <p:spPr>
          <a:xfrm>
            <a:off x="628919" y="6176170"/>
            <a:ext cx="8057881" cy="465783"/>
          </a:xfrm>
          <a:prstGeom prst="rect">
            <a:avLst/>
          </a:prstGeom>
        </p:spPr>
        <p:txBody>
          <a:bodyPr vert="horz"/>
          <a:lstStyle>
            <a:lvl1pPr marL="342900" indent="-342900" algn="l" defTabSz="457200" rtl="0" eaLnBrk="1" latinLnBrk="0" hangingPunct="1">
              <a:lnSpc>
                <a:spcPts val="3000"/>
              </a:lnSpc>
              <a:spcBef>
                <a:spcPts val="1200"/>
              </a:spcBef>
              <a:buClr>
                <a:srgbClr val="EF9930"/>
              </a:buClr>
              <a:buSzPct val="100000"/>
              <a:buFont typeface="Arial"/>
              <a:buChar char="•"/>
              <a:defRPr sz="2800" b="0" kern="1200" spc="0">
                <a:solidFill>
                  <a:srgbClr val="535352"/>
                </a:solidFill>
                <a:latin typeface="Calibri"/>
                <a:ea typeface="+mn-ea"/>
                <a:cs typeface="Calibri"/>
              </a:defRPr>
            </a:lvl1pPr>
            <a:lvl2pPr marL="742950" indent="-285750" algn="l" defTabSz="457200" rtl="0" eaLnBrk="1" latinLnBrk="0" hangingPunct="1">
              <a:spcBef>
                <a:spcPct val="20000"/>
              </a:spcBef>
              <a:buClr>
                <a:srgbClr val="EF9930"/>
              </a:buClr>
              <a:buFont typeface="Arial"/>
              <a:buChar char="–"/>
              <a:defRPr sz="2800" kern="1200">
                <a:solidFill>
                  <a:srgbClr val="535352"/>
                </a:solidFill>
                <a:latin typeface="Calibri"/>
                <a:ea typeface="+mn-ea"/>
                <a:cs typeface="Calibri"/>
              </a:defRPr>
            </a:lvl2pPr>
            <a:lvl3pPr marL="1143000" indent="-228600" algn="l" defTabSz="457200" rtl="0" eaLnBrk="1" latinLnBrk="0" hangingPunct="1">
              <a:spcBef>
                <a:spcPct val="20000"/>
              </a:spcBef>
              <a:buClr>
                <a:srgbClr val="EF9930"/>
              </a:buClr>
              <a:buSzPct val="83000"/>
              <a:buFont typeface="Calibri" panose="020F0502020204030204" pitchFamily="34" charset="0"/>
              <a:buChar char="‐"/>
              <a:defRPr sz="2400" kern="1200">
                <a:solidFill>
                  <a:srgbClr val="535352"/>
                </a:solidFill>
                <a:latin typeface="Calibri"/>
                <a:ea typeface="+mn-ea"/>
                <a:cs typeface="Calibri"/>
              </a:defRPr>
            </a:lvl3pPr>
            <a:lvl4pPr marL="1600200" indent="-228600" algn="l" defTabSz="457200" rtl="0" eaLnBrk="1" latinLnBrk="0" hangingPunct="1">
              <a:spcBef>
                <a:spcPct val="20000"/>
              </a:spcBef>
              <a:buFont typeface="Arial"/>
              <a:buChar char="–"/>
              <a:defRPr sz="2000" kern="1200">
                <a:solidFill>
                  <a:srgbClr val="535352"/>
                </a:solidFill>
                <a:latin typeface="Calibri"/>
                <a:ea typeface="+mn-ea"/>
                <a:cs typeface="Calibri"/>
              </a:defRPr>
            </a:lvl4pPr>
            <a:lvl5pPr marL="2057400" indent="-228600" algn="l" defTabSz="457200" rtl="0" eaLnBrk="1" latinLnBrk="0" hangingPunct="1">
              <a:spcBef>
                <a:spcPct val="20000"/>
              </a:spcBef>
              <a:buFont typeface="Arial"/>
              <a:buChar char="»"/>
              <a:defRPr sz="2000" kern="1200">
                <a:solidFill>
                  <a:srgbClr val="535352"/>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0000"/>
              </a:lnSpc>
              <a:buNone/>
            </a:pPr>
            <a:r>
              <a:rPr lang="en-US" sz="1200" dirty="0"/>
              <a:t>Sources:  1. Joint United Nations </a:t>
            </a:r>
            <a:r>
              <a:rPr lang="en-US" sz="1200" dirty="0" err="1"/>
              <a:t>Programme</a:t>
            </a:r>
            <a:r>
              <a:rPr lang="en-US" sz="1200" dirty="0"/>
              <a:t> on HIV/AIDS, 2016.   2. </a:t>
            </a:r>
            <a:r>
              <a:rPr lang="en-US" sz="1200" dirty="0" err="1"/>
              <a:t>Baral</a:t>
            </a:r>
            <a:r>
              <a:rPr lang="en-US" sz="1200" dirty="0"/>
              <a:t> et al., 2013.   </a:t>
            </a:r>
            <a:br>
              <a:rPr lang="en-US" sz="1200" dirty="0"/>
            </a:br>
            <a:r>
              <a:rPr lang="en-US" sz="1200" dirty="0"/>
              <a:t>3. United Nations Office on Drugs and Crime, et al., 2017.</a:t>
            </a:r>
          </a:p>
        </p:txBody>
      </p:sp>
    </p:spTree>
    <p:extLst>
      <p:ext uri="{BB962C8B-B14F-4D97-AF65-F5344CB8AC3E}">
        <p14:creationId xmlns:p14="http://schemas.microsoft.com/office/powerpoint/2010/main" val="6669929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445E2-14F1-47AD-8E9E-7142C31435AB}"/>
              </a:ext>
            </a:extLst>
          </p:cNvPr>
          <p:cNvSpPr>
            <a:spLocks noGrp="1"/>
          </p:cNvSpPr>
          <p:nvPr>
            <p:ph type="title"/>
          </p:nvPr>
        </p:nvSpPr>
        <p:spPr/>
        <p:txBody>
          <a:bodyPr>
            <a:normAutofit/>
          </a:bodyPr>
          <a:lstStyle/>
          <a:p>
            <a:r>
              <a:rPr lang="en-US" dirty="0"/>
              <a:t>HIV among key populations in </a:t>
            </a:r>
            <a:r>
              <a:rPr lang="en-US" dirty="0">
                <a:solidFill>
                  <a:srgbClr val="00B050"/>
                </a:solidFill>
              </a:rPr>
              <a:t>[Country]</a:t>
            </a:r>
          </a:p>
        </p:txBody>
      </p:sp>
      <p:sp>
        <p:nvSpPr>
          <p:cNvPr id="3" name="Text Placeholder 2">
            <a:extLst>
              <a:ext uri="{FF2B5EF4-FFF2-40B4-BE49-F238E27FC236}">
                <a16:creationId xmlns:a16="http://schemas.microsoft.com/office/drawing/2014/main" id="{434B6911-E644-49D6-9F7C-8BA07B73E524}"/>
              </a:ext>
            </a:extLst>
          </p:cNvPr>
          <p:cNvSpPr>
            <a:spLocks noGrp="1"/>
          </p:cNvSpPr>
          <p:nvPr>
            <p:ph type="body" sz="quarter" idx="10"/>
          </p:nvPr>
        </p:nvSpPr>
        <p:spPr/>
        <p:txBody>
          <a:bodyPr>
            <a:noAutofit/>
          </a:bodyPr>
          <a:lstStyle/>
          <a:p>
            <a:pPr marL="0" indent="0">
              <a:buNone/>
            </a:pPr>
            <a:r>
              <a:rPr lang="en-GB" sz="2400" dirty="0">
                <a:solidFill>
                  <a:srgbClr val="00B050"/>
                </a:solidFill>
              </a:rPr>
              <a:t>Specify which KP groups—men who have sex with men, people who inject drugs, sex workers, transgender people—are the focus of the national HIV/AIDS strategy in [Country]. </a:t>
            </a:r>
          </a:p>
          <a:p>
            <a:pPr marL="0" indent="0">
              <a:spcBef>
                <a:spcPts val="2400"/>
              </a:spcBef>
              <a:buNone/>
            </a:pPr>
            <a:r>
              <a:rPr lang="en-GB" sz="2400" dirty="0">
                <a:solidFill>
                  <a:srgbClr val="00B050"/>
                </a:solidFill>
              </a:rPr>
              <a:t>Insert country-specific information/statistics about HIV among these KP groups in [country]. You may also wish to include size estimation data. </a:t>
            </a:r>
          </a:p>
          <a:p>
            <a:pPr marL="0" indent="0">
              <a:spcBef>
                <a:spcPts val="2400"/>
              </a:spcBef>
              <a:buNone/>
            </a:pPr>
            <a:r>
              <a:rPr lang="en-GB" sz="2400" dirty="0">
                <a:solidFill>
                  <a:srgbClr val="00B050"/>
                </a:solidFill>
              </a:rPr>
              <a:t>Consider carefully whether data is safe to share; for example, it is likely inappropriate to share mapping data that names specific hot spots as this may result in increased chance of arrest.</a:t>
            </a:r>
          </a:p>
        </p:txBody>
      </p:sp>
    </p:spTree>
    <p:extLst>
      <p:ext uri="{BB962C8B-B14F-4D97-AF65-F5344CB8AC3E}">
        <p14:creationId xmlns:p14="http://schemas.microsoft.com/office/powerpoint/2010/main" val="36814271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CE2BF-E2C6-44B8-9EED-16A389F97891}"/>
              </a:ext>
            </a:extLst>
          </p:cNvPr>
          <p:cNvSpPr>
            <a:spLocks noGrp="1"/>
          </p:cNvSpPr>
          <p:nvPr>
            <p:ph type="title"/>
          </p:nvPr>
        </p:nvSpPr>
        <p:spPr>
          <a:xfrm>
            <a:off x="467360" y="393681"/>
            <a:ext cx="8219440" cy="791176"/>
          </a:xfrm>
        </p:spPr>
        <p:txBody>
          <a:bodyPr>
            <a:normAutofit fontScale="90000"/>
          </a:bodyPr>
          <a:lstStyle/>
          <a:p>
            <a:pPr>
              <a:lnSpc>
                <a:spcPts val="3400"/>
              </a:lnSpc>
            </a:pPr>
            <a:r>
              <a:rPr lang="en-US" dirty="0"/>
              <a:t>What influences people’s health, including their vulnerability to HIV?</a:t>
            </a:r>
          </a:p>
        </p:txBody>
      </p:sp>
      <p:pic>
        <p:nvPicPr>
          <p:cNvPr id="7" name="Picture 6">
            <a:extLst>
              <a:ext uri="{FF2B5EF4-FFF2-40B4-BE49-F238E27FC236}">
                <a16:creationId xmlns:a16="http://schemas.microsoft.com/office/drawing/2014/main" id="{3C567AA5-C4BB-49F2-99D9-1E3012BB049A}"/>
              </a:ext>
            </a:extLst>
          </p:cNvPr>
          <p:cNvPicPr>
            <a:picLocks noChangeAspect="1"/>
          </p:cNvPicPr>
          <p:nvPr/>
        </p:nvPicPr>
        <p:blipFill rotWithShape="1">
          <a:blip r:embed="rId3"/>
          <a:srcRect t="2357" b="2242"/>
          <a:stretch/>
        </p:blipFill>
        <p:spPr>
          <a:xfrm>
            <a:off x="209382" y="1531620"/>
            <a:ext cx="8761413" cy="4994910"/>
          </a:xfrm>
          <a:prstGeom prst="rect">
            <a:avLst/>
          </a:prstGeom>
        </p:spPr>
      </p:pic>
      <p:sp>
        <p:nvSpPr>
          <p:cNvPr id="8" name="Oval 7">
            <a:extLst>
              <a:ext uri="{FF2B5EF4-FFF2-40B4-BE49-F238E27FC236}">
                <a16:creationId xmlns:a16="http://schemas.microsoft.com/office/drawing/2014/main" id="{836A48C4-1C56-42E0-8977-D26A058278FD}"/>
              </a:ext>
            </a:extLst>
          </p:cNvPr>
          <p:cNvSpPr/>
          <p:nvPr/>
        </p:nvSpPr>
        <p:spPr>
          <a:xfrm>
            <a:off x="4618673" y="3580892"/>
            <a:ext cx="1884998" cy="522478"/>
          </a:xfrm>
          <a:prstGeom prst="ellipse">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solidFill>
                <a:schemeClr val="bg1"/>
              </a:solidFill>
            </a:endParaRPr>
          </a:p>
        </p:txBody>
      </p:sp>
      <p:sp>
        <p:nvSpPr>
          <p:cNvPr id="5" name="TextBox 4">
            <a:extLst>
              <a:ext uri="{FF2B5EF4-FFF2-40B4-BE49-F238E27FC236}">
                <a16:creationId xmlns:a16="http://schemas.microsoft.com/office/drawing/2014/main" id="{9EA5A2AB-2200-4A87-A3B3-6312366F425C}"/>
              </a:ext>
            </a:extLst>
          </p:cNvPr>
          <p:cNvSpPr txBox="1"/>
          <p:nvPr/>
        </p:nvSpPr>
        <p:spPr>
          <a:xfrm>
            <a:off x="7344061" y="6378437"/>
            <a:ext cx="1799940" cy="276999"/>
          </a:xfrm>
          <a:prstGeom prst="rect">
            <a:avLst/>
          </a:prstGeom>
          <a:noFill/>
        </p:spPr>
        <p:txBody>
          <a:bodyPr wrap="square" rtlCol="0">
            <a:spAutoFit/>
          </a:bodyPr>
          <a:lstStyle/>
          <a:p>
            <a:pPr algn="r"/>
            <a:r>
              <a:rPr lang="en-US" sz="1200" dirty="0">
                <a:latin typeface="+mn-lt"/>
              </a:rPr>
              <a:t>Source: WHO, 2010.</a:t>
            </a:r>
          </a:p>
        </p:txBody>
      </p:sp>
    </p:spTree>
    <p:extLst>
      <p:ext uri="{BB962C8B-B14F-4D97-AF65-F5344CB8AC3E}">
        <p14:creationId xmlns:p14="http://schemas.microsoft.com/office/powerpoint/2010/main" val="143585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Activity: What is behind high HIV prevalence rates for some populations?</a:t>
            </a:r>
            <a:endParaRPr lang="en-IN" dirty="0"/>
          </a:p>
        </p:txBody>
      </p:sp>
      <p:sp>
        <p:nvSpPr>
          <p:cNvPr id="5" name="Text Placeholder 4">
            <a:extLst>
              <a:ext uri="{FF2B5EF4-FFF2-40B4-BE49-F238E27FC236}">
                <a16:creationId xmlns:a16="http://schemas.microsoft.com/office/drawing/2014/main" id="{C07AABE7-EFBC-456F-A9BE-B2813121D70D}"/>
              </a:ext>
            </a:extLst>
          </p:cNvPr>
          <p:cNvSpPr>
            <a:spLocks noGrp="1"/>
          </p:cNvSpPr>
          <p:nvPr>
            <p:ph type="body" sz="quarter" idx="10"/>
          </p:nvPr>
        </p:nvSpPr>
        <p:spPr/>
        <p:txBody>
          <a:bodyPr/>
          <a:lstStyle/>
          <a:p>
            <a:r>
              <a:rPr lang="en-US" dirty="0"/>
              <a:t>Divide into five groups.</a:t>
            </a:r>
          </a:p>
          <a:p>
            <a:r>
              <a:rPr lang="en-US" dirty="0"/>
              <a:t>Review the two experiences given to your group.</a:t>
            </a:r>
          </a:p>
          <a:p>
            <a:r>
              <a:rPr lang="en-US" dirty="0"/>
              <a:t>Decide which of the experiences is a barrier to good health and which one facilitates good health. Consider HIV prevention specifically. </a:t>
            </a:r>
          </a:p>
          <a:p>
            <a:r>
              <a:rPr lang="en-US" dirty="0"/>
              <a:t>Be prepared to share and explain your response. </a:t>
            </a:r>
          </a:p>
        </p:txBody>
      </p:sp>
    </p:spTree>
    <p:extLst>
      <p:ext uri="{BB962C8B-B14F-4D97-AF65-F5344CB8AC3E}">
        <p14:creationId xmlns:p14="http://schemas.microsoft.com/office/powerpoint/2010/main" val="12837758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CE2BF-E2C6-44B8-9EED-16A389F97891}"/>
              </a:ext>
            </a:extLst>
          </p:cNvPr>
          <p:cNvSpPr>
            <a:spLocks noGrp="1"/>
          </p:cNvSpPr>
          <p:nvPr>
            <p:ph type="title"/>
          </p:nvPr>
        </p:nvSpPr>
        <p:spPr>
          <a:xfrm>
            <a:off x="486093" y="436840"/>
            <a:ext cx="8219440" cy="695838"/>
          </a:xfrm>
        </p:spPr>
        <p:txBody>
          <a:bodyPr>
            <a:normAutofit fontScale="90000"/>
          </a:bodyPr>
          <a:lstStyle/>
          <a:p>
            <a:pPr>
              <a:lnSpc>
                <a:spcPts val="3400"/>
              </a:lnSpc>
            </a:pPr>
            <a:r>
              <a:rPr lang="en-US" dirty="0"/>
              <a:t>What influences people’s health, including their vulnerability to HIV?</a:t>
            </a:r>
          </a:p>
        </p:txBody>
      </p:sp>
      <p:pic>
        <p:nvPicPr>
          <p:cNvPr id="7" name="Picture 6">
            <a:extLst>
              <a:ext uri="{FF2B5EF4-FFF2-40B4-BE49-F238E27FC236}">
                <a16:creationId xmlns:a16="http://schemas.microsoft.com/office/drawing/2014/main" id="{3C567AA5-C4BB-49F2-99D9-1E3012BB049A}"/>
              </a:ext>
            </a:extLst>
          </p:cNvPr>
          <p:cNvPicPr>
            <a:picLocks noChangeAspect="1"/>
          </p:cNvPicPr>
          <p:nvPr/>
        </p:nvPicPr>
        <p:blipFill rotWithShape="1">
          <a:blip r:embed="rId3"/>
          <a:srcRect t="2357" b="2242"/>
          <a:stretch/>
        </p:blipFill>
        <p:spPr>
          <a:xfrm>
            <a:off x="221248" y="1514168"/>
            <a:ext cx="8853924" cy="5047651"/>
          </a:xfrm>
          <a:prstGeom prst="rect">
            <a:avLst/>
          </a:prstGeom>
        </p:spPr>
      </p:pic>
      <p:sp>
        <p:nvSpPr>
          <p:cNvPr id="8" name="Oval 7">
            <a:extLst>
              <a:ext uri="{FF2B5EF4-FFF2-40B4-BE49-F238E27FC236}">
                <a16:creationId xmlns:a16="http://schemas.microsoft.com/office/drawing/2014/main" id="{836A48C4-1C56-42E0-8977-D26A058278FD}"/>
              </a:ext>
            </a:extLst>
          </p:cNvPr>
          <p:cNvSpPr/>
          <p:nvPr/>
        </p:nvSpPr>
        <p:spPr>
          <a:xfrm>
            <a:off x="4657060" y="4013692"/>
            <a:ext cx="2274682" cy="424206"/>
          </a:xfrm>
          <a:prstGeom prst="ellipse">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solidFill>
                <a:schemeClr val="bg1"/>
              </a:solidFill>
            </a:endParaRPr>
          </a:p>
        </p:txBody>
      </p:sp>
      <p:sp>
        <p:nvSpPr>
          <p:cNvPr id="5" name="Oval 4">
            <a:extLst>
              <a:ext uri="{FF2B5EF4-FFF2-40B4-BE49-F238E27FC236}">
                <a16:creationId xmlns:a16="http://schemas.microsoft.com/office/drawing/2014/main" id="{3658DE17-D894-433F-A0EB-9A5D4291828D}"/>
              </a:ext>
            </a:extLst>
          </p:cNvPr>
          <p:cNvSpPr/>
          <p:nvPr/>
        </p:nvSpPr>
        <p:spPr>
          <a:xfrm>
            <a:off x="2261419" y="2670792"/>
            <a:ext cx="1632155" cy="566630"/>
          </a:xfrm>
          <a:prstGeom prst="ellipse">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solidFill>
                <a:schemeClr val="bg1"/>
              </a:solidFill>
            </a:endParaRPr>
          </a:p>
        </p:txBody>
      </p:sp>
      <p:sp>
        <p:nvSpPr>
          <p:cNvPr id="6" name="Oval 5">
            <a:extLst>
              <a:ext uri="{FF2B5EF4-FFF2-40B4-BE49-F238E27FC236}">
                <a16:creationId xmlns:a16="http://schemas.microsoft.com/office/drawing/2014/main" id="{5940E858-4512-460B-9794-CE15C9FEAB99}"/>
              </a:ext>
            </a:extLst>
          </p:cNvPr>
          <p:cNvSpPr/>
          <p:nvPr/>
        </p:nvSpPr>
        <p:spPr>
          <a:xfrm>
            <a:off x="221247" y="4831892"/>
            <a:ext cx="1574935" cy="479426"/>
          </a:xfrm>
          <a:prstGeom prst="ellipse">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solidFill>
                <a:schemeClr val="bg1"/>
              </a:solidFill>
            </a:endParaRPr>
          </a:p>
        </p:txBody>
      </p:sp>
      <p:sp>
        <p:nvSpPr>
          <p:cNvPr id="9" name="Oval 8">
            <a:extLst>
              <a:ext uri="{FF2B5EF4-FFF2-40B4-BE49-F238E27FC236}">
                <a16:creationId xmlns:a16="http://schemas.microsoft.com/office/drawing/2014/main" id="{E5F50E37-CD9F-4BA1-80AA-358320DA4E21}"/>
              </a:ext>
            </a:extLst>
          </p:cNvPr>
          <p:cNvSpPr/>
          <p:nvPr/>
        </p:nvSpPr>
        <p:spPr>
          <a:xfrm>
            <a:off x="2261418" y="4582840"/>
            <a:ext cx="1632156" cy="337954"/>
          </a:xfrm>
          <a:prstGeom prst="ellipse">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solidFill>
                <a:schemeClr val="bg1"/>
              </a:solidFill>
            </a:endParaRPr>
          </a:p>
        </p:txBody>
      </p:sp>
      <p:sp>
        <p:nvSpPr>
          <p:cNvPr id="10" name="Oval 9">
            <a:extLst>
              <a:ext uri="{FF2B5EF4-FFF2-40B4-BE49-F238E27FC236}">
                <a16:creationId xmlns:a16="http://schemas.microsoft.com/office/drawing/2014/main" id="{CCEE7F7D-D382-491D-8B12-12636B28600A}"/>
              </a:ext>
            </a:extLst>
          </p:cNvPr>
          <p:cNvSpPr/>
          <p:nvPr/>
        </p:nvSpPr>
        <p:spPr>
          <a:xfrm>
            <a:off x="221247" y="4101777"/>
            <a:ext cx="1574935" cy="672242"/>
          </a:xfrm>
          <a:prstGeom prst="ellipse">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solidFill>
                <a:schemeClr val="bg1"/>
              </a:solidFill>
            </a:endParaRPr>
          </a:p>
        </p:txBody>
      </p:sp>
      <p:sp>
        <p:nvSpPr>
          <p:cNvPr id="11" name="Oval 10">
            <a:extLst>
              <a:ext uri="{FF2B5EF4-FFF2-40B4-BE49-F238E27FC236}">
                <a16:creationId xmlns:a16="http://schemas.microsoft.com/office/drawing/2014/main" id="{F747BAC9-BA7B-4BB6-BE02-117EF1490B03}"/>
              </a:ext>
            </a:extLst>
          </p:cNvPr>
          <p:cNvSpPr/>
          <p:nvPr/>
        </p:nvSpPr>
        <p:spPr>
          <a:xfrm>
            <a:off x="221248" y="2419991"/>
            <a:ext cx="1574934" cy="424206"/>
          </a:xfrm>
          <a:prstGeom prst="ellipse">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solidFill>
                <a:schemeClr val="bg1"/>
              </a:solidFill>
            </a:endParaRPr>
          </a:p>
        </p:txBody>
      </p:sp>
      <p:sp>
        <p:nvSpPr>
          <p:cNvPr id="12" name="Oval 11">
            <a:extLst>
              <a:ext uri="{FF2B5EF4-FFF2-40B4-BE49-F238E27FC236}">
                <a16:creationId xmlns:a16="http://schemas.microsoft.com/office/drawing/2014/main" id="{A441F8FF-124B-4A8C-813E-C3000AC75648}"/>
              </a:ext>
            </a:extLst>
          </p:cNvPr>
          <p:cNvSpPr/>
          <p:nvPr/>
        </p:nvSpPr>
        <p:spPr>
          <a:xfrm>
            <a:off x="4657060" y="2710121"/>
            <a:ext cx="2274682" cy="929150"/>
          </a:xfrm>
          <a:prstGeom prst="ellipse">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solidFill>
                <a:schemeClr val="bg1"/>
              </a:solidFill>
            </a:endParaRPr>
          </a:p>
        </p:txBody>
      </p:sp>
      <p:sp>
        <p:nvSpPr>
          <p:cNvPr id="13" name="Oval 12">
            <a:extLst>
              <a:ext uri="{FF2B5EF4-FFF2-40B4-BE49-F238E27FC236}">
                <a16:creationId xmlns:a16="http://schemas.microsoft.com/office/drawing/2014/main" id="{00F30426-F67A-482E-B488-D7B0C6EA0559}"/>
              </a:ext>
            </a:extLst>
          </p:cNvPr>
          <p:cNvSpPr/>
          <p:nvPr/>
        </p:nvSpPr>
        <p:spPr>
          <a:xfrm>
            <a:off x="5737051" y="5261788"/>
            <a:ext cx="1843963" cy="424206"/>
          </a:xfrm>
          <a:prstGeom prst="ellipse">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solidFill>
                <a:schemeClr val="bg1"/>
              </a:solidFill>
            </a:endParaRPr>
          </a:p>
        </p:txBody>
      </p:sp>
      <p:sp>
        <p:nvSpPr>
          <p:cNvPr id="14" name="Oval 13">
            <a:extLst>
              <a:ext uri="{FF2B5EF4-FFF2-40B4-BE49-F238E27FC236}">
                <a16:creationId xmlns:a16="http://schemas.microsoft.com/office/drawing/2014/main" id="{F8388716-6F48-45D7-BC22-57DC20144283}"/>
              </a:ext>
            </a:extLst>
          </p:cNvPr>
          <p:cNvSpPr/>
          <p:nvPr/>
        </p:nvSpPr>
        <p:spPr>
          <a:xfrm>
            <a:off x="2261418" y="4174043"/>
            <a:ext cx="1632156" cy="351940"/>
          </a:xfrm>
          <a:prstGeom prst="ellipse">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solidFill>
                <a:schemeClr val="bg1"/>
              </a:solidFill>
            </a:endParaRPr>
          </a:p>
        </p:txBody>
      </p:sp>
      <p:sp>
        <p:nvSpPr>
          <p:cNvPr id="16" name="Oval 15">
            <a:extLst>
              <a:ext uri="{FF2B5EF4-FFF2-40B4-BE49-F238E27FC236}">
                <a16:creationId xmlns:a16="http://schemas.microsoft.com/office/drawing/2014/main" id="{3AA7B6B6-A344-4FAF-9383-E052E2002C01}"/>
              </a:ext>
            </a:extLst>
          </p:cNvPr>
          <p:cNvSpPr/>
          <p:nvPr/>
        </p:nvSpPr>
        <p:spPr>
          <a:xfrm>
            <a:off x="2261419" y="3310454"/>
            <a:ext cx="1632155" cy="790557"/>
          </a:xfrm>
          <a:prstGeom prst="ellipse">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solidFill>
                <a:schemeClr val="bg1"/>
              </a:solidFill>
            </a:endParaRPr>
          </a:p>
        </p:txBody>
      </p:sp>
      <p:sp>
        <p:nvSpPr>
          <p:cNvPr id="17" name="Oval 16">
            <a:extLst>
              <a:ext uri="{FF2B5EF4-FFF2-40B4-BE49-F238E27FC236}">
                <a16:creationId xmlns:a16="http://schemas.microsoft.com/office/drawing/2014/main" id="{7F4190DB-7B30-48E3-A5B8-65A5E1835E1E}"/>
              </a:ext>
            </a:extLst>
          </p:cNvPr>
          <p:cNvSpPr/>
          <p:nvPr/>
        </p:nvSpPr>
        <p:spPr>
          <a:xfrm>
            <a:off x="2261418" y="4964330"/>
            <a:ext cx="1632156" cy="336786"/>
          </a:xfrm>
          <a:prstGeom prst="ellipse">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solidFill>
                <a:schemeClr val="bg1"/>
              </a:solidFill>
            </a:endParaRPr>
          </a:p>
        </p:txBody>
      </p:sp>
      <p:sp>
        <p:nvSpPr>
          <p:cNvPr id="18" name="Oval 17">
            <a:extLst>
              <a:ext uri="{FF2B5EF4-FFF2-40B4-BE49-F238E27FC236}">
                <a16:creationId xmlns:a16="http://schemas.microsoft.com/office/drawing/2014/main" id="{542C3AEF-E166-47BA-B43F-0F9E483B55ED}"/>
              </a:ext>
            </a:extLst>
          </p:cNvPr>
          <p:cNvSpPr/>
          <p:nvPr/>
        </p:nvSpPr>
        <p:spPr>
          <a:xfrm>
            <a:off x="221247" y="3371663"/>
            <a:ext cx="1574935" cy="672242"/>
          </a:xfrm>
          <a:prstGeom prst="ellipse">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solidFill>
                <a:schemeClr val="bg1"/>
              </a:solidFill>
            </a:endParaRPr>
          </a:p>
        </p:txBody>
      </p:sp>
      <p:sp>
        <p:nvSpPr>
          <p:cNvPr id="19" name="Oval 18">
            <a:extLst>
              <a:ext uri="{FF2B5EF4-FFF2-40B4-BE49-F238E27FC236}">
                <a16:creationId xmlns:a16="http://schemas.microsoft.com/office/drawing/2014/main" id="{38B800FD-3988-413C-BDE1-44B05766D53D}"/>
              </a:ext>
            </a:extLst>
          </p:cNvPr>
          <p:cNvSpPr/>
          <p:nvPr/>
        </p:nvSpPr>
        <p:spPr>
          <a:xfrm>
            <a:off x="221247" y="2907863"/>
            <a:ext cx="1574935" cy="424206"/>
          </a:xfrm>
          <a:prstGeom prst="ellipse">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solidFill>
                <a:schemeClr val="bg1"/>
              </a:solidFill>
            </a:endParaRPr>
          </a:p>
        </p:txBody>
      </p:sp>
      <p:sp>
        <p:nvSpPr>
          <p:cNvPr id="20" name="TextBox 19">
            <a:extLst>
              <a:ext uri="{FF2B5EF4-FFF2-40B4-BE49-F238E27FC236}">
                <a16:creationId xmlns:a16="http://schemas.microsoft.com/office/drawing/2014/main" id="{E240FDF9-4EFD-47EC-B198-31E0F33E8304}"/>
              </a:ext>
            </a:extLst>
          </p:cNvPr>
          <p:cNvSpPr txBox="1"/>
          <p:nvPr/>
        </p:nvSpPr>
        <p:spPr>
          <a:xfrm>
            <a:off x="7344061" y="6378437"/>
            <a:ext cx="1799940" cy="276999"/>
          </a:xfrm>
          <a:prstGeom prst="rect">
            <a:avLst/>
          </a:prstGeom>
          <a:noFill/>
        </p:spPr>
        <p:txBody>
          <a:bodyPr wrap="square" rtlCol="0">
            <a:spAutoFit/>
          </a:bodyPr>
          <a:lstStyle/>
          <a:p>
            <a:pPr algn="r"/>
            <a:r>
              <a:rPr lang="en-US" sz="1200" dirty="0">
                <a:latin typeface="+mn-lt"/>
              </a:rPr>
              <a:t>Source: WHO, 2010.</a:t>
            </a:r>
          </a:p>
        </p:txBody>
      </p:sp>
    </p:spTree>
    <p:extLst>
      <p:ext uri="{BB962C8B-B14F-4D97-AF65-F5344CB8AC3E}">
        <p14:creationId xmlns:p14="http://schemas.microsoft.com/office/powerpoint/2010/main" val="6041407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A4898-7D16-4786-801D-45C34E6243F1}"/>
              </a:ext>
            </a:extLst>
          </p:cNvPr>
          <p:cNvSpPr>
            <a:spLocks noGrp="1"/>
          </p:cNvSpPr>
          <p:nvPr>
            <p:ph type="title"/>
          </p:nvPr>
        </p:nvSpPr>
        <p:spPr/>
        <p:txBody>
          <a:bodyPr/>
          <a:lstStyle/>
          <a:p>
            <a:r>
              <a:rPr lang="en-US" dirty="0"/>
              <a:t>National strategic plan</a:t>
            </a:r>
          </a:p>
        </p:txBody>
      </p:sp>
      <p:sp>
        <p:nvSpPr>
          <p:cNvPr id="3" name="Text Placeholder 2">
            <a:extLst>
              <a:ext uri="{FF2B5EF4-FFF2-40B4-BE49-F238E27FC236}">
                <a16:creationId xmlns:a16="http://schemas.microsoft.com/office/drawing/2014/main" id="{126686B1-3F69-4974-81DD-F523395C99B2}"/>
              </a:ext>
            </a:extLst>
          </p:cNvPr>
          <p:cNvSpPr>
            <a:spLocks noGrp="1"/>
          </p:cNvSpPr>
          <p:nvPr>
            <p:ph type="body" sz="quarter" idx="10"/>
          </p:nvPr>
        </p:nvSpPr>
        <p:spPr/>
        <p:txBody>
          <a:bodyPr/>
          <a:lstStyle/>
          <a:p>
            <a:pPr marL="0" indent="0">
              <a:buNone/>
            </a:pPr>
            <a:r>
              <a:rPr lang="en-US" dirty="0">
                <a:solidFill>
                  <a:srgbClr val="00B050"/>
                </a:solidFill>
              </a:rPr>
              <a:t>Share information here about the national strategic plan to address KP members’ needs. This is an opportunity to share information on what the program looks like on the ground so that officers at the training are aware of the activities that are sanctioned/supported by ministries (such as outreach and peer education/commodity delivery). </a:t>
            </a:r>
          </a:p>
        </p:txBody>
      </p:sp>
    </p:spTree>
    <p:extLst>
      <p:ext uri="{BB962C8B-B14F-4D97-AF65-F5344CB8AC3E}">
        <p14:creationId xmlns:p14="http://schemas.microsoft.com/office/powerpoint/2010/main" val="10172466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057" y="435036"/>
            <a:ext cx="8341743" cy="972441"/>
          </a:xfrm>
        </p:spPr>
        <p:txBody>
          <a:bodyPr>
            <a:noAutofit/>
          </a:bodyPr>
          <a:lstStyle/>
          <a:p>
            <a:r>
              <a:rPr lang="en-US" sz="3100" dirty="0"/>
              <a:t>Discussion: What have you heard about HIV and AIDS? (Part 2)</a:t>
            </a:r>
          </a:p>
        </p:txBody>
      </p:sp>
      <p:sp>
        <p:nvSpPr>
          <p:cNvPr id="3" name="Text Placeholder 2"/>
          <p:cNvSpPr>
            <a:spLocks noGrp="1"/>
          </p:cNvSpPr>
          <p:nvPr>
            <p:ph type="body" sz="quarter" idx="10"/>
          </p:nvPr>
        </p:nvSpPr>
        <p:spPr/>
        <p:txBody>
          <a:bodyPr/>
          <a:lstStyle/>
          <a:p>
            <a:r>
              <a:rPr lang="en-US" dirty="0"/>
              <a:t>Look back at the list of statements that we made at the beginning of this session about what we have heard about HIV and AIDS. </a:t>
            </a:r>
          </a:p>
          <a:p>
            <a:r>
              <a:rPr lang="en-US" dirty="0"/>
              <a:t>What is fact? What is fiction?</a:t>
            </a:r>
          </a:p>
        </p:txBody>
      </p:sp>
    </p:spTree>
    <p:extLst>
      <p:ext uri="{BB962C8B-B14F-4D97-AF65-F5344CB8AC3E}">
        <p14:creationId xmlns:p14="http://schemas.microsoft.com/office/powerpoint/2010/main" val="16432471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C4353-C710-4528-A065-229DA285A22D}"/>
              </a:ext>
            </a:extLst>
          </p:cNvPr>
          <p:cNvSpPr>
            <a:spLocks noGrp="1"/>
          </p:cNvSpPr>
          <p:nvPr>
            <p:ph type="title"/>
          </p:nvPr>
        </p:nvSpPr>
        <p:spPr/>
        <p:txBody>
          <a:bodyPr>
            <a:normAutofit/>
          </a:bodyPr>
          <a:lstStyle/>
          <a:p>
            <a:r>
              <a:rPr lang="en-US" dirty="0"/>
              <a:t>Thinking about our own risks	</a:t>
            </a:r>
          </a:p>
        </p:txBody>
      </p:sp>
      <p:sp>
        <p:nvSpPr>
          <p:cNvPr id="3" name="Text Placeholder 2">
            <a:extLst>
              <a:ext uri="{FF2B5EF4-FFF2-40B4-BE49-F238E27FC236}">
                <a16:creationId xmlns:a16="http://schemas.microsoft.com/office/drawing/2014/main" id="{26538A57-D307-4531-ABC4-F6BCA1DA8516}"/>
              </a:ext>
            </a:extLst>
          </p:cNvPr>
          <p:cNvSpPr>
            <a:spLocks noGrp="1"/>
          </p:cNvSpPr>
          <p:nvPr>
            <p:ph type="body" sz="quarter" idx="10"/>
          </p:nvPr>
        </p:nvSpPr>
        <p:spPr/>
        <p:txBody>
          <a:bodyPr/>
          <a:lstStyle/>
          <a:p>
            <a:r>
              <a:rPr lang="en-US" dirty="0"/>
              <a:t>What risks of HIV exposure do law enforcement officers face?</a:t>
            </a:r>
          </a:p>
          <a:p>
            <a:r>
              <a:rPr lang="en-US" dirty="0"/>
              <a:t>What can officers do to lower those risks?</a:t>
            </a:r>
          </a:p>
          <a:p>
            <a:pPr marL="0" indent="0">
              <a:buNone/>
            </a:pPr>
            <a:endParaRPr lang="en-US" dirty="0"/>
          </a:p>
        </p:txBody>
      </p:sp>
    </p:spTree>
    <p:extLst>
      <p:ext uri="{BB962C8B-B14F-4D97-AF65-F5344CB8AC3E}">
        <p14:creationId xmlns:p14="http://schemas.microsoft.com/office/powerpoint/2010/main" val="12368758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F03AA-216A-413C-B7F5-523F992C32CF}"/>
              </a:ext>
            </a:extLst>
          </p:cNvPr>
          <p:cNvSpPr>
            <a:spLocks noGrp="1"/>
          </p:cNvSpPr>
          <p:nvPr>
            <p:ph type="title"/>
          </p:nvPr>
        </p:nvSpPr>
        <p:spPr/>
        <p:txBody>
          <a:bodyPr/>
          <a:lstStyle/>
          <a:p>
            <a:r>
              <a:rPr lang="en-US" dirty="0"/>
              <a:t>Objective</a:t>
            </a:r>
          </a:p>
        </p:txBody>
      </p:sp>
      <p:sp>
        <p:nvSpPr>
          <p:cNvPr id="3" name="Text Placeholder 2">
            <a:extLst>
              <a:ext uri="{FF2B5EF4-FFF2-40B4-BE49-F238E27FC236}">
                <a16:creationId xmlns:a16="http://schemas.microsoft.com/office/drawing/2014/main" id="{64C42A2D-5E69-46DD-ACDD-42F0B8BA4F75}"/>
              </a:ext>
            </a:extLst>
          </p:cNvPr>
          <p:cNvSpPr>
            <a:spLocks noGrp="1"/>
          </p:cNvSpPr>
          <p:nvPr>
            <p:ph type="body" sz="quarter" idx="10"/>
          </p:nvPr>
        </p:nvSpPr>
        <p:spPr/>
        <p:txBody>
          <a:bodyPr/>
          <a:lstStyle/>
          <a:p>
            <a:pPr marL="0" indent="0">
              <a:buNone/>
            </a:pPr>
            <a:r>
              <a:rPr lang="en-US" dirty="0"/>
              <a:t>Introduce ourselves and discuss the role of law enforcement in </a:t>
            </a:r>
            <a:r>
              <a:rPr lang="en-US" dirty="0">
                <a:solidFill>
                  <a:srgbClr val="00B050"/>
                </a:solidFill>
              </a:rPr>
              <a:t>[country]</a:t>
            </a:r>
            <a:endParaRPr lang="en-US" dirty="0"/>
          </a:p>
        </p:txBody>
      </p:sp>
    </p:spTree>
    <p:extLst>
      <p:ext uri="{BB962C8B-B14F-4D97-AF65-F5344CB8AC3E}">
        <p14:creationId xmlns:p14="http://schemas.microsoft.com/office/powerpoint/2010/main" val="3750330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C4353-C710-4528-A065-229DA285A22D}"/>
              </a:ext>
            </a:extLst>
          </p:cNvPr>
          <p:cNvSpPr>
            <a:spLocks noGrp="1"/>
          </p:cNvSpPr>
          <p:nvPr>
            <p:ph type="title"/>
          </p:nvPr>
        </p:nvSpPr>
        <p:spPr/>
        <p:txBody>
          <a:bodyPr/>
          <a:lstStyle/>
          <a:p>
            <a:r>
              <a:rPr lang="en-US" dirty="0"/>
              <a:t>Focus on avoiding needle sticks</a:t>
            </a:r>
          </a:p>
        </p:txBody>
      </p:sp>
      <p:sp>
        <p:nvSpPr>
          <p:cNvPr id="3" name="Text Placeholder 2">
            <a:extLst>
              <a:ext uri="{FF2B5EF4-FFF2-40B4-BE49-F238E27FC236}">
                <a16:creationId xmlns:a16="http://schemas.microsoft.com/office/drawing/2014/main" id="{26538A57-D307-4531-ABC4-F6BCA1DA8516}"/>
              </a:ext>
            </a:extLst>
          </p:cNvPr>
          <p:cNvSpPr>
            <a:spLocks noGrp="1"/>
          </p:cNvSpPr>
          <p:nvPr>
            <p:ph type="body" sz="quarter" idx="10"/>
          </p:nvPr>
        </p:nvSpPr>
        <p:spPr/>
        <p:txBody>
          <a:bodyPr/>
          <a:lstStyle/>
          <a:p>
            <a:r>
              <a:rPr lang="en-US" dirty="0"/>
              <a:t>Law enforcement officials working with people who inject drugs may face specific risks of HIV infection related to needle sticks.</a:t>
            </a:r>
          </a:p>
          <a:p>
            <a:r>
              <a:rPr lang="en-US" dirty="0"/>
              <a:t>Several steps can help avoid needle sticks.</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237570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F934B-17DC-448B-B747-F005FBDB3C41}"/>
              </a:ext>
            </a:extLst>
          </p:cNvPr>
          <p:cNvSpPr>
            <a:spLocks noGrp="1"/>
          </p:cNvSpPr>
          <p:nvPr>
            <p:ph type="title"/>
          </p:nvPr>
        </p:nvSpPr>
        <p:spPr/>
        <p:txBody>
          <a:bodyPr/>
          <a:lstStyle/>
          <a:p>
            <a:r>
              <a:rPr lang="en-US" dirty="0"/>
              <a:t>Questions and reflections</a:t>
            </a:r>
          </a:p>
        </p:txBody>
      </p:sp>
      <p:sp>
        <p:nvSpPr>
          <p:cNvPr id="3" name="Text Placeholder 2">
            <a:extLst>
              <a:ext uri="{FF2B5EF4-FFF2-40B4-BE49-F238E27FC236}">
                <a16:creationId xmlns:a16="http://schemas.microsoft.com/office/drawing/2014/main" id="{BCF8AED9-29AA-49E1-BDA6-F8A08A52E0DC}"/>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9519984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b="1" dirty="0"/>
              <a:t>Session 2.2</a:t>
            </a:r>
            <a:br>
              <a:rPr lang="en-US" dirty="0"/>
            </a:br>
            <a:r>
              <a:rPr lang="en-US" dirty="0"/>
              <a:t>Sex, Gender, Gender Identity, Gender Expression, Sexual Orientation: Understanding Ourselves and Each Other</a:t>
            </a:r>
          </a:p>
        </p:txBody>
      </p:sp>
    </p:spTree>
    <p:extLst>
      <p:ext uri="{BB962C8B-B14F-4D97-AF65-F5344CB8AC3E}">
        <p14:creationId xmlns:p14="http://schemas.microsoft.com/office/powerpoint/2010/main" val="13837736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Objectives</a:t>
            </a:r>
          </a:p>
        </p:txBody>
      </p:sp>
      <p:sp>
        <p:nvSpPr>
          <p:cNvPr id="4" name="Text Placeholder 3"/>
          <p:cNvSpPr>
            <a:spLocks noGrp="1"/>
          </p:cNvSpPr>
          <p:nvPr>
            <p:ph type="body" sz="quarter" idx="10"/>
          </p:nvPr>
        </p:nvSpPr>
        <p:spPr/>
        <p:txBody>
          <a:bodyPr/>
          <a:lstStyle/>
          <a:p>
            <a:r>
              <a:rPr lang="en-US" dirty="0"/>
              <a:t>Understand the difference between sex and gender</a:t>
            </a:r>
          </a:p>
          <a:p>
            <a:r>
              <a:rPr lang="en-US" dirty="0"/>
              <a:t>Understand the differences between gender identity, gender expression, and sexual orientation</a:t>
            </a:r>
          </a:p>
          <a:p>
            <a:r>
              <a:rPr lang="en-US" dirty="0"/>
              <a:t>Explain how gender norms and other societal norms affect us all and contribute to stigma and discrimination against key populations</a:t>
            </a:r>
          </a:p>
        </p:txBody>
      </p:sp>
    </p:spTree>
    <p:extLst>
      <p:ext uri="{BB962C8B-B14F-4D97-AF65-F5344CB8AC3E}">
        <p14:creationId xmlns:p14="http://schemas.microsoft.com/office/powerpoint/2010/main" val="28761495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Activity: Sex and gender: What’s the difference? (Part 1)</a:t>
            </a:r>
          </a:p>
        </p:txBody>
      </p:sp>
      <p:sp>
        <p:nvSpPr>
          <p:cNvPr id="3" name="Text Placeholder 2"/>
          <p:cNvSpPr>
            <a:spLocks noGrp="1"/>
          </p:cNvSpPr>
          <p:nvPr>
            <p:ph type="body" sz="quarter" idx="10"/>
          </p:nvPr>
        </p:nvSpPr>
        <p:spPr/>
        <p:txBody>
          <a:bodyPr/>
          <a:lstStyle/>
          <a:p>
            <a:pPr lvl="0"/>
            <a:r>
              <a:rPr lang="en-US" dirty="0"/>
              <a:t>Divide into groups (about six to eight per group).</a:t>
            </a:r>
          </a:p>
          <a:p>
            <a:pPr lvl="0"/>
            <a:r>
              <a:rPr lang="en-US" dirty="0"/>
              <a:t>Each group selects an artist. </a:t>
            </a:r>
          </a:p>
          <a:p>
            <a:pPr lvl="0"/>
            <a:r>
              <a:rPr lang="en-US" dirty="0"/>
              <a:t>The artist, taking directions from the group, will draw either a woman or a man, as assigned by the facilitator.</a:t>
            </a:r>
          </a:p>
          <a:p>
            <a:pPr lvl="0"/>
            <a:r>
              <a:rPr lang="en-US" dirty="0"/>
              <a:t>Add details that distinguish the figure as a woman or man. Consider using: body shape, clothing, make-up, hair style, objects being held, and anything else you can think of. </a:t>
            </a:r>
          </a:p>
        </p:txBody>
      </p:sp>
    </p:spTree>
    <p:extLst>
      <p:ext uri="{BB962C8B-B14F-4D97-AF65-F5344CB8AC3E}">
        <p14:creationId xmlns:p14="http://schemas.microsoft.com/office/powerpoint/2010/main" val="4510233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a:t>Biological sex</a:t>
            </a:r>
            <a:endParaRPr lang="en-US" dirty="0"/>
          </a:p>
        </p:txBody>
      </p:sp>
      <p:sp>
        <p:nvSpPr>
          <p:cNvPr id="13" name="Text Placeholder 12"/>
          <p:cNvSpPr>
            <a:spLocks noGrp="1"/>
          </p:cNvSpPr>
          <p:nvPr>
            <p:ph type="body" sz="quarter" idx="10"/>
          </p:nvPr>
        </p:nvSpPr>
        <p:spPr/>
        <p:txBody>
          <a:bodyPr/>
          <a:lstStyle/>
          <a:p>
            <a:pPr marL="0" indent="0">
              <a:buNone/>
            </a:pPr>
            <a:r>
              <a:rPr lang="en-US" dirty="0"/>
              <a:t>A medical term used to refer to the chromosomal, hormonal, and anatomical characteristics that are used to classify an individual as female, male, or intersex. </a:t>
            </a:r>
          </a:p>
          <a:p>
            <a:pPr marL="0" indent="0">
              <a:buNone/>
            </a:pPr>
            <a:endParaRPr lang="en-US" dirty="0"/>
          </a:p>
          <a:p>
            <a:pPr marL="0" indent="0">
              <a:buNone/>
            </a:pPr>
            <a:r>
              <a:rPr lang="en-US" dirty="0">
                <a:sym typeface="Calibri"/>
              </a:rPr>
              <a:t>Sex is on a continuum. Intersex refers to a person born with reproductive or sexual anatomy that does not seem to fit the typical definitions of female or male. </a:t>
            </a:r>
          </a:p>
          <a:p>
            <a:pPr marL="0" indent="0">
              <a:buNone/>
            </a:pPr>
            <a:endParaRPr lang="en-US" dirty="0"/>
          </a:p>
        </p:txBody>
      </p:sp>
      <p:pic>
        <p:nvPicPr>
          <p:cNvPr id="3" name="Picture 2">
            <a:extLst>
              <a:ext uri="{FF2B5EF4-FFF2-40B4-BE49-F238E27FC236}">
                <a16:creationId xmlns:a16="http://schemas.microsoft.com/office/drawing/2014/main" id="{EF428005-F6E9-4B4F-A9E3-06F1F76BAD19}"/>
              </a:ext>
            </a:extLst>
          </p:cNvPr>
          <p:cNvPicPr>
            <a:picLocks noChangeAspect="1"/>
          </p:cNvPicPr>
          <p:nvPr/>
        </p:nvPicPr>
        <p:blipFill>
          <a:blip r:embed="rId3"/>
          <a:stretch>
            <a:fillRect/>
          </a:stretch>
        </p:blipFill>
        <p:spPr>
          <a:xfrm>
            <a:off x="1206229" y="5527893"/>
            <a:ext cx="6887183" cy="1114425"/>
          </a:xfrm>
          <a:prstGeom prst="rect">
            <a:avLst/>
          </a:prstGeom>
        </p:spPr>
      </p:pic>
    </p:spTree>
    <p:extLst>
      <p:ext uri="{BB962C8B-B14F-4D97-AF65-F5344CB8AC3E}">
        <p14:creationId xmlns:p14="http://schemas.microsoft.com/office/powerpoint/2010/main" val="4290035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Gender</a:t>
            </a:r>
            <a:endParaRPr lang="en-US" dirty="0"/>
          </a:p>
        </p:txBody>
      </p:sp>
      <p:sp>
        <p:nvSpPr>
          <p:cNvPr id="3" name="Text Placeholder 2"/>
          <p:cNvSpPr>
            <a:spLocks noGrp="1"/>
          </p:cNvSpPr>
          <p:nvPr>
            <p:ph type="body" sz="quarter" idx="10"/>
          </p:nvPr>
        </p:nvSpPr>
        <p:spPr/>
        <p:txBody>
          <a:bodyPr/>
          <a:lstStyle/>
          <a:p>
            <a:pPr marL="0" indent="0">
              <a:buNone/>
            </a:pPr>
            <a:r>
              <a:rPr lang="en-US" dirty="0"/>
              <a:t>Gender is a culturally defined set of economic, social, and political roles, responsibilities, rights, entitlements, and obligations associated with being female and male. It is also reflected in the power relations between and among women and men, and boys and girls. </a:t>
            </a:r>
          </a:p>
        </p:txBody>
      </p:sp>
    </p:spTree>
    <p:extLst>
      <p:ext uri="{BB962C8B-B14F-4D97-AF65-F5344CB8AC3E}">
        <p14:creationId xmlns:p14="http://schemas.microsoft.com/office/powerpoint/2010/main" val="2289846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Gender identity</a:t>
            </a:r>
          </a:p>
        </p:txBody>
      </p:sp>
      <p:sp>
        <p:nvSpPr>
          <p:cNvPr id="9" name="Text Placeholder 8"/>
          <p:cNvSpPr>
            <a:spLocks noGrp="1"/>
          </p:cNvSpPr>
          <p:nvPr>
            <p:ph type="body" sz="quarter" idx="10"/>
          </p:nvPr>
        </p:nvSpPr>
        <p:spPr/>
        <p:txBody>
          <a:bodyPr/>
          <a:lstStyle/>
          <a:p>
            <a:pPr marL="0" indent="0">
              <a:buNone/>
            </a:pPr>
            <a:r>
              <a:rPr lang="en-US" dirty="0"/>
              <a:t>A person’s deeply felt internal and individual experience of gender, which may or may not correspond with the sex assigned at birth</a:t>
            </a:r>
            <a:endParaRPr lang="en-US" sz="2600" dirty="0"/>
          </a:p>
          <a:p>
            <a:pPr marL="0" indent="0">
              <a:buNone/>
            </a:pPr>
            <a:r>
              <a:rPr lang="en-US" sz="2400" dirty="0"/>
              <a:t>When one’s gender identity does not correspond with sex assigned at birth, a person may identify as:</a:t>
            </a:r>
          </a:p>
          <a:p>
            <a:r>
              <a:rPr lang="en-US" sz="2000" b="1" dirty="0">
                <a:sym typeface="Calibri"/>
              </a:rPr>
              <a:t>Transgender: </a:t>
            </a:r>
            <a:r>
              <a:rPr lang="en-US" sz="2000" dirty="0">
                <a:sym typeface="Calibri"/>
              </a:rPr>
              <a:t>gender identity is different from sex assigned at birth</a:t>
            </a:r>
          </a:p>
          <a:p>
            <a:r>
              <a:rPr lang="en-US" sz="2000" b="1" dirty="0">
                <a:sym typeface="Calibri"/>
              </a:rPr>
              <a:t>Trans woman: </a:t>
            </a:r>
            <a:r>
              <a:rPr lang="en-US" sz="2000" dirty="0">
                <a:sym typeface="Calibri"/>
              </a:rPr>
              <a:t>A</a:t>
            </a:r>
            <a:r>
              <a:rPr lang="en-US" sz="2000" dirty="0"/>
              <a:t>ssigned male at birth and identifies as female</a:t>
            </a:r>
          </a:p>
          <a:p>
            <a:r>
              <a:rPr lang="en-US" sz="2000" b="1" dirty="0">
                <a:sym typeface="Calibri"/>
              </a:rPr>
              <a:t>Trans man: </a:t>
            </a:r>
            <a:r>
              <a:rPr lang="en-US" sz="2000" dirty="0">
                <a:sym typeface="Calibri"/>
              </a:rPr>
              <a:t>A</a:t>
            </a:r>
            <a:r>
              <a:rPr lang="en-US" sz="2000" dirty="0"/>
              <a:t>ssigned female at birth and identifies as male</a:t>
            </a:r>
          </a:p>
          <a:p>
            <a:pPr marL="0" indent="0">
              <a:buNone/>
            </a:pPr>
            <a:endParaRPr lang="en-US" sz="2600" dirty="0"/>
          </a:p>
        </p:txBody>
      </p:sp>
      <p:pic>
        <p:nvPicPr>
          <p:cNvPr id="7" name="Picture 6">
            <a:extLst>
              <a:ext uri="{FF2B5EF4-FFF2-40B4-BE49-F238E27FC236}">
                <a16:creationId xmlns:a16="http://schemas.microsoft.com/office/drawing/2014/main" id="{E1E63D16-C726-4129-8627-06D9369A937E}"/>
              </a:ext>
            </a:extLst>
          </p:cNvPr>
          <p:cNvPicPr>
            <a:picLocks noChangeAspect="1"/>
          </p:cNvPicPr>
          <p:nvPr/>
        </p:nvPicPr>
        <p:blipFill>
          <a:blip r:embed="rId3"/>
          <a:stretch>
            <a:fillRect/>
          </a:stretch>
        </p:blipFill>
        <p:spPr>
          <a:xfrm>
            <a:off x="1472565" y="5557829"/>
            <a:ext cx="6038850" cy="1133475"/>
          </a:xfrm>
          <a:prstGeom prst="rect">
            <a:avLst/>
          </a:prstGeom>
        </p:spPr>
      </p:pic>
    </p:spTree>
    <p:extLst>
      <p:ext uri="{BB962C8B-B14F-4D97-AF65-F5344CB8AC3E}">
        <p14:creationId xmlns:p14="http://schemas.microsoft.com/office/powerpoint/2010/main" val="38633161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Gender expression</a:t>
            </a:r>
          </a:p>
        </p:txBody>
      </p:sp>
      <p:sp>
        <p:nvSpPr>
          <p:cNvPr id="12" name="Text Placeholder 11"/>
          <p:cNvSpPr>
            <a:spLocks noGrp="1"/>
          </p:cNvSpPr>
          <p:nvPr>
            <p:ph type="body" sz="quarter" idx="10"/>
          </p:nvPr>
        </p:nvSpPr>
        <p:spPr/>
        <p:txBody>
          <a:bodyPr>
            <a:normAutofit/>
          </a:bodyPr>
          <a:lstStyle/>
          <a:p>
            <a:pPr marL="0" indent="0">
              <a:buNone/>
            </a:pPr>
            <a:r>
              <a:rPr lang="en-US" dirty="0"/>
              <a:t>Gender expression is the external display of one’s gender identity, through: </a:t>
            </a:r>
          </a:p>
          <a:p>
            <a:r>
              <a:rPr lang="en-US" sz="2400" dirty="0"/>
              <a:t>Appearance</a:t>
            </a:r>
          </a:p>
          <a:p>
            <a:r>
              <a:rPr lang="en-US" sz="2400" dirty="0"/>
              <a:t>Disposition</a:t>
            </a:r>
          </a:p>
          <a:p>
            <a:r>
              <a:rPr lang="en-US" sz="2400" dirty="0"/>
              <a:t>Social behavior</a:t>
            </a:r>
          </a:p>
          <a:p>
            <a:pPr marL="0" indent="0">
              <a:buNone/>
            </a:pPr>
            <a:endParaRPr lang="en-US" sz="2000" dirty="0"/>
          </a:p>
          <a:p>
            <a:pPr marL="0" indent="0">
              <a:buNone/>
            </a:pPr>
            <a:r>
              <a:rPr lang="en-US" dirty="0"/>
              <a:t>A person’s gender expression may or may not be consistent with socially prescribed gender roles.</a:t>
            </a:r>
          </a:p>
        </p:txBody>
      </p:sp>
      <p:pic>
        <p:nvPicPr>
          <p:cNvPr id="3" name="Picture 2">
            <a:extLst>
              <a:ext uri="{FF2B5EF4-FFF2-40B4-BE49-F238E27FC236}">
                <a16:creationId xmlns:a16="http://schemas.microsoft.com/office/drawing/2014/main" id="{82CF5EF9-FDEE-4955-920B-7A434232FF3D}"/>
              </a:ext>
            </a:extLst>
          </p:cNvPr>
          <p:cNvPicPr>
            <a:picLocks noChangeAspect="1"/>
          </p:cNvPicPr>
          <p:nvPr/>
        </p:nvPicPr>
        <p:blipFill>
          <a:blip r:embed="rId3"/>
          <a:stretch>
            <a:fillRect/>
          </a:stretch>
        </p:blipFill>
        <p:spPr>
          <a:xfrm>
            <a:off x="1461135" y="5462579"/>
            <a:ext cx="5924550" cy="1228725"/>
          </a:xfrm>
          <a:prstGeom prst="rect">
            <a:avLst/>
          </a:prstGeom>
        </p:spPr>
      </p:pic>
    </p:spTree>
    <p:extLst>
      <p:ext uri="{BB962C8B-B14F-4D97-AF65-F5344CB8AC3E}">
        <p14:creationId xmlns:p14="http://schemas.microsoft.com/office/powerpoint/2010/main" val="32504249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Activity: Sex and gender: What’s the difference? (Part 2)</a:t>
            </a:r>
          </a:p>
        </p:txBody>
      </p:sp>
      <p:sp>
        <p:nvSpPr>
          <p:cNvPr id="3" name="Text Placeholder 2"/>
          <p:cNvSpPr>
            <a:spLocks noGrp="1"/>
          </p:cNvSpPr>
          <p:nvPr>
            <p:ph type="body" sz="quarter" idx="10"/>
          </p:nvPr>
        </p:nvSpPr>
        <p:spPr/>
        <p:txBody>
          <a:bodyPr/>
          <a:lstStyle/>
          <a:p>
            <a:r>
              <a:rPr lang="en-US" dirty="0"/>
              <a:t>Refer back to the group drawings.</a:t>
            </a:r>
          </a:p>
          <a:p>
            <a:r>
              <a:rPr lang="en-US" dirty="0"/>
              <a:t>Circle those attributes that show gender expression in one color and those that show biological sex in another color.</a:t>
            </a:r>
          </a:p>
        </p:txBody>
      </p:sp>
    </p:spTree>
    <p:extLst>
      <p:ext uri="{BB962C8B-B14F-4D97-AF65-F5344CB8AC3E}">
        <p14:creationId xmlns:p14="http://schemas.microsoft.com/office/powerpoint/2010/main" val="8413206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Introductions</a:t>
            </a:r>
            <a:endParaRPr lang="en-US" dirty="0"/>
          </a:p>
        </p:txBody>
      </p:sp>
      <p:sp>
        <p:nvSpPr>
          <p:cNvPr id="6" name="Text Placeholder 5"/>
          <p:cNvSpPr>
            <a:spLocks noGrp="1"/>
          </p:cNvSpPr>
          <p:nvPr>
            <p:ph type="body" sz="quarter" idx="10"/>
          </p:nvPr>
        </p:nvSpPr>
        <p:spPr/>
        <p:txBody>
          <a:bodyPr/>
          <a:lstStyle/>
          <a:p>
            <a:r>
              <a:rPr lang="en-US" dirty="0"/>
              <a:t>Name</a:t>
            </a:r>
          </a:p>
          <a:p>
            <a:endParaRPr lang="en-US" dirty="0"/>
          </a:p>
          <a:p>
            <a:r>
              <a:rPr lang="en-US" dirty="0"/>
              <a:t>Title </a:t>
            </a:r>
          </a:p>
          <a:p>
            <a:endParaRPr lang="en-US" dirty="0"/>
          </a:p>
          <a:p>
            <a:r>
              <a:rPr lang="en-US" dirty="0"/>
              <a:t>District/area you work</a:t>
            </a:r>
          </a:p>
          <a:p>
            <a:endParaRPr lang="en-US" dirty="0"/>
          </a:p>
          <a:p>
            <a:r>
              <a:rPr lang="en-US" dirty="0"/>
              <a:t>One reason you are proud to be a law enforcement officer</a:t>
            </a:r>
          </a:p>
          <a:p>
            <a:endParaRPr lang="en-US" dirty="0"/>
          </a:p>
        </p:txBody>
      </p:sp>
    </p:spTree>
    <p:extLst>
      <p:ext uri="{BB962C8B-B14F-4D97-AF65-F5344CB8AC3E}">
        <p14:creationId xmlns:p14="http://schemas.microsoft.com/office/powerpoint/2010/main" val="381204791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a:t>Sexual orientation</a:t>
            </a:r>
            <a:endParaRPr lang="en-US" dirty="0"/>
          </a:p>
        </p:txBody>
      </p:sp>
      <p:sp>
        <p:nvSpPr>
          <p:cNvPr id="12" name="Text Placeholder 11"/>
          <p:cNvSpPr>
            <a:spLocks noGrp="1"/>
          </p:cNvSpPr>
          <p:nvPr>
            <p:ph type="body" sz="quarter" idx="10"/>
          </p:nvPr>
        </p:nvSpPr>
        <p:spPr/>
        <p:txBody>
          <a:bodyPr>
            <a:normAutofit/>
          </a:bodyPr>
          <a:lstStyle/>
          <a:p>
            <a:pPr marL="0" indent="0">
              <a:buNone/>
            </a:pPr>
            <a:r>
              <a:rPr lang="en-US" dirty="0"/>
              <a:t>An enduring emotional, romantic, or sexual attraction to another person of a different sex or gender, the same sex or gender, or more than one sex or gender. </a:t>
            </a:r>
          </a:p>
          <a:p>
            <a:pPr marL="0" indent="0">
              <a:buNone/>
            </a:pPr>
            <a:endParaRPr lang="en-US" sz="2000" b="1" dirty="0"/>
          </a:p>
          <a:p>
            <a:pPr marL="0" indent="0" algn="ctr">
              <a:buNone/>
            </a:pPr>
            <a:r>
              <a:rPr lang="en-US" b="1" dirty="0"/>
              <a:t>Terms often used to describe sexual orientation</a:t>
            </a:r>
          </a:p>
          <a:p>
            <a:r>
              <a:rPr lang="en-US" sz="2000" dirty="0"/>
              <a:t>Attraction to members of one’s own sex or gender (homosexual)</a:t>
            </a:r>
          </a:p>
          <a:p>
            <a:r>
              <a:rPr lang="en-US" sz="2000" dirty="0"/>
              <a:t>Attraction to members of the opposite sex or gender (heterosexual) </a:t>
            </a:r>
          </a:p>
        </p:txBody>
      </p:sp>
      <p:pic>
        <p:nvPicPr>
          <p:cNvPr id="2" name="Picture 1">
            <a:extLst>
              <a:ext uri="{FF2B5EF4-FFF2-40B4-BE49-F238E27FC236}">
                <a16:creationId xmlns:a16="http://schemas.microsoft.com/office/drawing/2014/main" id="{A6C6CBD3-8691-4616-8DE8-B101774C0A2E}"/>
              </a:ext>
            </a:extLst>
          </p:cNvPr>
          <p:cNvPicPr>
            <a:picLocks noChangeAspect="1"/>
          </p:cNvPicPr>
          <p:nvPr/>
        </p:nvPicPr>
        <p:blipFill>
          <a:blip r:embed="rId3"/>
          <a:stretch>
            <a:fillRect/>
          </a:stretch>
        </p:blipFill>
        <p:spPr>
          <a:xfrm>
            <a:off x="1416367" y="5334462"/>
            <a:ext cx="5991225" cy="1123950"/>
          </a:xfrm>
          <a:prstGeom prst="rect">
            <a:avLst/>
          </a:prstGeom>
        </p:spPr>
      </p:pic>
    </p:spTree>
    <p:extLst>
      <p:ext uri="{BB962C8B-B14F-4D97-AF65-F5344CB8AC3E}">
        <p14:creationId xmlns:p14="http://schemas.microsoft.com/office/powerpoint/2010/main" val="470403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6B41709-E56A-415F-8B3E-354C26027D11}"/>
              </a:ext>
            </a:extLst>
          </p:cNvPr>
          <p:cNvPicPr>
            <a:picLocks noChangeAspect="1"/>
          </p:cNvPicPr>
          <p:nvPr/>
        </p:nvPicPr>
        <p:blipFill>
          <a:blip r:embed="rId3"/>
          <a:stretch>
            <a:fillRect/>
          </a:stretch>
        </p:blipFill>
        <p:spPr>
          <a:xfrm>
            <a:off x="1274161" y="985837"/>
            <a:ext cx="6467319" cy="1114425"/>
          </a:xfrm>
          <a:prstGeom prst="rect">
            <a:avLst/>
          </a:prstGeom>
        </p:spPr>
      </p:pic>
      <p:pic>
        <p:nvPicPr>
          <p:cNvPr id="9" name="Picture 8">
            <a:extLst>
              <a:ext uri="{FF2B5EF4-FFF2-40B4-BE49-F238E27FC236}">
                <a16:creationId xmlns:a16="http://schemas.microsoft.com/office/drawing/2014/main" id="{72C48D7B-0EB8-412E-B30F-763CCC98E3A7}"/>
              </a:ext>
            </a:extLst>
          </p:cNvPr>
          <p:cNvPicPr>
            <a:picLocks noChangeAspect="1"/>
          </p:cNvPicPr>
          <p:nvPr/>
        </p:nvPicPr>
        <p:blipFill>
          <a:blip r:embed="rId4"/>
          <a:stretch>
            <a:fillRect/>
          </a:stretch>
        </p:blipFill>
        <p:spPr>
          <a:xfrm>
            <a:off x="1321786" y="2100262"/>
            <a:ext cx="6467319" cy="1228725"/>
          </a:xfrm>
          <a:prstGeom prst="rect">
            <a:avLst/>
          </a:prstGeom>
        </p:spPr>
      </p:pic>
      <p:pic>
        <p:nvPicPr>
          <p:cNvPr id="11" name="Picture 10">
            <a:extLst>
              <a:ext uri="{FF2B5EF4-FFF2-40B4-BE49-F238E27FC236}">
                <a16:creationId xmlns:a16="http://schemas.microsoft.com/office/drawing/2014/main" id="{D801FAA5-CC44-4F19-8FE8-0491F65CFB09}"/>
              </a:ext>
            </a:extLst>
          </p:cNvPr>
          <p:cNvPicPr>
            <a:picLocks noChangeAspect="1"/>
          </p:cNvPicPr>
          <p:nvPr/>
        </p:nvPicPr>
        <p:blipFill>
          <a:blip r:embed="rId5"/>
          <a:stretch>
            <a:fillRect/>
          </a:stretch>
        </p:blipFill>
        <p:spPr>
          <a:xfrm>
            <a:off x="1321786" y="3228974"/>
            <a:ext cx="6467319" cy="1133475"/>
          </a:xfrm>
          <a:prstGeom prst="rect">
            <a:avLst/>
          </a:prstGeom>
        </p:spPr>
      </p:pic>
      <p:pic>
        <p:nvPicPr>
          <p:cNvPr id="12" name="Picture 11">
            <a:extLst>
              <a:ext uri="{FF2B5EF4-FFF2-40B4-BE49-F238E27FC236}">
                <a16:creationId xmlns:a16="http://schemas.microsoft.com/office/drawing/2014/main" id="{558B59C4-6191-4FE8-A59E-A7B188568492}"/>
              </a:ext>
            </a:extLst>
          </p:cNvPr>
          <p:cNvPicPr>
            <a:picLocks noChangeAspect="1"/>
          </p:cNvPicPr>
          <p:nvPr/>
        </p:nvPicPr>
        <p:blipFill>
          <a:blip r:embed="rId6"/>
          <a:stretch>
            <a:fillRect/>
          </a:stretch>
        </p:blipFill>
        <p:spPr>
          <a:xfrm>
            <a:off x="1388463" y="4367211"/>
            <a:ext cx="6467318" cy="1123950"/>
          </a:xfrm>
          <a:prstGeom prst="rect">
            <a:avLst/>
          </a:prstGeom>
        </p:spPr>
      </p:pic>
    </p:spTree>
    <p:extLst>
      <p:ext uri="{BB962C8B-B14F-4D97-AF65-F5344CB8AC3E}">
        <p14:creationId xmlns:p14="http://schemas.microsoft.com/office/powerpoint/2010/main" val="119169804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Discussion: Gender norms</a:t>
            </a:r>
          </a:p>
        </p:txBody>
      </p:sp>
      <p:sp>
        <p:nvSpPr>
          <p:cNvPr id="4" name="Text Placeholder 3"/>
          <p:cNvSpPr>
            <a:spLocks noGrp="1"/>
          </p:cNvSpPr>
          <p:nvPr>
            <p:ph type="body" sz="quarter" idx="10"/>
          </p:nvPr>
        </p:nvSpPr>
        <p:spPr>
          <a:xfrm>
            <a:off x="467359" y="1590283"/>
            <a:ext cx="8350069" cy="4176851"/>
          </a:xfrm>
        </p:spPr>
        <p:txBody>
          <a:bodyPr>
            <a:normAutofit/>
          </a:bodyPr>
          <a:lstStyle/>
          <a:p>
            <a:pPr marL="0" indent="0">
              <a:buNone/>
            </a:pPr>
            <a:r>
              <a:rPr lang="en-US" dirty="0"/>
              <a:t>What are the “rules” for boys/men versus girls/ women?</a:t>
            </a:r>
          </a:p>
          <a:p>
            <a:pPr>
              <a:spcBef>
                <a:spcPts val="2400"/>
              </a:spcBef>
            </a:pPr>
            <a:r>
              <a:rPr lang="en-US" sz="2600" dirty="0"/>
              <a:t>What kinds of toys are boys/girls expected to play with? </a:t>
            </a:r>
          </a:p>
          <a:p>
            <a:r>
              <a:rPr lang="en-US" sz="2600" dirty="0"/>
              <a:t>What kinds of emotions are acceptable for men/women? </a:t>
            </a:r>
          </a:p>
          <a:p>
            <a:r>
              <a:rPr lang="en-US" sz="2600" dirty="0"/>
              <a:t>What kinds of professions are considered most appropriate for women? What about for men?</a:t>
            </a:r>
          </a:p>
          <a:p>
            <a:r>
              <a:rPr lang="en-US" sz="2600" dirty="0"/>
              <a:t>What are women expected to contribute to their families? What about men?</a:t>
            </a:r>
            <a:endParaRPr lang="en-US" sz="2600" u="sng" dirty="0"/>
          </a:p>
        </p:txBody>
      </p:sp>
    </p:spTree>
    <p:extLst>
      <p:ext uri="{BB962C8B-B14F-4D97-AF65-F5344CB8AC3E}">
        <p14:creationId xmlns:p14="http://schemas.microsoft.com/office/powerpoint/2010/main" val="383526660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Discussion: Gender norms (debrief)</a:t>
            </a:r>
          </a:p>
        </p:txBody>
      </p:sp>
      <p:sp>
        <p:nvSpPr>
          <p:cNvPr id="3" name="Text Placeholder 2"/>
          <p:cNvSpPr>
            <a:spLocks noGrp="1"/>
          </p:cNvSpPr>
          <p:nvPr>
            <p:ph type="body" sz="quarter" idx="10"/>
          </p:nvPr>
        </p:nvSpPr>
        <p:spPr/>
        <p:txBody>
          <a:bodyPr/>
          <a:lstStyle/>
          <a:p>
            <a:pPr marL="0" indent="0">
              <a:buNone/>
            </a:pPr>
            <a:r>
              <a:rPr lang="en-US" dirty="0"/>
              <a:t>Gender norms refer to a set of expectations or rules assigned by our society and culture that tell us how to act, look, and feel as men/boys and women/girls.</a:t>
            </a:r>
          </a:p>
          <a:p>
            <a:pPr marL="0" indent="0">
              <a:buNone/>
            </a:pPr>
            <a:endParaRPr lang="en-US" dirty="0"/>
          </a:p>
          <a:p>
            <a:pPr marL="0" indent="0">
              <a:buNone/>
            </a:pPr>
            <a:r>
              <a:rPr lang="en-US" dirty="0"/>
              <a:t>How do we learn these gender norms?</a:t>
            </a:r>
          </a:p>
        </p:txBody>
      </p:sp>
    </p:spTree>
    <p:extLst>
      <p:ext uri="{BB962C8B-B14F-4D97-AF65-F5344CB8AC3E}">
        <p14:creationId xmlns:p14="http://schemas.microsoft.com/office/powerpoint/2010/main" val="182905151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Discussion: Effects of gender norms</a:t>
            </a:r>
          </a:p>
        </p:txBody>
      </p:sp>
      <p:sp>
        <p:nvSpPr>
          <p:cNvPr id="4" name="Text Placeholder 3"/>
          <p:cNvSpPr>
            <a:spLocks noGrp="1"/>
          </p:cNvSpPr>
          <p:nvPr>
            <p:ph type="body" sz="quarter" idx="10"/>
          </p:nvPr>
        </p:nvSpPr>
        <p:spPr>
          <a:xfrm>
            <a:off x="467360" y="1417637"/>
            <a:ext cx="8219440" cy="5101021"/>
          </a:xfrm>
        </p:spPr>
        <p:txBody>
          <a:bodyPr/>
          <a:lstStyle/>
          <a:p>
            <a:pPr marL="0" lvl="0" indent="0">
              <a:buNone/>
            </a:pPr>
            <a:r>
              <a:rPr lang="en-US" b="1" dirty="0">
                <a:solidFill>
                  <a:schemeClr val="tx1"/>
                </a:solidFill>
              </a:rPr>
              <a:t>How do gender norms affect all of us? </a:t>
            </a:r>
          </a:p>
          <a:p>
            <a:pPr lvl="0">
              <a:lnSpc>
                <a:spcPts val="2800"/>
              </a:lnSpc>
              <a:spcBef>
                <a:spcPts val="600"/>
              </a:spcBef>
            </a:pPr>
            <a:r>
              <a:rPr lang="en-US" sz="2200" dirty="0"/>
              <a:t>Men may be kept from being caring parents because that role is seen as being a woman’s</a:t>
            </a:r>
          </a:p>
          <a:p>
            <a:pPr lvl="0">
              <a:lnSpc>
                <a:spcPts val="2800"/>
              </a:lnSpc>
              <a:spcBef>
                <a:spcPts val="600"/>
              </a:spcBef>
            </a:pPr>
            <a:r>
              <a:rPr lang="en-US" sz="2200" dirty="0"/>
              <a:t>Men may not ask for help when it’s needed </a:t>
            </a:r>
          </a:p>
          <a:p>
            <a:pPr lvl="0">
              <a:lnSpc>
                <a:spcPts val="2800"/>
              </a:lnSpc>
              <a:spcBef>
                <a:spcPts val="600"/>
              </a:spcBef>
            </a:pPr>
            <a:r>
              <a:rPr lang="en-US" sz="2200" dirty="0"/>
              <a:t>Men may take risks to prove their masculinity</a:t>
            </a:r>
          </a:p>
          <a:p>
            <a:pPr>
              <a:lnSpc>
                <a:spcPts val="2800"/>
              </a:lnSpc>
              <a:spcBef>
                <a:spcPts val="600"/>
              </a:spcBef>
            </a:pPr>
            <a:r>
              <a:rPr lang="en-US" sz="2200" dirty="0"/>
              <a:t>Women/girls may do all the (unpaid) work in the home, limiting time for education or skills building</a:t>
            </a:r>
          </a:p>
          <a:p>
            <a:pPr>
              <a:lnSpc>
                <a:spcPts val="2800"/>
              </a:lnSpc>
              <a:spcBef>
                <a:spcPts val="600"/>
              </a:spcBef>
            </a:pPr>
            <a:r>
              <a:rPr lang="en-US" sz="2200" dirty="0"/>
              <a:t>Women may be encouraged to submit to their husbands, even when abuse occurs</a:t>
            </a:r>
          </a:p>
          <a:p>
            <a:pPr lvl="0">
              <a:lnSpc>
                <a:spcPts val="2800"/>
              </a:lnSpc>
              <a:spcBef>
                <a:spcPts val="600"/>
              </a:spcBef>
            </a:pPr>
            <a:r>
              <a:rPr lang="en-US" sz="2200" dirty="0"/>
              <a:t>Women may have few options for occupations outside the home, limiting their ability to earn money and live independently </a:t>
            </a:r>
          </a:p>
        </p:txBody>
      </p:sp>
    </p:spTree>
    <p:extLst>
      <p:ext uri="{BB962C8B-B14F-4D97-AF65-F5344CB8AC3E}">
        <p14:creationId xmlns:p14="http://schemas.microsoft.com/office/powerpoint/2010/main" val="1538074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360" y="435036"/>
            <a:ext cx="8219440" cy="972441"/>
          </a:xfrm>
        </p:spPr>
        <p:txBody>
          <a:bodyPr>
            <a:normAutofit fontScale="90000"/>
          </a:bodyPr>
          <a:lstStyle/>
          <a:p>
            <a:r>
              <a:rPr lang="en-US" dirty="0"/>
              <a:t>Discussion: Effects of gender norms (continued)</a:t>
            </a:r>
          </a:p>
        </p:txBody>
      </p:sp>
      <p:sp>
        <p:nvSpPr>
          <p:cNvPr id="4" name="Text Placeholder 3"/>
          <p:cNvSpPr>
            <a:spLocks noGrp="1"/>
          </p:cNvSpPr>
          <p:nvPr>
            <p:ph type="body" sz="quarter" idx="10"/>
          </p:nvPr>
        </p:nvSpPr>
        <p:spPr>
          <a:xfrm>
            <a:off x="467360" y="1437412"/>
            <a:ext cx="8219440" cy="4176851"/>
          </a:xfrm>
        </p:spPr>
        <p:txBody>
          <a:bodyPr/>
          <a:lstStyle/>
          <a:p>
            <a:pPr marL="0" indent="0">
              <a:buNone/>
            </a:pPr>
            <a:r>
              <a:rPr lang="en-US" b="1" dirty="0">
                <a:solidFill>
                  <a:schemeClr val="tx1"/>
                </a:solidFill>
              </a:rPr>
              <a:t>What happens when someone is perceived as nonconforming to “rules” about gender?</a:t>
            </a:r>
          </a:p>
          <a:p>
            <a:pPr>
              <a:lnSpc>
                <a:spcPts val="2800"/>
              </a:lnSpc>
              <a:spcBef>
                <a:spcPts val="1800"/>
              </a:spcBef>
            </a:pPr>
            <a:r>
              <a:rPr lang="en-US" sz="2400" dirty="0"/>
              <a:t>Made fun of</a:t>
            </a:r>
          </a:p>
          <a:p>
            <a:pPr>
              <a:lnSpc>
                <a:spcPts val="2800"/>
              </a:lnSpc>
              <a:spcBef>
                <a:spcPts val="600"/>
              </a:spcBef>
            </a:pPr>
            <a:r>
              <a:rPr lang="en-US" sz="2400" dirty="0"/>
              <a:t>Rejected</a:t>
            </a:r>
          </a:p>
          <a:p>
            <a:pPr>
              <a:lnSpc>
                <a:spcPts val="2800"/>
              </a:lnSpc>
              <a:spcBef>
                <a:spcPts val="600"/>
              </a:spcBef>
            </a:pPr>
            <a:r>
              <a:rPr lang="en-US" sz="2400" dirty="0"/>
              <a:t>Abused physically and sexually (including murdered)</a:t>
            </a:r>
          </a:p>
          <a:p>
            <a:pPr>
              <a:lnSpc>
                <a:spcPts val="2800"/>
              </a:lnSpc>
              <a:spcBef>
                <a:spcPts val="600"/>
              </a:spcBef>
            </a:pPr>
            <a:r>
              <a:rPr lang="en-US" sz="2400" dirty="0"/>
              <a:t>Develops low self-esteem/depression </a:t>
            </a:r>
          </a:p>
          <a:p>
            <a:pPr>
              <a:lnSpc>
                <a:spcPts val="2800"/>
              </a:lnSpc>
              <a:spcBef>
                <a:spcPts val="600"/>
              </a:spcBef>
            </a:pPr>
            <a:r>
              <a:rPr lang="en-US" sz="2400" dirty="0"/>
              <a:t>Does harm to themselves or commits suicide</a:t>
            </a:r>
          </a:p>
          <a:p>
            <a:pPr>
              <a:lnSpc>
                <a:spcPts val="2800"/>
              </a:lnSpc>
              <a:spcBef>
                <a:spcPts val="600"/>
              </a:spcBef>
            </a:pPr>
            <a:r>
              <a:rPr lang="en-US" sz="2400" dirty="0"/>
              <a:t>Denied services (including health and justice services that could help protect him/her from violence or provide support if violence occurs)</a:t>
            </a:r>
          </a:p>
        </p:txBody>
      </p:sp>
    </p:spTree>
    <p:extLst>
      <p:ext uri="{BB962C8B-B14F-4D97-AF65-F5344CB8AC3E}">
        <p14:creationId xmlns:p14="http://schemas.microsoft.com/office/powerpoint/2010/main" val="1162077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93091-22ED-474E-8BB7-0785BD4D1AC9}"/>
              </a:ext>
            </a:extLst>
          </p:cNvPr>
          <p:cNvSpPr>
            <a:spLocks noGrp="1"/>
          </p:cNvSpPr>
          <p:nvPr>
            <p:ph type="title"/>
          </p:nvPr>
        </p:nvSpPr>
        <p:spPr/>
        <p:txBody>
          <a:bodyPr>
            <a:normAutofit fontScale="90000"/>
          </a:bodyPr>
          <a:lstStyle/>
          <a:p>
            <a:r>
              <a:rPr lang="en-US" dirty="0"/>
              <a:t>Discussion: Effects of gender norms (continued)</a:t>
            </a:r>
          </a:p>
        </p:txBody>
      </p:sp>
      <p:sp>
        <p:nvSpPr>
          <p:cNvPr id="3" name="Text Placeholder 2">
            <a:extLst>
              <a:ext uri="{FF2B5EF4-FFF2-40B4-BE49-F238E27FC236}">
                <a16:creationId xmlns:a16="http://schemas.microsoft.com/office/drawing/2014/main" id="{75AA92DA-121A-42C9-8997-C45C5A798E37}"/>
              </a:ext>
            </a:extLst>
          </p:cNvPr>
          <p:cNvSpPr>
            <a:spLocks noGrp="1"/>
          </p:cNvSpPr>
          <p:nvPr>
            <p:ph type="body" sz="quarter" idx="10"/>
          </p:nvPr>
        </p:nvSpPr>
        <p:spPr/>
        <p:txBody>
          <a:bodyPr/>
          <a:lstStyle/>
          <a:p>
            <a:pPr marL="0" lvl="0" indent="0">
              <a:buNone/>
            </a:pPr>
            <a:r>
              <a:rPr lang="en-US" b="1" dirty="0"/>
              <a:t>How do gender norms increase HIV vulnerability among…</a:t>
            </a:r>
          </a:p>
          <a:p>
            <a:r>
              <a:rPr lang="en-US" dirty="0"/>
              <a:t>Men who have sex with men?</a:t>
            </a:r>
          </a:p>
          <a:p>
            <a:r>
              <a:rPr lang="en-US" dirty="0"/>
              <a:t>Female sex workers?</a:t>
            </a:r>
          </a:p>
          <a:p>
            <a:r>
              <a:rPr lang="en-US" dirty="0"/>
              <a:t>Women who inject drugs?</a:t>
            </a:r>
          </a:p>
          <a:p>
            <a:r>
              <a:rPr lang="en-US" dirty="0"/>
              <a:t>Transgender women?</a:t>
            </a:r>
          </a:p>
        </p:txBody>
      </p:sp>
    </p:spTree>
    <p:extLst>
      <p:ext uri="{BB962C8B-B14F-4D97-AF65-F5344CB8AC3E}">
        <p14:creationId xmlns:p14="http://schemas.microsoft.com/office/powerpoint/2010/main" val="355428700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What is stigma?</a:t>
            </a:r>
            <a:endParaRPr lang="en-US" dirty="0"/>
          </a:p>
        </p:txBody>
      </p:sp>
      <p:sp>
        <p:nvSpPr>
          <p:cNvPr id="6" name="Text Placeholder 5"/>
          <p:cNvSpPr>
            <a:spLocks noGrp="1"/>
          </p:cNvSpPr>
          <p:nvPr>
            <p:ph type="body" sz="quarter" idx="10"/>
          </p:nvPr>
        </p:nvSpPr>
        <p:spPr/>
        <p:txBody>
          <a:bodyPr/>
          <a:lstStyle/>
          <a:p>
            <a:r>
              <a:rPr lang="en-US" dirty="0"/>
              <a:t>Stigma is shame or disgrace directed at someone perceived as socially unacceptable or not conforming to norms. </a:t>
            </a:r>
          </a:p>
          <a:p>
            <a:pPr marL="0" indent="0">
              <a:buNone/>
            </a:pPr>
            <a:endParaRPr lang="en-US" dirty="0"/>
          </a:p>
          <a:p>
            <a:r>
              <a:rPr lang="en-US" dirty="0"/>
              <a:t>Stigma refers to the strong </a:t>
            </a:r>
            <a:r>
              <a:rPr lang="en-US" i="1" dirty="0"/>
              <a:t>negative feelings or disapproval </a:t>
            </a:r>
            <a:r>
              <a:rPr lang="en-US" dirty="0"/>
              <a:t>that is linked to a specific person, group, or trait.</a:t>
            </a:r>
          </a:p>
        </p:txBody>
      </p:sp>
    </p:spTree>
    <p:extLst>
      <p:ext uri="{BB962C8B-B14F-4D97-AF65-F5344CB8AC3E}">
        <p14:creationId xmlns:p14="http://schemas.microsoft.com/office/powerpoint/2010/main" val="90359231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discrimination?</a:t>
            </a:r>
          </a:p>
        </p:txBody>
      </p:sp>
      <p:sp>
        <p:nvSpPr>
          <p:cNvPr id="6" name="Text Placeholder 5"/>
          <p:cNvSpPr>
            <a:spLocks noGrp="1"/>
          </p:cNvSpPr>
          <p:nvPr>
            <p:ph type="body" sz="quarter" idx="10"/>
          </p:nvPr>
        </p:nvSpPr>
        <p:spPr/>
        <p:txBody>
          <a:bodyPr/>
          <a:lstStyle/>
          <a:p>
            <a:pPr marL="0" indent="0">
              <a:buNone/>
            </a:pPr>
            <a:r>
              <a:rPr lang="en-US" dirty="0"/>
              <a:t>Discrimination occurs when a person or group of individuals are </a:t>
            </a:r>
            <a:r>
              <a:rPr lang="en-US" i="1" dirty="0"/>
              <a:t>treated</a:t>
            </a:r>
            <a:r>
              <a:rPr lang="en-US" dirty="0"/>
              <a:t> unjustly or unfairly because of a specific trait they possess.</a:t>
            </a:r>
          </a:p>
        </p:txBody>
      </p:sp>
    </p:spTree>
    <p:extLst>
      <p:ext uri="{BB962C8B-B14F-4D97-AF65-F5344CB8AC3E}">
        <p14:creationId xmlns:p14="http://schemas.microsoft.com/office/powerpoint/2010/main" val="116098043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Stigmatization process</a:t>
            </a:r>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2037874271"/>
              </p:ext>
            </p:extLst>
          </p:nvPr>
        </p:nvGraphicFramePr>
        <p:xfrm>
          <a:off x="1219200" y="1365250"/>
          <a:ext cx="7315200" cy="49831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812623" y="6378437"/>
            <a:ext cx="4836695" cy="276999"/>
          </a:xfrm>
          <a:prstGeom prst="rect">
            <a:avLst/>
          </a:prstGeom>
          <a:noFill/>
        </p:spPr>
        <p:txBody>
          <a:bodyPr wrap="square" rtlCol="0">
            <a:spAutoFit/>
          </a:bodyPr>
          <a:lstStyle/>
          <a:p>
            <a:r>
              <a:rPr lang="en-US" sz="1200" dirty="0"/>
              <a:t>Source: Link &amp; Phelan, 2001.</a:t>
            </a:r>
          </a:p>
        </p:txBody>
      </p:sp>
    </p:spTree>
    <p:extLst>
      <p:ext uri="{BB962C8B-B14F-4D97-AF65-F5344CB8AC3E}">
        <p14:creationId xmlns:p14="http://schemas.microsoft.com/office/powerpoint/2010/main" val="10366221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Session 1.2</a:t>
            </a:r>
            <a:br>
              <a:rPr lang="en-US" dirty="0"/>
            </a:br>
            <a:r>
              <a:rPr lang="en-US" dirty="0"/>
              <a:t>Pre-Test </a:t>
            </a:r>
          </a:p>
        </p:txBody>
      </p:sp>
    </p:spTree>
    <p:extLst>
      <p:ext uri="{BB962C8B-B14F-4D97-AF65-F5344CB8AC3E}">
        <p14:creationId xmlns:p14="http://schemas.microsoft.com/office/powerpoint/2010/main" val="47416031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Stigmatization process with gender norms</a:t>
            </a:r>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2941564424"/>
              </p:ext>
            </p:extLst>
          </p:nvPr>
        </p:nvGraphicFramePr>
        <p:xfrm>
          <a:off x="1066800" y="1422400"/>
          <a:ext cx="7315200" cy="49831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8006859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7E2B1-04DF-4112-BF8E-12ECD6D56633}"/>
              </a:ext>
            </a:extLst>
          </p:cNvPr>
          <p:cNvSpPr>
            <a:spLocks noGrp="1"/>
          </p:cNvSpPr>
          <p:nvPr>
            <p:ph type="title"/>
          </p:nvPr>
        </p:nvSpPr>
        <p:spPr/>
        <p:txBody>
          <a:bodyPr/>
          <a:lstStyle/>
          <a:p>
            <a:r>
              <a:rPr lang="en-US" dirty="0"/>
              <a:t>Gender-based violence (GBV)</a:t>
            </a:r>
          </a:p>
        </p:txBody>
      </p:sp>
      <p:sp>
        <p:nvSpPr>
          <p:cNvPr id="3" name="Text Placeholder 2">
            <a:extLst>
              <a:ext uri="{FF2B5EF4-FFF2-40B4-BE49-F238E27FC236}">
                <a16:creationId xmlns:a16="http://schemas.microsoft.com/office/drawing/2014/main" id="{98DD056A-C9FF-4CBA-81A5-9CABAAC43554}"/>
              </a:ext>
            </a:extLst>
          </p:cNvPr>
          <p:cNvSpPr>
            <a:spLocks noGrp="1"/>
          </p:cNvSpPr>
          <p:nvPr>
            <p:ph type="body" sz="quarter" idx="10"/>
          </p:nvPr>
        </p:nvSpPr>
        <p:spPr/>
        <p:txBody>
          <a:bodyPr/>
          <a:lstStyle/>
          <a:p>
            <a:pPr marL="0" indent="0">
              <a:buNone/>
            </a:pPr>
            <a:r>
              <a:rPr lang="en-US" dirty="0"/>
              <a:t>Any form of violence that is directed at an individual based on their biological sex, gender identity or expression, or their perceived adherence to socially defined expectations of what it means to be a man or woman, boy or girl. GBV is rooted in gender-related power differences, including social, economic, and political inequalities. </a:t>
            </a:r>
          </a:p>
        </p:txBody>
      </p:sp>
    </p:spTree>
    <p:extLst>
      <p:ext uri="{BB962C8B-B14F-4D97-AF65-F5344CB8AC3E}">
        <p14:creationId xmlns:p14="http://schemas.microsoft.com/office/powerpoint/2010/main" val="161587911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B4679-7409-437F-AE15-B511A95445C4}"/>
              </a:ext>
            </a:extLst>
          </p:cNvPr>
          <p:cNvSpPr>
            <a:spLocks noGrp="1"/>
          </p:cNvSpPr>
          <p:nvPr>
            <p:ph type="title"/>
          </p:nvPr>
        </p:nvSpPr>
        <p:spPr/>
        <p:txBody>
          <a:bodyPr>
            <a:normAutofit fontScale="90000"/>
          </a:bodyPr>
          <a:lstStyle/>
          <a:p>
            <a:r>
              <a:rPr lang="en-US" dirty="0"/>
              <a:t>What might this look like among law enforcement?</a:t>
            </a:r>
          </a:p>
        </p:txBody>
      </p:sp>
      <p:sp>
        <p:nvSpPr>
          <p:cNvPr id="3" name="Text Placeholder 2">
            <a:extLst>
              <a:ext uri="{FF2B5EF4-FFF2-40B4-BE49-F238E27FC236}">
                <a16:creationId xmlns:a16="http://schemas.microsoft.com/office/drawing/2014/main" id="{14340431-88D4-4A0A-AB9F-4BEEA97B088C}"/>
              </a:ext>
            </a:extLst>
          </p:cNvPr>
          <p:cNvSpPr>
            <a:spLocks noGrp="1"/>
          </p:cNvSpPr>
          <p:nvPr>
            <p:ph type="body" sz="quarter" idx="10"/>
          </p:nvPr>
        </p:nvSpPr>
        <p:spPr/>
        <p:txBody>
          <a:bodyPr/>
          <a:lstStyle/>
          <a:p>
            <a:r>
              <a:rPr lang="en-US" sz="2300" b="1" dirty="0"/>
              <a:t>Belief: </a:t>
            </a:r>
            <a:r>
              <a:rPr lang="en-US" sz="2300" dirty="0"/>
              <a:t>A law enforcement officer believes that men who have sex with other men are not following the “rules.”</a:t>
            </a:r>
          </a:p>
          <a:p>
            <a:r>
              <a:rPr lang="en-US" sz="2300" b="1" dirty="0"/>
              <a:t>Impact: </a:t>
            </a:r>
            <a:r>
              <a:rPr lang="en-US" sz="2300" dirty="0"/>
              <a:t>A victim of violence will not get the services he needs, which could ultimately result in death or other harms. His partner, who is perpetrating violence, will likely continue to do so. The victim is unlikely to ever seek police help again and may tell others to avoid the police. This will affect law enforcement’s ability to solve future crimes because it will negatively affect willingness to collaborate with them (e.g., share information).</a:t>
            </a:r>
          </a:p>
          <a:p>
            <a:pPr marL="0" indent="0">
              <a:buNone/>
            </a:pPr>
            <a:endParaRPr lang="en-US" dirty="0"/>
          </a:p>
        </p:txBody>
      </p:sp>
    </p:spTree>
    <p:extLst>
      <p:ext uri="{BB962C8B-B14F-4D97-AF65-F5344CB8AC3E}">
        <p14:creationId xmlns:p14="http://schemas.microsoft.com/office/powerpoint/2010/main" val="309645334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05E3D-B987-49CB-B930-D9F19BCDB1A8}"/>
              </a:ext>
            </a:extLst>
          </p:cNvPr>
          <p:cNvSpPr>
            <a:spLocks noGrp="1"/>
          </p:cNvSpPr>
          <p:nvPr>
            <p:ph type="title"/>
          </p:nvPr>
        </p:nvSpPr>
        <p:spPr/>
        <p:txBody>
          <a:bodyPr>
            <a:normAutofit fontScale="90000"/>
          </a:bodyPr>
          <a:lstStyle/>
          <a:p>
            <a:r>
              <a:rPr lang="en-US" dirty="0"/>
              <a:t>Discussion: What characteristics may affect services received?</a:t>
            </a:r>
          </a:p>
        </p:txBody>
      </p:sp>
      <p:sp>
        <p:nvSpPr>
          <p:cNvPr id="3" name="Text Placeholder 2">
            <a:extLst>
              <a:ext uri="{FF2B5EF4-FFF2-40B4-BE49-F238E27FC236}">
                <a16:creationId xmlns:a16="http://schemas.microsoft.com/office/drawing/2014/main" id="{17DFB47E-9373-45A2-AC3D-6123FEB996C9}"/>
              </a:ext>
            </a:extLst>
          </p:cNvPr>
          <p:cNvSpPr>
            <a:spLocks noGrp="1"/>
          </p:cNvSpPr>
          <p:nvPr>
            <p:ph type="body" sz="quarter" idx="10"/>
          </p:nvPr>
        </p:nvSpPr>
        <p:spPr/>
        <p:txBody>
          <a:bodyPr numCol="2"/>
          <a:lstStyle/>
          <a:p>
            <a:r>
              <a:rPr lang="en-US" dirty="0"/>
              <a:t>Biological sex</a:t>
            </a:r>
          </a:p>
          <a:p>
            <a:r>
              <a:rPr lang="en-US" dirty="0"/>
              <a:t>Gender identity/ expression</a:t>
            </a:r>
          </a:p>
          <a:p>
            <a:r>
              <a:rPr lang="en-US" dirty="0"/>
              <a:t>Sexual orientation</a:t>
            </a:r>
          </a:p>
          <a:p>
            <a:r>
              <a:rPr lang="en-US" dirty="0"/>
              <a:t>Sexual behavior </a:t>
            </a:r>
          </a:p>
          <a:p>
            <a:r>
              <a:rPr lang="en-US" dirty="0"/>
              <a:t>Age</a:t>
            </a:r>
          </a:p>
          <a:p>
            <a:r>
              <a:rPr lang="en-US" dirty="0"/>
              <a:t>Race/ethnicity/tribe</a:t>
            </a:r>
          </a:p>
          <a:p>
            <a:r>
              <a:rPr lang="en-US" dirty="0"/>
              <a:t>Disability </a:t>
            </a:r>
          </a:p>
          <a:p>
            <a:r>
              <a:rPr lang="en-US" dirty="0"/>
              <a:t>HIV status</a:t>
            </a:r>
          </a:p>
          <a:p>
            <a:r>
              <a:rPr lang="en-US" dirty="0"/>
              <a:t>Socioeconomic class</a:t>
            </a:r>
          </a:p>
          <a:p>
            <a:r>
              <a:rPr lang="en-US" dirty="0"/>
              <a:t>Drug use</a:t>
            </a:r>
          </a:p>
          <a:p>
            <a:r>
              <a:rPr lang="en-US" dirty="0"/>
              <a:t>Religion</a:t>
            </a:r>
          </a:p>
          <a:p>
            <a:r>
              <a:rPr lang="en-US" dirty="0"/>
              <a:t>Occupation</a:t>
            </a:r>
          </a:p>
          <a:p>
            <a:r>
              <a:rPr lang="en-US" dirty="0"/>
              <a:t>Education/literacy </a:t>
            </a:r>
          </a:p>
          <a:p>
            <a:r>
              <a:rPr lang="en-US" dirty="0"/>
              <a:t>Nationality/citizenship </a:t>
            </a:r>
          </a:p>
          <a:p>
            <a:pPr marL="0" indent="0">
              <a:buNone/>
            </a:pPr>
            <a:endParaRPr lang="en-US" dirty="0"/>
          </a:p>
        </p:txBody>
      </p:sp>
    </p:spTree>
    <p:extLst>
      <p:ext uri="{BB962C8B-B14F-4D97-AF65-F5344CB8AC3E}">
        <p14:creationId xmlns:p14="http://schemas.microsoft.com/office/powerpoint/2010/main" val="3541054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8EBCE-E82D-4E17-89F3-C4570CF3D93F}"/>
              </a:ext>
            </a:extLst>
          </p:cNvPr>
          <p:cNvSpPr>
            <a:spLocks noGrp="1"/>
          </p:cNvSpPr>
          <p:nvPr>
            <p:ph type="title"/>
          </p:nvPr>
        </p:nvSpPr>
        <p:spPr/>
        <p:txBody>
          <a:bodyPr>
            <a:normAutofit fontScale="90000"/>
          </a:bodyPr>
          <a:lstStyle/>
          <a:p>
            <a:r>
              <a:rPr lang="en-US" dirty="0"/>
              <a:t>Activity: The last post-exposure prophylaxis (PEP) </a:t>
            </a:r>
          </a:p>
        </p:txBody>
      </p:sp>
      <p:sp>
        <p:nvSpPr>
          <p:cNvPr id="3" name="Text Placeholder 2">
            <a:extLst>
              <a:ext uri="{FF2B5EF4-FFF2-40B4-BE49-F238E27FC236}">
                <a16:creationId xmlns:a16="http://schemas.microsoft.com/office/drawing/2014/main" id="{6BF9CA4D-083D-46BC-92DD-0820CF1CDBF2}"/>
              </a:ext>
            </a:extLst>
          </p:cNvPr>
          <p:cNvSpPr>
            <a:spLocks noGrp="1"/>
          </p:cNvSpPr>
          <p:nvPr>
            <p:ph type="body" sz="quarter" idx="10"/>
          </p:nvPr>
        </p:nvSpPr>
        <p:spPr/>
        <p:txBody>
          <a:bodyPr/>
          <a:lstStyle/>
          <a:p>
            <a:r>
              <a:rPr lang="en-US" sz="2500" dirty="0"/>
              <a:t>PEP is a drug that can prevent HIV infection. It must be initiated within 72 hours after the potential exposure.</a:t>
            </a:r>
          </a:p>
          <a:p>
            <a:r>
              <a:rPr lang="en-US" sz="2500" dirty="0"/>
              <a:t>Imagine you are the officer in charge at your station. There are five victims who all entered the police station at the same time. Read about each of them, and in your small group, decide which one will be given PEP. Be prepared to share and explain your response.</a:t>
            </a:r>
          </a:p>
          <a:p>
            <a:r>
              <a:rPr lang="en-US" sz="2500" dirty="0"/>
              <a:t>There is no one right answer. But this activity can help you identify any biases that you may have. Ask yourself how you made your decision. Did you consider who was most likely to have been exposed to HIV </a:t>
            </a:r>
            <a:r>
              <a:rPr lang="en-US" sz="2500" b="1" dirty="0"/>
              <a:t>or something else?</a:t>
            </a:r>
          </a:p>
        </p:txBody>
      </p:sp>
    </p:spTree>
    <p:extLst>
      <p:ext uri="{BB962C8B-B14F-4D97-AF65-F5344CB8AC3E}">
        <p14:creationId xmlns:p14="http://schemas.microsoft.com/office/powerpoint/2010/main" val="1336109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Activity: The last PEP (debrief)</a:t>
            </a:r>
          </a:p>
        </p:txBody>
      </p:sp>
      <p:sp>
        <p:nvSpPr>
          <p:cNvPr id="2" name="Text Placeholder 1">
            <a:extLst>
              <a:ext uri="{FF2B5EF4-FFF2-40B4-BE49-F238E27FC236}">
                <a16:creationId xmlns:a16="http://schemas.microsoft.com/office/drawing/2014/main" id="{4D959548-5E76-4099-A215-B858C59E917D}"/>
              </a:ext>
            </a:extLst>
          </p:cNvPr>
          <p:cNvSpPr>
            <a:spLocks noGrp="1"/>
          </p:cNvSpPr>
          <p:nvPr>
            <p:ph type="body" sz="quarter" idx="10"/>
          </p:nvPr>
        </p:nvSpPr>
        <p:spPr/>
        <p:txBody>
          <a:bodyPr/>
          <a:lstStyle/>
          <a:p>
            <a:pPr marL="0" indent="0">
              <a:buNone/>
            </a:pPr>
            <a:r>
              <a:rPr lang="en-US" dirty="0"/>
              <a:t>Knowing that we have our own values and biases, how can we ensure that all those who come to us for support are able to benefit from our commitment to serve others?</a:t>
            </a:r>
          </a:p>
        </p:txBody>
      </p:sp>
    </p:spTree>
    <p:extLst>
      <p:ext uri="{BB962C8B-B14F-4D97-AF65-F5344CB8AC3E}">
        <p14:creationId xmlns:p14="http://schemas.microsoft.com/office/powerpoint/2010/main" val="359839375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076E3-6D54-4BB6-90CC-B959E6C4FC88}"/>
              </a:ext>
            </a:extLst>
          </p:cNvPr>
          <p:cNvSpPr>
            <a:spLocks noGrp="1"/>
          </p:cNvSpPr>
          <p:nvPr>
            <p:ph type="title"/>
          </p:nvPr>
        </p:nvSpPr>
        <p:spPr/>
        <p:txBody>
          <a:bodyPr/>
          <a:lstStyle/>
          <a:p>
            <a:r>
              <a:rPr lang="en-US" dirty="0"/>
              <a:t>Questions and reflections</a:t>
            </a:r>
          </a:p>
        </p:txBody>
      </p:sp>
      <p:sp>
        <p:nvSpPr>
          <p:cNvPr id="3" name="Text Placeholder 2">
            <a:extLst>
              <a:ext uri="{FF2B5EF4-FFF2-40B4-BE49-F238E27FC236}">
                <a16:creationId xmlns:a16="http://schemas.microsoft.com/office/drawing/2014/main" id="{9F515F59-6B88-44A1-BBBB-5B04A5F03F25}"/>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417806558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b="1" dirty="0"/>
              <a:t>Session 2.3</a:t>
            </a:r>
            <a:br>
              <a:rPr lang="en-US" dirty="0"/>
            </a:br>
            <a:r>
              <a:rPr lang="en-US" dirty="0"/>
              <a:t>Understanding Violence against Key Populations (Characteristics, Perpetrators, Causes, Consequences)</a:t>
            </a:r>
          </a:p>
        </p:txBody>
      </p:sp>
    </p:spTree>
    <p:extLst>
      <p:ext uri="{BB962C8B-B14F-4D97-AF65-F5344CB8AC3E}">
        <p14:creationId xmlns:p14="http://schemas.microsoft.com/office/powerpoint/2010/main" val="197302224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Objectives</a:t>
            </a:r>
          </a:p>
        </p:txBody>
      </p:sp>
      <p:sp>
        <p:nvSpPr>
          <p:cNvPr id="4" name="Text Placeholder 3"/>
          <p:cNvSpPr>
            <a:spLocks noGrp="1"/>
          </p:cNvSpPr>
          <p:nvPr>
            <p:ph type="body" sz="quarter" idx="10"/>
          </p:nvPr>
        </p:nvSpPr>
        <p:spPr/>
        <p:txBody>
          <a:bodyPr/>
          <a:lstStyle/>
          <a:p>
            <a:r>
              <a:rPr lang="en-US" dirty="0"/>
              <a:t>Describe how stigma and discrimination based on gender can result in violence</a:t>
            </a:r>
          </a:p>
          <a:p>
            <a:r>
              <a:rPr lang="en-US" dirty="0"/>
              <a:t>Identify common types of violence experienced by KP members and perpetrators of that violence</a:t>
            </a:r>
          </a:p>
          <a:p>
            <a:r>
              <a:rPr lang="en-US" dirty="0"/>
              <a:t>Explain the link between violence and HIV and discuss the role of law enforcement agencies in addressing HIV</a:t>
            </a:r>
          </a:p>
        </p:txBody>
      </p:sp>
    </p:spTree>
    <p:extLst>
      <p:ext uri="{BB962C8B-B14F-4D97-AF65-F5344CB8AC3E}">
        <p14:creationId xmlns:p14="http://schemas.microsoft.com/office/powerpoint/2010/main" val="134433165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17A22-084F-4228-90AD-D52813B2FD80}"/>
              </a:ext>
            </a:extLst>
          </p:cNvPr>
          <p:cNvSpPr>
            <a:spLocks noGrp="1"/>
          </p:cNvSpPr>
          <p:nvPr>
            <p:ph type="title"/>
          </p:nvPr>
        </p:nvSpPr>
        <p:spPr/>
        <p:txBody>
          <a:bodyPr/>
          <a:lstStyle/>
          <a:p>
            <a:r>
              <a:rPr lang="en-US"/>
              <a:t>Types of violence</a:t>
            </a:r>
            <a:endParaRPr lang="en-US" dirty="0"/>
          </a:p>
        </p:txBody>
      </p:sp>
      <p:sp>
        <p:nvSpPr>
          <p:cNvPr id="3" name="Text Placeholder 2">
            <a:extLst>
              <a:ext uri="{FF2B5EF4-FFF2-40B4-BE49-F238E27FC236}">
                <a16:creationId xmlns:a16="http://schemas.microsoft.com/office/drawing/2014/main" id="{3211ED55-B197-4EDB-BD8F-442D4E759EDF}"/>
              </a:ext>
            </a:extLst>
          </p:cNvPr>
          <p:cNvSpPr>
            <a:spLocks noGrp="1"/>
          </p:cNvSpPr>
          <p:nvPr>
            <p:ph type="body" sz="quarter" idx="10"/>
          </p:nvPr>
        </p:nvSpPr>
        <p:spPr/>
        <p:txBody>
          <a:bodyPr>
            <a:noAutofit/>
          </a:bodyPr>
          <a:lstStyle/>
          <a:p>
            <a:r>
              <a:rPr lang="en-US" sz="2400" b="1" dirty="0"/>
              <a:t>Emotional: </a:t>
            </a:r>
            <a:r>
              <a:rPr lang="en-US" sz="2400" dirty="0"/>
              <a:t>humiliation, threats, making someone feel worthless or afraid </a:t>
            </a:r>
          </a:p>
          <a:p>
            <a:r>
              <a:rPr lang="en-US" sz="2400" b="1" dirty="0"/>
              <a:t>Physical: </a:t>
            </a:r>
            <a:r>
              <a:rPr lang="en-US" sz="2400" dirty="0"/>
              <a:t>hitting, kicking, choking, use of a weapon</a:t>
            </a:r>
          </a:p>
          <a:p>
            <a:r>
              <a:rPr lang="en-US" sz="2400" b="1" dirty="0"/>
              <a:t>Sexual:</a:t>
            </a:r>
            <a:r>
              <a:rPr lang="en-US" sz="2400" dirty="0"/>
              <a:t> unwanted groping, forced sex (including sex without a condom)</a:t>
            </a:r>
          </a:p>
          <a:p>
            <a:r>
              <a:rPr lang="en-US" sz="2400" b="1" dirty="0"/>
              <a:t>Economic: </a:t>
            </a:r>
            <a:r>
              <a:rPr lang="en-US" sz="2400" dirty="0"/>
              <a:t>theft, not paying someone what is due to them, refusing to pay for a child’s basic needs</a:t>
            </a:r>
          </a:p>
          <a:p>
            <a:r>
              <a:rPr lang="en-US" sz="2400" b="1" dirty="0"/>
              <a:t>Other human rights violations: </a:t>
            </a:r>
            <a:r>
              <a:rPr lang="en-US" sz="2400" dirty="0"/>
              <a:t>refusing services to someone, taking their condoms/injecting equipment, arbitrarily detaining them </a:t>
            </a:r>
          </a:p>
        </p:txBody>
      </p:sp>
    </p:spTree>
    <p:extLst>
      <p:ext uri="{BB962C8B-B14F-4D97-AF65-F5344CB8AC3E}">
        <p14:creationId xmlns:p14="http://schemas.microsoft.com/office/powerpoint/2010/main" val="2418224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35995-2F04-4756-938C-72808ABC9D1C}"/>
              </a:ext>
            </a:extLst>
          </p:cNvPr>
          <p:cNvSpPr>
            <a:spLocks noGrp="1"/>
          </p:cNvSpPr>
          <p:nvPr>
            <p:ph type="title"/>
          </p:nvPr>
        </p:nvSpPr>
        <p:spPr/>
        <p:txBody>
          <a:bodyPr/>
          <a:lstStyle/>
          <a:p>
            <a:r>
              <a:rPr lang="en-US" dirty="0"/>
              <a:t>Objective</a:t>
            </a:r>
          </a:p>
        </p:txBody>
      </p:sp>
      <p:sp>
        <p:nvSpPr>
          <p:cNvPr id="3" name="Text Placeholder 2">
            <a:extLst>
              <a:ext uri="{FF2B5EF4-FFF2-40B4-BE49-F238E27FC236}">
                <a16:creationId xmlns:a16="http://schemas.microsoft.com/office/drawing/2014/main" id="{CC4F9FA1-0DEA-4E83-BED4-FAD81DBE9486}"/>
              </a:ext>
            </a:extLst>
          </p:cNvPr>
          <p:cNvSpPr>
            <a:spLocks noGrp="1"/>
          </p:cNvSpPr>
          <p:nvPr>
            <p:ph type="body" sz="quarter" idx="10"/>
          </p:nvPr>
        </p:nvSpPr>
        <p:spPr/>
        <p:txBody>
          <a:bodyPr/>
          <a:lstStyle/>
          <a:p>
            <a:pPr marL="0" indent="0">
              <a:buNone/>
            </a:pPr>
            <a:r>
              <a:rPr lang="en-US" dirty="0"/>
              <a:t>Determine baseline knowledge and attitudes</a:t>
            </a:r>
          </a:p>
        </p:txBody>
      </p:sp>
    </p:spTree>
    <p:extLst>
      <p:ext uri="{BB962C8B-B14F-4D97-AF65-F5344CB8AC3E}">
        <p14:creationId xmlns:p14="http://schemas.microsoft.com/office/powerpoint/2010/main" val="397992649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2C4B6B2F-27B0-43EF-8FB6-3F3B3980A886}"/>
              </a:ext>
            </a:extLst>
          </p:cNvPr>
          <p:cNvSpPr txBox="1"/>
          <p:nvPr/>
        </p:nvSpPr>
        <p:spPr>
          <a:xfrm>
            <a:off x="6166727" y="4491894"/>
            <a:ext cx="1361053" cy="738664"/>
          </a:xfrm>
          <a:prstGeom prst="rect">
            <a:avLst/>
          </a:prstGeom>
          <a:noFill/>
        </p:spPr>
        <p:txBody>
          <a:bodyPr wrap="square" rtlCol="0">
            <a:spAutoFit/>
          </a:bodyPr>
          <a:lstStyle/>
          <a:p>
            <a:pPr algn="ctr"/>
            <a:r>
              <a:rPr lang="en-US" sz="1400" dirty="0"/>
              <a:t>Amanda when she cannot be herself</a:t>
            </a:r>
          </a:p>
        </p:txBody>
      </p:sp>
      <p:sp>
        <p:nvSpPr>
          <p:cNvPr id="18" name="TextBox 17">
            <a:extLst>
              <a:ext uri="{FF2B5EF4-FFF2-40B4-BE49-F238E27FC236}">
                <a16:creationId xmlns:a16="http://schemas.microsoft.com/office/drawing/2014/main" id="{FFB36A15-522A-460B-8601-00340E28377E}"/>
              </a:ext>
            </a:extLst>
          </p:cNvPr>
          <p:cNvSpPr txBox="1"/>
          <p:nvPr/>
        </p:nvSpPr>
        <p:spPr>
          <a:xfrm>
            <a:off x="2911102" y="4491894"/>
            <a:ext cx="1361053" cy="738664"/>
          </a:xfrm>
          <a:prstGeom prst="rect">
            <a:avLst/>
          </a:prstGeom>
          <a:noFill/>
        </p:spPr>
        <p:txBody>
          <a:bodyPr wrap="square" rtlCol="0">
            <a:spAutoFit/>
          </a:bodyPr>
          <a:lstStyle/>
          <a:p>
            <a:pPr algn="ctr"/>
            <a:r>
              <a:rPr lang="en-US" sz="1400" dirty="0"/>
              <a:t>Amanda when she is free to be herself</a:t>
            </a:r>
          </a:p>
        </p:txBody>
      </p:sp>
      <p:pic>
        <p:nvPicPr>
          <p:cNvPr id="19" name="Picture 18">
            <a:extLst>
              <a:ext uri="{FF2B5EF4-FFF2-40B4-BE49-F238E27FC236}">
                <a16:creationId xmlns:a16="http://schemas.microsoft.com/office/drawing/2014/main" id="{7C9C63EA-96DB-4DBB-92CF-6B97A61DEC01}"/>
              </a:ext>
            </a:extLst>
          </p:cNvPr>
          <p:cNvPicPr>
            <a:picLocks noChangeAspect="1"/>
          </p:cNvPicPr>
          <p:nvPr/>
        </p:nvPicPr>
        <p:blipFill rotWithShape="1">
          <a:blip r:embed="rId3"/>
          <a:srcRect b="47034"/>
          <a:stretch/>
        </p:blipFill>
        <p:spPr>
          <a:xfrm>
            <a:off x="5347022" y="4491895"/>
            <a:ext cx="1310057" cy="1870011"/>
          </a:xfrm>
          <a:prstGeom prst="rect">
            <a:avLst/>
          </a:prstGeom>
        </p:spPr>
      </p:pic>
      <p:pic>
        <p:nvPicPr>
          <p:cNvPr id="20" name="Picture 19">
            <a:extLst>
              <a:ext uri="{FF2B5EF4-FFF2-40B4-BE49-F238E27FC236}">
                <a16:creationId xmlns:a16="http://schemas.microsoft.com/office/drawing/2014/main" id="{4F2ECC13-4548-4B4A-8669-98DE7622564D}"/>
              </a:ext>
            </a:extLst>
          </p:cNvPr>
          <p:cNvPicPr>
            <a:picLocks noChangeAspect="1"/>
          </p:cNvPicPr>
          <p:nvPr/>
        </p:nvPicPr>
        <p:blipFill rotWithShape="1">
          <a:blip r:embed="rId4"/>
          <a:srcRect b="46228"/>
          <a:stretch/>
        </p:blipFill>
        <p:spPr>
          <a:xfrm>
            <a:off x="2005749" y="4491894"/>
            <a:ext cx="1367003" cy="1870011"/>
          </a:xfrm>
          <a:prstGeom prst="rect">
            <a:avLst/>
          </a:prstGeom>
        </p:spPr>
      </p:pic>
      <p:sp>
        <p:nvSpPr>
          <p:cNvPr id="5" name="Text Placeholder 4">
            <a:extLst>
              <a:ext uri="{FF2B5EF4-FFF2-40B4-BE49-F238E27FC236}">
                <a16:creationId xmlns:a16="http://schemas.microsoft.com/office/drawing/2014/main" id="{EAD65D4E-8018-4A9C-8017-C8CA24978786}"/>
              </a:ext>
            </a:extLst>
          </p:cNvPr>
          <p:cNvSpPr>
            <a:spLocks noGrp="1"/>
          </p:cNvSpPr>
          <p:nvPr>
            <p:ph type="body" sz="quarter" idx="10"/>
          </p:nvPr>
        </p:nvSpPr>
        <p:spPr/>
        <p:txBody>
          <a:bodyPr/>
          <a:lstStyle/>
          <a:p>
            <a:r>
              <a:rPr lang="en-US" dirty="0"/>
              <a:t>Read Amanda’s story together.</a:t>
            </a:r>
          </a:p>
          <a:p>
            <a:r>
              <a:rPr lang="en-US" dirty="0"/>
              <a:t>In small groups, answer your group’s question on a large piece of paper.</a:t>
            </a:r>
          </a:p>
          <a:p>
            <a:r>
              <a:rPr lang="en-US" dirty="0"/>
              <a:t>Select one person to present your answers back to the group.</a:t>
            </a:r>
          </a:p>
        </p:txBody>
      </p:sp>
      <p:sp>
        <p:nvSpPr>
          <p:cNvPr id="8" name="TextBox 7">
            <a:extLst>
              <a:ext uri="{FF2B5EF4-FFF2-40B4-BE49-F238E27FC236}">
                <a16:creationId xmlns:a16="http://schemas.microsoft.com/office/drawing/2014/main" id="{0B293C82-8FEA-4ED0-BF98-C0CA2895D800}"/>
              </a:ext>
            </a:extLst>
          </p:cNvPr>
          <p:cNvSpPr txBox="1"/>
          <p:nvPr/>
        </p:nvSpPr>
        <p:spPr>
          <a:xfrm>
            <a:off x="633047" y="140614"/>
            <a:ext cx="7930662" cy="771346"/>
          </a:xfrm>
          <a:prstGeom prst="snip2DiagRect">
            <a:avLst/>
          </a:prstGeom>
          <a:solidFill>
            <a:schemeClr val="tx2"/>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600" dirty="0">
                <a:solidFill>
                  <a:schemeClr val="bg1"/>
                </a:solidFill>
              </a:rPr>
              <a:t>Activity: Amanda’s story</a:t>
            </a:r>
            <a:endParaRPr lang="en-US" sz="1050" dirty="0">
              <a:solidFill>
                <a:schemeClr val="bg1"/>
              </a:solidFill>
            </a:endParaRPr>
          </a:p>
        </p:txBody>
      </p:sp>
    </p:spTree>
    <p:extLst>
      <p:ext uri="{BB962C8B-B14F-4D97-AF65-F5344CB8AC3E}">
        <p14:creationId xmlns:p14="http://schemas.microsoft.com/office/powerpoint/2010/main" val="469152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8E01A-F444-4FEE-8A7C-6E176ABAAA18}"/>
              </a:ext>
            </a:extLst>
          </p:cNvPr>
          <p:cNvSpPr>
            <a:spLocks noGrp="1"/>
          </p:cNvSpPr>
          <p:nvPr>
            <p:ph type="title"/>
          </p:nvPr>
        </p:nvSpPr>
        <p:spPr/>
        <p:txBody>
          <a:bodyPr/>
          <a:lstStyle/>
          <a:p>
            <a:r>
              <a:rPr lang="en-US" dirty="0"/>
              <a:t>Questions (one question per group)</a:t>
            </a:r>
          </a:p>
        </p:txBody>
      </p:sp>
      <p:sp>
        <p:nvSpPr>
          <p:cNvPr id="3" name="Text Placeholder 2">
            <a:extLst>
              <a:ext uri="{FF2B5EF4-FFF2-40B4-BE49-F238E27FC236}">
                <a16:creationId xmlns:a16="http://schemas.microsoft.com/office/drawing/2014/main" id="{BAEDF3C9-C40E-4A87-BCEC-46C7E1EE5B7A}"/>
              </a:ext>
            </a:extLst>
          </p:cNvPr>
          <p:cNvSpPr>
            <a:spLocks noGrp="1"/>
          </p:cNvSpPr>
          <p:nvPr>
            <p:ph type="body" sz="quarter" idx="10"/>
          </p:nvPr>
        </p:nvSpPr>
        <p:spPr/>
        <p:txBody>
          <a:bodyPr>
            <a:noAutofit/>
          </a:bodyPr>
          <a:lstStyle/>
          <a:p>
            <a:pPr marL="0" indent="0">
              <a:buNone/>
            </a:pPr>
            <a:r>
              <a:rPr lang="en-US" sz="2200" u="sng" dirty="0"/>
              <a:t>Question 1:</a:t>
            </a:r>
            <a:r>
              <a:rPr lang="en-US" sz="2200" dirty="0"/>
              <a:t> Describe at least three times that violence increased Amanda’s vulnerability to HIV infection. Describe at least three times that violence affected her access to HIV treatment.</a:t>
            </a:r>
          </a:p>
          <a:p>
            <a:pPr marL="0" indent="0">
              <a:buNone/>
            </a:pPr>
            <a:r>
              <a:rPr lang="en-US" sz="2200" u="sng" dirty="0"/>
              <a:t>Question 2:</a:t>
            </a:r>
            <a:r>
              <a:rPr lang="en-US" sz="2200" dirty="0"/>
              <a:t> Describe the violence that Amanda experienced, giving at least two examples of each type: emotional, sexual, physical, economic, and other human rights violations.</a:t>
            </a:r>
          </a:p>
          <a:p>
            <a:pPr marL="0" indent="0">
              <a:buNone/>
            </a:pPr>
            <a:r>
              <a:rPr lang="en-US" sz="2200" u="sng" dirty="0"/>
              <a:t>Question 3:</a:t>
            </a:r>
            <a:r>
              <a:rPr lang="en-US" sz="2200" dirty="0"/>
              <a:t> List all the perpetrators of violence. Decide which perpetrator had the most dramatic negative impact on Amanda’s life and explain your answer.</a:t>
            </a:r>
          </a:p>
          <a:p>
            <a:pPr marL="0" indent="0">
              <a:buNone/>
            </a:pPr>
            <a:r>
              <a:rPr lang="en-US" sz="2200" u="sng" dirty="0"/>
              <a:t>Question 4:</a:t>
            </a:r>
            <a:r>
              <a:rPr lang="en-US" sz="2200" dirty="0"/>
              <a:t> Think about all the consequences of the violence Amanda experienced. Make a list of the consequences of each form of violence.</a:t>
            </a:r>
          </a:p>
        </p:txBody>
      </p:sp>
    </p:spTree>
    <p:extLst>
      <p:ext uri="{BB962C8B-B14F-4D97-AF65-F5344CB8AC3E}">
        <p14:creationId xmlns:p14="http://schemas.microsoft.com/office/powerpoint/2010/main" val="191490726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dirty="0"/>
              <a:t>Violence affects the HIV epidemic</a:t>
            </a:r>
          </a:p>
        </p:txBody>
      </p:sp>
      <p:sp>
        <p:nvSpPr>
          <p:cNvPr id="6" name="Text Placeholder 2"/>
          <p:cNvSpPr>
            <a:spLocks noGrp="1"/>
          </p:cNvSpPr>
          <p:nvPr>
            <p:ph type="body" sz="quarter" idx="10"/>
          </p:nvPr>
        </p:nvSpPr>
        <p:spPr>
          <a:xfrm>
            <a:off x="467360" y="1361823"/>
            <a:ext cx="3468536" cy="3752216"/>
          </a:xfrm>
        </p:spPr>
        <p:txBody>
          <a:bodyPr/>
          <a:lstStyle/>
          <a:p>
            <a:pPr marL="0" indent="0">
              <a:buNone/>
            </a:pPr>
            <a:r>
              <a:rPr lang="en-US" sz="2400" dirty="0"/>
              <a:t>Violence:</a:t>
            </a:r>
          </a:p>
          <a:p>
            <a:r>
              <a:rPr lang="en-US" sz="2400" dirty="0"/>
              <a:t>Increases HIV vulnerability</a:t>
            </a:r>
            <a:r>
              <a:rPr lang="en-US" sz="2400" baseline="30000" dirty="0"/>
              <a:t>1-8</a:t>
            </a:r>
          </a:p>
          <a:p>
            <a:r>
              <a:rPr lang="en-US" sz="2400" dirty="0"/>
              <a:t>Decreases testing uptake and disclosure</a:t>
            </a:r>
            <a:r>
              <a:rPr lang="en-US" sz="2400" baseline="30000" dirty="0"/>
              <a:t>9</a:t>
            </a:r>
          </a:p>
          <a:p>
            <a:r>
              <a:rPr lang="en-US" sz="2400" dirty="0"/>
              <a:t>Decreases adherence to ART</a:t>
            </a:r>
            <a:r>
              <a:rPr lang="en-US" sz="2400" baseline="30000" dirty="0"/>
              <a:t>9-12</a:t>
            </a:r>
          </a:p>
          <a:p>
            <a:r>
              <a:rPr lang="en-US" sz="2400" dirty="0"/>
              <a:t>Causes a host of other health issues</a:t>
            </a:r>
            <a:r>
              <a:rPr lang="en-US" sz="2400" baseline="30000" dirty="0"/>
              <a:t>13</a:t>
            </a:r>
          </a:p>
        </p:txBody>
      </p:sp>
      <p:pic>
        <p:nvPicPr>
          <p:cNvPr id="7" name="Picture 6">
            <a:extLst>
              <a:ext uri="{FF2B5EF4-FFF2-40B4-BE49-F238E27FC236}">
                <a16:creationId xmlns:a16="http://schemas.microsoft.com/office/drawing/2014/main" id="{E52F0023-C204-4AA5-A07D-6206BB83633A}"/>
              </a:ext>
            </a:extLst>
          </p:cNvPr>
          <p:cNvPicPr/>
          <p:nvPr/>
        </p:nvPicPr>
        <p:blipFill rotWithShape="1">
          <a:blip r:embed="rId3" cstate="print">
            <a:extLst>
              <a:ext uri="{28A0092B-C50C-407E-A947-70E740481C1C}">
                <a14:useLocalDpi xmlns:a14="http://schemas.microsoft.com/office/drawing/2010/main"/>
              </a:ext>
            </a:extLst>
          </a:blip>
          <a:srcRect l="4757"/>
          <a:stretch/>
        </p:blipFill>
        <p:spPr bwMode="auto">
          <a:xfrm>
            <a:off x="3935896" y="1552892"/>
            <a:ext cx="5061507" cy="3752215"/>
          </a:xfrm>
          <a:prstGeom prst="rect">
            <a:avLst/>
          </a:prstGeom>
          <a:noFill/>
          <a:ln>
            <a:noFill/>
          </a:ln>
        </p:spPr>
      </p:pic>
      <p:sp>
        <p:nvSpPr>
          <p:cNvPr id="9" name="Text Placeholder 2">
            <a:extLst>
              <a:ext uri="{FF2B5EF4-FFF2-40B4-BE49-F238E27FC236}">
                <a16:creationId xmlns:a16="http://schemas.microsoft.com/office/drawing/2014/main" id="{4ED98B1F-C753-4467-9316-BC9C44AF39BC}"/>
              </a:ext>
            </a:extLst>
          </p:cNvPr>
          <p:cNvSpPr txBox="1">
            <a:spLocks/>
          </p:cNvSpPr>
          <p:nvPr/>
        </p:nvSpPr>
        <p:spPr>
          <a:xfrm>
            <a:off x="467359" y="6000223"/>
            <a:ext cx="8219441" cy="664352"/>
          </a:xfrm>
          <a:prstGeom prst="rect">
            <a:avLst/>
          </a:prstGeom>
        </p:spPr>
        <p:txBody>
          <a:bodyPr vert="horz"/>
          <a:lstStyle>
            <a:lvl1pPr marL="342900" indent="-342900" algn="l" defTabSz="457200" rtl="0" eaLnBrk="1" latinLnBrk="0" hangingPunct="1">
              <a:lnSpc>
                <a:spcPts val="3000"/>
              </a:lnSpc>
              <a:spcBef>
                <a:spcPts val="1200"/>
              </a:spcBef>
              <a:buClr>
                <a:srgbClr val="EF9930"/>
              </a:buClr>
              <a:buSzPct val="100000"/>
              <a:buFont typeface="Arial"/>
              <a:buChar char="•"/>
              <a:defRPr sz="2800" b="0" kern="1200" spc="0">
                <a:solidFill>
                  <a:srgbClr val="535352"/>
                </a:solidFill>
                <a:latin typeface="Calibri"/>
                <a:ea typeface="+mn-ea"/>
                <a:cs typeface="Calibri"/>
              </a:defRPr>
            </a:lvl1pPr>
            <a:lvl2pPr marL="742950" indent="-285750" algn="l" defTabSz="457200" rtl="0" eaLnBrk="1" latinLnBrk="0" hangingPunct="1">
              <a:spcBef>
                <a:spcPct val="20000"/>
              </a:spcBef>
              <a:buClr>
                <a:srgbClr val="EF9930"/>
              </a:buClr>
              <a:buFont typeface="Arial"/>
              <a:buChar char="–"/>
              <a:defRPr sz="2800" kern="1200">
                <a:solidFill>
                  <a:srgbClr val="535352"/>
                </a:solidFill>
                <a:latin typeface="Calibri"/>
                <a:ea typeface="+mn-ea"/>
                <a:cs typeface="Calibri"/>
              </a:defRPr>
            </a:lvl2pPr>
            <a:lvl3pPr marL="1143000" indent="-228600" algn="l" defTabSz="457200" rtl="0" eaLnBrk="1" latinLnBrk="0" hangingPunct="1">
              <a:spcBef>
                <a:spcPct val="20000"/>
              </a:spcBef>
              <a:buClr>
                <a:srgbClr val="EF9930"/>
              </a:buClr>
              <a:buSzPct val="83000"/>
              <a:buFont typeface="Calibri" panose="020F0502020204030204" pitchFamily="34" charset="0"/>
              <a:buChar char="‐"/>
              <a:defRPr sz="2400" kern="1200">
                <a:solidFill>
                  <a:srgbClr val="535352"/>
                </a:solidFill>
                <a:latin typeface="Calibri"/>
                <a:ea typeface="+mn-ea"/>
                <a:cs typeface="Calibri"/>
              </a:defRPr>
            </a:lvl3pPr>
            <a:lvl4pPr marL="1600200" indent="-228600" algn="l" defTabSz="457200" rtl="0" eaLnBrk="1" latinLnBrk="0" hangingPunct="1">
              <a:spcBef>
                <a:spcPct val="20000"/>
              </a:spcBef>
              <a:buFont typeface="Arial"/>
              <a:buChar char="–"/>
              <a:defRPr sz="2000" kern="1200">
                <a:solidFill>
                  <a:srgbClr val="535352"/>
                </a:solidFill>
                <a:latin typeface="Calibri"/>
                <a:ea typeface="+mn-ea"/>
                <a:cs typeface="Calibri"/>
              </a:defRPr>
            </a:lvl4pPr>
            <a:lvl5pPr marL="2057400" indent="-228600" algn="l" defTabSz="457200" rtl="0" eaLnBrk="1" latinLnBrk="0" hangingPunct="1">
              <a:spcBef>
                <a:spcPct val="20000"/>
              </a:spcBef>
              <a:buFont typeface="Arial"/>
              <a:buChar char="»"/>
              <a:defRPr sz="2000" kern="1200">
                <a:solidFill>
                  <a:srgbClr val="535352"/>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0000"/>
              </a:lnSpc>
              <a:spcBef>
                <a:spcPts val="0"/>
              </a:spcBef>
              <a:buNone/>
            </a:pPr>
            <a:r>
              <a:rPr lang="en-US" sz="1200" dirty="0"/>
              <a:t>Sources: 1. Beattie et al., 2015.   2. Decker et al., 2013.      3. Decker et al., 2015.   4. Decker et al., 2016.  5. </a:t>
            </a:r>
            <a:r>
              <a:rPr lang="en-US" sz="1200" dirty="0" err="1"/>
              <a:t>Dunkle</a:t>
            </a:r>
            <a:r>
              <a:rPr lang="en-US" sz="1200" dirty="0"/>
              <a:t> &amp; Decker, 2013.   6. </a:t>
            </a:r>
            <a:r>
              <a:rPr lang="en-US" sz="1200" dirty="0" err="1"/>
              <a:t>Guadamuz</a:t>
            </a:r>
            <a:r>
              <a:rPr lang="en-US" sz="1200" dirty="0"/>
              <a:t> et al., 2011.    7. </a:t>
            </a:r>
            <a:r>
              <a:rPr lang="en-US" sz="1200" dirty="0" err="1"/>
              <a:t>Lunze</a:t>
            </a:r>
            <a:r>
              <a:rPr lang="en-US" sz="1200" dirty="0"/>
              <a:t> et al., 2016.   8. Wheeler et al., 2014.  9. Schafer et al., 2012.   10. </a:t>
            </a:r>
            <a:r>
              <a:rPr lang="en-US" sz="1200" dirty="0" err="1"/>
              <a:t>Machtinger</a:t>
            </a:r>
            <a:r>
              <a:rPr lang="en-US" sz="1200" dirty="0"/>
              <a:t> et al., 2012.    11. Mendoza et al., 2017.  12. </a:t>
            </a:r>
            <a:r>
              <a:rPr lang="en-US" sz="1200" dirty="0" err="1"/>
              <a:t>Zullinger</a:t>
            </a:r>
            <a:r>
              <a:rPr lang="en-US" sz="1200" dirty="0"/>
              <a:t> et al., 2015.    13. World Health Organization, 2013.</a:t>
            </a:r>
          </a:p>
        </p:txBody>
      </p:sp>
    </p:spTree>
    <p:extLst>
      <p:ext uri="{BB962C8B-B14F-4D97-AF65-F5344CB8AC3E}">
        <p14:creationId xmlns:p14="http://schemas.microsoft.com/office/powerpoint/2010/main" val="224739202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Violence against Key Populations in </a:t>
            </a:r>
            <a:r>
              <a:rPr lang="en-GB" dirty="0">
                <a:solidFill>
                  <a:srgbClr val="00B050"/>
                </a:solidFill>
              </a:rPr>
              <a:t>[Country]</a:t>
            </a:r>
          </a:p>
        </p:txBody>
      </p:sp>
      <p:sp>
        <p:nvSpPr>
          <p:cNvPr id="3" name="Content Placeholder 2"/>
          <p:cNvSpPr>
            <a:spLocks noGrp="1"/>
          </p:cNvSpPr>
          <p:nvPr>
            <p:ph type="body" sz="quarter" idx="10"/>
          </p:nvPr>
        </p:nvSpPr>
        <p:spPr>
          <a:xfrm>
            <a:off x="467360" y="1417637"/>
            <a:ext cx="8219440" cy="5078579"/>
          </a:xfrm>
        </p:spPr>
        <p:txBody>
          <a:bodyPr>
            <a:noAutofit/>
          </a:bodyPr>
          <a:lstStyle/>
          <a:p>
            <a:pPr marL="0" indent="0">
              <a:lnSpc>
                <a:spcPts val="2200"/>
              </a:lnSpc>
              <a:buNone/>
            </a:pPr>
            <a:r>
              <a:rPr lang="en-GB" sz="2000" b="1" dirty="0">
                <a:solidFill>
                  <a:srgbClr val="00B050"/>
                </a:solidFill>
              </a:rPr>
              <a:t>Insert country-specific information/statistics about violence against key populations in [Country]. If there is specific data on violence perpetrated by law enforcement agencies, this data should also be added to this slide.</a:t>
            </a:r>
          </a:p>
          <a:p>
            <a:pPr marL="0" indent="0">
              <a:buNone/>
            </a:pPr>
            <a:r>
              <a:rPr lang="en-GB" sz="1600" b="1" dirty="0">
                <a:solidFill>
                  <a:srgbClr val="00B050"/>
                </a:solidFill>
              </a:rPr>
              <a:t>Example slide from Malawi training:</a:t>
            </a:r>
          </a:p>
          <a:p>
            <a:r>
              <a:rPr lang="en-GB" sz="1600" dirty="0">
                <a:solidFill>
                  <a:srgbClr val="00B050"/>
                </a:solidFill>
              </a:rPr>
              <a:t>Many men who have sex with men in Malawi face increased levels of stigma and violence. </a:t>
            </a:r>
          </a:p>
          <a:p>
            <a:pPr lvl="1"/>
            <a:r>
              <a:rPr lang="en-GB" sz="1600" dirty="0">
                <a:solidFill>
                  <a:srgbClr val="00B050"/>
                </a:solidFill>
              </a:rPr>
              <a:t>A 2010 study  found that 4 percent of men who have sex with men were denied health care service based on sexuality, 1 percent were blackmailed because of sexuality, and 19 percent experienced a discrimination event.</a:t>
            </a:r>
          </a:p>
          <a:p>
            <a:pPr lvl="1"/>
            <a:r>
              <a:rPr lang="en-GB" sz="1600" dirty="0">
                <a:solidFill>
                  <a:srgbClr val="00B050"/>
                </a:solidFill>
              </a:rPr>
              <a:t>Another study in 2013 study found that over 20 percent of men who have sex with men had experienced some form of stigma and 11.4 percent had experienced homophobic violence.</a:t>
            </a:r>
          </a:p>
          <a:p>
            <a:r>
              <a:rPr lang="en-GB" sz="1600" dirty="0">
                <a:solidFill>
                  <a:srgbClr val="00B050"/>
                </a:solidFill>
              </a:rPr>
              <a:t>Stigma and violence experienced among men who have sex with men can be responsible for difficulties in going for an HIV test, seeking HIV services, and disclosing HIV status.</a:t>
            </a:r>
          </a:p>
        </p:txBody>
      </p:sp>
    </p:spTree>
    <p:extLst>
      <p:ext uri="{BB962C8B-B14F-4D97-AF65-F5344CB8AC3E}">
        <p14:creationId xmlns:p14="http://schemas.microsoft.com/office/powerpoint/2010/main" val="250403884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1016FEA-F641-44F3-ADC7-D340F1F636E6}"/>
              </a:ext>
            </a:extLst>
          </p:cNvPr>
          <p:cNvPicPr>
            <a:picLocks noChangeAspect="1"/>
          </p:cNvPicPr>
          <p:nvPr/>
        </p:nvPicPr>
        <p:blipFill rotWithShape="1">
          <a:blip r:embed="rId3"/>
          <a:srcRect t="3761" b="8329"/>
          <a:stretch/>
        </p:blipFill>
        <p:spPr>
          <a:xfrm>
            <a:off x="3255031" y="0"/>
            <a:ext cx="7004618" cy="6772834"/>
          </a:xfrm>
          <a:prstGeom prst="rect">
            <a:avLst/>
          </a:prstGeom>
        </p:spPr>
      </p:pic>
      <p:sp>
        <p:nvSpPr>
          <p:cNvPr id="10" name="Rectangle 9">
            <a:extLst>
              <a:ext uri="{FF2B5EF4-FFF2-40B4-BE49-F238E27FC236}">
                <a16:creationId xmlns:a16="http://schemas.microsoft.com/office/drawing/2014/main" id="{0A280291-E8C7-43FD-A8C7-D27DB83303F9}"/>
              </a:ext>
            </a:extLst>
          </p:cNvPr>
          <p:cNvSpPr/>
          <p:nvPr/>
        </p:nvSpPr>
        <p:spPr>
          <a:xfrm>
            <a:off x="1417531" y="1741398"/>
            <a:ext cx="1577342" cy="452872"/>
          </a:xfrm>
          <a:prstGeom prst="rect">
            <a:avLst/>
          </a:prstGeom>
          <a:ln>
            <a:solidFill>
              <a:schemeClr val="accent1"/>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en-US" b="1" dirty="0"/>
              <a:t>Consequences</a:t>
            </a:r>
          </a:p>
        </p:txBody>
      </p:sp>
      <p:sp>
        <p:nvSpPr>
          <p:cNvPr id="11" name="Rectangle 10">
            <a:extLst>
              <a:ext uri="{FF2B5EF4-FFF2-40B4-BE49-F238E27FC236}">
                <a16:creationId xmlns:a16="http://schemas.microsoft.com/office/drawing/2014/main" id="{AD0E1E7D-DEB5-42C7-8DB2-798ED74B12BB}"/>
              </a:ext>
            </a:extLst>
          </p:cNvPr>
          <p:cNvSpPr/>
          <p:nvPr/>
        </p:nvSpPr>
        <p:spPr>
          <a:xfrm>
            <a:off x="2126289" y="5159723"/>
            <a:ext cx="868584" cy="495812"/>
          </a:xfrm>
          <a:prstGeom prst="rect">
            <a:avLst/>
          </a:prstGeom>
          <a:ln>
            <a:solidFill>
              <a:schemeClr val="accent1"/>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en-US" b="1" dirty="0"/>
              <a:t>Causes</a:t>
            </a:r>
          </a:p>
        </p:txBody>
      </p:sp>
      <p:cxnSp>
        <p:nvCxnSpPr>
          <p:cNvPr id="12" name="Straight Arrow Connector 11">
            <a:extLst>
              <a:ext uri="{FF2B5EF4-FFF2-40B4-BE49-F238E27FC236}">
                <a16:creationId xmlns:a16="http://schemas.microsoft.com/office/drawing/2014/main" id="{A2A02060-D661-4BFA-BFE4-D0CF02348AF7}"/>
              </a:ext>
            </a:extLst>
          </p:cNvPr>
          <p:cNvCxnSpPr>
            <a:cxnSpLocks/>
            <a:stCxn id="11" idx="3"/>
          </p:cNvCxnSpPr>
          <p:nvPr/>
        </p:nvCxnSpPr>
        <p:spPr>
          <a:xfrm>
            <a:off x="2994873" y="5407629"/>
            <a:ext cx="329731" cy="10681"/>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8AB4B6E4-1194-42D4-ABA1-828BF9E465B2}"/>
              </a:ext>
            </a:extLst>
          </p:cNvPr>
          <p:cNvCxnSpPr>
            <a:cxnSpLocks/>
          </p:cNvCxnSpPr>
          <p:nvPr/>
        </p:nvCxnSpPr>
        <p:spPr>
          <a:xfrm flipV="1">
            <a:off x="2994873" y="1963795"/>
            <a:ext cx="420465" cy="4039"/>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F396FB1F-265D-4E58-ADA2-DB075F18EFDA}"/>
              </a:ext>
            </a:extLst>
          </p:cNvPr>
          <p:cNvSpPr/>
          <p:nvPr/>
        </p:nvSpPr>
        <p:spPr>
          <a:xfrm>
            <a:off x="4215333" y="3738076"/>
            <a:ext cx="4557010" cy="824692"/>
          </a:xfrm>
          <a:prstGeom prst="rect">
            <a:avLst/>
          </a:prstGeom>
          <a:solidFill>
            <a:schemeClr val="accent1"/>
          </a:solid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b="1" dirty="0">
                <a:solidFill>
                  <a:schemeClr val="bg1"/>
                </a:solidFill>
              </a:rPr>
              <a:t>Violence :</a:t>
            </a:r>
          </a:p>
          <a:p>
            <a:pPr algn="ctr"/>
            <a:r>
              <a:rPr lang="en-US" sz="1600" b="1" dirty="0">
                <a:solidFill>
                  <a:schemeClr val="bg1"/>
                </a:solidFill>
              </a:rPr>
              <a:t>physical, sexual, emotional, economic, and other human rights violations</a:t>
            </a:r>
          </a:p>
        </p:txBody>
      </p:sp>
      <p:graphicFrame>
        <p:nvGraphicFramePr>
          <p:cNvPr id="18" name="Table 17">
            <a:extLst>
              <a:ext uri="{FF2B5EF4-FFF2-40B4-BE49-F238E27FC236}">
                <a16:creationId xmlns:a16="http://schemas.microsoft.com/office/drawing/2014/main" id="{DE207F96-D931-4431-8E0A-7C9E15F2D032}"/>
              </a:ext>
            </a:extLst>
          </p:cNvPr>
          <p:cNvGraphicFramePr>
            <a:graphicFrameLocks noGrp="1"/>
          </p:cNvGraphicFramePr>
          <p:nvPr>
            <p:extLst/>
          </p:nvPr>
        </p:nvGraphicFramePr>
        <p:xfrm>
          <a:off x="4892741" y="4822712"/>
          <a:ext cx="3271999" cy="548640"/>
        </p:xfrm>
        <a:graphic>
          <a:graphicData uri="http://schemas.openxmlformats.org/drawingml/2006/table">
            <a:tbl>
              <a:tblPr firstRow="1" bandRow="1">
                <a:tableStyleId>{5C22544A-7EE6-4342-B048-85BDC9FD1C3A}</a:tableStyleId>
              </a:tblPr>
              <a:tblGrid>
                <a:gridCol w="1443211">
                  <a:extLst>
                    <a:ext uri="{9D8B030D-6E8A-4147-A177-3AD203B41FA5}">
                      <a16:colId xmlns:a16="http://schemas.microsoft.com/office/drawing/2014/main" val="1213555006"/>
                    </a:ext>
                  </a:extLst>
                </a:gridCol>
                <a:gridCol w="588629">
                  <a:extLst>
                    <a:ext uri="{9D8B030D-6E8A-4147-A177-3AD203B41FA5}">
                      <a16:colId xmlns:a16="http://schemas.microsoft.com/office/drawing/2014/main" val="3391072456"/>
                    </a:ext>
                  </a:extLst>
                </a:gridCol>
                <a:gridCol w="1240159">
                  <a:extLst>
                    <a:ext uri="{9D8B030D-6E8A-4147-A177-3AD203B41FA5}">
                      <a16:colId xmlns:a16="http://schemas.microsoft.com/office/drawing/2014/main" val="3572828379"/>
                    </a:ext>
                  </a:extLst>
                </a:gridCol>
              </a:tblGrid>
              <a:tr h="227321">
                <a:tc>
                  <a:txBody>
                    <a:bodyPr/>
                    <a:lstStyle/>
                    <a:p>
                      <a:pPr algn="ctr"/>
                      <a:r>
                        <a:rPr lang="en-US" sz="1500" b="0" dirty="0">
                          <a:solidFill>
                            <a:schemeClr val="tx1"/>
                          </a:solidFill>
                        </a:rPr>
                        <a:t>Normalization of violence</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500" b="0" dirty="0">
                        <a:solidFill>
                          <a:schemeClr val="tx1"/>
                        </a:solidFill>
                      </a:endParaRP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500" b="0" dirty="0">
                          <a:solidFill>
                            <a:schemeClr val="tx1"/>
                          </a:solidFill>
                        </a:rPr>
                        <a:t>Impunity for perpetrators</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04688253"/>
                  </a:ext>
                </a:extLst>
              </a:tr>
            </a:tbl>
          </a:graphicData>
        </a:graphic>
      </p:graphicFrame>
      <p:graphicFrame>
        <p:nvGraphicFramePr>
          <p:cNvPr id="19" name="Table 18">
            <a:extLst>
              <a:ext uri="{FF2B5EF4-FFF2-40B4-BE49-F238E27FC236}">
                <a16:creationId xmlns:a16="http://schemas.microsoft.com/office/drawing/2014/main" id="{ECF3247A-78D3-4A26-86B8-A05FD89514DB}"/>
              </a:ext>
            </a:extLst>
          </p:cNvPr>
          <p:cNvGraphicFramePr>
            <a:graphicFrameLocks noGrp="1"/>
          </p:cNvGraphicFramePr>
          <p:nvPr>
            <p:extLst/>
          </p:nvPr>
        </p:nvGraphicFramePr>
        <p:xfrm>
          <a:off x="5051149" y="6215811"/>
          <a:ext cx="2955184" cy="320040"/>
        </p:xfrm>
        <a:graphic>
          <a:graphicData uri="http://schemas.openxmlformats.org/drawingml/2006/table">
            <a:tbl>
              <a:tblPr firstRow="1" bandRow="1">
                <a:tableStyleId>{5C22544A-7EE6-4342-B048-85BDC9FD1C3A}</a:tableStyleId>
              </a:tblPr>
              <a:tblGrid>
                <a:gridCol w="1454138">
                  <a:extLst>
                    <a:ext uri="{9D8B030D-6E8A-4147-A177-3AD203B41FA5}">
                      <a16:colId xmlns:a16="http://schemas.microsoft.com/office/drawing/2014/main" val="1213555006"/>
                    </a:ext>
                  </a:extLst>
                </a:gridCol>
                <a:gridCol w="293824">
                  <a:extLst>
                    <a:ext uri="{9D8B030D-6E8A-4147-A177-3AD203B41FA5}">
                      <a16:colId xmlns:a16="http://schemas.microsoft.com/office/drawing/2014/main" val="3391072456"/>
                    </a:ext>
                  </a:extLst>
                </a:gridCol>
                <a:gridCol w="1207222">
                  <a:extLst>
                    <a:ext uri="{9D8B030D-6E8A-4147-A177-3AD203B41FA5}">
                      <a16:colId xmlns:a16="http://schemas.microsoft.com/office/drawing/2014/main" val="3191650775"/>
                    </a:ext>
                  </a:extLst>
                </a:gridCol>
              </a:tblGrid>
              <a:tr h="0">
                <a:tc>
                  <a:txBody>
                    <a:bodyPr/>
                    <a:lstStyle/>
                    <a:p>
                      <a:pPr algn="ctr"/>
                      <a:r>
                        <a:rPr lang="en-US" sz="1500" b="0" dirty="0">
                          <a:solidFill>
                            <a:schemeClr val="tx1"/>
                          </a:solidFill>
                        </a:rPr>
                        <a:t>Gender norms</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500" b="0" dirty="0">
                        <a:solidFill>
                          <a:schemeClr val="tx1"/>
                        </a:solidFill>
                      </a:endParaRP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500" b="0" dirty="0">
                          <a:solidFill>
                            <a:schemeClr val="tx1"/>
                          </a:solidFill>
                        </a:rPr>
                        <a:t>Stigma</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04688253"/>
                  </a:ext>
                </a:extLst>
              </a:tr>
            </a:tbl>
          </a:graphicData>
        </a:graphic>
      </p:graphicFrame>
      <p:graphicFrame>
        <p:nvGraphicFramePr>
          <p:cNvPr id="20" name="Table 19">
            <a:extLst>
              <a:ext uri="{FF2B5EF4-FFF2-40B4-BE49-F238E27FC236}">
                <a16:creationId xmlns:a16="http://schemas.microsoft.com/office/drawing/2014/main" id="{230CBC84-274E-4E65-920F-78934FBB8EF0}"/>
              </a:ext>
            </a:extLst>
          </p:cNvPr>
          <p:cNvGraphicFramePr>
            <a:graphicFrameLocks noGrp="1"/>
          </p:cNvGraphicFramePr>
          <p:nvPr>
            <p:extLst/>
          </p:nvPr>
        </p:nvGraphicFramePr>
        <p:xfrm>
          <a:off x="4089445" y="5513646"/>
          <a:ext cx="4783386" cy="548640"/>
        </p:xfrm>
        <a:graphic>
          <a:graphicData uri="http://schemas.openxmlformats.org/drawingml/2006/table">
            <a:tbl>
              <a:tblPr firstRow="1" bandRow="1">
                <a:tableStyleId>{5C22544A-7EE6-4342-B048-85BDC9FD1C3A}</a:tableStyleId>
              </a:tblPr>
              <a:tblGrid>
                <a:gridCol w="4783386">
                  <a:extLst>
                    <a:ext uri="{9D8B030D-6E8A-4147-A177-3AD203B41FA5}">
                      <a16:colId xmlns:a16="http://schemas.microsoft.com/office/drawing/2014/main" val="1213555006"/>
                    </a:ext>
                  </a:extLst>
                </a:gridCol>
              </a:tblGrid>
              <a:tr h="0">
                <a:tc>
                  <a:txBody>
                    <a:bodyPr/>
                    <a:lstStyle/>
                    <a:p>
                      <a:pPr algn="ctr"/>
                      <a:r>
                        <a:rPr lang="en-US" sz="1500" b="0" dirty="0">
                          <a:solidFill>
                            <a:schemeClr val="tx1"/>
                          </a:solidFill>
                        </a:rPr>
                        <a:t>Laws and polices, including those that are incorrectly enforced</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04688253"/>
                  </a:ext>
                </a:extLst>
              </a:tr>
            </a:tbl>
          </a:graphicData>
        </a:graphic>
      </p:graphicFrame>
      <p:graphicFrame>
        <p:nvGraphicFramePr>
          <p:cNvPr id="21" name="Table 20">
            <a:extLst>
              <a:ext uri="{FF2B5EF4-FFF2-40B4-BE49-F238E27FC236}">
                <a16:creationId xmlns:a16="http://schemas.microsoft.com/office/drawing/2014/main" id="{1C1D99C2-2B26-429F-B6CB-74A817B118E1}"/>
              </a:ext>
            </a:extLst>
          </p:cNvPr>
          <p:cNvGraphicFramePr>
            <a:graphicFrameLocks noGrp="1"/>
          </p:cNvGraphicFramePr>
          <p:nvPr>
            <p:extLst/>
          </p:nvPr>
        </p:nvGraphicFramePr>
        <p:xfrm>
          <a:off x="3477166" y="1301598"/>
          <a:ext cx="5419236" cy="921602"/>
        </p:xfrm>
        <a:graphic>
          <a:graphicData uri="http://schemas.openxmlformats.org/drawingml/2006/table">
            <a:tbl>
              <a:tblPr firstRow="1" bandRow="1">
                <a:tableStyleId>{5C22544A-7EE6-4342-B048-85BDC9FD1C3A}</a:tableStyleId>
              </a:tblPr>
              <a:tblGrid>
                <a:gridCol w="955200">
                  <a:extLst>
                    <a:ext uri="{9D8B030D-6E8A-4147-A177-3AD203B41FA5}">
                      <a16:colId xmlns:a16="http://schemas.microsoft.com/office/drawing/2014/main" val="1213555006"/>
                    </a:ext>
                  </a:extLst>
                </a:gridCol>
                <a:gridCol w="258583">
                  <a:extLst>
                    <a:ext uri="{9D8B030D-6E8A-4147-A177-3AD203B41FA5}">
                      <a16:colId xmlns:a16="http://schemas.microsoft.com/office/drawing/2014/main" val="3391072456"/>
                    </a:ext>
                  </a:extLst>
                </a:gridCol>
                <a:gridCol w="1118598">
                  <a:extLst>
                    <a:ext uri="{9D8B030D-6E8A-4147-A177-3AD203B41FA5}">
                      <a16:colId xmlns:a16="http://schemas.microsoft.com/office/drawing/2014/main" val="3108957904"/>
                    </a:ext>
                  </a:extLst>
                </a:gridCol>
                <a:gridCol w="258583">
                  <a:extLst>
                    <a:ext uri="{9D8B030D-6E8A-4147-A177-3AD203B41FA5}">
                      <a16:colId xmlns:a16="http://schemas.microsoft.com/office/drawing/2014/main" val="2062044050"/>
                    </a:ext>
                  </a:extLst>
                </a:gridCol>
                <a:gridCol w="1193041">
                  <a:extLst>
                    <a:ext uri="{9D8B030D-6E8A-4147-A177-3AD203B41FA5}">
                      <a16:colId xmlns:a16="http://schemas.microsoft.com/office/drawing/2014/main" val="3718890499"/>
                    </a:ext>
                  </a:extLst>
                </a:gridCol>
                <a:gridCol w="258583">
                  <a:extLst>
                    <a:ext uri="{9D8B030D-6E8A-4147-A177-3AD203B41FA5}">
                      <a16:colId xmlns:a16="http://schemas.microsoft.com/office/drawing/2014/main" val="1253863234"/>
                    </a:ext>
                  </a:extLst>
                </a:gridCol>
                <a:gridCol w="1376648">
                  <a:extLst>
                    <a:ext uri="{9D8B030D-6E8A-4147-A177-3AD203B41FA5}">
                      <a16:colId xmlns:a16="http://schemas.microsoft.com/office/drawing/2014/main" val="207885418"/>
                    </a:ext>
                  </a:extLst>
                </a:gridCol>
              </a:tblGrid>
              <a:tr h="921602">
                <a:tc>
                  <a:txBody>
                    <a:bodyPr/>
                    <a:lstStyle/>
                    <a:p>
                      <a:pPr algn="ctr"/>
                      <a:r>
                        <a:rPr lang="en-US" sz="1500" b="0" dirty="0">
                          <a:solidFill>
                            <a:schemeClr val="tx1"/>
                          </a:solidFill>
                        </a:rPr>
                        <a:t>Sex without a condom</a:t>
                      </a:r>
                    </a:p>
                  </a:txBody>
                  <a:tcPr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500" b="0" dirty="0">
                        <a:solidFill>
                          <a:schemeClr val="tx1"/>
                        </a:solidFill>
                      </a:endParaRPr>
                    </a:p>
                  </a:txBody>
                  <a:tcPr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500" b="0" dirty="0">
                          <a:solidFill>
                            <a:schemeClr val="tx1"/>
                          </a:solidFill>
                        </a:rPr>
                        <a:t>Cannot safely get tested</a:t>
                      </a:r>
                    </a:p>
                  </a:txBody>
                  <a:tcPr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500" b="0" dirty="0">
                        <a:solidFill>
                          <a:schemeClr val="tx1"/>
                        </a:solidFill>
                      </a:endParaRPr>
                    </a:p>
                  </a:txBody>
                  <a:tcPr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500" b="0" dirty="0">
                          <a:solidFill>
                            <a:schemeClr val="tx1"/>
                          </a:solidFill>
                        </a:rPr>
                        <a:t>Cannot access ARVs</a:t>
                      </a:r>
                    </a:p>
                  </a:txBody>
                  <a:tcPr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500" b="0" dirty="0">
                        <a:solidFill>
                          <a:schemeClr val="tx1"/>
                        </a:solidFill>
                      </a:endParaRPr>
                    </a:p>
                  </a:txBody>
                  <a:tcPr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500" b="0" dirty="0">
                          <a:solidFill>
                            <a:schemeClr val="tx1"/>
                          </a:solidFill>
                        </a:rPr>
                        <a:t>Poverty</a:t>
                      </a:r>
                    </a:p>
                  </a:txBody>
                  <a:tcPr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42751553"/>
                  </a:ext>
                </a:extLst>
              </a:tr>
            </a:tbl>
          </a:graphicData>
        </a:graphic>
      </p:graphicFrame>
      <p:graphicFrame>
        <p:nvGraphicFramePr>
          <p:cNvPr id="24" name="Table 23">
            <a:extLst>
              <a:ext uri="{FF2B5EF4-FFF2-40B4-BE49-F238E27FC236}">
                <a16:creationId xmlns:a16="http://schemas.microsoft.com/office/drawing/2014/main" id="{74069E4F-0118-4C96-B48B-B995BE32B8E5}"/>
              </a:ext>
            </a:extLst>
          </p:cNvPr>
          <p:cNvGraphicFramePr>
            <a:graphicFrameLocks noGrp="1"/>
          </p:cNvGraphicFramePr>
          <p:nvPr>
            <p:extLst/>
          </p:nvPr>
        </p:nvGraphicFramePr>
        <p:xfrm>
          <a:off x="3447616" y="2518031"/>
          <a:ext cx="5478336" cy="777240"/>
        </p:xfrm>
        <a:graphic>
          <a:graphicData uri="http://schemas.openxmlformats.org/drawingml/2006/table">
            <a:tbl>
              <a:tblPr firstRow="1" bandRow="1">
                <a:tableStyleId>{5C22544A-7EE6-4342-B048-85BDC9FD1C3A}</a:tableStyleId>
              </a:tblPr>
              <a:tblGrid>
                <a:gridCol w="1238875">
                  <a:extLst>
                    <a:ext uri="{9D8B030D-6E8A-4147-A177-3AD203B41FA5}">
                      <a16:colId xmlns:a16="http://schemas.microsoft.com/office/drawing/2014/main" val="1213555006"/>
                    </a:ext>
                  </a:extLst>
                </a:gridCol>
                <a:gridCol w="208280">
                  <a:extLst>
                    <a:ext uri="{9D8B030D-6E8A-4147-A177-3AD203B41FA5}">
                      <a16:colId xmlns:a16="http://schemas.microsoft.com/office/drawing/2014/main" val="3391072456"/>
                    </a:ext>
                  </a:extLst>
                </a:gridCol>
                <a:gridCol w="1007200">
                  <a:extLst>
                    <a:ext uri="{9D8B030D-6E8A-4147-A177-3AD203B41FA5}">
                      <a16:colId xmlns:a16="http://schemas.microsoft.com/office/drawing/2014/main" val="3108957904"/>
                    </a:ext>
                  </a:extLst>
                </a:gridCol>
                <a:gridCol w="208280">
                  <a:extLst>
                    <a:ext uri="{9D8B030D-6E8A-4147-A177-3AD203B41FA5}">
                      <a16:colId xmlns:a16="http://schemas.microsoft.com/office/drawing/2014/main" val="2062044050"/>
                    </a:ext>
                  </a:extLst>
                </a:gridCol>
                <a:gridCol w="1289460">
                  <a:extLst>
                    <a:ext uri="{9D8B030D-6E8A-4147-A177-3AD203B41FA5}">
                      <a16:colId xmlns:a16="http://schemas.microsoft.com/office/drawing/2014/main" val="3718890499"/>
                    </a:ext>
                  </a:extLst>
                </a:gridCol>
                <a:gridCol w="208280">
                  <a:extLst>
                    <a:ext uri="{9D8B030D-6E8A-4147-A177-3AD203B41FA5}">
                      <a16:colId xmlns:a16="http://schemas.microsoft.com/office/drawing/2014/main" val="1253863234"/>
                    </a:ext>
                  </a:extLst>
                </a:gridCol>
                <a:gridCol w="1317961">
                  <a:extLst>
                    <a:ext uri="{9D8B030D-6E8A-4147-A177-3AD203B41FA5}">
                      <a16:colId xmlns:a16="http://schemas.microsoft.com/office/drawing/2014/main" val="325564057"/>
                    </a:ext>
                  </a:extLst>
                </a:gridCol>
              </a:tblGrid>
              <a:tr h="195662">
                <a:tc>
                  <a:txBody>
                    <a:bodyPr/>
                    <a:lstStyle/>
                    <a:p>
                      <a:pPr algn="ctr"/>
                      <a:r>
                        <a:rPr lang="en-US" sz="1500" b="0" dirty="0">
                          <a:solidFill>
                            <a:schemeClr val="tx1"/>
                          </a:solidFill>
                        </a:rPr>
                        <a:t>Cannot carry condoms/</a:t>
                      </a:r>
                    </a:p>
                    <a:p>
                      <a:pPr algn="ctr"/>
                      <a:r>
                        <a:rPr lang="en-US" sz="1500" b="0" dirty="0">
                          <a:solidFill>
                            <a:schemeClr val="tx1"/>
                          </a:solidFill>
                        </a:rPr>
                        <a:t>lubricant</a:t>
                      </a:r>
                    </a:p>
                  </a:txBody>
                  <a:tcPr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500" b="0" dirty="0">
                        <a:solidFill>
                          <a:schemeClr val="tx1"/>
                        </a:solidFill>
                      </a:endParaRPr>
                    </a:p>
                  </a:txBody>
                  <a:tcPr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500" b="0" dirty="0">
                          <a:solidFill>
                            <a:schemeClr val="tx1"/>
                          </a:solidFill>
                        </a:rPr>
                        <a:t>Leave education early</a:t>
                      </a:r>
                    </a:p>
                  </a:txBody>
                  <a:tcPr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500" b="0" dirty="0">
                        <a:solidFill>
                          <a:schemeClr val="tx1"/>
                        </a:solidFill>
                      </a:endParaRPr>
                    </a:p>
                  </a:txBody>
                  <a:tcPr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500" b="0" dirty="0">
                          <a:solidFill>
                            <a:schemeClr val="tx1"/>
                          </a:solidFill>
                        </a:rPr>
                        <a:t>Mental health issues</a:t>
                      </a:r>
                    </a:p>
                  </a:txBody>
                  <a:tcPr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500" b="0" dirty="0">
                        <a:solidFill>
                          <a:schemeClr val="tx1"/>
                        </a:solidFill>
                      </a:endParaRPr>
                    </a:p>
                  </a:txBody>
                  <a:tcPr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500" b="0" dirty="0">
                          <a:solidFill>
                            <a:schemeClr val="tx1"/>
                          </a:solidFill>
                        </a:rPr>
                        <a:t>Homelessness</a:t>
                      </a:r>
                    </a:p>
                  </a:txBody>
                  <a:tcPr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42751553"/>
                  </a:ext>
                </a:extLst>
              </a:tr>
            </a:tbl>
          </a:graphicData>
        </a:graphic>
      </p:graphicFrame>
      <p:graphicFrame>
        <p:nvGraphicFramePr>
          <p:cNvPr id="27" name="Table 26">
            <a:extLst>
              <a:ext uri="{FF2B5EF4-FFF2-40B4-BE49-F238E27FC236}">
                <a16:creationId xmlns:a16="http://schemas.microsoft.com/office/drawing/2014/main" id="{5FCD5BF9-FF8E-4CF8-9CFC-2F15E9F962F2}"/>
              </a:ext>
            </a:extLst>
          </p:cNvPr>
          <p:cNvGraphicFramePr>
            <a:graphicFrameLocks noGrp="1"/>
          </p:cNvGraphicFramePr>
          <p:nvPr>
            <p:extLst/>
          </p:nvPr>
        </p:nvGraphicFramePr>
        <p:xfrm>
          <a:off x="4470166" y="451670"/>
          <a:ext cx="3609484" cy="567143"/>
        </p:xfrm>
        <a:graphic>
          <a:graphicData uri="http://schemas.openxmlformats.org/drawingml/2006/table">
            <a:tbl>
              <a:tblPr firstRow="1" bandRow="1">
                <a:tableStyleId>{5C22544A-7EE6-4342-B048-85BDC9FD1C3A}</a:tableStyleId>
              </a:tblPr>
              <a:tblGrid>
                <a:gridCol w="962311">
                  <a:extLst>
                    <a:ext uri="{9D8B030D-6E8A-4147-A177-3AD203B41FA5}">
                      <a16:colId xmlns:a16="http://schemas.microsoft.com/office/drawing/2014/main" val="1213555006"/>
                    </a:ext>
                  </a:extLst>
                </a:gridCol>
                <a:gridCol w="250448">
                  <a:extLst>
                    <a:ext uri="{9D8B030D-6E8A-4147-A177-3AD203B41FA5}">
                      <a16:colId xmlns:a16="http://schemas.microsoft.com/office/drawing/2014/main" val="3391072456"/>
                    </a:ext>
                  </a:extLst>
                </a:gridCol>
                <a:gridCol w="982509">
                  <a:extLst>
                    <a:ext uri="{9D8B030D-6E8A-4147-A177-3AD203B41FA5}">
                      <a16:colId xmlns:a16="http://schemas.microsoft.com/office/drawing/2014/main" val="3191650775"/>
                    </a:ext>
                  </a:extLst>
                </a:gridCol>
                <a:gridCol w="208280">
                  <a:extLst>
                    <a:ext uri="{9D8B030D-6E8A-4147-A177-3AD203B41FA5}">
                      <a16:colId xmlns:a16="http://schemas.microsoft.com/office/drawing/2014/main" val="3256860428"/>
                    </a:ext>
                  </a:extLst>
                </a:gridCol>
                <a:gridCol w="1205936">
                  <a:extLst>
                    <a:ext uri="{9D8B030D-6E8A-4147-A177-3AD203B41FA5}">
                      <a16:colId xmlns:a16="http://schemas.microsoft.com/office/drawing/2014/main" val="2123232129"/>
                    </a:ext>
                  </a:extLst>
                </a:gridCol>
              </a:tblGrid>
              <a:tr h="567143">
                <a:tc>
                  <a:txBody>
                    <a:bodyPr/>
                    <a:lstStyle/>
                    <a:p>
                      <a:pPr algn="ctr"/>
                      <a:r>
                        <a:rPr lang="en-US" sz="1500" b="0" dirty="0">
                          <a:solidFill>
                            <a:schemeClr val="tx1"/>
                          </a:solidFill>
                        </a:rPr>
                        <a:t>Injuries</a:t>
                      </a:r>
                    </a:p>
                  </a:txBody>
                  <a:tcPr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500" b="0" dirty="0">
                        <a:solidFill>
                          <a:schemeClr val="tx1"/>
                        </a:solidFill>
                      </a:endParaRPr>
                    </a:p>
                  </a:txBody>
                  <a:tcPr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500" b="0" dirty="0">
                          <a:solidFill>
                            <a:schemeClr val="tx1"/>
                          </a:solidFill>
                        </a:rPr>
                        <a:t>HIV/STIs</a:t>
                      </a:r>
                    </a:p>
                  </a:txBody>
                  <a:tcPr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500" b="0" dirty="0">
                        <a:solidFill>
                          <a:schemeClr val="tx1"/>
                        </a:solidFill>
                      </a:endParaRPr>
                    </a:p>
                  </a:txBody>
                  <a:tcPr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500" b="0" dirty="0">
                          <a:solidFill>
                            <a:schemeClr val="tx1"/>
                          </a:solidFill>
                        </a:rPr>
                        <a:t>Fear/shame</a:t>
                      </a:r>
                    </a:p>
                  </a:txBody>
                  <a:tcPr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04688253"/>
                  </a:ext>
                </a:extLst>
              </a:tr>
            </a:tbl>
          </a:graphicData>
        </a:graphic>
      </p:graphicFrame>
      <p:sp>
        <p:nvSpPr>
          <p:cNvPr id="28" name="Title 3">
            <a:extLst>
              <a:ext uri="{FF2B5EF4-FFF2-40B4-BE49-F238E27FC236}">
                <a16:creationId xmlns:a16="http://schemas.microsoft.com/office/drawing/2014/main" id="{338F44EE-576E-4132-8E07-A76C2D86A9D9}"/>
              </a:ext>
            </a:extLst>
          </p:cNvPr>
          <p:cNvSpPr>
            <a:spLocks noGrp="1"/>
          </p:cNvSpPr>
          <p:nvPr>
            <p:ph type="title"/>
          </p:nvPr>
        </p:nvSpPr>
        <p:spPr/>
        <p:txBody>
          <a:bodyPr>
            <a:normAutofit fontScale="90000"/>
          </a:bodyPr>
          <a:lstStyle/>
          <a:p>
            <a:r>
              <a:rPr lang="en-US" dirty="0"/>
              <a:t>Questions and </a:t>
            </a:r>
            <a:br>
              <a:rPr lang="en-US" dirty="0"/>
            </a:br>
            <a:r>
              <a:rPr lang="en-US" dirty="0"/>
              <a:t>reflections</a:t>
            </a:r>
          </a:p>
        </p:txBody>
      </p:sp>
    </p:spTree>
    <p:extLst>
      <p:ext uri="{BB962C8B-B14F-4D97-AF65-F5344CB8AC3E}">
        <p14:creationId xmlns:p14="http://schemas.microsoft.com/office/powerpoint/2010/main" val="100311185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b="1" dirty="0"/>
              <a:t>Session 2.4</a:t>
            </a:r>
            <a:br>
              <a:rPr lang="en-US" dirty="0"/>
            </a:br>
            <a:r>
              <a:rPr lang="en-US" dirty="0"/>
              <a:t>Human Rights and Local Legal Context</a:t>
            </a:r>
          </a:p>
        </p:txBody>
      </p:sp>
    </p:spTree>
    <p:extLst>
      <p:ext uri="{BB962C8B-B14F-4D97-AF65-F5344CB8AC3E}">
        <p14:creationId xmlns:p14="http://schemas.microsoft.com/office/powerpoint/2010/main" val="318558681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Objectives</a:t>
            </a:r>
          </a:p>
        </p:txBody>
      </p:sp>
      <p:sp>
        <p:nvSpPr>
          <p:cNvPr id="4" name="Text Placeholder 3"/>
          <p:cNvSpPr>
            <a:spLocks noGrp="1"/>
          </p:cNvSpPr>
          <p:nvPr>
            <p:ph type="body" sz="quarter" idx="10"/>
          </p:nvPr>
        </p:nvSpPr>
        <p:spPr/>
        <p:txBody>
          <a:bodyPr/>
          <a:lstStyle/>
          <a:p>
            <a:r>
              <a:rPr lang="en-US" dirty="0"/>
              <a:t>Identify local laws and constitutional provisions that outline the rights of all people</a:t>
            </a:r>
          </a:p>
          <a:p>
            <a:r>
              <a:rPr lang="en-US" dirty="0"/>
              <a:t>Recognize the laws and policies that most affect KP members and discuss their common applications and misapplications</a:t>
            </a:r>
          </a:p>
          <a:p>
            <a:r>
              <a:rPr lang="en-US" dirty="0"/>
              <a:t>Become familiar with strategies that KP members can use to counter the misapplication of these laws, including redress mechanisms</a:t>
            </a:r>
          </a:p>
          <a:p>
            <a:endParaRPr lang="en-US" dirty="0"/>
          </a:p>
        </p:txBody>
      </p:sp>
    </p:spTree>
    <p:extLst>
      <p:ext uri="{BB962C8B-B14F-4D97-AF65-F5344CB8AC3E}">
        <p14:creationId xmlns:p14="http://schemas.microsoft.com/office/powerpoint/2010/main" val="179054888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00B050"/>
                </a:solidFill>
              </a:rPr>
              <a:t>The slides used here will be provided by a local lawyer</a:t>
            </a:r>
          </a:p>
        </p:txBody>
      </p:sp>
      <p:sp>
        <p:nvSpPr>
          <p:cNvPr id="3" name="Content Placeholder 2"/>
          <p:cNvSpPr>
            <a:spLocks noGrp="1"/>
          </p:cNvSpPr>
          <p:nvPr>
            <p:ph type="body" sz="quarter" idx="10"/>
          </p:nvPr>
        </p:nvSpPr>
        <p:spPr>
          <a:xfrm>
            <a:off x="467360" y="1621562"/>
            <a:ext cx="8398344" cy="4791242"/>
          </a:xfrm>
        </p:spPr>
        <p:txBody>
          <a:bodyPr>
            <a:noAutofit/>
          </a:bodyPr>
          <a:lstStyle/>
          <a:p>
            <a:pPr marL="231775" indent="-231775">
              <a:lnSpc>
                <a:spcPts val="1600"/>
              </a:lnSpc>
              <a:spcBef>
                <a:spcPts val="600"/>
              </a:spcBef>
              <a:buNone/>
            </a:pPr>
            <a:r>
              <a:rPr lang="en-US" sz="1400" dirty="0">
                <a:solidFill>
                  <a:srgbClr val="00B050"/>
                </a:solidFill>
              </a:rPr>
              <a:t>The lawyer’s presentation should cover:</a:t>
            </a:r>
          </a:p>
          <a:p>
            <a:pPr marL="231775" indent="-231775">
              <a:lnSpc>
                <a:spcPts val="1600"/>
              </a:lnSpc>
              <a:spcBef>
                <a:spcPts val="800"/>
              </a:spcBef>
            </a:pPr>
            <a:r>
              <a:rPr lang="en-US" sz="1400" b="1" dirty="0">
                <a:solidFill>
                  <a:srgbClr val="00B050"/>
                </a:solidFill>
              </a:rPr>
              <a:t>Step 1</a:t>
            </a:r>
            <a:r>
              <a:rPr lang="en-US" sz="1400" dirty="0">
                <a:solidFill>
                  <a:srgbClr val="00B050"/>
                </a:solidFill>
              </a:rPr>
              <a:t>: What are human rights and what are human rights violations? (You can use or replace the next two slides as part of this step.)</a:t>
            </a:r>
          </a:p>
          <a:p>
            <a:pPr marL="231775" indent="-231775">
              <a:lnSpc>
                <a:spcPts val="1600"/>
              </a:lnSpc>
              <a:spcBef>
                <a:spcPts val="800"/>
              </a:spcBef>
            </a:pPr>
            <a:r>
              <a:rPr lang="en-US" sz="1400" b="1" dirty="0">
                <a:solidFill>
                  <a:srgbClr val="00B050"/>
                </a:solidFill>
              </a:rPr>
              <a:t>Step 2</a:t>
            </a:r>
            <a:r>
              <a:rPr lang="en-US" sz="1400" dirty="0">
                <a:solidFill>
                  <a:srgbClr val="00B050"/>
                </a:solidFill>
              </a:rPr>
              <a:t>: Where do we see human rights reflected in our country’s constitution, local laws, and any international agreements that our country has signed? For example, what services does everyone have the right to (e.g., justice, health, housing)? Are some rights only guaranteed to citizens while others are more broadly applied?</a:t>
            </a:r>
          </a:p>
          <a:p>
            <a:pPr marL="231775" indent="-231775">
              <a:lnSpc>
                <a:spcPts val="1600"/>
              </a:lnSpc>
              <a:spcBef>
                <a:spcPts val="800"/>
              </a:spcBef>
            </a:pPr>
            <a:r>
              <a:rPr lang="en-US" sz="1400" b="1" dirty="0">
                <a:solidFill>
                  <a:srgbClr val="00B050"/>
                </a:solidFill>
              </a:rPr>
              <a:t>Step 3</a:t>
            </a:r>
            <a:r>
              <a:rPr lang="en-US" sz="1400" dirty="0">
                <a:solidFill>
                  <a:srgbClr val="00B050"/>
                </a:solidFill>
              </a:rPr>
              <a:t>:  What are the key local laws that impact key populations (MSM, PWID, SWs, trans people)? What laws, including laws about human trafficking, are often misinterpreted or misunderstood and how should they actually be enforced? </a:t>
            </a:r>
          </a:p>
          <a:p>
            <a:pPr marL="231775" lvl="0" indent="-231775">
              <a:lnSpc>
                <a:spcPts val="1600"/>
              </a:lnSpc>
              <a:spcBef>
                <a:spcPts val="800"/>
              </a:spcBef>
            </a:pPr>
            <a:r>
              <a:rPr lang="en-US" sz="1400" b="1" dirty="0">
                <a:solidFill>
                  <a:srgbClr val="00B050"/>
                </a:solidFill>
              </a:rPr>
              <a:t>Step 4</a:t>
            </a:r>
            <a:r>
              <a:rPr lang="en-US" sz="1400" dirty="0">
                <a:solidFill>
                  <a:srgbClr val="00B050"/>
                </a:solidFill>
              </a:rPr>
              <a:t>: What latitude/flexibility do law enforcement agencies have in how they enforce laws? For example, can they choose to warn instead of arrest if they see a violation? NOTE THAT FOR THIS ONE YOU MAY WISH TO ENGAGE SENIOR OFFICERS OF LAW ENFORCEMENT DIRECTLY INSTEAD OF THE HUMAN RIGHTS LAWYER.</a:t>
            </a:r>
          </a:p>
          <a:p>
            <a:pPr marL="231775" indent="-231775">
              <a:lnSpc>
                <a:spcPts val="1600"/>
              </a:lnSpc>
              <a:spcBef>
                <a:spcPts val="800"/>
              </a:spcBef>
            </a:pPr>
            <a:r>
              <a:rPr lang="en-US" sz="1400" b="1" dirty="0">
                <a:solidFill>
                  <a:srgbClr val="00B050"/>
                </a:solidFill>
              </a:rPr>
              <a:t>Step 5</a:t>
            </a:r>
            <a:r>
              <a:rPr lang="en-US" sz="1400" dirty="0">
                <a:solidFill>
                  <a:srgbClr val="00B050"/>
                </a:solidFill>
              </a:rPr>
              <a:t>: The rights of individuals even if they are engaging in illegal behavior—particularly the right to live free from violence and the right to access services if violence occurs. (Provide language on the rights of all people).</a:t>
            </a:r>
          </a:p>
          <a:p>
            <a:pPr marL="231775" indent="-231775">
              <a:lnSpc>
                <a:spcPts val="1600"/>
              </a:lnSpc>
              <a:spcBef>
                <a:spcPts val="800"/>
              </a:spcBef>
            </a:pPr>
            <a:r>
              <a:rPr lang="en-US" sz="1400" b="1" dirty="0">
                <a:solidFill>
                  <a:srgbClr val="00B050"/>
                </a:solidFill>
              </a:rPr>
              <a:t>Step 6:</a:t>
            </a:r>
            <a:r>
              <a:rPr lang="en-US" sz="1400" dirty="0">
                <a:solidFill>
                  <a:srgbClr val="00B050"/>
                </a:solidFill>
              </a:rPr>
              <a:t> What should a key population member do if they are arrested? What rights do they have (e.g., right to make a phone call, knowing why they were arrested, any limits on being held past a certain amount of time)? </a:t>
            </a:r>
          </a:p>
          <a:p>
            <a:pPr marL="231775" indent="-231775">
              <a:lnSpc>
                <a:spcPts val="1600"/>
              </a:lnSpc>
              <a:spcBef>
                <a:spcPts val="800"/>
              </a:spcBef>
            </a:pPr>
            <a:r>
              <a:rPr lang="en-US" sz="1400" b="1" dirty="0">
                <a:solidFill>
                  <a:srgbClr val="00B050"/>
                </a:solidFill>
              </a:rPr>
              <a:t>Step 7</a:t>
            </a:r>
            <a:r>
              <a:rPr lang="en-US" sz="1400" dirty="0">
                <a:solidFill>
                  <a:srgbClr val="00B050"/>
                </a:solidFill>
              </a:rPr>
              <a:t>: What can a key population member do if their rights are violated by the law enforcement (e.g., if arrested wrongly, if abused by law enforcement)?  What can a law enforcement officer do if they see someone’s rights being violated? </a:t>
            </a:r>
          </a:p>
          <a:p>
            <a:pPr marL="231775" indent="-231775">
              <a:lnSpc>
                <a:spcPts val="1600"/>
              </a:lnSpc>
              <a:spcBef>
                <a:spcPts val="800"/>
              </a:spcBef>
            </a:pPr>
            <a:r>
              <a:rPr lang="en-US" sz="1400" b="1" dirty="0">
                <a:solidFill>
                  <a:srgbClr val="00B050"/>
                </a:solidFill>
              </a:rPr>
              <a:t>Step 8</a:t>
            </a:r>
            <a:r>
              <a:rPr lang="en-US" sz="1400" dirty="0">
                <a:solidFill>
                  <a:srgbClr val="00B050"/>
                </a:solidFill>
              </a:rPr>
              <a:t>: Time for questions from participants</a:t>
            </a:r>
          </a:p>
        </p:txBody>
      </p:sp>
    </p:spTree>
    <p:extLst>
      <p:ext uri="{BB962C8B-B14F-4D97-AF65-F5344CB8AC3E}">
        <p14:creationId xmlns:p14="http://schemas.microsoft.com/office/powerpoint/2010/main" val="265860116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What does it mean when we say someone has human rights?</a:t>
            </a:r>
          </a:p>
        </p:txBody>
      </p:sp>
      <p:sp>
        <p:nvSpPr>
          <p:cNvPr id="4" name="Text Placeholder 3"/>
          <p:cNvSpPr>
            <a:spLocks noGrp="1"/>
          </p:cNvSpPr>
          <p:nvPr>
            <p:ph type="body" sz="quarter" idx="10"/>
          </p:nvPr>
        </p:nvSpPr>
        <p:spPr>
          <a:xfrm>
            <a:off x="467360" y="1767839"/>
            <a:ext cx="4419433" cy="4176851"/>
          </a:xfrm>
        </p:spPr>
        <p:txBody>
          <a:bodyPr/>
          <a:lstStyle/>
          <a:p>
            <a:r>
              <a:rPr lang="en-US" dirty="0"/>
              <a:t>A human right is a protection from certain abuses or a right to demand certain treatment.</a:t>
            </a:r>
          </a:p>
          <a:p>
            <a:r>
              <a:rPr lang="en-US" dirty="0"/>
              <a:t>Human rights are granted to all people, simply for being human.</a:t>
            </a:r>
          </a:p>
        </p:txBody>
      </p:sp>
      <p:pic>
        <p:nvPicPr>
          <p:cNvPr id="5" name="Picture 4">
            <a:extLst>
              <a:ext uri="{FF2B5EF4-FFF2-40B4-BE49-F238E27FC236}">
                <a16:creationId xmlns:a16="http://schemas.microsoft.com/office/drawing/2014/main" id="{C990764F-0556-4917-904C-ABEDD61C2E2E}"/>
              </a:ext>
            </a:extLst>
          </p:cNvPr>
          <p:cNvPicPr>
            <a:picLocks noChangeAspect="1"/>
          </p:cNvPicPr>
          <p:nvPr/>
        </p:nvPicPr>
        <p:blipFill>
          <a:blip r:embed="rId3"/>
          <a:stretch>
            <a:fillRect/>
          </a:stretch>
        </p:blipFill>
        <p:spPr>
          <a:xfrm>
            <a:off x="4778566" y="1346440"/>
            <a:ext cx="4136834" cy="4598250"/>
          </a:xfrm>
          <a:prstGeom prst="rect">
            <a:avLst/>
          </a:prstGeom>
        </p:spPr>
      </p:pic>
    </p:spTree>
    <p:extLst>
      <p:ext uri="{BB962C8B-B14F-4D97-AF65-F5344CB8AC3E}">
        <p14:creationId xmlns:p14="http://schemas.microsoft.com/office/powerpoint/2010/main" val="3915492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C2656-AE65-4872-BD2A-11241472FDB6}"/>
              </a:ext>
            </a:extLst>
          </p:cNvPr>
          <p:cNvSpPr>
            <a:spLocks noGrp="1"/>
          </p:cNvSpPr>
          <p:nvPr>
            <p:ph type="title"/>
          </p:nvPr>
        </p:nvSpPr>
        <p:spPr/>
        <p:txBody>
          <a:bodyPr/>
          <a:lstStyle/>
          <a:p>
            <a:r>
              <a:rPr lang="en-US" dirty="0"/>
              <a:t>Whereas...</a:t>
            </a:r>
          </a:p>
        </p:txBody>
      </p:sp>
      <p:sp>
        <p:nvSpPr>
          <p:cNvPr id="3" name="Text Placeholder 2">
            <a:extLst>
              <a:ext uri="{FF2B5EF4-FFF2-40B4-BE49-F238E27FC236}">
                <a16:creationId xmlns:a16="http://schemas.microsoft.com/office/drawing/2014/main" id="{757C1CE8-3E7A-4046-B658-1158588AFB79}"/>
              </a:ext>
            </a:extLst>
          </p:cNvPr>
          <p:cNvSpPr>
            <a:spLocks noGrp="1"/>
          </p:cNvSpPr>
          <p:nvPr>
            <p:ph type="body" sz="quarter" idx="10"/>
          </p:nvPr>
        </p:nvSpPr>
        <p:spPr/>
        <p:txBody>
          <a:bodyPr/>
          <a:lstStyle/>
          <a:p>
            <a:r>
              <a:rPr lang="en-US" dirty="0"/>
              <a:t>Recognition of the </a:t>
            </a:r>
            <a:r>
              <a:rPr lang="en-US" b="1" dirty="0"/>
              <a:t>inherent dignity and of the equal and inalienable rights of all members of the human family</a:t>
            </a:r>
            <a:r>
              <a:rPr lang="en-US" dirty="0"/>
              <a:t> is the foundation of freedom, justice, and peace in the world.</a:t>
            </a:r>
          </a:p>
          <a:p>
            <a:r>
              <a:rPr lang="en-US" dirty="0"/>
              <a:t>The advent of a world in which human beings shall enjoy </a:t>
            </a:r>
            <a:r>
              <a:rPr lang="en-US" b="1" dirty="0"/>
              <a:t>freedom of speech and belief </a:t>
            </a:r>
            <a:r>
              <a:rPr lang="en-US" dirty="0"/>
              <a:t>and </a:t>
            </a:r>
            <a:r>
              <a:rPr lang="en-US" b="1" dirty="0"/>
              <a:t>freedom from fear and want </a:t>
            </a:r>
            <a:r>
              <a:rPr lang="en-US" dirty="0"/>
              <a:t>has been proclaimed as the highest aspiration of the common people.</a:t>
            </a:r>
          </a:p>
        </p:txBody>
      </p:sp>
      <p:sp>
        <p:nvSpPr>
          <p:cNvPr id="5" name="TextBox 4">
            <a:extLst>
              <a:ext uri="{FF2B5EF4-FFF2-40B4-BE49-F238E27FC236}">
                <a16:creationId xmlns:a16="http://schemas.microsoft.com/office/drawing/2014/main" id="{12D09E74-D0C3-44B7-84D4-4911403B331B}"/>
              </a:ext>
            </a:extLst>
          </p:cNvPr>
          <p:cNvSpPr txBox="1"/>
          <p:nvPr/>
        </p:nvSpPr>
        <p:spPr>
          <a:xfrm>
            <a:off x="630936" y="6383527"/>
            <a:ext cx="5632704" cy="307777"/>
          </a:xfrm>
          <a:prstGeom prst="rect">
            <a:avLst/>
          </a:prstGeom>
          <a:noFill/>
        </p:spPr>
        <p:txBody>
          <a:bodyPr wrap="square" rtlCol="0">
            <a:spAutoFit/>
          </a:bodyPr>
          <a:lstStyle/>
          <a:p>
            <a:r>
              <a:rPr lang="en-US" sz="1400" dirty="0"/>
              <a:t>Source: United Nations General Assembly, 1948.</a:t>
            </a:r>
          </a:p>
        </p:txBody>
      </p:sp>
    </p:spTree>
    <p:extLst>
      <p:ext uri="{BB962C8B-B14F-4D97-AF65-F5344CB8AC3E}">
        <p14:creationId xmlns:p14="http://schemas.microsoft.com/office/powerpoint/2010/main" val="612456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Pre-Test</a:t>
            </a:r>
          </a:p>
        </p:txBody>
      </p:sp>
      <p:sp>
        <p:nvSpPr>
          <p:cNvPr id="5" name="Text Placeholder 4"/>
          <p:cNvSpPr>
            <a:spLocks noGrp="1"/>
          </p:cNvSpPr>
          <p:nvPr>
            <p:ph type="body" sz="quarter" idx="10"/>
          </p:nvPr>
        </p:nvSpPr>
        <p:spPr/>
        <p:txBody>
          <a:bodyPr/>
          <a:lstStyle/>
          <a:p>
            <a:r>
              <a:rPr lang="en-US" dirty="0"/>
              <a:t>Do not write your name.</a:t>
            </a:r>
          </a:p>
          <a:p>
            <a:r>
              <a:rPr lang="en-US" dirty="0"/>
              <a:t>Fill out pre-test.</a:t>
            </a:r>
          </a:p>
          <a:p>
            <a:r>
              <a:rPr lang="en-US" dirty="0"/>
              <a:t>When finished, place face down on your table.</a:t>
            </a:r>
          </a:p>
        </p:txBody>
      </p:sp>
    </p:spTree>
    <p:extLst>
      <p:ext uri="{BB962C8B-B14F-4D97-AF65-F5344CB8AC3E}">
        <p14:creationId xmlns:p14="http://schemas.microsoft.com/office/powerpoint/2010/main" val="62439029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A0676-F03F-4DB9-B26A-A6000356111A}"/>
              </a:ext>
            </a:extLst>
          </p:cNvPr>
          <p:cNvSpPr>
            <a:spLocks noGrp="1"/>
          </p:cNvSpPr>
          <p:nvPr>
            <p:ph type="title"/>
          </p:nvPr>
        </p:nvSpPr>
        <p:spPr/>
        <p:txBody>
          <a:bodyPr/>
          <a:lstStyle/>
          <a:p>
            <a:r>
              <a:rPr lang="en-US" dirty="0"/>
              <a:t>What are examples of human rights?</a:t>
            </a:r>
          </a:p>
        </p:txBody>
      </p:sp>
      <p:sp>
        <p:nvSpPr>
          <p:cNvPr id="3" name="Text Placeholder 2">
            <a:extLst>
              <a:ext uri="{FF2B5EF4-FFF2-40B4-BE49-F238E27FC236}">
                <a16:creationId xmlns:a16="http://schemas.microsoft.com/office/drawing/2014/main" id="{874617B7-7A28-4630-BBC9-3CD60CCE0F15}"/>
              </a:ext>
            </a:extLst>
          </p:cNvPr>
          <p:cNvSpPr>
            <a:spLocks noGrp="1"/>
          </p:cNvSpPr>
          <p:nvPr>
            <p:ph type="body" sz="quarter" idx="10"/>
          </p:nvPr>
        </p:nvSpPr>
        <p:spPr>
          <a:xfrm>
            <a:off x="467360" y="1438200"/>
            <a:ext cx="8219440" cy="4176851"/>
          </a:xfrm>
        </p:spPr>
        <p:txBody>
          <a:bodyPr/>
          <a:lstStyle/>
          <a:p>
            <a:pPr>
              <a:lnSpc>
                <a:spcPct val="100000"/>
              </a:lnSpc>
            </a:pPr>
            <a:r>
              <a:rPr lang="en-US" sz="2400" dirty="0"/>
              <a:t>Right to life, liberty, and personal security (Art. 3)</a:t>
            </a:r>
          </a:p>
          <a:p>
            <a:pPr>
              <a:lnSpc>
                <a:spcPct val="100000"/>
              </a:lnSpc>
            </a:pPr>
            <a:r>
              <a:rPr lang="en-US" sz="2400" dirty="0"/>
              <a:t>Freedom from cruel, inhuman, or degrading treatment (Art. 5)</a:t>
            </a:r>
          </a:p>
          <a:p>
            <a:pPr>
              <a:lnSpc>
                <a:spcPct val="100000"/>
              </a:lnSpc>
            </a:pPr>
            <a:r>
              <a:rPr lang="en-US" sz="2400" dirty="0"/>
              <a:t>Right to equal protection before the law (Art. 7)</a:t>
            </a:r>
          </a:p>
          <a:p>
            <a:pPr>
              <a:lnSpc>
                <a:spcPct val="100000"/>
              </a:lnSpc>
            </a:pPr>
            <a:r>
              <a:rPr lang="en-US" sz="2400" dirty="0"/>
              <a:t>Freedom from arbitrary arrest or detention (Art. 9)</a:t>
            </a:r>
          </a:p>
          <a:p>
            <a:pPr>
              <a:lnSpc>
                <a:spcPct val="100000"/>
              </a:lnSpc>
            </a:pPr>
            <a:r>
              <a:rPr lang="en-US" sz="2400" dirty="0"/>
              <a:t>Right to due process before the law (Art. 10)</a:t>
            </a:r>
          </a:p>
          <a:p>
            <a:pPr>
              <a:lnSpc>
                <a:spcPct val="100000"/>
              </a:lnSpc>
            </a:pPr>
            <a:r>
              <a:rPr lang="en-US" sz="2400" dirty="0"/>
              <a:t>Freedom of movement (Art. 13)</a:t>
            </a:r>
          </a:p>
          <a:p>
            <a:pPr>
              <a:lnSpc>
                <a:spcPct val="100000"/>
              </a:lnSpc>
            </a:pPr>
            <a:r>
              <a:rPr lang="en-US" sz="2400" dirty="0"/>
              <a:t>Freedom of peaceful assembly and association (Art 20)</a:t>
            </a:r>
          </a:p>
          <a:p>
            <a:pPr>
              <a:lnSpc>
                <a:spcPct val="100000"/>
              </a:lnSpc>
            </a:pPr>
            <a:r>
              <a:rPr lang="en-US" sz="2400" dirty="0"/>
              <a:t>Right to a standard of living adequate for health and well-being (includes right to medical care) (Art. 25)</a:t>
            </a:r>
          </a:p>
        </p:txBody>
      </p:sp>
      <p:sp>
        <p:nvSpPr>
          <p:cNvPr id="5" name="TextBox 4">
            <a:extLst>
              <a:ext uri="{FF2B5EF4-FFF2-40B4-BE49-F238E27FC236}">
                <a16:creationId xmlns:a16="http://schemas.microsoft.com/office/drawing/2014/main" id="{0A987331-CC0C-4FC7-8F11-8DFFCA4DA3E8}"/>
              </a:ext>
            </a:extLst>
          </p:cNvPr>
          <p:cNvSpPr txBox="1"/>
          <p:nvPr/>
        </p:nvSpPr>
        <p:spPr>
          <a:xfrm>
            <a:off x="630936" y="6383527"/>
            <a:ext cx="5632704" cy="307777"/>
          </a:xfrm>
          <a:prstGeom prst="rect">
            <a:avLst/>
          </a:prstGeom>
          <a:noFill/>
        </p:spPr>
        <p:txBody>
          <a:bodyPr wrap="square" rtlCol="0">
            <a:spAutoFit/>
          </a:bodyPr>
          <a:lstStyle/>
          <a:p>
            <a:r>
              <a:rPr lang="en-US" sz="1400" dirty="0"/>
              <a:t>Source: United Nations General Assembly, 1948.</a:t>
            </a:r>
          </a:p>
        </p:txBody>
      </p:sp>
    </p:spTree>
    <p:extLst>
      <p:ext uri="{BB962C8B-B14F-4D97-AF65-F5344CB8AC3E}">
        <p14:creationId xmlns:p14="http://schemas.microsoft.com/office/powerpoint/2010/main" val="169976869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86C1D-F988-4D12-96C6-BDD23126C2C9}"/>
              </a:ext>
            </a:extLst>
          </p:cNvPr>
          <p:cNvSpPr>
            <a:spLocks noGrp="1"/>
          </p:cNvSpPr>
          <p:nvPr>
            <p:ph type="title"/>
          </p:nvPr>
        </p:nvSpPr>
        <p:spPr/>
        <p:txBody>
          <a:bodyPr/>
          <a:lstStyle/>
          <a:p>
            <a:r>
              <a:rPr lang="en-US" dirty="0"/>
              <a:t>Human trafficking versus sex work</a:t>
            </a:r>
          </a:p>
        </p:txBody>
      </p:sp>
      <p:sp>
        <p:nvSpPr>
          <p:cNvPr id="3" name="Text Placeholder 2">
            <a:extLst>
              <a:ext uri="{FF2B5EF4-FFF2-40B4-BE49-F238E27FC236}">
                <a16:creationId xmlns:a16="http://schemas.microsoft.com/office/drawing/2014/main" id="{493197FB-6C4A-4BC4-A35F-7871F948AD71}"/>
              </a:ext>
            </a:extLst>
          </p:cNvPr>
          <p:cNvSpPr>
            <a:spLocks noGrp="1"/>
          </p:cNvSpPr>
          <p:nvPr>
            <p:ph type="body" sz="quarter" idx="10"/>
          </p:nvPr>
        </p:nvSpPr>
        <p:spPr/>
        <p:txBody>
          <a:bodyPr/>
          <a:lstStyle/>
          <a:p>
            <a:r>
              <a:rPr lang="en-US" sz="2400" dirty="0"/>
              <a:t>Sex work and human trafficking are NOT the same thing. </a:t>
            </a:r>
          </a:p>
          <a:p>
            <a:r>
              <a:rPr lang="en-US" sz="2400" dirty="0"/>
              <a:t>There are victims of human trafficking who are forced to engage in sex work against their will, but many sex workers choose to engage in sex work and are not trafficking victims.</a:t>
            </a:r>
          </a:p>
          <a:p>
            <a:r>
              <a:rPr lang="en-US" sz="2400" dirty="0"/>
              <a:t>When laws designed to protect victims of trafficking are used to justify raids or other operations targeting sex workers, this can actually make sex workers less safe and cause them to fear law enforcement and other authorities.</a:t>
            </a:r>
          </a:p>
          <a:p>
            <a:r>
              <a:rPr lang="en-US" sz="2400" dirty="0"/>
              <a:t>Protecting human trafficking victims is very important and should be done in a way that does not harm sex workers who choose to sell sex.</a:t>
            </a:r>
          </a:p>
          <a:p>
            <a:endParaRPr lang="en-US" sz="2400" dirty="0"/>
          </a:p>
        </p:txBody>
      </p:sp>
    </p:spTree>
    <p:extLst>
      <p:ext uri="{BB962C8B-B14F-4D97-AF65-F5344CB8AC3E}">
        <p14:creationId xmlns:p14="http://schemas.microsoft.com/office/powerpoint/2010/main" val="326425169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8C4AF-2CDA-4179-BE63-9B282D8244A6}"/>
              </a:ext>
            </a:extLst>
          </p:cNvPr>
          <p:cNvSpPr>
            <a:spLocks noGrp="1"/>
          </p:cNvSpPr>
          <p:nvPr>
            <p:ph type="title"/>
          </p:nvPr>
        </p:nvSpPr>
        <p:spPr/>
        <p:txBody>
          <a:bodyPr/>
          <a:lstStyle/>
          <a:p>
            <a:r>
              <a:rPr lang="en-US" dirty="0"/>
              <a:t>Questions and reflections</a:t>
            </a:r>
          </a:p>
        </p:txBody>
      </p:sp>
      <p:sp>
        <p:nvSpPr>
          <p:cNvPr id="3" name="Text Placeholder 2">
            <a:extLst>
              <a:ext uri="{FF2B5EF4-FFF2-40B4-BE49-F238E27FC236}">
                <a16:creationId xmlns:a16="http://schemas.microsoft.com/office/drawing/2014/main" id="{C9318367-778F-4DE7-9EE6-DD081583E44B}"/>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1472071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b="1" dirty="0"/>
              <a:t>Session 2.5</a:t>
            </a:r>
            <a:br>
              <a:rPr lang="en-US" dirty="0"/>
            </a:br>
            <a:r>
              <a:rPr lang="en-US" dirty="0"/>
              <a:t>Recognizing and Challenging Violence in Law Enforcement/ Key Population Interactions</a:t>
            </a:r>
          </a:p>
        </p:txBody>
      </p:sp>
    </p:spTree>
    <p:extLst>
      <p:ext uri="{BB962C8B-B14F-4D97-AF65-F5344CB8AC3E}">
        <p14:creationId xmlns:p14="http://schemas.microsoft.com/office/powerpoint/2010/main" val="295497179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Objective</a:t>
            </a:r>
          </a:p>
        </p:txBody>
      </p:sp>
      <p:sp>
        <p:nvSpPr>
          <p:cNvPr id="4" name="Text Placeholder 3"/>
          <p:cNvSpPr>
            <a:spLocks noGrp="1"/>
          </p:cNvSpPr>
          <p:nvPr>
            <p:ph type="body" sz="quarter" idx="10"/>
          </p:nvPr>
        </p:nvSpPr>
        <p:spPr/>
        <p:txBody>
          <a:bodyPr/>
          <a:lstStyle/>
          <a:p>
            <a:pPr marL="0" lvl="0" indent="0">
              <a:buNone/>
            </a:pPr>
            <a:r>
              <a:rPr lang="en-US" dirty="0"/>
              <a:t>Recognize violence in common law enforcement interactions with KP members and reflect on how to improve such interactions</a:t>
            </a:r>
          </a:p>
        </p:txBody>
      </p:sp>
    </p:spTree>
    <p:extLst>
      <p:ext uri="{BB962C8B-B14F-4D97-AF65-F5344CB8AC3E}">
        <p14:creationId xmlns:p14="http://schemas.microsoft.com/office/powerpoint/2010/main" val="55561790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F746C-F3CA-481E-9D18-F25954E71BB9}"/>
              </a:ext>
            </a:extLst>
          </p:cNvPr>
          <p:cNvSpPr>
            <a:spLocks noGrp="1"/>
          </p:cNvSpPr>
          <p:nvPr>
            <p:ph type="title"/>
          </p:nvPr>
        </p:nvSpPr>
        <p:spPr/>
        <p:txBody>
          <a:bodyPr>
            <a:normAutofit fontScale="90000"/>
          </a:bodyPr>
          <a:lstStyle/>
          <a:p>
            <a:r>
              <a:rPr lang="en-US" dirty="0"/>
              <a:t>Activity: What went wrong, what could make it right?</a:t>
            </a:r>
          </a:p>
        </p:txBody>
      </p:sp>
      <p:sp>
        <p:nvSpPr>
          <p:cNvPr id="3" name="Text Placeholder 2">
            <a:extLst>
              <a:ext uri="{FF2B5EF4-FFF2-40B4-BE49-F238E27FC236}">
                <a16:creationId xmlns:a16="http://schemas.microsoft.com/office/drawing/2014/main" id="{C9E0853B-ADA7-4909-BC80-DE63B9058C35}"/>
              </a:ext>
            </a:extLst>
          </p:cNvPr>
          <p:cNvSpPr>
            <a:spLocks noGrp="1"/>
          </p:cNvSpPr>
          <p:nvPr>
            <p:ph type="body" sz="quarter" idx="10"/>
          </p:nvPr>
        </p:nvSpPr>
        <p:spPr/>
        <p:txBody>
          <a:bodyPr/>
          <a:lstStyle/>
          <a:p>
            <a:pPr marL="0" indent="0">
              <a:buNone/>
            </a:pPr>
            <a:r>
              <a:rPr lang="en-US" dirty="0"/>
              <a:t>In groups:</a:t>
            </a:r>
          </a:p>
          <a:p>
            <a:r>
              <a:rPr lang="en-US" dirty="0"/>
              <a:t>Read your scenario.</a:t>
            </a:r>
          </a:p>
          <a:p>
            <a:r>
              <a:rPr lang="en-US" dirty="0"/>
              <a:t>Decide how you will act it out.</a:t>
            </a:r>
          </a:p>
          <a:p>
            <a:r>
              <a:rPr lang="en-US" dirty="0"/>
              <a:t>Explain:</a:t>
            </a:r>
          </a:p>
          <a:p>
            <a:pPr marL="914400" lvl="1" indent="-457200">
              <a:buFont typeface="+mj-lt"/>
              <a:buAutoNum type="arabicPeriod"/>
            </a:pPr>
            <a:r>
              <a:rPr lang="en-US" dirty="0"/>
              <a:t>What rights violation occurred</a:t>
            </a:r>
          </a:p>
          <a:p>
            <a:pPr marL="914400" lvl="1" indent="-457200">
              <a:buFont typeface="+mj-lt"/>
              <a:buAutoNum type="arabicPeriod"/>
            </a:pPr>
            <a:r>
              <a:rPr lang="en-US" dirty="0"/>
              <a:t>The consequence of that violation </a:t>
            </a:r>
          </a:p>
          <a:p>
            <a:pPr marL="914400" lvl="1" indent="-457200">
              <a:buFont typeface="+mj-lt"/>
              <a:buAutoNum type="arabicPeriod"/>
            </a:pPr>
            <a:r>
              <a:rPr lang="en-US" dirty="0"/>
              <a:t>What the police officer should have done instead</a:t>
            </a:r>
          </a:p>
        </p:txBody>
      </p:sp>
    </p:spTree>
    <p:extLst>
      <p:ext uri="{BB962C8B-B14F-4D97-AF65-F5344CB8AC3E}">
        <p14:creationId xmlns:p14="http://schemas.microsoft.com/office/powerpoint/2010/main" val="368530702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15DC2-16A7-4D88-A7F5-CB3FA61AB3B4}"/>
              </a:ext>
            </a:extLst>
          </p:cNvPr>
          <p:cNvSpPr>
            <a:spLocks noGrp="1"/>
          </p:cNvSpPr>
          <p:nvPr>
            <p:ph type="title"/>
          </p:nvPr>
        </p:nvSpPr>
        <p:spPr/>
        <p:txBody>
          <a:bodyPr>
            <a:normAutofit/>
          </a:bodyPr>
          <a:lstStyle/>
          <a:p>
            <a:r>
              <a:rPr lang="en-US" dirty="0"/>
              <a:t>Discussion: Environmental factors</a:t>
            </a:r>
          </a:p>
        </p:txBody>
      </p:sp>
      <p:sp>
        <p:nvSpPr>
          <p:cNvPr id="3" name="Text Placeholder 2">
            <a:extLst>
              <a:ext uri="{FF2B5EF4-FFF2-40B4-BE49-F238E27FC236}">
                <a16:creationId xmlns:a16="http://schemas.microsoft.com/office/drawing/2014/main" id="{0246392A-8F44-4229-92AD-5185B7106510}"/>
              </a:ext>
            </a:extLst>
          </p:cNvPr>
          <p:cNvSpPr>
            <a:spLocks noGrp="1"/>
          </p:cNvSpPr>
          <p:nvPr>
            <p:ph type="body" sz="quarter" idx="10"/>
          </p:nvPr>
        </p:nvSpPr>
        <p:spPr/>
        <p:txBody>
          <a:bodyPr/>
          <a:lstStyle/>
          <a:p>
            <a:r>
              <a:rPr lang="en-US" dirty="0"/>
              <a:t>We all work within and are affected by our environments (e.g., the police station where you work)</a:t>
            </a:r>
          </a:p>
          <a:p>
            <a:r>
              <a:rPr lang="en-US" dirty="0"/>
              <a:t>What is currently in place that makes it more difficult to do what you know is right?</a:t>
            </a:r>
          </a:p>
          <a:p>
            <a:r>
              <a:rPr lang="en-US" dirty="0"/>
              <a:t>What could be done to make it easier for everyone to do the right thing?</a:t>
            </a:r>
          </a:p>
        </p:txBody>
      </p:sp>
    </p:spTree>
    <p:extLst>
      <p:ext uri="{BB962C8B-B14F-4D97-AF65-F5344CB8AC3E}">
        <p14:creationId xmlns:p14="http://schemas.microsoft.com/office/powerpoint/2010/main" val="418810961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D528E-BDBB-43AC-81D6-E8784712F169}"/>
              </a:ext>
            </a:extLst>
          </p:cNvPr>
          <p:cNvSpPr>
            <a:spLocks noGrp="1"/>
          </p:cNvSpPr>
          <p:nvPr>
            <p:ph type="title"/>
          </p:nvPr>
        </p:nvSpPr>
        <p:spPr/>
        <p:txBody>
          <a:bodyPr/>
          <a:lstStyle/>
          <a:p>
            <a:r>
              <a:rPr lang="en-US" dirty="0"/>
              <a:t>Activity: What would you think?</a:t>
            </a:r>
          </a:p>
        </p:txBody>
      </p:sp>
      <p:sp>
        <p:nvSpPr>
          <p:cNvPr id="3" name="Text Placeholder 2">
            <a:extLst>
              <a:ext uri="{FF2B5EF4-FFF2-40B4-BE49-F238E27FC236}">
                <a16:creationId xmlns:a16="http://schemas.microsoft.com/office/drawing/2014/main" id="{56D3AAD8-B351-4362-8A9F-28C2A4DEB5E6}"/>
              </a:ext>
            </a:extLst>
          </p:cNvPr>
          <p:cNvSpPr>
            <a:spLocks noGrp="1"/>
          </p:cNvSpPr>
          <p:nvPr>
            <p:ph type="body" sz="quarter" idx="10"/>
          </p:nvPr>
        </p:nvSpPr>
        <p:spPr/>
        <p:txBody>
          <a:bodyPr/>
          <a:lstStyle/>
          <a:p>
            <a:r>
              <a:rPr lang="en-US" dirty="0"/>
              <a:t>Two transgender women are standing together. A police officer approaches them, and they run away. </a:t>
            </a:r>
          </a:p>
          <a:p>
            <a:pPr>
              <a:spcBef>
                <a:spcPts val="1800"/>
              </a:spcBef>
            </a:pPr>
            <a:r>
              <a:rPr lang="en-US" dirty="0"/>
              <a:t>A young gay man comes to the station to report being attacked when he was seen with his boyfriend. When the police officer asks for his address, he becomes agitated and storms out.</a:t>
            </a:r>
          </a:p>
        </p:txBody>
      </p:sp>
    </p:spTree>
    <p:extLst>
      <p:ext uri="{BB962C8B-B14F-4D97-AF65-F5344CB8AC3E}">
        <p14:creationId xmlns:p14="http://schemas.microsoft.com/office/powerpoint/2010/main" val="3806531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D528E-BDBB-43AC-81D6-E8784712F169}"/>
              </a:ext>
            </a:extLst>
          </p:cNvPr>
          <p:cNvSpPr>
            <a:spLocks noGrp="1"/>
          </p:cNvSpPr>
          <p:nvPr>
            <p:ph type="title"/>
          </p:nvPr>
        </p:nvSpPr>
        <p:spPr/>
        <p:txBody>
          <a:bodyPr>
            <a:normAutofit fontScale="90000"/>
          </a:bodyPr>
          <a:lstStyle/>
          <a:p>
            <a:r>
              <a:rPr lang="en-US" dirty="0"/>
              <a:t>Activity: What would you think? (continued)</a:t>
            </a:r>
          </a:p>
        </p:txBody>
      </p:sp>
      <p:sp>
        <p:nvSpPr>
          <p:cNvPr id="3" name="Text Placeholder 2">
            <a:extLst>
              <a:ext uri="{FF2B5EF4-FFF2-40B4-BE49-F238E27FC236}">
                <a16:creationId xmlns:a16="http://schemas.microsoft.com/office/drawing/2014/main" id="{56D3AAD8-B351-4362-8A9F-28C2A4DEB5E6}"/>
              </a:ext>
            </a:extLst>
          </p:cNvPr>
          <p:cNvSpPr>
            <a:spLocks noGrp="1"/>
          </p:cNvSpPr>
          <p:nvPr>
            <p:ph type="body" sz="quarter" idx="10"/>
          </p:nvPr>
        </p:nvSpPr>
        <p:spPr>
          <a:xfrm>
            <a:off x="467360" y="1590283"/>
            <a:ext cx="8219440" cy="4682926"/>
          </a:xfrm>
        </p:spPr>
        <p:txBody>
          <a:bodyPr>
            <a:normAutofit/>
          </a:bodyPr>
          <a:lstStyle/>
          <a:p>
            <a:r>
              <a:rPr lang="en-US" dirty="0"/>
              <a:t>Two transgender women </a:t>
            </a:r>
            <a:r>
              <a:rPr lang="en-US" dirty="0">
                <a:solidFill>
                  <a:srgbClr val="FF0000"/>
                </a:solidFill>
              </a:rPr>
              <a:t>who have experienced verbal abuse from several different police officers </a:t>
            </a:r>
            <a:r>
              <a:rPr lang="en-US" dirty="0"/>
              <a:t>are standing together. A police officer approaches them, and they run away. </a:t>
            </a:r>
          </a:p>
          <a:p>
            <a:pPr>
              <a:spcBef>
                <a:spcPts val="1800"/>
              </a:spcBef>
            </a:pPr>
            <a:r>
              <a:rPr lang="en-US" dirty="0"/>
              <a:t>A young gay man </a:t>
            </a:r>
            <a:r>
              <a:rPr lang="en-US" dirty="0">
                <a:solidFill>
                  <a:srgbClr val="FF0000"/>
                </a:solidFill>
              </a:rPr>
              <a:t>whose parents have told him they will kick him out of the house if he is gay</a:t>
            </a:r>
            <a:r>
              <a:rPr lang="en-US" dirty="0"/>
              <a:t> comes to the station to report being attacked when he was seen with his boyfriend. When the police officer asks for his address, he becomes agitated and storms out.</a:t>
            </a:r>
          </a:p>
        </p:txBody>
      </p:sp>
    </p:spTree>
    <p:extLst>
      <p:ext uri="{BB962C8B-B14F-4D97-AF65-F5344CB8AC3E}">
        <p14:creationId xmlns:p14="http://schemas.microsoft.com/office/powerpoint/2010/main" val="338360446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CAE37-092C-464B-BD1D-6CC6ACDC8789}"/>
              </a:ext>
            </a:extLst>
          </p:cNvPr>
          <p:cNvSpPr>
            <a:spLocks noGrp="1"/>
          </p:cNvSpPr>
          <p:nvPr>
            <p:ph type="title"/>
          </p:nvPr>
        </p:nvSpPr>
        <p:spPr/>
        <p:txBody>
          <a:bodyPr/>
          <a:lstStyle/>
          <a:p>
            <a:r>
              <a:rPr lang="en-US" dirty="0"/>
              <a:t>Questions and reflections</a:t>
            </a:r>
          </a:p>
        </p:txBody>
      </p:sp>
      <p:sp>
        <p:nvSpPr>
          <p:cNvPr id="3" name="Text Placeholder 2">
            <a:extLst>
              <a:ext uri="{FF2B5EF4-FFF2-40B4-BE49-F238E27FC236}">
                <a16:creationId xmlns:a16="http://schemas.microsoft.com/office/drawing/2014/main" id="{456620CB-898C-4305-8E03-F22E212468D6}"/>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2470633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b="1" dirty="0"/>
              <a:t>Session 1.3</a:t>
            </a:r>
            <a:br>
              <a:rPr lang="en-US" dirty="0"/>
            </a:br>
            <a:r>
              <a:rPr lang="en-US" dirty="0"/>
              <a:t>Learning Objectives and Agenda</a:t>
            </a:r>
          </a:p>
        </p:txBody>
      </p:sp>
    </p:spTree>
    <p:extLst>
      <p:ext uri="{BB962C8B-B14F-4D97-AF65-F5344CB8AC3E}">
        <p14:creationId xmlns:p14="http://schemas.microsoft.com/office/powerpoint/2010/main" val="85421441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b="1" dirty="0"/>
              <a:t>Session 2.6</a:t>
            </a:r>
            <a:br>
              <a:rPr lang="en-US" dirty="0"/>
            </a:br>
            <a:r>
              <a:rPr lang="en-US" dirty="0"/>
              <a:t>Focus on Intimate Partner Violence</a:t>
            </a:r>
          </a:p>
        </p:txBody>
      </p:sp>
    </p:spTree>
    <p:extLst>
      <p:ext uri="{BB962C8B-B14F-4D97-AF65-F5344CB8AC3E}">
        <p14:creationId xmlns:p14="http://schemas.microsoft.com/office/powerpoint/2010/main" val="145993585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3390C92-8FBE-458E-A2DE-E4B884BDB4FA}"/>
              </a:ext>
            </a:extLst>
          </p:cNvPr>
          <p:cNvSpPr>
            <a:spLocks noGrp="1"/>
          </p:cNvSpPr>
          <p:nvPr>
            <p:ph type="title"/>
          </p:nvPr>
        </p:nvSpPr>
        <p:spPr/>
        <p:txBody>
          <a:bodyPr/>
          <a:lstStyle/>
          <a:p>
            <a:r>
              <a:rPr lang="en-US" dirty="0"/>
              <a:t>Objectives</a:t>
            </a:r>
          </a:p>
        </p:txBody>
      </p:sp>
      <p:sp>
        <p:nvSpPr>
          <p:cNvPr id="4" name="Text Placeholder 3">
            <a:extLst>
              <a:ext uri="{FF2B5EF4-FFF2-40B4-BE49-F238E27FC236}">
                <a16:creationId xmlns:a16="http://schemas.microsoft.com/office/drawing/2014/main" id="{59915E9E-E8BC-4052-8B67-442E2CF482C6}"/>
              </a:ext>
            </a:extLst>
          </p:cNvPr>
          <p:cNvSpPr>
            <a:spLocks noGrp="1"/>
          </p:cNvSpPr>
          <p:nvPr>
            <p:ph type="body" sz="quarter" idx="10"/>
          </p:nvPr>
        </p:nvSpPr>
        <p:spPr/>
        <p:txBody>
          <a:bodyPr/>
          <a:lstStyle/>
          <a:p>
            <a:pPr lvl="0"/>
            <a:r>
              <a:rPr lang="en-US" dirty="0"/>
              <a:t>Recognize the ways in which intimate partner violence (IPV) can evolve over time</a:t>
            </a:r>
          </a:p>
          <a:p>
            <a:pPr lvl="0"/>
            <a:r>
              <a:rPr lang="en-US" dirty="0"/>
              <a:t>Discuss the importance of responding to all victims of IPV in a nonjudgmental way</a:t>
            </a:r>
          </a:p>
          <a:p>
            <a:pPr lvl="0"/>
            <a:r>
              <a:rPr lang="en-US" dirty="0"/>
              <a:t>Discuss IPV among KP members and identify additional barriers to support that they may face when experiencing IPV</a:t>
            </a:r>
          </a:p>
          <a:p>
            <a:endParaRPr lang="en-US" dirty="0"/>
          </a:p>
        </p:txBody>
      </p:sp>
    </p:spTree>
    <p:extLst>
      <p:ext uri="{BB962C8B-B14F-4D97-AF65-F5344CB8AC3E}">
        <p14:creationId xmlns:p14="http://schemas.microsoft.com/office/powerpoint/2010/main" val="89676416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Intimate partner violence in </a:t>
            </a:r>
            <a:r>
              <a:rPr lang="en-US" dirty="0">
                <a:solidFill>
                  <a:srgbClr val="00B050"/>
                </a:solidFill>
              </a:rPr>
              <a:t>[Country]</a:t>
            </a:r>
          </a:p>
        </p:txBody>
      </p:sp>
      <p:sp>
        <p:nvSpPr>
          <p:cNvPr id="3" name="Text Placeholder 2"/>
          <p:cNvSpPr>
            <a:spLocks noGrp="1"/>
          </p:cNvSpPr>
          <p:nvPr>
            <p:ph type="body" sz="quarter" idx="10"/>
          </p:nvPr>
        </p:nvSpPr>
        <p:spPr/>
        <p:txBody>
          <a:bodyPr>
            <a:noAutofit/>
          </a:bodyPr>
          <a:lstStyle/>
          <a:p>
            <a:pPr>
              <a:lnSpc>
                <a:spcPts val="2600"/>
              </a:lnSpc>
            </a:pPr>
            <a:r>
              <a:rPr lang="en-US" sz="2400" dirty="0"/>
              <a:t>IPV is ongoing or past violence by an intimate partner or ex-partner.  It is common in the general population and among key populations.</a:t>
            </a:r>
            <a:r>
              <a:rPr lang="en-US" sz="2400" baseline="30000" dirty="0"/>
              <a:t>1–5</a:t>
            </a:r>
            <a:endParaRPr lang="en-US" sz="2400" dirty="0"/>
          </a:p>
          <a:p>
            <a:pPr>
              <a:lnSpc>
                <a:spcPts val="2600"/>
              </a:lnSpc>
            </a:pPr>
            <a:r>
              <a:rPr lang="en-US" sz="2400" dirty="0"/>
              <a:t>Here is what we know about IPV in </a:t>
            </a:r>
            <a:r>
              <a:rPr lang="en-US" sz="2400" dirty="0">
                <a:solidFill>
                  <a:srgbClr val="00B050"/>
                </a:solidFill>
              </a:rPr>
              <a:t>[country]. </a:t>
            </a:r>
          </a:p>
          <a:p>
            <a:pPr>
              <a:lnSpc>
                <a:spcPts val="2600"/>
              </a:lnSpc>
            </a:pPr>
            <a:r>
              <a:rPr lang="en-US" sz="2400" dirty="0">
                <a:solidFill>
                  <a:srgbClr val="00B050"/>
                </a:solidFill>
              </a:rPr>
              <a:t>[Country team to add data on IPV in their country including both general population and key population figures as available. If this was covered in session 2.1, do not repeat the statistics here; rather, review the definition of IPV before moving to the next case study.]</a:t>
            </a:r>
          </a:p>
        </p:txBody>
      </p:sp>
      <p:sp>
        <p:nvSpPr>
          <p:cNvPr id="5" name="TextBox 4">
            <a:extLst>
              <a:ext uri="{FF2B5EF4-FFF2-40B4-BE49-F238E27FC236}">
                <a16:creationId xmlns:a16="http://schemas.microsoft.com/office/drawing/2014/main" id="{2E845093-06F4-4F66-A11F-E38A24F3AAE9}"/>
              </a:ext>
            </a:extLst>
          </p:cNvPr>
          <p:cNvSpPr txBox="1"/>
          <p:nvPr/>
        </p:nvSpPr>
        <p:spPr>
          <a:xfrm>
            <a:off x="599077" y="6127594"/>
            <a:ext cx="8403409" cy="738664"/>
          </a:xfrm>
          <a:prstGeom prst="rect">
            <a:avLst/>
          </a:prstGeom>
          <a:noFill/>
        </p:spPr>
        <p:txBody>
          <a:bodyPr wrap="square" rtlCol="0">
            <a:spAutoFit/>
          </a:bodyPr>
          <a:lstStyle/>
          <a:p>
            <a:r>
              <a:rPr lang="en-US" sz="1200" dirty="0"/>
              <a:t>Sources: 1. El-</a:t>
            </a:r>
            <a:r>
              <a:rPr lang="en-US" sz="1200" dirty="0" err="1"/>
              <a:t>Bassel</a:t>
            </a:r>
            <a:r>
              <a:rPr lang="en-US" sz="1200" dirty="0"/>
              <a:t> et al., 2007.    2. </a:t>
            </a:r>
            <a:r>
              <a:rPr lang="en-US" sz="1200" dirty="0" err="1"/>
              <a:t>Panchanadeswaran</a:t>
            </a:r>
            <a:r>
              <a:rPr lang="en-US" sz="1200" dirty="0"/>
              <a:t> et al., 2008.    3. Finneran &amp; Stephenson, 2013.    4. McKay et al., 2017. </a:t>
            </a:r>
          </a:p>
          <a:p>
            <a:r>
              <a:rPr lang="en-US" sz="1200" dirty="0"/>
              <a:t>5. Valentine et al., 2017.</a:t>
            </a:r>
          </a:p>
          <a:p>
            <a:endParaRPr lang="en-US" dirty="0"/>
          </a:p>
        </p:txBody>
      </p:sp>
    </p:spTree>
    <p:extLst>
      <p:ext uri="{BB962C8B-B14F-4D97-AF65-F5344CB8AC3E}">
        <p14:creationId xmlns:p14="http://schemas.microsoft.com/office/powerpoint/2010/main" val="238043321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 Thandi’s story</a:t>
            </a:r>
          </a:p>
        </p:txBody>
      </p:sp>
      <p:sp>
        <p:nvSpPr>
          <p:cNvPr id="3" name="Text Placeholder 2"/>
          <p:cNvSpPr>
            <a:spLocks noGrp="1"/>
          </p:cNvSpPr>
          <p:nvPr>
            <p:ph type="body" sz="quarter" idx="10"/>
          </p:nvPr>
        </p:nvSpPr>
        <p:spPr/>
        <p:txBody>
          <a:bodyPr>
            <a:noAutofit/>
          </a:bodyPr>
          <a:lstStyle/>
          <a:p>
            <a:pPr marL="0" indent="0">
              <a:spcBef>
                <a:spcPts val="1800"/>
              </a:spcBef>
              <a:buNone/>
            </a:pPr>
            <a:r>
              <a:rPr lang="en-US" sz="2600" dirty="0"/>
              <a:t>Thandi is a young woman from </a:t>
            </a:r>
            <a:r>
              <a:rPr lang="en-US" sz="2600" dirty="0">
                <a:solidFill>
                  <a:srgbClr val="00B050"/>
                </a:solidFill>
              </a:rPr>
              <a:t>[a local city]</a:t>
            </a:r>
            <a:r>
              <a:rPr lang="en-US" sz="2600" dirty="0"/>
              <a:t>. She is intelligent, funny, kind, and beautiful. She has a supportive family and is good at her job. She has a lot of friends, especially colleagues from work. They respect her and know she will go on to do great things. </a:t>
            </a:r>
          </a:p>
          <a:p>
            <a:pPr marL="0" indent="0">
              <a:spcBef>
                <a:spcPts val="1800"/>
              </a:spcBef>
              <a:buNone/>
            </a:pPr>
            <a:r>
              <a:rPr lang="en-US" sz="2600" dirty="0"/>
              <a:t>She meets John and they fall in love. They get married and move in together. This blank flip chart paper represents Thandi, her autonomy (ability to act on her own), her self-esteem, and the wide range of possibilities she feels her life holds. Watch and listen as we describe what happens next between Thandi and John.</a:t>
            </a:r>
          </a:p>
        </p:txBody>
      </p:sp>
    </p:spTree>
    <p:extLst>
      <p:ext uri="{BB962C8B-B14F-4D97-AF65-F5344CB8AC3E}">
        <p14:creationId xmlns:p14="http://schemas.microsoft.com/office/powerpoint/2010/main" val="29572667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Activity: Thandi’s story (debrief)</a:t>
            </a:r>
          </a:p>
        </p:txBody>
      </p:sp>
      <p:sp>
        <p:nvSpPr>
          <p:cNvPr id="3" name="Content Placeholder 2"/>
          <p:cNvSpPr>
            <a:spLocks noGrp="1"/>
          </p:cNvSpPr>
          <p:nvPr>
            <p:ph type="body" sz="quarter" idx="10"/>
          </p:nvPr>
        </p:nvSpPr>
        <p:spPr>
          <a:xfrm>
            <a:off x="467360" y="1590283"/>
            <a:ext cx="8006080" cy="4176851"/>
          </a:xfrm>
        </p:spPr>
        <p:txBody>
          <a:bodyPr>
            <a:normAutofit fontScale="92500" lnSpcReduction="20000"/>
          </a:bodyPr>
          <a:lstStyle/>
          <a:p>
            <a:pPr marL="457200" indent="-457200">
              <a:lnSpc>
                <a:spcPct val="110000"/>
              </a:lnSpc>
              <a:buFont typeface="+mj-lt"/>
              <a:buAutoNum type="arabicPeriod"/>
            </a:pPr>
            <a:r>
              <a:rPr lang="en-US" sz="2400" dirty="0"/>
              <a:t>What kind of support would Thandi benefit from? Why?</a:t>
            </a:r>
          </a:p>
          <a:p>
            <a:pPr marL="457200" indent="-457200">
              <a:lnSpc>
                <a:spcPct val="110000"/>
              </a:lnSpc>
              <a:buFont typeface="+mj-lt"/>
              <a:buAutoNum type="arabicPeriod"/>
            </a:pPr>
            <a:r>
              <a:rPr lang="en-US" sz="2400" dirty="0"/>
              <a:t>What would happen if Thandi got up the courage to report John to the police and an officer responded, “It was just a small slap! Why are you making such a big deal of this?”</a:t>
            </a:r>
          </a:p>
          <a:p>
            <a:pPr marL="457200" indent="-457200">
              <a:lnSpc>
                <a:spcPct val="110000"/>
              </a:lnSpc>
              <a:buFont typeface="+mj-lt"/>
              <a:buAutoNum type="arabicPeriod"/>
            </a:pPr>
            <a:r>
              <a:rPr lang="en-US" sz="2400" dirty="0"/>
              <a:t>Sometimes people reading about others experiences of IPV say, </a:t>
            </a:r>
            <a:r>
              <a:rPr lang="en-US" sz="2400" i="1" dirty="0"/>
              <a:t>“I would leave the first time someone was violent toward me.”</a:t>
            </a:r>
          </a:p>
          <a:p>
            <a:pPr lvl="1">
              <a:lnSpc>
                <a:spcPct val="110000"/>
              </a:lnSpc>
              <a:spcBef>
                <a:spcPts val="1200"/>
              </a:spcBef>
            </a:pPr>
            <a:r>
              <a:rPr lang="en-US" sz="2400" dirty="0"/>
              <a:t>When did John actually “become violent” in this story?</a:t>
            </a:r>
          </a:p>
          <a:p>
            <a:pPr lvl="1">
              <a:lnSpc>
                <a:spcPct val="110000"/>
              </a:lnSpc>
              <a:spcBef>
                <a:spcPts val="1200"/>
              </a:spcBef>
            </a:pPr>
            <a:r>
              <a:rPr lang="en-US" sz="2400" dirty="0"/>
              <a:t>Why might it be difficult for Thandi to seek help by the time he used physical violence? </a:t>
            </a:r>
          </a:p>
          <a:p>
            <a:pPr lvl="1">
              <a:lnSpc>
                <a:spcPct val="110000"/>
              </a:lnSpc>
              <a:spcBef>
                <a:spcPts val="1200"/>
              </a:spcBef>
            </a:pPr>
            <a:r>
              <a:rPr lang="en-US" sz="2400" dirty="0"/>
              <a:t>What might happen if Thandi tries to leave?</a:t>
            </a:r>
          </a:p>
          <a:p>
            <a:endParaRPr lang="en-US" dirty="0"/>
          </a:p>
        </p:txBody>
      </p:sp>
    </p:spTree>
    <p:extLst>
      <p:ext uri="{BB962C8B-B14F-4D97-AF65-F5344CB8AC3E}">
        <p14:creationId xmlns:p14="http://schemas.microsoft.com/office/powerpoint/2010/main" val="4262171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Discussion: What about in the case of key populations?</a:t>
            </a:r>
          </a:p>
        </p:txBody>
      </p:sp>
      <p:sp>
        <p:nvSpPr>
          <p:cNvPr id="3" name="Content Placeholder 2"/>
          <p:cNvSpPr>
            <a:spLocks noGrp="1"/>
          </p:cNvSpPr>
          <p:nvPr>
            <p:ph type="body" sz="quarter" idx="10"/>
          </p:nvPr>
        </p:nvSpPr>
        <p:spPr/>
        <p:txBody>
          <a:bodyPr>
            <a:normAutofit/>
          </a:bodyPr>
          <a:lstStyle/>
          <a:p>
            <a:r>
              <a:rPr lang="en-US" dirty="0"/>
              <a:t>IPV can be a complex and difficult issue for anyone.</a:t>
            </a:r>
          </a:p>
          <a:p>
            <a:r>
              <a:rPr lang="en-US" dirty="0"/>
              <a:t>In some ways Thandi is more likely to receive support than a member of a key population.</a:t>
            </a:r>
          </a:p>
          <a:p>
            <a:pPr lvl="1"/>
            <a:r>
              <a:rPr lang="en-US" sz="2400" dirty="0"/>
              <a:t>She began with more resources, self-esteem, and support than many KP members of would.</a:t>
            </a:r>
          </a:p>
          <a:p>
            <a:pPr lvl="1"/>
            <a:r>
              <a:rPr lang="en-US" sz="2400" dirty="0"/>
              <a:t>She would be considered a “sympathetic victim” by many authorities who are accustomed to stories like Thandi’s.</a:t>
            </a:r>
          </a:p>
          <a:p>
            <a:pPr lvl="1"/>
            <a:r>
              <a:rPr lang="en-US" sz="2400" dirty="0"/>
              <a:t>Laws about IPV may only apply to women in heterosexual relationships, excluding some members of KPs. </a:t>
            </a:r>
          </a:p>
          <a:p>
            <a:endParaRPr lang="en-US" dirty="0"/>
          </a:p>
        </p:txBody>
      </p:sp>
    </p:spTree>
    <p:extLst>
      <p:ext uri="{BB962C8B-B14F-4D97-AF65-F5344CB8AC3E}">
        <p14:creationId xmlns:p14="http://schemas.microsoft.com/office/powerpoint/2010/main" val="383307013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A7741-926B-4511-9D9C-F195EAC16272}"/>
              </a:ext>
            </a:extLst>
          </p:cNvPr>
          <p:cNvSpPr>
            <a:spLocks noGrp="1"/>
          </p:cNvSpPr>
          <p:nvPr>
            <p:ph type="title"/>
          </p:nvPr>
        </p:nvSpPr>
        <p:spPr/>
        <p:txBody>
          <a:bodyPr/>
          <a:lstStyle/>
          <a:p>
            <a:r>
              <a:rPr lang="en-US" dirty="0"/>
              <a:t>Questions and reflections</a:t>
            </a:r>
          </a:p>
        </p:txBody>
      </p:sp>
      <p:sp>
        <p:nvSpPr>
          <p:cNvPr id="3" name="Text Placeholder 2">
            <a:extLst>
              <a:ext uri="{FF2B5EF4-FFF2-40B4-BE49-F238E27FC236}">
                <a16:creationId xmlns:a16="http://schemas.microsoft.com/office/drawing/2014/main" id="{4EC31111-086C-41E5-9B99-D10182FF9B40}"/>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78429279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b="1" dirty="0"/>
              <a:t>Session 2.7</a:t>
            </a:r>
            <a:br>
              <a:rPr lang="en-US" dirty="0"/>
            </a:br>
            <a:r>
              <a:rPr lang="en-US" dirty="0"/>
              <a:t>Panel Discussion with Key Population Members</a:t>
            </a:r>
          </a:p>
        </p:txBody>
      </p:sp>
    </p:spTree>
    <p:extLst>
      <p:ext uri="{BB962C8B-B14F-4D97-AF65-F5344CB8AC3E}">
        <p14:creationId xmlns:p14="http://schemas.microsoft.com/office/powerpoint/2010/main" val="119601684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Objectives</a:t>
            </a:r>
          </a:p>
        </p:txBody>
      </p:sp>
      <p:sp>
        <p:nvSpPr>
          <p:cNvPr id="4" name="Text Placeholder 3"/>
          <p:cNvSpPr>
            <a:spLocks noGrp="1"/>
          </p:cNvSpPr>
          <p:nvPr>
            <p:ph type="body" sz="quarter" idx="10"/>
          </p:nvPr>
        </p:nvSpPr>
        <p:spPr/>
        <p:txBody>
          <a:bodyPr/>
          <a:lstStyle/>
          <a:p>
            <a:r>
              <a:rPr lang="en-US" dirty="0"/>
              <a:t>Get to know the issues of violence affecting KP members</a:t>
            </a:r>
          </a:p>
          <a:p>
            <a:r>
              <a:rPr lang="en-US" dirty="0"/>
              <a:t>Understand KP members’ perspectives and hopes regarding their interactions with law enforcement </a:t>
            </a:r>
          </a:p>
        </p:txBody>
      </p:sp>
    </p:spTree>
    <p:extLst>
      <p:ext uri="{BB962C8B-B14F-4D97-AF65-F5344CB8AC3E}">
        <p14:creationId xmlns:p14="http://schemas.microsoft.com/office/powerpoint/2010/main" val="112155927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Panel discussion</a:t>
            </a:r>
          </a:p>
        </p:txBody>
      </p:sp>
      <p:sp>
        <p:nvSpPr>
          <p:cNvPr id="4" name="Text Placeholder 3"/>
          <p:cNvSpPr>
            <a:spLocks noGrp="1"/>
          </p:cNvSpPr>
          <p:nvPr>
            <p:ph type="body" sz="quarter" idx="10"/>
          </p:nvPr>
        </p:nvSpPr>
        <p:spPr/>
        <p:txBody>
          <a:bodyPr/>
          <a:lstStyle/>
          <a:p>
            <a:pPr marL="514350" indent="-514350">
              <a:spcBef>
                <a:spcPts val="1800"/>
              </a:spcBef>
              <a:buFont typeface="+mj-lt"/>
              <a:buAutoNum type="arabicPeriod"/>
            </a:pPr>
            <a:r>
              <a:rPr lang="en-US" dirty="0"/>
              <a:t>What do you think is important for law enforcement agencies to know about your community?</a:t>
            </a:r>
          </a:p>
          <a:p>
            <a:pPr marL="514350" indent="-514350">
              <a:spcBef>
                <a:spcPts val="1800"/>
              </a:spcBef>
              <a:buFont typeface="+mj-lt"/>
              <a:buAutoNum type="arabicPeriod"/>
            </a:pPr>
            <a:r>
              <a:rPr lang="en-US" dirty="0"/>
              <a:t>Please describe a past experience with law enforcement. What were the outcomes of that experience?</a:t>
            </a:r>
          </a:p>
          <a:p>
            <a:pPr marL="514350" indent="-514350">
              <a:spcBef>
                <a:spcPts val="1800"/>
              </a:spcBef>
              <a:buFont typeface="+mj-lt"/>
              <a:buAutoNum type="arabicPeriod"/>
            </a:pPr>
            <a:r>
              <a:rPr lang="en-US" dirty="0"/>
              <a:t>What do you wish law enforcement would do to help and support your community?</a:t>
            </a:r>
          </a:p>
        </p:txBody>
      </p:sp>
    </p:spTree>
    <p:extLst>
      <p:ext uri="{BB962C8B-B14F-4D97-AF65-F5344CB8AC3E}">
        <p14:creationId xmlns:p14="http://schemas.microsoft.com/office/powerpoint/2010/main" val="792631033"/>
      </p:ext>
    </p:extLst>
  </p:cSld>
  <p:clrMapOvr>
    <a:masterClrMapping/>
  </p:clrMapOvr>
</p:sld>
</file>

<file path=ppt/theme/theme1.xml><?xml version="1.0" encoding="utf-8"?>
<a:theme xmlns:a="http://schemas.openxmlformats.org/drawingml/2006/main" name="1_Office Theme">
  <a:themeElements>
    <a:clrScheme name="FHI 360 - 2015 A">
      <a:dk1>
        <a:srgbClr val="3B352F"/>
      </a:dk1>
      <a:lt1>
        <a:sysClr val="window" lastClr="FFFFFF"/>
      </a:lt1>
      <a:dk2>
        <a:srgbClr val="006595"/>
      </a:dk2>
      <a:lt2>
        <a:srgbClr val="D2CCB8"/>
      </a:lt2>
      <a:accent1>
        <a:srgbClr val="02B7EA"/>
      </a:accent1>
      <a:accent2>
        <a:srgbClr val="F37421"/>
      </a:accent2>
      <a:accent3>
        <a:srgbClr val="AFBD21"/>
      </a:accent3>
      <a:accent4>
        <a:srgbClr val="4A2256"/>
      </a:accent4>
      <a:accent5>
        <a:srgbClr val="F8981D"/>
      </a:accent5>
      <a:accent6>
        <a:srgbClr val="E04726"/>
      </a:accent6>
      <a:hlink>
        <a:srgbClr val="02B7EA"/>
      </a:hlink>
      <a:folHlink>
        <a:srgbClr val="00659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279ECE"/>
        </a:solidFill>
        <a:ln>
          <a:noFill/>
        </a:ln>
        <a:effectLst/>
      </a:spPr>
      <a:bodyPr rtlCol="0" anchor="ctr"/>
      <a:lstStyle>
        <a:defPPr algn="ctr">
          <a:defRPr dirty="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w="76200" cap="flat" cmpd="sng" algn="ctr">
          <a:solidFill>
            <a:schemeClr val="accent1"/>
          </a:solidFill>
          <a:prstDash val="solid"/>
          <a:round/>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1695F8E23BC794197D71528F4C094EE" ma:contentTypeVersion="12" ma:contentTypeDescription="Create a new document." ma:contentTypeScope="" ma:versionID="afc6b0b30eb4328db3fc92703ee14dbd">
  <xsd:schema xmlns:xsd="http://www.w3.org/2001/XMLSchema" xmlns:xs="http://www.w3.org/2001/XMLSchema" xmlns:p="http://schemas.microsoft.com/office/2006/metadata/properties" xmlns:ns2="f77f577e-e257-45ce-85d4-0b19c9e8ccbe" xmlns:ns3="21e8aabe-428a-4900-a909-5126c06becd6" targetNamespace="http://schemas.microsoft.com/office/2006/metadata/properties" ma:root="true" ma:fieldsID="650566a4939d14d8404b5ac119bc1d83" ns2:_="" ns3:_="">
    <xsd:import namespace="f77f577e-e257-45ce-85d4-0b19c9e8ccbe"/>
    <xsd:import namespace="21e8aabe-428a-4900-a909-5126c06becd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Locatio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7f577e-e257-45ce-85d4-0b19c9e8ccb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1e8aabe-428a-4900-a909-5126c06becd6"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D350F54-903E-4282-B25B-83FA72571F93}"/>
</file>

<file path=customXml/itemProps2.xml><?xml version="1.0" encoding="utf-8"?>
<ds:datastoreItem xmlns:ds="http://schemas.openxmlformats.org/officeDocument/2006/customXml" ds:itemID="{8B2868F7-2A5E-48F8-B99E-4D010164C19D}"/>
</file>

<file path=customXml/itemProps3.xml><?xml version="1.0" encoding="utf-8"?>
<ds:datastoreItem xmlns:ds="http://schemas.openxmlformats.org/officeDocument/2006/customXml" ds:itemID="{3721F041-96EB-45F7-A86E-D5FA62AB1155}"/>
</file>

<file path=docProps/app.xml><?xml version="1.0" encoding="utf-8"?>
<Properties xmlns="http://schemas.openxmlformats.org/officeDocument/2006/extended-properties" xmlns:vt="http://schemas.openxmlformats.org/officeDocument/2006/docPropsVTypes">
  <Template/>
  <TotalTime>18733</TotalTime>
  <Words>10378</Words>
  <Application>Microsoft Office PowerPoint</Application>
  <PresentationFormat>On-screen Show (4:3)</PresentationFormat>
  <Paragraphs>1033</Paragraphs>
  <Slides>188</Slides>
  <Notes>160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188</vt:i4>
      </vt:variant>
    </vt:vector>
  </HeadingPairs>
  <TitlesOfParts>
    <vt:vector size="197" baseType="lpstr">
      <vt:lpstr>MS Mincho</vt:lpstr>
      <vt:lpstr>Arial</vt:lpstr>
      <vt:lpstr>Calibri</vt:lpstr>
      <vt:lpstr>Courier New</vt:lpstr>
      <vt:lpstr>Mangal</vt:lpstr>
      <vt:lpstr>Symbol</vt:lpstr>
      <vt:lpstr>Times New Roman</vt:lpstr>
      <vt:lpstr>Wingdings</vt:lpstr>
      <vt:lpstr>1_Office Theme</vt:lpstr>
      <vt:lpstr>Law Enforcement Training: Preventing and Responding to Violence against Key Populations to Increase Access to Justice and Strengthen the HIV Response</vt:lpstr>
      <vt:lpstr>Module 1 Setting the Stage</vt:lpstr>
      <vt:lpstr>Session 1.1 Welcome and Introductions</vt:lpstr>
      <vt:lpstr>Objective</vt:lpstr>
      <vt:lpstr>Introductions</vt:lpstr>
      <vt:lpstr>Session 1.2 Pre-Test </vt:lpstr>
      <vt:lpstr>Objective</vt:lpstr>
      <vt:lpstr>Pre-Test</vt:lpstr>
      <vt:lpstr>Session 1.3 Learning Objectives and Agenda</vt:lpstr>
      <vt:lpstr>Objective </vt:lpstr>
      <vt:lpstr>Training goal </vt:lpstr>
      <vt:lpstr>Training objectives</vt:lpstr>
      <vt:lpstr>Agenda review</vt:lpstr>
      <vt:lpstr>Session 1.4 Group Norms</vt:lpstr>
      <vt:lpstr>Objective</vt:lpstr>
      <vt:lpstr>Session 1.5 What Is Possible?</vt:lpstr>
      <vt:lpstr>Objective</vt:lpstr>
      <vt:lpstr>Working with law enforcement globally </vt:lpstr>
      <vt:lpstr>Combining forces</vt:lpstr>
      <vt:lpstr>A model for law enforcement and sex worker collaboration in Kenya</vt:lpstr>
      <vt:lpstr>Standing on the shoulders of giants</vt:lpstr>
      <vt:lpstr>Discussion: Expectations</vt:lpstr>
      <vt:lpstr>Module 2 Building Core Knowledge</vt:lpstr>
      <vt:lpstr>Session 2.1 Basics of HIV: Epidemiology, Prevention, Available Services</vt:lpstr>
      <vt:lpstr>Objectives</vt:lpstr>
      <vt:lpstr>Discussion: What have you heard about HIV and AIDS? (Part 1)</vt:lpstr>
      <vt:lpstr>HIV vs. AIDS</vt:lpstr>
      <vt:lpstr>HIV transmission</vt:lpstr>
      <vt:lpstr>HIV transmission (continued)</vt:lpstr>
      <vt:lpstr>HIV testing and treatment</vt:lpstr>
      <vt:lpstr>HIV epidemic in [Country]</vt:lpstr>
      <vt:lpstr>Key populations and HIV globally</vt:lpstr>
      <vt:lpstr>HIV among key populations in [Country]</vt:lpstr>
      <vt:lpstr>What influences people’s health, including their vulnerability to HIV?</vt:lpstr>
      <vt:lpstr>Activity: What is behind high HIV prevalence rates for some populations?</vt:lpstr>
      <vt:lpstr>What influences people’s health, including their vulnerability to HIV?</vt:lpstr>
      <vt:lpstr>National strategic plan</vt:lpstr>
      <vt:lpstr>Discussion: What have you heard about HIV and AIDS? (Part 2)</vt:lpstr>
      <vt:lpstr>Thinking about our own risks </vt:lpstr>
      <vt:lpstr>Focus on avoiding needle sticks</vt:lpstr>
      <vt:lpstr>Questions and reflections</vt:lpstr>
      <vt:lpstr>Session 2.2 Sex, Gender, Gender Identity, Gender Expression, Sexual Orientation: Understanding Ourselves and Each Other</vt:lpstr>
      <vt:lpstr>Objectives</vt:lpstr>
      <vt:lpstr>Activity: Sex and gender: What’s the difference? (Part 1)</vt:lpstr>
      <vt:lpstr>Biological sex</vt:lpstr>
      <vt:lpstr>Gender</vt:lpstr>
      <vt:lpstr>Gender identity</vt:lpstr>
      <vt:lpstr>Gender expression</vt:lpstr>
      <vt:lpstr>Activity: Sex and gender: What’s the difference? (Part 2)</vt:lpstr>
      <vt:lpstr>Sexual orientation</vt:lpstr>
      <vt:lpstr>PowerPoint Presentation</vt:lpstr>
      <vt:lpstr>Discussion: Gender norms</vt:lpstr>
      <vt:lpstr>Discussion: Gender norms (debrief)</vt:lpstr>
      <vt:lpstr>Discussion: Effects of gender norms</vt:lpstr>
      <vt:lpstr>Discussion: Effects of gender norms (continued)</vt:lpstr>
      <vt:lpstr>Discussion: Effects of gender norms (continued)</vt:lpstr>
      <vt:lpstr>What is stigma?</vt:lpstr>
      <vt:lpstr>What is discrimination?</vt:lpstr>
      <vt:lpstr>Stigmatization process</vt:lpstr>
      <vt:lpstr>Stigmatization process with gender norms</vt:lpstr>
      <vt:lpstr>Gender-based violence (GBV)</vt:lpstr>
      <vt:lpstr>What might this look like among law enforcement?</vt:lpstr>
      <vt:lpstr>Discussion: What characteristics may affect services received?</vt:lpstr>
      <vt:lpstr>Activity: The last post-exposure prophylaxis (PEP) </vt:lpstr>
      <vt:lpstr>Activity: The last PEP (debrief)</vt:lpstr>
      <vt:lpstr>Questions and reflections</vt:lpstr>
      <vt:lpstr>Session 2.3 Understanding Violence against Key Populations (Characteristics, Perpetrators, Causes, Consequences)</vt:lpstr>
      <vt:lpstr>Objectives</vt:lpstr>
      <vt:lpstr>Types of violence</vt:lpstr>
      <vt:lpstr>PowerPoint Presentation</vt:lpstr>
      <vt:lpstr>Questions (one question per group)</vt:lpstr>
      <vt:lpstr>Violence affects the HIV epidemic</vt:lpstr>
      <vt:lpstr>Violence against Key Populations in [Country]</vt:lpstr>
      <vt:lpstr>Questions and  reflections</vt:lpstr>
      <vt:lpstr>Session 2.4 Human Rights and Local Legal Context</vt:lpstr>
      <vt:lpstr>Objectives</vt:lpstr>
      <vt:lpstr>The slides used here will be provided by a local lawyer</vt:lpstr>
      <vt:lpstr>What does it mean when we say someone has human rights?</vt:lpstr>
      <vt:lpstr>Whereas...</vt:lpstr>
      <vt:lpstr>What are examples of human rights?</vt:lpstr>
      <vt:lpstr>Human trafficking versus sex work</vt:lpstr>
      <vt:lpstr>Questions and reflections</vt:lpstr>
      <vt:lpstr>Session 2.5 Recognizing and Challenging Violence in Law Enforcement/ Key Population Interactions</vt:lpstr>
      <vt:lpstr>Objective</vt:lpstr>
      <vt:lpstr>Activity: What went wrong, what could make it right?</vt:lpstr>
      <vt:lpstr>Discussion: Environmental factors</vt:lpstr>
      <vt:lpstr>Activity: What would you think?</vt:lpstr>
      <vt:lpstr>Activity: What would you think? (continued)</vt:lpstr>
      <vt:lpstr>Questions and reflections</vt:lpstr>
      <vt:lpstr>Session 2.6 Focus on Intimate Partner Violence</vt:lpstr>
      <vt:lpstr>Objectives</vt:lpstr>
      <vt:lpstr>Intimate partner violence in [Country]</vt:lpstr>
      <vt:lpstr>Activity: Thandi’s story</vt:lpstr>
      <vt:lpstr>Activity: Thandi’s story (debrief)</vt:lpstr>
      <vt:lpstr>Discussion: What about in the case of key populations?</vt:lpstr>
      <vt:lpstr>Questions and reflections</vt:lpstr>
      <vt:lpstr>Session 2.7 Panel Discussion with Key Population Members</vt:lpstr>
      <vt:lpstr>Objectives</vt:lpstr>
      <vt:lpstr>Panel discussion</vt:lpstr>
      <vt:lpstr>Thank you!</vt:lpstr>
      <vt:lpstr>Module 3 Applying Principles and Building Skills</vt:lpstr>
      <vt:lpstr>Session 3.1 Fundamental Principles of Violence Prevention and Response</vt:lpstr>
      <vt:lpstr>Objective</vt:lpstr>
      <vt:lpstr>Fundamental principles of violence prevention and response</vt:lpstr>
      <vt:lpstr>Principle 1: Do no harm</vt:lpstr>
      <vt:lpstr>Discussion: How to avoid harm</vt:lpstr>
      <vt:lpstr>Principle 2: Promote human rights</vt:lpstr>
      <vt:lpstr>Discussion: How to promote human rights</vt:lpstr>
      <vt:lpstr>Principle 3: Self-determination and access to all services</vt:lpstr>
      <vt:lpstr>Discussion: How to ensure self-determination</vt:lpstr>
      <vt:lpstr>Principle 4: Privacy, confidentiality, and informed consent</vt:lpstr>
      <vt:lpstr>Activity: Privacy and confidentiality</vt:lpstr>
      <vt:lpstr>What do we mean by confidentiality?</vt:lpstr>
      <vt:lpstr>What do we mean by consent?</vt:lpstr>
      <vt:lpstr>What is informed consent?</vt:lpstr>
      <vt:lpstr>Discussion: Which of these statements would lead to informed consent?</vt:lpstr>
      <vt:lpstr>Questions and reflections</vt:lpstr>
      <vt:lpstr>Session 3.2 Needs of Key Population Members Who Experience Violence</vt:lpstr>
      <vt:lpstr>Objectives </vt:lpstr>
      <vt:lpstr>Discussion: Meeting victims’ needs</vt:lpstr>
      <vt:lpstr>Referral process in [Country]</vt:lpstr>
      <vt:lpstr>A note about immediate medical services</vt:lpstr>
      <vt:lpstr>Questions and reflections</vt:lpstr>
      <vt:lpstr>Session 3.3 Barriers to Disclosing Violence</vt:lpstr>
      <vt:lpstr>Objective</vt:lpstr>
      <vt:lpstr>Activity: Standing in her shoes</vt:lpstr>
      <vt:lpstr>Activity: Standing in her shoes (debrief)</vt:lpstr>
      <vt:lpstr>The importance of your response</vt:lpstr>
      <vt:lpstr>What happens when we blame victims?</vt:lpstr>
      <vt:lpstr>Discussion: Questions that blame</vt:lpstr>
      <vt:lpstr>Our response to one victim affects others</vt:lpstr>
      <vt:lpstr>Discussion: Why do we blame victims?</vt:lpstr>
      <vt:lpstr>Guidance from International Association of Chiefs of Police (IACP)</vt:lpstr>
      <vt:lpstr>Questions and reflections</vt:lpstr>
      <vt:lpstr>Session 3.4 Victim-Centered Support</vt:lpstr>
      <vt:lpstr>Objectives</vt:lpstr>
      <vt:lpstr>Victim-centered support</vt:lpstr>
      <vt:lpstr>Activity: Skills of a good listener</vt:lpstr>
      <vt:lpstr>Activity: Brainstorm listener do’s and don’ts</vt:lpstr>
      <vt:lpstr>Discussion: Demonstrating active listening skills</vt:lpstr>
      <vt:lpstr>Deliver core messages</vt:lpstr>
      <vt:lpstr>Messages to avoid</vt:lpstr>
      <vt:lpstr>Activity: Revisit standing in her shoes</vt:lpstr>
      <vt:lpstr>Ask about safety</vt:lpstr>
      <vt:lpstr>Ask about other needs</vt:lpstr>
      <vt:lpstr>Provide information and make referrals to available resources</vt:lpstr>
      <vt:lpstr>Recognizing you as a resource</vt:lpstr>
      <vt:lpstr>Questions and reflections</vt:lpstr>
      <vt:lpstr>Session 3.5 Responding to and Documenting Cases of Violence</vt:lpstr>
      <vt:lpstr>Objectives</vt:lpstr>
      <vt:lpstr>Statement-taking and reporting tools</vt:lpstr>
      <vt:lpstr>Activity: Practice responding to and documenting violence</vt:lpstr>
      <vt:lpstr>Activity: Practice responding to and documenting violence (debrief)</vt:lpstr>
      <vt:lpstr>Forensic specimens</vt:lpstr>
      <vt:lpstr>Questions and reflections</vt:lpstr>
      <vt:lpstr>Session 3.6 Trauma-Informed Approach to Law Enforcement</vt:lpstr>
      <vt:lpstr>Objective</vt:lpstr>
      <vt:lpstr>Video</vt:lpstr>
      <vt:lpstr>Discussion: Applying what you learned</vt:lpstr>
      <vt:lpstr>Questions and reflections </vt:lpstr>
      <vt:lpstr>Module 4 Using What We Have Learned</vt:lpstr>
      <vt:lpstr>Session 4.1 Taking Care of Ourselves: Identifying and Confronting Secondary Stigma and Stress</vt:lpstr>
      <vt:lpstr>Objectives</vt:lpstr>
      <vt:lpstr>Secondary stigma</vt:lpstr>
      <vt:lpstr>Activity: Best response game</vt:lpstr>
      <vt:lpstr>Self-care</vt:lpstr>
      <vt:lpstr>Consequences of poor self-care</vt:lpstr>
      <vt:lpstr>Recommendations for self-care</vt:lpstr>
      <vt:lpstr>Discussion: Strategies for coping with stress</vt:lpstr>
      <vt:lpstr>Some examples of self care</vt:lpstr>
      <vt:lpstr>Activity: Stress relief</vt:lpstr>
      <vt:lpstr>Questions and reflections </vt:lpstr>
      <vt:lpstr>Session 4.2 Reflections on What We Have Learned and How to Integrate It into Our Work</vt:lpstr>
      <vt:lpstr>Objectives</vt:lpstr>
      <vt:lpstr>What we are asking of each of you</vt:lpstr>
      <vt:lpstr>How we will support you</vt:lpstr>
      <vt:lpstr>Service directory </vt:lpstr>
      <vt:lpstr>Activity: Next steps</vt:lpstr>
      <vt:lpstr>Session 4.3 Post-Test and Training Evaluation</vt:lpstr>
      <vt:lpstr>Objectives</vt:lpstr>
      <vt:lpstr>Session 4.4 Closing Ceremony and Final Words</vt:lpstr>
      <vt:lpstr>Objective</vt:lpstr>
      <vt:lpstr>References</vt:lpstr>
      <vt:lpstr>References (continued)</vt:lpstr>
      <vt:lpstr>References (continued)</vt:lpstr>
      <vt:lpstr>Stay Connected  with LINKAGES</vt:lpstr>
      <vt:lpstr>Stay Connected with LINKAGES</vt:lpstr>
      <vt:lpstr>Acknowledgments</vt:lpstr>
    </vt:vector>
  </TitlesOfParts>
  <Company>FHI 360</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LINKAGES Law Enforcement Training Slides</dc:title>
  <dc:creator>RLDayton@fhi360.org</dc:creator>
  <cp:lastModifiedBy>Giuliana Morales</cp:lastModifiedBy>
  <cp:revision>887</cp:revision>
  <cp:lastPrinted>2017-12-07T18:49:29Z</cp:lastPrinted>
  <dcterms:created xsi:type="dcterms:W3CDTF">2015-11-09T17:17:34Z</dcterms:created>
  <dcterms:modified xsi:type="dcterms:W3CDTF">2019-07-12T12:49:02Z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0x01010001695F8E23BC794197D71528F4C094EE</vt:lpwstr>
  </property>
</Properties>
</file>