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9_E16D8EBD.xml" ContentType="application/vnd.ms-powerpoint.comments+xml"/>
  <Override PartName="/ppt/notesSlides/notesSlide10.xml" ContentType="application/vnd.openxmlformats-officedocument.presentationml.notesSlide+xml"/>
  <Override PartName="/ppt/comments/modernComment_128_50D2B0D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9_FFF1359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B_E057AC98.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5F_2F1A9965.xml" ContentType="application/vnd.ms-powerpoint.comments+xml"/>
  <Override PartName="/ppt/notesSlides/notesSlide20.xml" ContentType="application/vnd.openxmlformats-officedocument.presentationml.notesSlide+xml"/>
  <Override PartName="/ppt/comments/modernComment_1AB_4AF93E9B.xml" ContentType="application/vnd.ms-powerpoint.comments+xml"/>
  <Override PartName="/ppt/notesSlides/notesSlide21.xml" ContentType="application/vnd.openxmlformats-officedocument.presentationml.notesSlide+xml"/>
  <Override PartName="/ppt/comments/modernComment_158_D96F82F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34_F71F56E1.xml" ContentType="application/vnd.ms-powerpoint.comments+xml"/>
  <Override PartName="/ppt/notesSlides/notesSlide25.xml" ContentType="application/vnd.openxmlformats-officedocument.presentationml.notesSlide+xml"/>
  <Override PartName="/ppt/comments/modernComment_135_7DD057F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C_82E814F1.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3E_7870D93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43_7B1A5B07.xml" ContentType="application/vnd.ms-powerpoint.comments+xml"/>
  <Override PartName="/ppt/notesSlides/notesSlide35.xml" ContentType="application/vnd.openxmlformats-officedocument.presentationml.notesSlide+xml"/>
  <Override PartName="/ppt/comments/modernComment_142_3E66D308.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47_4C6EE0DB.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comments/modernComment_162_112BEEAA.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79_3E61460C.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6E_D77FAEDC.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131_1F6BD4D7.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16B_C0183074.xml" ContentType="application/vnd.ms-powerpoint.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1AA_F14BE901.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omments/modernComment_16C_F11CDCCA.xml" ContentType="application/vnd.ms-powerpoint.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A9_93A015C5.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omments/modernComment_17A_D255A0A5.xml" ContentType="application/vnd.ms-powerpoint.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omments/modernComment_19C_BEC6CA21.xml" ContentType="application/vnd.ms-powerpoint.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modernComment_1A8_9E5AC454.xml" ContentType="application/vnd.ms-powerpoint.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4"/>
  </p:sldMasterIdLst>
  <p:notesMasterIdLst>
    <p:notesMasterId r:id="rId117"/>
  </p:notesMasterIdLst>
  <p:sldIdLst>
    <p:sldId id="257" r:id="rId5"/>
    <p:sldId id="259" r:id="rId6"/>
    <p:sldId id="258" r:id="rId7"/>
    <p:sldId id="278" r:id="rId8"/>
    <p:sldId id="343" r:id="rId9"/>
    <p:sldId id="279" r:id="rId10"/>
    <p:sldId id="275" r:id="rId11"/>
    <p:sldId id="342" r:id="rId12"/>
    <p:sldId id="281" r:id="rId13"/>
    <p:sldId id="296" r:id="rId14"/>
    <p:sldId id="276" r:id="rId15"/>
    <p:sldId id="277" r:id="rId16"/>
    <p:sldId id="282" r:id="rId17"/>
    <p:sldId id="345" r:id="rId18"/>
    <p:sldId id="346" r:id="rId19"/>
    <p:sldId id="284" r:id="rId20"/>
    <p:sldId id="350" r:id="rId21"/>
    <p:sldId id="283" r:id="rId22"/>
    <p:sldId id="352" r:id="rId23"/>
    <p:sldId id="351" r:id="rId24"/>
    <p:sldId id="427" r:id="rId25"/>
    <p:sldId id="344" r:id="rId26"/>
    <p:sldId id="291" r:id="rId27"/>
    <p:sldId id="301" r:id="rId28"/>
    <p:sldId id="302" r:id="rId29"/>
    <p:sldId id="260" r:id="rId30"/>
    <p:sldId id="308" r:id="rId31"/>
    <p:sldId id="309" r:id="rId32"/>
    <p:sldId id="310" r:id="rId33"/>
    <p:sldId id="316" r:id="rId34"/>
    <p:sldId id="317" r:id="rId35"/>
    <p:sldId id="311" r:id="rId36"/>
    <p:sldId id="318" r:id="rId37"/>
    <p:sldId id="319" r:id="rId38"/>
    <p:sldId id="320" r:id="rId39"/>
    <p:sldId id="321" r:id="rId40"/>
    <p:sldId id="323" r:id="rId41"/>
    <p:sldId id="322" r:id="rId42"/>
    <p:sldId id="326" r:id="rId43"/>
    <p:sldId id="327" r:id="rId44"/>
    <p:sldId id="328" r:id="rId45"/>
    <p:sldId id="329" r:id="rId46"/>
    <p:sldId id="330" r:id="rId47"/>
    <p:sldId id="340" r:id="rId48"/>
    <p:sldId id="331" r:id="rId49"/>
    <p:sldId id="333" r:id="rId50"/>
    <p:sldId id="332" r:id="rId51"/>
    <p:sldId id="334" r:id="rId52"/>
    <p:sldId id="285" r:id="rId53"/>
    <p:sldId id="286" r:id="rId54"/>
    <p:sldId id="288" r:id="rId55"/>
    <p:sldId id="369" r:id="rId56"/>
    <p:sldId id="371" r:id="rId57"/>
    <p:sldId id="370" r:id="rId58"/>
    <p:sldId id="353" r:id="rId59"/>
    <p:sldId id="287" r:id="rId60"/>
    <p:sldId id="354" r:id="rId61"/>
    <p:sldId id="373" r:id="rId62"/>
    <p:sldId id="377" r:id="rId63"/>
    <p:sldId id="315" r:id="rId64"/>
    <p:sldId id="338" r:id="rId65"/>
    <p:sldId id="339" r:id="rId66"/>
    <p:sldId id="384" r:id="rId67"/>
    <p:sldId id="289" r:id="rId68"/>
    <p:sldId id="349" r:id="rId69"/>
    <p:sldId id="348" r:id="rId70"/>
    <p:sldId id="366" r:id="rId71"/>
    <p:sldId id="367" r:id="rId72"/>
    <p:sldId id="374" r:id="rId73"/>
    <p:sldId id="305" r:id="rId74"/>
    <p:sldId id="306" r:id="rId75"/>
    <p:sldId id="361" r:id="rId76"/>
    <p:sldId id="362" r:id="rId77"/>
    <p:sldId id="363" r:id="rId78"/>
    <p:sldId id="417" r:id="rId79"/>
    <p:sldId id="420" r:id="rId80"/>
    <p:sldId id="426" r:id="rId81"/>
    <p:sldId id="376" r:id="rId82"/>
    <p:sldId id="364" r:id="rId83"/>
    <p:sldId id="365" r:id="rId84"/>
    <p:sldId id="312" r:id="rId85"/>
    <p:sldId id="425" r:id="rId86"/>
    <p:sldId id="359" r:id="rId87"/>
    <p:sldId id="360" r:id="rId88"/>
    <p:sldId id="378" r:id="rId89"/>
    <p:sldId id="379" r:id="rId90"/>
    <p:sldId id="380" r:id="rId91"/>
    <p:sldId id="381" r:id="rId92"/>
    <p:sldId id="382" r:id="rId93"/>
    <p:sldId id="383" r:id="rId94"/>
    <p:sldId id="406" r:id="rId95"/>
    <p:sldId id="409" r:id="rId96"/>
    <p:sldId id="407" r:id="rId97"/>
    <p:sldId id="408" r:id="rId98"/>
    <p:sldId id="411" r:id="rId99"/>
    <p:sldId id="410" r:id="rId100"/>
    <p:sldId id="412" r:id="rId101"/>
    <p:sldId id="413" r:id="rId102"/>
    <p:sldId id="414" r:id="rId103"/>
    <p:sldId id="422" r:id="rId104"/>
    <p:sldId id="423" r:id="rId105"/>
    <p:sldId id="424" r:id="rId106"/>
    <p:sldId id="290" r:id="rId107"/>
    <p:sldId id="297" r:id="rId108"/>
    <p:sldId id="298" r:id="rId109"/>
    <p:sldId id="299" r:id="rId110"/>
    <p:sldId id="415" r:id="rId111"/>
    <p:sldId id="416" r:id="rId112"/>
    <p:sldId id="300" r:id="rId113"/>
    <p:sldId id="421" r:id="rId114"/>
    <p:sldId id="419" r:id="rId115"/>
    <p:sldId id="274" r:id="rId116"/>
  </p:sldIdLst>
  <p:sldSz cx="12192000" cy="6858000"/>
  <p:notesSz cx="6858000" cy="9144000"/>
  <p:custDataLst>
    <p:tags r:id="rId1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74A01-B04D-CE79-9273-3CB641AD867E}" name="Andrea Surette" initials="AS" userId="S::asurette@fhi360.org::854b0342-59ea-4061-854d-d113e31fda5d" providerId="AD"/>
  <p188:author id="{8CD42F20-EF96-AC99-E0FD-B6F0DCF6C965}" name="Katherine Douglass" initials="KD" userId="S::kdouglass@mfa.gwu.edu::1851931c-95f1-4bfd-b9ef-33de7370f69c" providerId="AD"/>
  <p188:author id="{BC91D423-8BED-7723-9CFA-C49BCFAD129F}" name="Emily Headrick" initials="EH" userId="S::EHeadrick@fhi360.org::d3833a32-2329-4ef1-9c6f-c9e2ef22051f" providerId="AD"/>
  <p188:author id="{B0D23752-DB15-8D76-955A-37153DC7A15E}" name="Andrea Surette" initials="AS" userId="S::ASurette@fhi360.org::854b0342-59ea-4061-854d-d113e31fda5d" providerId="AD"/>
  <p188:author id="{727C2B54-6BDD-9C9E-E8E7-B6E2BC734588}" name="AF" initials="AF" userId="Anonymous_AF" providerId="None"/>
  <p188:author id="{45BF31A9-9FB9-5157-A3C0-A8500C996FD0}" name="Kate Douglass" initials="KD" userId="S::kdouglass@fhi360.org::71aedcd6-e3e2-43fb-9c19-63762a958b5e" providerId="AD"/>
  <p188:author id="{D1E7B9E3-7174-A032-94CD-ABE6B36EE080}" name="Mary Kariuki" initials="MK" userId="S::mkariuki@fhi360.org::a2d762f5-19db-49d2-a26c-7ca382abf31e" providerId="AD"/>
  <p188:author id="{FA20DEE4-A319-0046-E82D-B19ED6B306DC}" name="Laurent Ferradini" initials="LF" userId="S::lferradini@fhi360.org::c6e541dc-c6bb-4880-9800-85fea79c73b9" providerId="AD"/>
  <p188:author id="{D14D55E9-E544-5C1E-3C5A-6E5ABE40B449}" name="Amy DiTrani" initials="AD" userId="192e62045784db8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0" clrIdx="0">
    <p:extLst>
      <p:ext uri="{19B8F6BF-5375-455C-9EA6-DF929625EA0E}">
        <p15:presenceInfo xmlns:p15="http://schemas.microsoft.com/office/powerpoint/2012/main" userId="43d7cc6d3c7d2ca8" providerId="Windows Live"/>
      </p:ext>
    </p:extLst>
  </p:cmAuthor>
  <p:cmAuthor id="2" name="AF" initials="AF"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E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0"/>
    <p:restoredTop sz="68095"/>
  </p:normalViewPr>
  <p:slideViewPr>
    <p:cSldViewPr snapToGrid="0">
      <p:cViewPr varScale="1">
        <p:scale>
          <a:sx n="80" d="100"/>
          <a:sy n="80" d="100"/>
        </p:scale>
        <p:origin x="1048" y="192"/>
      </p:cViewPr>
      <p:guideLst>
        <p:guide orient="horz" pos="2160"/>
        <p:guide pos="386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Surette" userId="854b0342-59ea-4061-854d-d113e31fda5d" providerId="ADAL" clId="{766EBF24-21F5-4E8C-8951-ABD4C395C167}"/>
    <pc:docChg chg="undo custSel modSld">
      <pc:chgData name="Andrea Surette" userId="854b0342-59ea-4061-854d-d113e31fda5d" providerId="ADAL" clId="{766EBF24-21F5-4E8C-8951-ABD4C395C167}" dt="2022-11-22T20:41:34.137" v="17"/>
      <pc:docMkLst>
        <pc:docMk/>
      </pc:docMkLst>
      <pc:sldChg chg="addCm delCm">
        <pc:chgData name="Andrea Surette" userId="854b0342-59ea-4061-854d-d113e31fda5d" providerId="ADAL" clId="{766EBF24-21F5-4E8C-8951-ABD4C395C167}" dt="2022-11-22T20:41:34.137" v="17"/>
        <pc:sldMkLst>
          <pc:docMk/>
          <pc:sldMk cId="2065324807" sldId="323"/>
        </pc:sldMkLst>
      </pc:sldChg>
      <pc:sldChg chg="modCm">
        <pc:chgData name="Andrea Surette" userId="854b0342-59ea-4061-854d-d113e31fda5d" providerId="ADAL" clId="{766EBF24-21F5-4E8C-8951-ABD4C395C167}" dt="2022-11-22T20:34:15.629" v="13" actId="2056"/>
        <pc:sldMkLst>
          <pc:docMk/>
          <pc:sldMk cId="4293997980" sldId="345"/>
        </pc:sldMkLst>
      </pc:sldChg>
      <pc:sldChg chg="modSp mod">
        <pc:chgData name="Andrea Surette" userId="854b0342-59ea-4061-854d-d113e31fda5d" providerId="ADAL" clId="{766EBF24-21F5-4E8C-8951-ABD4C395C167}" dt="2022-11-22T20:27:02.268" v="12" actId="33524"/>
        <pc:sldMkLst>
          <pc:docMk/>
          <pc:sldMk cId="3200698913" sldId="412"/>
        </pc:sldMkLst>
        <pc:spChg chg="mod">
          <ac:chgData name="Andrea Surette" userId="854b0342-59ea-4061-854d-d113e31fda5d" providerId="ADAL" clId="{766EBF24-21F5-4E8C-8951-ABD4C395C167}" dt="2022-11-22T20:27:02.268" v="12" actId="33524"/>
          <ac:spMkLst>
            <pc:docMk/>
            <pc:sldMk cId="3200698913" sldId="412"/>
            <ac:spMk id="3" creationId="{B4C95142-83FC-CBB8-FFD1-0A3715CDB9E7}"/>
          </ac:spMkLst>
        </pc:spChg>
      </pc:sldChg>
      <pc:sldChg chg="modSp mod">
        <pc:chgData name="Andrea Surette" userId="854b0342-59ea-4061-854d-d113e31fda5d" providerId="ADAL" clId="{766EBF24-21F5-4E8C-8951-ABD4C395C167}" dt="2022-11-22T20:26:44.954" v="11" actId="20577"/>
        <pc:sldMkLst>
          <pc:docMk/>
          <pc:sldMk cId="4048283905" sldId="426"/>
        </pc:sldMkLst>
        <pc:spChg chg="mod">
          <ac:chgData name="Andrea Surette" userId="854b0342-59ea-4061-854d-d113e31fda5d" providerId="ADAL" clId="{766EBF24-21F5-4E8C-8951-ABD4C395C167}" dt="2022-11-22T20:26:44.954" v="11" actId="20577"/>
          <ac:spMkLst>
            <pc:docMk/>
            <pc:sldMk cId="4048283905" sldId="426"/>
            <ac:spMk id="3" creationId="{9A81B8FF-9FC6-707D-5175-7825A10446A4}"/>
          </ac:spMkLst>
        </pc:spChg>
      </pc:sldChg>
      <pc:sldChg chg="modNotesTx">
        <pc:chgData name="Andrea Surette" userId="854b0342-59ea-4061-854d-d113e31fda5d" providerId="ADAL" clId="{766EBF24-21F5-4E8C-8951-ABD4C395C167}" dt="2022-11-22T20:36:48.977" v="14" actId="6549"/>
        <pc:sldMkLst>
          <pc:docMk/>
          <pc:sldMk cId="1257848475" sldId="427"/>
        </pc:sldMkLst>
      </pc:sldChg>
    </pc:docChg>
  </pc:docChgLst>
  <pc:docChgLst>
    <pc:chgData name="Andrea Surette" userId="854b0342-59ea-4061-854d-d113e31fda5d" providerId="ADAL" clId="{C26FD2B3-BCC0-4305-94B9-4CBF32FD0260}"/>
    <pc:docChg chg="custSel modSld">
      <pc:chgData name="Andrea Surette" userId="854b0342-59ea-4061-854d-d113e31fda5d" providerId="ADAL" clId="{C26FD2B3-BCC0-4305-94B9-4CBF32FD0260}" dt="2023-01-12T20:29:45.987" v="3" actId="1076"/>
      <pc:docMkLst>
        <pc:docMk/>
      </pc:docMkLst>
      <pc:sldChg chg="addSp delSp modSp mod">
        <pc:chgData name="Andrea Surette" userId="854b0342-59ea-4061-854d-d113e31fda5d" providerId="ADAL" clId="{C26FD2B3-BCC0-4305-94B9-4CBF32FD0260}" dt="2023-01-12T20:29:45.987" v="3" actId="1076"/>
        <pc:sldMkLst>
          <pc:docMk/>
          <pc:sldMk cId="2065324807" sldId="323"/>
        </pc:sldMkLst>
        <pc:picChg chg="add mod">
          <ac:chgData name="Andrea Surette" userId="854b0342-59ea-4061-854d-d113e31fda5d" providerId="ADAL" clId="{C26FD2B3-BCC0-4305-94B9-4CBF32FD0260}" dt="2023-01-12T20:29:45.987" v="3" actId="1076"/>
          <ac:picMkLst>
            <pc:docMk/>
            <pc:sldMk cId="2065324807" sldId="323"/>
            <ac:picMk id="4" creationId="{9BB4F9EB-69A5-0689-3DA4-B9D667F7EEF8}"/>
          </ac:picMkLst>
        </pc:picChg>
        <pc:picChg chg="del">
          <ac:chgData name="Andrea Surette" userId="854b0342-59ea-4061-854d-d113e31fda5d" providerId="ADAL" clId="{C26FD2B3-BCC0-4305-94B9-4CBF32FD0260}" dt="2023-01-12T20:29:41.053" v="0" actId="478"/>
          <ac:picMkLst>
            <pc:docMk/>
            <pc:sldMk cId="2065324807" sldId="323"/>
            <ac:picMk id="5" creationId="{31723668-2EBD-BA56-094C-EC64DE335FA4}"/>
          </ac:picMkLst>
        </pc:picChg>
      </pc:sldChg>
    </pc:docChg>
  </pc:docChgLst>
</pc:chgInfo>
</file>

<file path=ppt/comments/modernComment_119_E16D8EBD.xml><?xml version="1.0" encoding="utf-8"?>
<p188:cmLst xmlns:a="http://schemas.openxmlformats.org/drawingml/2006/main" xmlns:r="http://schemas.openxmlformats.org/officeDocument/2006/relationships" xmlns:p188="http://schemas.microsoft.com/office/powerpoint/2018/8/main">
  <p188:cm id="{B19E83FE-EB0F-EF4A-92F8-66AF8A4AE19F}" authorId="{8CD42F20-EF96-AC99-E0FD-B6F0DCF6C965}" created="2022-10-27T10:21:40.799">
    <pc:sldMkLst xmlns:pc="http://schemas.microsoft.com/office/powerpoint/2013/main/command">
      <pc:docMk/>
      <pc:sldMk cId="3782053565" sldId="281"/>
    </pc:sldMkLst>
    <p188:txBody>
      <a:bodyPr/>
      <a:lstStyle/>
      <a:p>
        <a:r>
          <a:rPr lang="en-US"/>
          <a:t>Edits to slide</a:t>
        </a:r>
      </a:p>
    </p188:txBody>
  </p188:cm>
</p188:cmLst>
</file>

<file path=ppt/comments/modernComment_11B_E057AC98.xml><?xml version="1.0" encoding="utf-8"?>
<p188:cmLst xmlns:a="http://schemas.openxmlformats.org/drawingml/2006/main" xmlns:r="http://schemas.openxmlformats.org/officeDocument/2006/relationships" xmlns:p188="http://schemas.microsoft.com/office/powerpoint/2018/8/main">
  <p188:cm id="{70C2B1B8-682F-7E42-8760-32D8CA04160C}" authorId="{8CD42F20-EF96-AC99-E0FD-B6F0DCF6C965}" created="2022-10-27T10:27:50.505">
    <ac:deMkLst xmlns:ac="http://schemas.microsoft.com/office/drawing/2013/main/command">
      <pc:docMk xmlns:pc="http://schemas.microsoft.com/office/powerpoint/2013/main/command"/>
      <pc:sldMk xmlns:pc="http://schemas.microsoft.com/office/powerpoint/2013/main/command" cId="3763842200" sldId="283"/>
      <ac:spMk id="3" creationId="{1833F9F6-CE7F-CDEF-4A52-30C1B1771D68}"/>
    </ac:deMkLst>
    <p188:txBody>
      <a:bodyPr/>
      <a:lstStyle/>
      <a:p>
        <a:r>
          <a:rPr lang="en-US"/>
          <a:t>Edited bullet point #3</a:t>
        </a:r>
      </a:p>
    </p188:txBody>
  </p188:cm>
</p188:cmLst>
</file>

<file path=ppt/comments/modernComment_128_50D2B0D8.xml><?xml version="1.0" encoding="utf-8"?>
<p188:cmLst xmlns:a="http://schemas.openxmlformats.org/drawingml/2006/main" xmlns:r="http://schemas.openxmlformats.org/officeDocument/2006/relationships" xmlns:p188="http://schemas.microsoft.com/office/powerpoint/2018/8/main">
  <p188:cm id="{D14F0558-29C1-A140-BF50-D51580936B49}" authorId="{8CD42F20-EF96-AC99-E0FD-B6F0DCF6C965}" created="2022-10-27T10:23:01.323">
    <pc:sldMkLst xmlns:pc="http://schemas.microsoft.com/office/powerpoint/2013/main/command">
      <pc:docMk/>
      <pc:sldMk cId="1355985112" sldId="296"/>
    </pc:sldMkLst>
    <p188:txBody>
      <a:bodyPr/>
      <a:lstStyle/>
      <a:p>
        <a:r>
          <a:rPr lang="en-US"/>
          <a:t>Edit in bullet #3</a:t>
        </a:r>
      </a:p>
    </p188:txBody>
  </p188:cm>
</p188:cmLst>
</file>

<file path=ppt/comments/modernComment_131_1F6BD4D7.xml><?xml version="1.0" encoding="utf-8"?>
<p188:cmLst xmlns:a="http://schemas.openxmlformats.org/drawingml/2006/main" xmlns:r="http://schemas.openxmlformats.org/officeDocument/2006/relationships" xmlns:p188="http://schemas.microsoft.com/office/powerpoint/2018/8/main">
  <p188:cm id="{C51E912B-F27A-D443-83B2-784234D33B62}" authorId="{8CD42F20-EF96-AC99-E0FD-B6F0DCF6C965}" created="2022-10-27T13:30:36.462">
    <ac:deMkLst xmlns:ac="http://schemas.microsoft.com/office/drawing/2013/main/command">
      <pc:docMk xmlns:pc="http://schemas.microsoft.com/office/powerpoint/2013/main/command"/>
      <pc:sldMk xmlns:pc="http://schemas.microsoft.com/office/powerpoint/2013/main/command" cId="527160535" sldId="305"/>
      <ac:spMk id="7" creationId="{FF0DFA85-8147-5D4B-FCBA-597807CE1CE2}"/>
    </ac:deMkLst>
    <p188:txBody>
      <a:bodyPr/>
      <a:lstStyle/>
      <a:p>
        <a:r>
          <a:rPr lang="en-US"/>
          <a:t>Added bullet</a:t>
        </a:r>
      </a:p>
    </p188:txBody>
  </p188:cm>
  <p188:cm id="{19967A96-6002-8D42-BAC8-49659886DA49}" authorId="{8CD42F20-EF96-AC99-E0FD-B6F0DCF6C965}" created="2022-11-09T03:23:12.559">
    <ac:txMkLst xmlns:ac="http://schemas.microsoft.com/office/drawing/2013/main/command">
      <pc:docMk xmlns:pc="http://schemas.microsoft.com/office/powerpoint/2013/main/command"/>
      <pc:sldMk xmlns:pc="http://schemas.microsoft.com/office/powerpoint/2013/main/command" cId="527160535" sldId="305"/>
      <ac:spMk id="6" creationId="{64EBF665-F04D-08A0-E236-D170B3860A00}"/>
      <ac:txMk cp="145" len="61">
        <ac:context len="336" hash="230489191"/>
      </ac:txMk>
    </ac:txMkLst>
    <p188:pos x="4871896" y="3420108"/>
    <p188:txBody>
      <a:bodyPr/>
      <a:lstStyle/>
      <a:p>
        <a:r>
          <a:rPr lang="en-US"/>
          <a:t>Edited wording</a:t>
        </a:r>
      </a:p>
    </p188:txBody>
  </p188:cm>
</p188:cmLst>
</file>

<file path=ppt/comments/modernComment_134_F71F56E1.xml><?xml version="1.0" encoding="utf-8"?>
<p188:cmLst xmlns:a="http://schemas.openxmlformats.org/drawingml/2006/main" xmlns:r="http://schemas.openxmlformats.org/officeDocument/2006/relationships" xmlns:p188="http://schemas.microsoft.com/office/powerpoint/2018/8/main">
  <p188:cm id="{2F9C8B8F-FF34-C146-A98B-6A0B2E417D53}" authorId="{8CD42F20-EF96-AC99-E0FD-B6F0DCF6C965}" created="2022-10-27T10:48:22.022">
    <pc:sldMkLst xmlns:pc="http://schemas.microsoft.com/office/powerpoint/2013/main/command">
      <pc:docMk/>
      <pc:sldMk cId="4146026209" sldId="308"/>
    </pc:sldMkLst>
    <p188:replyLst>
      <p188:reply id="{36D3B5D0-CB37-9143-AF9D-93E8BB53F6A6}" authorId="{8CD42F20-EF96-AC99-E0FD-B6F0DCF6C965}" created="2022-11-09T01:41:04.780">
        <p188:txBody>
          <a:bodyPr/>
          <a:lstStyle/>
          <a:p>
            <a:r>
              <a:rPr lang="en-US"/>
              <a:t>Also added comments below.</a:t>
            </a:r>
          </a:p>
        </p188:txBody>
      </p188:reply>
    </p188:replyLst>
    <p188:txBody>
      <a:bodyPr/>
      <a:lstStyle/>
      <a:p>
        <a:r>
          <a:rPr lang="en-US"/>
          <a:t>Added text box</a:t>
        </a:r>
      </a:p>
    </p188:txBody>
  </p188:cm>
</p188:cmLst>
</file>

<file path=ppt/comments/modernComment_135_7DD057F0.xml><?xml version="1.0" encoding="utf-8"?>
<p188:cmLst xmlns:a="http://schemas.openxmlformats.org/drawingml/2006/main" xmlns:r="http://schemas.openxmlformats.org/officeDocument/2006/relationships" xmlns:p188="http://schemas.microsoft.com/office/powerpoint/2018/8/main">
  <p188:cm id="{0ABB8D10-D66A-7843-BEFE-FBC1F783849D}" authorId="{8CD42F20-EF96-AC99-E0FD-B6F0DCF6C965}" created="2022-10-27T13:08:16.532">
    <pc:sldMkLst xmlns:pc="http://schemas.microsoft.com/office/powerpoint/2013/main/command">
      <pc:docMk/>
      <pc:sldMk cId="2110806000" sldId="309"/>
    </pc:sldMkLst>
    <p188:replyLst>
      <p188:reply id="{C623153E-2DAE-BB4A-88F4-4EBE5ABDE1A2}" authorId="{8CD42F20-EF96-AC99-E0FD-B6F0DCF6C965}" created="2022-11-09T01:36:15.346">
        <p188:txBody>
          <a:bodyPr/>
          <a:lstStyle/>
          <a:p>
            <a:r>
              <a:rPr lang="en-US"/>
              <a:t>And updated chart</a:t>
            </a:r>
          </a:p>
        </p188:txBody>
      </p188:reply>
    </p188:replyLst>
    <p188:txBody>
      <a:bodyPr/>
      <a:lstStyle/>
      <a:p>
        <a:r>
          <a:rPr lang="en-US"/>
          <a:t>Updated notes</a:t>
        </a:r>
      </a:p>
    </p188:txBody>
  </p188:cm>
</p188:cmLst>
</file>

<file path=ppt/comments/modernComment_13C_82E814F1.xml><?xml version="1.0" encoding="utf-8"?>
<p188:cmLst xmlns:a="http://schemas.openxmlformats.org/drawingml/2006/main" xmlns:r="http://schemas.openxmlformats.org/officeDocument/2006/relationships" xmlns:p188="http://schemas.microsoft.com/office/powerpoint/2018/8/main">
  <p188:cm id="{8E8151BB-0A0A-4040-8A78-802581649DAA}" authorId="{8CD42F20-EF96-AC99-E0FD-B6F0DCF6C965}" created="2022-11-09T01:43:55.234">
    <ac:txMkLst xmlns:ac="http://schemas.microsoft.com/office/drawing/2013/main/command">
      <pc:docMk xmlns:pc="http://schemas.microsoft.com/office/powerpoint/2013/main/command"/>
      <pc:sldMk xmlns:pc="http://schemas.microsoft.com/office/powerpoint/2013/main/command" cId="2196247793" sldId="316"/>
      <ac:spMk id="5" creationId="{64A5284C-C989-82C2-AFD4-FA5370D7BD6D}"/>
      <ac:txMk cp="126" len="5">
        <ac:context len="412" hash="3103413460"/>
      </ac:txMk>
    </ac:txMkLst>
    <p188:pos x="1905000" y="1946225"/>
    <p188:txBody>
      <a:bodyPr/>
      <a:lstStyle/>
      <a:p>
        <a:r>
          <a:rPr lang="en-US"/>
          <a:t>Edited</a:t>
        </a:r>
      </a:p>
    </p188:txBody>
  </p188:cm>
  <p188:cm id="{6F62AECA-D927-084F-9D08-3793BB6B053F}" authorId="{8CD42F20-EF96-AC99-E0FD-B6F0DCF6C965}" created="2022-11-09T01:44:51.843">
    <ac:txMkLst xmlns:ac="http://schemas.microsoft.com/office/drawing/2013/main/command">
      <pc:docMk xmlns:pc="http://schemas.microsoft.com/office/powerpoint/2013/main/command"/>
      <pc:sldMk xmlns:pc="http://schemas.microsoft.com/office/powerpoint/2013/main/command" cId="2196247793" sldId="316"/>
      <ac:spMk id="5" creationId="{64A5284C-C989-82C2-AFD4-FA5370D7BD6D}"/>
      <ac:txMk cp="372" len="39">
        <ac:context len="412" hash="3103413460"/>
      </ac:txMk>
    </ac:txMkLst>
    <p188:pos x="6103776" y="5006666"/>
    <p188:txBody>
      <a:bodyPr/>
      <a:lstStyle/>
      <a:p>
        <a:r>
          <a:rPr lang="en-US"/>
          <a:t>Edited
</a:t>
        </a:r>
      </a:p>
    </p188:txBody>
  </p188:cm>
</p188:cmLst>
</file>

<file path=ppt/comments/modernComment_13E_7870D934.xml><?xml version="1.0" encoding="utf-8"?>
<p188:cmLst xmlns:a="http://schemas.openxmlformats.org/drawingml/2006/main" xmlns:r="http://schemas.openxmlformats.org/officeDocument/2006/relationships" xmlns:p188="http://schemas.microsoft.com/office/powerpoint/2018/8/main">
  <p188:cm id="{80A008DB-A359-2641-97F2-1BFF5FAD2263}" authorId="{8CD42F20-EF96-AC99-E0FD-B6F0DCF6C965}" created="2022-10-27T13:09:33.614">
    <ac:deMkLst xmlns:ac="http://schemas.microsoft.com/office/drawing/2013/main/command">
      <pc:docMk xmlns:pc="http://schemas.microsoft.com/office/powerpoint/2013/main/command"/>
      <pc:sldMk xmlns:pc="http://schemas.microsoft.com/office/powerpoint/2013/main/command" cId="2020661556" sldId="318"/>
      <ac:spMk id="4" creationId="{004A5345-CB1F-FF79-8299-CFEFBF8215CD}"/>
    </ac:deMkLst>
    <p188:txBody>
      <a:bodyPr/>
      <a:lstStyle/>
      <a:p>
        <a:r>
          <a:rPr lang="en-US"/>
          <a:t>Added bullet</a:t>
        </a:r>
      </a:p>
    </p188:txBody>
  </p188:cm>
</p188:cmLst>
</file>

<file path=ppt/comments/modernComment_142_3E66D308.xml><?xml version="1.0" encoding="utf-8"?>
<p188:cmLst xmlns:a="http://schemas.openxmlformats.org/drawingml/2006/main" xmlns:r="http://schemas.openxmlformats.org/officeDocument/2006/relationships" xmlns:p188="http://schemas.microsoft.com/office/powerpoint/2018/8/main">
  <p188:cm id="{0982B49C-F53C-704A-B054-ECF6AD68E0A7}" authorId="{8CD42F20-EF96-AC99-E0FD-B6F0DCF6C965}" created="2022-11-09T01:46:17.344">
    <ac:txMkLst xmlns:ac="http://schemas.microsoft.com/office/drawing/2013/main/command">
      <pc:docMk xmlns:pc="http://schemas.microsoft.com/office/powerpoint/2013/main/command"/>
      <pc:sldMk xmlns:pc="http://schemas.microsoft.com/office/powerpoint/2013/main/command" cId="1046926088" sldId="322"/>
      <ac:spMk id="3" creationId="{4B30A197-709B-642C-FDCD-C5682540086C}"/>
      <ac:txMk cp="214" len="36">
        <ac:context len="252" hash="330847501"/>
      </ac:txMk>
    </ac:txMkLst>
    <p188:pos x="8081865" y="3028576"/>
    <p188:txBody>
      <a:bodyPr/>
      <a:lstStyle/>
      <a:p>
        <a:r>
          <a:rPr lang="en-US"/>
          <a:t>Updated.</a:t>
        </a:r>
      </a:p>
    </p188:txBody>
  </p188:cm>
</p188:cmLst>
</file>

<file path=ppt/comments/modernComment_143_7B1A5B07.xml><?xml version="1.0" encoding="utf-8"?>
<p188:cmLst xmlns:a="http://schemas.openxmlformats.org/drawingml/2006/main" xmlns:r="http://schemas.openxmlformats.org/officeDocument/2006/relationships" xmlns:p188="http://schemas.microsoft.com/office/powerpoint/2018/8/main">
  <p188:cm id="{6404E02B-558E-4F74-949E-B18E550EA87D}" authorId="{B0D23752-DB15-8D76-955A-37153DC7A15E}" created="2022-11-22T20:41:32.032">
    <pc:sldMkLst xmlns:pc="http://schemas.microsoft.com/office/powerpoint/2013/main/command">
      <pc:docMk/>
      <pc:sldMk cId="2065324807" sldId="323"/>
    </pc:sldMkLst>
    <p188:txBody>
      <a:bodyPr/>
      <a:lstStyle/>
      <a:p>
        <a:r>
          <a:rPr lang="en-US"/>
          <a:t>The graphic has been updated on this slide but everything else remains the same</a:t>
        </a:r>
      </a:p>
    </p188:txBody>
  </p188:cm>
</p188:cmLst>
</file>

<file path=ppt/comments/modernComment_147_4C6EE0DB.xml><?xml version="1.0" encoding="utf-8"?>
<p188:cmLst xmlns:a="http://schemas.openxmlformats.org/drawingml/2006/main" xmlns:r="http://schemas.openxmlformats.org/officeDocument/2006/relationships" xmlns:p188="http://schemas.microsoft.com/office/powerpoint/2018/8/main">
  <p188:cm id="{B7712752-BCA5-9544-8C8B-A2173689C3C6}" authorId="{8CD42F20-EF96-AC99-E0FD-B6F0DCF6C965}" created="2022-10-27T13:11:52.454">
    <pc:sldMkLst xmlns:pc="http://schemas.microsoft.com/office/powerpoint/2013/main/command">
      <pc:docMk/>
      <pc:sldMk cId="1282334939" sldId="327"/>
    </pc:sldMkLst>
    <p188:txBody>
      <a:bodyPr/>
      <a:lstStyle/>
      <a:p>
        <a:r>
          <a:rPr lang="en-US"/>
          <a:t>Can delete this slide</a:t>
        </a:r>
      </a:p>
    </p188:txBody>
  </p188:cm>
</p188:cmLst>
</file>

<file path=ppt/comments/modernComment_158_D96F82F4.xml><?xml version="1.0" encoding="utf-8"?>
<p188:cmLst xmlns:a="http://schemas.openxmlformats.org/drawingml/2006/main" xmlns:r="http://schemas.openxmlformats.org/officeDocument/2006/relationships" xmlns:p188="http://schemas.microsoft.com/office/powerpoint/2018/8/main">
  <p188:cm id="{1FF4D257-0521-CB46-BB8D-3DFB50945A85}" authorId="{8CD42F20-EF96-AC99-E0FD-B6F0DCF6C965}" created="2022-11-09T01:29:39.085">
    <ac:txMkLst xmlns:ac="http://schemas.microsoft.com/office/drawing/2013/main/command">
      <pc:docMk xmlns:pc="http://schemas.microsoft.com/office/powerpoint/2013/main/command"/>
      <pc:sldMk xmlns:pc="http://schemas.microsoft.com/office/powerpoint/2013/main/command" cId="3647963892" sldId="344"/>
      <ac:spMk id="3" creationId="{DA687313-21CF-40DE-A4F0-44BE0707F72C}"/>
      <ac:txMk cp="145" len="141">
        <ac:context len="402" hash="2925795475"/>
      </ac:txMk>
    </ac:txMkLst>
    <p188:pos x="6344794" y="2444649"/>
    <p188:txBody>
      <a:bodyPr/>
      <a:lstStyle/>
      <a:p>
        <a:r>
          <a:rPr lang="en-US"/>
          <a:t>Added bullet</a:t>
        </a:r>
      </a:p>
    </p188:txBody>
  </p188:cm>
</p188:cmLst>
</file>

<file path=ppt/comments/modernComment_159_FFF1359C.xml><?xml version="1.0" encoding="utf-8"?>
<p188:cmLst xmlns:a="http://schemas.openxmlformats.org/drawingml/2006/main" xmlns:r="http://schemas.openxmlformats.org/officeDocument/2006/relationships" xmlns:p188="http://schemas.microsoft.com/office/powerpoint/2018/8/main">
  <p188:cm id="{AA4ED6DA-BCBE-A041-B636-74961C2FEB5F}" authorId="{8CD42F20-EF96-AC99-E0FD-B6F0DCF6C965}" created="2022-10-27T10:25:00.781">
    <ac:deMkLst xmlns:ac="http://schemas.microsoft.com/office/drawing/2013/main/command">
      <pc:docMk xmlns:pc="http://schemas.microsoft.com/office/powerpoint/2013/main/command"/>
      <pc:sldMk xmlns:pc="http://schemas.microsoft.com/office/powerpoint/2013/main/command" cId="4293997980" sldId="345"/>
      <ac:spMk id="3" creationId="{868A5D3D-C403-0BF3-1DF7-14469754EBBE}"/>
    </ac:deMkLst>
    <p188:pos x="9481771" y="49195"/>
    <p188:txBody>
      <a:bodyPr/>
      <a:lstStyle/>
      <a:p>
        <a:r>
          <a:rPr lang="en-US"/>
          <a:t>Edits to testing bullets</a:t>
        </a:r>
      </a:p>
    </p188:txBody>
  </p188:cm>
</p188:cmLst>
</file>

<file path=ppt/comments/modernComment_15F_2F1A9965.xml><?xml version="1.0" encoding="utf-8"?>
<p188:cmLst xmlns:a="http://schemas.openxmlformats.org/drawingml/2006/main" xmlns:r="http://schemas.openxmlformats.org/officeDocument/2006/relationships" xmlns:p188="http://schemas.microsoft.com/office/powerpoint/2018/8/main">
  <p188:cm id="{48976B6E-B826-714F-A346-BC8779EE8B33}" authorId="{8CD42F20-EF96-AC99-E0FD-B6F0DCF6C965}" created="2022-10-27T10:31:25.813">
    <pc:sldMkLst xmlns:pc="http://schemas.microsoft.com/office/powerpoint/2013/main/command">
      <pc:docMk/>
      <pc:sldMk cId="790272357" sldId="351"/>
    </pc:sldMkLst>
    <p188:replyLst>
      <p188:reply id="{EE4B6DF1-80D9-7A40-9EE1-4569180FD1C6}" authorId="{8CD42F20-EF96-AC99-E0FD-B6F0DCF6C965}" created="2022-11-09T01:27:18.836">
        <p188:txBody>
          <a:bodyPr/>
          <a:lstStyle/>
          <a:p>
            <a:r>
              <a:rPr lang="en-US"/>
              <a:t>Also deleted one of the bullet points </a:t>
            </a:r>
          </a:p>
        </p188:txBody>
      </p188:reply>
    </p188:replyLst>
    <p188:txBody>
      <a:bodyPr/>
      <a:lstStyle/>
      <a:p>
        <a:r>
          <a:rPr lang="en-US"/>
          <a:t>Added a sentence in the notes.</a:t>
        </a:r>
      </a:p>
    </p188:txBody>
  </p188:cm>
</p188:cmLst>
</file>

<file path=ppt/comments/modernComment_162_112BEEAA.xml><?xml version="1.0" encoding="utf-8"?>
<p188:cmLst xmlns:a="http://schemas.openxmlformats.org/drawingml/2006/main" xmlns:r="http://schemas.openxmlformats.org/officeDocument/2006/relationships" xmlns:p188="http://schemas.microsoft.com/office/powerpoint/2018/8/main">
  <p188:cm id="{F4F66AF9-AC60-D640-960B-27CBB04FD7BF}" authorId="{8CD42F20-EF96-AC99-E0FD-B6F0DCF6C965}" created="2022-10-27T13:16:38.293">
    <ac:de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deMkLst>
    <p188:txBody>
      <a:bodyPr/>
      <a:lstStyle/>
      <a:p>
        <a:r>
          <a:rPr lang="en-US"/>
          <a:t>Added bullet point</a:t>
        </a:r>
      </a:p>
    </p188:txBody>
  </p188:cm>
  <p188:cm id="{540AAAA8-54A1-FC4F-A2C5-80A0074FAAAD}" authorId="{8CD42F20-EF96-AC99-E0FD-B6F0DCF6C965}" created="2022-11-09T01:48:22.874">
    <ac:tx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txMk cp="477" len="15">
        <ac:context len="548" hash="1131150507"/>
      </ac:txMk>
    </ac:txMkLst>
    <p188:pos x="9369490" y="3383139"/>
    <p188:txBody>
      <a:bodyPr/>
      <a:lstStyle/>
      <a:p>
        <a:r>
          <a:rPr lang="en-US"/>
          <a:t>Also added…</a:t>
        </a:r>
      </a:p>
    </p188:txBody>
  </p188:cm>
  <p188:cm id="{84CB7AA8-550F-DA48-8249-26A6CBF2F217}" authorId="{8CD42F20-EF96-AC99-E0FD-B6F0DCF6C965}" created="2022-11-09T01:48:36.819">
    <ac:tx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txMk cp="167" len="6">
        <ac:context len="548" hash="1131150507"/>
      </ac:txMk>
    </ac:txMkLst>
    <p188:pos x="1401147" y="1722290"/>
    <p188:txBody>
      <a:bodyPr/>
      <a:lstStyle/>
      <a:p>
        <a:r>
          <a:rPr lang="en-US"/>
          <a:t>Added</a:t>
        </a:r>
      </a:p>
    </p188:txBody>
  </p188:cm>
</p188:cmLst>
</file>

<file path=ppt/comments/modernComment_16B_C0183074.xml><?xml version="1.0" encoding="utf-8"?>
<p188:cmLst xmlns:a="http://schemas.openxmlformats.org/drawingml/2006/main" xmlns:r="http://schemas.openxmlformats.org/officeDocument/2006/relationships" xmlns:p188="http://schemas.microsoft.com/office/powerpoint/2018/8/main">
  <p188:cm id="{0444A595-5D17-1F40-A0AC-B828CBB713AA}" authorId="{8CD42F20-EF96-AC99-E0FD-B6F0DCF6C965}" created="2022-11-09T01:56:49.983">
    <ac:txMkLst xmlns:ac="http://schemas.microsoft.com/office/drawing/2013/main/command">
      <pc:docMk xmlns:pc="http://schemas.microsoft.com/office/powerpoint/2013/main/command"/>
      <pc:sldMk xmlns:pc="http://schemas.microsoft.com/office/powerpoint/2013/main/command" cId="3222810740" sldId="363"/>
      <ac:spMk id="11" creationId="{0DEFC1C7-28F3-2822-F3A2-D5001090400A}"/>
      <ac:txMk cp="797" len="177">
        <ac:context len="990" hash="1366850769"/>
      </ac:txMk>
    </ac:txMkLst>
    <p188:pos x="10537803" y="4604225"/>
    <p188:txBody>
      <a:bodyPr/>
      <a:lstStyle/>
      <a:p>
        <a:r>
          <a:rPr lang="en-US"/>
          <a:t>Moved bullet point</a:t>
        </a:r>
      </a:p>
    </p188:txBody>
  </p188:cm>
</p188:cmLst>
</file>

<file path=ppt/comments/modernComment_16C_F11CDCCA.xml><?xml version="1.0" encoding="utf-8"?>
<p188:cmLst xmlns:a="http://schemas.openxmlformats.org/drawingml/2006/main" xmlns:r="http://schemas.openxmlformats.org/officeDocument/2006/relationships" xmlns:p188="http://schemas.microsoft.com/office/powerpoint/2018/8/main">
  <p188:cm id="{A96D033E-8999-5547-AFA3-5139764C8850}" authorId="{8CD42F20-EF96-AC99-E0FD-B6F0DCF6C965}" created="2022-10-27T13:54:22.452">
    <ac:deMkLst xmlns:ac="http://schemas.microsoft.com/office/drawing/2013/main/command">
      <pc:docMk xmlns:pc="http://schemas.microsoft.com/office/powerpoint/2013/main/command"/>
      <pc:sldMk xmlns:pc="http://schemas.microsoft.com/office/powerpoint/2013/main/command" cId="4045200586" sldId="364"/>
      <ac:spMk id="7" creationId="{6D8396A5-8819-BDB9-D57A-695E5002C921}"/>
    </ac:deMkLst>
    <p188:txBody>
      <a:bodyPr/>
      <a:lstStyle/>
      <a:p>
        <a:r>
          <a:rPr lang="en-US"/>
          <a:t>Edited slide also notes</a:t>
        </a:r>
      </a:p>
    </p188:txBody>
  </p188:cm>
</p188:cmLst>
</file>

<file path=ppt/comments/modernComment_16E_D77FAEDC.xml><?xml version="1.0" encoding="utf-8"?>
<p188:cmLst xmlns:a="http://schemas.openxmlformats.org/drawingml/2006/main" xmlns:r="http://schemas.openxmlformats.org/officeDocument/2006/relationships" xmlns:p188="http://schemas.microsoft.com/office/powerpoint/2018/8/main">
  <p188:cm id="{41D2A74F-A20B-1848-8DC8-E14CE0F056FA}" authorId="{8CD42F20-EF96-AC99-E0FD-B6F0DCF6C965}" created="2022-10-27T13:25:43.199">
    <pc:sldMkLst xmlns:pc="http://schemas.microsoft.com/office/powerpoint/2013/main/command">
      <pc:docMk/>
      <pc:sldMk cId="3615469276" sldId="366"/>
    </pc:sldMkLst>
    <p188:replyLst>
      <p188:reply id="{7FA71350-EECD-DD44-870B-5C11F6A7D0AB}" authorId="{8CD42F20-EF96-AC99-E0FD-B6F0DCF6C965}" created="2022-11-09T01:50:01.601">
        <p188:txBody>
          <a:bodyPr/>
          <a:lstStyle/>
          <a:p>
            <a:r>
              <a:rPr lang="en-US"/>
              <a:t>Also changed tenses of verbs…</a:t>
            </a:r>
          </a:p>
        </p188:txBody>
      </p188:reply>
    </p188:replyLst>
    <p188:txBody>
      <a:bodyPr/>
      <a:lstStyle/>
      <a:p>
        <a:r>
          <a:rPr lang="en-US"/>
          <a:t>Added notes</a:t>
        </a:r>
      </a:p>
    </p188:txBody>
  </p188:cm>
</p188:cmLst>
</file>

<file path=ppt/comments/modernComment_179_3E61460C.xml><?xml version="1.0" encoding="utf-8"?>
<p188:cmLst xmlns:a="http://schemas.openxmlformats.org/drawingml/2006/main" xmlns:r="http://schemas.openxmlformats.org/officeDocument/2006/relationships" xmlns:p188="http://schemas.microsoft.com/office/powerpoint/2018/8/main">
  <p188:cm id="{35B31FD8-37EF-EC4A-A0A9-7B6FDC51C6AF}" authorId="{8CD42F20-EF96-AC99-E0FD-B6F0DCF6C965}" created="2022-10-27T13:19:48.862">
    <ac:deMkLst xmlns:ac="http://schemas.microsoft.com/office/drawing/2013/main/command">
      <pc:docMk xmlns:pc="http://schemas.microsoft.com/office/powerpoint/2013/main/command"/>
      <pc:sldMk xmlns:pc="http://schemas.microsoft.com/office/powerpoint/2013/main/command" cId="1046562316" sldId="377"/>
      <ac:spMk id="3" creationId="{8C5275F3-136E-5F88-8B27-3DE4D8CF81E9}"/>
    </ac:deMkLst>
    <p188:txBody>
      <a:bodyPr/>
      <a:lstStyle/>
      <a:p>
        <a:r>
          <a:rPr lang="en-US"/>
          <a:t>Added bullet
</a:t>
        </a:r>
      </a:p>
    </p188:txBody>
  </p188:cm>
</p188:cmLst>
</file>

<file path=ppt/comments/modernComment_17A_D255A0A5.xml><?xml version="1.0" encoding="utf-8"?>
<p188:cmLst xmlns:a="http://schemas.openxmlformats.org/drawingml/2006/main" xmlns:r="http://schemas.openxmlformats.org/officeDocument/2006/relationships" xmlns:p188="http://schemas.microsoft.com/office/powerpoint/2018/8/main">
  <p188:cm id="{77608154-753D-3948-8C6E-6457A251761D}" authorId="{8CD42F20-EF96-AC99-E0FD-B6F0DCF6C965}" created="2022-10-27T19:12:39.632">
    <pc:sldMkLst xmlns:pc="http://schemas.microsoft.com/office/powerpoint/2013/main/command">
      <pc:docMk/>
      <pc:sldMk cId="3528827045" sldId="378"/>
    </pc:sldMkLst>
    <p188:txBody>
      <a:bodyPr/>
      <a:lstStyle/>
      <a:p>
        <a:r>
          <a:rPr lang="en-US"/>
          <a:t>Added notes</a:t>
        </a:r>
      </a:p>
    </p188:txBody>
  </p188:cm>
</p188:cmLst>
</file>

<file path=ppt/comments/modernComment_19C_BEC6CA21.xml><?xml version="1.0" encoding="utf-8"?>
<p188:cmLst xmlns:a="http://schemas.openxmlformats.org/drawingml/2006/main" xmlns:r="http://schemas.openxmlformats.org/officeDocument/2006/relationships" xmlns:p188="http://schemas.microsoft.com/office/powerpoint/2018/8/main">
  <p188:cm id="{73BC93C4-3868-6542-95C4-CC1366059314}" authorId="{8CD42F20-EF96-AC99-E0FD-B6F0DCF6C965}" created="2022-10-27T13:59:04.666">
    <ac:deMkLst xmlns:ac="http://schemas.microsoft.com/office/drawing/2013/main/command">
      <pc:docMk xmlns:pc="http://schemas.microsoft.com/office/powerpoint/2013/main/command"/>
      <pc:sldMk xmlns:pc="http://schemas.microsoft.com/office/powerpoint/2013/main/command" cId="3200698913" sldId="412"/>
      <ac:spMk id="3" creationId="{B4C95142-83FC-CBB8-FFD1-0A3715CDB9E7}"/>
    </ac:deMkLst>
    <p188:txBody>
      <a:bodyPr/>
      <a:lstStyle/>
      <a:p>
        <a:r>
          <a:rPr lang="en-US"/>
          <a:t>Edited pronouns.</a:t>
        </a:r>
      </a:p>
    </p188:txBody>
  </p188:cm>
</p188:cmLst>
</file>

<file path=ppt/comments/modernComment_1A8_9E5AC454.xml><?xml version="1.0" encoding="utf-8"?>
<p188:cmLst xmlns:a="http://schemas.openxmlformats.org/drawingml/2006/main" xmlns:r="http://schemas.openxmlformats.org/officeDocument/2006/relationships" xmlns:p188="http://schemas.microsoft.com/office/powerpoint/2018/8/main">
  <p188:cm id="{E753961B-D7C0-5744-B32F-10DC3F824469}" authorId="{8CD42F20-EF96-AC99-E0FD-B6F0DCF6C965}" created="2022-10-27T14:24:22.253">
    <ac:deMkLst xmlns:ac="http://schemas.microsoft.com/office/drawing/2013/main/command">
      <pc:docMk xmlns:pc="http://schemas.microsoft.com/office/powerpoint/2013/main/command"/>
      <pc:sldMk xmlns:pc="http://schemas.microsoft.com/office/powerpoint/2013/main/command" cId="2656748628" sldId="424"/>
      <ac:spMk id="4" creationId="{CAE74DD0-0C2C-C9AD-3B7A-4B6F99B451DC}"/>
    </ac:deMkLst>
    <p188:txBody>
      <a:bodyPr/>
      <a:lstStyle/>
      <a:p>
        <a:r>
          <a:rPr lang="en-US"/>
          <a:t>Small edit she to he..</a:t>
        </a:r>
      </a:p>
    </p188:txBody>
  </p188:cm>
</p188:cmLst>
</file>

<file path=ppt/comments/modernComment_1A9_93A015C5.xml><?xml version="1.0" encoding="utf-8"?>
<p188:cmLst xmlns:a="http://schemas.openxmlformats.org/drawingml/2006/main" xmlns:r="http://schemas.openxmlformats.org/officeDocument/2006/relationships" xmlns:p188="http://schemas.microsoft.com/office/powerpoint/2018/8/main">
  <p188:cm id="{2C4B762C-46AE-C740-8CF7-405AA34A7CD5}" authorId="{8CD42F20-EF96-AC99-E0FD-B6F0DCF6C965}" created="2022-10-27T13:56:13.481">
    <pc:sldMkLst xmlns:pc="http://schemas.microsoft.com/office/powerpoint/2013/main/command">
      <pc:docMk/>
      <pc:sldMk cId="2476742085" sldId="425"/>
    </pc:sldMkLst>
    <p188:txBody>
      <a:bodyPr/>
      <a:lstStyle/>
      <a:p>
        <a:r>
          <a:rPr lang="en-US"/>
          <a:t>New slide.</a:t>
        </a:r>
      </a:p>
    </p188:txBody>
  </p188:cm>
</p188:cmLst>
</file>

<file path=ppt/comments/modernComment_1AA_F14BE901.xml><?xml version="1.0" encoding="utf-8"?>
<p188:cmLst xmlns:a="http://schemas.openxmlformats.org/drawingml/2006/main" xmlns:r="http://schemas.openxmlformats.org/officeDocument/2006/relationships" xmlns:p188="http://schemas.microsoft.com/office/powerpoint/2018/8/main">
  <p188:cm id="{513219E6-8785-8E4D-8FFE-1FAB3591237E}" authorId="{8CD42F20-EF96-AC99-E0FD-B6F0DCF6C965}" created="2022-10-27T14:33:19.374">
    <pc:sldMkLst xmlns:pc="http://schemas.microsoft.com/office/powerpoint/2013/main/command">
      <pc:docMk/>
      <pc:sldMk cId="4048283905" sldId="426"/>
    </pc:sldMkLst>
    <p188:txBody>
      <a:bodyPr/>
      <a:lstStyle/>
      <a:p>
        <a:r>
          <a:rPr lang="en-US"/>
          <a:t>New slide</a:t>
        </a:r>
      </a:p>
    </p188:txBody>
  </p188:cm>
</p188:cmLst>
</file>

<file path=ppt/comments/modernComment_1AB_4AF93E9B.xml><?xml version="1.0" encoding="utf-8"?>
<p188:cmLst xmlns:a="http://schemas.openxmlformats.org/drawingml/2006/main" xmlns:r="http://schemas.openxmlformats.org/officeDocument/2006/relationships" xmlns:p188="http://schemas.microsoft.com/office/powerpoint/2018/8/main">
  <p188:cm id="{6EEA6700-B405-4442-ABB7-8A4250C8B398}" authorId="{8CD42F20-EF96-AC99-E0FD-B6F0DCF6C965}" created="2022-10-27T18:19:57.797">
    <pc:sldMkLst xmlns:pc="http://schemas.microsoft.com/office/powerpoint/2013/main/command">
      <pc:docMk/>
      <pc:sldMk cId="1257848475" sldId="427"/>
    </pc:sldMkLst>
    <p188:txBody>
      <a:bodyPr/>
      <a:lstStyle/>
      <a:p>
        <a:r>
          <a:rPr lang="en-US"/>
          <a:t>New slide, new notes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72D38-22C2-C045-8AFB-C07E5608C984}" type="doc">
      <dgm:prSet loTypeId="urn:microsoft.com/office/officeart/2008/layout/VerticalCurvedList" loCatId="" qsTypeId="urn:microsoft.com/office/officeart/2005/8/quickstyle/simple1" qsCatId="simple" csTypeId="urn:microsoft.com/office/officeart/2005/8/colors/accent1_4" csCatId="accent1" phldr="1"/>
      <dgm:spPr/>
      <dgm:t>
        <a:bodyPr/>
        <a:lstStyle/>
        <a:p>
          <a:endParaRPr lang="en-US"/>
        </a:p>
      </dgm:t>
    </dgm:pt>
    <dgm:pt modelId="{2E659FAE-135D-FE40-A269-344368A0FEBB}" type="parTrans" cxnId="{E783C056-028C-4BA5-8B43-4376851790EF}">
      <dgm:prSet/>
      <dgm:spPr/>
      <dgm:t>
        <a:bodyPr/>
        <a:lstStyle/>
        <a:p>
          <a:endParaRPr lang="en-US"/>
        </a:p>
      </dgm:t>
    </dgm:pt>
    <dgm:pt modelId="{28AE1393-9353-5E42-B05F-96506D104923}">
      <dgm:prSet phldrT="[Text]" custT="1"/>
      <dgm:spPr>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uk-UA" sz="1800" b="0" i="0" strike="noStrike" cap="none" spc="0" baseline="0" dirty="0" err="1">
              <a:solidFill>
                <a:schemeClr val="bg1"/>
              </a:solidFill>
              <a:effectLst/>
              <a:latin typeface="Arial"/>
              <a:ea typeface="Arial"/>
              <a:cs typeface="Arial"/>
            </a:rPr>
            <a:t>Коронавірусна</a:t>
          </a:r>
          <a:r>
            <a:rPr lang="uk-UA" sz="1800" b="0" i="0" strike="noStrike" cap="none" spc="0" baseline="0" dirty="0">
              <a:solidFill>
                <a:schemeClr val="bg1"/>
              </a:solidFill>
              <a:effectLst/>
              <a:latin typeface="Arial"/>
              <a:ea typeface="Arial"/>
              <a:cs typeface="Arial"/>
            </a:rPr>
            <a:t> хвороба COVID-19: огляд і поточна ситуація</a:t>
          </a:r>
          <a:r>
            <a:rPr lang="en-US" sz="1800" b="0" i="0" strike="noStrike" cap="none" spc="0" baseline="0" dirty="0">
              <a:solidFill>
                <a:schemeClr val="bg1"/>
              </a:solidFill>
              <a:effectLst/>
              <a:latin typeface="Arial"/>
              <a:ea typeface="Arial"/>
              <a:cs typeface="Arial"/>
            </a:rPr>
            <a:t>.</a:t>
          </a:r>
          <a:endParaRPr lang="uk-UA" sz="1800" b="0" i="0" strike="noStrike" cap="none" spc="0" baseline="0" dirty="0">
            <a:solidFill>
              <a:schemeClr val="bg1"/>
            </a:solidFill>
            <a:effectLst/>
            <a:latin typeface="Arial"/>
            <a:ea typeface="Arial"/>
            <a:cs typeface="Arial"/>
          </a:endParaRPr>
        </a:p>
      </dgm:t>
    </dgm:pt>
    <dgm:pt modelId="{04940022-E21F-5C44-998B-831D9B8D338F}" type="sibTrans" cxnId="{E783C056-028C-4BA5-8B43-4376851790EF}">
      <dgm:prSet/>
      <dgm:spPr>
        <a:noFill/>
        <a:ln w="12700" cap="flat" cmpd="sng" algn="ctr">
          <a:solidFill>
            <a:schemeClr val="accent1">
              <a:tint val="90000"/>
              <a:hueOff val="0"/>
              <a:satOff val="0"/>
              <a:lumOff val="0"/>
              <a:alphaOff val="0"/>
            </a:schemeClr>
          </a:solidFill>
          <a:prstDash val="solid"/>
          <a:miter lim="800000"/>
        </a:ln>
      </dgm:spPr>
      <dgm:t>
        <a:bodyPr/>
        <a:lstStyle/>
        <a:p>
          <a:endParaRPr lang="en-US"/>
        </a:p>
      </dgm:t>
    </dgm:pt>
    <dgm:pt modelId="{0DB113C0-BEEC-DE45-96C1-9012330BA2BD}" type="parTrans" cxnId="{B2AA8555-7225-45E0-806C-978A3DD1674E}">
      <dgm:prSet/>
      <dgm:spPr/>
      <dgm:t>
        <a:bodyPr/>
        <a:lstStyle/>
        <a:p>
          <a:endParaRPr lang="en-US"/>
        </a:p>
      </dgm:t>
    </dgm:pt>
    <dgm:pt modelId="{03818DA8-A705-FD43-961C-68D985B68E49}">
      <dgm:prSet phldrT="[Tex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uk-UA" sz="1800" b="0" i="0" strike="noStrike" cap="none" spc="0" baseline="0" dirty="0">
              <a:solidFill>
                <a:schemeClr val="bg1"/>
              </a:solidFill>
              <a:effectLst/>
              <a:latin typeface="Arial"/>
              <a:ea typeface="Arial"/>
              <a:cs typeface="Arial"/>
            </a:rPr>
            <a:t>Тестування на COVID-19: хто, коли і як</a:t>
          </a:r>
          <a:r>
            <a:rPr lang="en-US" sz="1800" b="0" i="0" strike="noStrike" cap="none" spc="0" baseline="0" dirty="0">
              <a:solidFill>
                <a:schemeClr val="bg1"/>
              </a:solidFill>
              <a:effectLst/>
              <a:latin typeface="Arial"/>
              <a:ea typeface="Arial"/>
              <a:cs typeface="Arial"/>
            </a:rPr>
            <a:t>.</a:t>
          </a:r>
          <a:endParaRPr lang="uk-UA" sz="1800" b="0" i="0" strike="noStrike" cap="none" spc="0" baseline="0" dirty="0">
            <a:solidFill>
              <a:schemeClr val="bg1"/>
            </a:solidFill>
            <a:effectLst/>
            <a:latin typeface="Arial"/>
            <a:ea typeface="Arial"/>
            <a:cs typeface="Arial"/>
          </a:endParaRPr>
        </a:p>
      </dgm:t>
    </dgm:pt>
    <dgm:pt modelId="{5FC3E503-3580-A142-AD01-6C4C60F8EB5F}" type="sibTrans" cxnId="{B2AA8555-7225-45E0-806C-978A3DD1674E}">
      <dgm:prSet/>
      <dgm:spPr/>
      <dgm:t>
        <a:bodyPr/>
        <a:lstStyle/>
        <a:p>
          <a:endParaRPr lang="en-US"/>
        </a:p>
      </dgm:t>
    </dgm:pt>
    <dgm:pt modelId="{44349B1D-2AAF-6C45-81A0-54987D4A61B1}" type="parTrans" cxnId="{3BF8582F-4D6B-4BA3-9D35-777C1FF57E3A}">
      <dgm:prSet/>
      <dgm:spPr/>
      <dgm:t>
        <a:bodyPr/>
        <a:lstStyle/>
        <a:p>
          <a:endParaRPr lang="en-US"/>
        </a:p>
      </dgm:t>
    </dgm:pt>
    <dgm:pt modelId="{BD28FFA6-C4FC-8B46-8B1E-758732EE4144}">
      <dgm:prSe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uk-UA" sz="1800" b="0" i="0" strike="noStrike" cap="none" spc="0" baseline="0" dirty="0">
              <a:solidFill>
                <a:schemeClr val="bg1"/>
              </a:solidFill>
              <a:effectLst/>
              <a:latin typeface="Arial"/>
              <a:ea typeface="Arial"/>
              <a:cs typeface="Arial"/>
            </a:rPr>
            <a:t>Оцінка пріоритетності, профілактика та контроль інфекцій та шляхи направлення пацієнтів з COVID-19</a:t>
          </a:r>
          <a:r>
            <a:rPr lang="en-US" sz="1800" b="0" i="0" strike="noStrike" cap="none" spc="0" baseline="0" dirty="0">
              <a:solidFill>
                <a:schemeClr val="bg1"/>
              </a:solidFill>
              <a:effectLst/>
              <a:latin typeface="Arial"/>
              <a:ea typeface="Arial"/>
              <a:cs typeface="Arial"/>
            </a:rPr>
            <a:t>.</a:t>
          </a:r>
          <a:r>
            <a:rPr lang="uk-UA" sz="1800" b="0" i="0" strike="noStrike" cap="none" spc="0" baseline="0" dirty="0">
              <a:solidFill>
                <a:schemeClr val="bg1"/>
              </a:solidFill>
              <a:effectLst/>
              <a:latin typeface="Arial"/>
              <a:ea typeface="Arial"/>
              <a:cs typeface="Arial"/>
            </a:rPr>
            <a:t> </a:t>
          </a:r>
        </a:p>
      </dgm:t>
    </dgm:pt>
    <dgm:pt modelId="{3FAB5859-C3C9-BF4E-87DE-9C4BF9C6394A}" type="sibTrans" cxnId="{3BF8582F-4D6B-4BA3-9D35-777C1FF57E3A}">
      <dgm:prSet/>
      <dgm:spPr/>
      <dgm:t>
        <a:bodyPr/>
        <a:lstStyle/>
        <a:p>
          <a:endParaRPr lang="en-US"/>
        </a:p>
      </dgm:t>
    </dgm:pt>
    <dgm:pt modelId="{4DC8A1BE-CD91-A443-8E77-8F9C0E5018CE}" type="parTrans" cxnId="{946E9403-9C34-444A-AF5E-6479BB3C0EE1}">
      <dgm:prSet/>
      <dgm:spPr/>
      <dgm:t>
        <a:bodyPr/>
        <a:lstStyle/>
        <a:p>
          <a:endParaRPr lang="en-US"/>
        </a:p>
      </dgm:t>
    </dgm:pt>
    <dgm:pt modelId="{1C697969-CD74-8940-B262-82CC2A939768}">
      <dgm:prSet phldrT="[Text]" custT="1"/>
      <dgm:spPr>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dgm:spPr>
      <dgm:t>
        <a:bodyPr/>
        <a:lstStyle/>
        <a:p>
          <a:pPr rtl="0"/>
          <a:r>
            <a:rPr lang="uk-UA" sz="1800" b="0" i="0" strike="noStrike" cap="none" spc="0" baseline="0" dirty="0">
              <a:solidFill>
                <a:schemeClr val="bg1"/>
              </a:solidFill>
              <a:effectLst/>
              <a:latin typeface="Arial"/>
              <a:ea typeface="Arial"/>
              <a:cs typeface="Arial"/>
            </a:rPr>
            <a:t>Лікування та управління перебігом COVID-19: клінічний підхід</a:t>
          </a:r>
          <a:r>
            <a:rPr lang="en-US" sz="1800" b="0" i="0" strike="noStrike" cap="none" spc="0" baseline="0" dirty="0">
              <a:solidFill>
                <a:schemeClr val="bg1"/>
              </a:solidFill>
              <a:effectLst/>
              <a:latin typeface="Arial"/>
              <a:ea typeface="Arial"/>
              <a:cs typeface="Arial"/>
            </a:rPr>
            <a:t>.</a:t>
          </a:r>
          <a:endParaRPr lang="en-US" dirty="0">
            <a:solidFill>
              <a:schemeClr val="bg1"/>
            </a:solidFill>
          </a:endParaRPr>
        </a:p>
      </dgm:t>
    </dgm:pt>
    <dgm:pt modelId="{AFC9BF96-A10F-DD49-B89D-7F8754162669}" type="sibTrans" cxnId="{946E9403-9C34-444A-AF5E-6479BB3C0EE1}">
      <dgm:prSet/>
      <dgm:spPr/>
      <dgm:t>
        <a:bodyPr/>
        <a:lstStyle/>
        <a:p>
          <a:endParaRPr lang="en-US"/>
        </a:p>
      </dgm:t>
    </dgm:pt>
    <dgm:pt modelId="{0F0913BC-23C2-484D-AA19-B59811DCD5AA}" type="parTrans" cxnId="{8162800F-73DF-4321-AF64-1681EF801376}">
      <dgm:prSet/>
      <dgm:spPr/>
      <dgm:t>
        <a:bodyPr/>
        <a:lstStyle/>
        <a:p>
          <a:endParaRPr lang="en-US"/>
        </a:p>
      </dgm:t>
    </dgm:pt>
    <dgm:pt modelId="{AC25AD7B-37B1-9841-8CE6-5E61DD1F8043}">
      <dgm:prSet phldrT="[Tex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uk-UA" sz="1800" b="0" i="0" strike="noStrike" cap="none" spc="0" baseline="0" dirty="0">
              <a:solidFill>
                <a:schemeClr val="bg1"/>
              </a:solidFill>
              <a:effectLst/>
              <a:latin typeface="Arial"/>
              <a:ea typeface="Arial"/>
              <a:cs typeface="Arial"/>
            </a:rPr>
            <a:t>Концентрація на стратегії </a:t>
          </a:r>
          <a:r>
            <a:rPr lang="uk-UA" sz="1800" b="0" i="0" strike="noStrike" cap="none" spc="0" baseline="0" dirty="0" err="1">
              <a:solidFill>
                <a:schemeClr val="bg1"/>
              </a:solidFill>
              <a:effectLst/>
              <a:latin typeface="Arial"/>
              <a:ea typeface="Arial"/>
              <a:cs typeface="Arial"/>
            </a:rPr>
            <a:t>Test</a:t>
          </a:r>
          <a:r>
            <a:rPr lang="uk-UA" sz="1800" b="0" i="0" strike="noStrike" cap="none" spc="0" baseline="0" dirty="0">
              <a:solidFill>
                <a:schemeClr val="bg1"/>
              </a:solidFill>
              <a:effectLst/>
              <a:latin typeface="Arial"/>
              <a:ea typeface="Arial"/>
              <a:cs typeface="Arial"/>
            </a:rPr>
            <a:t> </a:t>
          </a:r>
          <a:r>
            <a:rPr lang="uk-UA" sz="1800" b="0" i="0" strike="noStrike" cap="none" spc="0" baseline="0" dirty="0" err="1">
              <a:solidFill>
                <a:schemeClr val="bg1"/>
              </a:solidFill>
              <a:effectLst/>
              <a:latin typeface="Arial"/>
              <a:ea typeface="Arial"/>
              <a:cs typeface="Arial"/>
            </a:rPr>
            <a:t>to</a:t>
          </a:r>
          <a:r>
            <a:rPr lang="uk-UA" sz="1800" b="0" i="0" strike="noStrike" cap="none" spc="0" baseline="0" dirty="0">
              <a:solidFill>
                <a:schemeClr val="bg1"/>
              </a:solidFill>
              <a:effectLst/>
              <a:latin typeface="Arial"/>
              <a:ea typeface="Arial"/>
              <a:cs typeface="Arial"/>
            </a:rPr>
            <a:t> </a:t>
          </a:r>
          <a:r>
            <a:rPr lang="uk-UA" sz="1800" b="0" i="0" strike="noStrike" cap="none" spc="0" baseline="0" dirty="0" err="1">
              <a:solidFill>
                <a:schemeClr val="bg1"/>
              </a:solidFill>
              <a:effectLst/>
              <a:latin typeface="Arial"/>
              <a:ea typeface="Arial"/>
              <a:cs typeface="Arial"/>
            </a:rPr>
            <a:t>Treat</a:t>
          </a:r>
          <a:r>
            <a:rPr lang="uk-UA" sz="1800" b="0" i="0" strike="noStrike" cap="none" spc="0" baseline="0" dirty="0">
              <a:solidFill>
                <a:schemeClr val="bg1"/>
              </a:solidFill>
              <a:effectLst/>
              <a:latin typeface="Arial"/>
              <a:ea typeface="Arial"/>
              <a:cs typeface="Arial"/>
            </a:rPr>
            <a:t>: докази, обґрунтування та практика</a:t>
          </a:r>
          <a:r>
            <a:rPr lang="en-US" sz="1800" b="0" i="0" strike="noStrike" cap="none" spc="0" baseline="0" dirty="0">
              <a:solidFill>
                <a:schemeClr val="bg1"/>
              </a:solidFill>
              <a:effectLst/>
              <a:latin typeface="Arial"/>
              <a:ea typeface="Arial"/>
              <a:cs typeface="Arial"/>
            </a:rPr>
            <a:t>.</a:t>
          </a:r>
          <a:endParaRPr lang="uk-UA" sz="1800" b="0" i="0" strike="noStrike" cap="none" spc="0" baseline="0" dirty="0">
            <a:solidFill>
              <a:schemeClr val="bg1"/>
            </a:solidFill>
            <a:effectLst/>
            <a:latin typeface="Arial"/>
            <a:ea typeface="Arial"/>
            <a:cs typeface="Arial"/>
          </a:endParaRPr>
        </a:p>
      </dgm:t>
    </dgm:pt>
    <dgm:pt modelId="{2BDF67CA-BF6F-704A-B19F-531487CBC12D}" type="sibTrans" cxnId="{8162800F-73DF-4321-AF64-1681EF801376}">
      <dgm:prSet/>
      <dgm:spPr/>
      <dgm:t>
        <a:bodyPr/>
        <a:lstStyle/>
        <a:p>
          <a:endParaRPr lang="en-US"/>
        </a:p>
      </dgm:t>
    </dgm:pt>
    <dgm:pt modelId="{5799050E-9D8E-1C4D-A0E2-D2E5D2259CA3}" type="parTrans" cxnId="{1C879C40-C6C5-45D2-8794-2D1130A65492}">
      <dgm:prSet/>
      <dgm:spPr/>
      <dgm:t>
        <a:bodyPr/>
        <a:lstStyle/>
        <a:p>
          <a:endParaRPr lang="en-US"/>
        </a:p>
      </dgm:t>
    </dgm:pt>
    <dgm:pt modelId="{109FAE69-732D-CF49-8B22-D2C5FD87CCE9}">
      <dgm:prSe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uk-UA" sz="1800" b="0" i="0" strike="noStrike" cap="none" spc="0" baseline="0" dirty="0" err="1">
              <a:solidFill>
                <a:schemeClr val="bg1"/>
              </a:solidFill>
              <a:effectLst/>
              <a:latin typeface="Arial"/>
              <a:ea typeface="Arial"/>
              <a:cs typeface="Arial"/>
            </a:rPr>
            <a:t>Test</a:t>
          </a:r>
          <a:r>
            <a:rPr lang="uk-UA" sz="1800" b="0" i="0" strike="noStrike" cap="none" spc="0" baseline="0" dirty="0">
              <a:solidFill>
                <a:schemeClr val="bg1"/>
              </a:solidFill>
              <a:effectLst/>
              <a:latin typeface="Arial"/>
              <a:ea typeface="Arial"/>
              <a:cs typeface="Arial"/>
            </a:rPr>
            <a:t> </a:t>
          </a:r>
          <a:r>
            <a:rPr lang="uk-UA" sz="1800" b="0" i="0" strike="noStrike" cap="none" spc="0" baseline="0" dirty="0" err="1">
              <a:solidFill>
                <a:schemeClr val="bg1"/>
              </a:solidFill>
              <a:effectLst/>
              <a:latin typeface="Arial"/>
              <a:ea typeface="Arial"/>
              <a:cs typeface="Arial"/>
            </a:rPr>
            <a:t>to</a:t>
          </a:r>
          <a:r>
            <a:rPr lang="uk-UA" sz="1800" b="0" i="0" strike="noStrike" cap="none" spc="0" baseline="0" dirty="0">
              <a:solidFill>
                <a:schemeClr val="bg1"/>
              </a:solidFill>
              <a:effectLst/>
              <a:latin typeface="Arial"/>
              <a:ea typeface="Arial"/>
              <a:cs typeface="Arial"/>
            </a:rPr>
            <a:t> </a:t>
          </a:r>
          <a:r>
            <a:rPr lang="uk-UA" sz="1800" b="0" i="0" strike="noStrike" cap="none" spc="0" baseline="0" dirty="0" err="1">
              <a:solidFill>
                <a:schemeClr val="bg1"/>
              </a:solidFill>
              <a:effectLst/>
              <a:latin typeface="Arial"/>
              <a:ea typeface="Arial"/>
              <a:cs typeface="Arial"/>
            </a:rPr>
            <a:t>Treat</a:t>
          </a:r>
          <a:r>
            <a:rPr lang="uk-UA" sz="1800" b="0" i="0" strike="noStrike" cap="none" spc="0" baseline="0" dirty="0">
              <a:solidFill>
                <a:schemeClr val="bg1"/>
              </a:solidFill>
              <a:effectLst/>
              <a:latin typeface="Arial"/>
              <a:ea typeface="Arial"/>
              <a:cs typeface="Arial"/>
            </a:rPr>
            <a:t>: додаткові запитання та застосування на практиці</a:t>
          </a:r>
          <a:r>
            <a:rPr lang="en-US" sz="1800" b="0" i="0" strike="noStrike" cap="none" spc="0" baseline="0" dirty="0">
              <a:solidFill>
                <a:schemeClr val="bg1"/>
              </a:solidFill>
              <a:effectLst/>
              <a:latin typeface="Arial"/>
              <a:ea typeface="Arial"/>
              <a:cs typeface="Arial"/>
            </a:rPr>
            <a:t>.</a:t>
          </a:r>
          <a:endParaRPr lang="uk-UA" sz="1800" b="0" i="0" strike="noStrike" cap="none" spc="0" baseline="0" dirty="0">
            <a:solidFill>
              <a:schemeClr val="bg1"/>
            </a:solidFill>
            <a:effectLst/>
            <a:latin typeface="Arial"/>
            <a:ea typeface="Arial"/>
            <a:cs typeface="Arial"/>
          </a:endParaRPr>
        </a:p>
      </dgm:t>
    </dgm:pt>
    <dgm:pt modelId="{9078D039-4E31-1C4E-ADD6-1126E522C5F4}" type="sibTrans" cxnId="{1C879C40-C6C5-45D2-8794-2D1130A65492}">
      <dgm:prSet/>
      <dgm:spPr/>
      <dgm:t>
        <a:bodyPr/>
        <a:lstStyle/>
        <a:p>
          <a:endParaRPr lang="en-US"/>
        </a:p>
      </dgm:t>
    </dgm:pt>
    <dgm:pt modelId="{58480468-02F9-C14A-94AD-3B447A202433}" type="pres">
      <dgm:prSet presAssocID="{C0C72D38-22C2-C045-8AFB-C07E5608C984}" presName="Name0" presStyleCnt="0">
        <dgm:presLayoutVars>
          <dgm:chMax val="7"/>
          <dgm:chPref val="7"/>
          <dgm:dir/>
        </dgm:presLayoutVars>
      </dgm:prSet>
      <dgm:spPr/>
    </dgm:pt>
    <dgm:pt modelId="{D270A6DA-0C1E-394C-B44D-42E934D9E63C}" type="pres">
      <dgm:prSet presAssocID="{C0C72D38-22C2-C045-8AFB-C07E5608C984}" presName="Name1" presStyleCnt="0"/>
      <dgm:spPr/>
    </dgm:pt>
    <dgm:pt modelId="{DF4FE5EA-2E9F-3744-B5F1-BC64E91A7F0F}" type="pres">
      <dgm:prSet presAssocID="{C0C72D38-22C2-C045-8AFB-C07E5608C984}" presName="cycle" presStyleCnt="0"/>
      <dgm:spPr/>
    </dgm:pt>
    <dgm:pt modelId="{64DD7DDD-F270-894B-8161-BFDF74ADF48F}" type="pres">
      <dgm:prSet presAssocID="{C0C72D38-22C2-C045-8AFB-C07E5608C984}" presName="srcNode" presStyleLbl="node1" presStyleIdx="0" presStyleCnt="6"/>
      <dgm:spPr/>
    </dgm:pt>
    <dgm:pt modelId="{1B27D275-BBAF-3E41-8EE6-DF906F101460}" type="pres">
      <dgm:prSet presAssocID="{C0C72D38-22C2-C045-8AFB-C07E5608C984}" presName="conn" presStyleLbl="parChTrans1D2" presStyleIdx="0" presStyleCnt="1"/>
      <dgm:spPr/>
    </dgm:pt>
    <dgm:pt modelId="{BC113B6E-508F-8A47-8F3F-F0B653429DFA}" type="pres">
      <dgm:prSet presAssocID="{C0C72D38-22C2-C045-8AFB-C07E5608C984}" presName="extraNode" presStyleLbl="node1" presStyleIdx="0" presStyleCnt="6"/>
      <dgm:spPr/>
    </dgm:pt>
    <dgm:pt modelId="{329563CC-E699-104F-BD28-D74819896357}" type="pres">
      <dgm:prSet presAssocID="{C0C72D38-22C2-C045-8AFB-C07E5608C984}" presName="dstNode" presStyleLbl="node1" presStyleIdx="0" presStyleCnt="6"/>
      <dgm:spPr/>
    </dgm:pt>
    <dgm:pt modelId="{9AFDD00C-C597-3A4C-AECB-295BA116D797}" type="pres">
      <dgm:prSet presAssocID="{28AE1393-9353-5E42-B05F-96506D104923}" presName="text_1" presStyleLbl="node1" presStyleIdx="0" presStyleCnt="6">
        <dgm:presLayoutVars>
          <dgm:bulletEnabled val="1"/>
        </dgm:presLayoutVars>
      </dgm:prSet>
      <dgm:spPr/>
    </dgm:pt>
    <dgm:pt modelId="{F974DD16-857B-844B-9F36-E8CF88DB1A31}" type="pres">
      <dgm:prSet presAssocID="{28AE1393-9353-5E42-B05F-96506D104923}" presName="accent_1" presStyleCnt="0"/>
      <dgm:spPr/>
    </dgm:pt>
    <dgm:pt modelId="{F601CEB6-FCB9-7A49-85F1-22BA7D87C1BB}" type="pres">
      <dgm:prSet presAssocID="{28AE1393-9353-5E42-B05F-96506D104923}" presName="accentRepeatNode" presStyleLbl="solidFgAcc1" presStyleIdx="0" presStyleCnt="6"/>
      <dgm:spPr>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dgm:spPr>
    </dgm:pt>
    <dgm:pt modelId="{67136449-A258-F949-B331-AA12D4E3D14E}" type="pres">
      <dgm:prSet presAssocID="{03818DA8-A705-FD43-961C-68D985B68E49}" presName="text_2" presStyleLbl="node1" presStyleIdx="1" presStyleCnt="6">
        <dgm:presLayoutVars>
          <dgm:bulletEnabled val="1"/>
        </dgm:presLayoutVars>
      </dgm:prSet>
      <dgm:spPr/>
    </dgm:pt>
    <dgm:pt modelId="{380CB8E5-28ED-B74F-BACE-078271A4CECE}" type="pres">
      <dgm:prSet presAssocID="{03818DA8-A705-FD43-961C-68D985B68E49}" presName="accent_2" presStyleCnt="0"/>
      <dgm:spPr/>
    </dgm:pt>
    <dgm:pt modelId="{F94F0357-AFE2-2547-A98D-DBFDF20587E5}" type="pres">
      <dgm:prSet presAssocID="{03818DA8-A705-FD43-961C-68D985B68E49}" presName="accentRepeatNode" presStyleLbl="solidFgAcc1" presStyleIdx="1"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 modelId="{46AD875B-65A2-D64A-97B4-BD107CB0444F}" type="pres">
      <dgm:prSet presAssocID="{BD28FFA6-C4FC-8B46-8B1E-758732EE4144}" presName="text_3" presStyleLbl="node1" presStyleIdx="2" presStyleCnt="6">
        <dgm:presLayoutVars>
          <dgm:bulletEnabled val="1"/>
        </dgm:presLayoutVars>
      </dgm:prSet>
      <dgm:spPr/>
    </dgm:pt>
    <dgm:pt modelId="{CA0DC257-1FE2-8E47-AAF8-3F9CCF1FA1B5}" type="pres">
      <dgm:prSet presAssocID="{BD28FFA6-C4FC-8B46-8B1E-758732EE4144}" presName="accent_3" presStyleCnt="0"/>
      <dgm:spPr/>
    </dgm:pt>
    <dgm:pt modelId="{030381E6-9A62-FC41-8805-77A3812B6DA3}" type="pres">
      <dgm:prSet presAssocID="{BD28FFA6-C4FC-8B46-8B1E-758732EE4144}" presName="accentRepeatNode" presStyleLbl="solidFgAcc1" presStyleIdx="2"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51AD66B2-82D1-FB41-95B0-B4D5CB0849EA}" type="pres">
      <dgm:prSet presAssocID="{1C697969-CD74-8940-B262-82CC2A939768}" presName="text_4" presStyleLbl="node1" presStyleIdx="3" presStyleCnt="6">
        <dgm:presLayoutVars>
          <dgm:bulletEnabled val="1"/>
        </dgm:presLayoutVars>
      </dgm:prSet>
      <dgm:spPr/>
    </dgm:pt>
    <dgm:pt modelId="{BBBC0833-159A-5D44-A227-E9500A928915}" type="pres">
      <dgm:prSet presAssocID="{1C697969-CD74-8940-B262-82CC2A939768}" presName="accent_4" presStyleCnt="0"/>
      <dgm:spPr/>
    </dgm:pt>
    <dgm:pt modelId="{CB13335B-29E2-CA46-8043-CFBBD9F8A5D8}" type="pres">
      <dgm:prSet presAssocID="{1C697969-CD74-8940-B262-82CC2A939768}" presName="accentRepeatNode" presStyleLbl="solidFgAcc1" presStyleIdx="3" presStyleCnt="6"/>
      <dgm:spPr>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dgm:spPr>
    </dgm:pt>
    <dgm:pt modelId="{C04A6AA0-0E53-2E4A-AAF2-9CF9B7F17934}" type="pres">
      <dgm:prSet presAssocID="{AC25AD7B-37B1-9841-8CE6-5E61DD1F8043}" presName="text_5" presStyleLbl="node1" presStyleIdx="4" presStyleCnt="6">
        <dgm:presLayoutVars>
          <dgm:bulletEnabled val="1"/>
        </dgm:presLayoutVars>
      </dgm:prSet>
      <dgm:spPr/>
    </dgm:pt>
    <dgm:pt modelId="{26FBD201-9F57-4141-8C52-537742431BF0}" type="pres">
      <dgm:prSet presAssocID="{AC25AD7B-37B1-9841-8CE6-5E61DD1F8043}" presName="accent_5" presStyleCnt="0"/>
      <dgm:spPr/>
    </dgm:pt>
    <dgm:pt modelId="{C9C7509D-4EFE-0048-AFC6-B1330A2A7DE4}" type="pres">
      <dgm:prSet presAssocID="{AC25AD7B-37B1-9841-8CE6-5E61DD1F8043}" presName="accentRepeatNode" presStyleLbl="solidFgAcc1" presStyleIdx="4"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9FC2C223-3AE1-4C46-B3B7-BF78223F2085}" type="pres">
      <dgm:prSet presAssocID="{109FAE69-732D-CF49-8B22-D2C5FD87CCE9}" presName="text_6" presStyleLbl="node1" presStyleIdx="5" presStyleCnt="6">
        <dgm:presLayoutVars>
          <dgm:bulletEnabled val="1"/>
        </dgm:presLayoutVars>
      </dgm:prSet>
      <dgm:spPr/>
    </dgm:pt>
    <dgm:pt modelId="{E48BB9DE-EC65-D04D-B63E-16AF563FDC89}" type="pres">
      <dgm:prSet presAssocID="{109FAE69-732D-CF49-8B22-D2C5FD87CCE9}" presName="accent_6" presStyleCnt="0"/>
      <dgm:spPr/>
    </dgm:pt>
    <dgm:pt modelId="{59489289-1E4F-AE42-A0B5-912A515840DE}" type="pres">
      <dgm:prSet presAssocID="{109FAE69-732D-CF49-8B22-D2C5FD87CCE9}" presName="accentRepeatNode" presStyleLbl="solidFgAcc1" presStyleIdx="5"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Lst>
  <dgm:cxnLst>
    <dgm:cxn modelId="{946E9403-9C34-444A-AF5E-6479BB3C0EE1}" srcId="{C0C72D38-22C2-C045-8AFB-C07E5608C984}" destId="{1C697969-CD74-8940-B262-82CC2A939768}" srcOrd="3" destOrd="0" parTransId="{4DC8A1BE-CD91-A443-8E77-8F9C0E5018CE}" sibTransId="{AFC9BF96-A10F-DD49-B89D-7F8754162669}"/>
    <dgm:cxn modelId="{8162800F-73DF-4321-AF64-1681EF801376}" srcId="{C0C72D38-22C2-C045-8AFB-C07E5608C984}" destId="{AC25AD7B-37B1-9841-8CE6-5E61DD1F8043}" srcOrd="4" destOrd="0" parTransId="{0F0913BC-23C2-484D-AA19-B59811DCD5AA}" sibTransId="{2BDF67CA-BF6F-704A-B19F-531487CBC12D}"/>
    <dgm:cxn modelId="{AF33362D-8635-484B-861D-E64A6ADEBAF8}" type="presOf" srcId="{C0C72D38-22C2-C045-8AFB-C07E5608C984}" destId="{58480468-02F9-C14A-94AD-3B447A202433}" srcOrd="0" destOrd="0" presId="urn:microsoft.com/office/officeart/2008/layout/VerticalCurvedList"/>
    <dgm:cxn modelId="{3BF8582F-4D6B-4BA3-9D35-777C1FF57E3A}" srcId="{C0C72D38-22C2-C045-8AFB-C07E5608C984}" destId="{BD28FFA6-C4FC-8B46-8B1E-758732EE4144}" srcOrd="2" destOrd="0" parTransId="{44349B1D-2AAF-6C45-81A0-54987D4A61B1}" sibTransId="{3FAB5859-C3C9-BF4E-87DE-9C4BF9C6394A}"/>
    <dgm:cxn modelId="{1C879C40-C6C5-45D2-8794-2D1130A65492}" srcId="{C0C72D38-22C2-C045-8AFB-C07E5608C984}" destId="{109FAE69-732D-CF49-8B22-D2C5FD87CCE9}" srcOrd="5" destOrd="0" parTransId="{5799050E-9D8E-1C4D-A0E2-D2E5D2259CA3}" sibTransId="{9078D039-4E31-1C4E-ADD6-1126E522C5F4}"/>
    <dgm:cxn modelId="{52B32C51-3251-4674-99D0-225DD9FA99FF}" type="presOf" srcId="{109FAE69-732D-CF49-8B22-D2C5FD87CCE9}" destId="{9FC2C223-3AE1-4C46-B3B7-BF78223F2085}" srcOrd="0" destOrd="0" presId="urn:microsoft.com/office/officeart/2008/layout/VerticalCurvedList"/>
    <dgm:cxn modelId="{B2AA8555-7225-45E0-806C-978A3DD1674E}" srcId="{C0C72D38-22C2-C045-8AFB-C07E5608C984}" destId="{03818DA8-A705-FD43-961C-68D985B68E49}" srcOrd="1" destOrd="0" parTransId="{0DB113C0-BEEC-DE45-96C1-9012330BA2BD}" sibTransId="{5FC3E503-3580-A142-AD01-6C4C60F8EB5F}"/>
    <dgm:cxn modelId="{E783C056-028C-4BA5-8B43-4376851790EF}" srcId="{C0C72D38-22C2-C045-8AFB-C07E5608C984}" destId="{28AE1393-9353-5E42-B05F-96506D104923}" srcOrd="0" destOrd="0" parTransId="{2E659FAE-135D-FE40-A269-344368A0FEBB}" sibTransId="{04940022-E21F-5C44-998B-831D9B8D338F}"/>
    <dgm:cxn modelId="{54C2E370-1E36-4F8A-8D58-19C2E6962E69}" type="presOf" srcId="{28AE1393-9353-5E42-B05F-96506D104923}" destId="{9AFDD00C-C597-3A4C-AECB-295BA116D797}" srcOrd="0" destOrd="0" presId="urn:microsoft.com/office/officeart/2008/layout/VerticalCurvedList"/>
    <dgm:cxn modelId="{983102B8-9445-427F-801E-B326FD6B8516}" type="presOf" srcId="{AC25AD7B-37B1-9841-8CE6-5E61DD1F8043}" destId="{C04A6AA0-0E53-2E4A-AAF2-9CF9B7F17934}" srcOrd="0" destOrd="0" presId="urn:microsoft.com/office/officeart/2008/layout/VerticalCurvedList"/>
    <dgm:cxn modelId="{88AF6BD7-2476-443E-8D0A-0189230CF557}" type="presOf" srcId="{1C697969-CD74-8940-B262-82CC2A939768}" destId="{51AD66B2-82D1-FB41-95B0-B4D5CB0849EA}" srcOrd="0" destOrd="0" presId="urn:microsoft.com/office/officeart/2008/layout/VerticalCurvedList"/>
    <dgm:cxn modelId="{00DA9CF1-342F-4040-B609-DAF4D974361D}" type="presOf" srcId="{03818DA8-A705-FD43-961C-68D985B68E49}" destId="{67136449-A258-F949-B331-AA12D4E3D14E}" srcOrd="0" destOrd="0" presId="urn:microsoft.com/office/officeart/2008/layout/VerticalCurvedList"/>
    <dgm:cxn modelId="{01AD4BF3-178B-49E4-A887-FD8578AD1EAD}" type="presOf" srcId="{BD28FFA6-C4FC-8B46-8B1E-758732EE4144}" destId="{46AD875B-65A2-D64A-97B4-BD107CB0444F}" srcOrd="0" destOrd="0" presId="urn:microsoft.com/office/officeart/2008/layout/VerticalCurvedList"/>
    <dgm:cxn modelId="{5C8209FC-AAA7-473C-8129-7AD9E245502D}" type="presOf" srcId="{04940022-E21F-5C44-998B-831D9B8D338F}" destId="{1B27D275-BBAF-3E41-8EE6-DF906F101460}" srcOrd="0" destOrd="0" presId="urn:microsoft.com/office/officeart/2008/layout/VerticalCurvedList"/>
    <dgm:cxn modelId="{444F6C38-B828-4211-B8FE-0709D2AC4D13}" type="presParOf" srcId="{58480468-02F9-C14A-94AD-3B447A202433}" destId="{D270A6DA-0C1E-394C-B44D-42E934D9E63C}" srcOrd="0" destOrd="0" presId="urn:microsoft.com/office/officeart/2008/layout/VerticalCurvedList"/>
    <dgm:cxn modelId="{4AAB3007-71F4-4339-9F05-E3EDF0A0999E}" type="presParOf" srcId="{D270A6DA-0C1E-394C-B44D-42E934D9E63C}" destId="{DF4FE5EA-2E9F-3744-B5F1-BC64E91A7F0F}" srcOrd="0" destOrd="0" presId="urn:microsoft.com/office/officeart/2008/layout/VerticalCurvedList"/>
    <dgm:cxn modelId="{39759A41-D41A-4DE3-81A1-E470808E6CE8}" type="presParOf" srcId="{DF4FE5EA-2E9F-3744-B5F1-BC64E91A7F0F}" destId="{64DD7DDD-F270-894B-8161-BFDF74ADF48F}" srcOrd="0" destOrd="0" presId="urn:microsoft.com/office/officeart/2008/layout/VerticalCurvedList"/>
    <dgm:cxn modelId="{D76A2E9B-1149-4A14-9EC9-60E309423C4E}" type="presParOf" srcId="{DF4FE5EA-2E9F-3744-B5F1-BC64E91A7F0F}" destId="{1B27D275-BBAF-3E41-8EE6-DF906F101460}" srcOrd="1" destOrd="0" presId="urn:microsoft.com/office/officeart/2008/layout/VerticalCurvedList"/>
    <dgm:cxn modelId="{82FDD29B-FC4A-4FD8-80D6-950EDA461ADE}" type="presParOf" srcId="{DF4FE5EA-2E9F-3744-B5F1-BC64E91A7F0F}" destId="{BC113B6E-508F-8A47-8F3F-F0B653429DFA}" srcOrd="2" destOrd="0" presId="urn:microsoft.com/office/officeart/2008/layout/VerticalCurvedList"/>
    <dgm:cxn modelId="{C71C663D-40BD-422E-A15B-E7D64405864E}" type="presParOf" srcId="{DF4FE5EA-2E9F-3744-B5F1-BC64E91A7F0F}" destId="{329563CC-E699-104F-BD28-D74819896357}" srcOrd="3" destOrd="0" presId="urn:microsoft.com/office/officeart/2008/layout/VerticalCurvedList"/>
    <dgm:cxn modelId="{0A4466E5-E190-40D1-A743-67A04C18D8F8}" type="presParOf" srcId="{D270A6DA-0C1E-394C-B44D-42E934D9E63C}" destId="{9AFDD00C-C597-3A4C-AECB-295BA116D797}" srcOrd="1" destOrd="0" presId="urn:microsoft.com/office/officeart/2008/layout/VerticalCurvedList"/>
    <dgm:cxn modelId="{F499F107-DC3E-4F7E-B084-9090BA912F17}" type="presParOf" srcId="{D270A6DA-0C1E-394C-B44D-42E934D9E63C}" destId="{F974DD16-857B-844B-9F36-E8CF88DB1A31}" srcOrd="2" destOrd="0" presId="urn:microsoft.com/office/officeart/2008/layout/VerticalCurvedList"/>
    <dgm:cxn modelId="{B62E5F45-B9BD-4C39-9AB9-261D81A5C828}" type="presParOf" srcId="{F974DD16-857B-844B-9F36-E8CF88DB1A31}" destId="{F601CEB6-FCB9-7A49-85F1-22BA7D87C1BB}" srcOrd="0" destOrd="0" presId="urn:microsoft.com/office/officeart/2008/layout/VerticalCurvedList"/>
    <dgm:cxn modelId="{D624A053-59A7-47A8-A866-0805FF02B89A}" type="presParOf" srcId="{D270A6DA-0C1E-394C-B44D-42E934D9E63C}" destId="{67136449-A258-F949-B331-AA12D4E3D14E}" srcOrd="3" destOrd="0" presId="urn:microsoft.com/office/officeart/2008/layout/VerticalCurvedList"/>
    <dgm:cxn modelId="{A5DAFABD-D7AF-45C0-AB32-A535F242C518}" type="presParOf" srcId="{D270A6DA-0C1E-394C-B44D-42E934D9E63C}" destId="{380CB8E5-28ED-B74F-BACE-078271A4CECE}" srcOrd="4" destOrd="0" presId="urn:microsoft.com/office/officeart/2008/layout/VerticalCurvedList"/>
    <dgm:cxn modelId="{CC179E6F-CC14-4AFD-8699-A84F3BAD8A4C}" type="presParOf" srcId="{380CB8E5-28ED-B74F-BACE-078271A4CECE}" destId="{F94F0357-AFE2-2547-A98D-DBFDF20587E5}" srcOrd="0" destOrd="0" presId="urn:microsoft.com/office/officeart/2008/layout/VerticalCurvedList"/>
    <dgm:cxn modelId="{7DB37FC4-C5B6-442B-B7AD-687BAC8181E0}" type="presParOf" srcId="{D270A6DA-0C1E-394C-B44D-42E934D9E63C}" destId="{46AD875B-65A2-D64A-97B4-BD107CB0444F}" srcOrd="5" destOrd="0" presId="urn:microsoft.com/office/officeart/2008/layout/VerticalCurvedList"/>
    <dgm:cxn modelId="{E40B05B7-C241-431A-8335-60199F5B0E7E}" type="presParOf" srcId="{D270A6DA-0C1E-394C-B44D-42E934D9E63C}" destId="{CA0DC257-1FE2-8E47-AAF8-3F9CCF1FA1B5}" srcOrd="6" destOrd="0" presId="urn:microsoft.com/office/officeart/2008/layout/VerticalCurvedList"/>
    <dgm:cxn modelId="{497216BD-C7F6-43BB-9C5A-C1DBEEF83F1F}" type="presParOf" srcId="{CA0DC257-1FE2-8E47-AAF8-3F9CCF1FA1B5}" destId="{030381E6-9A62-FC41-8805-77A3812B6DA3}" srcOrd="0" destOrd="0" presId="urn:microsoft.com/office/officeart/2008/layout/VerticalCurvedList"/>
    <dgm:cxn modelId="{910563F9-2F11-4ED2-8BA8-E8A3FB882501}" type="presParOf" srcId="{D270A6DA-0C1E-394C-B44D-42E934D9E63C}" destId="{51AD66B2-82D1-FB41-95B0-B4D5CB0849EA}" srcOrd="7" destOrd="0" presId="urn:microsoft.com/office/officeart/2008/layout/VerticalCurvedList"/>
    <dgm:cxn modelId="{74556C02-1633-4577-88A0-7E455820DB17}" type="presParOf" srcId="{D270A6DA-0C1E-394C-B44D-42E934D9E63C}" destId="{BBBC0833-159A-5D44-A227-E9500A928915}" srcOrd="8" destOrd="0" presId="urn:microsoft.com/office/officeart/2008/layout/VerticalCurvedList"/>
    <dgm:cxn modelId="{ACB320E8-CE83-4D95-9110-9DB0A19C6C68}" type="presParOf" srcId="{BBBC0833-159A-5D44-A227-E9500A928915}" destId="{CB13335B-29E2-CA46-8043-CFBBD9F8A5D8}" srcOrd="0" destOrd="0" presId="urn:microsoft.com/office/officeart/2008/layout/VerticalCurvedList"/>
    <dgm:cxn modelId="{DE18770D-3A91-443B-8D70-6E6F0A6C80CD}" type="presParOf" srcId="{D270A6DA-0C1E-394C-B44D-42E934D9E63C}" destId="{C04A6AA0-0E53-2E4A-AAF2-9CF9B7F17934}" srcOrd="9" destOrd="0" presId="urn:microsoft.com/office/officeart/2008/layout/VerticalCurvedList"/>
    <dgm:cxn modelId="{6F194DC8-D15E-4DC8-A80B-F9357ECD2CF5}" type="presParOf" srcId="{D270A6DA-0C1E-394C-B44D-42E934D9E63C}" destId="{26FBD201-9F57-4141-8C52-537742431BF0}" srcOrd="10" destOrd="0" presId="urn:microsoft.com/office/officeart/2008/layout/VerticalCurvedList"/>
    <dgm:cxn modelId="{175A6B19-297A-416C-8F6D-E457E9E10AA2}" type="presParOf" srcId="{26FBD201-9F57-4141-8C52-537742431BF0}" destId="{C9C7509D-4EFE-0048-AFC6-B1330A2A7DE4}" srcOrd="0" destOrd="0" presId="urn:microsoft.com/office/officeart/2008/layout/VerticalCurvedList"/>
    <dgm:cxn modelId="{89341E80-0BE3-4E7A-B776-846BB428E9AC}" type="presParOf" srcId="{D270A6DA-0C1E-394C-B44D-42E934D9E63C}" destId="{9FC2C223-3AE1-4C46-B3B7-BF78223F2085}" srcOrd="11" destOrd="0" presId="urn:microsoft.com/office/officeart/2008/layout/VerticalCurvedList"/>
    <dgm:cxn modelId="{82D47D72-2B5F-4201-93D2-4A546893CD19}" type="presParOf" srcId="{D270A6DA-0C1E-394C-B44D-42E934D9E63C}" destId="{E48BB9DE-EC65-D04D-B63E-16AF563FDC89}" srcOrd="12" destOrd="0" presId="urn:microsoft.com/office/officeart/2008/layout/VerticalCurvedList"/>
    <dgm:cxn modelId="{493A6CB4-2693-4DF0-A45B-58AB0B63060F}" type="presParOf" srcId="{E48BB9DE-EC65-D04D-B63E-16AF563FDC89}" destId="{59489289-1E4F-AE42-A0B5-912A515840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E9C21-DB29-4FA7-8E12-B381C6EED172}"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a:p>
      </dgm:t>
    </dgm:pt>
    <dgm:pt modelId="{63CEC45D-DDC5-4F9E-B3D5-70BC17E3A1E8}" type="parTrans" cxnId="{8E63D8C5-0E43-4BE9-8522-31B572CC1CAB}">
      <dgm:prSet/>
      <dgm:spPr/>
      <dgm:t>
        <a:bodyPr/>
        <a:lstStyle/>
        <a:p>
          <a:endParaRPr lang="en-US"/>
        </a:p>
      </dgm:t>
    </dgm:pt>
    <dgm:pt modelId="{011703A1-ED8B-44FC-A4BA-37D6E5B793D7}">
      <dgm:prSet phldrT="[Text]" custT="1"/>
      <dgm:spPr/>
      <dgm:t>
        <a:bodyPr/>
        <a:lstStyle/>
        <a:p>
          <a:pPr algn="ctr">
            <a:lnSpc>
              <a:spcPct val="90000"/>
            </a:lnSpc>
            <a:spcAft>
              <a:spcPct val="35000"/>
            </a:spcAft>
          </a:pPr>
          <a:endParaRPr lang="en-US" sz="1200" b="1" i="0" strike="noStrike" cap="none" spc="0" baseline="0" dirty="0">
            <a:solidFill>
              <a:srgbClr val="000000"/>
            </a:solidFill>
            <a:effectLst/>
            <a:latin typeface="Arial"/>
            <a:ea typeface="Arial"/>
            <a:cs typeface="Arial"/>
          </a:endParaRPr>
        </a:p>
        <a:p>
          <a:pPr algn="ctr">
            <a:lnSpc>
              <a:spcPct val="90000"/>
            </a:lnSpc>
            <a:spcAft>
              <a:spcPct val="35000"/>
            </a:spcAft>
          </a:pPr>
          <a:endParaRPr lang="en-US" sz="1200" b="1" i="0" strike="noStrike" cap="none" spc="0" baseline="0" dirty="0">
            <a:solidFill>
              <a:srgbClr val="000000"/>
            </a:solidFill>
            <a:effectLst/>
            <a:latin typeface="Arial"/>
            <a:ea typeface="Arial"/>
            <a:cs typeface="Arial"/>
          </a:endParaRPr>
        </a:p>
        <a:p>
          <a:pPr algn="ctr">
            <a:lnSpc>
              <a:spcPct val="90000"/>
            </a:lnSpc>
            <a:spcAft>
              <a:spcPct val="35000"/>
            </a:spcAft>
          </a:pPr>
          <a:r>
            <a:rPr lang="uk-UA" sz="1200" b="1" i="0" strike="noStrike" cap="none" spc="0" baseline="0" dirty="0" err="1">
              <a:solidFill>
                <a:srgbClr val="000000"/>
              </a:solidFill>
              <a:effectLst/>
              <a:latin typeface="Arial"/>
              <a:ea typeface="Arial"/>
              <a:cs typeface="Arial"/>
            </a:rPr>
            <a:t>ВРІТ</a:t>
          </a:r>
          <a:endParaRPr lang="uk-UA" sz="1200" b="1" i="0" strike="noStrike" cap="none" spc="0" baseline="0" dirty="0">
            <a:solidFill>
              <a:srgbClr val="000000"/>
            </a:solidFill>
            <a:effectLst/>
            <a:latin typeface="Arial"/>
            <a:ea typeface="Arial"/>
            <a:cs typeface="Arial"/>
          </a:endParaRPr>
        </a:p>
      </dgm:t>
    </dgm:pt>
    <dgm:pt modelId="{8F8F0DEE-2F7D-4160-9667-5C7B92E3EBC0}" type="sibTrans" cxnId="{8E63D8C5-0E43-4BE9-8522-31B572CC1CAB}">
      <dgm:prSet/>
      <dgm:spPr/>
      <dgm:t>
        <a:bodyPr/>
        <a:lstStyle/>
        <a:p>
          <a:endParaRPr lang="en-US"/>
        </a:p>
      </dgm:t>
    </dgm:pt>
    <dgm:pt modelId="{320C204D-1165-4B7E-BC39-2A81061DAB6E}" type="parTrans" cxnId="{6B6C48E9-2DDF-4643-8D62-696B88283FE9}">
      <dgm:prSet/>
      <dgm:spPr/>
      <dgm:t>
        <a:bodyPr/>
        <a:lstStyle/>
        <a:p>
          <a:endParaRPr lang="en-US"/>
        </a:p>
      </dgm:t>
    </dgm:pt>
    <dgm:pt modelId="{CCFD4BEF-2BFA-4973-A17B-112E8DAAC878}">
      <dgm:prSet phldrT="[Text]" custT="1"/>
      <dgm:spPr/>
      <dgm:t>
        <a:bodyPr/>
        <a:lstStyle/>
        <a:p>
          <a:r>
            <a:rPr lang="uk-UA" sz="1800" b="0" i="0" strike="noStrike" cap="none" spc="0" baseline="0" dirty="0">
              <a:solidFill>
                <a:srgbClr val="000000"/>
              </a:solidFill>
              <a:effectLst/>
              <a:latin typeface="Arial"/>
              <a:ea typeface="Arial"/>
              <a:cs typeface="Arial"/>
            </a:rPr>
            <a:t>Медична допомога</a:t>
          </a:r>
        </a:p>
      </dgm:t>
    </dgm:pt>
    <dgm:pt modelId="{F1B7A180-2E80-4CDF-8DD9-D833122AA2BA}" type="sibTrans" cxnId="{6B6C48E9-2DDF-4643-8D62-696B88283FE9}">
      <dgm:prSet/>
      <dgm:spPr/>
      <dgm:t>
        <a:bodyPr/>
        <a:lstStyle/>
        <a:p>
          <a:endParaRPr lang="en-US"/>
        </a:p>
      </dgm:t>
    </dgm:pt>
    <dgm:pt modelId="{360F7326-6808-4F28-BBC7-D13D736C724D}" type="parTrans" cxnId="{DD345ACD-39D8-4CF3-9F43-5873D28D1906}">
      <dgm:prSet/>
      <dgm:spPr/>
      <dgm:t>
        <a:bodyPr/>
        <a:lstStyle/>
        <a:p>
          <a:endParaRPr lang="en-US"/>
        </a:p>
      </dgm:t>
    </dgm:pt>
    <dgm:pt modelId="{B6C009F0-4DAE-4F91-816E-317CB68F8994}">
      <dgm:prSet phldrT="[Text]" custT="1"/>
      <dgm:spPr/>
      <dgm:t>
        <a:bodyPr/>
        <a:lstStyle/>
        <a:p>
          <a:r>
            <a:rPr lang="uk-UA" sz="1800" b="0" i="0" strike="noStrike" cap="none" spc="0" baseline="0">
              <a:solidFill>
                <a:srgbClr val="000000"/>
              </a:solidFill>
              <a:effectLst/>
              <a:latin typeface="Arial"/>
              <a:ea typeface="Arial"/>
              <a:cs typeface="Arial"/>
            </a:rPr>
            <a:t>Первинна медична допомога та комунальна медико-соціальна допомога</a:t>
          </a:r>
        </a:p>
      </dgm:t>
    </dgm:pt>
    <dgm:pt modelId="{042B19A9-C0B1-47A3-A7CB-07A13A174612}" type="sibTrans" cxnId="{DD345ACD-39D8-4CF3-9F43-5873D28D1906}">
      <dgm:prSet/>
      <dgm:spPr/>
      <dgm:t>
        <a:bodyPr/>
        <a:lstStyle/>
        <a:p>
          <a:endParaRPr lang="en-US"/>
        </a:p>
      </dgm:t>
    </dgm:pt>
    <dgm:pt modelId="{7C8353D8-9E63-4A73-B04C-28FB5A927B1C}" type="pres">
      <dgm:prSet presAssocID="{474E9C21-DB29-4FA7-8E12-B381C6EED172}" presName="Name0" presStyleCnt="0">
        <dgm:presLayoutVars>
          <dgm:dir/>
          <dgm:animLvl val="lvl"/>
          <dgm:resizeHandles val="exact"/>
        </dgm:presLayoutVars>
      </dgm:prSet>
      <dgm:spPr/>
    </dgm:pt>
    <dgm:pt modelId="{D6508200-A125-43D6-95A0-48B2397A8AE1}" type="pres">
      <dgm:prSet presAssocID="{011703A1-ED8B-44FC-A4BA-37D6E5B793D7}" presName="Name8" presStyleCnt="0"/>
      <dgm:spPr/>
    </dgm:pt>
    <dgm:pt modelId="{B84F8FE7-C0CD-439B-A21B-560216DBB101}" type="pres">
      <dgm:prSet presAssocID="{011703A1-ED8B-44FC-A4BA-37D6E5B793D7}" presName="level" presStyleLbl="node1" presStyleIdx="0" presStyleCnt="3" custScaleX="97506" custLinFactNeighborY="-31593">
        <dgm:presLayoutVars>
          <dgm:chMax val="1"/>
          <dgm:bulletEnabled val="1"/>
        </dgm:presLayoutVars>
      </dgm:prSet>
      <dgm:spPr/>
    </dgm:pt>
    <dgm:pt modelId="{17FBD704-11F1-43AA-9C53-C93469A06C1C}" type="pres">
      <dgm:prSet presAssocID="{011703A1-ED8B-44FC-A4BA-37D6E5B793D7}" presName="levelTx" presStyleLbl="revTx" presStyleIdx="0" presStyleCnt="0">
        <dgm:presLayoutVars>
          <dgm:chMax val="1"/>
          <dgm:bulletEnabled val="1"/>
        </dgm:presLayoutVars>
      </dgm:prSet>
      <dgm:spPr/>
    </dgm:pt>
    <dgm:pt modelId="{0682AB53-1ED9-4A5A-8310-BEFF7FAFDCCF}" type="pres">
      <dgm:prSet presAssocID="{CCFD4BEF-2BFA-4973-A17B-112E8DAAC878}" presName="Name8" presStyleCnt="0"/>
      <dgm:spPr/>
    </dgm:pt>
    <dgm:pt modelId="{F5BB4957-95E0-4525-B858-DE6EDD78E945}" type="pres">
      <dgm:prSet presAssocID="{CCFD4BEF-2BFA-4973-A17B-112E8DAAC878}" presName="level" presStyleLbl="node1" presStyleIdx="1" presStyleCnt="3" custLinFactNeighborY="1314">
        <dgm:presLayoutVars>
          <dgm:chMax val="1"/>
          <dgm:bulletEnabled val="1"/>
        </dgm:presLayoutVars>
      </dgm:prSet>
      <dgm:spPr/>
    </dgm:pt>
    <dgm:pt modelId="{CE7B961C-44F4-491C-9887-DC88B0D73C05}" type="pres">
      <dgm:prSet presAssocID="{CCFD4BEF-2BFA-4973-A17B-112E8DAAC878}" presName="levelTx" presStyleLbl="revTx" presStyleIdx="0" presStyleCnt="0">
        <dgm:presLayoutVars>
          <dgm:chMax val="1"/>
          <dgm:bulletEnabled val="1"/>
        </dgm:presLayoutVars>
      </dgm:prSet>
      <dgm:spPr/>
    </dgm:pt>
    <dgm:pt modelId="{ECFA49BF-7E75-460E-800C-11621712B921}" type="pres">
      <dgm:prSet presAssocID="{B6C009F0-4DAE-4F91-816E-317CB68F8994}" presName="Name8" presStyleCnt="0"/>
      <dgm:spPr/>
    </dgm:pt>
    <dgm:pt modelId="{B5107672-A6CF-4DD5-9E8F-920EA8722E30}" type="pres">
      <dgm:prSet presAssocID="{B6C009F0-4DAE-4F91-816E-317CB68F8994}" presName="level" presStyleLbl="node1" presStyleIdx="2" presStyleCnt="3" custScaleY="225453">
        <dgm:presLayoutVars>
          <dgm:chMax val="1"/>
          <dgm:bulletEnabled val="1"/>
        </dgm:presLayoutVars>
      </dgm:prSet>
      <dgm:spPr/>
    </dgm:pt>
    <dgm:pt modelId="{23685315-343B-462A-BFDB-E90D37A7A131}" type="pres">
      <dgm:prSet presAssocID="{B6C009F0-4DAE-4F91-816E-317CB68F8994}" presName="levelTx" presStyleLbl="revTx" presStyleIdx="0" presStyleCnt="0">
        <dgm:presLayoutVars>
          <dgm:chMax val="1"/>
          <dgm:bulletEnabled val="1"/>
        </dgm:presLayoutVars>
      </dgm:prSet>
      <dgm:spPr/>
    </dgm:pt>
  </dgm:ptLst>
  <dgm:cxnLst>
    <dgm:cxn modelId="{C0B28F04-78D8-4757-9802-36B09EC5BDD3}" type="presOf" srcId="{CCFD4BEF-2BFA-4973-A17B-112E8DAAC878}" destId="{CE7B961C-44F4-491C-9887-DC88B0D73C05}" srcOrd="1" destOrd="0" presId="urn:microsoft.com/office/officeart/2005/8/layout/pyramid1"/>
    <dgm:cxn modelId="{FA333C81-78FF-4A03-A1D9-A31620F44A47}" type="presOf" srcId="{B6C009F0-4DAE-4F91-816E-317CB68F8994}" destId="{B5107672-A6CF-4DD5-9E8F-920EA8722E30}" srcOrd="0" destOrd="0" presId="urn:microsoft.com/office/officeart/2005/8/layout/pyramid1"/>
    <dgm:cxn modelId="{6CE5E182-ADA4-43FC-A2E2-24EDBB66371A}" type="presOf" srcId="{011703A1-ED8B-44FC-A4BA-37D6E5B793D7}" destId="{B84F8FE7-C0CD-439B-A21B-560216DBB101}" srcOrd="0" destOrd="0" presId="urn:microsoft.com/office/officeart/2005/8/layout/pyramid1"/>
    <dgm:cxn modelId="{45575DA6-31FB-42EC-93F6-6FBB6B55BB09}" type="presOf" srcId="{474E9C21-DB29-4FA7-8E12-B381C6EED172}" destId="{7C8353D8-9E63-4A73-B04C-28FB5A927B1C}" srcOrd="0" destOrd="0" presId="urn:microsoft.com/office/officeart/2005/8/layout/pyramid1"/>
    <dgm:cxn modelId="{8E63D8C5-0E43-4BE9-8522-31B572CC1CAB}" srcId="{474E9C21-DB29-4FA7-8E12-B381C6EED172}" destId="{011703A1-ED8B-44FC-A4BA-37D6E5B793D7}" srcOrd="0" destOrd="0" parTransId="{63CEC45D-DDC5-4F9E-B3D5-70BC17E3A1E8}" sibTransId="{8F8F0DEE-2F7D-4160-9667-5C7B92E3EBC0}"/>
    <dgm:cxn modelId="{DD345ACD-39D8-4CF3-9F43-5873D28D1906}" srcId="{474E9C21-DB29-4FA7-8E12-B381C6EED172}" destId="{B6C009F0-4DAE-4F91-816E-317CB68F8994}" srcOrd="2" destOrd="0" parTransId="{360F7326-6808-4F28-BBC7-D13D736C724D}" sibTransId="{042B19A9-C0B1-47A3-A7CB-07A13A174612}"/>
    <dgm:cxn modelId="{FC04F5CF-8CD7-44A5-B3BE-F34116B1B975}" type="presOf" srcId="{011703A1-ED8B-44FC-A4BA-37D6E5B793D7}" destId="{17FBD704-11F1-43AA-9C53-C93469A06C1C}" srcOrd="1" destOrd="0" presId="urn:microsoft.com/office/officeart/2005/8/layout/pyramid1"/>
    <dgm:cxn modelId="{919F2DD0-293B-43CD-AE48-0120E331B3C6}" type="presOf" srcId="{B6C009F0-4DAE-4F91-816E-317CB68F8994}" destId="{23685315-343B-462A-BFDB-E90D37A7A131}" srcOrd="1" destOrd="0" presId="urn:microsoft.com/office/officeart/2005/8/layout/pyramid1"/>
    <dgm:cxn modelId="{6B6C48E9-2DDF-4643-8D62-696B88283FE9}" srcId="{474E9C21-DB29-4FA7-8E12-B381C6EED172}" destId="{CCFD4BEF-2BFA-4973-A17B-112E8DAAC878}" srcOrd="1" destOrd="0" parTransId="{320C204D-1165-4B7E-BC39-2A81061DAB6E}" sibTransId="{F1B7A180-2E80-4CDF-8DD9-D833122AA2BA}"/>
    <dgm:cxn modelId="{144DAEEB-AE9E-40B2-B6E0-4E8ED9AE0964}" type="presOf" srcId="{CCFD4BEF-2BFA-4973-A17B-112E8DAAC878}" destId="{F5BB4957-95E0-4525-B858-DE6EDD78E945}" srcOrd="0" destOrd="0" presId="urn:microsoft.com/office/officeart/2005/8/layout/pyramid1"/>
    <dgm:cxn modelId="{9E69C251-FB53-4F90-BEA0-E6A1839541E3}" type="presParOf" srcId="{7C8353D8-9E63-4A73-B04C-28FB5A927B1C}" destId="{D6508200-A125-43D6-95A0-48B2397A8AE1}" srcOrd="0" destOrd="0" presId="urn:microsoft.com/office/officeart/2005/8/layout/pyramid1"/>
    <dgm:cxn modelId="{A1AE8574-3632-4DCA-8680-66335F20743A}" type="presParOf" srcId="{D6508200-A125-43D6-95A0-48B2397A8AE1}" destId="{B84F8FE7-C0CD-439B-A21B-560216DBB101}" srcOrd="0" destOrd="0" presId="urn:microsoft.com/office/officeart/2005/8/layout/pyramid1"/>
    <dgm:cxn modelId="{BC0008AC-00CE-4B46-81F9-FB1575494DBE}" type="presParOf" srcId="{D6508200-A125-43D6-95A0-48B2397A8AE1}" destId="{17FBD704-11F1-43AA-9C53-C93469A06C1C}" srcOrd="1" destOrd="0" presId="urn:microsoft.com/office/officeart/2005/8/layout/pyramid1"/>
    <dgm:cxn modelId="{86239C32-10C6-4AA9-B3B8-867874CC99D5}" type="presParOf" srcId="{7C8353D8-9E63-4A73-B04C-28FB5A927B1C}" destId="{0682AB53-1ED9-4A5A-8310-BEFF7FAFDCCF}" srcOrd="1" destOrd="0" presId="urn:microsoft.com/office/officeart/2005/8/layout/pyramid1"/>
    <dgm:cxn modelId="{66DD34ED-B297-4037-A7C4-5BC05FC23512}" type="presParOf" srcId="{0682AB53-1ED9-4A5A-8310-BEFF7FAFDCCF}" destId="{F5BB4957-95E0-4525-B858-DE6EDD78E945}" srcOrd="0" destOrd="0" presId="urn:microsoft.com/office/officeart/2005/8/layout/pyramid1"/>
    <dgm:cxn modelId="{3F8C3A90-C2F6-421D-A32D-58BA4A6336FC}" type="presParOf" srcId="{0682AB53-1ED9-4A5A-8310-BEFF7FAFDCCF}" destId="{CE7B961C-44F4-491C-9887-DC88B0D73C05}" srcOrd="1" destOrd="0" presId="urn:microsoft.com/office/officeart/2005/8/layout/pyramid1"/>
    <dgm:cxn modelId="{B9A68A61-A85B-4523-8B9A-DBF50086C85A}" type="presParOf" srcId="{7C8353D8-9E63-4A73-B04C-28FB5A927B1C}" destId="{ECFA49BF-7E75-460E-800C-11621712B921}" srcOrd="2" destOrd="0" presId="urn:microsoft.com/office/officeart/2005/8/layout/pyramid1"/>
    <dgm:cxn modelId="{3176CF13-FB82-447C-89BA-81EF55EB1D33}" type="presParOf" srcId="{ECFA49BF-7E75-460E-800C-11621712B921}" destId="{B5107672-A6CF-4DD5-9E8F-920EA8722E30}" srcOrd="0" destOrd="0" presId="urn:microsoft.com/office/officeart/2005/8/layout/pyramid1"/>
    <dgm:cxn modelId="{5D9D2819-579D-4EF6-B814-5943603A9E71}" type="presParOf" srcId="{ECFA49BF-7E75-460E-800C-11621712B921}" destId="{23685315-343B-462A-BFDB-E90D37A7A13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7D275-BBAF-3E41-8EE6-DF906F101460}">
      <dsp:nvSpPr>
        <dsp:cNvPr id="0" name=""/>
        <dsp:cNvSpPr/>
      </dsp:nvSpPr>
      <dsp:spPr>
        <a:xfrm>
          <a:off x="-5576784" y="-853766"/>
          <a:ext cx="6639894" cy="6639894"/>
        </a:xfrm>
        <a:prstGeom prst="blockArc">
          <a:avLst>
            <a:gd name="adj1" fmla="val 18900000"/>
            <a:gd name="adj2" fmla="val 2700000"/>
            <a:gd name="adj3" fmla="val 32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DD00C-C597-3A4C-AECB-295BA116D797}">
      <dsp:nvSpPr>
        <dsp:cNvPr id="0" name=""/>
        <dsp:cNvSpPr/>
      </dsp:nvSpPr>
      <dsp:spPr>
        <a:xfrm>
          <a:off x="396220" y="259738"/>
          <a:ext cx="9059878" cy="51927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uk-UA" sz="1800" b="0" i="0" strike="noStrike" kern="1200" cap="none" spc="0" baseline="0" dirty="0" err="1">
              <a:solidFill>
                <a:schemeClr val="bg1"/>
              </a:solidFill>
              <a:effectLst/>
              <a:latin typeface="Arial"/>
              <a:ea typeface="Arial"/>
              <a:cs typeface="Arial"/>
            </a:rPr>
            <a:t>Коронавірусна</a:t>
          </a:r>
          <a:r>
            <a:rPr lang="uk-UA" sz="1800" b="0" i="0" strike="noStrike" kern="1200" cap="none" spc="0" baseline="0" dirty="0">
              <a:solidFill>
                <a:schemeClr val="bg1"/>
              </a:solidFill>
              <a:effectLst/>
              <a:latin typeface="Arial"/>
              <a:ea typeface="Arial"/>
              <a:cs typeface="Arial"/>
            </a:rPr>
            <a:t> хвороба COVID-19: огляд і поточна ситуація</a:t>
          </a:r>
          <a:r>
            <a:rPr lang="en-US" sz="1800" b="0" i="0" strike="noStrike" kern="1200" cap="none" spc="0" baseline="0" dirty="0">
              <a:solidFill>
                <a:schemeClr val="bg1"/>
              </a:solidFill>
              <a:effectLst/>
              <a:latin typeface="Arial"/>
              <a:ea typeface="Arial"/>
              <a:cs typeface="Arial"/>
            </a:rPr>
            <a:t>.</a:t>
          </a:r>
          <a:endParaRPr lang="uk-UA" sz="1800" b="0" i="0" strike="noStrike" kern="1200" cap="none" spc="0" baseline="0" dirty="0">
            <a:solidFill>
              <a:schemeClr val="bg1"/>
            </a:solidFill>
            <a:effectLst/>
            <a:latin typeface="Arial"/>
            <a:ea typeface="Arial"/>
            <a:cs typeface="Arial"/>
          </a:endParaRPr>
        </a:p>
      </dsp:txBody>
      <dsp:txXfrm>
        <a:off x="396220" y="259738"/>
        <a:ext cx="9059878" cy="519279"/>
      </dsp:txXfrm>
    </dsp:sp>
    <dsp:sp modelId="{F601CEB6-FCB9-7A49-85F1-22BA7D87C1BB}">
      <dsp:nvSpPr>
        <dsp:cNvPr id="0" name=""/>
        <dsp:cNvSpPr/>
      </dsp:nvSpPr>
      <dsp:spPr>
        <a:xfrm>
          <a:off x="71670" y="194828"/>
          <a:ext cx="649098" cy="64909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36449-A258-F949-B331-AA12D4E3D14E}">
      <dsp:nvSpPr>
        <dsp:cNvPr id="0" name=""/>
        <dsp:cNvSpPr/>
      </dsp:nvSpPr>
      <dsp:spPr>
        <a:xfrm>
          <a:off x="823362" y="1038558"/>
          <a:ext cx="8632735"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uk-UA" sz="1800" b="0" i="0" strike="noStrike" kern="1200" cap="none" spc="0" baseline="0" dirty="0">
              <a:solidFill>
                <a:schemeClr val="bg1"/>
              </a:solidFill>
              <a:effectLst/>
              <a:latin typeface="Arial"/>
              <a:ea typeface="Arial"/>
              <a:cs typeface="Arial"/>
            </a:rPr>
            <a:t>Тестування на COVID-19: хто, коли і як</a:t>
          </a:r>
          <a:r>
            <a:rPr lang="en-US" sz="1800" b="0" i="0" strike="noStrike" kern="1200" cap="none" spc="0" baseline="0" dirty="0">
              <a:solidFill>
                <a:schemeClr val="bg1"/>
              </a:solidFill>
              <a:effectLst/>
              <a:latin typeface="Arial"/>
              <a:ea typeface="Arial"/>
              <a:cs typeface="Arial"/>
            </a:rPr>
            <a:t>.</a:t>
          </a:r>
          <a:endParaRPr lang="uk-UA" sz="1800" b="0" i="0" strike="noStrike" kern="1200" cap="none" spc="0" baseline="0" dirty="0">
            <a:solidFill>
              <a:schemeClr val="bg1"/>
            </a:solidFill>
            <a:effectLst/>
            <a:latin typeface="Arial"/>
            <a:ea typeface="Arial"/>
            <a:cs typeface="Arial"/>
          </a:endParaRPr>
        </a:p>
      </dsp:txBody>
      <dsp:txXfrm>
        <a:off x="823362" y="1038558"/>
        <a:ext cx="8632735" cy="519279"/>
      </dsp:txXfrm>
    </dsp:sp>
    <dsp:sp modelId="{F94F0357-AFE2-2547-A98D-DBFDF20587E5}">
      <dsp:nvSpPr>
        <dsp:cNvPr id="0" name=""/>
        <dsp:cNvSpPr/>
      </dsp:nvSpPr>
      <dsp:spPr>
        <a:xfrm>
          <a:off x="498813" y="973648"/>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D875B-65A2-D64A-97B4-BD107CB0444F}">
      <dsp:nvSpPr>
        <dsp:cNvPr id="0" name=""/>
        <dsp:cNvSpPr/>
      </dsp:nvSpPr>
      <dsp:spPr>
        <a:xfrm>
          <a:off x="1018684" y="1817378"/>
          <a:ext cx="8437414"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uk-UA" sz="1800" b="0" i="0" strike="noStrike" kern="1200" cap="none" spc="0" baseline="0" dirty="0">
              <a:solidFill>
                <a:schemeClr val="bg1"/>
              </a:solidFill>
              <a:effectLst/>
              <a:latin typeface="Arial"/>
              <a:ea typeface="Arial"/>
              <a:cs typeface="Arial"/>
            </a:rPr>
            <a:t>Оцінка пріоритетності, профілактика та контроль інфекцій та шляхи направлення пацієнтів з COVID-19</a:t>
          </a:r>
          <a:r>
            <a:rPr lang="en-US" sz="1800" b="0" i="0" strike="noStrike" kern="1200" cap="none" spc="0" baseline="0" dirty="0">
              <a:solidFill>
                <a:schemeClr val="bg1"/>
              </a:solidFill>
              <a:effectLst/>
              <a:latin typeface="Arial"/>
              <a:ea typeface="Arial"/>
              <a:cs typeface="Arial"/>
            </a:rPr>
            <a:t>.</a:t>
          </a:r>
          <a:r>
            <a:rPr lang="uk-UA" sz="1800" b="0" i="0" strike="noStrike" kern="1200" cap="none" spc="0" baseline="0" dirty="0">
              <a:solidFill>
                <a:schemeClr val="bg1"/>
              </a:solidFill>
              <a:effectLst/>
              <a:latin typeface="Arial"/>
              <a:ea typeface="Arial"/>
              <a:cs typeface="Arial"/>
            </a:rPr>
            <a:t> </a:t>
          </a:r>
        </a:p>
      </dsp:txBody>
      <dsp:txXfrm>
        <a:off x="1018684" y="1817378"/>
        <a:ext cx="8437414" cy="519279"/>
      </dsp:txXfrm>
    </dsp:sp>
    <dsp:sp modelId="{030381E6-9A62-FC41-8805-77A3812B6DA3}">
      <dsp:nvSpPr>
        <dsp:cNvPr id="0" name=""/>
        <dsp:cNvSpPr/>
      </dsp:nvSpPr>
      <dsp:spPr>
        <a:xfrm>
          <a:off x="694134" y="1752468"/>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66B2-82D1-FB41-95B0-B4D5CB0849EA}">
      <dsp:nvSpPr>
        <dsp:cNvPr id="0" name=""/>
        <dsp:cNvSpPr/>
      </dsp:nvSpPr>
      <dsp:spPr>
        <a:xfrm>
          <a:off x="1018684" y="2595704"/>
          <a:ext cx="8437414" cy="51927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rtl="0">
            <a:lnSpc>
              <a:spcPct val="90000"/>
            </a:lnSpc>
            <a:spcBef>
              <a:spcPct val="0"/>
            </a:spcBef>
            <a:spcAft>
              <a:spcPct val="35000"/>
            </a:spcAft>
            <a:buNone/>
          </a:pPr>
          <a:r>
            <a:rPr lang="uk-UA" sz="1800" b="0" i="0" strike="noStrike" kern="1200" cap="none" spc="0" baseline="0" dirty="0">
              <a:solidFill>
                <a:schemeClr val="bg1"/>
              </a:solidFill>
              <a:effectLst/>
              <a:latin typeface="Arial"/>
              <a:ea typeface="Arial"/>
              <a:cs typeface="Arial"/>
            </a:rPr>
            <a:t>Лікування та управління перебігом COVID-19: клінічний підхід</a:t>
          </a:r>
          <a:r>
            <a:rPr lang="en-US" sz="1800" b="0" i="0" strike="noStrike" kern="1200" cap="none" spc="0" baseline="0" dirty="0">
              <a:solidFill>
                <a:schemeClr val="bg1"/>
              </a:solidFill>
              <a:effectLst/>
              <a:latin typeface="Arial"/>
              <a:ea typeface="Arial"/>
              <a:cs typeface="Arial"/>
            </a:rPr>
            <a:t>.</a:t>
          </a:r>
          <a:endParaRPr lang="en-US" kern="1200" dirty="0">
            <a:solidFill>
              <a:schemeClr val="bg1"/>
            </a:solidFill>
          </a:endParaRPr>
        </a:p>
      </dsp:txBody>
      <dsp:txXfrm>
        <a:off x="1018684" y="2595704"/>
        <a:ext cx="8437414" cy="519279"/>
      </dsp:txXfrm>
    </dsp:sp>
    <dsp:sp modelId="{CB13335B-29E2-CA46-8043-CFBBD9F8A5D8}">
      <dsp:nvSpPr>
        <dsp:cNvPr id="0" name=""/>
        <dsp:cNvSpPr/>
      </dsp:nvSpPr>
      <dsp:spPr>
        <a:xfrm>
          <a:off x="694134" y="2530794"/>
          <a:ext cx="649098" cy="649098"/>
        </a:xfrm>
        <a:prstGeom prst="ellipse">
          <a:avLst/>
        </a:prstGeom>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A6AA0-0E53-2E4A-AAF2-9CF9B7F17934}">
      <dsp:nvSpPr>
        <dsp:cNvPr id="0" name=""/>
        <dsp:cNvSpPr/>
      </dsp:nvSpPr>
      <dsp:spPr>
        <a:xfrm>
          <a:off x="823362" y="3374524"/>
          <a:ext cx="8632735"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uk-UA" sz="1800" b="0" i="0" strike="noStrike" kern="1200" cap="none" spc="0" baseline="0" dirty="0">
              <a:solidFill>
                <a:schemeClr val="bg1"/>
              </a:solidFill>
              <a:effectLst/>
              <a:latin typeface="Arial"/>
              <a:ea typeface="Arial"/>
              <a:cs typeface="Arial"/>
            </a:rPr>
            <a:t>Концентрація на стратегії </a:t>
          </a:r>
          <a:r>
            <a:rPr lang="uk-UA" sz="1800" b="0" i="0" strike="noStrike" kern="1200" cap="none" spc="0" baseline="0" dirty="0" err="1">
              <a:solidFill>
                <a:schemeClr val="bg1"/>
              </a:solidFill>
              <a:effectLst/>
              <a:latin typeface="Arial"/>
              <a:ea typeface="Arial"/>
              <a:cs typeface="Arial"/>
            </a:rPr>
            <a:t>Test</a:t>
          </a:r>
          <a:r>
            <a:rPr lang="uk-UA" sz="1800" b="0" i="0" strike="noStrike" kern="1200" cap="none" spc="0" baseline="0" dirty="0">
              <a:solidFill>
                <a:schemeClr val="bg1"/>
              </a:solidFill>
              <a:effectLst/>
              <a:latin typeface="Arial"/>
              <a:ea typeface="Arial"/>
              <a:cs typeface="Arial"/>
            </a:rPr>
            <a:t> </a:t>
          </a:r>
          <a:r>
            <a:rPr lang="uk-UA" sz="1800" b="0" i="0" strike="noStrike" kern="1200" cap="none" spc="0" baseline="0" dirty="0" err="1">
              <a:solidFill>
                <a:schemeClr val="bg1"/>
              </a:solidFill>
              <a:effectLst/>
              <a:latin typeface="Arial"/>
              <a:ea typeface="Arial"/>
              <a:cs typeface="Arial"/>
            </a:rPr>
            <a:t>to</a:t>
          </a:r>
          <a:r>
            <a:rPr lang="uk-UA" sz="1800" b="0" i="0" strike="noStrike" kern="1200" cap="none" spc="0" baseline="0" dirty="0">
              <a:solidFill>
                <a:schemeClr val="bg1"/>
              </a:solidFill>
              <a:effectLst/>
              <a:latin typeface="Arial"/>
              <a:ea typeface="Arial"/>
              <a:cs typeface="Arial"/>
            </a:rPr>
            <a:t> </a:t>
          </a:r>
          <a:r>
            <a:rPr lang="uk-UA" sz="1800" b="0" i="0" strike="noStrike" kern="1200" cap="none" spc="0" baseline="0" dirty="0" err="1">
              <a:solidFill>
                <a:schemeClr val="bg1"/>
              </a:solidFill>
              <a:effectLst/>
              <a:latin typeface="Arial"/>
              <a:ea typeface="Arial"/>
              <a:cs typeface="Arial"/>
            </a:rPr>
            <a:t>Treat</a:t>
          </a:r>
          <a:r>
            <a:rPr lang="uk-UA" sz="1800" b="0" i="0" strike="noStrike" kern="1200" cap="none" spc="0" baseline="0" dirty="0">
              <a:solidFill>
                <a:schemeClr val="bg1"/>
              </a:solidFill>
              <a:effectLst/>
              <a:latin typeface="Arial"/>
              <a:ea typeface="Arial"/>
              <a:cs typeface="Arial"/>
            </a:rPr>
            <a:t>: докази, обґрунтування та практика</a:t>
          </a:r>
          <a:r>
            <a:rPr lang="en-US" sz="1800" b="0" i="0" strike="noStrike" kern="1200" cap="none" spc="0" baseline="0" dirty="0">
              <a:solidFill>
                <a:schemeClr val="bg1"/>
              </a:solidFill>
              <a:effectLst/>
              <a:latin typeface="Arial"/>
              <a:ea typeface="Arial"/>
              <a:cs typeface="Arial"/>
            </a:rPr>
            <a:t>.</a:t>
          </a:r>
          <a:endParaRPr lang="uk-UA" sz="1800" b="0" i="0" strike="noStrike" kern="1200" cap="none" spc="0" baseline="0" dirty="0">
            <a:solidFill>
              <a:schemeClr val="bg1"/>
            </a:solidFill>
            <a:effectLst/>
            <a:latin typeface="Arial"/>
            <a:ea typeface="Arial"/>
            <a:cs typeface="Arial"/>
          </a:endParaRPr>
        </a:p>
      </dsp:txBody>
      <dsp:txXfrm>
        <a:off x="823362" y="3374524"/>
        <a:ext cx="8632735" cy="519279"/>
      </dsp:txXfrm>
    </dsp:sp>
    <dsp:sp modelId="{C9C7509D-4EFE-0048-AFC6-B1330A2A7DE4}">
      <dsp:nvSpPr>
        <dsp:cNvPr id="0" name=""/>
        <dsp:cNvSpPr/>
      </dsp:nvSpPr>
      <dsp:spPr>
        <a:xfrm>
          <a:off x="498813" y="3309614"/>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2C223-3AE1-4C46-B3B7-BF78223F2085}">
      <dsp:nvSpPr>
        <dsp:cNvPr id="0" name=""/>
        <dsp:cNvSpPr/>
      </dsp:nvSpPr>
      <dsp:spPr>
        <a:xfrm>
          <a:off x="396220" y="4153344"/>
          <a:ext cx="9059878"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uk-UA" sz="1800" b="0" i="0" strike="noStrike" kern="1200" cap="none" spc="0" baseline="0" dirty="0" err="1">
              <a:solidFill>
                <a:schemeClr val="bg1"/>
              </a:solidFill>
              <a:effectLst/>
              <a:latin typeface="Arial"/>
              <a:ea typeface="Arial"/>
              <a:cs typeface="Arial"/>
            </a:rPr>
            <a:t>Test</a:t>
          </a:r>
          <a:r>
            <a:rPr lang="uk-UA" sz="1800" b="0" i="0" strike="noStrike" kern="1200" cap="none" spc="0" baseline="0" dirty="0">
              <a:solidFill>
                <a:schemeClr val="bg1"/>
              </a:solidFill>
              <a:effectLst/>
              <a:latin typeface="Arial"/>
              <a:ea typeface="Arial"/>
              <a:cs typeface="Arial"/>
            </a:rPr>
            <a:t> </a:t>
          </a:r>
          <a:r>
            <a:rPr lang="uk-UA" sz="1800" b="0" i="0" strike="noStrike" kern="1200" cap="none" spc="0" baseline="0" dirty="0" err="1">
              <a:solidFill>
                <a:schemeClr val="bg1"/>
              </a:solidFill>
              <a:effectLst/>
              <a:latin typeface="Arial"/>
              <a:ea typeface="Arial"/>
              <a:cs typeface="Arial"/>
            </a:rPr>
            <a:t>to</a:t>
          </a:r>
          <a:r>
            <a:rPr lang="uk-UA" sz="1800" b="0" i="0" strike="noStrike" kern="1200" cap="none" spc="0" baseline="0" dirty="0">
              <a:solidFill>
                <a:schemeClr val="bg1"/>
              </a:solidFill>
              <a:effectLst/>
              <a:latin typeface="Arial"/>
              <a:ea typeface="Arial"/>
              <a:cs typeface="Arial"/>
            </a:rPr>
            <a:t> </a:t>
          </a:r>
          <a:r>
            <a:rPr lang="uk-UA" sz="1800" b="0" i="0" strike="noStrike" kern="1200" cap="none" spc="0" baseline="0" dirty="0" err="1">
              <a:solidFill>
                <a:schemeClr val="bg1"/>
              </a:solidFill>
              <a:effectLst/>
              <a:latin typeface="Arial"/>
              <a:ea typeface="Arial"/>
              <a:cs typeface="Arial"/>
            </a:rPr>
            <a:t>Treat</a:t>
          </a:r>
          <a:r>
            <a:rPr lang="uk-UA" sz="1800" b="0" i="0" strike="noStrike" kern="1200" cap="none" spc="0" baseline="0" dirty="0">
              <a:solidFill>
                <a:schemeClr val="bg1"/>
              </a:solidFill>
              <a:effectLst/>
              <a:latin typeface="Arial"/>
              <a:ea typeface="Arial"/>
              <a:cs typeface="Arial"/>
            </a:rPr>
            <a:t>: додаткові запитання та застосування на практиці</a:t>
          </a:r>
          <a:r>
            <a:rPr lang="en-US" sz="1800" b="0" i="0" strike="noStrike" kern="1200" cap="none" spc="0" baseline="0" dirty="0">
              <a:solidFill>
                <a:schemeClr val="bg1"/>
              </a:solidFill>
              <a:effectLst/>
              <a:latin typeface="Arial"/>
              <a:ea typeface="Arial"/>
              <a:cs typeface="Arial"/>
            </a:rPr>
            <a:t>.</a:t>
          </a:r>
          <a:endParaRPr lang="uk-UA" sz="1800" b="0" i="0" strike="noStrike" kern="1200" cap="none" spc="0" baseline="0" dirty="0">
            <a:solidFill>
              <a:schemeClr val="bg1"/>
            </a:solidFill>
            <a:effectLst/>
            <a:latin typeface="Arial"/>
            <a:ea typeface="Arial"/>
            <a:cs typeface="Arial"/>
          </a:endParaRPr>
        </a:p>
      </dsp:txBody>
      <dsp:txXfrm>
        <a:off x="396220" y="4153344"/>
        <a:ext cx="9059878" cy="519279"/>
      </dsp:txXfrm>
    </dsp:sp>
    <dsp:sp modelId="{59489289-1E4F-AE42-A0B5-912A515840DE}">
      <dsp:nvSpPr>
        <dsp:cNvPr id="0" name=""/>
        <dsp:cNvSpPr/>
      </dsp:nvSpPr>
      <dsp:spPr>
        <a:xfrm>
          <a:off x="71670" y="4088434"/>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8FE7-C0CD-439B-A21B-560216DBB101}">
      <dsp:nvSpPr>
        <dsp:cNvPr id="0" name=""/>
        <dsp:cNvSpPr/>
      </dsp:nvSpPr>
      <dsp:spPr>
        <a:xfrm>
          <a:off x="1593125" y="0"/>
          <a:ext cx="947344" cy="872621"/>
        </a:xfrm>
        <a:prstGeom prst="trapezoid">
          <a:avLst>
            <a:gd name="adj" fmla="val 5567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i="0" strike="noStrike" kern="1200" cap="none" spc="0" baseline="0" dirty="0">
            <a:solidFill>
              <a:srgbClr val="000000"/>
            </a:solidFill>
            <a:effectLst/>
            <a:latin typeface="Arial"/>
            <a:ea typeface="Arial"/>
            <a:cs typeface="Arial"/>
          </a:endParaRPr>
        </a:p>
        <a:p>
          <a:pPr marL="0" lvl="0" indent="0" algn="ctr" defTabSz="533400">
            <a:lnSpc>
              <a:spcPct val="90000"/>
            </a:lnSpc>
            <a:spcBef>
              <a:spcPct val="0"/>
            </a:spcBef>
            <a:spcAft>
              <a:spcPct val="35000"/>
            </a:spcAft>
            <a:buNone/>
          </a:pPr>
          <a:endParaRPr lang="en-US" sz="1200" b="1" i="0" strike="noStrike" kern="1200" cap="none" spc="0" baseline="0" dirty="0">
            <a:solidFill>
              <a:srgbClr val="000000"/>
            </a:solidFill>
            <a:effectLst/>
            <a:latin typeface="Arial"/>
            <a:ea typeface="Arial"/>
            <a:cs typeface="Arial"/>
          </a:endParaRPr>
        </a:p>
        <a:p>
          <a:pPr marL="0" lvl="0" indent="0" algn="ctr" defTabSz="533400">
            <a:lnSpc>
              <a:spcPct val="90000"/>
            </a:lnSpc>
            <a:spcBef>
              <a:spcPct val="0"/>
            </a:spcBef>
            <a:spcAft>
              <a:spcPct val="35000"/>
            </a:spcAft>
            <a:buNone/>
          </a:pPr>
          <a:r>
            <a:rPr lang="uk-UA" sz="1200" b="1" i="0" strike="noStrike" kern="1200" cap="none" spc="0" baseline="0" dirty="0" err="1">
              <a:solidFill>
                <a:srgbClr val="000000"/>
              </a:solidFill>
              <a:effectLst/>
              <a:latin typeface="Arial"/>
              <a:ea typeface="Arial"/>
              <a:cs typeface="Arial"/>
            </a:rPr>
            <a:t>ВРІТ</a:t>
          </a:r>
          <a:endParaRPr lang="uk-UA" sz="1200" b="1" i="0" strike="noStrike" kern="1200" cap="none" spc="0" baseline="0" dirty="0">
            <a:solidFill>
              <a:srgbClr val="000000"/>
            </a:solidFill>
            <a:effectLst/>
            <a:latin typeface="Arial"/>
            <a:ea typeface="Arial"/>
            <a:cs typeface="Arial"/>
          </a:endParaRPr>
        </a:p>
      </dsp:txBody>
      <dsp:txXfrm>
        <a:off x="1593125" y="0"/>
        <a:ext cx="947344" cy="872621"/>
      </dsp:txXfrm>
    </dsp:sp>
    <dsp:sp modelId="{F5BB4957-95E0-4525-B858-DE6EDD78E945}">
      <dsp:nvSpPr>
        <dsp:cNvPr id="0" name=""/>
        <dsp:cNvSpPr/>
      </dsp:nvSpPr>
      <dsp:spPr>
        <a:xfrm>
          <a:off x="1095222" y="884088"/>
          <a:ext cx="1943150" cy="872621"/>
        </a:xfrm>
        <a:prstGeom prst="trapezoid">
          <a:avLst>
            <a:gd name="adj" fmla="val 5567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b="0" i="0" strike="noStrike" kern="1200" cap="none" spc="0" baseline="0" dirty="0">
              <a:solidFill>
                <a:srgbClr val="000000"/>
              </a:solidFill>
              <a:effectLst/>
              <a:latin typeface="Arial"/>
              <a:ea typeface="Arial"/>
              <a:cs typeface="Arial"/>
            </a:rPr>
            <a:t>Медична допомога</a:t>
          </a:r>
        </a:p>
      </dsp:txBody>
      <dsp:txXfrm>
        <a:off x="1435274" y="884088"/>
        <a:ext cx="1263047" cy="872621"/>
      </dsp:txXfrm>
    </dsp:sp>
    <dsp:sp modelId="{B5107672-A6CF-4DD5-9E8F-920EA8722E30}">
      <dsp:nvSpPr>
        <dsp:cNvPr id="0" name=""/>
        <dsp:cNvSpPr/>
      </dsp:nvSpPr>
      <dsp:spPr>
        <a:xfrm>
          <a:off x="0" y="1745243"/>
          <a:ext cx="4133596" cy="1967352"/>
        </a:xfrm>
        <a:prstGeom prst="trapezoid">
          <a:avLst>
            <a:gd name="adj" fmla="val 5567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b="0" i="0" strike="noStrike" kern="1200" cap="none" spc="0" baseline="0">
              <a:solidFill>
                <a:srgbClr val="000000"/>
              </a:solidFill>
              <a:effectLst/>
              <a:latin typeface="Arial"/>
              <a:ea typeface="Arial"/>
              <a:cs typeface="Arial"/>
            </a:rPr>
            <a:t>Первинна медична допомога та комунальна медико-соціальна допомога</a:t>
          </a:r>
        </a:p>
      </dsp:txBody>
      <dsp:txXfrm>
        <a:off x="723379" y="1745243"/>
        <a:ext cx="2686837" cy="19673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A513-7BF8-6547-935C-6DADAAEAA8AD}" type="datetimeFigureOut">
              <a:rPr lang="en-US" smtClean="0"/>
              <a:pPr/>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A9890-9C3C-F040-8A1D-47B5802A485B}" type="slidenum">
              <a:rPr lang="en-US" smtClean="0"/>
              <a:pPr/>
              <a:t>‹#›</a:t>
            </a:fld>
            <a:endParaRPr lang="en-US"/>
          </a:p>
        </p:txBody>
      </p:sp>
    </p:spTree>
    <p:extLst>
      <p:ext uri="{BB962C8B-B14F-4D97-AF65-F5344CB8AC3E}">
        <p14:creationId xmlns:p14="http://schemas.microsoft.com/office/powerpoint/2010/main" val="35325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ho.int/publications/i/item/97892400177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tranet.who.int/hslp/content/sars-cov-2-antigen-rapid-diagnostic-test-training-packag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1</a:t>
            </a:fld>
            <a:endParaRPr lang="en-US"/>
          </a:p>
        </p:txBody>
      </p:sp>
    </p:spTree>
    <p:extLst>
      <p:ext uri="{BB962C8B-B14F-4D97-AF65-F5344CB8AC3E}">
        <p14:creationId xmlns:p14="http://schemas.microsoft.com/office/powerpoint/2010/main" val="137029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Важко передбачити, що станеться далі.  Ми знаємо, що разом із вакцинами та профілактикою відбувся значний прогрес у діагностиці та лікуванні.  Цей курс зосереджений на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яка спрямована на виявлення та діагностику випадків хвороби у потрібний час для забезпечення відповідного лікування, запобігання прогресуванню захворювання та зменшення його подальшого поширення.  Це один із елементів широкого підходу до належного догляду та управління перебігом COVID-19, який зрештою допоможе нам усім, незалежно від того, що станеться далі.</a:t>
            </a:r>
          </a:p>
          <a:p>
            <a:endParaRPr lang="en-US" dirty="0"/>
          </a:p>
          <a:p>
            <a:r>
              <a:rPr lang="uk-UA" sz="1200" b="0" i="0" strike="noStrike" cap="none" spc="0" baseline="0" dirty="0">
                <a:solidFill>
                  <a:srgbClr val="000000"/>
                </a:solidFill>
                <a:effectLst/>
                <a:latin typeface="Calibri"/>
                <a:ea typeface="Calibri"/>
                <a:cs typeface="Calibri"/>
              </a:rPr>
              <a:t>«Ця проблема спільна для всіх нас — і ми впораємося з нею спільними зусиллями.»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a:t>
            </a:fld>
            <a:endParaRPr lang="en-US"/>
          </a:p>
        </p:txBody>
      </p:sp>
    </p:spTree>
    <p:extLst>
      <p:ext uri="{BB962C8B-B14F-4D97-AF65-F5344CB8AC3E}">
        <p14:creationId xmlns:p14="http://schemas.microsoft.com/office/powerpoint/2010/main" val="390113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Переглянути цілі цього розділу курсу.  Пам’ятайте, що ці модулі навчального курсу можуть використовуватися разом або окремо відповідно до конкретного сценарію. </a:t>
            </a:r>
          </a:p>
        </p:txBody>
      </p:sp>
      <p:sp>
        <p:nvSpPr>
          <p:cNvPr id="4" name="Slide Number Placeholder 3"/>
          <p:cNvSpPr>
            <a:spLocks noGrp="1"/>
          </p:cNvSpPr>
          <p:nvPr>
            <p:ph type="sldNum" sz="quarter" idx="5"/>
          </p:nvPr>
        </p:nvSpPr>
        <p:spPr/>
        <p:txBody>
          <a:bodyPr/>
          <a:lstStyle/>
          <a:p>
            <a:fld id="{A2FA9890-9C3C-F040-8A1D-47B5802A485B}" type="slidenum">
              <a:rPr lang="en-US" smtClean="0"/>
              <a:pPr/>
              <a:t>12</a:t>
            </a:fld>
            <a:endParaRPr lang="en-US"/>
          </a:p>
        </p:txBody>
      </p:sp>
    </p:spTree>
    <p:extLst>
      <p:ext uri="{BB962C8B-B14F-4D97-AF65-F5344CB8AC3E}">
        <p14:creationId xmlns:p14="http://schemas.microsoft.com/office/powerpoint/2010/main" val="400974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Важливо проводити обширне тестування: симптоми можуть бути різними та легкими, але обширне тестування дозволить виявити випадки хвороби, провести оцінку та лікування, а також запобігти поширенню в громаді.</a:t>
            </a:r>
          </a:p>
        </p:txBody>
      </p:sp>
      <p:sp>
        <p:nvSpPr>
          <p:cNvPr id="4" name="Slide Number Placeholder 3"/>
          <p:cNvSpPr>
            <a:spLocks noGrp="1"/>
          </p:cNvSpPr>
          <p:nvPr>
            <p:ph type="sldNum" sz="quarter" idx="5"/>
          </p:nvPr>
        </p:nvSpPr>
        <p:spPr/>
        <p:txBody>
          <a:bodyPr/>
          <a:lstStyle/>
          <a:p>
            <a:fld id="{A2FA9890-9C3C-F040-8A1D-47B5802A485B}" type="slidenum">
              <a:rPr lang="en-US" smtClean="0"/>
              <a:pPr/>
              <a:t>13</a:t>
            </a:fld>
            <a:endParaRPr lang="en-US"/>
          </a:p>
        </p:txBody>
      </p:sp>
    </p:spTree>
    <p:extLst>
      <p:ext uri="{BB962C8B-B14F-4D97-AF65-F5344CB8AC3E}">
        <p14:creationId xmlns:p14="http://schemas.microsoft.com/office/powerpoint/2010/main" val="245846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Обширне тестування допоможе нам стримати захворювання, дізнатися більше про захворювання та його поширення, а також захистити вразливі групи населення. </a:t>
            </a:r>
          </a:p>
          <a:p>
            <a:r>
              <a:rPr lang="uk-UA" sz="1200" b="0" i="0" strike="noStrike" cap="none" spc="0" baseline="0">
                <a:solidFill>
                  <a:srgbClr val="000000"/>
                </a:solidFill>
                <a:effectLst/>
                <a:latin typeface="Calibri"/>
                <a:ea typeface="Calibri"/>
                <a:cs typeface="Calibri"/>
              </a:rPr>
              <a:t>Пацієнти з COVID-19, які не належать до вразливої групи населення, якщо це не встановлено, можуть потенційно поширювати захворювання серед інших людей.  </a:t>
            </a:r>
          </a:p>
          <a:p>
            <a:r>
              <a:rPr lang="uk-UA" sz="1200" b="0" i="0" strike="noStrike" cap="none" spc="0" baseline="0">
                <a:solidFill>
                  <a:srgbClr val="000000"/>
                </a:solidFill>
                <a:effectLst/>
                <a:latin typeface="Calibri"/>
                <a:ea typeface="Calibri"/>
                <a:cs typeface="Calibri"/>
              </a:rPr>
              <a:t>І пацієнтів, які входять до групи вразливих груп населення, можна краще лікувати та управляти перебігом їх хвороби, якщо виявити їх на ранній стадії.</a:t>
            </a:r>
          </a:p>
        </p:txBody>
      </p:sp>
      <p:sp>
        <p:nvSpPr>
          <p:cNvPr id="4" name="Slide Number Placeholder 3"/>
          <p:cNvSpPr>
            <a:spLocks noGrp="1"/>
          </p:cNvSpPr>
          <p:nvPr>
            <p:ph type="sldNum" sz="quarter" idx="5"/>
          </p:nvPr>
        </p:nvSpPr>
        <p:spPr/>
        <p:txBody>
          <a:bodyPr/>
          <a:lstStyle/>
          <a:p>
            <a:fld id="{A2FA9890-9C3C-F040-8A1D-47B5802A485B}" type="slidenum">
              <a:rPr lang="en-US" smtClean="0"/>
              <a:pPr/>
              <a:t>14</a:t>
            </a:fld>
            <a:endParaRPr lang="en-US"/>
          </a:p>
        </p:txBody>
      </p:sp>
    </p:spTree>
    <p:extLst>
      <p:ext uri="{BB962C8B-B14F-4D97-AF65-F5344CB8AC3E}">
        <p14:creationId xmlns:p14="http://schemas.microsoft.com/office/powerpoint/2010/main" val="257877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Вакцинація надзвичайно успішна в запобіганні важкій та критичній формі захворювання на COVID.  Однак вона не запобігає ВСІМ випадкам хвороби, особливо серед вразливих пацієнтів; навіть якщо вони вакциновані, у них все одно може бути хвороба з клінічними проявами.  Пам’ятайте, що під час тестування надається інформація, яка може скерувати наступні кроки, включаючи ізоляцію, моніторинг і можливі варіанти лікування.  </a:t>
            </a:r>
          </a:p>
          <a:p>
            <a:r>
              <a:rPr lang="uk-UA" sz="1200" b="0" i="0" strike="noStrike" cap="none" spc="0" baseline="0">
                <a:solidFill>
                  <a:srgbClr val="000000"/>
                </a:solidFill>
                <a:effectLst/>
                <a:latin typeface="Calibri"/>
                <a:ea typeface="Calibri"/>
                <a:cs typeface="Calibri"/>
              </a:rPr>
              <a:t>Чим більше тестів ми проводимо, тим більше ми знаємо та тим краще ми підготовані до стримування та лікування хвороби. </a:t>
            </a:r>
          </a:p>
        </p:txBody>
      </p:sp>
      <p:sp>
        <p:nvSpPr>
          <p:cNvPr id="4" name="Slide Number Placeholder 3"/>
          <p:cNvSpPr>
            <a:spLocks noGrp="1"/>
          </p:cNvSpPr>
          <p:nvPr>
            <p:ph type="sldNum" sz="quarter" idx="5"/>
          </p:nvPr>
        </p:nvSpPr>
        <p:spPr/>
        <p:txBody>
          <a:bodyPr/>
          <a:lstStyle/>
          <a:p>
            <a:fld id="{A2FA9890-9C3C-F040-8A1D-47B5802A485B}" type="slidenum">
              <a:rPr lang="en-US" smtClean="0"/>
              <a:pPr/>
              <a:t>15</a:t>
            </a:fld>
            <a:endParaRPr lang="en-US"/>
          </a:p>
        </p:txBody>
      </p:sp>
    </p:spTree>
    <p:extLst>
      <p:ext uri="{BB962C8B-B14F-4D97-AF65-F5344CB8AC3E}">
        <p14:creationId xmlns:p14="http://schemas.microsoft.com/office/powerpoint/2010/main" val="1293357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Швидкі тести на антиген є кращою стратегією тестування, враховуючи їхню простоту використання, швидкий час виконання та хороші характеристики тесту у пацієнтів із симптомами.  Доступність швидких тестів на антиген підвищується, а дозвіл на використання залежить від місцевих рекомендацій; їх широке використання стає все поширенішим по всьому світу.</a:t>
            </a:r>
          </a:p>
          <a:p>
            <a:endParaRPr lang="en-US" dirty="0"/>
          </a:p>
          <a:p>
            <a:r>
              <a:rPr lang="uk-UA" sz="1200" b="0" i="0" strike="noStrike" cap="none" spc="0" baseline="0" dirty="0" err="1">
                <a:solidFill>
                  <a:srgbClr val="000000"/>
                </a:solidFill>
                <a:effectLst/>
                <a:latin typeface="Calibri"/>
                <a:ea typeface="Calibri"/>
                <a:cs typeface="Calibri"/>
              </a:rPr>
              <a:t>ПЛР-тести</a:t>
            </a:r>
            <a:r>
              <a:rPr lang="uk-UA" sz="1200" b="0" i="0" strike="noStrike" cap="none" spc="0" baseline="0" dirty="0">
                <a:solidFill>
                  <a:srgbClr val="000000"/>
                </a:solidFill>
                <a:effectLst/>
                <a:latin typeface="Calibri"/>
                <a:ea typeface="Calibri"/>
                <a:cs typeface="Calibri"/>
              </a:rPr>
              <a:t> мають вищу загальну чутливість, але набагато складніші, і їх обробка займає набагато більше часу — від кількох годин до днів.  </a:t>
            </a:r>
          </a:p>
          <a:p>
            <a:endParaRPr lang="en-US" dirty="0"/>
          </a:p>
          <a:p>
            <a:r>
              <a:rPr lang="uk-UA" sz="1200" b="0" i="0" strike="noStrike" cap="none" spc="0" baseline="0" dirty="0">
                <a:solidFill>
                  <a:srgbClr val="000000"/>
                </a:solidFill>
                <a:effectLst/>
                <a:latin typeface="Calibri"/>
                <a:ea typeface="Calibri"/>
                <a:cs typeface="Calibri"/>
              </a:rPr>
              <a:t>Декілька основних порад:</a:t>
            </a:r>
          </a:p>
          <a:p>
            <a:pPr marL="228600" indent="-228600">
              <a:buAutoNum type="arabicPeriod"/>
            </a:pPr>
            <a:r>
              <a:rPr lang="uk-UA" sz="1200" b="0" i="0" strike="noStrike" cap="none" spc="0" baseline="0" dirty="0">
                <a:solidFill>
                  <a:srgbClr val="000000"/>
                </a:solidFill>
                <a:effectLst/>
                <a:latin typeface="Calibri"/>
                <a:ea typeface="Calibri"/>
                <a:cs typeface="Calibri"/>
              </a:rPr>
              <a:t>Пацієнтам із симптомами, які мають негативний результат швидкого тесту, слід повторно провести тест на антиген і розглянути можливість проведення підтверджувального </a:t>
            </a:r>
            <a:r>
              <a:rPr lang="uk-UA" sz="1200" b="0" i="0" strike="noStrike" cap="none" spc="0" baseline="0" dirty="0" err="1">
                <a:solidFill>
                  <a:srgbClr val="000000"/>
                </a:solidFill>
                <a:effectLst/>
                <a:latin typeface="Calibri"/>
                <a:ea typeface="Calibri"/>
                <a:cs typeface="Calibri"/>
              </a:rPr>
              <a:t>ПЛР-тесту</a:t>
            </a:r>
            <a:r>
              <a:rPr lang="uk-UA" sz="1200" b="0" i="0" strike="noStrike" cap="none" spc="0" baseline="0" dirty="0">
                <a:solidFill>
                  <a:srgbClr val="000000"/>
                </a:solidFill>
                <a:effectLst/>
                <a:latin typeface="Calibri"/>
                <a:ea typeface="Calibri"/>
                <a:cs typeface="Calibri"/>
              </a:rPr>
              <a:t>.</a:t>
            </a:r>
          </a:p>
          <a:p>
            <a:pPr marL="228600" indent="-228600">
              <a:buAutoNum type="arabicPeriod"/>
            </a:pPr>
            <a:r>
              <a:rPr lang="uk-UA" sz="1200" b="0" i="0" strike="noStrike" cap="none" spc="0" baseline="0" dirty="0">
                <a:solidFill>
                  <a:srgbClr val="000000"/>
                </a:solidFill>
                <a:effectLst/>
                <a:latin typeface="Calibri"/>
                <a:ea typeface="Calibri"/>
                <a:cs typeface="Calibri"/>
              </a:rPr>
              <a:t>Чутливість швидкого тесту на антиген у пацієнтів без симптомів значно нижча — ця стратегія є дійсно найкращою для симптоматичного тестування, менш ефективною для </a:t>
            </a:r>
            <a:r>
              <a:rPr lang="uk-UA" sz="1200" b="0" i="0" strike="noStrike" cap="none" spc="0" baseline="0" dirty="0" err="1">
                <a:solidFill>
                  <a:srgbClr val="000000"/>
                </a:solidFill>
                <a:effectLst/>
                <a:latin typeface="Calibri"/>
                <a:ea typeface="Calibri"/>
                <a:cs typeface="Calibri"/>
              </a:rPr>
              <a:t>скринінгових</a:t>
            </a:r>
            <a:r>
              <a:rPr lang="uk-UA" sz="1200" b="0" i="0" strike="noStrike" cap="none" spc="0" baseline="0" dirty="0">
                <a:solidFill>
                  <a:srgbClr val="000000"/>
                </a:solidFill>
                <a:effectLst/>
                <a:latin typeface="Calibri"/>
                <a:ea typeface="Calibri"/>
                <a:cs typeface="Calibri"/>
              </a:rPr>
              <a:t> тестів.</a:t>
            </a:r>
          </a:p>
        </p:txBody>
      </p:sp>
      <p:sp>
        <p:nvSpPr>
          <p:cNvPr id="4" name="Slide Number Placeholder 3"/>
          <p:cNvSpPr>
            <a:spLocks noGrp="1"/>
          </p:cNvSpPr>
          <p:nvPr>
            <p:ph type="sldNum" sz="quarter" idx="5"/>
          </p:nvPr>
        </p:nvSpPr>
        <p:spPr/>
        <p:txBody>
          <a:bodyPr/>
          <a:lstStyle/>
          <a:p>
            <a:fld id="{A2FA9890-9C3C-F040-8A1D-47B5802A485B}" type="slidenum">
              <a:rPr lang="en-US" smtClean="0"/>
              <a:pPr/>
              <a:t>16</a:t>
            </a:fld>
            <a:endParaRPr lang="en-US"/>
          </a:p>
        </p:txBody>
      </p:sp>
    </p:spTree>
    <p:extLst>
      <p:ext uri="{BB962C8B-B14F-4D97-AF65-F5344CB8AC3E}">
        <p14:creationId xmlns:p14="http://schemas.microsoft.com/office/powerpoint/2010/main" val="209697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Для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перевага надається проведенню експрес-тестів на антиген, оскільки часові рамки ефективності противірусних препаратів для перорального застосування знаходяться в межах 5 днів від появи симптомів.  Можлива відповідність критеріям </a:t>
            </a:r>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 є одним компонентом, але на початковій стадії інфікування COVID-19 найкраще розпочинати ефективний моніторинг, лікування та ізоляцію. </a:t>
            </a:r>
          </a:p>
          <a:p>
            <a:endParaRPr lang="en-US" dirty="0"/>
          </a:p>
          <a:p>
            <a:r>
              <a:rPr lang="uk-UA" sz="1200" b="0" i="0" strike="noStrike" cap="none" spc="0" baseline="0" dirty="0">
                <a:solidFill>
                  <a:srgbClr val="000000"/>
                </a:solidFill>
                <a:effectLst/>
                <a:latin typeface="Calibri"/>
                <a:ea typeface="Calibri"/>
                <a:cs typeface="Calibri"/>
              </a:rPr>
              <a:t>Таким чином, рання діагностика та інформація можуть найкраще допомогти у лікуванні, включаючи </a:t>
            </a:r>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a:t>
            </a:r>
          </a:p>
          <a:p>
            <a:endParaRPr lang="en-US" dirty="0"/>
          </a:p>
          <a:p>
            <a:r>
              <a:rPr lang="uk-UA" sz="1200" b="0" i="0" strike="noStrike" cap="none" spc="0" baseline="0" dirty="0">
                <a:solidFill>
                  <a:srgbClr val="000000"/>
                </a:solidFill>
                <a:effectLst/>
                <a:latin typeface="Calibri"/>
                <a:ea typeface="Calibri"/>
                <a:cs typeface="Calibri"/>
              </a:rPr>
              <a:t>Зверніть увагу на останні два пункти:</a:t>
            </a:r>
          </a:p>
          <a:p>
            <a:pPr marL="171450" indent="-171450">
              <a:buFont typeface="Arial" panose="020B0604020202020204" pitchFamily="34" charset="0"/>
              <a:buChar char="•"/>
            </a:pPr>
            <a:r>
              <a:rPr lang="uk-UA" sz="1200" b="0" i="0" strike="noStrike" cap="none" spc="0" baseline="0" dirty="0">
                <a:solidFill>
                  <a:srgbClr val="000000"/>
                </a:solidFill>
                <a:effectLst/>
                <a:latin typeface="Calibri"/>
                <a:ea typeface="Calibri"/>
                <a:cs typeface="Calibri"/>
              </a:rPr>
              <a:t>Ви МОЖЕТЕ запропонувати противірусні препарати для перорального застосування пацієнтам із позитивним результатом </a:t>
            </a:r>
            <a:r>
              <a:rPr lang="uk-UA" sz="1200" b="0" i="0" strike="noStrike" cap="none" spc="0" baseline="0" dirty="0" err="1">
                <a:solidFill>
                  <a:srgbClr val="000000"/>
                </a:solidFill>
                <a:effectLst/>
                <a:latin typeface="Calibri"/>
                <a:ea typeface="Calibri"/>
                <a:cs typeface="Calibri"/>
              </a:rPr>
              <a:t>ПЛР-тесту</a:t>
            </a:r>
            <a:r>
              <a:rPr lang="uk-UA" sz="1200" b="0" i="0" strike="noStrike" cap="none" spc="0" baseline="0" dirty="0">
                <a:solidFill>
                  <a:srgbClr val="000000"/>
                </a:solidFill>
                <a:effectLst/>
                <a:latin typeface="Calibri"/>
                <a:ea typeface="Calibri"/>
                <a:cs typeface="Calibri"/>
              </a:rPr>
              <a:t>, якщо вони знаходяться в інтервалі 5 днів з часу появи симптомів і відповідають критеріям</a:t>
            </a:r>
            <a:r>
              <a:rPr lang="en-US" sz="1200" b="0" i="0" strike="noStrike" cap="none" spc="0" baseline="0" dirty="0">
                <a:solidFill>
                  <a:srgbClr val="000000"/>
                </a:solidFill>
                <a:effectLst/>
                <a:latin typeface="Calibri"/>
                <a:ea typeface="Calibri"/>
                <a:cs typeface="Calibri"/>
              </a:rPr>
              <a:t>.</a:t>
            </a:r>
            <a:endParaRPr lang="uk-UA" sz="1200" b="0" i="0" strike="noStrike" cap="none" spc="0" baseline="0" dirty="0">
              <a:solidFill>
                <a:srgbClr val="000000"/>
              </a:solidFill>
              <a:effectLst/>
              <a:latin typeface="Calibri"/>
              <a:ea typeface="Calibri"/>
              <a:cs typeface="Calibri"/>
            </a:endParaRPr>
          </a:p>
          <a:p>
            <a:pPr marL="171450" indent="-171450">
              <a:buFont typeface="Arial" panose="020B0604020202020204" pitchFamily="34" charset="0"/>
              <a:buChar char="•"/>
            </a:pPr>
            <a:r>
              <a:rPr lang="uk-UA" sz="1200" b="0" i="0" strike="noStrike" cap="none" spc="0" baseline="0" dirty="0">
                <a:solidFill>
                  <a:srgbClr val="000000"/>
                </a:solidFill>
                <a:effectLst/>
                <a:latin typeface="Calibri"/>
                <a:ea typeface="Calibri"/>
                <a:cs typeface="Calibri"/>
              </a:rPr>
              <a:t>У різних регіонах політики тестування відрізнятимуться, тому обов’язково слід ознайомитися з місцевими рекомендаціями.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17</a:t>
            </a:fld>
            <a:endParaRPr lang="en-US"/>
          </a:p>
        </p:txBody>
      </p:sp>
    </p:spTree>
    <p:extLst>
      <p:ext uri="{BB962C8B-B14F-4D97-AF65-F5344CB8AC3E}">
        <p14:creationId xmlns:p14="http://schemas.microsoft.com/office/powerpoint/2010/main" val="98990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Як зазначено на слайді, краще проводити тестування на ранній стадії!</a:t>
            </a:r>
          </a:p>
        </p:txBody>
      </p:sp>
      <p:sp>
        <p:nvSpPr>
          <p:cNvPr id="4" name="Slide Number Placeholder 3"/>
          <p:cNvSpPr>
            <a:spLocks noGrp="1"/>
          </p:cNvSpPr>
          <p:nvPr>
            <p:ph type="sldNum" sz="quarter" idx="5"/>
          </p:nvPr>
        </p:nvSpPr>
        <p:spPr/>
        <p:txBody>
          <a:bodyPr/>
          <a:lstStyle/>
          <a:p>
            <a:fld id="{A2FA9890-9C3C-F040-8A1D-47B5802A485B}" type="slidenum">
              <a:rPr lang="en-US" smtClean="0"/>
              <a:pPr/>
              <a:t>18</a:t>
            </a:fld>
            <a:endParaRPr lang="en-US"/>
          </a:p>
        </p:txBody>
      </p:sp>
    </p:spTree>
    <p:extLst>
      <p:ext uri="{BB962C8B-B14F-4D97-AF65-F5344CB8AC3E}">
        <p14:creationId xmlns:p14="http://schemas.microsoft.com/office/powerpoint/2010/main" val="427796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Ці інструкції будуть подібними для більшості типів експрес-тестів, однак важливо ознайомитися з інструкціями для конкретного типу тесту, який ви будете використовувати, оскільки будуть деякі відмінності.</a:t>
            </a:r>
          </a:p>
          <a:p>
            <a:endParaRPr lang="en-US"/>
          </a:p>
          <a:p>
            <a:r>
              <a:rPr lang="uk-UA" sz="1200" b="0" i="0" strike="noStrike" cap="none" spc="0" baseline="0">
                <a:solidFill>
                  <a:srgbClr val="000000"/>
                </a:solidFill>
                <a:effectLst/>
                <a:latin typeface="Calibri"/>
                <a:ea typeface="Calibri"/>
                <a:cs typeface="Calibri"/>
              </a:rPr>
              <a:t>Зверніть увагу, що за позитивного результату тесту будуть відображатися дві лінії, за негативного результату тесту — ЛИШЕ контрольна лінія, а за недійсного результату тесту відображатиметься лише тестова лінія або взагалі не буде жодної.</a:t>
            </a:r>
          </a:p>
        </p:txBody>
      </p:sp>
      <p:sp>
        <p:nvSpPr>
          <p:cNvPr id="4" name="Slide Number Placeholder 3"/>
          <p:cNvSpPr>
            <a:spLocks noGrp="1"/>
          </p:cNvSpPr>
          <p:nvPr>
            <p:ph type="sldNum" sz="quarter" idx="5"/>
          </p:nvPr>
        </p:nvSpPr>
        <p:spPr/>
        <p:txBody>
          <a:bodyPr/>
          <a:lstStyle/>
          <a:p>
            <a:fld id="{A2FA9890-9C3C-F040-8A1D-47B5802A485B}" type="slidenum">
              <a:rPr lang="en-US" smtClean="0"/>
              <a:pPr/>
              <a:t>19</a:t>
            </a:fld>
            <a:endParaRPr lang="en-US"/>
          </a:p>
        </p:txBody>
      </p:sp>
    </p:spTree>
    <p:extLst>
      <p:ext uri="{BB962C8B-B14F-4D97-AF65-F5344CB8AC3E}">
        <p14:creationId xmlns:p14="http://schemas.microsoft.com/office/powerpoint/2010/main" val="719689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Обов'язково ознайомтеся з вашими місцевими рекомендаціями, і може бути корисно використовувати ці місцеві рекомендації під час реального навчання. </a:t>
            </a:r>
          </a:p>
          <a:p>
            <a:r>
              <a:rPr lang="uk-UA" sz="1200" b="0" i="0" strike="noStrike" cap="none" spc="0" baseline="0" dirty="0">
                <a:solidFill>
                  <a:srgbClr val="000000"/>
                </a:solidFill>
                <a:effectLst/>
                <a:latin typeface="Calibri"/>
                <a:ea typeface="Calibri"/>
                <a:cs typeface="Calibri"/>
              </a:rPr>
              <a:t>Рекомендації щодо осіб, які можуть виконувати тест, відрізнятимуться в різних місцях і, ймовірно, з часом зміняться.</a:t>
            </a:r>
          </a:p>
          <a:p>
            <a:endParaRPr lang="en-US" dirty="0"/>
          </a:p>
          <a:p>
            <a:r>
              <a:rPr lang="uk-UA" sz="1200" b="0" i="0" strike="noStrike" cap="none" spc="0" baseline="0" dirty="0">
                <a:solidFill>
                  <a:srgbClr val="000000"/>
                </a:solidFill>
                <a:effectLst/>
                <a:latin typeface="Calibri"/>
                <a:ea typeface="Calibri"/>
                <a:cs typeface="Calibri"/>
              </a:rPr>
              <a:t>Обговоріть місцеві правила для вашого регіону, чинні в цей час. і розгляньте потенційні стратегії для вашої клініки або медичного закладу, щоб оптимізувати варіанти тестування для найкращого охоплення громад та допомоги їх, особливо найбільш вразливим групам населення та людям, яких вони обслуговують.</a:t>
            </a:r>
          </a:p>
          <a:p>
            <a:endParaRPr lang="en-US" dirty="0"/>
          </a:p>
          <a:p>
            <a:r>
              <a:rPr lang="uk-UA" sz="1800" b="0" i="0" strike="noStrike" cap="none" spc="0" baseline="0" dirty="0">
                <a:solidFill>
                  <a:srgbClr val="000000"/>
                </a:solidFill>
                <a:effectLst/>
                <a:latin typeface="Calibri"/>
                <a:ea typeface="Calibri"/>
                <a:cs typeface="Calibri"/>
              </a:rPr>
              <a:t>Пам’ятайте: лише пацієнти з симптомами відповідають критеріям для одержання противірусних препаратів для перорального застосування, тому хоча тестування та визначення близьких контактів може бути важливим, для відповідності вимогам до участі в </a:t>
            </a:r>
            <a:r>
              <a:rPr lang="uk-UA" sz="1800" b="0" i="0" strike="noStrike" cap="none" spc="0" baseline="0" dirty="0" err="1">
                <a:solidFill>
                  <a:srgbClr val="000000"/>
                </a:solidFill>
                <a:effectLst/>
                <a:latin typeface="Calibri"/>
                <a:ea typeface="Calibri"/>
                <a:cs typeface="Calibri"/>
              </a:rPr>
              <a:t>T2T</a:t>
            </a:r>
            <a:r>
              <a:rPr lang="uk-UA" sz="1800" b="0" i="0" strike="noStrike" cap="none" spc="0" baseline="0" dirty="0">
                <a:solidFill>
                  <a:srgbClr val="000000"/>
                </a:solidFill>
                <a:effectLst/>
                <a:latin typeface="Calibri"/>
                <a:ea typeface="Calibri"/>
                <a:cs typeface="Calibri"/>
              </a:rPr>
              <a:t> у пацієнтів мають бути симптоми.</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20</a:t>
            </a:fld>
            <a:endParaRPr lang="en-US"/>
          </a:p>
        </p:txBody>
      </p:sp>
    </p:spTree>
    <p:extLst>
      <p:ext uri="{BB962C8B-B14F-4D97-AF65-F5344CB8AC3E}">
        <p14:creationId xmlns:p14="http://schemas.microsoft.com/office/powerpoint/2010/main" val="120295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Ця презентація складається з 6 основних елементів, які можуть використовуватися послідовно, як зазначено в списку, або окремо залежно від конкретних груп учнів, об’єднаних разом в курсі підготовки, та конкретних цілей курсу.  Загалом цей курс зосереджений на програмі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(«Тестування для лікування») як новій складовій якісного лікування пацієнтів із </a:t>
            </a:r>
            <a:r>
              <a:rPr lang="uk-UA" sz="1200" b="0" i="0" strike="noStrike" cap="none" spc="0" baseline="0" dirty="0" err="1">
                <a:solidFill>
                  <a:srgbClr val="000000"/>
                </a:solidFill>
                <a:effectLst/>
                <a:latin typeface="Calibri"/>
                <a:ea typeface="Calibri"/>
                <a:cs typeface="Calibri"/>
              </a:rPr>
              <a:t>COVID19</a:t>
            </a:r>
            <a:r>
              <a:rPr lang="uk-UA" sz="1200" b="0" i="0" strike="noStrike" cap="none" spc="0" baseline="0" dirty="0">
                <a:solidFill>
                  <a:srgbClr val="000000"/>
                </a:solidFill>
                <a:effectLst/>
                <a:latin typeface="Calibri"/>
                <a:ea typeface="Calibri"/>
                <a:cs typeface="Calibri"/>
              </a:rPr>
              <a:t>.  Хоча стратегія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є предметом цього курсу, її також можна та потрібно розглядати як один із компонентів інтегрованої стратегії догляду за всіма пацієнтами з COVID-19.  Основна увага буде приділена належному використанню пероральних противірусних препаратів як лікувальних засобів, а також ширшому осмисленню належного та безпечного догляду за пацієнтами з важчими проявами хвороби та тими, хто не відповідає критеріям прийнятності для прийому пероральних лікарських засобів.  Цей цілісний підхід розроблений для впровадження програми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а також догляду за </a:t>
            </a:r>
            <a:r>
              <a:rPr lang="uk-UA" sz="1200" b="0" i="0" strike="noStrike" cap="none" spc="0" baseline="0" dirty="0" err="1">
                <a:solidFill>
                  <a:srgbClr val="000000"/>
                </a:solidFill>
                <a:effectLst/>
                <a:latin typeface="Calibri"/>
                <a:ea typeface="Calibri"/>
                <a:cs typeface="Calibri"/>
              </a:rPr>
              <a:t>ВСІМИ</a:t>
            </a:r>
            <a:r>
              <a:rPr lang="uk-UA" sz="1200" b="0" i="0" strike="noStrike" cap="none" spc="0" baseline="0" dirty="0">
                <a:solidFill>
                  <a:srgbClr val="000000"/>
                </a:solidFill>
                <a:effectLst/>
                <a:latin typeface="Calibri"/>
                <a:ea typeface="Calibri"/>
                <a:cs typeface="Calibri"/>
              </a:rPr>
              <a:t> хворими на </a:t>
            </a:r>
            <a:r>
              <a:rPr lang="uk-UA" sz="1200" b="0" i="0" strike="noStrike" cap="none" spc="0" baseline="0" dirty="0" err="1">
                <a:solidFill>
                  <a:srgbClr val="000000"/>
                </a:solidFill>
                <a:effectLst/>
                <a:latin typeface="+mn-lt"/>
                <a:ea typeface="+mn-ea"/>
                <a:cs typeface="Calibri"/>
              </a:rPr>
              <a:t>COVID</a:t>
            </a:r>
            <a:r>
              <a:rPr lang="uk-UA" sz="1200" b="0" i="0" strike="noStrike" cap="none" spc="0" baseline="0" dirty="0">
                <a:solidFill>
                  <a:srgbClr val="000000"/>
                </a:solidFill>
                <a:effectLst/>
                <a:latin typeface="+mn-lt"/>
                <a:ea typeface="+mn-ea"/>
                <a:cs typeface="Calibri"/>
              </a:rPr>
              <a:t>.  </a:t>
            </a:r>
            <a:r>
              <a:rPr lang="uk-UA" sz="1200" b="0" i="0" strike="noStrike" cap="none" spc="0" baseline="0" dirty="0">
                <a:solidFill>
                  <a:srgbClr val="000000"/>
                </a:solidFill>
                <a:effectLst/>
                <a:latin typeface="Calibri"/>
                <a:ea typeface="Calibri"/>
                <a:cs typeface="Calibri"/>
              </a:rPr>
              <a:t>Тематичні дослідження та вправи під час курсу можна використовувати для відпрацювання конкретних сценаріїв, а також працювати з командою для розгляду процесів і плану впровадження програми </a:t>
            </a:r>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2</a:t>
            </a:fld>
            <a:endParaRPr lang="en-US"/>
          </a:p>
        </p:txBody>
      </p:sp>
    </p:spTree>
    <p:extLst>
      <p:ext uri="{BB962C8B-B14F-4D97-AF65-F5344CB8AC3E}">
        <p14:creationId xmlns:p14="http://schemas.microsoft.com/office/powerpoint/2010/main" val="324216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uk-UA" sz="1800" b="0" i="0" strike="noStrike" cap="none" spc="0" baseline="0">
                <a:solidFill>
                  <a:srgbClr val="000000"/>
                </a:solidFill>
                <a:effectLst/>
                <a:latin typeface="Calibri"/>
                <a:ea typeface="Calibri"/>
                <a:cs typeface="Calibri"/>
              </a:rPr>
              <a:t>У різних країнах будуть різні політики, практики та стратегії щодо тестування.   Важливо враховувати політику вашої країни, а також те, як зараз використовуються швидкі тести, і можливості для використання в майбутньому.</a:t>
            </a:r>
            <a:endParaRPr lang="en-US" b="0">
              <a:effectLst/>
            </a:endParaRPr>
          </a:p>
          <a:p>
            <a:pPr rtl="0">
              <a:spcBef>
                <a:spcPct val="0"/>
              </a:spcBef>
              <a:spcAft>
                <a:spcPct val="0"/>
              </a:spcAft>
            </a:pPr>
            <a:br>
              <a:rPr sz="1200"/>
            </a:br>
            <a:r>
              <a:rPr lang="uk-UA" sz="1800" b="0" i="0" strike="noStrike" cap="none" spc="0" baseline="0">
                <a:solidFill>
                  <a:srgbClr val="000000"/>
                </a:solidFill>
                <a:effectLst/>
                <a:latin typeface="Calibri"/>
                <a:ea typeface="Calibri"/>
                <a:cs typeface="Calibri"/>
              </a:rPr>
              <a:t>Політика Всесвітньої організації охорони здоров’я підтримує тестування поза лікувальними закладами, а більш детальну інформацію про стратегію впровадження можна знайти тут: </a:t>
            </a:r>
            <a:r>
              <a:rPr lang="uk-UA" sz="1800" b="0" i="0" u="sng" strike="noStrike" cap="none" spc="0" baseline="0">
                <a:solidFill>
                  <a:srgbClr val="0563C1"/>
                </a:solidFill>
                <a:effectLst/>
                <a:uFill>
                  <a:solidFill>
                    <a:srgbClr val="0563C1"/>
                  </a:solidFill>
                </a:uFill>
                <a:latin typeface="Calibri"/>
                <a:ea typeface="Calibri"/>
                <a:cs typeface="Calibri"/>
                <a:hlinkClick r:id="rId3" history="0"/>
              </a:rPr>
              <a:t>https://www.who.int/publications/i/item/9789240017740</a:t>
            </a:r>
            <a:endParaRPr lang="en-US" b="0">
              <a:effectLst/>
            </a:endParaRPr>
          </a:p>
          <a:p>
            <a:br>
              <a:rPr sz="1200"/>
            </a:br>
            <a:r>
              <a:rPr lang="uk-UA" sz="1800" b="0" i="0" strike="noStrike" cap="none" spc="0" baseline="0">
                <a:solidFill>
                  <a:srgbClr val="000000"/>
                </a:solidFill>
                <a:effectLst/>
                <a:latin typeface="Calibri"/>
                <a:ea typeface="Calibri"/>
                <a:cs typeface="Calibri"/>
              </a:rPr>
              <a:t>ВООЗ також розробила навчальний пакет для швидкого діагностичного тестування, який можна знайти за посиланням: </a:t>
            </a:r>
            <a:r>
              <a:rPr lang="uk-UA" sz="1800" b="0" i="0" u="sng" strike="noStrike" cap="none" spc="0" baseline="0">
                <a:solidFill>
                  <a:srgbClr val="0563C1"/>
                </a:solidFill>
                <a:effectLst/>
                <a:uFill>
                  <a:solidFill>
                    <a:srgbClr val="0563C1"/>
                  </a:solidFill>
                </a:uFill>
                <a:latin typeface="Calibri"/>
                <a:ea typeface="Calibri"/>
                <a:cs typeface="Calibri"/>
                <a:hlinkClick r:id="rId4" history="0"/>
              </a:rPr>
              <a:t>https://extranet.who.int/hslp/content/sars-cov-2-antigen-rapid-diagnostic-test-training-package</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21</a:t>
            </a:fld>
            <a:endParaRPr lang="en-US"/>
          </a:p>
        </p:txBody>
      </p:sp>
    </p:spTree>
    <p:extLst>
      <p:ext uri="{BB962C8B-B14F-4D97-AF65-F5344CB8AC3E}">
        <p14:creationId xmlns:p14="http://schemas.microsoft.com/office/powerpoint/2010/main" val="319492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Питання для групового обговорення.</a:t>
            </a:r>
          </a:p>
          <a:p>
            <a:r>
              <a:rPr lang="uk-UA" sz="1200" b="0" i="0" strike="noStrike" cap="none" spc="0" baseline="0">
                <a:solidFill>
                  <a:srgbClr val="000000"/>
                </a:solidFill>
                <a:effectLst/>
                <a:latin typeface="Calibri"/>
                <a:ea typeface="Calibri"/>
                <a:cs typeface="Calibri"/>
              </a:rPr>
              <a:t>Що відбувається в громаді, де Ви працюєте, живете?  </a:t>
            </a:r>
          </a:p>
          <a:p>
            <a:r>
              <a:rPr lang="uk-UA" sz="1200" b="0" i="0" strike="noStrike" cap="none" spc="0" baseline="0">
                <a:solidFill>
                  <a:srgbClr val="000000"/>
                </a:solidFill>
                <a:effectLst/>
                <a:latin typeface="Calibri"/>
                <a:ea typeface="Calibri"/>
                <a:cs typeface="Calibri"/>
              </a:rPr>
              <a:t>Чи хворіють люди на COVID-19?  Чи проходять люди тестування на COVID-19?</a:t>
            </a:r>
            <a:br>
              <a:rPr sz="1200"/>
            </a:br>
            <a:r>
              <a:rPr lang="uk-UA" sz="1200" b="0" i="0" strike="noStrike" cap="none" spc="0" baseline="0">
                <a:solidFill>
                  <a:srgbClr val="000000"/>
                </a:solidFill>
                <a:effectLst/>
                <a:latin typeface="Calibri"/>
                <a:ea typeface="Calibri"/>
                <a:cs typeface="Calibri"/>
              </a:rPr>
              <a:t>Чи існують інформаційні кампанії, спрямовані на те, щоб переконати людей з ознаками чи симптомами COVID пройти тестування та отримати доступ до нього?</a:t>
            </a:r>
          </a:p>
        </p:txBody>
      </p:sp>
      <p:sp>
        <p:nvSpPr>
          <p:cNvPr id="4" name="Slide Number Placeholder 3"/>
          <p:cNvSpPr>
            <a:spLocks noGrp="1"/>
          </p:cNvSpPr>
          <p:nvPr>
            <p:ph type="sldNum" sz="quarter" idx="5"/>
          </p:nvPr>
        </p:nvSpPr>
        <p:spPr/>
        <p:txBody>
          <a:bodyPr/>
          <a:lstStyle/>
          <a:p>
            <a:fld id="{A2FA9890-9C3C-F040-8A1D-47B5802A485B}" type="slidenum">
              <a:rPr lang="en-US" smtClean="0"/>
              <a:pPr/>
              <a:t>22</a:t>
            </a:fld>
            <a:endParaRPr lang="en-US"/>
          </a:p>
        </p:txBody>
      </p:sp>
    </p:spTree>
    <p:extLst>
      <p:ext uri="{BB962C8B-B14F-4D97-AF65-F5344CB8AC3E}">
        <p14:creationId xmlns:p14="http://schemas.microsoft.com/office/powerpoint/2010/main" val="161466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Термін «оцінка пріоритетності» (англ. </a:t>
            </a:r>
            <a:r>
              <a:rPr lang="uk-UA" sz="1800" b="0" i="1" strike="noStrike" cap="none" spc="0" baseline="0" dirty="0" err="1">
                <a:solidFill>
                  <a:srgbClr val="000000"/>
                </a:solidFill>
                <a:effectLst/>
                <a:latin typeface="Calibri"/>
                <a:ea typeface="Calibri"/>
                <a:cs typeface="Calibri"/>
              </a:rPr>
              <a:t>triage</a:t>
            </a:r>
            <a:r>
              <a:rPr lang="uk-UA" sz="1800" b="0" i="0" strike="noStrike" cap="none" spc="0" baseline="0" dirty="0">
                <a:solidFill>
                  <a:srgbClr val="000000"/>
                </a:solidFill>
                <a:effectLst/>
                <a:latin typeface="Calibri"/>
                <a:ea typeface="Calibri"/>
                <a:cs typeface="Calibri"/>
              </a:rPr>
              <a:t>) походить від французького слова </a:t>
            </a:r>
            <a:r>
              <a:rPr lang="uk-UA" sz="1800" b="0" i="1" strike="noStrike" cap="none" spc="0" baseline="0" dirty="0" err="1">
                <a:solidFill>
                  <a:srgbClr val="000000"/>
                </a:solidFill>
                <a:effectLst/>
                <a:latin typeface="Calibri"/>
                <a:ea typeface="Calibri"/>
                <a:cs typeface="Calibri"/>
              </a:rPr>
              <a:t>trier</a:t>
            </a:r>
            <a:r>
              <a:rPr lang="uk-UA" sz="1800" b="0" i="0" strike="noStrike" cap="none" spc="0" baseline="0" dirty="0">
                <a:solidFill>
                  <a:srgbClr val="000000"/>
                </a:solidFill>
                <a:effectLst/>
                <a:latin typeface="Calibri"/>
                <a:ea typeface="Calibri"/>
                <a:cs typeface="Calibri"/>
              </a:rPr>
              <a:t>, що означає «розділяти», «сортувати», «змінювати» або «вибирати». Стандартизована оцінка пріоритетності, що спочатку застосовувалася під час військових дій щодо дефіциту ресурсів, зазвичай використовується і вважається стандартом медичної допомоги.</a:t>
            </a:r>
            <a:endParaRPr lang="en-US" sz="1800" dirty="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dirty="0">
                <a:effectLst/>
                <a:latin typeface="Calibri" panose="020F0502020204030204"/>
                <a:ea typeface="Calibri" panose="020F0502020204030204" pitchFamily="34" charset="0"/>
                <a:cs typeface="Calibri"/>
              </a:rPr>
              <a:t> </a:t>
            </a:r>
            <a:endParaRPr lang="en-US" sz="1800" dirty="0">
              <a:effectLst/>
              <a:latin typeface="Calibri" panose="020F0502020204030204"/>
              <a:ea typeface="Calibri" panose="020F0502020204030204" pitchFamily="34" charset="0"/>
              <a:cs typeface="Calibri"/>
            </a:endParaRPr>
          </a:p>
          <a:p>
            <a:r>
              <a:rPr lang="uk-UA" sz="1800" b="0" i="0" strike="noStrike" cap="none" spc="0" baseline="0" dirty="0">
                <a:solidFill>
                  <a:srgbClr val="000000"/>
                </a:solidFill>
                <a:effectLst/>
                <a:latin typeface="Calibri"/>
                <a:ea typeface="Calibri"/>
                <a:cs typeface="Calibri"/>
              </a:rPr>
              <a:t>Основні поняття оцінки пріоритетності стають складнішими для застосування в контексті COVID-19 (та інших заразних захворювань) через додаткову потребу відокремити пацієнтів із підозрою на COVID-19 від інших пацієнтів, з наданням пріоритету безпеці клінічного персоналу.</a:t>
            </a:r>
            <a:endParaRPr lang="en-US" dirty="0">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pPr/>
              <a:t>25</a:t>
            </a:fld>
            <a:endParaRPr lang="en-US"/>
          </a:p>
        </p:txBody>
      </p:sp>
    </p:spTree>
    <p:extLst>
      <p:ext uri="{BB962C8B-B14F-4D97-AF65-F5344CB8AC3E}">
        <p14:creationId xmlns:p14="http://schemas.microsoft.com/office/powerpoint/2010/main" val="920325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endParaRPr lang="en-US" sz="1800" b="1" dirty="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Навчання, здатність оцінити клінічне враження та досвід є важливими для особи, відповідальної за оцінку пріоритетності. Якщо можливо, на роль особи, що здійснюватиме оцінку пріоритетності, слід призначити когось із клінічним досвідом не менше кількох років, залежно від того, хто доступний у вашій команді.</a:t>
            </a:r>
            <a:endParaRPr lang="en-US" sz="1800" dirty="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dirty="0">
                <a:effectLst/>
                <a:latin typeface="Calibri" panose="020F0502020204030204"/>
                <a:ea typeface="Calibri" panose="020F0502020204030204" pitchFamily="34" charset="0"/>
                <a:cs typeface="Calibri"/>
              </a:rPr>
              <a:t> </a:t>
            </a:r>
            <a:endParaRPr lang="en-US" sz="1800" dirty="0">
              <a:effectLst/>
              <a:latin typeface="Calibri" panose="020F0502020204030204"/>
              <a:ea typeface="Calibri" panose="020F0502020204030204" pitchFamily="34" charset="0"/>
              <a:cs typeface="Calibri"/>
            </a:endParaRPr>
          </a:p>
          <a:p>
            <a:pPr>
              <a:lnSpc>
                <a:spcPct val="107000"/>
              </a:lnSpc>
            </a:pPr>
            <a:r>
              <a:rPr lang="uk-UA" sz="1800" b="0" i="0" strike="noStrike" cap="none" spc="0" baseline="0" dirty="0">
                <a:solidFill>
                  <a:srgbClr val="000000"/>
                </a:solidFill>
                <a:effectLst/>
                <a:latin typeface="Calibri"/>
                <a:ea typeface="Calibri"/>
                <a:cs typeface="Calibri"/>
              </a:rPr>
              <a:t>Типи працівників, які здійснюють оцінку пріоритетності, відрізняються залежно від клінічних умов </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 у багатьох ситуаціях це медсестри, а також техніки або </a:t>
            </a:r>
            <a:r>
              <a:rPr lang="uk-UA" sz="1800" b="0" i="0" strike="noStrike" cap="none" spc="0" baseline="0" dirty="0" err="1">
                <a:solidFill>
                  <a:srgbClr val="000000"/>
                </a:solidFill>
                <a:effectLst/>
                <a:latin typeface="Calibri"/>
                <a:ea typeface="Calibri"/>
                <a:cs typeface="Calibri"/>
              </a:rPr>
              <a:t>парамедики</a:t>
            </a:r>
            <a:r>
              <a:rPr lang="uk-UA" sz="1800" b="0" i="0" strike="noStrike" cap="none" spc="0" baseline="0" dirty="0">
                <a:solidFill>
                  <a:srgbClr val="000000"/>
                </a:solidFill>
                <a:effectLst/>
                <a:latin typeface="Calibri"/>
                <a:ea typeface="Calibri"/>
                <a:cs typeface="Calibri"/>
              </a:rPr>
              <a:t>.</a:t>
            </a:r>
            <a:endParaRPr lang="en-US" sz="1800" dirty="0">
              <a:latin typeface="Times New Roman"/>
              <a:ea typeface="Calibri" panose="020F0502020204030204" pitchFamily="34" charset="0"/>
              <a:cs typeface="Times New Roman"/>
            </a:endParaRPr>
          </a:p>
          <a:p>
            <a:pPr>
              <a:lnSpc>
                <a:spcPct val="107000"/>
              </a:lnSpc>
            </a:pPr>
            <a:endParaRPr lang="en-US" sz="1800" dirty="0">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Подумайте про своє власне клінічне середовище. Хто спочатку зустрічає пацієнта?У вас є місце, де проводиться оцінка пріоритетності?Хто відповідає за перевірку основних фізіологічних показників?Де знаходяться інструменти для вимірювання основних фізіологічних показників? Чи пройшли ви офіційне навчання з оцінки пріоритетності? Чи є у вас офіційна процедура оцінки пріоритетності?</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26</a:t>
            </a:fld>
            <a:endParaRPr lang="en-US"/>
          </a:p>
        </p:txBody>
      </p:sp>
    </p:spTree>
    <p:extLst>
      <p:ext uri="{BB962C8B-B14F-4D97-AF65-F5344CB8AC3E}">
        <p14:creationId xmlns:p14="http://schemas.microsoft.com/office/powerpoint/2010/main" val="178306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uk-UA" sz="1800" b="0" i="0" strike="noStrike" cap="none" spc="0" baseline="0" dirty="0">
                <a:solidFill>
                  <a:srgbClr val="000000"/>
                </a:solidFill>
                <a:effectLst/>
                <a:latin typeface="Calibri"/>
                <a:ea typeface="Calibri"/>
                <a:cs typeface="Calibri"/>
              </a:rPr>
              <a:t>В ідеалі ви повинні мати обладнання, необхідне для оцінки пріоритетності, яке можна використовувати під час цього модуля з метою демонстрації та практики. </a:t>
            </a:r>
          </a:p>
          <a:p>
            <a:pPr>
              <a:lnSpc>
                <a:spcPct val="107000"/>
              </a:lnSpc>
            </a:pPr>
            <a:endParaRPr lang="en-US" sz="1800" dirty="0">
              <a:effectLst/>
              <a:latin typeface="Calibri" panose="020F0502020204030204"/>
              <a:ea typeface="Calibri" panose="020F0502020204030204" pitchFamily="34" charset="0"/>
              <a:cs typeface="Calibri"/>
            </a:endParaRPr>
          </a:p>
          <a:p>
            <a:pPr>
              <a:lnSpc>
                <a:spcPct val="107000"/>
              </a:lnSpc>
            </a:pPr>
            <a:r>
              <a:rPr lang="uk-UA" sz="1800" b="0" i="0" strike="noStrike" cap="none" spc="0" baseline="0" dirty="0">
                <a:solidFill>
                  <a:srgbClr val="000000"/>
                </a:solidFill>
                <a:effectLst/>
                <a:latin typeface="Calibri"/>
                <a:ea typeface="Calibri"/>
                <a:cs typeface="Calibri"/>
              </a:rPr>
              <a:t>Майте на увазі, що це обладнання та вимірювання зазвичай використовуються для оцінки пріоритетності та вимірювання основних фізіологічних показників у медичних закладах.  Для стратегії </a:t>
            </a:r>
            <a:r>
              <a:rPr lang="uk-UA" sz="1800" b="0" i="0" strike="noStrike" cap="none" spc="0" baseline="0" dirty="0" err="1">
                <a:solidFill>
                  <a:srgbClr val="000000"/>
                </a:solidFill>
                <a:effectLst/>
                <a:latin typeface="Calibri"/>
                <a:ea typeface="Calibri"/>
                <a:cs typeface="Calibri"/>
              </a:rPr>
              <a:t>Test</a:t>
            </a:r>
            <a:r>
              <a:rPr lang="uk-UA" sz="1800" b="0" i="0" strike="noStrike" cap="none" spc="0" baseline="0" dirty="0">
                <a:solidFill>
                  <a:srgbClr val="000000"/>
                </a:solidFill>
                <a:effectLst/>
                <a:latin typeface="Calibri"/>
                <a:ea typeface="Calibri"/>
                <a:cs typeface="Calibri"/>
              </a:rPr>
              <a:t> </a:t>
            </a:r>
            <a:r>
              <a:rPr lang="uk-UA" sz="1800" b="0" i="0" strike="noStrike" cap="none" spc="0" baseline="0" dirty="0" err="1">
                <a:solidFill>
                  <a:srgbClr val="000000"/>
                </a:solidFill>
                <a:effectLst/>
                <a:latin typeface="Calibri"/>
                <a:ea typeface="Calibri"/>
                <a:cs typeface="Calibri"/>
              </a:rPr>
              <a:t>to</a:t>
            </a:r>
            <a:r>
              <a:rPr lang="uk-UA" sz="1800" b="0" i="0" strike="noStrike" cap="none" spc="0" baseline="0" dirty="0">
                <a:solidFill>
                  <a:srgbClr val="000000"/>
                </a:solidFill>
                <a:effectLst/>
                <a:latin typeface="Calibri"/>
                <a:ea typeface="Calibri"/>
                <a:cs typeface="Calibri"/>
              </a:rPr>
              <a:t> </a:t>
            </a:r>
            <a:r>
              <a:rPr lang="uk-UA" sz="1800" b="0" i="0" strike="noStrike" cap="none" spc="0" baseline="0" dirty="0" err="1">
                <a:solidFill>
                  <a:srgbClr val="000000"/>
                </a:solidFill>
                <a:effectLst/>
                <a:latin typeface="Calibri"/>
                <a:ea typeface="Calibri"/>
                <a:cs typeface="Calibri"/>
              </a:rPr>
              <a:t>Treat</a:t>
            </a:r>
            <a:r>
              <a:rPr lang="uk-UA" sz="1800" b="0" i="0" strike="noStrike" cap="none" spc="0" baseline="0" dirty="0">
                <a:solidFill>
                  <a:srgbClr val="000000"/>
                </a:solidFill>
                <a:effectLst/>
                <a:latin typeface="Calibri"/>
                <a:ea typeface="Calibri"/>
                <a:cs typeface="Calibri"/>
              </a:rPr>
              <a:t>, зокрема в домашніх умовах або інших клінічних умовах без цього обладнання, скринінг пацієнтів для виявлення симптомів легкого та середнього ступеня можна здійснювати без зазначеного обладнання.</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en-US" sz="1800" kern="1200" dirty="0">
                <a:effectLst/>
                <a:latin typeface="Calibri" panose="020F0502020204030204"/>
                <a:ea typeface="Calibri" panose="020F0502020204030204" pitchFamily="34" charset="0"/>
                <a:cs typeface="Calibri"/>
              </a:rPr>
              <a:t> </a:t>
            </a:r>
            <a:endParaRPr lang="en-US" sz="1800" dirty="0">
              <a:effectLst/>
              <a:latin typeface="Calibri" panose="020F0502020204030204"/>
              <a:ea typeface="Calibri" panose="020F0502020204030204" pitchFamily="34" charset="0"/>
              <a:cs typeface="Calibri"/>
            </a:endParaRPr>
          </a:p>
          <a:p>
            <a:r>
              <a:rPr lang="uk-UA" sz="1800" b="0" i="0" strike="noStrike" cap="none" spc="0" baseline="0" dirty="0">
                <a:solidFill>
                  <a:srgbClr val="000000"/>
                </a:solidFill>
                <a:effectLst/>
                <a:latin typeface="Calibri"/>
                <a:ea typeface="Calibri"/>
                <a:cs typeface="Calibri"/>
              </a:rPr>
              <a:t>На слайді також є посилання на відео, які можуть бути корисними. Однак, будь ласка, зверніть увагу учасників на те, що відео можуть не відображати всі протоколи </a:t>
            </a:r>
            <a:r>
              <a:rPr lang="uk-UA" sz="1800" b="0" i="0" strike="noStrike" cap="none" spc="0" baseline="0" dirty="0" err="1">
                <a:solidFill>
                  <a:srgbClr val="000000"/>
                </a:solidFill>
                <a:effectLst/>
                <a:latin typeface="Calibri"/>
                <a:ea typeface="Calibri"/>
                <a:cs typeface="Calibri"/>
              </a:rPr>
              <a:t>ПКІ</a:t>
            </a:r>
            <a:r>
              <a:rPr lang="uk-UA" sz="1800" b="0" i="0" strike="noStrike" cap="none" spc="0" baseline="0" dirty="0">
                <a:solidFill>
                  <a:srgbClr val="000000"/>
                </a:solidFill>
                <a:effectLst/>
                <a:latin typeface="Calibri"/>
                <a:ea typeface="Calibri"/>
                <a:cs typeface="Calibri"/>
              </a:rPr>
              <a:t>. Також нагадайте всім учасникам про важливість універсального носіння масок та </a:t>
            </a:r>
            <a:r>
              <a:rPr lang="uk-UA" sz="1800" b="0" i="0" strike="noStrike" cap="none" spc="0" baseline="0" dirty="0" err="1">
                <a:solidFill>
                  <a:srgbClr val="000000"/>
                </a:solidFill>
                <a:effectLst/>
                <a:latin typeface="Calibri"/>
                <a:ea typeface="Calibri"/>
                <a:cs typeface="Calibri"/>
              </a:rPr>
              <a:t>ПКІ</a:t>
            </a:r>
            <a:r>
              <a:rPr lang="uk-UA" sz="1800" b="0" i="0" strike="noStrike" cap="none" spc="0" baseline="0" dirty="0">
                <a:solidFill>
                  <a:srgbClr val="000000"/>
                </a:solidFill>
                <a:effectLst/>
                <a:latin typeface="Calibri"/>
                <a:ea typeface="Calibri"/>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pPr/>
              <a:t>27</a:t>
            </a:fld>
            <a:endParaRPr lang="en-US"/>
          </a:p>
        </p:txBody>
      </p:sp>
    </p:spTree>
    <p:extLst>
      <p:ext uri="{BB962C8B-B14F-4D97-AF65-F5344CB8AC3E}">
        <p14:creationId xmlns:p14="http://schemas.microsoft.com/office/powerpoint/2010/main" val="389049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Цей слайд є довідковим інструментом, що показує нормальні основні фізіологічні показники у дорослих.</a:t>
            </a:r>
          </a:p>
          <a:p>
            <a:pPr marL="0" marR="0">
              <a:lnSpc>
                <a:spcPct val="107000"/>
              </a:lnSpc>
              <a:spcBef>
                <a:spcPct val="0"/>
              </a:spcBef>
              <a:spcAft>
                <a:spcPct val="0"/>
              </a:spcAft>
            </a:pPr>
            <a:endParaRPr lang="en-US" sz="1800" kern="1200" dirty="0">
              <a:effectLst/>
              <a:latin typeface="Calibri" panose="020F0502020204030204"/>
              <a:ea typeface="Calibri" panose="020F0502020204030204" pitchFamily="34" charset="0"/>
              <a:cs typeface="Calibri"/>
            </a:endParaRPr>
          </a:p>
          <a:p>
            <a:pPr rtl="0">
              <a:spcBef>
                <a:spcPct val="0"/>
              </a:spcBef>
              <a:spcAft>
                <a:spcPct val="0"/>
              </a:spcAft>
            </a:pPr>
            <a:r>
              <a:rPr lang="uk-UA" sz="1800" b="0" i="0" strike="noStrike" cap="none" spc="0" baseline="0" dirty="0">
                <a:solidFill>
                  <a:srgbClr val="000000"/>
                </a:solidFill>
                <a:effectLst/>
                <a:latin typeface="Calibri"/>
                <a:ea typeface="Calibri"/>
                <a:cs typeface="Calibri"/>
              </a:rPr>
              <a:t>Хоча нормальний артеріальний тиск становить 120/80, існує діапазон норми, як і стосовно всіх основних фізіологічних показників.</a:t>
            </a:r>
            <a:endParaRPr lang="en-US" sz="2800" b="0" dirty="0">
              <a:effectLst/>
            </a:endParaRPr>
          </a:p>
          <a:p>
            <a:pPr rtl="0">
              <a:spcBef>
                <a:spcPct val="0"/>
              </a:spcBef>
              <a:spcAft>
                <a:spcPct val="0"/>
              </a:spcAft>
            </a:pPr>
            <a:r>
              <a:rPr lang="uk-UA" sz="1800" b="0" i="0" strike="noStrike" cap="none" spc="0" baseline="0" dirty="0">
                <a:solidFill>
                  <a:srgbClr val="000000"/>
                </a:solidFill>
                <a:effectLst/>
                <a:latin typeface="Calibri"/>
                <a:ea typeface="Calibri"/>
                <a:cs typeface="Calibri"/>
              </a:rPr>
              <a:t>Показник нормального артеріального тиску може варіюватися від 90/60 до 130/89. </a:t>
            </a:r>
            <a:endParaRPr lang="en-US" sz="2800" b="0" dirty="0">
              <a:effectLst/>
            </a:endParaRPr>
          </a:p>
          <a:p>
            <a:br>
              <a:rPr lang="en-US" sz="2800" dirty="0"/>
            </a:br>
            <a:endParaRPr lang="en-US" sz="1800" kern="1200" dirty="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endParaRPr lang="en-US" sz="1800" dirty="0">
              <a:effectLst/>
              <a:latin typeface="Calibri" panose="020F0502020204030204"/>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28</a:t>
            </a:fld>
            <a:endParaRPr lang="en-US"/>
          </a:p>
        </p:txBody>
      </p:sp>
    </p:spTree>
    <p:extLst>
      <p:ext uri="{BB962C8B-B14F-4D97-AF65-F5344CB8AC3E}">
        <p14:creationId xmlns:p14="http://schemas.microsoft.com/office/powerpoint/2010/main" val="352952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Цей довідковий інструмент показує нормальні діапазони основних фізіологічних показників у дітей і підлітків. Зверніть увагу, що нормальні діапазони для дітей змінюються в міру їх росту. Оскільки ці діапазони важко запам'ятати, краще опублікувати таблицю або мати таблицю під рукою для швидкого отримання інформації під час оцінки пріоритетності.</a:t>
            </a:r>
            <a:r>
              <a:rPr lang="uk-UA"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29</a:t>
            </a:fld>
            <a:endParaRPr lang="en-US"/>
          </a:p>
        </p:txBody>
      </p:sp>
    </p:spTree>
    <p:extLst>
      <p:ext uri="{BB962C8B-B14F-4D97-AF65-F5344CB8AC3E}">
        <p14:creationId xmlns:p14="http://schemas.microsoft.com/office/powerpoint/2010/main" val="1112592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a:solidFill>
                  <a:srgbClr val="000000"/>
                </a:solidFill>
                <a:effectLst/>
                <a:latin typeface="Calibri"/>
                <a:ea typeface="Calibri"/>
                <a:cs typeface="Calibri"/>
              </a:rPr>
              <a:t>Існує багато ресурсів, де представлені принципи та практики ПКІ, пов’язані з COVID-19. </a:t>
            </a:r>
          </a:p>
          <a:p>
            <a:pPr marL="0" marR="0">
              <a:lnSpc>
                <a:spcPct val="107000"/>
              </a:lnSpc>
              <a:spcBef>
                <a:spcPct val="0"/>
              </a:spcBef>
              <a:spcAft>
                <a:spcPct val="0"/>
              </a:spcAft>
            </a:pPr>
            <a:r>
              <a:rPr lang="uk-UA" sz="1800" b="0" i="0" strike="noStrike" cap="none" spc="0" baseline="0">
                <a:solidFill>
                  <a:srgbClr val="000000"/>
                </a:solidFill>
                <a:effectLst/>
                <a:latin typeface="Calibri"/>
                <a:ea typeface="Calibri"/>
                <a:cs typeface="Calibri"/>
              </a:rPr>
              <a:t>Ми рекомендуємо координатору отримати доступ до місцевих рекомендацій і переглянути їх у межах цього заняття, якщо це дозволяє час.</a:t>
            </a:r>
          </a:p>
          <a:p>
            <a:pPr marL="0" marR="0">
              <a:lnSpc>
                <a:spcPct val="107000"/>
              </a:lnSpc>
              <a:spcBef>
                <a:spcPct val="0"/>
              </a:spcBef>
              <a:spcAft>
                <a:spcPct val="0"/>
              </a:spcAft>
            </a:pPr>
            <a:r>
              <a:rPr lang="uk-UA" sz="1800" b="0" i="0" strike="noStrike" cap="none" spc="0" baseline="0">
                <a:solidFill>
                  <a:srgbClr val="000000"/>
                </a:solidFill>
                <a:effectLst/>
                <a:latin typeface="Calibri"/>
                <a:ea typeface="Calibri"/>
                <a:cs typeface="Calibri"/>
              </a:rPr>
              <a:t>Однак найважливішим моментом, на який слід звернути увагу, є критичне значення універсально високих рівнів засобів індивідуального захисту для недиференційованих пацієнтів </a:t>
            </a:r>
            <a:r>
              <a:rPr lang="uk-UA" sz="1800" b="0" i="0" strike="noStrike" cap="none" spc="0" baseline="0">
                <a:solidFill>
                  <a:srgbClr val="000000"/>
                </a:solidFill>
                <a:effectLst/>
                <a:latin typeface="Times New Roman"/>
                <a:ea typeface="Times New Roman"/>
                <a:cs typeface="Times New Roman"/>
              </a:rPr>
              <a:t>—</a:t>
            </a:r>
            <a:r>
              <a:rPr lang="uk-UA" sz="1800" b="0" i="0" strike="noStrike" cap="none" spc="0" baseline="0">
                <a:solidFill>
                  <a:srgbClr val="000000"/>
                </a:solidFill>
                <a:effectLst/>
                <a:latin typeface="Calibri"/>
                <a:ea typeface="Calibri"/>
                <a:cs typeface="Calibri"/>
              </a:rPr>
              <a:t> у тому числі тих, хто має симптоми та має позитивний результат скринінгу, а також тих, хто приходить до клінічного закладу з інших причин.Персональна безпека під час оцінки пріоритетності є надзвичайно важливою, особливо враховуючи високі рівні позитивності та заразності омікрон-варіанта або інших можливих варіантів, які можуть з’явитися в майбутньому.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30</a:t>
            </a:fld>
            <a:endParaRPr lang="en-US"/>
          </a:p>
        </p:txBody>
      </p:sp>
    </p:spTree>
    <p:extLst>
      <p:ext uri="{BB962C8B-B14F-4D97-AF65-F5344CB8AC3E}">
        <p14:creationId xmlns:p14="http://schemas.microsoft.com/office/powerpoint/2010/main" val="4097762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a:solidFill>
                  <a:srgbClr val="000000"/>
                </a:solidFill>
                <a:effectLst/>
                <a:latin typeface="Calibri"/>
                <a:ea typeface="Calibri"/>
                <a:cs typeface="Calibri"/>
              </a:rPr>
              <a:t>На цьому слайді наведено посилання на додаткові ресурси, присвячені ПКІ.</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31</a:t>
            </a:fld>
            <a:endParaRPr lang="en-US"/>
          </a:p>
        </p:txBody>
      </p:sp>
    </p:spTree>
    <p:extLst>
      <p:ext uri="{BB962C8B-B14F-4D97-AF65-F5344CB8AC3E}">
        <p14:creationId xmlns:p14="http://schemas.microsoft.com/office/powerpoint/2010/main" val="1028184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a:solidFill>
                  <a:srgbClr val="000000"/>
                </a:solidFill>
                <a:effectLst/>
                <a:latin typeface="Calibri"/>
                <a:ea typeface="Calibri"/>
                <a:cs typeface="Calibri"/>
              </a:rPr>
              <a:t>Наголосіть на важливості підвищеного рівня ПКІ стосовно нових варіантів COVID-19 та обережності з огляду на можливе виникнення нових варіантів у майбутньому.</a:t>
            </a:r>
            <a:r>
              <a:rPr lang="uk-U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32</a:t>
            </a:fld>
            <a:endParaRPr lang="en-US"/>
          </a:p>
        </p:txBody>
      </p:sp>
    </p:spTree>
    <p:extLst>
      <p:ext uri="{BB962C8B-B14F-4D97-AF65-F5344CB8AC3E}">
        <p14:creationId xmlns:p14="http://schemas.microsoft.com/office/powerpoint/2010/main" val="189311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3</a:t>
            </a:fld>
            <a:endParaRPr lang="en-US"/>
          </a:p>
        </p:txBody>
      </p:sp>
    </p:spTree>
    <p:extLst>
      <p:ext uri="{BB962C8B-B14F-4D97-AF65-F5344CB8AC3E}">
        <p14:creationId xmlns:p14="http://schemas.microsoft.com/office/powerpoint/2010/main" val="137904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err="1">
                <a:solidFill>
                  <a:srgbClr val="000000"/>
                </a:solidFill>
                <a:effectLst/>
                <a:latin typeface="Calibri"/>
                <a:ea typeface="Calibri"/>
                <a:cs typeface="Calibri"/>
              </a:rPr>
              <a:t>Скринінг</a:t>
            </a:r>
            <a:r>
              <a:rPr lang="uk-UA" sz="1800" b="0" i="0" strike="noStrike" cap="none" spc="0" baseline="0" dirty="0">
                <a:solidFill>
                  <a:srgbClr val="000000"/>
                </a:solidFill>
                <a:effectLst/>
                <a:latin typeface="Calibri"/>
                <a:ea typeface="Calibri"/>
                <a:cs typeface="Calibri"/>
              </a:rPr>
              <a:t> необхідно розпочати на вході до медичного закладу. Він загальний, тобто стосується всіх </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 персоналу, пацієнтів та лікарів. </a:t>
            </a:r>
            <a:r>
              <a:rPr lang="uk-UA" sz="1800" b="0" i="0" strike="noStrike" cap="none" spc="0" baseline="0" dirty="0" err="1">
                <a:solidFill>
                  <a:srgbClr val="000000"/>
                </a:solidFill>
                <a:effectLst/>
                <a:latin typeface="Calibri"/>
                <a:ea typeface="Calibri"/>
                <a:cs typeface="Calibri"/>
              </a:rPr>
              <a:t>Скринінг</a:t>
            </a:r>
            <a:r>
              <a:rPr lang="uk-UA" sz="1800" b="0" i="0" strike="noStrike" cap="none" spc="0" baseline="0" dirty="0">
                <a:solidFill>
                  <a:srgbClr val="000000"/>
                </a:solidFill>
                <a:effectLst/>
                <a:latin typeface="Calibri"/>
                <a:ea typeface="Calibri"/>
                <a:cs typeface="Calibri"/>
              </a:rPr>
              <a:t> може передбачати перевірку температури, симптомів та близьких контактів. Слід дотримуватися маскового режиму. Можуть застосовуватися протоколи, що відповідають місцевим рекомендаціям; при цьому пам’ятайте про важливість ізоляції та карантину, особливо для </a:t>
            </a:r>
            <a:r>
              <a:rPr lang="uk-UA" sz="1800" b="0" i="0" strike="noStrike" cap="none" spc="0" baseline="0" dirty="0" err="1">
                <a:solidFill>
                  <a:srgbClr val="000000"/>
                </a:solidFill>
                <a:effectLst/>
                <a:latin typeface="Calibri"/>
                <a:ea typeface="Calibri"/>
                <a:cs typeface="Calibri"/>
              </a:rPr>
              <a:t>невакцинованих</a:t>
            </a:r>
            <a:r>
              <a:rPr lang="uk-UA" sz="1800" b="0" i="0" strike="noStrike" cap="none" spc="0" baseline="0" dirty="0">
                <a:solidFill>
                  <a:srgbClr val="000000"/>
                </a:solidFill>
                <a:effectLst/>
                <a:latin typeface="Calibri"/>
                <a:ea typeface="Calibri"/>
                <a:cs typeface="Calibri"/>
              </a:rPr>
              <a:t> осіб й осіб із підвищеним ризиком розвитку серйозного захворювання.  Пам’ятайте, що медичний заклад призначений для надання допомоги людям, які знаходяться в групі ризику, тому необхідно бути дуже обережними.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33</a:t>
            </a:fld>
            <a:endParaRPr lang="en-US"/>
          </a:p>
        </p:txBody>
      </p:sp>
    </p:spTree>
    <p:extLst>
      <p:ext uri="{BB962C8B-B14F-4D97-AF65-F5344CB8AC3E}">
        <p14:creationId xmlns:p14="http://schemas.microsoft.com/office/powerpoint/2010/main" val="4114047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На цьому слайді зображена схема базової оцінки пріоритетності для початку ізоляції та надання медичної допомоги пацієнтам.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uk-UA" sz="1800" b="0" i="0" strike="noStrike" cap="none" spc="0" baseline="0" dirty="0">
                <a:solidFill>
                  <a:srgbClr val="000000"/>
                </a:solidFill>
                <a:effectLst/>
                <a:latin typeface="Calibri"/>
                <a:ea typeface="Calibri"/>
                <a:cs typeface="Calibri"/>
              </a:rPr>
              <a:t>Розподіл на когорти за фізичними параметрами слід підтримувати, коли це можливо, для відокремлення пацієнтів, які мають або не мають симптомів COVID-19. Звичайно, будуть також </a:t>
            </a:r>
            <a:r>
              <a:rPr lang="uk-UA" sz="1800" b="0" i="0" strike="noStrike" cap="none" spc="0" baseline="0" dirty="0" err="1">
                <a:solidFill>
                  <a:srgbClr val="000000"/>
                </a:solidFill>
                <a:effectLst/>
                <a:latin typeface="Calibri"/>
                <a:ea typeface="Calibri"/>
                <a:cs typeface="Calibri"/>
              </a:rPr>
              <a:t>безсимптомні</a:t>
            </a:r>
            <a:r>
              <a:rPr lang="uk-UA" sz="1800" b="0" i="0" strike="noStrike" cap="none" spc="0" baseline="0" dirty="0">
                <a:solidFill>
                  <a:srgbClr val="000000"/>
                </a:solidFill>
                <a:effectLst/>
                <a:latin typeface="Calibri"/>
                <a:ea typeface="Calibri"/>
                <a:cs typeface="Calibri"/>
              </a:rPr>
              <a:t> пацієнти з позитивним результатом, тому важливі універсальні запобіжні заходи. І навпаки, не у кожної людини з лихоманкою, задишкою або кашлем буде встановлений діагноз COVID-19.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34</a:t>
            </a:fld>
            <a:endParaRPr lang="en-US"/>
          </a:p>
        </p:txBody>
      </p:sp>
    </p:spTree>
    <p:extLst>
      <p:ext uri="{BB962C8B-B14F-4D97-AF65-F5344CB8AC3E}">
        <p14:creationId xmlns:p14="http://schemas.microsoft.com/office/powerpoint/2010/main" val="3551947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a:solidFill>
                  <a:srgbClr val="000000"/>
                </a:solidFill>
                <a:effectLst/>
                <a:latin typeface="Calibri"/>
                <a:ea typeface="Calibri"/>
                <a:cs typeface="Calibri"/>
              </a:rPr>
              <a:t>Ця схема призводить до більш сучасного рівня — після початкового розділення пацієнтів із симптомами та без них — до поділу на рівні клінічної допомоги на основі тяжкості симптомів. У випадку підозри на легкі та середні ступені тяжкості може знадобитися (або не знадобитися) додаткове тестування, тоді як тяжкі випадки вимагають негайної стабілізації.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35</a:t>
            </a:fld>
            <a:endParaRPr lang="en-US"/>
          </a:p>
        </p:txBody>
      </p:sp>
    </p:spTree>
    <p:extLst>
      <p:ext uri="{BB962C8B-B14F-4D97-AF65-F5344CB8AC3E}">
        <p14:creationId xmlns:p14="http://schemas.microsoft.com/office/powerpoint/2010/main" val="533115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На цій діаграмі зображений комплексний підхід до фізичної та клінічної оцінки пріоритетності. Під час пандемії COVID-19 практикувалося обов’язкове зосередження на розділення на когорти та відокремлення пацієнтів із симптомами та контактом з вірусом від </a:t>
            </a:r>
            <a:r>
              <a:rPr lang="uk-UA" sz="1800" b="0" i="0" strike="noStrike" cap="none" spc="0" baseline="0" dirty="0" err="1">
                <a:solidFill>
                  <a:srgbClr val="000000"/>
                </a:solidFill>
                <a:effectLst/>
                <a:latin typeface="Calibri"/>
                <a:ea typeface="Calibri"/>
                <a:cs typeface="Calibri"/>
              </a:rPr>
              <a:t>безсимптомних</a:t>
            </a:r>
            <a:r>
              <a:rPr lang="uk-UA" sz="1800" b="0" i="0" strike="noStrike" cap="none" spc="0" baseline="0" dirty="0">
                <a:solidFill>
                  <a:srgbClr val="000000"/>
                </a:solidFill>
                <a:effectLst/>
                <a:latin typeface="Calibri"/>
                <a:ea typeface="Calibri"/>
                <a:cs typeface="Calibri"/>
              </a:rPr>
              <a:t> пацієнтів і тих, які не контактували з вірусом. Однак цілісний підхід повинен інтегрувати важливість визначення пріоритетів для пацієнтів </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червоного рівня</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 незалежно від того, чи червоний рівень пов’язаний з COVID-19 чи іншими проблемами.</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Тут метою є створення структури для комплексного підходу до фізичної та клінічної оцінки пріоритетності.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Під час розгляду цієї діаграми дуже важливо пам’ятати декілька речей: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1. Будь-який пацієнт з ЧЕРВОНИМ статусом (як з підозрою на наявність COVID-19, так і без) повинен негайно переїхати в зону першої допомоги для клінічної оцінки та лікування.</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2. </a:t>
            </a:r>
            <a:r>
              <a:rPr lang="uk-UA" sz="1800" b="0" i="0" strike="noStrike" cap="none" spc="0" baseline="0" dirty="0" err="1">
                <a:solidFill>
                  <a:srgbClr val="000000"/>
                </a:solidFill>
                <a:effectLst/>
                <a:latin typeface="Calibri"/>
                <a:ea typeface="Calibri"/>
                <a:cs typeface="Calibri"/>
              </a:rPr>
              <a:t>ПКІ</a:t>
            </a:r>
            <a:r>
              <a:rPr lang="uk-UA" sz="1800" b="0" i="0" strike="noStrike" cap="none" spc="0" baseline="0" dirty="0">
                <a:solidFill>
                  <a:srgbClr val="000000"/>
                </a:solidFill>
                <a:effectLst/>
                <a:latin typeface="Calibri"/>
                <a:ea typeface="Calibri"/>
                <a:cs typeface="Calibri"/>
              </a:rPr>
              <a:t>/</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слід застосовувати до всіх пацієнтів, незалежно від результатів скринінгу або тестів</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 Проте слід використовувати </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вищого рівня для пацієнтів із сильно вираженими симптомами, підозрою або підтвердженим позитивним результатом тесту.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uk-UA" sz="1800" b="0" i="0" strike="noStrike" cap="none" spc="0" baseline="0" dirty="0">
                <a:solidFill>
                  <a:srgbClr val="000000"/>
                </a:solidFill>
                <a:effectLst/>
                <a:latin typeface="Calibri"/>
                <a:ea typeface="Calibri"/>
                <a:cs typeface="Calibri"/>
              </a:rPr>
              <a:t>3. Усі пацієнти потребують повного клінічного обстеження.</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Це особливо важливо для пацієнтів у жовтій/оранжевій зоні, стан яких стабільний, але які мають фактори ризику та захворювання середнього ступеня тяжкості. Ці пацієнти потребують детального обстеження, оскільки вони можуть відповідати критеріям для ретельного подальшого спостереження та в кінцевому підсумку можуть потребувати госпіталізації. Метою оцінки пріоритетності є категоризація пацієнтів з точки зору пріоритету обстеження; клінічна оцінка сприяє остаточному розподілу пацієнтів.</a:t>
            </a:r>
            <a:r>
              <a:rPr lang="uk-UA"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36</a:t>
            </a:fld>
            <a:endParaRPr lang="en-US"/>
          </a:p>
        </p:txBody>
      </p:sp>
    </p:spTree>
    <p:extLst>
      <p:ext uri="{BB962C8B-B14F-4D97-AF65-F5344CB8AC3E}">
        <p14:creationId xmlns:p14="http://schemas.microsoft.com/office/powerpoint/2010/main" val="2782453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На цьому малюнку представлено оновлене зображення інтегрованої оцінки пріоритетності, яка включає тестування та лікування в якості важливого компоненту, який слід враховувати.</a:t>
            </a:r>
          </a:p>
          <a:p>
            <a:r>
              <a:rPr lang="uk-UA" sz="1200" b="0" i="0" strike="noStrike" cap="none" spc="0" baseline="0" dirty="0">
                <a:solidFill>
                  <a:srgbClr val="000000"/>
                </a:solidFill>
                <a:effectLst/>
                <a:latin typeface="Calibri"/>
                <a:ea typeface="Calibri"/>
                <a:cs typeface="Calibri"/>
              </a:rPr>
              <a:t>Кілька важливих елементів, які слід враховувати:</a:t>
            </a:r>
          </a:p>
          <a:p>
            <a:endParaRPr lang="en-US" dirty="0"/>
          </a:p>
          <a:p>
            <a:pPr marL="228600" indent="-228600">
              <a:buAutoNum type="arabicPeriod"/>
            </a:pPr>
            <a:r>
              <a:rPr lang="uk-UA" sz="1200" b="0" i="0" strike="noStrike" cap="none" spc="0" baseline="0" dirty="0">
                <a:solidFill>
                  <a:srgbClr val="000000"/>
                </a:solidFill>
                <a:effectLst/>
                <a:latin typeface="Calibri"/>
                <a:ea typeface="Calibri"/>
                <a:cs typeface="Calibri"/>
              </a:rPr>
              <a:t>за наявності, швидке тестування пацієнтів із симптомами може допомогти підтвердити позитивний статус інфекції;  всі медичні працівники повинні здійснювати </a:t>
            </a:r>
            <a:r>
              <a:rPr lang="uk-UA" sz="1200" b="0" i="0" strike="noStrike" cap="none" spc="0" baseline="0" dirty="0" err="1">
                <a:solidFill>
                  <a:srgbClr val="000000"/>
                </a:solidFill>
                <a:effectLst/>
                <a:latin typeface="Calibri"/>
                <a:ea typeface="Calibri"/>
                <a:cs typeface="Calibri"/>
              </a:rPr>
              <a:t>ПКІ</a:t>
            </a:r>
            <a:r>
              <a:rPr lang="uk-UA" sz="1200" b="0" i="0" strike="noStrike" cap="none" spc="0" baseline="0" dirty="0">
                <a:solidFill>
                  <a:srgbClr val="000000"/>
                </a:solidFill>
                <a:effectLst/>
                <a:latin typeface="Calibri"/>
                <a:ea typeface="Calibri"/>
                <a:cs typeface="Calibri"/>
              </a:rPr>
              <a:t> навіть за наявності негативного результату тесту;</a:t>
            </a:r>
          </a:p>
          <a:p>
            <a:pPr marL="228600" indent="-228600">
              <a:buAutoNum type="arabicPeriod"/>
            </a:pPr>
            <a:r>
              <a:rPr lang="uk-UA" sz="1200" b="0" i="0" strike="noStrike" cap="none" spc="0" baseline="0" dirty="0">
                <a:solidFill>
                  <a:srgbClr val="000000"/>
                </a:solidFill>
                <a:effectLst/>
                <a:latin typeface="Calibri"/>
                <a:ea typeface="Calibri"/>
                <a:cs typeface="Calibri"/>
              </a:rPr>
              <a:t>усіх пацієнтів слід лікувати відповідно до рекомендацій, що базуються на доказово-обґрунтованих методах. Можливість надання противірусних препаратів для перорального застосування пацієнтам з підтвердженим позитивним результатом та симптомами протягом 5 днів після появи симптомів є одним із основ медичної допомоги та лікування COVID-19;  пацієнтів з тяжкою та критичною стадією захворюванням все одно слід стабілізувати та перевести, а пацієнти з легким та середнім ступенем тяжкості захворюванням, які не потребують госпіталізації, але також не відповідають критеріям для перорального застосування противірусних препаратів, повинні отримувати підтримуюче лікування відповідно до оновлених рекомендацій на основі доказово-обґрунтованих методів.</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2DF0012-FC26-E741-A2C3-CFF981C916D5}" type="slidenum">
              <a:rPr lang="en-US" smtClean="0"/>
              <a:pPr/>
              <a:t>37</a:t>
            </a:fld>
            <a:endParaRPr lang="en-US"/>
          </a:p>
        </p:txBody>
      </p:sp>
    </p:spTree>
    <p:extLst>
      <p:ext uri="{BB962C8B-B14F-4D97-AF65-F5344CB8AC3E}">
        <p14:creationId xmlns:p14="http://schemas.microsoft.com/office/powerpoint/2010/main" val="2214510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Важливо визначити точки повернення для повторного здійснення </a:t>
            </a:r>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38</a:t>
            </a:fld>
            <a:endParaRPr lang="en-US"/>
          </a:p>
        </p:txBody>
      </p:sp>
    </p:spTree>
    <p:extLst>
      <p:ext uri="{BB962C8B-B14F-4D97-AF65-F5344CB8AC3E}">
        <p14:creationId xmlns:p14="http://schemas.microsoft.com/office/powerpoint/2010/main" val="1787770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Під час початкової оцінки пацієнта враховуйте його загальний вигляд.</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Чи спостерігається у пацієнта помітна задишка, чи важко йому дихати, чи є </a:t>
            </a:r>
            <a:r>
              <a:rPr lang="uk-UA" sz="1800" b="0" i="0" strike="noStrike" cap="none" spc="0" baseline="0" dirty="0" err="1">
                <a:solidFill>
                  <a:srgbClr val="000000"/>
                </a:solidFill>
                <a:effectLst/>
                <a:latin typeface="Calibri"/>
                <a:ea typeface="Calibri"/>
                <a:cs typeface="Calibri"/>
              </a:rPr>
              <a:t>ціанотичний</a:t>
            </a:r>
            <a:r>
              <a:rPr lang="uk-UA" sz="1800" b="0" i="0" strike="noStrike" cap="none" spc="0" baseline="0" dirty="0">
                <a:solidFill>
                  <a:srgbClr val="000000"/>
                </a:solidFill>
                <a:effectLst/>
                <a:latin typeface="Calibri"/>
                <a:ea typeface="Calibri"/>
                <a:cs typeface="Calibri"/>
              </a:rPr>
              <a:t> відтінок шкіри або сплутаність свідомості? Якщо так, пацієнта слід негайно перевести в червону зону/</a:t>
            </a:r>
            <a:r>
              <a:rPr lang="uk-UA" sz="1800" b="0" i="0" strike="noStrike" cap="none" spc="0" baseline="0" dirty="0" err="1">
                <a:solidFill>
                  <a:srgbClr val="000000"/>
                </a:solidFill>
                <a:effectLst/>
                <a:latin typeface="Calibri"/>
                <a:ea typeface="Calibri"/>
                <a:cs typeface="Calibri"/>
              </a:rPr>
              <a:t>зону</a:t>
            </a:r>
            <a:r>
              <a:rPr lang="uk-UA" sz="1800" b="0" i="0" strike="noStrike" cap="none" spc="0" baseline="0" dirty="0">
                <a:solidFill>
                  <a:srgbClr val="000000"/>
                </a:solidFill>
                <a:effectLst/>
                <a:latin typeface="Calibri"/>
                <a:ea typeface="Calibri"/>
                <a:cs typeface="Calibri"/>
              </a:rPr>
              <a:t> реанімації, і відповідна команда повинна розпочати наступні кроки з обстеження пацієнта.</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Продумайте все заздалегідь: як правило, особа, яка виконує оцінку пріоритетності, не повинна бути особою, яка виконує наступні кроки реанімації та стабілізації, але в деяких випадках немає іншого варіанта.</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Подумайте про свої умови та заплануйте ті заходи, що мають найбільший сенс, враховуючи наявні у вас ресурси.</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Тривожні</a:t>
            </a:r>
            <a:r>
              <a:rPr lang="uk-UA" sz="1800" b="0" i="0" strike="noStrike" cap="none" spc="0" baseline="0" dirty="0">
                <a:solidFill>
                  <a:srgbClr val="000000"/>
                </a:solidFill>
                <a:effectLst/>
                <a:latin typeface="Times New Roman"/>
                <a:ea typeface="Times New Roman"/>
                <a:cs typeface="Times New Roman"/>
              </a:rPr>
              <a:t>»</a:t>
            </a:r>
            <a:r>
              <a:rPr lang="uk-UA" sz="1800" b="0" i="0" strike="noStrike" cap="none" spc="0" baseline="0" dirty="0">
                <a:solidFill>
                  <a:srgbClr val="000000"/>
                </a:solidFill>
                <a:effectLst/>
                <a:latin typeface="Calibri"/>
                <a:ea typeface="Calibri"/>
                <a:cs typeface="Calibri"/>
              </a:rPr>
              <a:t> симптоми повинні підвищувати рівень занепокоєння. Якщо пацієнт виглядає хворим або має нестабільні основні фізіологічні показники, а також тривожні симптоми, це підвищує рівень занепокоєння. Однак, навіть якщо пацієнт не виглядає клінічно нестабільним, ці тривожні симптоми потребують подальшого розгляду та часто подальшого обстеження.</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39</a:t>
            </a:fld>
            <a:endParaRPr lang="en-US"/>
          </a:p>
        </p:txBody>
      </p:sp>
    </p:spTree>
    <p:extLst>
      <p:ext uri="{BB962C8B-B14F-4D97-AF65-F5344CB8AC3E}">
        <p14:creationId xmlns:p14="http://schemas.microsoft.com/office/powerpoint/2010/main" val="3308790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Keep references available for normal ranges of vital signs for adults and pediatric patients. Remember </a:t>
            </a:r>
            <a:r>
              <a:rPr lang="en-US" sz="1800" kern="1200" dirty="0">
                <a:effectLst/>
                <a:latin typeface="Times New Roman" panose="02020603050405020304" pitchFamily="18" charset="0"/>
                <a:ea typeface="Calibri" panose="020F0502020204030204" pitchFamily="34" charset="0"/>
              </a:rPr>
              <a:t>—</a:t>
            </a:r>
            <a:r>
              <a:rPr lang="en-US" sz="1800" kern="1200" dirty="0">
                <a:effectLst/>
                <a:latin typeface="Calibri" panose="020F0502020204030204" pitchFamily="34" charset="0"/>
                <a:ea typeface="Calibri" panose="020F0502020204030204" pitchFamily="34" charset="0"/>
              </a:rPr>
              <a:t> vital signs are vital.</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Abnormalities are important to recognize and investigate further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40</a:t>
            </a:fld>
            <a:endParaRPr lang="en-US"/>
          </a:p>
        </p:txBody>
      </p:sp>
    </p:spTree>
    <p:extLst>
      <p:ext uri="{BB962C8B-B14F-4D97-AF65-F5344CB8AC3E}">
        <p14:creationId xmlns:p14="http://schemas.microsoft.com/office/powerpoint/2010/main" val="926022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Вік &gt; = 65 років є фактором ризику прогресування захворювання, незалежно від статусу вакцинації; або вік 50–64 років та відсутність вакцинації</a:t>
            </a:r>
          </a:p>
          <a:p>
            <a:endParaRPr lang="en-US" dirty="0"/>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Вік ≥ 50 років</a:t>
            </a:r>
          </a:p>
          <a:p>
            <a:pPr rtl="0" fontAlgn="base">
              <a:spcBef>
                <a:spcPct val="0"/>
              </a:spcBef>
              <a:spcAft>
                <a:spcPct val="0"/>
              </a:spcAft>
              <a:buFont typeface="Arial" panose="020B0604020202020204" pitchFamily="34" charset="0"/>
              <a:buChar char="•"/>
            </a:pPr>
            <a:r>
              <a:rPr lang="uk-UA" sz="1800" b="0" i="0" strike="noStrike" cap="none" spc="0" baseline="0" dirty="0" err="1">
                <a:solidFill>
                  <a:srgbClr val="666666"/>
                </a:solidFill>
                <a:effectLst/>
                <a:latin typeface="Arial"/>
                <a:ea typeface="Arial"/>
                <a:cs typeface="Arial"/>
              </a:rPr>
              <a:t>ІМТ</a:t>
            </a:r>
            <a:r>
              <a:rPr lang="uk-UA" sz="1800" b="0" i="0" strike="noStrike" cap="none" spc="0" baseline="0" dirty="0">
                <a:solidFill>
                  <a:srgbClr val="666666"/>
                </a:solidFill>
                <a:effectLst/>
                <a:latin typeface="Arial"/>
                <a:ea typeface="Arial"/>
                <a:cs typeface="Arial"/>
              </a:rPr>
              <a:t> ≥ 30 кг/м2</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Вагітність</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Цукровий діабет</a:t>
            </a:r>
          </a:p>
          <a:p>
            <a:pPr rtl="0" fontAlgn="base">
              <a:spcBef>
                <a:spcPct val="0"/>
              </a:spcBef>
              <a:spcAft>
                <a:spcPct val="0"/>
              </a:spcAft>
              <a:buFont typeface="Arial" panose="020B0604020202020204" pitchFamily="34" charset="0"/>
              <a:buChar char="•"/>
            </a:pPr>
            <a:r>
              <a:rPr lang="uk-UA" sz="1800" b="0" i="0" strike="noStrike" cap="none" spc="0" baseline="0" dirty="0" err="1">
                <a:solidFill>
                  <a:srgbClr val="666666"/>
                </a:solidFill>
                <a:effectLst/>
                <a:latin typeface="Arial"/>
                <a:ea typeface="Arial"/>
                <a:cs typeface="Arial"/>
              </a:rPr>
              <a:t>Серповидноклітинна</a:t>
            </a:r>
            <a:r>
              <a:rPr lang="uk-UA" sz="1800" b="0" i="0" strike="noStrike" cap="none" spc="0" baseline="0" dirty="0">
                <a:solidFill>
                  <a:srgbClr val="666666"/>
                </a:solidFill>
                <a:effectLst/>
                <a:latin typeface="Arial"/>
                <a:ea typeface="Arial"/>
                <a:cs typeface="Arial"/>
              </a:rPr>
              <a:t> анемія</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Розлади нейропсихічного розвитку</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Хронічна хвороба нирок, стадія 3b або гірше</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Серцево-судинні захворювання, гіпертензія або захворювання легень</a:t>
            </a:r>
          </a:p>
          <a:p>
            <a:pPr rtl="0" fontAlgn="base">
              <a:spcBef>
                <a:spcPct val="0"/>
              </a:spcBef>
              <a:spcAft>
                <a:spcPct val="0"/>
              </a:spcAft>
              <a:buFont typeface="Arial" panose="020B0604020202020204" pitchFamily="34" charset="0"/>
              <a:buChar char="•"/>
            </a:pPr>
            <a:r>
              <a:rPr lang="uk-UA" sz="1800" b="0" i="0" strike="noStrike" cap="none" spc="0" baseline="0" dirty="0" err="1">
                <a:solidFill>
                  <a:srgbClr val="666666"/>
                </a:solidFill>
                <a:effectLst/>
                <a:latin typeface="Arial"/>
                <a:ea typeface="Arial"/>
                <a:cs typeface="Arial"/>
              </a:rPr>
              <a:t>Імунодефіцитна</a:t>
            </a:r>
            <a:r>
              <a:rPr lang="uk-UA" sz="1800" b="0" i="0" strike="noStrike" cap="none" spc="0" baseline="0" dirty="0">
                <a:solidFill>
                  <a:srgbClr val="666666"/>
                </a:solidFill>
                <a:effectLst/>
                <a:latin typeface="Arial"/>
                <a:ea typeface="Arial"/>
                <a:cs typeface="Arial"/>
              </a:rPr>
              <a:t> хвороба (наприклад, ВІЛ)</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Туберкульоз</a:t>
            </a:r>
          </a:p>
          <a:p>
            <a:pPr rtl="0" fontAlgn="base">
              <a:spcBef>
                <a:spcPct val="0"/>
              </a:spcBef>
              <a:spcAft>
                <a:spcPct val="0"/>
              </a:spcAft>
              <a:buFont typeface="Arial" panose="020B0604020202020204" pitchFamily="34" charset="0"/>
              <a:buChar char="•"/>
            </a:pPr>
            <a:r>
              <a:rPr lang="uk-UA" sz="1800" b="0" i="0" strike="noStrike" cap="none" spc="0" baseline="0" dirty="0">
                <a:solidFill>
                  <a:srgbClr val="666666"/>
                </a:solidFill>
                <a:effectLst/>
                <a:latin typeface="Arial"/>
                <a:ea typeface="Arial"/>
                <a:cs typeface="Arial"/>
              </a:rPr>
              <a:t>Визначений лікарем медичний розлад або демографічний фактор, який, як передбачається, наражає пацієнта на високий ризик прогресування захворювання</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41</a:t>
            </a:fld>
            <a:endParaRPr lang="en-US"/>
          </a:p>
        </p:txBody>
      </p:sp>
    </p:spTree>
    <p:extLst>
      <p:ext uri="{BB962C8B-B14F-4D97-AF65-F5344CB8AC3E}">
        <p14:creationId xmlns:p14="http://schemas.microsoft.com/office/powerpoint/2010/main" val="2478085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Ці визначення випадків корисні для перегляду та розгляду, коли ви стикаєтеся з пацієнтами з COVID-19.</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Зверніть увагу на те, що основні фізіологічні показники є важливими даними</a:t>
            </a:r>
            <a:r>
              <a:rPr lang="uk-UA" sz="1200" b="0" i="0" strike="noStrike" cap="none" spc="0" baseline="0" dirty="0">
                <a:solidFill>
                  <a:srgbClr val="000000"/>
                </a:solidFill>
                <a:effectLst/>
                <a:latin typeface="Calibri"/>
                <a:ea typeface="Calibri"/>
                <a:cs typeface="Calibri"/>
              </a:rPr>
              <a:t> </a:t>
            </a:r>
          </a:p>
          <a:p>
            <a:endParaRPr lang="en-US" dirty="0">
              <a:effectLst/>
            </a:endParaRPr>
          </a:p>
          <a:p>
            <a:r>
              <a:rPr lang="uk-UA" sz="1200" b="0" i="0" strike="noStrike" cap="none" spc="0" baseline="0" dirty="0">
                <a:solidFill>
                  <a:srgbClr val="000000"/>
                </a:solidFill>
                <a:effectLst/>
                <a:latin typeface="Calibri"/>
                <a:ea typeface="Calibri"/>
                <a:cs typeface="Calibri"/>
              </a:rPr>
              <a:t>Пам’ятайте, що симптоматичне захворювання легкого та середнього ступеня тяжкості є цілями розгляду в рамках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Усі пацієнти повинні пройти обстеження на предмет тяжкості захворювання та необхідності початку лікування.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42</a:t>
            </a:fld>
            <a:endParaRPr lang="en-US"/>
          </a:p>
        </p:txBody>
      </p:sp>
    </p:spTree>
    <p:extLst>
      <p:ext uri="{BB962C8B-B14F-4D97-AF65-F5344CB8AC3E}">
        <p14:creationId xmlns:p14="http://schemas.microsoft.com/office/powerpoint/2010/main" val="205824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слайд призначений для нагадування про причину, з якої ми знаходимося тут. </a:t>
            </a:r>
          </a:p>
          <a:p>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19 — це інфекція, викликана вірусом SARS-CoV02. </a:t>
            </a:r>
          </a:p>
        </p:txBody>
      </p:sp>
      <p:sp>
        <p:nvSpPr>
          <p:cNvPr id="4" name="Slide Number Placeholder 3"/>
          <p:cNvSpPr>
            <a:spLocks noGrp="1"/>
          </p:cNvSpPr>
          <p:nvPr>
            <p:ph type="sldNum" sz="quarter" idx="5"/>
          </p:nvPr>
        </p:nvSpPr>
        <p:spPr/>
        <p:txBody>
          <a:bodyPr/>
          <a:lstStyle/>
          <a:p>
            <a:fld id="{A2FA9890-9C3C-F040-8A1D-47B5802A485B}" type="slidenum">
              <a:rPr lang="en-US" smtClean="0"/>
              <a:pPr/>
              <a:t>4</a:t>
            </a:fld>
            <a:endParaRPr lang="en-US"/>
          </a:p>
        </p:txBody>
      </p:sp>
    </p:spTree>
    <p:extLst>
      <p:ext uri="{BB962C8B-B14F-4D97-AF65-F5344CB8AC3E}">
        <p14:creationId xmlns:p14="http://schemas.microsoft.com/office/powerpoint/2010/main" val="2333166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Хоча цей підготовчий курс зосереджений на пацієнтах з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пам’ятайте, що до клініки або закладу може прибути будь-який пацієнт, який потребує обстеження та медичної допомоги.</a:t>
            </a:r>
          </a:p>
          <a:p>
            <a:r>
              <a:rPr lang="uk-UA" sz="1200" b="0" i="0" strike="noStrike" cap="none" spc="0" baseline="0" dirty="0">
                <a:solidFill>
                  <a:srgbClr val="000000"/>
                </a:solidFill>
                <a:effectLst/>
                <a:latin typeface="Calibri"/>
                <a:ea typeface="Calibri"/>
                <a:cs typeface="Calibri"/>
              </a:rPr>
              <a:t>У цього пацієнта може бути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або інша проблема, і ми працюємо над зміцненням системи охорони здоров'я, щоб дбати про всі ці можливі аспекти.</a:t>
            </a:r>
          </a:p>
          <a:p>
            <a:r>
              <a:rPr lang="uk-UA" sz="1200" b="0" i="0" strike="noStrike" cap="none" spc="0" baseline="0" dirty="0">
                <a:solidFill>
                  <a:srgbClr val="000000"/>
                </a:solidFill>
                <a:effectLst/>
                <a:latin typeface="Calibri"/>
                <a:ea typeface="Calibri"/>
                <a:cs typeface="Calibri"/>
              </a:rPr>
              <a:t>Підтримуйте високий рівень індивідуального захисту за допомогою відповідних заході з </a:t>
            </a:r>
            <a:r>
              <a:rPr lang="uk-UA" sz="1200" b="0" i="0" strike="noStrike" cap="none" spc="0" baseline="0" dirty="0" err="1">
                <a:solidFill>
                  <a:srgbClr val="000000"/>
                </a:solidFill>
                <a:effectLst/>
                <a:latin typeface="Calibri"/>
                <a:ea typeface="Calibri"/>
                <a:cs typeface="Calibri"/>
              </a:rPr>
              <a:t>ПКІ</a:t>
            </a:r>
            <a:r>
              <a:rPr lang="uk-UA" sz="1200" b="0" i="0" strike="noStrike" cap="none" spc="0" baseline="0" dirty="0">
                <a:solidFill>
                  <a:srgbClr val="000000"/>
                </a:solidFill>
                <a:effectLst/>
                <a:latin typeface="Calibri"/>
                <a:ea typeface="Calibri"/>
                <a:cs typeface="Calibri"/>
              </a:rPr>
              <a:t> та практикуйте широку диференційну діагностику під час первинної оцінки та надання медичної допомоги пацієнтам. </a:t>
            </a:r>
          </a:p>
        </p:txBody>
      </p:sp>
      <p:sp>
        <p:nvSpPr>
          <p:cNvPr id="4" name="Slide Number Placeholder 3"/>
          <p:cNvSpPr>
            <a:spLocks noGrp="1"/>
          </p:cNvSpPr>
          <p:nvPr>
            <p:ph type="sldNum" sz="quarter" idx="5"/>
          </p:nvPr>
        </p:nvSpPr>
        <p:spPr/>
        <p:txBody>
          <a:bodyPr/>
          <a:lstStyle/>
          <a:p>
            <a:fld id="{A2FA9890-9C3C-F040-8A1D-47B5802A485B}" type="slidenum">
              <a:rPr lang="en-US" smtClean="0"/>
              <a:pPr/>
              <a:t>43</a:t>
            </a:fld>
            <a:endParaRPr lang="en-US"/>
          </a:p>
        </p:txBody>
      </p:sp>
    </p:spTree>
    <p:extLst>
      <p:ext uri="{BB962C8B-B14F-4D97-AF65-F5344CB8AC3E}">
        <p14:creationId xmlns:p14="http://schemas.microsoft.com/office/powerpoint/2010/main" val="2654857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Щоб підготуватися до першого дня оцінки пріоритетності, вам знадобляться </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та інструменти для оцінки пріоритетності. </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для недиференційованих пацієнтів повинні включати респіраторну маску, </a:t>
            </a:r>
            <a:r>
              <a:rPr lang="uk-UA" sz="1800" b="0" i="0" strike="noStrike" cap="none" spc="0" baseline="0" dirty="0" err="1">
                <a:solidFill>
                  <a:srgbClr val="000000"/>
                </a:solidFill>
                <a:effectLst/>
                <a:latin typeface="Calibri"/>
                <a:ea typeface="Calibri"/>
                <a:cs typeface="Calibri"/>
              </a:rPr>
              <a:t>маску</a:t>
            </a:r>
            <a:r>
              <a:rPr lang="uk-UA" sz="1800" b="0" i="0" strike="noStrike" cap="none" spc="0" baseline="0" dirty="0">
                <a:solidFill>
                  <a:srgbClr val="000000"/>
                </a:solidFill>
                <a:effectLst/>
                <a:latin typeface="Calibri"/>
                <a:ea typeface="Calibri"/>
                <a:cs typeface="Calibri"/>
              </a:rPr>
              <a:t> для обличчя/очей, рукавички та спецодяг. Інструменти включають </a:t>
            </a:r>
            <a:r>
              <a:rPr lang="uk-UA" sz="1800" b="0" i="0" strike="noStrike" cap="none" spc="0" baseline="0" dirty="0" err="1">
                <a:solidFill>
                  <a:srgbClr val="000000"/>
                </a:solidFill>
                <a:effectLst/>
                <a:latin typeface="Calibri"/>
                <a:ea typeface="Calibri"/>
                <a:cs typeface="Calibri"/>
              </a:rPr>
              <a:t>пульсоксиметр</a:t>
            </a:r>
            <a:r>
              <a:rPr lang="uk-UA" sz="1800" b="0" i="0" strike="noStrike" cap="none" spc="0" baseline="0" dirty="0">
                <a:solidFill>
                  <a:srgbClr val="000000"/>
                </a:solidFill>
                <a:effectLst/>
                <a:latin typeface="Calibri"/>
                <a:ea typeface="Calibri"/>
                <a:cs typeface="Calibri"/>
              </a:rPr>
              <a:t>, тонометр, пульсометр і стандартні таблиці основних фізіологічних показників для довідки.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44</a:t>
            </a:fld>
            <a:endParaRPr lang="en-US"/>
          </a:p>
        </p:txBody>
      </p:sp>
    </p:spTree>
    <p:extLst>
      <p:ext uri="{BB962C8B-B14F-4D97-AF65-F5344CB8AC3E}">
        <p14:creationId xmlns:p14="http://schemas.microsoft.com/office/powerpoint/2010/main" val="2847004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uk-UA" sz="1800" b="0" i="0" strike="noStrike" cap="none" spc="0" baseline="0" dirty="0">
                <a:solidFill>
                  <a:srgbClr val="000000"/>
                </a:solidFill>
                <a:effectLst/>
                <a:latin typeface="Calibri"/>
                <a:ea typeface="Calibri"/>
                <a:cs typeface="Calibri"/>
              </a:rPr>
              <a:t>Вам потрібна додаткова інформація про цього пацієнта. Але перш за все, вслід впевнитися, що ви використовуєте відповідні </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Вам слід надягти респіраторну маску, рукавички, лицьовий щиток або засоби захисту очей, а також спецодяг.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uk-UA" sz="1800" b="0" i="0" strike="noStrike" cap="none" spc="0" baseline="0" dirty="0">
                <a:solidFill>
                  <a:srgbClr val="000000"/>
                </a:solidFill>
                <a:effectLst/>
                <a:latin typeface="Calibri"/>
                <a:ea typeface="Calibri"/>
                <a:cs typeface="Calibri"/>
              </a:rPr>
              <a:t>Далі у вас має скластися початкове враження. Як виглядає цей пацієнт? Чи важко йому дихати? Його відтінок шкіри блідий чи </a:t>
            </a:r>
            <a:r>
              <a:rPr lang="uk-UA" sz="1800" b="0" i="0" strike="noStrike" cap="none" spc="0" baseline="0" dirty="0" err="1">
                <a:solidFill>
                  <a:srgbClr val="000000"/>
                </a:solidFill>
                <a:effectLst/>
                <a:latin typeface="Calibri"/>
                <a:ea typeface="Calibri"/>
                <a:cs typeface="Calibri"/>
              </a:rPr>
              <a:t>ціанотичний</a:t>
            </a:r>
            <a:r>
              <a:rPr lang="uk-UA" sz="1800" b="0" i="0" strike="noStrike" cap="none" spc="0" baseline="0" dirty="0">
                <a:solidFill>
                  <a:srgbClr val="000000"/>
                </a:solidFill>
                <a:effectLst/>
                <a:latin typeface="Calibri"/>
                <a:ea typeface="Calibri"/>
                <a:cs typeface="Calibri"/>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uk-UA" sz="1800" b="0" i="0" strike="noStrike" cap="none" spc="0" baseline="0" dirty="0">
                <a:solidFill>
                  <a:srgbClr val="000000"/>
                </a:solidFill>
                <a:effectLst/>
                <a:latin typeface="Calibri"/>
                <a:ea typeface="Calibri"/>
                <a:cs typeface="Calibri"/>
              </a:rPr>
              <a:t>Якщо у вас є такі інструменти, як </a:t>
            </a:r>
            <a:r>
              <a:rPr lang="uk-UA" sz="1800" b="0" i="0" strike="noStrike" cap="none" spc="0" baseline="0" dirty="0" err="1">
                <a:solidFill>
                  <a:srgbClr val="000000"/>
                </a:solidFill>
                <a:effectLst/>
                <a:latin typeface="Calibri"/>
                <a:ea typeface="Calibri"/>
                <a:cs typeface="Calibri"/>
              </a:rPr>
              <a:t>пульсоксиметр</a:t>
            </a:r>
            <a:r>
              <a:rPr lang="uk-UA" sz="1800" b="0" i="0" strike="noStrike" cap="none" spc="0" baseline="0" dirty="0">
                <a:solidFill>
                  <a:srgbClr val="000000"/>
                </a:solidFill>
                <a:effectLst/>
                <a:latin typeface="Calibri"/>
                <a:ea typeface="Calibri"/>
                <a:cs typeface="Calibri"/>
              </a:rPr>
              <a:t> та пристрої для визначення основних фізіологічних показників, вам знадобляться ці інструменти.  Продумайте заздалегідь. Що ще вам може знадобитися?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45</a:t>
            </a:fld>
            <a:endParaRPr lang="en-US"/>
          </a:p>
        </p:txBody>
      </p:sp>
    </p:spTree>
    <p:extLst>
      <p:ext uri="{BB962C8B-B14F-4D97-AF65-F5344CB8AC3E}">
        <p14:creationId xmlns:p14="http://schemas.microsoft.com/office/powerpoint/2010/main" val="3827388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Стан цього пацієнта у межах норми.  У нього є ознаки та симптоми </a:t>
            </a:r>
            <a:r>
              <a:rPr lang="uk-UA" sz="1800" b="0" i="0" strike="noStrike" cap="none" spc="0" baseline="0" dirty="0" err="1">
                <a:solidFill>
                  <a:srgbClr val="000000"/>
                </a:solidFill>
                <a:effectLst/>
                <a:latin typeface="Calibri"/>
                <a:ea typeface="Calibri"/>
                <a:cs typeface="Calibri"/>
              </a:rPr>
              <a:t>COVID</a:t>
            </a:r>
            <a:r>
              <a:rPr lang="uk-UA" sz="1800" b="0" i="0" strike="noStrike" cap="none" spc="0" baseline="0" dirty="0">
                <a:solidFill>
                  <a:srgbClr val="000000"/>
                </a:solidFill>
                <a:effectLst/>
                <a:latin typeface="Calibri"/>
                <a:ea typeface="Calibri"/>
                <a:cs typeface="Calibri"/>
              </a:rPr>
              <a:t>, але його основні фізіологічні показники та клінічний вигляд у межах норми. Він не відповідає критеріям захворювання важкого ступеня. При повному клінічному обстеженні вам потрібно буде отримати ширший анамнез та здійснити повне </a:t>
            </a:r>
            <a:r>
              <a:rPr lang="uk-UA" sz="1800" b="0" i="0" strike="noStrike" cap="none" spc="0" baseline="0" dirty="0" err="1">
                <a:solidFill>
                  <a:srgbClr val="000000"/>
                </a:solidFill>
                <a:effectLst/>
                <a:latin typeface="Calibri"/>
                <a:ea typeface="Calibri"/>
                <a:cs typeface="Calibri"/>
              </a:rPr>
              <a:t>фізикальне</a:t>
            </a:r>
            <a:r>
              <a:rPr lang="uk-UA" sz="1800" b="0" i="0" strike="noStrike" cap="none" spc="0" baseline="0" dirty="0">
                <a:solidFill>
                  <a:srgbClr val="000000"/>
                </a:solidFill>
                <a:effectLst/>
                <a:latin typeface="Calibri"/>
                <a:ea typeface="Calibri"/>
                <a:cs typeface="Calibri"/>
              </a:rPr>
              <a:t> обстеження, щоб визначити, чи потрібні йому будь-які подальші тести або лікування. Вам потрібно буде розглянути фактори ризику відповідності критеріям для перорального застосування противірусних препаратів. Наразі його можна віднести до легкої/стабільної категорії пацієнтів і дочекатися повної клінічної оцінки для визначення плану.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46</a:t>
            </a:fld>
            <a:endParaRPr lang="en-US"/>
          </a:p>
        </p:txBody>
      </p:sp>
    </p:spTree>
    <p:extLst>
      <p:ext uri="{BB962C8B-B14F-4D97-AF65-F5344CB8AC3E}">
        <p14:creationId xmlns:p14="http://schemas.microsoft.com/office/powerpoint/2010/main" val="4106851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Вам потрібна додаткова інформація для цієї ситуації. Але перш за все, вслід впевнитися, що ви використовуєте відповідні </a:t>
            </a:r>
            <a:r>
              <a:rPr lang="uk-UA" sz="1800" b="0" i="0" strike="noStrike" cap="none" spc="0" baseline="0" dirty="0" err="1">
                <a:solidFill>
                  <a:srgbClr val="000000"/>
                </a:solidFill>
                <a:effectLst/>
                <a:latin typeface="Calibri"/>
                <a:ea typeface="Calibri"/>
                <a:cs typeface="Calibri"/>
              </a:rPr>
              <a:t>ЗІЗ</a:t>
            </a:r>
            <a:r>
              <a:rPr lang="uk-UA" sz="1800" b="0" i="0" strike="noStrike" cap="none" spc="0" baseline="0" dirty="0">
                <a:solidFill>
                  <a:srgbClr val="000000"/>
                </a:solidFill>
                <a:effectLst/>
                <a:latin typeface="Calibri"/>
                <a:ea typeface="Calibri"/>
                <a:cs typeface="Calibri"/>
              </a:rPr>
              <a:t>. Вам слід надягти респіраторну маску, рукавички, лицьовий щиток або засоби захисту очей, а також спецодяг.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Далі у вас має скластися початкове враження. Як виглядає цей пацієнт? Чи важко йому дихати? Його відтінок шкіри блідий чи </a:t>
            </a:r>
            <a:r>
              <a:rPr lang="uk-UA" sz="1800" b="0" i="0" strike="noStrike" cap="none" spc="0" baseline="0" dirty="0" err="1">
                <a:solidFill>
                  <a:srgbClr val="000000"/>
                </a:solidFill>
                <a:effectLst/>
                <a:latin typeface="Calibri"/>
                <a:ea typeface="Calibri"/>
                <a:cs typeface="Calibri"/>
              </a:rPr>
              <a:t>ціанотичний</a:t>
            </a:r>
            <a:r>
              <a:rPr lang="uk-UA" sz="1800" b="0" i="0" strike="noStrike" cap="none" spc="0" baseline="0" dirty="0">
                <a:solidFill>
                  <a:srgbClr val="000000"/>
                </a:solidFill>
                <a:effectLst/>
                <a:latin typeface="Calibri"/>
                <a:ea typeface="Calibri"/>
                <a:cs typeface="Calibri"/>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uk-UA" sz="1800" b="0" i="0" strike="noStrike" cap="none" spc="0" baseline="0" dirty="0">
                <a:solidFill>
                  <a:srgbClr val="000000"/>
                </a:solidFill>
                <a:effectLst/>
                <a:latin typeface="Calibri"/>
                <a:ea typeface="Calibri"/>
                <a:cs typeface="Calibri"/>
              </a:rPr>
              <a:t>Якщо у вас є такі інструменти, як </a:t>
            </a:r>
            <a:r>
              <a:rPr lang="uk-UA" sz="1800" b="0" i="0" strike="noStrike" cap="none" spc="0" baseline="0" dirty="0" err="1">
                <a:solidFill>
                  <a:srgbClr val="000000"/>
                </a:solidFill>
                <a:effectLst/>
                <a:latin typeface="Calibri"/>
                <a:ea typeface="Calibri"/>
                <a:cs typeface="Calibri"/>
              </a:rPr>
              <a:t>пульсоксиметр</a:t>
            </a:r>
            <a:r>
              <a:rPr lang="uk-UA" sz="1800" b="0" i="0" strike="noStrike" cap="none" spc="0" baseline="0" dirty="0">
                <a:solidFill>
                  <a:srgbClr val="000000"/>
                </a:solidFill>
                <a:effectLst/>
                <a:latin typeface="Calibri"/>
                <a:ea typeface="Calibri"/>
                <a:cs typeface="Calibri"/>
              </a:rPr>
              <a:t> та пристрої для визначення основних фізіологічних показників, вам знадобляться ці інструменти.  Продумайте заздалегідь. Що ще вам може знадобитися?</a:t>
            </a:r>
            <a:r>
              <a:rPr lang="uk-UA"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47</a:t>
            </a:fld>
            <a:endParaRPr lang="en-US"/>
          </a:p>
        </p:txBody>
      </p:sp>
    </p:spTree>
    <p:extLst>
      <p:ext uri="{BB962C8B-B14F-4D97-AF65-F5344CB8AC3E}">
        <p14:creationId xmlns:p14="http://schemas.microsoft.com/office/powerpoint/2010/main" val="4112495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Ця пацієнтка хвора.  Її слід перевести в реанімаційну зону, де можна стабілізувати її стан за допомогою кисневої терапії та негайної реанімації.  Вона має позитивний результат скринінгу на підозру на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а також на тяжкі симптоми. </a:t>
            </a:r>
          </a:p>
          <a:p>
            <a:endParaRPr lang="en-US" sz="1800" b="0" i="0" dirty="0">
              <a:solidFill>
                <a:srgbClr val="000000"/>
              </a:solidFill>
              <a:effectLst/>
              <a:latin typeface="Calibri" panose="020F0502020204030204" pitchFamily="34" charset="0"/>
            </a:endParaRPr>
          </a:p>
          <a:p>
            <a:r>
              <a:rPr lang="uk-UA" sz="1800" b="0" i="0" strike="noStrike" cap="none" spc="0" baseline="0" dirty="0">
                <a:solidFill>
                  <a:srgbClr val="000000"/>
                </a:solidFill>
                <a:effectLst/>
                <a:latin typeface="Calibri"/>
                <a:ea typeface="Calibri"/>
                <a:cs typeface="Calibri"/>
              </a:rPr>
              <a:t>Які інструменти ви маєте у своїй клінічній сфері? Вам потрібна допомога іншого лікаря? Чи є у вас кисень?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uk-UA" sz="1800" b="0" i="0" strike="noStrike" cap="none" spc="0" baseline="0" dirty="0">
                <a:solidFill>
                  <a:srgbClr val="000000"/>
                </a:solidFill>
                <a:effectLst/>
                <a:latin typeface="Calibri"/>
                <a:ea typeface="Calibri"/>
                <a:cs typeface="Calibri"/>
              </a:rPr>
              <a:t>Продумайте заздалегідь. Як можна стабілізувати цю пацієнтку? І якщо вам потрібно перевести пацієнтку у заклад вищого рівня, що вам потрібно буде зробити?  Як вона може безпечно туди дістатися з додержанням безпечних умов у групі транспорту?</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48</a:t>
            </a:fld>
            <a:endParaRPr lang="en-US"/>
          </a:p>
        </p:txBody>
      </p:sp>
    </p:spTree>
    <p:extLst>
      <p:ext uri="{BB962C8B-B14F-4D97-AF65-F5344CB8AC3E}">
        <p14:creationId xmlns:p14="http://schemas.microsoft.com/office/powerpoint/2010/main" val="1061304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Як відомо, ви можете багато дізнатися про свого пацієнта протягом перших кількох моментів його візиту.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При зверненні до пацієнта у вашому закладі у вас вже має бути багато інформації з опитувальника для скринінгу та його скарги. </a:t>
            </a: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Пацієнт хворий? Він прийшов через симптоми захворювання? Або він звернувся через інші медичні проблеми і має легкий кашель?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b="0" i="0" strike="noStrike" cap="none" spc="0" baseline="0" dirty="0">
                <a:solidFill>
                  <a:srgbClr val="000000"/>
                </a:solidFill>
                <a:effectLst/>
                <a:latin typeface="Calibri"/>
                <a:ea typeface="Calibri"/>
                <a:cs typeface="Calibri"/>
              </a:rPr>
              <a:t>Коли ви заходите й дивитеся на пацієнта, ви можете дати першу оцінку його клінічного стану. </a:t>
            </a:r>
          </a:p>
          <a:p>
            <a:r>
              <a:rPr lang="uk-UA" sz="1800" b="0" i="0" strike="noStrike" cap="none" spc="0" baseline="0" dirty="0">
                <a:solidFill>
                  <a:srgbClr val="000000"/>
                </a:solidFill>
                <a:effectLst/>
                <a:latin typeface="Calibri"/>
                <a:ea typeface="Calibri"/>
                <a:cs typeface="Calibri"/>
              </a:rPr>
              <a:t>Як би ви оцінили кожного з цих пацієнтів? Чому?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pPr/>
              <a:t>51</a:t>
            </a:fld>
            <a:endParaRPr lang="en-US"/>
          </a:p>
        </p:txBody>
      </p:sp>
    </p:spTree>
    <p:extLst>
      <p:ext uri="{BB962C8B-B14F-4D97-AF65-F5344CB8AC3E}">
        <p14:creationId xmlns:p14="http://schemas.microsoft.com/office/powerpoint/2010/main" val="344089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1. Дата появи симптомів: чи є ці симптоми новими (виникли протягом останніх 7–10 днів) чи хронічними? Чи має пацієнт хронічний кашель під час вихідного рівня, але з появою лихоманки в якості нового симптому? Визначення дати появи гострих вірусних симптомів допоможе з рекомендаціями тривалості ізоляції пацієнта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2. Тип і ступінь тяжкості симптомів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3. Контакт з хворими людьми: Пам’ятайте, що COVID-19 може спричиняти дуже легкі симптоми, тому навіть якщо хтось у вашому домі чи на робочому місці не отримав позитивного результату або не мав важкої хвороби, наявні симптоми у вашого пацієнта можна пояснити контактом з хворим.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000000"/>
                </a:solidFill>
                <a:effectLst/>
                <a:latin typeface="Calibri"/>
                <a:ea typeface="Calibri"/>
                <a:cs typeface="Calibri"/>
              </a:rPr>
              <a:t>Статус вакцинації: </a:t>
            </a:r>
            <a:r>
              <a:rPr lang="uk-UA" sz="1800" b="1" i="0" strike="noStrike" cap="none" spc="0" baseline="0" dirty="0">
                <a:solidFill>
                  <a:srgbClr val="262626"/>
                </a:solidFill>
                <a:effectLst/>
                <a:latin typeface="Calibri"/>
                <a:ea typeface="Calibri"/>
                <a:cs typeface="Calibri"/>
              </a:rPr>
              <a:t>Пам’ятайте,</a:t>
            </a:r>
            <a:r>
              <a:rPr lang="uk-UA" sz="1800" b="0" i="0" strike="noStrike" cap="none" spc="0" baseline="0" dirty="0">
                <a:solidFill>
                  <a:srgbClr val="262626"/>
                </a:solidFill>
                <a:effectLst/>
                <a:latin typeface="Calibri"/>
                <a:ea typeface="Calibri"/>
                <a:cs typeface="Calibri"/>
              </a:rPr>
              <a:t> що повну імунізацію проводять лише через два повні тижні після останньої рекомендованої дози первинної серії.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Вакциновані люди можуть захворіти на COVID-19, хоча їхні симптоми зазвичай є менш тяжкими. Знання статусу вакцинації пацієнта все ще допомагає повідомити про вашу клінічну оцінку.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uk-UA" sz="1800" b="0" i="0" strike="noStrike" cap="none" spc="0" baseline="0" dirty="0">
                <a:solidFill>
                  <a:srgbClr val="262626"/>
                </a:solidFill>
                <a:effectLst/>
                <a:latin typeface="Calibri"/>
                <a:ea typeface="Calibri"/>
                <a:cs typeface="Calibri"/>
              </a:rPr>
              <a:t>4. Минулий анамнез, включаючи супутні захворювання: Слід дізнатися анамнез пацієнта, щоб визначити ризик ускладнень, якщо у нього COVID-19, спланувати медичну допомогу з приводу супутніх захворювань і скласти добре розроблений перелік диференційних діагнозів, для надання найкращої допомоги.  Це також допоможе оцінити відповідність критеріям для перорального застосування противірусних препаратів у пацієнтів із COVID-19 легкого або середнього ступеня тяжкості.</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20" baseline="0" dirty="0">
                <a:solidFill>
                  <a:srgbClr val="262626"/>
                </a:solidFill>
                <a:effectLst/>
                <a:latin typeface="Calibri"/>
                <a:ea typeface="Calibri"/>
                <a:cs typeface="Calibri"/>
              </a:rPr>
              <a:t>Серцево-легеневі захворювання, такі як хронічне обструктивне захворювання легень (</a:t>
            </a:r>
            <a:r>
              <a:rPr lang="uk-UA" sz="1800" b="0" i="0" strike="noStrike" cap="none" spc="-20" baseline="0" dirty="0" err="1">
                <a:solidFill>
                  <a:srgbClr val="262626"/>
                </a:solidFill>
                <a:effectLst/>
                <a:latin typeface="Calibri"/>
                <a:ea typeface="Calibri"/>
                <a:cs typeface="Calibri"/>
              </a:rPr>
              <a:t>ХОЗЛ</a:t>
            </a:r>
            <a:r>
              <a:rPr lang="uk-UA" sz="1800" b="0" i="0" strike="noStrike" cap="none" spc="-20" baseline="0" dirty="0">
                <a:solidFill>
                  <a:srgbClr val="262626"/>
                </a:solidFill>
                <a:effectLst/>
                <a:latin typeface="Calibri"/>
                <a:ea typeface="Calibri"/>
                <a:cs typeface="Calibri"/>
              </a:rPr>
              <a:t>), астма та застійна серцева недостатність (</a:t>
            </a:r>
            <a:r>
              <a:rPr lang="uk-UA" sz="1800" b="0" i="0" strike="noStrike" cap="none" spc="-20" baseline="0" dirty="0" err="1">
                <a:solidFill>
                  <a:srgbClr val="262626"/>
                </a:solidFill>
                <a:effectLst/>
                <a:latin typeface="Calibri"/>
                <a:ea typeface="Calibri"/>
                <a:cs typeface="Calibri"/>
              </a:rPr>
              <a:t>ЗСН</a:t>
            </a:r>
            <a:r>
              <a:rPr lang="uk-UA" sz="1800" b="0" i="0" strike="noStrike" cap="none" spc="-20" baseline="0" dirty="0">
                <a:solidFill>
                  <a:srgbClr val="262626"/>
                </a:solidFill>
                <a:effectLst/>
                <a:latin typeface="Calibri"/>
                <a:ea typeface="Calibri"/>
                <a:cs typeface="Calibri"/>
              </a:rPr>
              <a:t>), важливо враховувати під час розробки диференційної діагностики та розгляду стратифікації ризику вашого пацієнта в контексті підозри на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Пацієнти з хронічним захворюванням нирок, у тому числі з повною нирковою недостатністю/на діалізі, мають підвищений ризик появи ускладнень.</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Вживання тютюну або інший вплив диму може впливати на серцево-легеневі фактори ризику.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Ожиріння є фактором ризику ускладнень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Пацієнтам із цукровим діабетом можуть знадобитися лікарські препарати, призначені для лікування </a:t>
            </a:r>
            <a:r>
              <a:rPr lang="uk-UA" sz="1800" b="0" i="0" strike="noStrike" cap="none" spc="0" baseline="0" dirty="0" err="1">
                <a:solidFill>
                  <a:srgbClr val="262626"/>
                </a:solidFill>
                <a:effectLst/>
                <a:latin typeface="Calibri"/>
                <a:ea typeface="Calibri"/>
                <a:cs typeface="Calibri"/>
              </a:rPr>
              <a:t>гіпер-</a:t>
            </a:r>
            <a:r>
              <a:rPr lang="uk-UA" sz="1800" b="0" i="0" strike="noStrike" cap="none" spc="0" baseline="0" dirty="0">
                <a:solidFill>
                  <a:srgbClr val="262626"/>
                </a:solidFill>
                <a:effectLst/>
                <a:latin typeface="Calibri"/>
                <a:ea typeface="Calibri"/>
                <a:cs typeface="Calibri"/>
              </a:rPr>
              <a:t> або </a:t>
            </a:r>
            <a:r>
              <a:rPr lang="uk-UA" sz="1800" b="0" i="0" strike="noStrike" cap="none" spc="0" baseline="0" dirty="0" err="1">
                <a:solidFill>
                  <a:srgbClr val="262626"/>
                </a:solidFill>
                <a:effectLst/>
                <a:latin typeface="Calibri"/>
                <a:ea typeface="Calibri"/>
                <a:cs typeface="Calibri"/>
              </a:rPr>
              <a:t>гіпоглікемічних</a:t>
            </a:r>
            <a:r>
              <a:rPr lang="uk-UA" sz="1800" b="0" i="0" strike="noStrike" cap="none" spc="0" baseline="0" dirty="0">
                <a:solidFill>
                  <a:srgbClr val="262626"/>
                </a:solidFill>
                <a:effectLst/>
                <a:latin typeface="Calibri"/>
                <a:ea typeface="Calibri"/>
                <a:cs typeface="Calibri"/>
              </a:rPr>
              <a:t> епізодів; вони також мають вищий ризик ускладнень COVID-19, і за ними слід ретельно спостерігати на предмет ознак погіршення стану.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a:solidFill>
                  <a:srgbClr val="262626"/>
                </a:solidFill>
                <a:effectLst/>
                <a:latin typeface="Calibri"/>
                <a:ea typeface="Calibri"/>
                <a:cs typeface="Calibri"/>
              </a:rPr>
              <a:t>Будь-який пацієнт з ослабленою імунною системою має вищий ризик розвитку важкої форми COVID-19, включаючи людей з ВІЛ/СНІД та людей, які проходять хіміотерапію або інші види лікування раку.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uk-UA" sz="1800" b="0" i="0" strike="noStrike" cap="none" spc="0" baseline="0" dirty="0" err="1">
                <a:solidFill>
                  <a:srgbClr val="262626"/>
                </a:solidFill>
                <a:effectLst/>
                <a:latin typeface="Calibri"/>
                <a:ea typeface="Calibri"/>
                <a:cs typeface="Calibri"/>
              </a:rPr>
              <a:t>Скринінг</a:t>
            </a:r>
            <a:r>
              <a:rPr lang="uk-UA" sz="1800" b="0" i="0" strike="noStrike" cap="none" spc="0" baseline="0" dirty="0">
                <a:solidFill>
                  <a:srgbClr val="262626"/>
                </a:solidFill>
                <a:effectLst/>
                <a:latin typeface="Calibri"/>
                <a:ea typeface="Calibri"/>
                <a:cs typeface="Calibri"/>
              </a:rPr>
              <a:t> на психіатричні та </a:t>
            </a:r>
            <a:r>
              <a:rPr lang="uk-UA" sz="1800" b="0" i="0" strike="noStrike" cap="none" spc="0" baseline="0" dirty="0" err="1">
                <a:solidFill>
                  <a:srgbClr val="262626"/>
                </a:solidFill>
                <a:effectLst/>
                <a:latin typeface="Calibri"/>
                <a:ea typeface="Calibri"/>
                <a:cs typeface="Calibri"/>
              </a:rPr>
              <a:t>нейропсихіатричні</a:t>
            </a:r>
            <a:r>
              <a:rPr lang="uk-UA" sz="1800" b="0" i="0" strike="noStrike" cap="none" spc="0" baseline="0" dirty="0">
                <a:solidFill>
                  <a:srgbClr val="262626"/>
                </a:solidFill>
                <a:effectLst/>
                <a:latin typeface="Calibri"/>
                <a:ea typeface="Calibri"/>
                <a:cs typeface="Calibri"/>
              </a:rPr>
              <a:t> захворювання, оскільки вони можуть імітувати зміни психічного стану або вплинути на здатність пацієнта надати повний анамнез та зрозуміти план медичної допомоги.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uk-UA" sz="1800" b="0" i="0" strike="noStrike" cap="none" spc="0" baseline="0" dirty="0">
                <a:solidFill>
                  <a:srgbClr val="262626"/>
                </a:solidFill>
                <a:effectLst/>
                <a:latin typeface="Calibri"/>
                <a:ea typeface="Calibri"/>
                <a:cs typeface="Calibri"/>
              </a:rPr>
              <a:t>5. Соціальний анамнез: Важливо знати свого пацієнта як людину. Навіть під час короткого візиту ви можете оцінити важливі аспекти їхнього життєвого досвіду, такі як його умови проживання, система підтримки, професія та доступ до таких необхідних речей, як їжа, чиста вода та транспорт. Хоча ця інформація може здаватися невідповідною для клінічного випадку, часто необхідно розробити ефективний план медичної допомоги.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86DDF8-9224-45C3-9CB6-AD79A9C4D5DA}" type="slidenum">
              <a:rPr lang="en-US" smtClean="0"/>
              <a:pPr/>
              <a:t>52</a:t>
            </a:fld>
            <a:endParaRPr lang="en-US"/>
          </a:p>
        </p:txBody>
      </p:sp>
    </p:spTree>
    <p:extLst>
      <p:ext uri="{BB962C8B-B14F-4D97-AF65-F5344CB8AC3E}">
        <p14:creationId xmlns:p14="http://schemas.microsoft.com/office/powerpoint/2010/main" val="2710126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Що це означає, і чому ми повинні </a:t>
            </a:r>
            <a:r>
              <a:rPr lang="uk-UA" sz="1800" b="0" i="0" strike="noStrike" cap="none" spc="0" baseline="0" dirty="0" err="1">
                <a:solidFill>
                  <a:srgbClr val="000000"/>
                </a:solidFill>
                <a:effectLst/>
                <a:latin typeface="Calibri"/>
                <a:ea typeface="Calibri"/>
                <a:cs typeface="Calibri"/>
              </a:rPr>
              <a:t>сформувти</a:t>
            </a:r>
            <a:r>
              <a:rPr lang="uk-UA" sz="1800" b="0" i="0" strike="noStrike" cap="none" spc="0" baseline="0" dirty="0">
                <a:solidFill>
                  <a:srgbClr val="000000"/>
                </a:solidFill>
                <a:effectLst/>
                <a:latin typeface="Calibri"/>
                <a:ea typeface="Calibri"/>
                <a:cs typeface="Calibri"/>
              </a:rPr>
              <a:t> повну диференційну діагностику (навіть якщо ми впевнені, що пацієнт хворіє на COVID-19)?</a:t>
            </a:r>
            <a:r>
              <a:rPr lang="uk-UA"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pPr/>
              <a:t>53</a:t>
            </a:fld>
            <a:endParaRPr lang="en-US"/>
          </a:p>
        </p:txBody>
      </p:sp>
    </p:spTree>
    <p:extLst>
      <p:ext uri="{BB962C8B-B14F-4D97-AF65-F5344CB8AC3E}">
        <p14:creationId xmlns:p14="http://schemas.microsoft.com/office/powerpoint/2010/main" val="1578647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262626"/>
                </a:solidFill>
                <a:effectLst/>
                <a:latin typeface="Calibri"/>
                <a:ea typeface="Calibri"/>
                <a:cs typeface="Calibri"/>
              </a:rPr>
              <a:t>Медичні працівники повинні збалансувати можливість того, що хворий пацієнт інфікований COVID-19 та того, що в нього нема COVID-19. Або в пацієнта може бути COVID-19 та інші медичні проблеми! Це може спантеличувати або пригнічувати, але дуже важливо враховувати всі можливості при підході до пацієнта.  Якщо ви розглядаєте лише один діагноз, то виявите лише один діагноз, але у пацієнтів можуть бути різні діагнози, і іноді у них одночасно може бути більше одного захворювання.  Важливо залишатися відкритим та користуватися досвідом та фізичними інструментами, щоб звузити можливості.</a:t>
            </a:r>
          </a:p>
          <a:p>
            <a:pPr marL="0" marR="0">
              <a:lnSpc>
                <a:spcPct val="107000"/>
              </a:lnSpc>
              <a:spcBef>
                <a:spcPct val="0"/>
              </a:spcBef>
              <a:spcAft>
                <a:spcPct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uk-UA" sz="1800" b="1" i="0" strike="noStrike" cap="none" spc="0" baseline="0" dirty="0">
                <a:solidFill>
                  <a:srgbClr val="262626"/>
                </a:solidFill>
                <a:effectLst/>
                <a:latin typeface="Calibri"/>
                <a:ea typeface="Calibri"/>
                <a:cs typeface="Calibri"/>
              </a:rPr>
              <a:t>Додаткові примітки: </a:t>
            </a:r>
            <a:r>
              <a:rPr lang="uk-UA" sz="1800" b="0" i="0" strike="noStrike" cap="none" spc="0" baseline="0" dirty="0">
                <a:solidFill>
                  <a:srgbClr val="262626"/>
                </a:solidFill>
                <a:effectLst/>
                <a:latin typeface="Calibri"/>
                <a:ea typeface="Calibri"/>
                <a:cs typeface="Calibri"/>
              </a:rPr>
              <a:t>* Втрата смаку та запаху є унікальним симптомом для SARS-CoV-2 та сильним прогностичним фактором позитивного статусу COVID-19. Однак є повідомлення про нижчу частоту виникнення цього симптому при поточному варіанті </a:t>
            </a:r>
            <a:r>
              <a:rPr lang="uk-UA" sz="1800" b="0" i="0" strike="noStrike" cap="none" spc="0" baseline="0" dirty="0" err="1">
                <a:solidFill>
                  <a:srgbClr val="262626"/>
                </a:solidFill>
                <a:effectLst/>
                <a:latin typeface="Calibri"/>
                <a:ea typeface="Calibri"/>
                <a:cs typeface="Calibri"/>
              </a:rPr>
              <a:t>омікрон</a:t>
            </a:r>
            <a:r>
              <a:rPr lang="uk-UA" sz="1800" b="0" i="0" strike="noStrike" cap="none" spc="0" baseline="0" dirty="0">
                <a:solidFill>
                  <a:srgbClr val="262626"/>
                </a:solidFill>
                <a:effectLst/>
                <a:latin typeface="Calibri"/>
                <a:ea typeface="Calibri"/>
                <a:cs typeface="Calibri"/>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b="0" i="0" strike="noStrike" cap="none" spc="0" baseline="0" dirty="0">
                <a:solidFill>
                  <a:srgbClr val="262626"/>
                </a:solidFill>
                <a:effectLst/>
                <a:latin typeface="Calibri"/>
                <a:ea typeface="Calibri"/>
                <a:cs typeface="Calibri"/>
              </a:rPr>
              <a:t>**Хоча симптоми з боку </a:t>
            </a:r>
            <a:r>
              <a:rPr lang="uk-UA" sz="1800" b="0" i="0" strike="noStrike" cap="none" spc="0" baseline="0" dirty="0" err="1">
                <a:solidFill>
                  <a:srgbClr val="262626"/>
                </a:solidFill>
                <a:effectLst/>
                <a:latin typeface="Calibri"/>
                <a:ea typeface="Calibri"/>
                <a:cs typeface="Calibri"/>
              </a:rPr>
              <a:t>ШКТ</a:t>
            </a:r>
            <a:r>
              <a:rPr lang="uk-UA" sz="1800" b="0" i="0" strike="noStrike" cap="none" spc="0" baseline="0" dirty="0">
                <a:solidFill>
                  <a:srgbClr val="262626"/>
                </a:solidFill>
                <a:effectLst/>
                <a:latin typeface="Calibri"/>
                <a:ea typeface="Calibri"/>
                <a:cs typeface="Calibri"/>
              </a:rPr>
              <a:t>, як-от блювота та/або діарея, спостерігаються у 20–40 % випадків </a:t>
            </a:r>
            <a:r>
              <a:rPr lang="uk-UA" sz="1800" b="0" i="0" strike="noStrike" cap="none" spc="0" baseline="0" dirty="0" err="1">
                <a:solidFill>
                  <a:srgbClr val="262626"/>
                </a:solidFill>
                <a:effectLst/>
                <a:latin typeface="Calibri"/>
                <a:ea typeface="Calibri"/>
                <a:cs typeface="Calibri"/>
              </a:rPr>
              <a:t>COVID</a:t>
            </a:r>
            <a:r>
              <a:rPr lang="uk-UA" sz="1800" b="0" i="0" strike="noStrike" cap="none" spc="0" baseline="0" dirty="0">
                <a:solidFill>
                  <a:srgbClr val="262626"/>
                </a:solidFill>
                <a:effectLst/>
                <a:latin typeface="Calibri"/>
                <a:ea typeface="Calibri"/>
                <a:cs typeface="Calibri"/>
              </a:rPr>
              <a:t>, вони рідко є єдиними симптомами (тобто вони зазвичай є доповненням до інших симптомів, таких як кашель, респіраторні симптоми). Важливо пам’ятати, що симптоми шлунково-кишкового тракту можуть бути викликані </a:t>
            </a:r>
            <a:r>
              <a:rPr lang="uk-UA" sz="1800" b="0" i="0" strike="noStrike" cap="none" spc="0" baseline="0" dirty="0" err="1">
                <a:solidFill>
                  <a:srgbClr val="262626"/>
                </a:solidFill>
                <a:effectLst/>
                <a:latin typeface="Calibri"/>
                <a:ea typeface="Calibri"/>
                <a:cs typeface="Calibri"/>
              </a:rPr>
              <a:t>COVID</a:t>
            </a:r>
            <a:r>
              <a:rPr lang="uk-UA" sz="1800" b="0" i="0" strike="noStrike" cap="none" spc="0" baseline="0" dirty="0">
                <a:solidFill>
                  <a:srgbClr val="262626"/>
                </a:solidFill>
                <a:effectLst/>
                <a:latin typeface="Calibri"/>
                <a:ea typeface="Calibri"/>
                <a:cs typeface="Calibri"/>
              </a:rPr>
              <a:t>, але можуть бути й багатьма іншими хворобливими процесами, які слід ретельно оцінювати та контролювати їх перебіг.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pPr/>
              <a:t>54</a:t>
            </a:fld>
            <a:endParaRPr lang="en-US"/>
          </a:p>
        </p:txBody>
      </p:sp>
    </p:spTree>
    <p:extLst>
      <p:ext uri="{BB962C8B-B14F-4D97-AF65-F5344CB8AC3E}">
        <p14:creationId xmlns:p14="http://schemas.microsoft.com/office/powerpoint/2010/main" val="407792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Спектр ознак і симптомів COVID-19.</a:t>
            </a:r>
          </a:p>
          <a:p>
            <a:r>
              <a:rPr lang="uk-UA" sz="1200" b="0" i="0" strike="noStrike" cap="none" spc="0" baseline="0" dirty="0">
                <a:solidFill>
                  <a:srgbClr val="000000"/>
                </a:solidFill>
                <a:effectLst/>
                <a:latin typeface="Calibri"/>
                <a:ea typeface="Calibri"/>
                <a:cs typeface="Calibri"/>
              </a:rPr>
              <a:t>Майте на увазі, що різні типи COVID-19 мають більш-менш спільні симптоми, і ця ситуація може надалі змінюватися.</a:t>
            </a:r>
          </a:p>
          <a:p>
            <a:r>
              <a:rPr lang="uk-UA" sz="1200" b="0" i="0" strike="noStrike" cap="none" spc="0" baseline="0" dirty="0">
                <a:solidFill>
                  <a:srgbClr val="000000"/>
                </a:solidFill>
                <a:effectLst/>
                <a:latin typeface="Calibri"/>
                <a:ea typeface="Calibri"/>
                <a:cs typeface="Calibri"/>
              </a:rPr>
              <a:t>Важливий той факт, що, незважаючи на те, що в багатьох місцях кількість випадків COVID-19 зменшується, хвороба все ще присутня в більшості громад.</a:t>
            </a:r>
          </a:p>
        </p:txBody>
      </p:sp>
      <p:sp>
        <p:nvSpPr>
          <p:cNvPr id="4" name="Slide Number Placeholder 3"/>
          <p:cNvSpPr>
            <a:spLocks noGrp="1"/>
          </p:cNvSpPr>
          <p:nvPr>
            <p:ph type="sldNum" sz="quarter" idx="5"/>
          </p:nvPr>
        </p:nvSpPr>
        <p:spPr/>
        <p:txBody>
          <a:bodyPr/>
          <a:lstStyle/>
          <a:p>
            <a:fld id="{A2FA9890-9C3C-F040-8A1D-47B5802A485B}" type="slidenum">
              <a:rPr lang="en-US" smtClean="0"/>
              <a:pPr/>
              <a:t>5</a:t>
            </a:fld>
            <a:endParaRPr lang="en-US"/>
          </a:p>
        </p:txBody>
      </p:sp>
    </p:spTree>
    <p:extLst>
      <p:ext uri="{BB962C8B-B14F-4D97-AF65-F5344CB8AC3E}">
        <p14:creationId xmlns:p14="http://schemas.microsoft.com/office/powerpoint/2010/main" val="3341944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b="0" i="0" strike="noStrike" cap="none" spc="0" baseline="0" dirty="0">
                <a:solidFill>
                  <a:srgbClr val="000000"/>
                </a:solidFill>
                <a:effectLst/>
                <a:latin typeface="Calibri"/>
                <a:ea typeface="Calibri"/>
                <a:cs typeface="Calibri"/>
              </a:rPr>
              <a:t>Знову ж таки, ці визначення випадків корисні для перегляду та розгляду, коли ви стикаєтеся з пацієнтами з COVID-19.</a:t>
            </a:r>
            <a:r>
              <a:rPr lang="en-US" sz="1800" b="0" i="0" strike="noStrike" cap="none" spc="0" baseline="0" dirty="0">
                <a:solidFill>
                  <a:srgbClr val="000000"/>
                </a:solidFill>
                <a:effectLst/>
                <a:latin typeface="Calibri"/>
                <a:ea typeface="Calibri"/>
                <a:cs typeface="Calibri"/>
              </a:rPr>
              <a:t> </a:t>
            </a:r>
            <a:r>
              <a:rPr lang="uk-UA" sz="1800" b="0" i="0" strike="noStrike" cap="none" spc="0" baseline="0" dirty="0">
                <a:solidFill>
                  <a:srgbClr val="000000"/>
                </a:solidFill>
                <a:effectLst/>
                <a:latin typeface="Calibri"/>
                <a:ea typeface="Calibri"/>
                <a:cs typeface="Calibri"/>
              </a:rPr>
              <a:t>Зверніть увагу на те, що основні фізіологічні показники є важливими даними</a:t>
            </a:r>
            <a:r>
              <a:rPr lang="uk-UA" sz="1200" b="0" i="0" strike="noStrike" cap="none" spc="0" baseline="0" dirty="0">
                <a:solidFill>
                  <a:srgbClr val="000000"/>
                </a:solidFill>
                <a:effectLst/>
                <a:latin typeface="Calibri"/>
                <a:ea typeface="Calibri"/>
                <a:cs typeface="Calibri"/>
              </a:rPr>
              <a:t> </a:t>
            </a:r>
          </a:p>
          <a:p>
            <a:endParaRPr lang="en-US" dirty="0">
              <a:effectLst/>
            </a:endParaRPr>
          </a:p>
          <a:p>
            <a:r>
              <a:rPr lang="uk-UA" sz="1200" b="0" i="0" strike="noStrike" cap="none" spc="0" baseline="0" dirty="0">
                <a:solidFill>
                  <a:srgbClr val="000000"/>
                </a:solidFill>
                <a:effectLst/>
                <a:latin typeface="Calibri"/>
                <a:ea typeface="Calibri"/>
                <a:cs typeface="Calibri"/>
              </a:rPr>
              <a:t>Пам’ятайте, що симптоматичне захворювання легкого та середнього ступеня тяжкості є цілями розгляду в рамках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Усі пацієнти повинні пройти обстеження на предмет тяжкості захворювання та необхідності початку лікування. </a:t>
            </a:r>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55</a:t>
            </a:fld>
            <a:endParaRPr lang="en-US"/>
          </a:p>
        </p:txBody>
      </p:sp>
    </p:spTree>
    <p:extLst>
      <p:ext uri="{BB962C8B-B14F-4D97-AF65-F5344CB8AC3E}">
        <p14:creationId xmlns:p14="http://schemas.microsoft.com/office/powerpoint/2010/main" val="423240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uk-UA" sz="1800" b="0" i="0" strike="noStrike" cap="none" spc="0" baseline="0" dirty="0">
                <a:solidFill>
                  <a:srgbClr val="000000"/>
                </a:solidFill>
                <a:effectLst/>
                <a:latin typeface="Calibri"/>
                <a:ea typeface="Calibri"/>
                <a:cs typeface="Calibri"/>
              </a:rPr>
              <a:t>Навіть до розробки вакцин та інших досягнень у медичному управлінні перебігом </a:t>
            </a:r>
            <a:r>
              <a:rPr lang="uk-UA" sz="1800" b="0" i="0" strike="noStrike" cap="none" spc="0" baseline="0" dirty="0" err="1">
                <a:solidFill>
                  <a:srgbClr val="000000"/>
                </a:solidFill>
                <a:effectLst/>
                <a:latin typeface="Calibri"/>
                <a:ea typeface="Calibri"/>
                <a:cs typeface="Calibri"/>
              </a:rPr>
              <a:t>COVID</a:t>
            </a:r>
            <a:r>
              <a:rPr lang="uk-UA" sz="1800" b="0" i="0" strike="noStrike" cap="none" spc="0" baseline="0" dirty="0">
                <a:solidFill>
                  <a:srgbClr val="000000"/>
                </a:solidFill>
                <a:effectLst/>
                <a:latin typeface="Calibri"/>
                <a:ea typeface="Calibri"/>
                <a:cs typeface="Calibri"/>
              </a:rPr>
              <a:t> більшість випадків інфікування COVID-19 не вимагали стаціонарного лікування.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uk-UA" sz="1800" b="0" i="0" strike="noStrike" cap="none" spc="0" baseline="0" dirty="0">
                <a:solidFill>
                  <a:srgbClr val="000000"/>
                </a:solidFill>
                <a:effectLst/>
                <a:latin typeface="Calibri"/>
                <a:ea typeface="Calibri"/>
                <a:cs typeface="Calibri"/>
              </a:rPr>
              <a:t>Близько 80 % пацієнтів із позитивним результатом тесту на COVID-19 завжди мають легкі або помірні симптоми; пріоритетом для цих пацієнтів є безпечне, комфортне та ізольоване перебування, щоб вони не поширювали захворювання, та водночас виявлення та лікування пацієнтів з вищим ризиком прогресування захворювання.  Нові методи лікування, такі як пероральні противірусні препарати, є важливим досягненням у запобіганні прогресу захворювання у поєднанні з раннім виявленням випадків COVID-19, а також відповідними заходами з ізоляції та підтримки для запобігання подальшому поширенню захворювання.  </a:t>
            </a:r>
          </a:p>
          <a:p>
            <a:pPr marL="0" marR="0">
              <a:lnSpc>
                <a:spcPct val="107000"/>
              </a:lnSpc>
              <a:spcBef>
                <a:spcPct val="0"/>
              </a:spcBef>
              <a:spcAft>
                <a:spcPts val="600"/>
              </a:spcAft>
            </a:pPr>
            <a:endParaRPr lang="en-US" sz="18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ct val="0"/>
              </a:spcBef>
              <a:spcAft>
                <a:spcPts val="600"/>
              </a:spcAft>
            </a:pPr>
            <a:r>
              <a:rPr lang="uk-UA" sz="1800" b="0" i="0" strike="noStrike" cap="none" spc="0" baseline="0" dirty="0">
                <a:solidFill>
                  <a:srgbClr val="000000"/>
                </a:solidFill>
                <a:effectLst/>
                <a:latin typeface="Calibri"/>
                <a:ea typeface="Calibri"/>
                <a:cs typeface="Calibri"/>
              </a:rPr>
              <a:t>Системи первинної медичної допомоги повинні бути готові до безпечного та ефективного догляду за всіма пацієнтами. Сюди входять пацієнти з </a:t>
            </a:r>
            <a:r>
              <a:rPr lang="uk-UA" sz="1800" b="0" i="0" strike="noStrike" cap="none" spc="0" baseline="0" dirty="0" err="1">
                <a:solidFill>
                  <a:srgbClr val="000000"/>
                </a:solidFill>
                <a:effectLst/>
                <a:latin typeface="Calibri"/>
                <a:ea typeface="Calibri"/>
                <a:cs typeface="Calibri"/>
              </a:rPr>
              <a:t>COVID</a:t>
            </a:r>
            <a:r>
              <a:rPr lang="uk-UA" sz="1800" b="0" i="0" strike="noStrike" cap="none" spc="0" baseline="0" dirty="0">
                <a:solidFill>
                  <a:srgbClr val="000000"/>
                </a:solidFill>
                <a:effectLst/>
                <a:latin typeface="Calibri"/>
                <a:ea typeface="Calibri"/>
                <a:cs typeface="Calibri"/>
              </a:rPr>
              <a:t> з легкими симптомами, а також інші пацієнти, які потребують іншої медичної допомоги.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uk-UA" sz="1800" b="0" i="0" strike="noStrike" cap="none" spc="0" baseline="0" dirty="0">
                <a:solidFill>
                  <a:srgbClr val="000000"/>
                </a:solidFill>
                <a:effectLst/>
                <a:latin typeface="Calibri"/>
                <a:ea typeface="Calibri"/>
                <a:cs typeface="Calibri"/>
              </a:rPr>
              <a:t>Примітки до малюнка: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uk-UA" sz="1800" b="0" i="0" strike="noStrike" cap="none" spc="0" baseline="0" dirty="0" err="1">
                <a:solidFill>
                  <a:srgbClr val="000000"/>
                </a:solidFill>
                <a:effectLst/>
                <a:latin typeface="Calibri"/>
                <a:ea typeface="Calibri"/>
                <a:cs typeface="Calibri"/>
              </a:rPr>
              <a:t>ВРІТ</a:t>
            </a:r>
            <a:r>
              <a:rPr lang="uk-UA" sz="1800" b="0" i="0" strike="noStrike" cap="none" spc="0" baseline="0" dirty="0">
                <a:solidFill>
                  <a:srgbClr val="000000"/>
                </a:solidFill>
                <a:effectLst/>
                <a:latin typeface="Calibri"/>
                <a:ea typeface="Calibri"/>
                <a:cs typeface="Calibri"/>
              </a:rPr>
              <a:t>: Менша кількість людей, які контактують із COVID-19, означає меншу кількість пацієнтів із хворобою на критичній стадії.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uk-UA" sz="1800" b="0" i="0" strike="noStrike" cap="none" spc="0" baseline="0" dirty="0">
                <a:solidFill>
                  <a:srgbClr val="000000"/>
                </a:solidFill>
                <a:effectLst/>
                <a:latin typeface="Calibri"/>
                <a:ea typeface="Calibri"/>
                <a:cs typeface="Calibri"/>
              </a:rPr>
              <a:t>Медична допомога у лікарні: Ви можете побачити пацієнтів, які приїжджають з громади або яких направляють з центру первинної допомоги.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uk-UA" sz="1800" b="0" i="0" strike="noStrike" cap="none" spc="0" baseline="0" dirty="0">
                <a:solidFill>
                  <a:srgbClr val="000000"/>
                </a:solidFill>
                <a:effectLst/>
                <a:latin typeface="Calibri"/>
                <a:ea typeface="Calibri"/>
                <a:cs typeface="Calibri"/>
              </a:rPr>
              <a:t>Первинна медична допомога та центр комунальної медико-соціальної допомоги: Серед пацієнтів з позитивним результатом тесту 80–90 % можуть самостійно ізолюватися вдома. Деякі з них отримають користь від додаткового лікування, і ці пацієнти повинні пройти оцінку на предмет вразливості та відповідності критеріям для перорального застосування противірусних препаратів.  Деякі з цих пацієнтів потребують спостереження лише для усунення симптомів. </a:t>
            </a:r>
            <a:r>
              <a:rPr lang="uk-UA" sz="1800" b="1" i="0" strike="noStrike" cap="none" spc="0" baseline="0" dirty="0">
                <a:solidFill>
                  <a:srgbClr val="000000"/>
                </a:solidFill>
                <a:effectLst/>
                <a:latin typeface="Calibri"/>
                <a:ea typeface="Calibri"/>
                <a:cs typeface="Calibri"/>
              </a:rPr>
              <a:t>Ізоляція — це ключ</a:t>
            </a:r>
            <a:r>
              <a:rPr lang="uk-UA" sz="1800" b="0" i="0" strike="noStrike" cap="none" spc="0" baseline="0" dirty="0">
                <a:solidFill>
                  <a:srgbClr val="000000"/>
                </a:solidFill>
                <a:effectLst/>
                <a:latin typeface="Calibri"/>
                <a:ea typeface="Calibri"/>
                <a:cs typeface="Calibri"/>
              </a:rPr>
              <a:t> до запобігання поширенню, оскільки пацієнти одужують вдома.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56</a:t>
            </a:fld>
            <a:endParaRPr lang="en-US"/>
          </a:p>
        </p:txBody>
      </p:sp>
    </p:spTree>
    <p:extLst>
      <p:ext uri="{BB962C8B-B14F-4D97-AF65-F5344CB8AC3E}">
        <p14:creationId xmlns:p14="http://schemas.microsoft.com/office/powerpoint/2010/main" val="1154561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Швидкого тесту, проведеного вдома чи в іншому закладі, може бути достатньо, щоб підтвердити позитивний випадок COVID-19 (підтвердьте відповідно до місцевих інструкцій).</a:t>
            </a:r>
          </a:p>
          <a:p>
            <a:r>
              <a:rPr lang="uk-UA" sz="1200" b="0" i="0" strike="noStrike" cap="none" spc="0" baseline="0" dirty="0">
                <a:solidFill>
                  <a:srgbClr val="000000"/>
                </a:solidFill>
                <a:effectLst/>
                <a:latin typeface="Calibri"/>
                <a:ea typeface="Calibri"/>
                <a:cs typeface="Calibri"/>
              </a:rPr>
              <a:t>Цьому пацієнтові все одно потрібно буде підтвердити початок появи симптомів менше ніж за 5 днів, а також підтвердити, що тест було проведено в межах цього періоду часу.</a:t>
            </a:r>
          </a:p>
        </p:txBody>
      </p:sp>
      <p:sp>
        <p:nvSpPr>
          <p:cNvPr id="4" name="Slide Number Placeholder 3"/>
          <p:cNvSpPr>
            <a:spLocks noGrp="1"/>
          </p:cNvSpPr>
          <p:nvPr>
            <p:ph type="sldNum" sz="quarter" idx="5"/>
          </p:nvPr>
        </p:nvSpPr>
        <p:spPr/>
        <p:txBody>
          <a:bodyPr/>
          <a:lstStyle/>
          <a:p>
            <a:fld id="{A2FA9890-9C3C-F040-8A1D-47B5802A485B}" type="slidenum">
              <a:rPr lang="en-US" smtClean="0"/>
              <a:pPr/>
              <a:t>57</a:t>
            </a:fld>
            <a:endParaRPr lang="en-US"/>
          </a:p>
        </p:txBody>
      </p:sp>
    </p:spTree>
    <p:extLst>
      <p:ext uri="{BB962C8B-B14F-4D97-AF65-F5344CB8AC3E}">
        <p14:creationId xmlns:p14="http://schemas.microsoft.com/office/powerpoint/2010/main" val="1351495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Цей тест позитивний!</a:t>
            </a:r>
          </a:p>
        </p:txBody>
      </p:sp>
      <p:sp>
        <p:nvSpPr>
          <p:cNvPr id="4" name="Slide Number Placeholder 3"/>
          <p:cNvSpPr>
            <a:spLocks noGrp="1"/>
          </p:cNvSpPr>
          <p:nvPr>
            <p:ph type="sldNum" sz="quarter" idx="5"/>
          </p:nvPr>
        </p:nvSpPr>
        <p:spPr/>
        <p:txBody>
          <a:bodyPr/>
          <a:lstStyle/>
          <a:p>
            <a:fld id="{A2FA9890-9C3C-F040-8A1D-47B5802A485B}" type="slidenum">
              <a:rPr lang="en-US" smtClean="0"/>
              <a:pPr/>
              <a:t>58</a:t>
            </a:fld>
            <a:endParaRPr lang="en-US"/>
          </a:p>
        </p:txBody>
      </p:sp>
    </p:spTree>
    <p:extLst>
      <p:ext uri="{BB962C8B-B14F-4D97-AF65-F5344CB8AC3E}">
        <p14:creationId xmlns:p14="http://schemas.microsoft.com/office/powerpoint/2010/main" val="523359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Пам’ятайте, що існують методи лікування, які ми можемо запропонувати пацієнтам із COVID-19, включно з пероральними противірусними препаратами для пацієнтів із захворюваннями легкого та помірного ступеня, які відповідають критеріям участі, а також інші методи лікування більш тяжких випадків.</a:t>
            </a:r>
          </a:p>
          <a:p>
            <a:r>
              <a:rPr lang="uk-UA" sz="1200" b="0" i="0" strike="noStrike" cap="none" spc="0" baseline="0" dirty="0">
                <a:solidFill>
                  <a:srgbClr val="000000"/>
                </a:solidFill>
                <a:effectLst/>
                <a:latin typeface="Calibri"/>
                <a:ea typeface="Calibri"/>
                <a:cs typeface="Calibri"/>
              </a:rPr>
              <a:t>Може попросити групу назвати види лікування, які їй відомі, види лікування, доступні в місцевому закладі чи інших місцях.</a:t>
            </a:r>
          </a:p>
        </p:txBody>
      </p:sp>
      <p:sp>
        <p:nvSpPr>
          <p:cNvPr id="4" name="Slide Number Placeholder 3"/>
          <p:cNvSpPr>
            <a:spLocks noGrp="1"/>
          </p:cNvSpPr>
          <p:nvPr>
            <p:ph type="sldNum" sz="quarter" idx="5"/>
          </p:nvPr>
        </p:nvSpPr>
        <p:spPr/>
        <p:txBody>
          <a:bodyPr/>
          <a:lstStyle/>
          <a:p>
            <a:fld id="{A2FA9890-9C3C-F040-8A1D-47B5802A485B}" type="slidenum">
              <a:rPr lang="en-US" smtClean="0"/>
              <a:pPr/>
              <a:t>59</a:t>
            </a:fld>
            <a:endParaRPr lang="en-US"/>
          </a:p>
        </p:txBody>
      </p:sp>
    </p:spTree>
    <p:extLst>
      <p:ext uri="{BB962C8B-B14F-4D97-AF65-F5344CB8AC3E}">
        <p14:creationId xmlns:p14="http://schemas.microsoft.com/office/powerpoint/2010/main" val="1013004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основний опис стратегії </a:t>
            </a:r>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  </a:t>
            </a:r>
          </a:p>
          <a:p>
            <a:r>
              <a:rPr lang="uk-UA" sz="1200" b="0" i="0" strike="noStrike" cap="none" spc="0" baseline="0" dirty="0">
                <a:solidFill>
                  <a:srgbClr val="000000"/>
                </a:solidFill>
                <a:effectLst/>
                <a:latin typeface="Calibri"/>
                <a:ea typeface="Calibri"/>
                <a:cs typeface="Calibri"/>
              </a:rPr>
              <a:t>Пам’ятайте, що це не є незалежною процедурою, але вона вписується в загальну систему догляду за пацієнтами з COVID-19.</a:t>
            </a:r>
          </a:p>
          <a:p>
            <a:r>
              <a:rPr lang="uk-UA" sz="1200" b="0" i="0" strike="noStrike" cap="none" spc="0" baseline="0" dirty="0" err="1">
                <a:solidFill>
                  <a:srgbClr val="000000"/>
                </a:solidFill>
                <a:effectLst/>
                <a:latin typeface="Calibri"/>
                <a:ea typeface="Calibri"/>
                <a:cs typeface="Calibri"/>
              </a:rPr>
              <a:t>T2T</a:t>
            </a:r>
            <a:r>
              <a:rPr lang="uk-UA" sz="1200" b="0" i="0" strike="noStrike" cap="none" spc="0" baseline="0" dirty="0">
                <a:solidFill>
                  <a:srgbClr val="000000"/>
                </a:solidFill>
                <a:effectLst/>
                <a:latin typeface="Calibri"/>
                <a:ea typeface="Calibri"/>
                <a:cs typeface="Calibri"/>
              </a:rPr>
              <a:t> — це найкраща стратегія лікування пацієнтів із COVID-19, які відповідають критеріям, і ми повинні докласти всіх зусиль для виявлення цих пацієнтів, щоб вони могли отримати найкращі клінічні результати!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60</a:t>
            </a:fld>
            <a:endParaRPr lang="en-US"/>
          </a:p>
        </p:txBody>
      </p:sp>
    </p:spTree>
    <p:extLst>
      <p:ext uri="{BB962C8B-B14F-4D97-AF65-F5344CB8AC3E}">
        <p14:creationId xmlns:p14="http://schemas.microsoft.com/office/powerpoint/2010/main" val="1581650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Чи має пацієнт підтверджену інфекцію COVID-19 з симптомами?</a:t>
            </a:r>
          </a:p>
          <a:p>
            <a:r>
              <a:rPr lang="uk-UA" sz="1200" b="0" i="0" strike="noStrike" cap="none" spc="0" baseline="0" dirty="0">
                <a:solidFill>
                  <a:srgbClr val="000000"/>
                </a:solidFill>
                <a:effectLst/>
                <a:latin typeface="Calibri"/>
                <a:ea typeface="Calibri"/>
                <a:cs typeface="Calibri"/>
              </a:rPr>
              <a:t>Чи НЕМАЄ у пацієнта ознак тяжкого медичного захворювання?  Пам’ятайте: якщо у пацієнта є важке захворювання, його потрібно лікувати, стабілізувати його стан за необхідності, госпіталізувати або безпечним чином перевести в лікарню, за потреби.</a:t>
            </a:r>
          </a:p>
          <a:p>
            <a:r>
              <a:rPr lang="uk-UA" sz="1200" b="0" i="0" strike="noStrike" cap="none" spc="0" baseline="0" dirty="0">
                <a:solidFill>
                  <a:srgbClr val="000000"/>
                </a:solidFill>
                <a:effectLst/>
                <a:latin typeface="Calibri"/>
                <a:ea typeface="Calibri"/>
                <a:cs typeface="Calibri"/>
              </a:rPr>
              <a:t>Чи пройшло менше 5 днів з моменту появи симптомів?  Якщо ТАК, виконуйте подальші кроки алгоритму.</a:t>
            </a:r>
          </a:p>
        </p:txBody>
      </p:sp>
      <p:sp>
        <p:nvSpPr>
          <p:cNvPr id="4" name="Slide Number Placeholder 3"/>
          <p:cNvSpPr>
            <a:spLocks noGrp="1"/>
          </p:cNvSpPr>
          <p:nvPr>
            <p:ph type="sldNum" sz="quarter" idx="5"/>
          </p:nvPr>
        </p:nvSpPr>
        <p:spPr/>
        <p:txBody>
          <a:bodyPr/>
          <a:lstStyle/>
          <a:p>
            <a:fld id="{A2FA9890-9C3C-F040-8A1D-47B5802A485B}" type="slidenum">
              <a:rPr lang="en-US" smtClean="0"/>
              <a:pPr/>
              <a:t>61</a:t>
            </a:fld>
            <a:endParaRPr lang="en-US"/>
          </a:p>
        </p:txBody>
      </p:sp>
    </p:spTree>
    <p:extLst>
      <p:ext uri="{BB962C8B-B14F-4D97-AF65-F5344CB8AC3E}">
        <p14:creationId xmlns:p14="http://schemas.microsoft.com/office/powerpoint/2010/main" val="2340461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На цій другій сторінці посібника з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наведено додаткові конкретні вказівки щодо дозування </a:t>
            </a:r>
            <a:r>
              <a:rPr lang="uk-UA" sz="1200" b="0" i="0" strike="noStrike" cap="none" spc="0" baseline="0" dirty="0" err="1">
                <a:solidFill>
                  <a:srgbClr val="000000"/>
                </a:solidFill>
                <a:effectLst/>
                <a:latin typeface="Calibri"/>
                <a:ea typeface="Calibri"/>
                <a:cs typeface="Calibri"/>
              </a:rPr>
              <a:t>Паксловіду</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німатрелвір</a:t>
            </a:r>
            <a:r>
              <a:rPr lang="uk-UA" sz="1200" b="0" i="0" strike="noStrike" cap="none" spc="0" baseline="0" dirty="0">
                <a:solidFill>
                  <a:srgbClr val="000000"/>
                </a:solidFill>
                <a:effectLst/>
                <a:latin typeface="Calibri"/>
                <a:ea typeface="Calibri"/>
                <a:cs typeface="Calibri"/>
              </a:rPr>
              <a:t>/</a:t>
            </a:r>
            <a:r>
              <a:rPr lang="uk-UA" sz="1200" b="0" i="0" strike="noStrike" cap="none" spc="0" baseline="0" dirty="0" err="1">
                <a:solidFill>
                  <a:srgbClr val="000000"/>
                </a:solidFill>
                <a:effectLst/>
                <a:latin typeface="Calibri"/>
                <a:ea typeface="Calibri"/>
                <a:cs typeface="Calibri"/>
              </a:rPr>
              <a:t>ритонавір</a:t>
            </a:r>
            <a:r>
              <a:rPr lang="uk-UA" sz="1200" b="0" i="0" strike="noStrike" cap="none" spc="0" baseline="0" dirty="0">
                <a:solidFill>
                  <a:srgbClr val="000000"/>
                </a:solidFill>
                <a:effectLst/>
                <a:latin typeface="Calibri"/>
                <a:ea typeface="Calibri"/>
                <a:cs typeface="Calibri"/>
              </a:rPr>
              <a:t>) і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a:t>
            </a:r>
          </a:p>
          <a:p>
            <a:r>
              <a:rPr lang="uk-UA" sz="1200" b="0" i="0" strike="noStrike" cap="none" spc="0" baseline="0" dirty="0">
                <a:solidFill>
                  <a:srgbClr val="000000"/>
                </a:solidFill>
                <a:effectLst/>
                <a:latin typeface="Calibri"/>
                <a:ea typeface="Calibri"/>
                <a:cs typeface="Calibri"/>
              </a:rPr>
              <a:t>Він також забезпечує основу для розгляду пріоритетності терапевтичних засобів, якщо існує дефіцит лікарських засобів або інші логістичні обмеження — визначення пріоритету лікування для найбільш вразливих категорій пацієнтів, які, як доведено, мають найбільш значущі зміни в результатах лікування.</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62</a:t>
            </a:fld>
            <a:endParaRPr lang="en-US"/>
          </a:p>
        </p:txBody>
      </p:sp>
    </p:spTree>
    <p:extLst>
      <p:ext uri="{BB962C8B-B14F-4D97-AF65-F5344CB8AC3E}">
        <p14:creationId xmlns:p14="http://schemas.microsoft.com/office/powerpoint/2010/main" val="14197079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Наша мета — надати лікування якомога більшій кількості людей, які відповідають критеріям.  Але пам'ятайте: якщо пацієнт не відповідає критеріям, не слід призначати медичні засоби.  Водночас, це не означає, що ми нічого не можемо запропонувати.</a:t>
            </a:r>
          </a:p>
          <a:p>
            <a:r>
              <a:rPr lang="uk-UA" sz="1200" b="0" i="0" strike="noStrike" cap="none" spc="0" baseline="0" dirty="0">
                <a:solidFill>
                  <a:srgbClr val="000000"/>
                </a:solidFill>
                <a:effectLst/>
                <a:latin typeface="Calibri"/>
                <a:ea typeface="Calibri"/>
                <a:cs typeface="Calibri"/>
              </a:rPr>
              <a:t>Пацієнти з хворобою легкого та середнього ступеня тяжкості отримають користь від різних підтримуючих заходів (</a:t>
            </a:r>
            <a:r>
              <a:rPr lang="uk-UA" sz="1200" b="0" i="0" strike="noStrike" cap="none" spc="0" baseline="0" dirty="0" err="1">
                <a:solidFill>
                  <a:srgbClr val="000000"/>
                </a:solidFill>
                <a:effectLst/>
                <a:latin typeface="Calibri"/>
                <a:ea typeface="Calibri"/>
                <a:cs typeface="Calibri"/>
              </a:rPr>
              <a:t>ацетамінофен</a:t>
            </a:r>
            <a:r>
              <a:rPr lang="uk-UA" sz="1200" b="0" i="0" strike="noStrike" cap="none" spc="0" baseline="0" dirty="0">
                <a:solidFill>
                  <a:srgbClr val="000000"/>
                </a:solidFill>
                <a:effectLst/>
                <a:latin typeface="Calibri"/>
                <a:ea typeface="Calibri"/>
                <a:cs typeface="Calibri"/>
              </a:rPr>
              <a:t>, препарати від кашлю, інші засоби лікування симптомів) та моніторингу прогресування захворювання.  </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63</a:t>
            </a:fld>
            <a:endParaRPr lang="en-US"/>
          </a:p>
        </p:txBody>
      </p:sp>
    </p:spTree>
    <p:extLst>
      <p:ext uri="{BB962C8B-B14F-4D97-AF65-F5344CB8AC3E}">
        <p14:creationId xmlns:p14="http://schemas.microsoft.com/office/powerpoint/2010/main" val="14215068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додаткові ресурси для регулярно </a:t>
            </a:r>
            <a:r>
              <a:rPr lang="uk-UA" sz="1200" b="0" i="0" strike="noStrike" cap="none" spc="0" baseline="0" dirty="0" err="1">
                <a:solidFill>
                  <a:srgbClr val="000000"/>
                </a:solidFill>
                <a:effectLst/>
                <a:latin typeface="Calibri"/>
                <a:ea typeface="Calibri"/>
                <a:cs typeface="Calibri"/>
              </a:rPr>
              <a:t>оновлюваних</a:t>
            </a:r>
            <a:r>
              <a:rPr lang="uk-UA" sz="1200" b="0" i="0" strike="noStrike" cap="none" spc="0" baseline="0" dirty="0">
                <a:solidFill>
                  <a:srgbClr val="000000"/>
                </a:solidFill>
                <a:effectLst/>
                <a:latin typeface="Calibri"/>
                <a:ea typeface="Calibri"/>
                <a:cs typeface="Calibri"/>
              </a:rPr>
              <a:t> типів доказово-обґрунтованої терапії COVID-19.</a:t>
            </a:r>
            <a:br>
              <a:rPr sz="1200" dirty="0"/>
            </a:br>
            <a:r>
              <a:rPr lang="uk-UA" sz="1200" b="0" i="0" strike="noStrike" cap="none" spc="0" baseline="0" dirty="0">
                <a:solidFill>
                  <a:srgbClr val="000000"/>
                </a:solidFill>
                <a:effectLst/>
                <a:latin typeface="Calibri"/>
                <a:ea typeface="Calibri"/>
                <a:cs typeface="Calibri"/>
              </a:rPr>
              <a:t>Наука змінюється, ми всі працюємо над тим, щоб постійно надавати найкращу медичну допомогу нашим пацієнтам.  </a:t>
            </a:r>
          </a:p>
          <a:p>
            <a:endParaRPr lang="en-US" dirty="0"/>
          </a:p>
          <a:p>
            <a:r>
              <a:rPr lang="uk-UA" sz="1200" b="0" i="0" strike="noStrike" cap="none" spc="0" baseline="0" dirty="0">
                <a:solidFill>
                  <a:srgbClr val="000000"/>
                </a:solidFill>
                <a:effectLst/>
                <a:latin typeface="Calibri"/>
                <a:ea typeface="Calibri"/>
                <a:cs typeface="Calibri"/>
              </a:rPr>
              <a:t>Ви можете використати цей час для доступу до цих ресурсів, обговорення різних підходів до інтеграції доказово-обґрунтованих методів у різних клінічних умовах, а також для перегляду, аналізу та обговорення національних рекомендацій.  </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64</a:t>
            </a:fld>
            <a:endParaRPr lang="en-US"/>
          </a:p>
        </p:txBody>
      </p:sp>
    </p:spTree>
    <p:extLst>
      <p:ext uri="{BB962C8B-B14F-4D97-AF65-F5344CB8AC3E}">
        <p14:creationId xmlns:p14="http://schemas.microsoft.com/office/powerpoint/2010/main" val="49773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Пандемія не закінчилася.  На цих графіках показана кількість випадків хвороби і кількість смертей з березня 2020 року.  Можна побачити різні події та сплески протягом цього часу, і з весни 2022 року кількість смертельних випадків на мільйон скорочувалася. Загальна кількість випадків хвороби та загальна кількість смертей вражає та продовжує зростати.  </a:t>
            </a:r>
            <a:r>
              <a:rPr lang="uk-UA" sz="1800" b="0" i="0" strike="noStrike" cap="none" spc="0" baseline="0">
                <a:solidFill>
                  <a:srgbClr val="000000"/>
                </a:solidFill>
                <a:effectLst/>
                <a:latin typeface="Calibri"/>
                <a:ea typeface="Calibri"/>
                <a:cs typeface="Calibri"/>
              </a:rPr>
              <a:t>Досягнення в галузі клінічної медицини, діагностики, систем охорони здоров'я та науки про вакцини вселили надію на те, що летальність чи важкість перебігу COVID-19 знижується для більшості людей.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6</a:t>
            </a:fld>
            <a:endParaRPr lang="en-US"/>
          </a:p>
        </p:txBody>
      </p:sp>
    </p:spTree>
    <p:extLst>
      <p:ext uri="{BB962C8B-B14F-4D97-AF65-F5344CB8AC3E}">
        <p14:creationId xmlns:p14="http://schemas.microsoft.com/office/powerpoint/2010/main" val="47437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Ці дослідження є початковою доказовою основою для обґрунтування використання противірусних препаратів для перорального застосування у пацієнтів із COVID-19.</a:t>
            </a:r>
          </a:p>
          <a:p>
            <a:r>
              <a:rPr lang="uk-UA" sz="1200" b="0" i="0" strike="noStrike" cap="none" spc="0" baseline="0" dirty="0">
                <a:solidFill>
                  <a:srgbClr val="000000"/>
                </a:solidFill>
                <a:effectLst/>
                <a:latin typeface="Calibri"/>
                <a:ea typeface="Calibri"/>
                <a:cs typeface="Calibri"/>
              </a:rPr>
              <a:t>Препарати схвалені для використання в екстрених ситуаціях, проте також існують глобальні рекомендації, описані ВООЗ, які підтримують використання противірусних препаратів для перорального застосування для пацієнтів із ризиком розвитку COVID-19 легкого та середнього ступеня тяжкості.</a:t>
            </a:r>
          </a:p>
          <a:p>
            <a:endParaRPr lang="en-US" dirty="0"/>
          </a:p>
          <a:p>
            <a:r>
              <a:rPr lang="uk-UA" sz="1800" b="0" i="0" strike="noStrike" cap="none" spc="0" baseline="0" dirty="0" err="1">
                <a:solidFill>
                  <a:srgbClr val="000000"/>
                </a:solidFill>
                <a:effectLst/>
                <a:latin typeface="Calibri"/>
                <a:ea typeface="Calibri"/>
                <a:cs typeface="Calibri"/>
              </a:rPr>
              <a:t>Паксловід</a:t>
            </a:r>
            <a:r>
              <a:rPr lang="uk-UA" sz="1800" b="0" i="0" strike="noStrike" cap="none" spc="0" baseline="0" dirty="0">
                <a:solidFill>
                  <a:srgbClr val="000000"/>
                </a:solidFill>
                <a:effectLst/>
                <a:latin typeface="Calibri"/>
                <a:ea typeface="Calibri"/>
                <a:cs typeface="Calibri"/>
              </a:rPr>
              <a:t> від компанії «Пфайзер» (</a:t>
            </a:r>
            <a:r>
              <a:rPr lang="uk-UA" sz="1800" b="0" i="0" strike="noStrike" cap="none" spc="0" baseline="0" dirty="0" err="1">
                <a:solidFill>
                  <a:srgbClr val="000000"/>
                </a:solidFill>
                <a:effectLst/>
                <a:latin typeface="Calibri"/>
                <a:ea typeface="Calibri"/>
                <a:cs typeface="Calibri"/>
              </a:rPr>
              <a:t>Pfizer</a:t>
            </a:r>
            <a:r>
              <a:rPr lang="uk-UA" sz="1800" b="0" i="0" strike="noStrike" cap="none" spc="0" baseline="0" dirty="0">
                <a:solidFill>
                  <a:srgbClr val="000000"/>
                </a:solidFill>
                <a:effectLst/>
                <a:latin typeface="Calibri"/>
                <a:ea typeface="Calibri"/>
                <a:cs typeface="Calibri"/>
              </a:rPr>
              <a:t>) попередньо відповідає вимогам ВООЗ, так само як і непатентований </a:t>
            </a:r>
            <a:r>
              <a:rPr lang="uk-UA" sz="1800" b="0" i="0" strike="noStrike" cap="none" spc="0" baseline="0" dirty="0" err="1">
                <a:solidFill>
                  <a:srgbClr val="000000"/>
                </a:solidFill>
                <a:effectLst/>
                <a:latin typeface="Calibri"/>
                <a:ea typeface="Calibri"/>
                <a:cs typeface="Calibri"/>
              </a:rPr>
              <a:t>молнупіравір</a:t>
            </a:r>
            <a:r>
              <a:rPr lang="uk-UA" sz="1800" b="0" i="0" strike="noStrike" cap="none" spc="0" baseline="0" dirty="0">
                <a:solidFill>
                  <a:srgbClr val="000000"/>
                </a:solidFill>
                <a:effectLst/>
                <a:latin typeface="Calibri"/>
                <a:ea typeface="Calibri"/>
                <a:cs typeface="Calibri"/>
              </a:rPr>
              <a:t> від компанії «Гетеро» (</a:t>
            </a:r>
            <a:r>
              <a:rPr lang="uk-UA" sz="1800" b="0" i="0" strike="noStrike" cap="none" spc="0" baseline="0" dirty="0" err="1">
                <a:solidFill>
                  <a:srgbClr val="000000"/>
                </a:solidFill>
                <a:effectLst/>
                <a:latin typeface="Calibri"/>
                <a:ea typeface="Calibri"/>
                <a:cs typeface="Calibri"/>
              </a:rPr>
              <a:t>Hetero</a:t>
            </a:r>
            <a:r>
              <a:rPr lang="uk-UA" sz="1800" b="0" i="0" strike="noStrike" cap="none" spc="0" baseline="0" dirty="0">
                <a:solidFill>
                  <a:srgbClr val="000000"/>
                </a:solidFill>
                <a:effectLst/>
                <a:latin typeface="Calibri"/>
                <a:ea typeface="Calibri"/>
                <a:cs typeface="Calibri"/>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67</a:t>
            </a:fld>
            <a:endParaRPr lang="en-US"/>
          </a:p>
        </p:txBody>
      </p:sp>
    </p:spTree>
    <p:extLst>
      <p:ext uri="{BB962C8B-B14F-4D97-AF65-F5344CB8AC3E}">
        <p14:creationId xmlns:p14="http://schemas.microsoft.com/office/powerpoint/2010/main" val="2937608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Пам’ятайте, що доказова база продовжує розширюватися розвиватися, і продовжуються дослідження щодо моніторингу ефективності противірусних препаратів для перорального застосування з новими варіантами, підвищенням рівня вакцинації тощо.</a:t>
            </a:r>
          </a:p>
          <a:p>
            <a:r>
              <a:rPr lang="uk-UA" sz="1200" b="0" i="0" strike="noStrike" cap="none" spc="0" baseline="0" dirty="0">
                <a:solidFill>
                  <a:srgbClr val="000000"/>
                </a:solidFill>
                <a:effectLst/>
                <a:latin typeface="Calibri"/>
                <a:ea typeface="Calibri"/>
                <a:cs typeface="Calibri"/>
              </a:rPr>
              <a:t>Глобальні рекомендації, що ґрунтуються на доказах, продовжують показувати важливі результати в уразливих, відповідних групах населення за допомогою своєчасного початку прийому противірусних препаратів для перорального застосування від COVID-19.</a:t>
            </a:r>
          </a:p>
          <a:p>
            <a:endParaRPr lang="en-US" dirty="0"/>
          </a:p>
          <a:p>
            <a:r>
              <a:rPr lang="uk-UA" sz="1200" b="0" i="0" strike="noStrike" cap="none" spc="0" baseline="0" dirty="0">
                <a:solidFill>
                  <a:srgbClr val="000000"/>
                </a:solidFill>
                <a:effectLst/>
                <a:latin typeface="Calibri"/>
                <a:ea typeface="Calibri"/>
                <a:cs typeface="Calibri"/>
              </a:rPr>
              <a:t>Крім того, ця стратегія покращення доступу до медичної допомоги є відомою моделлю, яка застосовується при ВІЛ, ТБ та інших хворобах, і має ширший вплив на зміцнення систем охорони здоров’я. </a:t>
            </a:r>
          </a:p>
        </p:txBody>
      </p:sp>
      <p:sp>
        <p:nvSpPr>
          <p:cNvPr id="4" name="Slide Number Placeholder 3"/>
          <p:cNvSpPr>
            <a:spLocks noGrp="1"/>
          </p:cNvSpPr>
          <p:nvPr>
            <p:ph type="sldNum" sz="quarter" idx="5"/>
          </p:nvPr>
        </p:nvSpPr>
        <p:spPr/>
        <p:txBody>
          <a:bodyPr/>
          <a:lstStyle/>
          <a:p>
            <a:fld id="{A2FA9890-9C3C-F040-8A1D-47B5802A485B}" type="slidenum">
              <a:rPr lang="en-US" smtClean="0"/>
              <a:pPr/>
              <a:t>68</a:t>
            </a:fld>
            <a:endParaRPr lang="en-US"/>
          </a:p>
        </p:txBody>
      </p:sp>
    </p:spTree>
    <p:extLst>
      <p:ext uri="{BB962C8B-B14F-4D97-AF65-F5344CB8AC3E}">
        <p14:creationId xmlns:p14="http://schemas.microsoft.com/office/powerpoint/2010/main" val="2173553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алгоритм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a:t>
            </a:r>
          </a:p>
          <a:p>
            <a:r>
              <a:rPr lang="uk-UA" sz="1200" b="0" i="0" strike="noStrike" cap="none" spc="0" baseline="0" dirty="0">
                <a:solidFill>
                  <a:srgbClr val="000000"/>
                </a:solidFill>
                <a:effectLst/>
                <a:latin typeface="Calibri"/>
                <a:ea typeface="Calibri"/>
                <a:cs typeface="Calibri"/>
              </a:rPr>
              <a:t>Пропрацюйте цей алгоритм зараз, на навчальному занятті.  Дізнайтеся, на яких етапах знаходяться важливі аспекти прийняття рішень, і в першій частині цього заняття ми обговоримо </a:t>
            </a:r>
            <a:r>
              <a:rPr lang="uk-UA" sz="1200" b="0" i="0" strike="noStrike" cap="none" spc="0" baseline="0" dirty="0" err="1">
                <a:solidFill>
                  <a:srgbClr val="000000"/>
                </a:solidFill>
                <a:effectLst/>
                <a:latin typeface="Calibri"/>
                <a:ea typeface="Calibri"/>
                <a:cs typeface="Calibri"/>
              </a:rPr>
              <a:t>нірматрелвір</a:t>
            </a:r>
            <a:r>
              <a:rPr lang="uk-UA" sz="1200" b="0" i="0" strike="noStrike" cap="none" spc="0" baseline="0" dirty="0">
                <a:solidFill>
                  <a:srgbClr val="000000"/>
                </a:solidFill>
                <a:effectLst/>
                <a:latin typeface="Calibri"/>
                <a:ea typeface="Calibri"/>
                <a:cs typeface="Calibri"/>
              </a:rPr>
              <a:t>/</a:t>
            </a:r>
            <a:r>
              <a:rPr lang="uk-UA" sz="1200" b="0" i="0" strike="noStrike" cap="none" spc="0" baseline="0" dirty="0" err="1">
                <a:solidFill>
                  <a:srgbClr val="000000"/>
                </a:solidFill>
                <a:effectLst/>
                <a:latin typeface="Calibri"/>
                <a:ea typeface="Calibri"/>
                <a:cs typeface="Calibri"/>
              </a:rPr>
              <a:t>ритонавір</a:t>
            </a:r>
            <a:r>
              <a:rPr lang="uk-UA" sz="1200" b="0" i="0" strike="noStrike" cap="none" spc="0" baseline="0" dirty="0">
                <a:solidFill>
                  <a:srgbClr val="000000"/>
                </a:solidFill>
                <a:effectLst/>
                <a:latin typeface="Calibri"/>
                <a:ea typeface="Calibri"/>
                <a:cs typeface="Calibri"/>
              </a:rPr>
              <a:t>, також відомий як </a:t>
            </a:r>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   Зірка позначає точку алгоритму, в якій ви розглянути можливість лікування на основі симптомів, відсутності важких симптомів і часових рамок.  Настав час розглянути </a:t>
            </a:r>
            <a:r>
              <a:rPr lang="uk-UA" sz="1200" b="0" i="0" strike="noStrike" cap="none" spc="0" baseline="0" dirty="0" err="1">
                <a:solidFill>
                  <a:srgbClr val="000000"/>
                </a:solidFill>
                <a:effectLst/>
                <a:latin typeface="Calibri"/>
                <a:ea typeface="Calibri"/>
                <a:cs typeface="Calibri"/>
              </a:rPr>
              <a:t>НМВ</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69</a:t>
            </a:fld>
            <a:endParaRPr lang="en-US"/>
          </a:p>
        </p:txBody>
      </p:sp>
    </p:spTree>
    <p:extLst>
      <p:ext uri="{BB962C8B-B14F-4D97-AF65-F5344CB8AC3E}">
        <p14:creationId xmlns:p14="http://schemas.microsoft.com/office/powerpoint/2010/main" val="1221184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нірматрелвір</a:t>
            </a:r>
            <a:r>
              <a:rPr lang="uk-UA" sz="1200" b="0" i="0" strike="noStrike" cap="none" spc="0" baseline="0" dirty="0">
                <a:solidFill>
                  <a:srgbClr val="000000"/>
                </a:solidFill>
                <a:effectLst/>
                <a:latin typeface="Calibri"/>
                <a:ea typeface="Calibri"/>
                <a:cs typeface="Calibri"/>
              </a:rPr>
              <a:t>/</a:t>
            </a:r>
            <a:r>
              <a:rPr lang="uk-UA" sz="1200" b="0" i="0" strike="noStrike" cap="none" spc="0" baseline="0" dirty="0" err="1">
                <a:solidFill>
                  <a:srgbClr val="000000"/>
                </a:solidFill>
                <a:effectLst/>
                <a:latin typeface="Calibri"/>
                <a:ea typeface="Calibri"/>
                <a:cs typeface="Calibri"/>
              </a:rPr>
              <a:t>ритонавір</a:t>
            </a:r>
            <a:r>
              <a:rPr lang="uk-UA" sz="1200" b="0" i="0" strike="noStrike" cap="none" spc="0" baseline="0" dirty="0">
                <a:solidFill>
                  <a:srgbClr val="000000"/>
                </a:solidFill>
                <a:effectLst/>
                <a:latin typeface="Calibri"/>
                <a:ea typeface="Calibri"/>
                <a:cs typeface="Calibri"/>
              </a:rPr>
              <a:t>) — це препарат першої лінії для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як і противірусні препарати для перорального застосування.  </a:t>
            </a:r>
          </a:p>
          <a:p>
            <a:r>
              <a:rPr lang="uk-UA" sz="1200" b="0" i="0" strike="noStrike" cap="none" spc="0" baseline="0" dirty="0">
                <a:solidFill>
                  <a:srgbClr val="000000"/>
                </a:solidFill>
                <a:effectLst/>
                <a:latin typeface="Calibri"/>
                <a:ea typeface="Calibri"/>
                <a:cs typeface="Calibri"/>
              </a:rPr>
              <a:t>Далі перелічені показання та протипоказання.</a:t>
            </a:r>
          </a:p>
        </p:txBody>
      </p:sp>
      <p:sp>
        <p:nvSpPr>
          <p:cNvPr id="4" name="Slide Number Placeholder 3"/>
          <p:cNvSpPr>
            <a:spLocks noGrp="1"/>
          </p:cNvSpPr>
          <p:nvPr>
            <p:ph type="sldNum" sz="quarter" idx="5"/>
          </p:nvPr>
        </p:nvSpPr>
        <p:spPr/>
        <p:txBody>
          <a:bodyPr/>
          <a:lstStyle/>
          <a:p>
            <a:fld id="{8C4CB186-827D-46A1-832D-38A448F0ACE6}" type="slidenum">
              <a:rPr lang="en-US" smtClean="0"/>
              <a:pPr/>
              <a:t>70</a:t>
            </a:fld>
            <a:endParaRPr lang="en-US"/>
          </a:p>
        </p:txBody>
      </p:sp>
    </p:spTree>
    <p:extLst>
      <p:ext uri="{BB962C8B-B14F-4D97-AF65-F5344CB8AC3E}">
        <p14:creationId xmlns:p14="http://schemas.microsoft.com/office/powerpoint/2010/main" val="732314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приклади типового пакування та дозування, включаючи як звичайне дозування, так і дозування для нирок.</a:t>
            </a:r>
          </a:p>
          <a:p>
            <a:r>
              <a:rPr lang="uk-UA" sz="1200" b="0" i="0" strike="noStrike" cap="none" spc="0" baseline="0" dirty="0">
                <a:solidFill>
                  <a:srgbClr val="000000"/>
                </a:solidFill>
                <a:effectLst/>
                <a:latin typeface="Calibri"/>
                <a:ea typeface="Calibri"/>
                <a:cs typeface="Calibri"/>
              </a:rPr>
              <a:t>Зверніть увагу, що дозування препарату для нирок становить половину дози </a:t>
            </a:r>
            <a:r>
              <a:rPr lang="uk-UA" sz="1200" b="0" i="0" strike="noStrike" cap="none" spc="0" baseline="0" dirty="0" err="1">
                <a:solidFill>
                  <a:srgbClr val="000000"/>
                </a:solidFill>
                <a:effectLst/>
                <a:latin typeface="Calibri"/>
                <a:ea typeface="Calibri"/>
                <a:cs typeface="Calibri"/>
              </a:rPr>
              <a:t>нірматрелвіру</a:t>
            </a:r>
            <a:r>
              <a:rPr lang="uk-UA" sz="1200" b="0" i="0" strike="noStrike" cap="none" spc="0" baseline="0" dirty="0">
                <a:solidFill>
                  <a:srgbClr val="000000"/>
                </a:solidFill>
                <a:effectLst/>
                <a:latin typeface="Calibri"/>
                <a:ea typeface="Calibri"/>
                <a:cs typeface="Calibri"/>
              </a:rPr>
              <a:t> (150 мг), звичайну дозу </a:t>
            </a:r>
            <a:r>
              <a:rPr lang="uk-UA" sz="1200" b="0" i="0" strike="noStrike" cap="none" spc="0" baseline="0" dirty="0" err="1">
                <a:solidFill>
                  <a:srgbClr val="000000"/>
                </a:solidFill>
                <a:effectLst/>
                <a:latin typeface="Calibri"/>
                <a:ea typeface="Calibri"/>
                <a:cs typeface="Calibri"/>
              </a:rPr>
              <a:t>ритонавіру</a:t>
            </a:r>
            <a:r>
              <a:rPr lang="uk-UA" sz="1200" b="0" i="0" strike="noStrike" cap="none" spc="0" baseline="0" dirty="0">
                <a:solidFill>
                  <a:srgbClr val="000000"/>
                </a:solidFill>
                <a:effectLst/>
                <a:latin typeface="Calibri"/>
                <a:ea typeface="Calibri"/>
                <a:cs typeface="Calibri"/>
              </a:rPr>
              <a:t> (100 мг)</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71</a:t>
            </a:fld>
            <a:endParaRPr lang="en-US"/>
          </a:p>
        </p:txBody>
      </p:sp>
    </p:spTree>
    <p:extLst>
      <p:ext uri="{BB962C8B-B14F-4D97-AF65-F5344CB8AC3E}">
        <p14:creationId xmlns:p14="http://schemas.microsoft.com/office/powerpoint/2010/main" val="1785059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загальні інструкції для пацієнта щодо препарату </a:t>
            </a:r>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72</a:t>
            </a:fld>
            <a:endParaRPr lang="en-US"/>
          </a:p>
        </p:txBody>
      </p:sp>
    </p:spTree>
    <p:extLst>
      <p:ext uri="{BB962C8B-B14F-4D97-AF65-F5344CB8AC3E}">
        <p14:creationId xmlns:p14="http://schemas.microsoft.com/office/powerpoint/2010/main" val="207892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Зображення для пояснення упаковки на курс лікування/інструкцій з дозування: упаковка на курс лікування розроблена таким чином, щоб пацієнтам було легко дотримуватися режиму лікування!</a:t>
            </a:r>
          </a:p>
        </p:txBody>
      </p:sp>
      <p:sp>
        <p:nvSpPr>
          <p:cNvPr id="4" name="Slide Number Placeholder 3"/>
          <p:cNvSpPr>
            <a:spLocks noGrp="1"/>
          </p:cNvSpPr>
          <p:nvPr>
            <p:ph type="sldNum" sz="quarter" idx="5"/>
          </p:nvPr>
        </p:nvSpPr>
        <p:spPr/>
        <p:txBody>
          <a:bodyPr/>
          <a:lstStyle/>
          <a:p>
            <a:fld id="{8C4CB186-827D-46A1-832D-38A448F0ACE6}" type="slidenum">
              <a:rPr lang="en-US" smtClean="0"/>
              <a:pPr/>
              <a:t>73</a:t>
            </a:fld>
            <a:endParaRPr lang="en-US"/>
          </a:p>
        </p:txBody>
      </p:sp>
    </p:spTree>
    <p:extLst>
      <p:ext uri="{BB962C8B-B14F-4D97-AF65-F5344CB8AC3E}">
        <p14:creationId xmlns:p14="http://schemas.microsoft.com/office/powerpoint/2010/main" val="35876505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a:solidFill>
                  <a:srgbClr val="000000"/>
                </a:solidFill>
                <a:effectLst/>
                <a:latin typeface="Calibri"/>
                <a:ea typeface="Calibri"/>
                <a:cs typeface="Calibri"/>
              </a:rPr>
              <a:t>Це типові протипоказання та побічні ефекти.</a:t>
            </a:r>
          </a:p>
          <a:p>
            <a:endParaRPr lang="en-US"/>
          </a:p>
        </p:txBody>
      </p:sp>
      <p:sp>
        <p:nvSpPr>
          <p:cNvPr id="4" name="Slide Number Placeholder 3"/>
          <p:cNvSpPr>
            <a:spLocks noGrp="1"/>
          </p:cNvSpPr>
          <p:nvPr>
            <p:ph type="sldNum" sz="quarter" idx="5"/>
          </p:nvPr>
        </p:nvSpPr>
        <p:spPr/>
        <p:txBody>
          <a:bodyPr/>
          <a:lstStyle/>
          <a:p>
            <a:fld id="{8C4CB186-827D-46A1-832D-38A448F0ACE6}" type="slidenum">
              <a:rPr lang="en-US" smtClean="0"/>
              <a:pPr/>
              <a:t>74</a:t>
            </a:fld>
            <a:endParaRPr lang="en-US"/>
          </a:p>
        </p:txBody>
      </p:sp>
    </p:spTree>
    <p:extLst>
      <p:ext uri="{BB962C8B-B14F-4D97-AF65-F5344CB8AC3E}">
        <p14:creationId xmlns:p14="http://schemas.microsoft.com/office/powerpoint/2010/main" val="4027754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Важливо підкреслити — хоча доза препарату </a:t>
            </a:r>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 має довгий перелік взаємодій між лікарськими препаратами, це загалом безпечний лікарський засіб!</a:t>
            </a:r>
          </a:p>
          <a:p>
            <a:r>
              <a:rPr lang="uk-UA" sz="1200" b="0" i="0" strike="noStrike" cap="none" spc="0" baseline="0" dirty="0">
                <a:solidFill>
                  <a:srgbClr val="000000"/>
                </a:solidFill>
                <a:effectLst/>
                <a:latin typeface="Calibri"/>
                <a:ea typeface="Calibri"/>
                <a:cs typeface="Calibri"/>
              </a:rPr>
              <a:t>Програма перевірки взаємодії з лікарськими засобами від COVID-19 включена в посилання — натисніть це посилання під час навчання та попрактикуйтеся в її використанні.</a:t>
            </a:r>
          </a:p>
          <a:p>
            <a:r>
              <a:rPr lang="uk-UA" sz="1200" b="0" i="0" strike="noStrike" cap="none" spc="0" baseline="0" dirty="0">
                <a:solidFill>
                  <a:srgbClr val="000000"/>
                </a:solidFill>
                <a:effectLst/>
                <a:latin typeface="Calibri"/>
                <a:ea typeface="Calibri"/>
                <a:cs typeface="Calibri"/>
              </a:rPr>
              <a:t>Додайте типові лікарські засоби для Вашої популяції пацієнтів і потренуйтеся у перевірці наявності проблем із застосуванням препарату </a:t>
            </a:r>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a:t>
            </a:r>
            <a:br>
              <a:rPr sz="1200" dirty="0"/>
            </a:br>
            <a:r>
              <a:rPr lang="uk-UA" sz="1200" b="0" i="0" strike="noStrike" cap="none" spc="0" baseline="0" dirty="0">
                <a:solidFill>
                  <a:srgbClr val="000000"/>
                </a:solidFill>
                <a:effectLst/>
                <a:latin typeface="Calibri"/>
                <a:ea typeface="Calibri"/>
                <a:cs typeface="Calibri"/>
              </a:rPr>
              <a:t>Хоча цей список виглядає довгим і </a:t>
            </a:r>
            <a:r>
              <a:rPr lang="uk-UA" sz="1200" b="0" i="0" strike="noStrike" cap="none" spc="0" baseline="0" dirty="0" err="1">
                <a:solidFill>
                  <a:srgbClr val="000000"/>
                </a:solidFill>
                <a:effectLst/>
                <a:latin typeface="Calibri"/>
                <a:ea typeface="Calibri"/>
                <a:cs typeface="Calibri"/>
              </a:rPr>
              <a:t>лякаючим</a:t>
            </a:r>
            <a:r>
              <a:rPr lang="uk-UA" sz="1200" b="0" i="0" strike="noStrike" cap="none" spc="0" baseline="0" dirty="0">
                <a:solidFill>
                  <a:srgbClr val="000000"/>
                </a:solidFill>
                <a:effectLst/>
                <a:latin typeface="Calibri"/>
                <a:ea typeface="Calibri"/>
                <a:cs typeface="Calibri"/>
              </a:rPr>
              <a:t>, насправді в ньому досить легко орієнтуватися та отримати рекомендації щодо використання </a:t>
            </a:r>
            <a:r>
              <a:rPr lang="uk-UA" sz="1200" b="0" i="0" strike="noStrike" cap="none" spc="0" baseline="0" dirty="0" err="1">
                <a:solidFill>
                  <a:srgbClr val="000000"/>
                </a:solidFill>
                <a:effectLst/>
                <a:latin typeface="Calibri"/>
                <a:ea typeface="Calibri"/>
                <a:cs typeface="Calibri"/>
              </a:rPr>
              <a:t>Паксловіду</a:t>
            </a:r>
            <a:r>
              <a:rPr lang="uk-UA" sz="1200" b="0" i="0" strike="noStrike" cap="none" spc="0" baseline="0" dirty="0">
                <a:solidFill>
                  <a:srgbClr val="000000"/>
                </a:solidFill>
                <a:effectLst/>
                <a:latin typeface="Calibri"/>
                <a:ea typeface="Calibri"/>
                <a:cs typeface="Calibri"/>
              </a:rPr>
              <a:t>.</a:t>
            </a:r>
          </a:p>
          <a:p>
            <a:endParaRPr lang="en-US" dirty="0"/>
          </a:p>
          <a:p>
            <a:endParaRPr lang="en-US" dirty="0"/>
          </a:p>
          <a:p>
            <a:r>
              <a:rPr lang="uk-UA" sz="1200" b="0" i="0" strike="noStrike" cap="none" spc="0" baseline="0" dirty="0">
                <a:solidFill>
                  <a:srgbClr val="000000"/>
                </a:solidFill>
                <a:effectLst/>
                <a:latin typeface="Calibri"/>
                <a:ea typeface="Calibri"/>
                <a:cs typeface="Calibri"/>
              </a:rPr>
              <a:t>Також важливо пам'ятати, що цей препарат призначається лише на 5 днів, тому іноді пацієнту необхідно припинити прийом одночасного ліки протягом цих днів та кількох днів після цього, але це не довгострокове лікування, а короткострокове втручання для покращення стану.  </a:t>
            </a:r>
            <a:br>
              <a:rPr sz="1200" dirty="0"/>
            </a:br>
            <a:r>
              <a:rPr lang="uk-UA" sz="1200" b="0" i="0" strike="noStrike" cap="none" spc="0" baseline="0" dirty="0">
                <a:solidFill>
                  <a:srgbClr val="000000"/>
                </a:solidFill>
                <a:effectLst/>
                <a:latin typeface="Calibri"/>
                <a:ea typeface="Calibri"/>
                <a:cs typeface="Calibri"/>
              </a:rPr>
              <a:t>Воно кероване та стає легшим у ході практики!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75</a:t>
            </a:fld>
            <a:endParaRPr lang="en-US"/>
          </a:p>
        </p:txBody>
      </p:sp>
    </p:spTree>
    <p:extLst>
      <p:ext uri="{BB962C8B-B14F-4D97-AF65-F5344CB8AC3E}">
        <p14:creationId xmlns:p14="http://schemas.microsoft.com/office/powerpoint/2010/main" val="1337879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Хороший випадок для </a:t>
            </a:r>
            <a:r>
              <a:rPr lang="uk-UA" sz="1200" b="0" i="0" strike="noStrike" cap="none" spc="0" baseline="0" dirty="0">
                <a:solidFill>
                  <a:srgbClr val="000000"/>
                </a:solidFill>
                <a:effectLst/>
                <a:latin typeface="+mn-lt"/>
                <a:ea typeface="+mn-ea"/>
                <a:cs typeface="Calibri"/>
              </a:rPr>
              <a:t>опрацювання </a:t>
            </a:r>
            <a:r>
              <a:rPr lang="uk-UA" sz="1200" b="0" i="0" strike="noStrike" cap="none" spc="0" baseline="0" dirty="0">
                <a:solidFill>
                  <a:srgbClr val="000000"/>
                </a:solidFill>
                <a:effectLst/>
                <a:latin typeface="Calibri"/>
                <a:ea typeface="Calibri"/>
                <a:cs typeface="Calibri"/>
              </a:rPr>
              <a:t>— також можна знову перевірити взаємодію між лікарськими препаратами </a:t>
            </a:r>
          </a:p>
        </p:txBody>
      </p:sp>
      <p:sp>
        <p:nvSpPr>
          <p:cNvPr id="4" name="Slide Number Placeholder 3"/>
          <p:cNvSpPr>
            <a:spLocks noGrp="1"/>
          </p:cNvSpPr>
          <p:nvPr>
            <p:ph type="sldNum" sz="quarter" idx="5"/>
          </p:nvPr>
        </p:nvSpPr>
        <p:spPr/>
        <p:txBody>
          <a:bodyPr/>
          <a:lstStyle/>
          <a:p>
            <a:fld id="{A2FA9890-9C3C-F040-8A1D-47B5802A485B}" type="slidenum">
              <a:rPr lang="en-US" smtClean="0"/>
              <a:pPr/>
              <a:t>76</a:t>
            </a:fld>
            <a:endParaRPr lang="en-US"/>
          </a:p>
        </p:txBody>
      </p:sp>
    </p:spTree>
    <p:extLst>
      <p:ext uri="{BB962C8B-B14F-4D97-AF65-F5344CB8AC3E}">
        <p14:creationId xmlns:p14="http://schemas.microsoft.com/office/powerpoint/2010/main" val="387236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uk-UA" sz="1200" b="0" i="0" strike="noStrike" cap="none" spc="0" baseline="0" dirty="0">
                <a:solidFill>
                  <a:srgbClr val="3C4242"/>
                </a:solidFill>
                <a:effectLst/>
                <a:latin typeface="Helvetica Neue"/>
                <a:ea typeface="Helvetica Neue"/>
                <a:cs typeface="Helvetica Neue"/>
              </a:rPr>
              <a:t>Мутації та варіанти — це абсолютно нормально для будь-якого вірусу. Усі віруси з часом змінюються, включаючи вірус, який викликає COVID-19. Переважно варіанти не впливають на механізм впливу вірусу чи на його здатність викликати інфекції та захворювання.</a:t>
            </a:r>
            <a:endParaRPr lang="en-US" b="0" i="0" baseline="30000" dirty="0">
              <a:solidFill>
                <a:srgbClr val="3C4242"/>
              </a:solidFill>
              <a:effectLst/>
              <a:latin typeface="Helvetica Neue" panose="02000503000000020004" pitchFamily="2" charset="0"/>
            </a:endParaRPr>
          </a:p>
          <a:p>
            <a:pPr algn="l"/>
            <a:r>
              <a:rPr lang="uk-UA" sz="1200" b="0" i="0" strike="noStrike" cap="none" spc="0" baseline="0" dirty="0">
                <a:solidFill>
                  <a:srgbClr val="3C4242"/>
                </a:solidFill>
                <a:effectLst/>
                <a:latin typeface="Helvetica Neue"/>
                <a:ea typeface="Helvetica Neue"/>
                <a:cs typeface="Helvetica Neue"/>
              </a:rPr>
              <a:t>Однак іноді варіанти можуть:</a:t>
            </a:r>
          </a:p>
          <a:p>
            <a:pPr algn="l">
              <a:buFont typeface="Arial" panose="020B0604020202020204" pitchFamily="34" charset="0"/>
              <a:buChar char="•"/>
            </a:pPr>
            <a:r>
              <a:rPr lang="uk-UA" sz="1200" b="0" i="0" strike="noStrike" cap="none" spc="0" baseline="0" dirty="0">
                <a:solidFill>
                  <a:srgbClr val="3C4242"/>
                </a:solidFill>
                <a:effectLst/>
                <a:latin typeface="Helvetica Neue"/>
                <a:ea typeface="Helvetica Neue"/>
                <a:cs typeface="Helvetica Neue"/>
              </a:rPr>
              <a:t>полегшити поширення вірусу;</a:t>
            </a:r>
          </a:p>
          <a:p>
            <a:pPr algn="l">
              <a:buFont typeface="Arial" panose="020B0604020202020204" pitchFamily="34" charset="0"/>
              <a:buChar char="•"/>
            </a:pPr>
            <a:r>
              <a:rPr lang="uk-UA" sz="1200" b="0" i="0" strike="noStrike" cap="none" spc="0" baseline="0" dirty="0">
                <a:solidFill>
                  <a:srgbClr val="3C4242"/>
                </a:solidFill>
                <a:effectLst/>
                <a:latin typeface="Helvetica Neue"/>
                <a:ea typeface="Helvetica Neue"/>
                <a:cs typeface="Helvetica Neue"/>
              </a:rPr>
              <a:t>вплинути на те, наскільки добре людина реагує на лікування від вірусу;</a:t>
            </a:r>
          </a:p>
          <a:p>
            <a:pPr algn="l">
              <a:buFont typeface="Arial" panose="020B0604020202020204" pitchFamily="34" charset="0"/>
              <a:buChar char="•"/>
            </a:pPr>
            <a:r>
              <a:rPr lang="uk-UA" sz="1200" b="0" i="0" strike="noStrike" cap="none" spc="0" baseline="0" dirty="0">
                <a:solidFill>
                  <a:srgbClr val="3C4242"/>
                </a:solidFill>
                <a:effectLst/>
                <a:latin typeface="Helvetica Neue"/>
                <a:ea typeface="Helvetica Neue"/>
                <a:cs typeface="Helvetica Neue"/>
              </a:rPr>
              <a:t>вплинути на тестування вірусу та його переносимість;</a:t>
            </a:r>
          </a:p>
          <a:p>
            <a:pPr algn="l">
              <a:buFont typeface="Arial" panose="020B0604020202020204" pitchFamily="34" charset="0"/>
              <a:buChar char="•"/>
            </a:pPr>
            <a:r>
              <a:rPr lang="uk-UA" sz="1200" b="0" i="0" strike="noStrike" cap="none" spc="0" baseline="0" dirty="0">
                <a:solidFill>
                  <a:srgbClr val="3C4242"/>
                </a:solidFill>
                <a:effectLst/>
                <a:latin typeface="Helvetica Neue"/>
                <a:ea typeface="Helvetica Neue"/>
                <a:cs typeface="Helvetica Neue"/>
              </a:rPr>
              <a:t>зменшити ефект вакцин проти вірусу;</a:t>
            </a:r>
          </a:p>
          <a:p>
            <a:pPr algn="l">
              <a:buFont typeface="Arial" panose="020B0604020202020204" pitchFamily="34" charset="0"/>
              <a:buChar char="•"/>
            </a:pPr>
            <a:r>
              <a:rPr lang="uk-UA" sz="1200" b="0" i="0" strike="noStrike" cap="none" spc="0" baseline="0" dirty="0">
                <a:solidFill>
                  <a:srgbClr val="3C4242"/>
                </a:solidFill>
                <a:effectLst/>
                <a:latin typeface="Helvetica Neue"/>
                <a:ea typeface="Helvetica Neue"/>
                <a:cs typeface="Helvetica Neue"/>
              </a:rPr>
              <a:t>викликати важчу стадію захворювання від вірусу.</a:t>
            </a:r>
          </a:p>
          <a:p>
            <a:pPr algn="l"/>
            <a:r>
              <a:rPr lang="uk-UA" sz="1200" b="1" i="0" strike="noStrike" cap="none" spc="0" baseline="0" dirty="0">
                <a:solidFill>
                  <a:srgbClr val="3C4242"/>
                </a:solidFill>
                <a:effectLst/>
                <a:latin typeface="Helvetica Neue"/>
                <a:ea typeface="Helvetica Neue"/>
                <a:cs typeface="Helvetica Neue"/>
              </a:rPr>
              <a:t>Варіант, що викликає занепокоєння</a:t>
            </a:r>
            <a:r>
              <a:rPr lang="uk-UA" sz="1200" b="0" i="0" strike="noStrike" cap="none" spc="0" baseline="0" dirty="0">
                <a:solidFill>
                  <a:srgbClr val="3C4242"/>
                </a:solidFill>
                <a:effectLst/>
                <a:latin typeface="Helvetica Neue"/>
                <a:ea typeface="Helvetica Neue"/>
                <a:cs typeface="Helvetica Neue"/>
              </a:rPr>
              <a:t> — це будь-який варіант вірусу COVID-19 (SARS-CoV-2), який поводиться будь-яким із вищезазначених способів.</a:t>
            </a:r>
          </a:p>
          <a:p>
            <a:pPr algn="l"/>
            <a:r>
              <a:rPr lang="uk-UA" sz="1200" b="0" i="0" strike="noStrike" cap="none" spc="0" baseline="0" dirty="0">
                <a:solidFill>
                  <a:srgbClr val="3C4242"/>
                </a:solidFill>
                <a:effectLst/>
                <a:latin typeface="Helvetica Neue"/>
                <a:ea typeface="Helvetica Neue"/>
                <a:cs typeface="Helvetica Neue"/>
              </a:rPr>
              <a:t>Деякі варіанти також можуть мати позитивний вплив на здоров’я населення, наприклад, знижувати здатність вірусу до поширення. Варіанти також можуть з часом зникати.</a:t>
            </a:r>
          </a:p>
          <a:p>
            <a:pPr algn="l"/>
            <a:endParaRPr lang="en-US" b="0" i="0" dirty="0">
              <a:solidFill>
                <a:srgbClr val="3C4242"/>
              </a:solidFill>
              <a:effectLst/>
              <a:latin typeface="Helvetica Neue" panose="02000503000000020004" pitchFamily="2" charset="0"/>
            </a:endParaRPr>
          </a:p>
          <a:p>
            <a:pPr algn="l"/>
            <a:r>
              <a:rPr lang="uk-UA" sz="1200" b="0" i="0" strike="noStrike" cap="none" spc="0" baseline="0" dirty="0">
                <a:solidFill>
                  <a:srgbClr val="3C4242"/>
                </a:solidFill>
                <a:effectLst/>
                <a:latin typeface="Helvetica Neue"/>
                <a:ea typeface="Helvetica Neue"/>
                <a:cs typeface="Helvetica Neue"/>
              </a:rPr>
              <a:t>https://www.who.int/news-room/feature-stories/detail/the-effects-of-virus-variants-on-covid-19-vaccines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pPr/>
              <a:t>7</a:t>
            </a:fld>
            <a:endParaRPr lang="en-US"/>
          </a:p>
        </p:txBody>
      </p:sp>
    </p:spTree>
    <p:extLst>
      <p:ext uri="{BB962C8B-B14F-4D97-AF65-F5344CB8AC3E}">
        <p14:creationId xmlns:p14="http://schemas.microsoft.com/office/powerpoint/2010/main" val="4241721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Тут ЧЕРВОНОЮ ЗІРКОЮ відзначено момент прийняття рішення про </a:t>
            </a:r>
            <a:r>
              <a:rPr lang="uk-UA" sz="1200" b="0" i="0" strike="noStrike" cap="none" spc="0" baseline="0" dirty="0" err="1">
                <a:solidFill>
                  <a:srgbClr val="000000"/>
                </a:solidFill>
                <a:effectLst/>
                <a:latin typeface="Calibri"/>
                <a:ea typeface="Calibri"/>
                <a:cs typeface="Calibri"/>
              </a:rPr>
              <a:t>молнупіравір</a:t>
            </a:r>
            <a:r>
              <a:rPr lang="uk-UA" sz="1200" b="0" i="0" strike="noStrike" cap="none" spc="0" baseline="0" dirty="0">
                <a:solidFill>
                  <a:srgbClr val="000000"/>
                </a:solidFill>
                <a:effectLst/>
                <a:latin typeface="Calibri"/>
                <a:ea typeface="Calibri"/>
                <a:cs typeface="Calibri"/>
              </a:rPr>
              <a:t> — противірусний препарат для перорального застосування другої лінії.</a:t>
            </a:r>
          </a:p>
          <a:p>
            <a:r>
              <a:rPr lang="uk-UA" sz="1200" b="0" i="0" strike="noStrike" cap="none" spc="0" baseline="0" dirty="0">
                <a:solidFill>
                  <a:srgbClr val="000000"/>
                </a:solidFill>
                <a:effectLst/>
                <a:latin typeface="Calibri"/>
                <a:ea typeface="Calibri"/>
                <a:cs typeface="Calibri"/>
              </a:rPr>
              <a:t>Якщо пацієнт відповідає критеріям/вимогам для лікування, але не може приймати </a:t>
            </a:r>
            <a:r>
              <a:rPr lang="uk-UA" sz="1200" b="0" i="0" strike="noStrike" cap="none" spc="0" baseline="0" dirty="0" err="1">
                <a:solidFill>
                  <a:srgbClr val="000000"/>
                </a:solidFill>
                <a:effectLst/>
                <a:latin typeface="Calibri"/>
                <a:ea typeface="Calibri"/>
                <a:cs typeface="Calibri"/>
              </a:rPr>
              <a:t>НМВ</a:t>
            </a:r>
            <a:r>
              <a:rPr lang="uk-UA" sz="1200" b="0" i="0" strike="noStrike" cap="none" spc="0" baseline="0" dirty="0">
                <a:solidFill>
                  <a:srgbClr val="000000"/>
                </a:solidFill>
                <a:effectLst/>
                <a:latin typeface="Calibri"/>
                <a:ea typeface="Calibri"/>
                <a:cs typeface="Calibri"/>
              </a:rPr>
              <a:t>/р, тоді слід розглянути можливість застосування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a:t>
            </a:r>
          </a:p>
          <a:p>
            <a:br>
              <a:rPr sz="1200" dirty="0"/>
            </a:br>
            <a:r>
              <a:rPr lang="uk-UA" sz="1200" b="0" i="0" strike="noStrike" cap="none" spc="0" baseline="0" dirty="0">
                <a:solidFill>
                  <a:srgbClr val="000000"/>
                </a:solidFill>
                <a:effectLst/>
                <a:latin typeface="Calibri"/>
                <a:ea typeface="Calibri"/>
                <a:cs typeface="Calibri"/>
              </a:rPr>
              <a:t>Якщо доступний тільки </a:t>
            </a:r>
            <a:r>
              <a:rPr lang="uk-UA" sz="1200" b="0" i="0" strike="noStrike" cap="none" spc="0" baseline="0" dirty="0" err="1">
                <a:solidFill>
                  <a:srgbClr val="000000"/>
                </a:solidFill>
                <a:effectLst/>
                <a:latin typeface="Calibri"/>
                <a:ea typeface="Calibri"/>
                <a:cs typeface="Calibri"/>
              </a:rPr>
              <a:t>молнупіравір</a:t>
            </a:r>
            <a:r>
              <a:rPr lang="uk-UA" sz="1200" b="0" i="0" strike="noStrike" cap="none" spc="0" baseline="0" dirty="0">
                <a:solidFill>
                  <a:srgbClr val="000000"/>
                </a:solidFill>
                <a:effectLst/>
                <a:latin typeface="Calibri"/>
                <a:ea typeface="Calibri"/>
                <a:cs typeface="Calibri"/>
              </a:rPr>
              <a:t>, можна перейти до нього, але, ймовірно, в майбутньому обидва ці препарати будуть доступні, і тому важливо переглянути показання та протипоказання для кожного з них.</a:t>
            </a:r>
          </a:p>
        </p:txBody>
      </p:sp>
      <p:sp>
        <p:nvSpPr>
          <p:cNvPr id="4" name="Slide Number Placeholder 3"/>
          <p:cNvSpPr>
            <a:spLocks noGrp="1"/>
          </p:cNvSpPr>
          <p:nvPr>
            <p:ph type="sldNum" sz="quarter" idx="5"/>
          </p:nvPr>
        </p:nvSpPr>
        <p:spPr/>
        <p:txBody>
          <a:bodyPr/>
          <a:lstStyle/>
          <a:p>
            <a:fld id="{A2FA9890-9C3C-F040-8A1D-47B5802A485B}" type="slidenum">
              <a:rPr lang="en-US" smtClean="0"/>
              <a:pPr/>
              <a:t>78</a:t>
            </a:fld>
            <a:endParaRPr lang="en-US"/>
          </a:p>
        </p:txBody>
      </p:sp>
    </p:spTree>
    <p:extLst>
      <p:ext uri="{BB962C8B-B14F-4D97-AF65-F5344CB8AC3E}">
        <p14:creationId xmlns:p14="http://schemas.microsoft.com/office/powerpoint/2010/main" val="2065923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Далі перелічені показання та протипоказання до застосування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a:t>
            </a:r>
          </a:p>
          <a:p>
            <a:endParaRPr lang="en-US" dirty="0"/>
          </a:p>
          <a:p>
            <a:r>
              <a:rPr lang="uk-UA" sz="1200" b="0" i="0" strike="noStrike" cap="none" spc="0" baseline="0" dirty="0">
                <a:solidFill>
                  <a:srgbClr val="000000"/>
                </a:solidFill>
                <a:effectLst/>
                <a:latin typeface="Calibri"/>
                <a:ea typeface="Calibri"/>
                <a:cs typeface="Calibri"/>
              </a:rPr>
              <a:t>Важливо відзначити, що вагітність є протипоказанням до застосування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 яке буде додатково розглядатися на декількох слайдах.</a:t>
            </a:r>
          </a:p>
        </p:txBody>
      </p:sp>
      <p:sp>
        <p:nvSpPr>
          <p:cNvPr id="4" name="Slide Number Placeholder 3"/>
          <p:cNvSpPr>
            <a:spLocks noGrp="1"/>
          </p:cNvSpPr>
          <p:nvPr>
            <p:ph type="sldNum" sz="quarter" idx="5"/>
          </p:nvPr>
        </p:nvSpPr>
        <p:spPr/>
        <p:txBody>
          <a:bodyPr/>
          <a:lstStyle/>
          <a:p>
            <a:fld id="{8C4CB186-827D-46A1-832D-38A448F0ACE6}" type="slidenum">
              <a:rPr lang="en-US" smtClean="0"/>
              <a:pPr/>
              <a:t>79</a:t>
            </a:fld>
            <a:endParaRPr lang="en-US"/>
          </a:p>
        </p:txBody>
      </p:sp>
    </p:spTree>
    <p:extLst>
      <p:ext uri="{BB962C8B-B14F-4D97-AF65-F5344CB8AC3E}">
        <p14:creationId xmlns:p14="http://schemas.microsoft.com/office/powerpoint/2010/main" val="22765116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Рекомендація щодо контрацепції дуже важлива для осіб, яким призначають </a:t>
            </a:r>
            <a:r>
              <a:rPr lang="uk-UA" sz="1200" b="0" i="0" strike="noStrike" cap="none" spc="0" baseline="0" dirty="0" err="1">
                <a:solidFill>
                  <a:srgbClr val="000000"/>
                </a:solidFill>
                <a:effectLst/>
                <a:latin typeface="Calibri"/>
                <a:ea typeface="Calibri"/>
                <a:cs typeface="Calibri"/>
              </a:rPr>
              <a:t>молнупіравір</a:t>
            </a:r>
            <a:r>
              <a:rPr lang="uk-UA" sz="1200" b="0" i="0" strike="noStrike" cap="none" spc="0" baseline="0" dirty="0">
                <a:solidFill>
                  <a:srgbClr val="000000"/>
                </a:solidFill>
                <a:effectLst/>
                <a:latin typeface="Calibri"/>
                <a:ea typeface="Calibri"/>
                <a:cs typeface="Calibri"/>
              </a:rPr>
              <a:t>.</a:t>
            </a:r>
          </a:p>
          <a:p>
            <a:r>
              <a:rPr lang="uk-UA" sz="1200" b="0" i="0" strike="noStrike" cap="none" spc="0" baseline="0" dirty="0">
                <a:solidFill>
                  <a:srgbClr val="000000"/>
                </a:solidFill>
                <a:effectLst/>
                <a:latin typeface="Calibri"/>
                <a:ea typeface="Calibri"/>
                <a:cs typeface="Calibri"/>
              </a:rPr>
              <a:t>Засоби контрацепції слід використовувати під час лікування, а також протягом 4 днів після застосування жінкам і протягом 3 місяців після прийому чоловікам.</a:t>
            </a:r>
          </a:p>
        </p:txBody>
      </p:sp>
      <p:sp>
        <p:nvSpPr>
          <p:cNvPr id="4" name="Slide Number Placeholder 3"/>
          <p:cNvSpPr>
            <a:spLocks noGrp="1"/>
          </p:cNvSpPr>
          <p:nvPr>
            <p:ph type="sldNum" sz="quarter" idx="5"/>
          </p:nvPr>
        </p:nvSpPr>
        <p:spPr/>
        <p:txBody>
          <a:bodyPr/>
          <a:lstStyle/>
          <a:p>
            <a:fld id="{A2FA9890-9C3C-F040-8A1D-47B5802A485B}" type="slidenum">
              <a:rPr lang="en-US" smtClean="0"/>
              <a:pPr/>
              <a:t>81</a:t>
            </a:fld>
            <a:endParaRPr lang="en-US"/>
          </a:p>
        </p:txBody>
      </p:sp>
    </p:spTree>
    <p:extLst>
      <p:ext uri="{BB962C8B-B14F-4D97-AF65-F5344CB8AC3E}">
        <p14:creationId xmlns:p14="http://schemas.microsoft.com/office/powerpoint/2010/main" val="1933745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Підходящий час для обговорення того, як правильно консультувати пацієнтів, особливо чоловіків, які потребують більш тривалого терміну контрацепції після лікування </a:t>
            </a:r>
            <a:r>
              <a:rPr lang="uk-UA" sz="1200" b="0" i="0" strike="noStrike" cap="none" spc="0" baseline="0" dirty="0" err="1">
                <a:solidFill>
                  <a:srgbClr val="000000"/>
                </a:solidFill>
                <a:effectLst/>
                <a:latin typeface="Calibri"/>
                <a:ea typeface="Calibri"/>
                <a:cs typeface="Calibri"/>
              </a:rPr>
              <a:t>молнупіравіром</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82</a:t>
            </a:fld>
            <a:endParaRPr lang="en-US"/>
          </a:p>
        </p:txBody>
      </p:sp>
    </p:spTree>
    <p:extLst>
      <p:ext uri="{BB962C8B-B14F-4D97-AF65-F5344CB8AC3E}">
        <p14:creationId xmlns:p14="http://schemas.microsoft.com/office/powerpoint/2010/main" val="3524800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Ось низка практичних ситуацій для медичних працівників.</a:t>
            </a:r>
          </a:p>
          <a:p>
            <a:endParaRPr lang="en-US" dirty="0"/>
          </a:p>
          <a:p>
            <a:r>
              <a:rPr lang="uk-UA" sz="1200" b="0" i="0" strike="noStrike" cap="none" spc="0" baseline="0" dirty="0">
                <a:solidFill>
                  <a:srgbClr val="000000"/>
                </a:solidFill>
                <a:effectLst/>
                <a:latin typeface="Calibri"/>
                <a:ea typeface="Calibri"/>
                <a:cs typeface="Calibri"/>
              </a:rPr>
              <a:t>Як запустити алгоритм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pPr/>
              <a:t>83</a:t>
            </a:fld>
            <a:endParaRPr lang="en-US"/>
          </a:p>
        </p:txBody>
      </p:sp>
    </p:spTree>
    <p:extLst>
      <p:ext uri="{BB962C8B-B14F-4D97-AF65-F5344CB8AC3E}">
        <p14:creationId xmlns:p14="http://schemas.microsoft.com/office/powerpoint/2010/main" val="6041190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3 важливі запитання.  </a:t>
            </a:r>
          </a:p>
          <a:p>
            <a:endParaRPr lang="en-US" dirty="0"/>
          </a:p>
          <a:p>
            <a:r>
              <a:rPr lang="uk-UA" sz="1200" b="0" i="0" strike="noStrike" cap="none" spc="0" baseline="0" dirty="0">
                <a:solidFill>
                  <a:srgbClr val="000000"/>
                </a:solidFill>
                <a:effectLst/>
                <a:latin typeface="Calibri"/>
                <a:ea typeface="Calibri"/>
                <a:cs typeface="Calibri"/>
              </a:rPr>
              <a:t>Відповіді позитивні — продовжуйте діяти за алгоритмом.</a:t>
            </a:r>
          </a:p>
        </p:txBody>
      </p:sp>
      <p:sp>
        <p:nvSpPr>
          <p:cNvPr id="4" name="Slide Number Placeholder 3"/>
          <p:cNvSpPr>
            <a:spLocks noGrp="1"/>
          </p:cNvSpPr>
          <p:nvPr>
            <p:ph type="sldNum" sz="quarter" idx="5"/>
          </p:nvPr>
        </p:nvSpPr>
        <p:spPr/>
        <p:txBody>
          <a:bodyPr/>
          <a:lstStyle/>
          <a:p>
            <a:fld id="{A2FA9890-9C3C-F040-8A1D-47B5802A485B}" type="slidenum">
              <a:rPr lang="en-US" smtClean="0"/>
              <a:pPr/>
              <a:t>84</a:t>
            </a:fld>
            <a:endParaRPr lang="en-US"/>
          </a:p>
        </p:txBody>
      </p:sp>
    </p:spTree>
    <p:extLst>
      <p:ext uri="{BB962C8B-B14F-4D97-AF65-F5344CB8AC3E}">
        <p14:creationId xmlns:p14="http://schemas.microsoft.com/office/powerpoint/2010/main" val="41568373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uk-UA" sz="1800" b="0" i="0" strike="noStrike" cap="none" spc="0" baseline="0" dirty="0">
                <a:solidFill>
                  <a:srgbClr val="000000"/>
                </a:solidFill>
                <a:effectLst/>
                <a:latin typeface="Calibri"/>
                <a:ea typeface="Calibri"/>
                <a:cs typeface="Calibri"/>
              </a:rPr>
              <a:t>Ця ситуація (і наступні) дає можливість обговорити етапи оцінки пацієнта, включаючи критерії лікування противірусними препаратами для перорального застосування, основні питання, які необхідно поставити (наприклад, про інші ліки та проблеми зі здоров'ям).  </a:t>
            </a:r>
            <a:endParaRPr lang="en-US" b="0" dirty="0">
              <a:effectLst/>
            </a:endParaRPr>
          </a:p>
          <a:p>
            <a:pPr rtl="0">
              <a:spcBef>
                <a:spcPct val="0"/>
              </a:spcBef>
              <a:spcAft>
                <a:spcPct val="0"/>
              </a:spcAft>
            </a:pPr>
            <a:br>
              <a:rPr sz="1200" dirty="0"/>
            </a:br>
            <a:r>
              <a:rPr lang="uk-UA" sz="1800" b="0" i="0" strike="noStrike" cap="none" spc="0" baseline="0" dirty="0">
                <a:solidFill>
                  <a:srgbClr val="000000"/>
                </a:solidFill>
                <a:effectLst/>
                <a:latin typeface="Calibri"/>
                <a:ea typeface="Calibri"/>
                <a:cs typeface="Calibri"/>
              </a:rPr>
              <a:t>Для деяких місць, де доступні інші ліки (наприклад, </a:t>
            </a:r>
            <a:r>
              <a:rPr lang="uk-UA" sz="1800" b="0" i="0" strike="noStrike" cap="none" spc="0" baseline="0" dirty="0" err="1">
                <a:solidFill>
                  <a:srgbClr val="000000"/>
                </a:solidFill>
                <a:effectLst/>
                <a:latin typeface="Calibri"/>
                <a:ea typeface="Calibri"/>
                <a:cs typeface="Calibri"/>
              </a:rPr>
              <a:t>молнупіравір</a:t>
            </a:r>
            <a:r>
              <a:rPr lang="uk-UA" sz="1800" b="0" i="0" strike="noStrike" cap="none" spc="0" baseline="0" dirty="0">
                <a:solidFill>
                  <a:srgbClr val="000000"/>
                </a:solidFill>
                <a:effectLst/>
                <a:latin typeface="Calibri"/>
                <a:ea typeface="Calibri"/>
                <a:cs typeface="Calibri"/>
              </a:rPr>
              <a:t> доступний, а </a:t>
            </a:r>
            <a:r>
              <a:rPr lang="uk-UA" sz="1800" b="0" i="0" strike="noStrike" cap="none" spc="0" baseline="0" dirty="0" err="1">
                <a:solidFill>
                  <a:srgbClr val="000000"/>
                </a:solidFill>
                <a:effectLst/>
                <a:latin typeface="Calibri"/>
                <a:ea typeface="Calibri"/>
                <a:cs typeface="Calibri"/>
              </a:rPr>
              <a:t>паксловід</a:t>
            </a:r>
            <a:r>
              <a:rPr lang="uk-UA" sz="1800" b="0" i="0" strike="noStrike" cap="none" spc="0" baseline="0" dirty="0">
                <a:solidFill>
                  <a:srgbClr val="000000"/>
                </a:solidFill>
                <a:effectLst/>
                <a:latin typeface="Calibri"/>
                <a:ea typeface="Calibri"/>
                <a:cs typeface="Calibri"/>
              </a:rPr>
              <a:t> — ні), це тренування можна розширити, подумавши: чи є цей пацієнт кандидатом на одержання </a:t>
            </a:r>
            <a:r>
              <a:rPr lang="uk-UA" sz="1800" b="0" i="0" strike="noStrike" cap="none" spc="0" baseline="0" dirty="0" err="1">
                <a:solidFill>
                  <a:srgbClr val="000000"/>
                </a:solidFill>
                <a:effectLst/>
                <a:latin typeface="Calibri"/>
                <a:ea typeface="Calibri"/>
                <a:cs typeface="Calibri"/>
              </a:rPr>
              <a:t>молнупіравір</a:t>
            </a:r>
            <a:r>
              <a:rPr lang="uk-UA" sz="1800" b="0" i="0" strike="noStrike" cap="none" spc="0" baseline="0" dirty="0">
                <a:solidFill>
                  <a:srgbClr val="000000"/>
                </a:solidFill>
                <a:effectLst/>
                <a:latin typeface="Calibri"/>
                <a:ea typeface="Calibri"/>
                <a:cs typeface="Calibri"/>
              </a:rPr>
              <a:t>?  У цьому випадку так — якщо </a:t>
            </a:r>
            <a:r>
              <a:rPr lang="uk-UA" sz="1800" b="0" i="0" strike="noStrike" cap="none" spc="0" baseline="0" dirty="0" err="1">
                <a:solidFill>
                  <a:srgbClr val="000000"/>
                </a:solidFill>
                <a:effectLst/>
                <a:latin typeface="Calibri"/>
                <a:ea typeface="Calibri"/>
                <a:cs typeface="Calibri"/>
              </a:rPr>
              <a:t>паксловід</a:t>
            </a:r>
            <a:r>
              <a:rPr lang="uk-UA" sz="1800" b="0" i="0" strike="noStrike" cap="none" spc="0" baseline="0" dirty="0">
                <a:solidFill>
                  <a:srgbClr val="000000"/>
                </a:solidFill>
                <a:effectLst/>
                <a:latin typeface="Calibri"/>
                <a:ea typeface="Calibri"/>
                <a:cs typeface="Calibri"/>
              </a:rPr>
              <a:t> недоступний, а </a:t>
            </a:r>
            <a:r>
              <a:rPr lang="uk-UA" sz="1800" b="0" i="0" strike="noStrike" cap="none" spc="0" baseline="0" dirty="0" err="1">
                <a:solidFill>
                  <a:srgbClr val="000000"/>
                </a:solidFill>
                <a:effectLst/>
                <a:latin typeface="Calibri"/>
                <a:ea typeface="Calibri"/>
                <a:cs typeface="Calibri"/>
              </a:rPr>
              <a:t>молнупіравір</a:t>
            </a:r>
            <a:r>
              <a:rPr lang="uk-UA" sz="1800" b="0" i="0" strike="noStrike" cap="none" spc="0" baseline="0" dirty="0">
                <a:solidFill>
                  <a:srgbClr val="000000"/>
                </a:solidFill>
                <a:effectLst/>
                <a:latin typeface="Calibri"/>
                <a:ea typeface="Calibri"/>
                <a:cs typeface="Calibri"/>
              </a:rPr>
              <a:t> доступний, то пацієнт є кандидатом на отримання </a:t>
            </a:r>
            <a:r>
              <a:rPr lang="uk-UA" sz="1800" b="0" i="0" strike="noStrike" cap="none" spc="0" baseline="0" dirty="0" err="1">
                <a:solidFill>
                  <a:srgbClr val="000000"/>
                </a:solidFill>
                <a:effectLst/>
                <a:latin typeface="Calibri"/>
                <a:ea typeface="Calibri"/>
                <a:cs typeface="Calibri"/>
              </a:rPr>
              <a:t>молнупіравіру</a:t>
            </a:r>
            <a:r>
              <a:rPr lang="uk-UA" sz="1800" b="0" i="0" strike="noStrike" cap="none" spc="0" baseline="0" dirty="0">
                <a:solidFill>
                  <a:srgbClr val="000000"/>
                </a:solidFill>
                <a:effectLst/>
                <a:latin typeface="Calibri"/>
                <a:ea typeface="Calibri"/>
                <a:cs typeface="Calibri"/>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85</a:t>
            </a:fld>
            <a:endParaRPr lang="en-US"/>
          </a:p>
        </p:txBody>
      </p:sp>
    </p:spTree>
    <p:extLst>
      <p:ext uri="{BB962C8B-B14F-4D97-AF65-F5344CB8AC3E}">
        <p14:creationId xmlns:p14="http://schemas.microsoft.com/office/powerpoint/2010/main" val="2942640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Які Ваші початкові запитання під час оцінки цього пацієнта?</a:t>
            </a:r>
          </a:p>
          <a:p>
            <a:r>
              <a:rPr lang="uk-UA" sz="1200" b="0" i="0" strike="noStrike" cap="none" spc="0" baseline="0" dirty="0">
                <a:solidFill>
                  <a:srgbClr val="000000"/>
                </a:solidFill>
                <a:effectLst/>
                <a:latin typeface="Calibri"/>
                <a:ea typeface="Calibri"/>
                <a:cs typeface="Calibri"/>
              </a:rPr>
              <a:t>Чи є тривожні сигнали?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86</a:t>
            </a:fld>
            <a:endParaRPr lang="en-US"/>
          </a:p>
        </p:txBody>
      </p:sp>
    </p:spTree>
    <p:extLst>
      <p:ext uri="{BB962C8B-B14F-4D97-AF65-F5344CB8AC3E}">
        <p14:creationId xmlns:p14="http://schemas.microsoft.com/office/powerpoint/2010/main" val="39584347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чудова можливість подумати про план управління перебігом тяжкого випадку захворювання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a:t>
            </a:r>
          </a:p>
          <a:p>
            <a:r>
              <a:rPr lang="uk-UA" sz="1200" b="0" i="0" strike="noStrike" cap="none" spc="0" baseline="0" dirty="0">
                <a:solidFill>
                  <a:srgbClr val="000000"/>
                </a:solidFill>
                <a:effectLst/>
                <a:latin typeface="Calibri"/>
                <a:ea typeface="Calibri"/>
                <a:cs typeface="Calibri"/>
              </a:rPr>
              <a:t>Які ресурси доступні у вашій клініці?  Який безпечний план переведення, якщо воно необхідне?</a:t>
            </a:r>
          </a:p>
          <a:p>
            <a:r>
              <a:rPr lang="uk-UA" sz="1200" b="0" i="0" strike="noStrike" cap="none" spc="0" baseline="0" dirty="0">
                <a:solidFill>
                  <a:srgbClr val="000000"/>
                </a:solidFill>
                <a:effectLst/>
                <a:latin typeface="Calibri"/>
                <a:ea typeface="Calibri"/>
                <a:cs typeface="Calibri"/>
              </a:rPr>
              <a:t>Приділіть кілька хвилин обговоренню та плануванню у цій ситуації.</a:t>
            </a:r>
          </a:p>
        </p:txBody>
      </p:sp>
      <p:sp>
        <p:nvSpPr>
          <p:cNvPr id="4" name="Slide Number Placeholder 3"/>
          <p:cNvSpPr>
            <a:spLocks noGrp="1"/>
          </p:cNvSpPr>
          <p:nvPr>
            <p:ph type="sldNum" sz="quarter" idx="5"/>
          </p:nvPr>
        </p:nvSpPr>
        <p:spPr/>
        <p:txBody>
          <a:bodyPr/>
          <a:lstStyle/>
          <a:p>
            <a:fld id="{A2FA9890-9C3C-F040-8A1D-47B5802A485B}" type="slidenum">
              <a:rPr lang="en-US" smtClean="0"/>
              <a:pPr/>
              <a:t>87</a:t>
            </a:fld>
            <a:endParaRPr lang="en-US"/>
          </a:p>
        </p:txBody>
      </p:sp>
    </p:spTree>
    <p:extLst>
      <p:ext uri="{BB962C8B-B14F-4D97-AF65-F5344CB8AC3E}">
        <p14:creationId xmlns:p14="http://schemas.microsoft.com/office/powerpoint/2010/main" val="3934373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88</a:t>
            </a:fld>
            <a:endParaRPr lang="en-US"/>
          </a:p>
        </p:txBody>
      </p:sp>
    </p:spTree>
    <p:extLst>
      <p:ext uri="{BB962C8B-B14F-4D97-AF65-F5344CB8AC3E}">
        <p14:creationId xmlns:p14="http://schemas.microsoft.com/office/powerpoint/2010/main" val="1327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Розробка та розповсюдження вакцин проти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у всьому світі — це неймовірне наукове та суспільне досягнення у сфері охорони здоров’я.  Для досягнення цілей ще потрібно багато зробити, але заходи, показані на графіці вище, яким передують заходи з розробки та тестування вакцини на ефективність та безпеку, просто неймовірні.  </a:t>
            </a:r>
          </a:p>
          <a:p>
            <a:endParaRPr lang="en-US" dirty="0"/>
          </a:p>
          <a:p>
            <a:r>
              <a:rPr lang="uk-UA" sz="1200" b="0" i="0" strike="noStrike" cap="none" spc="0" baseline="0" dirty="0">
                <a:solidFill>
                  <a:srgbClr val="000000"/>
                </a:solidFill>
                <a:effectLst/>
                <a:latin typeface="Calibri"/>
                <a:ea typeface="Calibri"/>
                <a:cs typeface="Calibri"/>
              </a:rPr>
              <a:t>Визнання заходів з вакцинації, що продовжуються, як доповнення до широких стратегій боротьби з COVID-19, включаючи раннє виявлення випадків захворювання і початок лікування вразливих людей, які відповідають критеріям, забезпечить цілісний збалансований підхід до профілактики та лікування COVID-19. </a:t>
            </a:r>
          </a:p>
          <a:p>
            <a:endParaRPr lang="en-US" dirty="0"/>
          </a:p>
          <a:p>
            <a:r>
              <a:rPr lang="uk-UA" sz="1200" b="0" i="0" strike="noStrike" cap="none" spc="0" baseline="0" dirty="0">
                <a:solidFill>
                  <a:srgbClr val="000000"/>
                </a:solidFill>
                <a:effectLst/>
                <a:latin typeface="Calibri"/>
                <a:ea typeface="Calibri"/>
                <a:cs typeface="Calibri"/>
              </a:rPr>
              <a:t>https://www.who.int/emergencies/diseases/novel-coronavirus-2019/covid-19-vaccines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pPr/>
              <a:t>8</a:t>
            </a:fld>
            <a:endParaRPr lang="en-US"/>
          </a:p>
        </p:txBody>
      </p:sp>
    </p:spTree>
    <p:extLst>
      <p:ext uri="{BB962C8B-B14F-4D97-AF65-F5344CB8AC3E}">
        <p14:creationId xmlns:p14="http://schemas.microsoft.com/office/powerpoint/2010/main" val="36412302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У випадку з жінкою віком 27 років можна запитати про метод контрацепції та/або дату останнього менструального циклу, щоб оцінити, чи можлива вагітність у цієї пацієнтки з низьким ризиком. </a:t>
            </a:r>
          </a:p>
          <a:p>
            <a:r>
              <a:rPr lang="uk-UA" sz="1200" b="0" i="0" strike="noStrike" cap="none" spc="0" baseline="0" dirty="0">
                <a:solidFill>
                  <a:srgbClr val="000000"/>
                </a:solidFill>
                <a:effectLst/>
                <a:latin typeface="Calibri"/>
                <a:ea typeface="Calibri"/>
                <a:cs typeface="Calibri"/>
              </a:rPr>
              <a:t>Розгляньте можливість проведення тесту на вагітність, якщо це змінить клінічне рішення. </a:t>
            </a:r>
          </a:p>
        </p:txBody>
      </p:sp>
      <p:sp>
        <p:nvSpPr>
          <p:cNvPr id="4" name="Slide Number Placeholder 3"/>
          <p:cNvSpPr>
            <a:spLocks noGrp="1"/>
          </p:cNvSpPr>
          <p:nvPr>
            <p:ph type="sldNum" sz="quarter" idx="5"/>
          </p:nvPr>
        </p:nvSpPr>
        <p:spPr/>
        <p:txBody>
          <a:bodyPr/>
          <a:lstStyle/>
          <a:p>
            <a:fld id="{A2FA9890-9C3C-F040-8A1D-47B5802A485B}" type="slidenum">
              <a:rPr lang="en-US" smtClean="0"/>
              <a:pPr/>
              <a:t>90</a:t>
            </a:fld>
            <a:endParaRPr lang="en-US"/>
          </a:p>
        </p:txBody>
      </p:sp>
    </p:spTree>
    <p:extLst>
      <p:ext uri="{BB962C8B-B14F-4D97-AF65-F5344CB8AC3E}">
        <p14:creationId xmlns:p14="http://schemas.microsoft.com/office/powerpoint/2010/main" val="39165812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Примітка. Немає потреби чи рекомендації щодо здійснення підтверджувального аналізу крові для пацієнтів із хронічною хворобою нирок.</a:t>
            </a:r>
          </a:p>
          <a:p>
            <a:r>
              <a:rPr lang="uk-UA" sz="1200" b="0" i="0" strike="noStrike" cap="none" spc="0" baseline="0" dirty="0">
                <a:solidFill>
                  <a:srgbClr val="000000"/>
                </a:solidFill>
                <a:effectLst/>
                <a:latin typeface="Calibri"/>
                <a:ea typeface="Calibri"/>
                <a:cs typeface="Calibri"/>
              </a:rPr>
              <a:t>Можна прийняти рішення на основі ретельного анамнезу, фізичних та попередніх медичних записів</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93</a:t>
            </a:fld>
            <a:endParaRPr lang="en-US"/>
          </a:p>
        </p:txBody>
      </p:sp>
    </p:spTree>
    <p:extLst>
      <p:ext uri="{BB962C8B-B14F-4D97-AF65-F5344CB8AC3E}">
        <p14:creationId xmlns:p14="http://schemas.microsoft.com/office/powerpoint/2010/main" val="2141759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FA9890-9C3C-F040-8A1D-47B5802A485B}" type="slidenum">
              <a:rPr lang="en-US" smtClean="0"/>
              <a:pPr/>
              <a:t>94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err="1">
                <a:solidFill>
                  <a:srgbClr val="000000"/>
                </a:solidFill>
                <a:effectLst/>
                <a:latin typeface="Calibri"/>
                <a:ea typeface="Calibri"/>
                <a:cs typeface="Calibri"/>
              </a:rPr>
              <a:t>Молнупіравір</a:t>
            </a:r>
            <a:r>
              <a:rPr lang="uk-UA" sz="1200" b="0" i="0" strike="noStrike" cap="none" spc="0" baseline="0" dirty="0">
                <a:solidFill>
                  <a:srgbClr val="000000"/>
                </a:solidFill>
                <a:effectLst/>
                <a:latin typeface="Calibri"/>
                <a:ea typeface="Calibri"/>
                <a:cs typeface="Calibri"/>
              </a:rPr>
              <a:t> НЕ протипоказаний пацієнтам із поширеним захворюванням печінки або нирок.</a:t>
            </a:r>
          </a:p>
          <a:p>
            <a:r>
              <a:rPr lang="uk-UA" sz="1200" b="0" i="0" strike="noStrike" cap="none" spc="0" baseline="0" dirty="0">
                <a:solidFill>
                  <a:srgbClr val="000000"/>
                </a:solidFill>
                <a:effectLst/>
                <a:latin typeface="Calibri"/>
                <a:ea typeface="Calibri"/>
                <a:cs typeface="Calibri"/>
              </a:rPr>
              <a:t>За цим посиланням знаходиться калькулятором для визначення ступеня тяжкості захворювання печінки. https://www.hepatitisc.uw.edu/page/clinical-calculators/ctp</a:t>
            </a:r>
            <a:endParaRPr lang="en-US" dirty="0"/>
          </a:p>
          <a:p>
            <a:r>
              <a:rPr lang="uk-UA" sz="1200" b="0" i="0" strike="noStrike" cap="none" spc="0" baseline="0" dirty="0">
                <a:solidFill>
                  <a:srgbClr val="000000"/>
                </a:solidFill>
                <a:effectLst/>
                <a:latin typeface="Calibri"/>
                <a:ea typeface="Calibri"/>
                <a:cs typeface="Calibri"/>
              </a:rPr>
              <a:t>Якщо Ви не впевнені в точній класифікації, але маєте інші підстави вважати, що хвороба важка, ви можете вибрати </a:t>
            </a:r>
            <a:r>
              <a:rPr lang="uk-UA" sz="1200" b="0" i="0" strike="noStrike" cap="none" spc="0" baseline="0" dirty="0" err="1">
                <a:solidFill>
                  <a:srgbClr val="000000"/>
                </a:solidFill>
                <a:effectLst/>
                <a:latin typeface="Calibri"/>
                <a:ea typeface="Calibri"/>
                <a:cs typeface="Calibri"/>
              </a:rPr>
              <a:t>молнупіравір</a:t>
            </a:r>
            <a:r>
              <a:rPr lang="uk-UA" sz="1200" b="0" i="0" strike="noStrike" cap="none" spc="0" baseline="0" dirty="0">
                <a:solidFill>
                  <a:srgbClr val="000000"/>
                </a:solidFill>
                <a:effectLst/>
                <a:latin typeface="Calibri"/>
                <a:ea typeface="Calibri"/>
                <a:cs typeface="Calibri"/>
              </a:rPr>
              <a:t>.</a:t>
            </a:r>
          </a:p>
          <a:p>
            <a:endParaRPr lang="en-US" dirty="0"/>
          </a:p>
          <a:p>
            <a:r>
              <a:rPr lang="uk-UA" sz="1200" b="0" i="0" strike="noStrike" cap="none" spc="0" baseline="0" dirty="0">
                <a:solidFill>
                  <a:srgbClr val="000000"/>
                </a:solidFill>
                <a:effectLst/>
                <a:latin typeface="Calibri"/>
                <a:ea typeface="Calibri"/>
                <a:cs typeface="Calibri"/>
              </a:rPr>
              <a:t>Оскільки у цієї пацієнтки </a:t>
            </a:r>
            <a:r>
              <a:rPr lang="uk-UA" sz="1200" b="0" i="0" strike="noStrike" cap="none" spc="0" baseline="0" dirty="0" err="1">
                <a:solidFill>
                  <a:srgbClr val="000000"/>
                </a:solidFill>
                <a:effectLst/>
                <a:latin typeface="Calibri"/>
                <a:ea typeface="Calibri"/>
                <a:cs typeface="Calibri"/>
              </a:rPr>
              <a:t>постменопаузальний</a:t>
            </a:r>
            <a:r>
              <a:rPr lang="uk-UA" sz="1200" b="0" i="0" strike="noStrike" cap="none" spc="0" baseline="0" dirty="0">
                <a:solidFill>
                  <a:srgbClr val="000000"/>
                </a:solidFill>
                <a:effectLst/>
                <a:latin typeface="Calibri"/>
                <a:ea typeface="Calibri"/>
                <a:cs typeface="Calibri"/>
              </a:rPr>
              <a:t> період, як було підтверджено, вона не потребує додаткового консультування з питань вагітності чи контрацепції.</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96</a:t>
            </a:fld>
            <a:endParaRPr lang="en-US"/>
          </a:p>
        </p:txBody>
      </p:sp>
    </p:spTree>
    <p:extLst>
      <p:ext uri="{BB962C8B-B14F-4D97-AF65-F5344CB8AC3E}">
        <p14:creationId xmlns:p14="http://schemas.microsoft.com/office/powerpoint/2010/main" val="1376678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Детально проаналізуйте цю ситуацію в групі.</a:t>
            </a:r>
          </a:p>
          <a:p>
            <a:r>
              <a:rPr lang="uk-UA" sz="1200" b="0" i="0" strike="noStrike" cap="none" spc="0" baseline="0" dirty="0">
                <a:solidFill>
                  <a:srgbClr val="000000"/>
                </a:solidFill>
                <a:effectLst/>
                <a:latin typeface="Calibri"/>
                <a:ea typeface="Calibri"/>
                <a:cs typeface="Calibri"/>
              </a:rPr>
              <a:t>Високий ризик, тому відповідає критеріям для отримання </a:t>
            </a:r>
            <a:r>
              <a:rPr lang="uk-UA" sz="1200" b="0" i="0" strike="noStrike" cap="none" spc="0" baseline="0" dirty="0" err="1">
                <a:solidFill>
                  <a:srgbClr val="000000"/>
                </a:solidFill>
                <a:effectLst/>
                <a:latin typeface="Calibri"/>
                <a:ea typeface="Calibri"/>
                <a:cs typeface="Calibri"/>
              </a:rPr>
              <a:t>Паксловіду</a:t>
            </a:r>
            <a:endParaRPr lang="en-US" dirty="0"/>
          </a:p>
          <a:p>
            <a:r>
              <a:rPr lang="uk-UA" sz="1200" b="0" i="0" strike="noStrike" cap="none" spc="0" baseline="0" dirty="0">
                <a:solidFill>
                  <a:srgbClr val="000000"/>
                </a:solidFill>
                <a:effectLst/>
                <a:latin typeface="Calibri"/>
                <a:ea typeface="Calibri"/>
                <a:cs typeface="Calibri"/>
              </a:rPr>
              <a:t>Немає справжніх протипоказань.</a:t>
            </a:r>
          </a:p>
          <a:p>
            <a:r>
              <a:rPr lang="uk-UA" sz="1200" b="0" i="0" strike="noStrike" cap="none" spc="0" baseline="0" dirty="0">
                <a:solidFill>
                  <a:srgbClr val="000000"/>
                </a:solidFill>
                <a:effectLst/>
                <a:latin typeface="Calibri"/>
                <a:ea typeface="Calibri"/>
                <a:cs typeface="Calibri"/>
              </a:rPr>
              <a:t>Можна використовувати https://www.covid19-druginteractions.org/checker — засіб перевірки взаємодії з препаратами в Ліверпулі, щоб побачити, яке коригування ліків необхідне.</a:t>
            </a:r>
          </a:p>
          <a:p>
            <a:endParaRPr lang="en-US" dirty="0"/>
          </a:p>
          <a:p>
            <a:r>
              <a:rPr lang="uk-UA" sz="1200" b="0" i="0" strike="noStrike" cap="none" spc="0" baseline="0" dirty="0">
                <a:solidFill>
                  <a:srgbClr val="000000"/>
                </a:solidFill>
                <a:effectLst/>
                <a:latin typeface="Calibri"/>
                <a:ea typeface="Calibri"/>
                <a:cs typeface="Calibri"/>
              </a:rPr>
              <a:t>При застосуванні </a:t>
            </a:r>
            <a:r>
              <a:rPr lang="uk-UA" sz="1200" b="0" i="0" strike="noStrike" cap="none" spc="0" baseline="0" dirty="0" err="1">
                <a:solidFill>
                  <a:srgbClr val="000000"/>
                </a:solidFill>
                <a:effectLst/>
                <a:latin typeface="Calibri"/>
                <a:ea typeface="Calibri"/>
                <a:cs typeface="Calibri"/>
              </a:rPr>
              <a:t>симвастатину</a:t>
            </a:r>
            <a:r>
              <a:rPr lang="uk-UA" sz="1200" b="0" i="0" strike="noStrike" cap="none" spc="0" baseline="0" dirty="0">
                <a:solidFill>
                  <a:srgbClr val="000000"/>
                </a:solidFill>
                <a:effectLst/>
                <a:latin typeface="Calibri"/>
                <a:ea typeface="Calibri"/>
                <a:cs typeface="Calibri"/>
              </a:rPr>
              <a:t> пацієнт повинен </a:t>
            </a:r>
            <a:r>
              <a:rPr lang="uk-UA" sz="1200" b="0" i="0" strike="noStrike" cap="none" spc="0" baseline="0" dirty="0">
                <a:solidFill>
                  <a:srgbClr val="666666"/>
                </a:solidFill>
                <a:effectLst/>
                <a:latin typeface="Varela Round"/>
                <a:ea typeface="Varela Round"/>
                <a:cs typeface="Varela Round"/>
              </a:rPr>
              <a:t>припинити застосування </a:t>
            </a:r>
            <a:r>
              <a:rPr lang="uk-UA" sz="1200" b="0" i="0" strike="noStrike" cap="none" spc="0" baseline="0" dirty="0" err="1">
                <a:solidFill>
                  <a:srgbClr val="666666"/>
                </a:solidFill>
                <a:effectLst/>
                <a:latin typeface="Varela Round"/>
                <a:ea typeface="Varela Round"/>
                <a:cs typeface="Varela Round"/>
              </a:rPr>
              <a:t>симвастатину</a:t>
            </a:r>
            <a:r>
              <a:rPr lang="uk-UA" sz="1200" b="0" i="0" strike="noStrike" cap="none" spc="0" baseline="0" dirty="0">
                <a:solidFill>
                  <a:srgbClr val="666666"/>
                </a:solidFill>
                <a:effectLst/>
                <a:latin typeface="Varela Round"/>
                <a:ea typeface="Varela Round"/>
                <a:cs typeface="Varela Round"/>
              </a:rPr>
              <a:t> щонайменше за 12 годин до початку лікування препаратом </a:t>
            </a:r>
            <a:r>
              <a:rPr lang="uk-UA" sz="1200" b="0" i="0" strike="noStrike" cap="none" spc="0" baseline="0" dirty="0" err="1">
                <a:solidFill>
                  <a:srgbClr val="666666"/>
                </a:solidFill>
                <a:effectLst/>
                <a:latin typeface="Varela Round"/>
                <a:ea typeface="Varela Round"/>
                <a:cs typeface="Varela Round"/>
              </a:rPr>
              <a:t>Паксловід</a:t>
            </a:r>
            <a:r>
              <a:rPr lang="uk-UA" sz="1200" b="0" i="0" strike="noStrike" cap="none" spc="0" baseline="0" dirty="0">
                <a:solidFill>
                  <a:srgbClr val="666666"/>
                </a:solidFill>
                <a:effectLst/>
                <a:latin typeface="Varela Round"/>
                <a:ea typeface="Varela Round"/>
                <a:cs typeface="Varela Round"/>
              </a:rPr>
              <a:t>, протягом 5 днів лікування препаратом </a:t>
            </a:r>
            <a:r>
              <a:rPr lang="uk-UA" sz="1200" b="0" i="0" strike="noStrike" cap="none" spc="0" baseline="0" dirty="0" err="1">
                <a:solidFill>
                  <a:srgbClr val="666666"/>
                </a:solidFill>
                <a:effectLst/>
                <a:latin typeface="Varela Round"/>
                <a:ea typeface="Varela Round"/>
                <a:cs typeface="Varela Round"/>
              </a:rPr>
              <a:t>Паксловід</a:t>
            </a:r>
            <a:r>
              <a:rPr lang="uk-UA" sz="1200" b="0" i="0" strike="noStrike" cap="none" spc="0" baseline="0" dirty="0">
                <a:solidFill>
                  <a:srgbClr val="666666"/>
                </a:solidFill>
                <a:effectLst/>
                <a:latin typeface="Varela Round"/>
                <a:ea typeface="Varela Round"/>
                <a:cs typeface="Varela Round"/>
              </a:rPr>
              <a:t> та протягом 5 днів після завершення лікування препаратом </a:t>
            </a:r>
            <a:r>
              <a:rPr lang="uk-UA" sz="1200" b="0" i="0" strike="noStrike" cap="none" spc="0" baseline="0" dirty="0" err="1">
                <a:solidFill>
                  <a:srgbClr val="666666"/>
                </a:solidFill>
                <a:effectLst/>
                <a:latin typeface="Varela Round"/>
                <a:ea typeface="Varela Round"/>
                <a:cs typeface="Varela Round"/>
              </a:rPr>
              <a:t>Паксловід</a:t>
            </a:r>
            <a:r>
              <a:rPr lang="uk-UA" sz="1200" b="0" i="0" strike="noStrike" cap="none" spc="0" baseline="0" dirty="0">
                <a:solidFill>
                  <a:srgbClr val="666666"/>
                </a:solidFill>
                <a:effectLst/>
                <a:latin typeface="Varela Round"/>
                <a:ea typeface="Varela Round"/>
                <a:cs typeface="Varela Round"/>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pPr/>
              <a:t>99</a:t>
            </a:fld>
            <a:endParaRPr lang="en-US"/>
          </a:p>
        </p:txBody>
      </p:sp>
    </p:spTree>
    <p:extLst>
      <p:ext uri="{BB962C8B-B14F-4D97-AF65-F5344CB8AC3E}">
        <p14:creationId xmlns:p14="http://schemas.microsoft.com/office/powerpoint/2010/main" val="18276992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Цей пацієнт із тяжким захворюванням нирок не є кандидатом на лікування препаратом </a:t>
            </a:r>
            <a:r>
              <a:rPr lang="uk-UA" sz="1200" b="0" i="0" strike="noStrike" cap="none" spc="0" baseline="0" dirty="0" err="1">
                <a:solidFill>
                  <a:srgbClr val="000000"/>
                </a:solidFill>
                <a:effectLst/>
                <a:latin typeface="Calibri"/>
                <a:ea typeface="Calibri"/>
                <a:cs typeface="Calibri"/>
              </a:rPr>
              <a:t>Паксловід</a:t>
            </a:r>
            <a:r>
              <a:rPr lang="uk-UA" sz="1200" b="0" i="0" strike="noStrike" cap="none" spc="0" baseline="0" dirty="0">
                <a:solidFill>
                  <a:srgbClr val="000000"/>
                </a:solidFill>
                <a:effectLst/>
                <a:latin typeface="Calibri"/>
                <a:ea typeface="Calibri"/>
                <a:cs typeface="Calibri"/>
              </a:rPr>
              <a:t> — вам не потрібно підтверджувати аналіз крові, який можна визначити на основі клінічної картини.  </a:t>
            </a:r>
          </a:p>
          <a:p>
            <a:endParaRPr lang="en-US" dirty="0"/>
          </a:p>
          <a:p>
            <a:r>
              <a:rPr lang="uk-UA" sz="1200" b="0" i="0" strike="noStrike" cap="none" spc="0" baseline="0" dirty="0">
                <a:solidFill>
                  <a:srgbClr val="000000"/>
                </a:solidFill>
                <a:effectLst/>
                <a:latin typeface="Calibri"/>
                <a:ea typeface="Calibri"/>
                <a:cs typeface="Calibri"/>
              </a:rPr>
              <a:t>Цей пацієнт може бути кандидатом на застосування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 але пам’ятайте про важливість консультування щодо контрацепції при призначенні </a:t>
            </a:r>
            <a:r>
              <a:rPr lang="uk-UA" sz="1200" b="0" i="0" strike="noStrike" cap="none" spc="0" baseline="0" dirty="0" err="1">
                <a:solidFill>
                  <a:srgbClr val="000000"/>
                </a:solidFill>
                <a:effectLst/>
                <a:latin typeface="Calibri"/>
                <a:ea typeface="Calibri"/>
                <a:cs typeface="Calibri"/>
              </a:rPr>
              <a:t>молнупіравіру</a:t>
            </a:r>
            <a:r>
              <a:rPr lang="uk-UA" sz="1200" b="0" i="0" strike="noStrike" cap="none" spc="0" baseline="0" dirty="0">
                <a:solidFill>
                  <a:srgbClr val="000000"/>
                </a:solidFill>
                <a:effectLst/>
                <a:latin typeface="Calibri"/>
                <a:ea typeface="Calibri"/>
                <a:cs typeface="Calibri"/>
              </a:rPr>
              <a:t>.  Зокрема, чоловікам слід використовувати бар'єрні методи контрацепції протягом 3 місяців після прийому цього препарату.  Це буде включено до інформаційного листа пацієнта, але лікар/медичний працівник має повторити ці дані як конкретні інструкції під час призначення.</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102</a:t>
            </a:fld>
            <a:endParaRPr lang="en-US"/>
          </a:p>
        </p:txBody>
      </p:sp>
    </p:spTree>
    <p:extLst>
      <p:ext uri="{BB962C8B-B14F-4D97-AF65-F5344CB8AC3E}">
        <p14:creationId xmlns:p14="http://schemas.microsoft.com/office/powerpoint/2010/main" val="555001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FA9890-9C3C-F040-8A1D-47B5802A485B}" type="slidenum">
              <a:rPr lang="en-US" smtClean="0"/>
              <a:pPr/>
              <a:t>103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Можливість запропонувати ефективне лікування для пацієнтів із </a:t>
            </a:r>
            <a:r>
              <a:rPr lang="uk-UA" sz="1200" b="0" i="0" strike="noStrike" cap="none" spc="0" baseline="0" dirty="0" err="1">
                <a:solidFill>
                  <a:srgbClr val="000000"/>
                </a:solidFill>
                <a:effectLst/>
                <a:latin typeface="Calibri"/>
                <a:ea typeface="Calibri"/>
                <a:cs typeface="Calibri"/>
              </a:rPr>
              <a:t>COVID</a:t>
            </a:r>
            <a:r>
              <a:rPr lang="en-US" sz="1200" b="0" i="0" strike="noStrike" cap="none" spc="0" baseline="0" dirty="0">
                <a:solidFill>
                  <a:srgbClr val="000000"/>
                </a:solidFill>
                <a:effectLst/>
                <a:latin typeface="Calibri"/>
                <a:ea typeface="Calibri"/>
                <a:cs typeface="Calibri"/>
              </a:rPr>
              <a:t>-</a:t>
            </a:r>
            <a:r>
              <a:rPr lang="uk-UA" sz="1200" b="0" i="0" strike="noStrike" cap="none" spc="0" baseline="0" dirty="0">
                <a:solidFill>
                  <a:srgbClr val="000000"/>
                </a:solidFill>
                <a:effectLst/>
                <a:latin typeface="Calibri"/>
                <a:ea typeface="Calibri"/>
                <a:cs typeface="Calibri"/>
              </a:rPr>
              <a:t>19 і запобігти погіршенню хвороби, а також доступне лікування — це чудово.  Це одна з частин покращення догляду за всіма пацієнтами з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а згодом і підтримки системи охорони здоров’я у відповіді на пандемію та підготовці до майбутнього.</a:t>
            </a:r>
            <a:br>
              <a:rPr sz="1200" dirty="0"/>
            </a:br>
            <a:br>
              <a:rPr sz="1200" dirty="0"/>
            </a:br>
            <a:r>
              <a:rPr lang="uk-UA" sz="1200" b="0" i="0" strike="noStrike" cap="none" spc="0" baseline="0" dirty="0">
                <a:solidFill>
                  <a:srgbClr val="000000"/>
                </a:solidFill>
                <a:effectLst/>
                <a:latin typeface="Calibri"/>
                <a:ea typeface="Calibri"/>
                <a:cs typeface="Calibri"/>
              </a:rPr>
              <a:t>Це не окремий елемент, а інтегрована, якісна медична допомога.</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105</a:t>
            </a:fld>
            <a:endParaRPr lang="en-US"/>
          </a:p>
        </p:txBody>
      </p:sp>
    </p:spTree>
    <p:extLst>
      <p:ext uri="{BB962C8B-B14F-4D97-AF65-F5344CB8AC3E}">
        <p14:creationId xmlns:p14="http://schemas.microsoft.com/office/powerpoint/2010/main" val="12029678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Рання постановка діагнозу та лікування — це рятівний підхід при багатьох різних захворюваннях.  Це стосується COVID-19, а також інших гострих інфекцій, таких як пневмонія або </a:t>
            </a:r>
            <a:r>
              <a:rPr lang="uk-UA" sz="1200" b="0" i="0" strike="noStrike" cap="none" spc="0" baseline="0" dirty="0" err="1">
                <a:solidFill>
                  <a:srgbClr val="000000"/>
                </a:solidFill>
                <a:effectLst/>
                <a:latin typeface="Calibri"/>
                <a:ea typeface="Calibri"/>
                <a:cs typeface="Calibri"/>
              </a:rPr>
              <a:t>ІСШ</a:t>
            </a:r>
            <a:r>
              <a:rPr lang="uk-UA" sz="1200" b="0" i="0" strike="noStrike" cap="none" spc="0" baseline="0" dirty="0">
                <a:solidFill>
                  <a:srgbClr val="000000"/>
                </a:solidFill>
                <a:effectLst/>
                <a:latin typeface="Calibri"/>
                <a:ea typeface="Calibri"/>
                <a:cs typeface="Calibri"/>
              </a:rPr>
              <a:t>, є прецедентом серед інших заходів охорони здоров’я, включаючи ВІЛ або ТБ.  </a:t>
            </a:r>
          </a:p>
          <a:p>
            <a:endParaRPr lang="en-US" dirty="0"/>
          </a:p>
          <a:p>
            <a:r>
              <a:rPr lang="uk-UA" sz="1200" b="0" i="0" strike="noStrike" cap="none" spc="0" baseline="0" dirty="0">
                <a:solidFill>
                  <a:srgbClr val="000000"/>
                </a:solidFill>
                <a:effectLst/>
                <a:latin typeface="Calibri"/>
                <a:ea typeface="Calibri"/>
                <a:cs typeface="Calibri"/>
              </a:rPr>
              <a:t>Створення можливостей для успіху за допомогою цієї структури має великий потенціал, і якщо наступний варіант чи ітерація </a:t>
            </a:r>
            <a:r>
              <a:rPr lang="uk-UA" sz="1200" b="0" i="0" strike="noStrike" cap="none" spc="0" baseline="0" dirty="0" err="1">
                <a:solidFill>
                  <a:srgbClr val="000000"/>
                </a:solidFill>
                <a:effectLst/>
                <a:latin typeface="Calibri"/>
                <a:ea typeface="Calibri"/>
                <a:cs typeface="Calibri"/>
              </a:rPr>
              <a:t>COVID</a:t>
            </a:r>
            <a:r>
              <a:rPr lang="uk-UA" sz="1200" b="0" i="0" strike="noStrike" cap="none" spc="0" baseline="0" dirty="0">
                <a:solidFill>
                  <a:srgbClr val="000000"/>
                </a:solidFill>
                <a:effectLst/>
                <a:latin typeface="Calibri"/>
                <a:ea typeface="Calibri"/>
                <a:cs typeface="Calibri"/>
              </a:rPr>
              <a:t> виявиться серйознішим, наявність цієї структури може мати величезний вплив.</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106</a:t>
            </a:fld>
            <a:endParaRPr lang="en-US"/>
          </a:p>
        </p:txBody>
      </p:sp>
    </p:spTree>
    <p:extLst>
      <p:ext uri="{BB962C8B-B14F-4D97-AF65-F5344CB8AC3E}">
        <p14:creationId xmlns:p14="http://schemas.microsoft.com/office/powerpoint/2010/main" val="625306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 можливість мозкового штурму.  </a:t>
            </a:r>
          </a:p>
          <a:p>
            <a:r>
              <a:rPr lang="uk-UA" sz="1200" b="0" i="0" strike="noStrike" cap="none" spc="0" baseline="0" dirty="0">
                <a:solidFill>
                  <a:srgbClr val="000000"/>
                </a:solidFill>
                <a:effectLst/>
                <a:latin typeface="Calibri"/>
                <a:ea typeface="Calibri"/>
                <a:cs typeface="Calibri"/>
              </a:rPr>
              <a:t>Це буде використано для планування діяльності, яка, як ми сподіваємося, дасть змогу клінічним групам повернутися до свого робочого середовища з ідеями щодо реалізації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та підтримки інших процесів для оптимізації догляду за іншими пацієнтами.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107</a:t>
            </a:fld>
            <a:endParaRPr lang="en-US"/>
          </a:p>
        </p:txBody>
      </p:sp>
    </p:spTree>
    <p:extLst>
      <p:ext uri="{BB962C8B-B14F-4D97-AF65-F5344CB8AC3E}">
        <p14:creationId xmlns:p14="http://schemas.microsoft.com/office/powerpoint/2010/main" val="1099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Ми вивчили масу інформації!  Існує ще багато інструментів для ефективного лікування хворих на COVID-19.  Цей курс присвячений програмі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і ми проведемо глибоке обговорення ефективної діагностики цих пацієнтів, протягом 5-денного періоду, та відповідного лікування тих пацієнтів, які відповідають критеріям. </a:t>
            </a:r>
          </a:p>
          <a:p>
            <a:endParaRPr lang="en-US" dirty="0"/>
          </a:p>
          <a:p>
            <a:r>
              <a:rPr lang="uk-UA" sz="1200" b="0" i="0" strike="noStrike" cap="none" spc="0" baseline="0" dirty="0">
                <a:solidFill>
                  <a:srgbClr val="000000"/>
                </a:solidFill>
                <a:effectLst/>
                <a:latin typeface="Calibri"/>
                <a:ea typeface="Calibri"/>
                <a:cs typeface="Calibri"/>
              </a:rPr>
              <a:t>Але пам’ятайте: не всім знадобиться противірусний препарат для перорального застосування, а дехто потребуватиме більш сучасного лікування тяжкого захворювання.  Виявлення випадків COVID-19 дозволить належним чином управляти перебігом COVID-19, а належне управління перебігом продовжуватиме зменшувати частоту випадків смерті від COVID-19.  Це лише кілька прикладів варіантів лікування, пізніше під час курсу відбуватиметься більш детальне обговорення відповідних варіантів лікування та ресурсів, які потрібно знати.</a:t>
            </a:r>
          </a:p>
        </p:txBody>
      </p:sp>
      <p:sp>
        <p:nvSpPr>
          <p:cNvPr id="4" name="Slide Number Placeholder 3"/>
          <p:cNvSpPr>
            <a:spLocks noGrp="1"/>
          </p:cNvSpPr>
          <p:nvPr>
            <p:ph type="sldNum" sz="quarter" idx="5"/>
          </p:nvPr>
        </p:nvSpPr>
        <p:spPr/>
        <p:txBody>
          <a:bodyPr/>
          <a:lstStyle/>
          <a:p>
            <a:fld id="{A2FA9890-9C3C-F040-8A1D-47B5802A485B}" type="slidenum">
              <a:rPr lang="en-US" smtClean="0"/>
              <a:pPr/>
              <a:t>9</a:t>
            </a:fld>
            <a:endParaRPr lang="en-US"/>
          </a:p>
        </p:txBody>
      </p:sp>
    </p:spTree>
    <p:extLst>
      <p:ext uri="{BB962C8B-B14F-4D97-AF65-F5344CB8AC3E}">
        <p14:creationId xmlns:p14="http://schemas.microsoft.com/office/powerpoint/2010/main" val="4986502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Впровадження та інтеграція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у звичайні клінічні послуги не є простим процесом.</a:t>
            </a:r>
            <a:br>
              <a:rPr sz="1200" dirty="0"/>
            </a:br>
            <a:r>
              <a:rPr lang="uk-UA" sz="1200" b="0" i="0" strike="noStrike" cap="none" spc="0" baseline="0" dirty="0">
                <a:solidFill>
                  <a:srgbClr val="000000"/>
                </a:solidFill>
                <a:effectLst/>
                <a:latin typeface="Calibri"/>
                <a:ea typeface="Calibri"/>
                <a:cs typeface="Calibri"/>
              </a:rPr>
              <a:t>Існує багато факторів на різних рівнях, які слід враховувати.</a:t>
            </a:r>
          </a:p>
          <a:p>
            <a:r>
              <a:rPr lang="uk-UA" sz="1200" b="0" i="0" strike="noStrike" cap="none" spc="0" baseline="0" dirty="0">
                <a:solidFill>
                  <a:srgbClr val="000000"/>
                </a:solidFill>
                <a:effectLst/>
                <a:latin typeface="Calibri"/>
                <a:ea typeface="Calibri"/>
                <a:cs typeface="Calibri"/>
              </a:rPr>
              <a:t>Пов’язане керівництво із впровадження призначене для визначення факторів і країн підтримки, а також місць надання послуг для систематичного розгляду та вирішення проблем, необхідних для впровадження стратегії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a:t>
            </a:r>
          </a:p>
          <a:p>
            <a:endParaRPr lang="en-US" dirty="0"/>
          </a:p>
          <a:p>
            <a:r>
              <a:rPr lang="uk-UA" sz="1200" b="0" i="0" strike="noStrike" cap="none" spc="0" baseline="0" dirty="0">
                <a:solidFill>
                  <a:srgbClr val="000000"/>
                </a:solidFill>
                <a:effectLst/>
                <a:latin typeface="Calibri"/>
                <a:ea typeface="Calibri"/>
                <a:cs typeface="Calibri"/>
              </a:rPr>
              <a:t>Зверніть увагу на ці фактори і подумайте, що вже сталося у вашому закладі, та які дії ви можете визначити, на чому слід зосередитися.</a:t>
            </a:r>
          </a:p>
          <a:p>
            <a:endParaRPr lang="en-US" dirty="0"/>
          </a:p>
          <a:p>
            <a:r>
              <a:rPr lang="uk-UA" sz="1200" b="0" i="0" strike="noStrike" cap="none" spc="0" baseline="0" dirty="0">
                <a:solidFill>
                  <a:srgbClr val="000000"/>
                </a:solidFill>
                <a:effectLst/>
                <a:latin typeface="Calibri"/>
                <a:ea typeface="Calibri"/>
                <a:cs typeface="Calibri"/>
              </a:rPr>
              <a:t>https://opencriticalcare.org/wp-content/uploads/2022/06/Implementation-Guide-Test-to-Treat-July-2022-ipycid.pdf</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108</a:t>
            </a:fld>
            <a:endParaRPr lang="en-US"/>
          </a:p>
        </p:txBody>
      </p:sp>
    </p:spTree>
    <p:extLst>
      <p:ext uri="{BB962C8B-B14F-4D97-AF65-F5344CB8AC3E}">
        <p14:creationId xmlns:p14="http://schemas.microsoft.com/office/powerpoint/2010/main" val="8421443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Цей захід призначений для планування та розгляду процесу серед учасників курсу підготовки/групи.</a:t>
            </a:r>
          </a:p>
          <a:p>
            <a:r>
              <a:rPr lang="uk-UA" sz="1200" b="0" i="0" strike="noStrike" cap="none" spc="0" baseline="0" dirty="0">
                <a:solidFill>
                  <a:srgbClr val="000000"/>
                </a:solidFill>
                <a:effectLst/>
                <a:latin typeface="Calibri"/>
                <a:ea typeface="Calibri"/>
                <a:cs typeface="Calibri"/>
              </a:rPr>
              <a:t>Розгляньте поточну ситуацію і врахуйте, що необхідно для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a:t>
            </a:r>
          </a:p>
          <a:p>
            <a:r>
              <a:rPr lang="uk-UA" sz="1200" b="0" i="0" strike="noStrike" cap="none" spc="0" baseline="0" dirty="0">
                <a:solidFill>
                  <a:srgbClr val="000000"/>
                </a:solidFill>
                <a:effectLst/>
                <a:latin typeface="Calibri"/>
                <a:ea typeface="Calibri"/>
                <a:cs typeface="Calibri"/>
              </a:rPr>
              <a:t>Подумайте про сильні сторони, прогалини та можливості.   Подумайте про простір і про медичних працівників, які працюють у цьому просторі.  Подумайте про пацієнтів та стратегії оптимізації лікування пацієнтів.</a:t>
            </a:r>
          </a:p>
          <a:p>
            <a:endParaRPr lang="en-US" dirty="0"/>
          </a:p>
          <a:p>
            <a:r>
              <a:rPr lang="uk-UA" sz="1200" b="0" i="0" strike="noStrike" cap="none" spc="0" baseline="0" dirty="0">
                <a:solidFill>
                  <a:srgbClr val="000000"/>
                </a:solidFill>
                <a:effectLst/>
                <a:latin typeface="Calibri"/>
                <a:ea typeface="Calibri"/>
                <a:cs typeface="Calibri"/>
              </a:rPr>
              <a:t>Як координатор ви можете отримати доступ до повної схеми процедур </a:t>
            </a:r>
            <a:r>
              <a:rPr lang="uk-UA" sz="1200" b="0" i="0" strike="noStrike" cap="none" spc="0" baseline="0" dirty="0" err="1">
                <a:solidFill>
                  <a:srgbClr val="000000"/>
                </a:solidFill>
                <a:effectLst/>
                <a:latin typeface="Calibri"/>
                <a:ea typeface="Calibri"/>
                <a:cs typeface="Calibri"/>
              </a:rPr>
              <a:t>PPT</a:t>
            </a:r>
            <a:r>
              <a:rPr lang="uk-UA" sz="1200" b="0" i="0" strike="noStrike" cap="none" spc="0" baseline="0" dirty="0">
                <a:solidFill>
                  <a:srgbClr val="000000"/>
                </a:solidFill>
                <a:effectLst/>
                <a:latin typeface="Calibri"/>
                <a:ea typeface="Calibri"/>
                <a:cs typeface="Calibri"/>
              </a:rPr>
              <a:t> та керівництва для координаторів з Посібника </a:t>
            </a:r>
            <a:r>
              <a:rPr lang="uk-UA" sz="1200" b="0" i="0" strike="noStrike" cap="none" spc="0" baseline="0" dirty="0" err="1">
                <a:solidFill>
                  <a:srgbClr val="000000"/>
                </a:solidFill>
                <a:effectLst/>
                <a:latin typeface="Calibri"/>
                <a:ea typeface="Calibri"/>
                <a:cs typeface="Calibri"/>
              </a:rPr>
              <a:t>EpiC</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Clinical</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Pathways</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Guide</a:t>
            </a:r>
            <a:r>
              <a:rPr lang="uk-UA" sz="1200" b="0" i="0" strike="noStrike" cap="none" spc="0" baseline="0" dirty="0">
                <a:solidFill>
                  <a:srgbClr val="000000"/>
                </a:solidFill>
                <a:effectLst/>
                <a:latin typeface="Calibri"/>
                <a:ea typeface="Calibri"/>
                <a:cs typeface="Calibri"/>
              </a:rPr>
              <a:t> (доступний у формі додатка).  </a:t>
            </a:r>
          </a:p>
        </p:txBody>
      </p:sp>
      <p:sp>
        <p:nvSpPr>
          <p:cNvPr id="4" name="Slide Number Placeholder 3"/>
          <p:cNvSpPr>
            <a:spLocks noGrp="1"/>
          </p:cNvSpPr>
          <p:nvPr>
            <p:ph type="sldNum" sz="quarter" idx="5"/>
          </p:nvPr>
        </p:nvSpPr>
        <p:spPr/>
        <p:txBody>
          <a:bodyPr/>
          <a:lstStyle/>
          <a:p>
            <a:fld id="{A2FA9890-9C3C-F040-8A1D-47B5802A485B}" type="slidenum">
              <a:rPr lang="en-US" smtClean="0"/>
              <a:pPr/>
              <a:t>109</a:t>
            </a:fld>
            <a:endParaRPr lang="en-US"/>
          </a:p>
        </p:txBody>
      </p:sp>
    </p:spTree>
    <p:extLst>
      <p:ext uri="{BB962C8B-B14F-4D97-AF65-F5344CB8AC3E}">
        <p14:creationId xmlns:p14="http://schemas.microsoft.com/office/powerpoint/2010/main" val="41116903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110</a:t>
            </a:fld>
            <a:endParaRPr lang="en-US"/>
          </a:p>
        </p:txBody>
      </p:sp>
    </p:spTree>
    <p:extLst>
      <p:ext uri="{BB962C8B-B14F-4D97-AF65-F5344CB8AC3E}">
        <p14:creationId xmlns:p14="http://schemas.microsoft.com/office/powerpoint/2010/main" val="13775978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b="0" i="0" strike="noStrike" cap="none" spc="0" baseline="0" dirty="0">
                <a:solidFill>
                  <a:srgbClr val="000000"/>
                </a:solidFill>
                <a:effectLst/>
                <a:latin typeface="Calibri"/>
                <a:ea typeface="Calibri"/>
                <a:cs typeface="Calibri"/>
              </a:rPr>
              <a:t>Насамкінець, не забувайте бути в курсі останніх подій, оскільки інформація про медичну допомогу при COVID-19, включаючи противірусні препарати для перорального застосування та </a:t>
            </a:r>
            <a:r>
              <a:rPr lang="uk-UA" sz="1200" b="0" i="0" strike="noStrike" cap="none" spc="0" baseline="0" dirty="0" err="1">
                <a:solidFill>
                  <a:srgbClr val="000000"/>
                </a:solidFill>
                <a:effectLst/>
                <a:latin typeface="Calibri"/>
                <a:ea typeface="Calibri"/>
                <a:cs typeface="Calibri"/>
              </a:rPr>
              <a:t>Test</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to</a:t>
            </a:r>
            <a:r>
              <a:rPr lang="uk-UA" sz="1200" b="0" i="0" strike="noStrike" cap="none" spc="0" baseline="0" dirty="0">
                <a:solidFill>
                  <a:srgbClr val="000000"/>
                </a:solidFill>
                <a:effectLst/>
                <a:latin typeface="Calibri"/>
                <a:ea typeface="Calibri"/>
                <a:cs typeface="Calibri"/>
              </a:rPr>
              <a:t> </a:t>
            </a:r>
            <a:r>
              <a:rPr lang="uk-UA" sz="1200" b="0" i="0" strike="noStrike" cap="none" spc="0" baseline="0" dirty="0" err="1">
                <a:solidFill>
                  <a:srgbClr val="000000"/>
                </a:solidFill>
                <a:effectLst/>
                <a:latin typeface="Calibri"/>
                <a:ea typeface="Calibri"/>
                <a:cs typeface="Calibri"/>
              </a:rPr>
              <a:t>Treat</a:t>
            </a:r>
            <a:r>
              <a:rPr lang="uk-UA" sz="1200" b="0" i="0" strike="noStrike" cap="none" spc="0" baseline="0" dirty="0">
                <a:solidFill>
                  <a:srgbClr val="000000"/>
                </a:solidFill>
                <a:effectLst/>
                <a:latin typeface="Calibri"/>
                <a:ea typeface="Calibri"/>
                <a:cs typeface="Calibri"/>
              </a:rPr>
              <a:t>, продовжує оновлюватися.  Є кілька хороших ресурсів, щоб дізнаватися нову інформацію, і ми рекомендуємо вам продовжувати дотримуватися національних рекомендацій, а також цих міжнародних рекомендацій.</a:t>
            </a:r>
          </a:p>
        </p:txBody>
      </p:sp>
      <p:sp>
        <p:nvSpPr>
          <p:cNvPr id="4" name="Slide Number Placeholder 3"/>
          <p:cNvSpPr>
            <a:spLocks noGrp="1"/>
          </p:cNvSpPr>
          <p:nvPr>
            <p:ph type="sldNum" sz="quarter" idx="5"/>
          </p:nvPr>
        </p:nvSpPr>
        <p:spPr/>
        <p:txBody>
          <a:bodyPr/>
          <a:lstStyle/>
          <a:p>
            <a:fld id="{A2FA9890-9C3C-F040-8A1D-47B5802A485B}" type="slidenum">
              <a:rPr lang="en-US" smtClean="0"/>
              <a:pPr/>
              <a:t>111</a:t>
            </a:fld>
            <a:endParaRPr lang="en-US"/>
          </a:p>
        </p:txBody>
      </p:sp>
    </p:spTree>
    <p:extLst>
      <p:ext uri="{BB962C8B-B14F-4D97-AF65-F5344CB8AC3E}">
        <p14:creationId xmlns:p14="http://schemas.microsoft.com/office/powerpoint/2010/main" val="13611252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pPr/>
              <a:t>112</a:t>
            </a:fld>
            <a:endParaRPr lang="en-US"/>
          </a:p>
        </p:txBody>
      </p:sp>
    </p:spTree>
    <p:extLst>
      <p:ext uri="{BB962C8B-B14F-4D97-AF65-F5344CB8AC3E}">
        <p14:creationId xmlns:p14="http://schemas.microsoft.com/office/powerpoint/2010/main" val="337043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5" y="5941931"/>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3">
            <a:alphaModFix/>
            <a:extLst>
              <a:ext uri="{28A0092B-C50C-407E-A947-70E740481C1C}">
                <a14:useLocalDpi xmlns:a14="http://schemas.microsoft.com/office/drawing/2010/main" val="0"/>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3">
            <a:alphaModFix/>
            <a:extLst>
              <a:ext uri="{28A0092B-C50C-407E-A947-70E740481C1C}">
                <a14:useLocalDpi xmlns:a14="http://schemas.microsoft.com/office/drawing/2010/main" val="0"/>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549315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1080414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432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a:blip r:embed="rId2">
            <a:alphaModFix amt="14000"/>
          </a:blip>
          <a:srcRect r="50248" b="50000"/>
          <a:stretch>
            <a:fillRect/>
          </a:stretch>
        </p:blipFill>
        <p:spPr>
          <a:xfrm rot="10800000">
            <a:off x="0" y="-20736"/>
            <a:ext cx="3273461" cy="2895009"/>
          </a:xfrm>
          <a:prstGeom prst="rect">
            <a:avLst/>
          </a:prstGeom>
        </p:spPr>
      </p:pic>
    </p:spTree>
    <p:extLst>
      <p:ext uri="{BB962C8B-B14F-4D97-AF65-F5344CB8AC3E}">
        <p14:creationId xmlns:p14="http://schemas.microsoft.com/office/powerpoint/2010/main" val="18335491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D789-6D25-CD23-7520-AB60B14C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8FD6A-95E8-66E3-356B-3294AF08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556C8-ABF8-0965-5A01-0CE39A5E903B}"/>
              </a:ext>
            </a:extLst>
          </p:cNvPr>
          <p:cNvSpPr>
            <a:spLocks noGrp="1"/>
          </p:cNvSpPr>
          <p:nvPr>
            <p:ph type="dt" sz="half" idx="10"/>
          </p:nvPr>
        </p:nvSpPr>
        <p:spPr/>
        <p:txBody>
          <a:bodyPr/>
          <a:lstStyle/>
          <a:p>
            <a:fld id="{1362879B-9FA3-4EDD-90BE-CD6A917E79DF}" type="datetimeFigureOut">
              <a:rPr lang="en-US" smtClean="0"/>
              <a:pPr/>
              <a:t>2/6/23</a:t>
            </a:fld>
            <a:endParaRPr lang="en-US"/>
          </a:p>
        </p:txBody>
      </p:sp>
      <p:sp>
        <p:nvSpPr>
          <p:cNvPr id="5" name="Footer Placeholder 4">
            <a:extLst>
              <a:ext uri="{FF2B5EF4-FFF2-40B4-BE49-F238E27FC236}">
                <a16:creationId xmlns:a16="http://schemas.microsoft.com/office/drawing/2014/main" id="{92F62068-85FE-8960-BC93-A3CCA74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D05E-3FEF-32F1-7813-D91AFF26CEDA}"/>
              </a:ext>
            </a:extLst>
          </p:cNvPr>
          <p:cNvSpPr>
            <a:spLocks noGrp="1"/>
          </p:cNvSpPr>
          <p:nvPr>
            <p:ph type="sldNum" sz="quarter" idx="12"/>
          </p:nvPr>
        </p:nvSpPr>
        <p:spPr/>
        <p:txBody>
          <a:bodyPr/>
          <a:lstStyle/>
          <a:p>
            <a:fld id="{4CF88EB7-66A9-4D87-AF39-F9E6A1533717}" type="slidenum">
              <a:rPr lang="en-US" smtClean="0"/>
              <a:pPr/>
              <a:t>‹#›</a:t>
            </a:fld>
            <a:endParaRPr lang="en-US"/>
          </a:p>
        </p:txBody>
      </p:sp>
    </p:spTree>
    <p:extLst>
      <p:ext uri="{BB962C8B-B14F-4D97-AF65-F5344CB8AC3E}">
        <p14:creationId xmlns:p14="http://schemas.microsoft.com/office/powerpoint/2010/main" val="8396083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FD58-E07A-E8E3-79CD-7E3AF96FC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A744B-61C7-C5F5-F7C0-8285BFFBB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90713-06E4-1B7F-C8FB-870C0497CBA7}"/>
              </a:ext>
            </a:extLst>
          </p:cNvPr>
          <p:cNvSpPr>
            <a:spLocks noGrp="1"/>
          </p:cNvSpPr>
          <p:nvPr>
            <p:ph type="dt" sz="half" idx="10"/>
          </p:nvPr>
        </p:nvSpPr>
        <p:spPr/>
        <p:txBody>
          <a:bodyPr/>
          <a:lstStyle/>
          <a:p>
            <a:fld id="{1362879B-9FA3-4EDD-90BE-CD6A917E79DF}" type="datetimeFigureOut">
              <a:rPr lang="en-US" smtClean="0"/>
              <a:pPr/>
              <a:t>2/6/23</a:t>
            </a:fld>
            <a:endParaRPr lang="en-US"/>
          </a:p>
        </p:txBody>
      </p:sp>
      <p:sp>
        <p:nvSpPr>
          <p:cNvPr id="5" name="Footer Placeholder 4">
            <a:extLst>
              <a:ext uri="{FF2B5EF4-FFF2-40B4-BE49-F238E27FC236}">
                <a16:creationId xmlns:a16="http://schemas.microsoft.com/office/drawing/2014/main" id="{59BC7831-69F1-6A38-7449-7387E8796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AB46-7917-97B9-82DD-5CB2FBB93210}"/>
              </a:ext>
            </a:extLst>
          </p:cNvPr>
          <p:cNvSpPr>
            <a:spLocks noGrp="1"/>
          </p:cNvSpPr>
          <p:nvPr>
            <p:ph type="sldNum" sz="quarter" idx="12"/>
          </p:nvPr>
        </p:nvSpPr>
        <p:spPr/>
        <p:txBody>
          <a:bodyPr/>
          <a:lstStyle/>
          <a:p>
            <a:fld id="{4CF88EB7-66A9-4D87-AF39-F9E6A1533717}" type="slidenum">
              <a:rPr lang="en-US" smtClean="0"/>
              <a:pPr/>
              <a:t>‹#›</a:t>
            </a:fld>
            <a:endParaRPr lang="en-US"/>
          </a:p>
        </p:txBody>
      </p:sp>
    </p:spTree>
    <p:extLst>
      <p:ext uri="{BB962C8B-B14F-4D97-AF65-F5344CB8AC3E}">
        <p14:creationId xmlns:p14="http://schemas.microsoft.com/office/powerpoint/2010/main" val="9232828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srcRect l="16978" t="15834" r="19350" b="17045"/>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027080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blip>
          <a:srcRect l="-476" t="-4739" r="45636" b="42707"/>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12310685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4691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D9A9-2F77-31DE-9518-EA07547E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1CF02-5B26-365B-B380-0ADFB813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0FE3-2232-FD6F-FFE0-B1B249DBB12E}"/>
              </a:ext>
            </a:extLst>
          </p:cNvPr>
          <p:cNvSpPr>
            <a:spLocks noGrp="1"/>
          </p:cNvSpPr>
          <p:nvPr>
            <p:ph type="dt" sz="half" idx="10"/>
          </p:nvPr>
        </p:nvSpPr>
        <p:spPr/>
        <p:txBody>
          <a:bodyPr/>
          <a:lstStyle/>
          <a:p>
            <a:fld id="{D95D9A42-DB41-8940-96D9-36845EDFED29}" type="datetimeFigureOut">
              <a:rPr lang="en-US" smtClean="0"/>
              <a:pPr/>
              <a:t>2/6/23</a:t>
            </a:fld>
            <a:endParaRPr lang="en-US"/>
          </a:p>
        </p:txBody>
      </p:sp>
      <p:sp>
        <p:nvSpPr>
          <p:cNvPr id="5" name="Footer Placeholder 4">
            <a:extLst>
              <a:ext uri="{FF2B5EF4-FFF2-40B4-BE49-F238E27FC236}">
                <a16:creationId xmlns:a16="http://schemas.microsoft.com/office/drawing/2014/main" id="{3D998A2C-E258-C324-6C38-A9564C43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89063-D760-FF24-6941-386DE58135B0}"/>
              </a:ext>
            </a:extLst>
          </p:cNvPr>
          <p:cNvSpPr>
            <a:spLocks noGrp="1"/>
          </p:cNvSpPr>
          <p:nvPr>
            <p:ph type="sldNum" sz="quarter" idx="12"/>
          </p:nvPr>
        </p:nvSpPr>
        <p:spPr/>
        <p:txBody>
          <a:bodyPr/>
          <a:lstStyle/>
          <a:p>
            <a:fld id="{485B1454-C475-004F-A8EF-33E9D8350D9C}" type="slidenum">
              <a:rPr lang="en-US" smtClean="0"/>
              <a:pPr/>
              <a:t>‹#›</a:t>
            </a:fld>
            <a:endParaRPr lang="en-US"/>
          </a:p>
        </p:txBody>
      </p:sp>
    </p:spTree>
    <p:extLst>
      <p:ext uri="{BB962C8B-B14F-4D97-AF65-F5344CB8AC3E}">
        <p14:creationId xmlns:p14="http://schemas.microsoft.com/office/powerpoint/2010/main" val="20062919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F87-780C-52CC-7316-7532F17F7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B6514-EF95-EBD8-B3A3-6F77F5B2F21B}"/>
              </a:ext>
            </a:extLst>
          </p:cNvPr>
          <p:cNvSpPr>
            <a:spLocks noGrp="1"/>
          </p:cNvSpPr>
          <p:nvPr>
            <p:ph type="dt" sz="half" idx="10"/>
          </p:nvPr>
        </p:nvSpPr>
        <p:spPr/>
        <p:txBody>
          <a:bodyPr/>
          <a:lstStyle/>
          <a:p>
            <a:fld id="{D95D9A42-DB41-8940-96D9-36845EDFED29}" type="datetimeFigureOut">
              <a:rPr lang="en-US" smtClean="0"/>
              <a:pPr/>
              <a:t>2/6/23</a:t>
            </a:fld>
            <a:endParaRPr lang="en-US"/>
          </a:p>
        </p:txBody>
      </p:sp>
      <p:sp>
        <p:nvSpPr>
          <p:cNvPr id="4" name="Footer Placeholder 3">
            <a:extLst>
              <a:ext uri="{FF2B5EF4-FFF2-40B4-BE49-F238E27FC236}">
                <a16:creationId xmlns:a16="http://schemas.microsoft.com/office/drawing/2014/main" id="{0769EF56-EC94-3646-0E15-C2CFFA2CB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B4C8D-D918-9615-FEB6-332A2AA0E324}"/>
              </a:ext>
            </a:extLst>
          </p:cNvPr>
          <p:cNvSpPr>
            <a:spLocks noGrp="1"/>
          </p:cNvSpPr>
          <p:nvPr>
            <p:ph type="sldNum" sz="quarter" idx="12"/>
          </p:nvPr>
        </p:nvSpPr>
        <p:spPr/>
        <p:txBody>
          <a:bodyPr/>
          <a:lstStyle/>
          <a:p>
            <a:fld id="{485B1454-C475-004F-A8EF-33E9D8350D9C}" type="slidenum">
              <a:rPr lang="en-US" smtClean="0"/>
              <a:pPr/>
              <a:t>‹#›</a:t>
            </a:fld>
            <a:endParaRPr lang="en-US"/>
          </a:p>
        </p:txBody>
      </p:sp>
    </p:spTree>
    <p:extLst>
      <p:ext uri="{BB962C8B-B14F-4D97-AF65-F5344CB8AC3E}">
        <p14:creationId xmlns:p14="http://schemas.microsoft.com/office/powerpoint/2010/main" val="3758395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207C0-8EBF-FF47-9405-041901B6C528}"/>
              </a:ext>
            </a:extLst>
          </p:cNvPr>
          <p:cNvSpPr>
            <a:spLocks noGrp="1"/>
          </p:cNvSpPr>
          <p:nvPr>
            <p:ph type="dt" sz="half" idx="10"/>
          </p:nvPr>
        </p:nvSpPr>
        <p:spPr/>
        <p:txBody>
          <a:bodyPr/>
          <a:lstStyle/>
          <a:p>
            <a:fld id="{D95D9A42-DB41-8940-96D9-36845EDFED29}" type="datetimeFigureOut">
              <a:rPr lang="en-US" smtClean="0"/>
              <a:pPr/>
              <a:t>2/6/23</a:t>
            </a:fld>
            <a:endParaRPr lang="en-US"/>
          </a:p>
        </p:txBody>
      </p:sp>
      <p:sp>
        <p:nvSpPr>
          <p:cNvPr id="3" name="Footer Placeholder 2">
            <a:extLst>
              <a:ext uri="{FF2B5EF4-FFF2-40B4-BE49-F238E27FC236}">
                <a16:creationId xmlns:a16="http://schemas.microsoft.com/office/drawing/2014/main" id="{E4AE9772-4FBD-80F2-896F-D77FCF253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7D55A-D3AA-72B8-0E9D-468823D83928}"/>
              </a:ext>
            </a:extLst>
          </p:cNvPr>
          <p:cNvSpPr>
            <a:spLocks noGrp="1"/>
          </p:cNvSpPr>
          <p:nvPr>
            <p:ph type="sldNum" sz="quarter" idx="12"/>
          </p:nvPr>
        </p:nvSpPr>
        <p:spPr/>
        <p:txBody>
          <a:bodyPr/>
          <a:lstStyle/>
          <a:p>
            <a:fld id="{485B1454-C475-004F-A8EF-33E9D8350D9C}" type="slidenum">
              <a:rPr lang="en-US" smtClean="0"/>
              <a:pPr/>
              <a:t>‹#›</a:t>
            </a:fld>
            <a:endParaRPr lang="en-US"/>
          </a:p>
        </p:txBody>
      </p:sp>
    </p:spTree>
    <p:extLst>
      <p:ext uri="{BB962C8B-B14F-4D97-AF65-F5344CB8AC3E}">
        <p14:creationId xmlns:p14="http://schemas.microsoft.com/office/powerpoint/2010/main" val="2068115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14817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822453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pPr/>
              <a:t>2/6/23</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8_50D2B0D8.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microsoft.com/office/2018/10/relationships/comments" Target="../comments/modernComment_1A8_9E5AC454.xm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opencriticalcare.org/wp-content/uploads/2022/06/Implementation-Guide-Test-to-Treat-July-2022-ipycid.pdf"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ho.int/publications/i/item/WHO-2019-nCoV-therapeutics-2022.4" TargetMode="External"/><Relationship Id="rId2" Type="http://schemas.openxmlformats.org/officeDocument/2006/relationships/notesSlide" Target="../notesSlides/notesSlide93.xml"/><Relationship Id="rId1" Type="http://schemas.openxmlformats.org/officeDocument/2006/relationships/slideLayout" Target="../slideLayouts/slideLayout12.xml"/><Relationship Id="rId6" Type="http://schemas.openxmlformats.org/officeDocument/2006/relationships/hyperlink" Target="https://www.covid19treatmentguidelines.nih.gov/" TargetMode="External"/><Relationship Id="rId5" Type="http://schemas.openxmlformats.org/officeDocument/2006/relationships/hyperlink" Target="https://opencriticalcare.org/" TargetMode="External"/><Relationship Id="rId4" Type="http://schemas.openxmlformats.org/officeDocument/2006/relationships/hyperlink" Target="https://africacdc.org/download/covid-19-test-to-treat-guidelines-for-african-union-member-state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59_FFF1359C.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B_E057AC98.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5F_2F1A9965.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AB_4AF93E9B.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extranet.who.int/hslp/content/sars-cov-2-antigen-rapid-diagnostic-test-training-package"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158_D96F82F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4_F71F56E1.xml"/><Relationship Id="rId7" Type="http://schemas.openxmlformats.org/officeDocument/2006/relationships/hyperlink" Target="https://openoximetry.org/faq/"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youtube.com/watch?v=OfkUWyixpvc" TargetMode="External"/><Relationship Id="rId5" Type="http://schemas.openxmlformats.org/officeDocument/2006/relationships/image" Target="../media/image19.jpeg"/><Relationship Id="rId4" Type="http://schemas.openxmlformats.org/officeDocument/2006/relationships/hyperlink" Target="https://www.youtube.com/watch?v=esw1tZg1ZG8"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35_7DD057F0.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C_82E814F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opencriticalcare.org/suggested-trainings/infection-prevention-control/" TargetMode="External"/><Relationship Id="rId4" Type="http://schemas.openxmlformats.org/officeDocument/2006/relationships/hyperlink" Target="https://www.who.int/emergencies/diseases/novel-coronavirus-2019/technical-guidance/infection-prevention-and-contro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3E_7870D934.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fhi360.org/sites/default/files/media/documents/resource-epic-integrated-triage-algorithm.pdf" TargetMode="External"/></Relationships>
</file>

<file path=ppt/slides/_rels/slide37.xml.rels><?xml version="1.0" encoding="UTF-8" standalone="yes"?>
<Relationships xmlns="http://schemas.openxmlformats.org/package/2006/relationships"><Relationship Id="rId3" Type="http://schemas.microsoft.com/office/2018/10/relationships/comments" Target="../comments/modernComment_143_7B1A5B07.xm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42_3E66D308.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47_4C6EE0DB.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62_112BEEAA.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79_3E61460C.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www.who.int/publications/i/item/WHO-2019-nCoV-therapeutics-2022.4" TargetMode="External"/><Relationship Id="rId4" Type="http://schemas.openxmlformats.org/officeDocument/2006/relationships/hyperlink" Target="https://opencriticalcare.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6E_D77FAEDC.xm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31_1F6BD4D7.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16B_C0183074.xm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microsoft.com/office/2018/10/relationships/comments" Target="../comments/modernComment_1AA_F14BE90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6C_F11CDCCA.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A9_93A015C5.xml"/><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7A_D255A0A5.xm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9_E16D8EBD.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opencriticalcare.org/covid-dashboard/"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microsoft.com/office/2018/10/relationships/comments" Target="../comments/modernComment_19C_BEC6CA2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845390" y="1276916"/>
            <a:ext cx="9130102" cy="1292846"/>
          </a:xfrm>
        </p:spPr>
        <p:txBody>
          <a:bodyPr>
            <a:normAutofit fontScale="90000"/>
          </a:bodyPr>
          <a:lstStyle/>
          <a:p>
            <a:r>
              <a:rPr lang="uk-UA" sz="3200" i="0" strike="noStrike" cap="none" spc="0" baseline="0" dirty="0">
                <a:solidFill>
                  <a:srgbClr val="DEEBF7"/>
                </a:solidFill>
                <a:effectLst/>
                <a:latin typeface="Arial"/>
                <a:ea typeface="Arial"/>
                <a:cs typeface="Arial"/>
              </a:rPr>
              <a:t>Програма </a:t>
            </a:r>
            <a:r>
              <a:rPr lang="uk-UA" sz="3200" i="0" strike="noStrike" cap="none" spc="0" baseline="0" dirty="0" err="1">
                <a:solidFill>
                  <a:srgbClr val="DEEBF7"/>
                </a:solidFill>
                <a:effectLst/>
                <a:latin typeface="Arial"/>
                <a:ea typeface="Arial"/>
                <a:cs typeface="Arial"/>
              </a:rPr>
              <a:t>Test</a:t>
            </a:r>
            <a:r>
              <a:rPr lang="uk-UA" sz="3200" i="0" strike="noStrike" cap="none" spc="0" baseline="0" dirty="0">
                <a:solidFill>
                  <a:srgbClr val="DEEBF7"/>
                </a:solidFill>
                <a:effectLst/>
                <a:latin typeface="Arial"/>
                <a:ea typeface="Arial"/>
                <a:cs typeface="Arial"/>
              </a:rPr>
              <a:t> </a:t>
            </a:r>
            <a:r>
              <a:rPr lang="uk-UA" sz="3200" i="0" strike="noStrike" cap="none" spc="0" baseline="0" dirty="0" err="1">
                <a:solidFill>
                  <a:srgbClr val="DEEBF7"/>
                </a:solidFill>
                <a:effectLst/>
                <a:latin typeface="Arial"/>
                <a:ea typeface="Arial"/>
                <a:cs typeface="Arial"/>
              </a:rPr>
              <a:t>to</a:t>
            </a:r>
            <a:r>
              <a:rPr lang="uk-UA" sz="3200" i="0" strike="noStrike" cap="none" spc="0" baseline="0" dirty="0">
                <a:solidFill>
                  <a:srgbClr val="DEEBF7"/>
                </a:solidFill>
                <a:effectLst/>
                <a:latin typeface="Arial"/>
                <a:ea typeface="Arial"/>
                <a:cs typeface="Arial"/>
              </a:rPr>
              <a:t> </a:t>
            </a:r>
            <a:r>
              <a:rPr lang="uk-UA" sz="3200" i="0" strike="noStrike" cap="none" spc="0" baseline="0" dirty="0" err="1">
                <a:solidFill>
                  <a:srgbClr val="DEEBF7"/>
                </a:solidFill>
                <a:effectLst/>
                <a:latin typeface="Arial"/>
                <a:ea typeface="Arial"/>
                <a:cs typeface="Arial"/>
              </a:rPr>
              <a:t>Treat</a:t>
            </a:r>
            <a:r>
              <a:rPr lang="uk-UA" sz="3200" i="0" strike="noStrike" cap="none" spc="0" baseline="0" dirty="0">
                <a:solidFill>
                  <a:srgbClr val="DEEBF7"/>
                </a:solidFill>
                <a:effectLst/>
                <a:latin typeface="Arial"/>
                <a:ea typeface="Arial"/>
                <a:cs typeface="Arial"/>
              </a:rPr>
              <a:t> для </a:t>
            </a:r>
            <a:r>
              <a:rPr lang="uk-UA" sz="3200" i="0" strike="noStrike" cap="none" spc="0" baseline="0" dirty="0" err="1">
                <a:solidFill>
                  <a:srgbClr val="DEEBF7"/>
                </a:solidFill>
                <a:effectLst/>
                <a:latin typeface="Arial"/>
                <a:ea typeface="Arial"/>
                <a:cs typeface="Arial"/>
              </a:rPr>
              <a:t>коронавірусної</a:t>
            </a:r>
            <a:r>
              <a:rPr lang="uk-UA" sz="3200" i="0" strike="noStrike" cap="none" spc="0" baseline="0" dirty="0">
                <a:solidFill>
                  <a:srgbClr val="DEEBF7"/>
                </a:solidFill>
                <a:effectLst/>
                <a:latin typeface="Arial"/>
                <a:ea typeface="Arial"/>
                <a:cs typeface="Arial"/>
              </a:rPr>
              <a:t> хвороби COVID-19:</a:t>
            </a:r>
            <a:br>
              <a:rPr sz="3200" dirty="0"/>
            </a:br>
            <a:r>
              <a:rPr lang="uk-UA" sz="3200" i="0" strike="noStrike" cap="none" spc="0" baseline="0" dirty="0">
                <a:solidFill>
                  <a:srgbClr val="DEEBF7"/>
                </a:solidFill>
                <a:effectLst/>
                <a:latin typeface="Arial"/>
                <a:ea typeface="Arial"/>
                <a:cs typeface="Arial"/>
              </a:rPr>
              <a:t>курс клінічної підготовки медичних працівників</a:t>
            </a:r>
          </a:p>
        </p:txBody>
      </p:sp>
      <p:sp>
        <p:nvSpPr>
          <p:cNvPr id="10" name="Subtitle 9"/>
          <p:cNvSpPr>
            <a:spLocks noGrp="1"/>
          </p:cNvSpPr>
          <p:nvPr>
            <p:ph type="subTitle" idx="1"/>
          </p:nvPr>
        </p:nvSpPr>
        <p:spPr/>
        <p:txBody>
          <a:bodyPr/>
          <a:lstStyle/>
          <a:p>
            <a:r>
              <a:rPr lang="uk-UA" sz="2000" b="0" i="0" strike="noStrike" cap="none" spc="300" baseline="0">
                <a:solidFill>
                  <a:srgbClr val="577F9F"/>
                </a:solidFill>
                <a:effectLst/>
                <a:latin typeface="Arial"/>
                <a:ea typeface="Arial"/>
                <a:cs typeface="Arial"/>
              </a:rPr>
              <a:t>Жовтень 2022 р.</a:t>
            </a:r>
          </a:p>
        </p:txBody>
      </p:sp>
      <p:sp>
        <p:nvSpPr>
          <p:cNvPr id="11" name="Text Placeholder 10"/>
          <p:cNvSpPr>
            <a:spLocks noGrp="1"/>
          </p:cNvSpPr>
          <p:nvPr>
            <p:ph type="body" sz="quarter" idx="10"/>
          </p:nvPr>
        </p:nvSpPr>
        <p:spPr/>
        <p:txBody>
          <a:bodyPr vert="horz" lIns="91440" tIns="45720" rIns="91440" bIns="45720" rtlCol="0" anchor="t">
            <a:noAutofit/>
          </a:bodyPr>
          <a:lstStyle/>
          <a:p>
            <a:r>
              <a:rPr lang="uk-UA" sz="2000" b="1" i="0" strike="noStrike" cap="none" spc="0" baseline="0">
                <a:solidFill>
                  <a:srgbClr val="DEEBF7"/>
                </a:solidFill>
                <a:effectLst/>
                <a:latin typeface="Arial"/>
                <a:ea typeface="Arial"/>
                <a:cs typeface="Arial"/>
              </a:rPr>
              <a:t>Програми EpiC COVID-19</a:t>
            </a:r>
            <a:endParaRPr lang="en-US">
              <a:latin typeface="Arial"/>
              <a:cs typeface="Arial"/>
            </a:endParaRPr>
          </a:p>
        </p:txBody>
      </p:sp>
    </p:spTree>
    <p:extLst>
      <p:ext uri="{BB962C8B-B14F-4D97-AF65-F5344CB8AC3E}">
        <p14:creationId xmlns:p14="http://schemas.microsoft.com/office/powerpoint/2010/main" val="1962345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77A5-BFF9-1DE0-9290-35304AF55658}"/>
              </a:ext>
            </a:extLst>
          </p:cNvPr>
          <p:cNvSpPr>
            <a:spLocks noGrp="1"/>
          </p:cNvSpPr>
          <p:nvPr>
            <p:ph type="title"/>
          </p:nvPr>
        </p:nvSpPr>
        <p:spPr>
          <a:xfrm>
            <a:off x="488244" y="272405"/>
            <a:ext cx="8543925" cy="800039"/>
          </a:xfrm>
        </p:spPr>
        <p:txBody>
          <a:bodyPr/>
          <a:lstStyle/>
          <a:p>
            <a:r>
              <a:rPr lang="uk-UA" sz="3600" b="1" i="0" strike="noStrike" cap="none" spc="0" baseline="0">
                <a:solidFill>
                  <a:srgbClr val="577F9F"/>
                </a:solidFill>
                <a:effectLst/>
                <a:latin typeface="Arial"/>
                <a:ea typeface="Arial"/>
                <a:cs typeface="Arial"/>
              </a:rPr>
              <a:t>Чого слід очікувати</a:t>
            </a:r>
          </a:p>
        </p:txBody>
      </p:sp>
      <p:sp>
        <p:nvSpPr>
          <p:cNvPr id="3" name="Content Placeholder 2">
            <a:extLst>
              <a:ext uri="{FF2B5EF4-FFF2-40B4-BE49-F238E27FC236}">
                <a16:creationId xmlns:a16="http://schemas.microsoft.com/office/drawing/2014/main" id="{24D58B8D-C1A6-B385-96C7-9A65F0170A48}"/>
              </a:ext>
            </a:extLst>
          </p:cNvPr>
          <p:cNvSpPr>
            <a:spLocks noGrp="1"/>
          </p:cNvSpPr>
          <p:nvPr>
            <p:ph idx="1"/>
          </p:nvPr>
        </p:nvSpPr>
        <p:spPr>
          <a:xfrm>
            <a:off x="233442" y="1106310"/>
            <a:ext cx="6899374" cy="5536030"/>
          </a:xfrm>
        </p:spPr>
        <p:txBody>
          <a:bodyPr/>
          <a:lstStyle/>
          <a:p>
            <a:r>
              <a:rPr lang="uk-UA" sz="2600" b="0" i="0" strike="noStrike" cap="none" spc="0" baseline="0" dirty="0">
                <a:solidFill>
                  <a:srgbClr val="262626"/>
                </a:solidFill>
                <a:effectLst/>
                <a:latin typeface="Arial"/>
                <a:ea typeface="Arial"/>
                <a:cs typeface="Arial"/>
              </a:rPr>
              <a:t>Через постійне поширення інфекції у різних регіонах будуть й надалі відбуватися епізодичні спалахи хвороби</a:t>
            </a:r>
            <a:r>
              <a:rPr lang="en-US" sz="2600" b="0" i="0" strike="noStrike" cap="none" spc="0" baseline="0" dirty="0">
                <a:solidFill>
                  <a:srgbClr val="262626"/>
                </a:solidFill>
                <a:effectLst/>
                <a:latin typeface="Arial"/>
                <a:ea typeface="Arial"/>
                <a:cs typeface="Arial"/>
              </a:rPr>
              <a:t>.</a:t>
            </a:r>
            <a:endParaRPr lang="uk-UA" sz="2600" b="0" i="0" strike="noStrike" cap="none" spc="0" baseline="0" dirty="0">
              <a:solidFill>
                <a:srgbClr val="262626"/>
              </a:solidFill>
              <a:effectLst/>
              <a:latin typeface="Arial"/>
              <a:ea typeface="Arial"/>
              <a:cs typeface="Arial"/>
            </a:endParaRPr>
          </a:p>
          <a:p>
            <a:r>
              <a:rPr lang="uk-UA" sz="2600" b="0" i="0" strike="noStrike" cap="none" spc="0" baseline="0" dirty="0">
                <a:solidFill>
                  <a:srgbClr val="262626"/>
                </a:solidFill>
                <a:effectLst/>
                <a:latin typeface="Arial"/>
                <a:ea typeface="Arial"/>
                <a:cs typeface="Arial"/>
              </a:rPr>
              <a:t>Ефективне лікування інфікованих осіб у поєднанні з вакцинацією лежать в основі стійкої відповіді на COVID-19</a:t>
            </a:r>
            <a:r>
              <a:rPr lang="en-US" sz="2600" b="0" i="0" strike="noStrike" cap="none" spc="0" baseline="0" dirty="0">
                <a:solidFill>
                  <a:srgbClr val="262626"/>
                </a:solidFill>
                <a:effectLst/>
                <a:latin typeface="Arial"/>
                <a:ea typeface="Arial"/>
                <a:cs typeface="Arial"/>
              </a:rPr>
              <a:t>.</a:t>
            </a:r>
            <a:r>
              <a:rPr lang="uk-UA" sz="2600" b="0" i="0" strike="noStrike" cap="none" spc="0" baseline="0" dirty="0">
                <a:solidFill>
                  <a:srgbClr val="262626"/>
                </a:solidFill>
                <a:effectLst/>
                <a:latin typeface="Arial"/>
                <a:ea typeface="Arial"/>
                <a:cs typeface="Arial"/>
              </a:rPr>
              <a:t>  </a:t>
            </a:r>
          </a:p>
          <a:p>
            <a:r>
              <a:rPr lang="uk-UA" sz="2600" b="1" i="0" strike="noStrike" cap="none" spc="0" baseline="0" dirty="0" err="1">
                <a:solidFill>
                  <a:srgbClr val="FF0000"/>
                </a:solidFill>
                <a:effectLst/>
                <a:latin typeface="Arial"/>
                <a:ea typeface="Arial"/>
                <a:cs typeface="Arial"/>
              </a:rPr>
              <a:t>Test</a:t>
            </a:r>
            <a:r>
              <a:rPr lang="uk-UA" sz="2600" b="1" i="0" strike="noStrike" cap="none" spc="0" baseline="0" dirty="0">
                <a:solidFill>
                  <a:srgbClr val="FF0000"/>
                </a:solidFill>
                <a:effectLst/>
                <a:latin typeface="Arial"/>
                <a:ea typeface="Arial"/>
                <a:cs typeface="Arial"/>
              </a:rPr>
              <a:t> </a:t>
            </a:r>
            <a:r>
              <a:rPr lang="uk-UA" sz="2600" b="1" i="0" strike="noStrike" cap="none" spc="0" baseline="0" dirty="0" err="1">
                <a:solidFill>
                  <a:srgbClr val="FF0000"/>
                </a:solidFill>
                <a:effectLst/>
                <a:latin typeface="Arial"/>
                <a:ea typeface="Arial"/>
                <a:cs typeface="Arial"/>
              </a:rPr>
              <a:t>to</a:t>
            </a:r>
            <a:r>
              <a:rPr lang="uk-UA" sz="2600" b="1" i="0" strike="noStrike" cap="none" spc="0" baseline="0" dirty="0">
                <a:solidFill>
                  <a:srgbClr val="FF0000"/>
                </a:solidFill>
                <a:effectLst/>
                <a:latin typeface="Arial"/>
                <a:ea typeface="Arial"/>
                <a:cs typeface="Arial"/>
              </a:rPr>
              <a:t> </a:t>
            </a:r>
            <a:r>
              <a:rPr lang="uk-UA" sz="2600" b="1" i="0" strike="noStrike" cap="none" spc="0" baseline="0" dirty="0" err="1">
                <a:solidFill>
                  <a:srgbClr val="FF0000"/>
                </a:solidFill>
                <a:effectLst/>
                <a:latin typeface="Arial"/>
                <a:ea typeface="Arial"/>
                <a:cs typeface="Arial"/>
              </a:rPr>
              <a:t>Treat</a:t>
            </a:r>
            <a:r>
              <a:rPr lang="uk-UA" sz="2600" b="1" i="0" strike="noStrike" cap="none" spc="0" baseline="0" dirty="0">
                <a:solidFill>
                  <a:srgbClr val="FF0000"/>
                </a:solidFill>
                <a:effectLst/>
                <a:latin typeface="Arial"/>
                <a:ea typeface="Arial"/>
                <a:cs typeface="Arial"/>
              </a:rPr>
              <a:t>:</a:t>
            </a:r>
            <a:r>
              <a:rPr lang="en-US" sz="2600" b="1" i="0" strike="noStrike" cap="none" spc="0" baseline="0" dirty="0">
                <a:solidFill>
                  <a:srgbClr val="FF0000"/>
                </a:solidFill>
                <a:effectLst/>
                <a:latin typeface="Arial"/>
                <a:ea typeface="Arial"/>
                <a:cs typeface="Arial"/>
              </a:rPr>
              <a:t> </a:t>
            </a:r>
            <a:r>
              <a:rPr lang="uk-UA" sz="2600" b="0" i="0" strike="noStrike" cap="none" spc="0" baseline="0" dirty="0">
                <a:solidFill>
                  <a:srgbClr val="262626"/>
                </a:solidFill>
                <a:effectLst/>
                <a:latin typeface="Arial"/>
                <a:ea typeface="Arial"/>
                <a:cs typeface="Arial"/>
              </a:rPr>
              <a:t>виявлення та діагностування випадків хвороби у потрібний час для забезпечення відповідного лікування, запобігання важкому перебігу захворювання та зменшення подальшого поширення захворювання.</a:t>
            </a:r>
          </a:p>
          <a:p>
            <a:endParaRPr lang="en-US" dirty="0"/>
          </a:p>
          <a:p>
            <a:endParaRPr lang="en-US" dirty="0"/>
          </a:p>
        </p:txBody>
      </p:sp>
      <p:pic>
        <p:nvPicPr>
          <p:cNvPr id="5" name="Picture 4">
            <a:extLst>
              <a:ext uri="{FF2B5EF4-FFF2-40B4-BE49-F238E27FC236}">
                <a16:creationId xmlns:a16="http://schemas.microsoft.com/office/drawing/2014/main" id="{320155D0-BBF3-45EA-8D1B-F463CB7DEEAA}"/>
              </a:ext>
            </a:extLst>
          </p:cNvPr>
          <p:cNvPicPr>
            <a:picLocks noChangeAspect="1"/>
          </p:cNvPicPr>
          <p:nvPr/>
        </p:nvPicPr>
        <p:blipFill>
          <a:blip r:embed="rId4"/>
          <a:stretch>
            <a:fillRect/>
          </a:stretch>
        </p:blipFill>
        <p:spPr>
          <a:xfrm>
            <a:off x="7107726" y="2037644"/>
            <a:ext cx="4947042" cy="2782711"/>
          </a:xfrm>
          <a:prstGeom prst="rect">
            <a:avLst/>
          </a:prstGeom>
        </p:spPr>
      </p:pic>
    </p:spTree>
    <p:extLst>
      <p:ext uri="{BB962C8B-B14F-4D97-AF65-F5344CB8AC3E}">
        <p14:creationId xmlns:p14="http://schemas.microsoft.com/office/powerpoint/2010/main" val="1355985112"/>
      </p:ext>
    </p:extLst>
  </p:cSld>
  <p:clrMapOvr>
    <a:masterClrMapping/>
  </p:clrMapOvr>
  <p:transition/>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0F1-2ACA-595C-3581-954FD438C266}"/>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a:t>
            </a:r>
            <a:r>
              <a:rPr lang="en-US" sz="3600" b="1" i="0" strike="noStrike" cap="none" spc="0" baseline="0" dirty="0">
                <a:solidFill>
                  <a:srgbClr val="577F9F"/>
                </a:solidFill>
                <a:effectLst/>
                <a:latin typeface="Arial"/>
                <a:ea typeface="Arial"/>
                <a:cs typeface="Arial"/>
              </a:rPr>
              <a:t>7</a:t>
            </a:r>
            <a:r>
              <a:rPr lang="uk-UA" sz="3600" b="1" i="0" strike="noStrike" cap="none" spc="0" baseline="0" dirty="0">
                <a:solidFill>
                  <a:srgbClr val="577F9F"/>
                </a:solidFill>
                <a:effectLst/>
                <a:latin typeface="Arial"/>
                <a:ea typeface="Arial"/>
                <a:cs typeface="Arial"/>
              </a:rPr>
              <a:t>:</a:t>
            </a:r>
          </a:p>
        </p:txBody>
      </p:sp>
      <p:sp>
        <p:nvSpPr>
          <p:cNvPr id="3" name="Content Placeholder 2">
            <a:extLst>
              <a:ext uri="{FF2B5EF4-FFF2-40B4-BE49-F238E27FC236}">
                <a16:creationId xmlns:a16="http://schemas.microsoft.com/office/drawing/2014/main" id="{87C904D8-1114-4CB2-8331-B47531C7588F}"/>
              </a:ext>
            </a:extLst>
          </p:cNvPr>
          <p:cNvSpPr>
            <a:spLocks noGrp="1"/>
          </p:cNvSpPr>
          <p:nvPr>
            <p:ph idx="1"/>
          </p:nvPr>
        </p:nvSpPr>
        <p:spPr>
          <a:xfrm>
            <a:off x="838200" y="1636730"/>
            <a:ext cx="10022633" cy="4932746"/>
          </a:xfrm>
        </p:spPr>
        <p:txBody>
          <a:bodyPr/>
          <a:lstStyle/>
          <a:p>
            <a:r>
              <a:rPr lang="uk-UA" sz="2800" b="0" i="0" strike="noStrike" cap="none" spc="0" baseline="0" dirty="0">
                <a:solidFill>
                  <a:srgbClr val="262626"/>
                </a:solidFill>
                <a:effectLst/>
                <a:latin typeface="Arial"/>
                <a:ea typeface="Arial"/>
                <a:cs typeface="Arial"/>
              </a:rPr>
              <a:t>В клініку приходить чоловік віком 32 роки.</a:t>
            </a:r>
          </a:p>
          <a:p>
            <a:r>
              <a:rPr lang="uk-UA" sz="2800" b="0" i="0" strike="noStrike" cap="none" spc="0" baseline="0" dirty="0">
                <a:solidFill>
                  <a:srgbClr val="262626"/>
                </a:solidFill>
                <a:effectLst/>
                <a:latin typeface="Arial"/>
                <a:ea typeface="Arial"/>
                <a:cs typeface="Arial"/>
              </a:rPr>
              <a:t>У нього кашель, біль у горлі, </a:t>
            </a:r>
            <a:r>
              <a:rPr lang="uk-UA" sz="2800" b="0" i="0" strike="noStrike" cap="none" spc="0" baseline="0" dirty="0" err="1">
                <a:solidFill>
                  <a:srgbClr val="262626"/>
                </a:solidFill>
                <a:effectLst/>
                <a:latin typeface="Arial"/>
                <a:ea typeface="Arial"/>
                <a:cs typeface="Arial"/>
              </a:rPr>
              <a:t>закладеність</a:t>
            </a:r>
            <a:r>
              <a:rPr lang="uk-UA" sz="2800" b="0" i="0" strike="noStrike" cap="none" spc="0" baseline="0" dirty="0">
                <a:solidFill>
                  <a:srgbClr val="262626"/>
                </a:solidFill>
                <a:effectLst/>
                <a:latin typeface="Arial"/>
                <a:ea typeface="Arial"/>
                <a:cs typeface="Arial"/>
              </a:rPr>
              <a:t> носа.  У нього є багато членів сім’ї з </a:t>
            </a:r>
            <a:r>
              <a:rPr lang="uk-UA" sz="2800" b="0" i="0" strike="noStrike" cap="none" spc="0" baseline="0" dirty="0" err="1">
                <a:solidFill>
                  <a:srgbClr val="262626"/>
                </a:solidFill>
                <a:effectLst/>
                <a:latin typeface="Arial"/>
                <a:ea typeface="Arial"/>
                <a:cs typeface="Arial"/>
              </a:rPr>
              <a:t>COVID</a:t>
            </a:r>
            <a:r>
              <a:rPr lang="uk-UA" sz="2800" b="0" i="0" strike="noStrike" cap="none" spc="0" baseline="0" dirty="0">
                <a:solidFill>
                  <a:srgbClr val="262626"/>
                </a:solidFill>
                <a:effectLst/>
                <a:latin typeface="Arial"/>
                <a:ea typeface="Arial"/>
                <a:cs typeface="Arial"/>
              </a:rPr>
              <a:t>, і він сам отримав позитивний результат тесту на </a:t>
            </a:r>
            <a:r>
              <a:rPr lang="uk-UA" sz="2800" b="0" i="0" strike="noStrike" cap="none" spc="0" baseline="0" dirty="0" err="1">
                <a:solidFill>
                  <a:srgbClr val="262626"/>
                </a:solidFill>
                <a:effectLst/>
                <a:latin typeface="Arial"/>
                <a:ea typeface="Arial"/>
                <a:cs typeface="Arial"/>
              </a:rPr>
              <a:t>COVID</a:t>
            </a:r>
            <a:r>
              <a:rPr lang="uk-UA" sz="2800" b="0" i="0" strike="noStrike" cap="none" spc="0" baseline="0" dirty="0">
                <a:solidFill>
                  <a:srgbClr val="262626"/>
                </a:solidFill>
                <a:effectLst/>
                <a:latin typeface="Arial"/>
                <a:ea typeface="Arial"/>
                <a:cs typeface="Arial"/>
              </a:rPr>
              <a:t> в той же день раніше, який здійснив медпрацівник.</a:t>
            </a: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 88; АТ — 145/87;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 96 %;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 14; Температура — </a:t>
            </a:r>
            <a:r>
              <a:rPr lang="uk-UA" dirty="0">
                <a:solidFill>
                  <a:srgbClr val="262626"/>
                </a:solidFill>
                <a:latin typeface="Arial"/>
                <a:cs typeface="Arial"/>
              </a:rPr>
              <a:t>38,2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Він виглядає клінічно стабільним. без задишки, його легені чисті, він у ясній свідомості та зорієнтований.</a:t>
            </a:r>
          </a:p>
        </p:txBody>
      </p:sp>
    </p:spTree>
    <p:extLst>
      <p:ext uri="{BB962C8B-B14F-4D97-AF65-F5344CB8AC3E}">
        <p14:creationId xmlns:p14="http://schemas.microsoft.com/office/powerpoint/2010/main" val="35043430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B1AD-698A-4AB6-BF0D-0A5E1D869767}"/>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№7</a:t>
            </a:r>
            <a:r>
              <a:rPr lang="en-US" sz="3600" b="1" i="0" strike="noStrike" cap="none" spc="0" baseline="0" dirty="0">
                <a:solidFill>
                  <a:srgbClr val="577F9F"/>
                </a:solidFill>
                <a:effectLst/>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251CC5E4-89CB-2982-004B-EC7E6D9160D9}"/>
              </a:ext>
            </a:extLst>
          </p:cNvPr>
          <p:cNvSpPr>
            <a:spLocks noGrp="1"/>
          </p:cNvSpPr>
          <p:nvPr>
            <p:ph idx="1"/>
          </p:nvPr>
        </p:nvSpPr>
        <p:spPr/>
        <p:txBody>
          <a:bodyPr/>
          <a:lstStyle/>
          <a:p>
            <a:r>
              <a:rPr lang="uk-UA" sz="2800" b="1" i="0" strike="noStrike" cap="none" spc="0" baseline="0">
                <a:solidFill>
                  <a:srgbClr val="262626"/>
                </a:solidFill>
                <a:effectLst/>
                <a:latin typeface="Arial"/>
                <a:ea typeface="Arial"/>
                <a:cs typeface="Arial"/>
              </a:rPr>
              <a:t>Чи хворіє цей пацієнт на COVID?</a:t>
            </a:r>
          </a:p>
          <a:p>
            <a:pPr lvl="1"/>
            <a:r>
              <a:rPr lang="uk-UA" sz="2400" b="0" i="0" strike="noStrike" cap="none" spc="0" baseline="0">
                <a:solidFill>
                  <a:srgbClr val="262626"/>
                </a:solidFill>
                <a:effectLst/>
                <a:latin typeface="Arial"/>
                <a:ea typeface="Arial"/>
                <a:cs typeface="Arial"/>
              </a:rPr>
              <a:t>Так, це підтверджено швидким тестом на антиген до прибуття, не потрібне додаткове підтверджувальне тестування.</a:t>
            </a:r>
          </a:p>
          <a:p>
            <a:r>
              <a:rPr lang="uk-UA" sz="2800" b="1" i="0" strike="noStrike" cap="none" spc="0" baseline="0">
                <a:solidFill>
                  <a:srgbClr val="262626"/>
                </a:solidFill>
                <a:effectLst/>
                <a:latin typeface="Arial"/>
                <a:ea typeface="Arial"/>
                <a:cs typeface="Arial"/>
              </a:rPr>
              <a:t>Чи є у цього пацієнта тяжкі симптоми?</a:t>
            </a:r>
          </a:p>
          <a:p>
            <a:pPr lvl="1"/>
            <a:r>
              <a:rPr lang="uk-UA" sz="2400" b="0" i="0" strike="noStrike" cap="none" spc="0" baseline="0">
                <a:solidFill>
                  <a:srgbClr val="262626"/>
                </a:solidFill>
                <a:effectLst/>
                <a:latin typeface="Arial"/>
                <a:ea typeface="Arial"/>
                <a:cs typeface="Arial"/>
              </a:rPr>
              <a:t>Ні, пацієнт відповідає критеріям легких симптомів.</a:t>
            </a:r>
          </a:p>
          <a:p>
            <a:r>
              <a:rPr lang="uk-UA" sz="2800" b="1" i="0" strike="noStrike" cap="none" spc="0" baseline="0">
                <a:solidFill>
                  <a:srgbClr val="262626"/>
                </a:solidFill>
                <a:effectLst/>
                <a:latin typeface="Arial"/>
                <a:ea typeface="Arial"/>
                <a:cs typeface="Arial"/>
              </a:rPr>
              <a:t>Чи були у пацієнта симптоми протягом менше 5 днів?</a:t>
            </a:r>
          </a:p>
          <a:p>
            <a:pPr lvl="1"/>
            <a:r>
              <a:rPr lang="uk-UA" sz="2400" b="0" i="0" strike="noStrike" cap="none" spc="0" baseline="0">
                <a:solidFill>
                  <a:srgbClr val="262626"/>
                </a:solidFill>
                <a:effectLst/>
                <a:latin typeface="Arial"/>
                <a:ea typeface="Arial"/>
                <a:cs typeface="Arial"/>
              </a:rPr>
              <a:t>Так, його симптоми присутні протягом 3 днів.</a:t>
            </a:r>
          </a:p>
        </p:txBody>
      </p:sp>
    </p:spTree>
    <p:extLst>
      <p:ext uri="{BB962C8B-B14F-4D97-AF65-F5344CB8AC3E}">
        <p14:creationId xmlns:p14="http://schemas.microsoft.com/office/powerpoint/2010/main" val="3949711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CD8-682A-C6D4-D4B5-680BAF8D8AEC}"/>
              </a:ext>
            </a:extLst>
          </p:cNvPr>
          <p:cNvSpPr>
            <a:spLocks noGrp="1"/>
          </p:cNvSpPr>
          <p:nvPr>
            <p:ph type="title"/>
          </p:nvPr>
        </p:nvSpPr>
        <p:spPr>
          <a:xfrm>
            <a:off x="171855" y="-108855"/>
            <a:ext cx="8543925" cy="800039"/>
          </a:xfrm>
        </p:spPr>
        <p:txBody>
          <a:bodyPr/>
          <a:lstStyle/>
          <a:p>
            <a:r>
              <a:rPr lang="uk-UA" sz="3600" b="1" i="0" strike="noStrike" cap="none" spc="0" baseline="0" dirty="0">
                <a:solidFill>
                  <a:srgbClr val="577F9F"/>
                </a:solidFill>
                <a:effectLst/>
                <a:latin typeface="Arial"/>
                <a:ea typeface="Arial"/>
                <a:cs typeface="Arial"/>
              </a:rPr>
              <a:t>Ситуація №7</a:t>
            </a:r>
            <a:r>
              <a:rPr lang="en-US" sz="3600" b="1" i="0" strike="noStrike" cap="none" spc="0" baseline="0" dirty="0">
                <a:solidFill>
                  <a:srgbClr val="577F9F"/>
                </a:solidFill>
                <a:effectLst/>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0978DF03-1D98-7262-A9A6-C965B35D277E}"/>
              </a:ext>
            </a:extLst>
          </p:cNvPr>
          <p:cNvSpPr>
            <a:spLocks noGrp="1"/>
          </p:cNvSpPr>
          <p:nvPr>
            <p:ph idx="1"/>
          </p:nvPr>
        </p:nvSpPr>
        <p:spPr>
          <a:xfrm>
            <a:off x="638355" y="724619"/>
            <a:ext cx="10282687" cy="5354064"/>
          </a:xfrm>
        </p:spPr>
        <p:txBody>
          <a:bodyPr/>
          <a:lstStyle/>
          <a:p>
            <a:r>
              <a:rPr lang="uk-UA" sz="2600" b="1" i="0" strike="noStrike" cap="none" spc="0" baseline="0" dirty="0">
                <a:solidFill>
                  <a:srgbClr val="262626"/>
                </a:solidFill>
                <a:effectLst/>
                <a:latin typeface="Arial"/>
                <a:ea typeface="Arial"/>
                <a:cs typeface="Arial"/>
              </a:rPr>
              <a:t>Чи знаходиться пацієнт в групі високого ризику?</a:t>
            </a:r>
          </a:p>
          <a:p>
            <a:pPr lvl="1"/>
            <a:r>
              <a:rPr lang="uk-UA" sz="2200" b="0" i="0" strike="noStrike" cap="none" spc="0" baseline="0" dirty="0">
                <a:solidFill>
                  <a:srgbClr val="262626"/>
                </a:solidFill>
                <a:effectLst/>
                <a:latin typeface="Arial"/>
                <a:ea typeface="Arial"/>
                <a:cs typeface="Arial"/>
              </a:rPr>
              <a:t>Так. За подальшим запитом Ви дізнаєтеся, що у нього серйозна хвороба нирок, і його лікарі сказали, що він близький до діалізу.</a:t>
            </a:r>
          </a:p>
          <a:p>
            <a:r>
              <a:rPr lang="uk-UA" sz="2600" b="1" i="0" strike="noStrike" cap="none" spc="0" baseline="0" dirty="0">
                <a:solidFill>
                  <a:srgbClr val="262626"/>
                </a:solidFill>
                <a:effectLst/>
                <a:latin typeface="Arial"/>
                <a:ea typeface="Arial"/>
                <a:cs typeface="Arial"/>
              </a:rPr>
              <a:t>Чи приймає пацієнт ліки, які можуть бути протипоказані або потребують корекції?</a:t>
            </a:r>
          </a:p>
          <a:p>
            <a:pPr lvl="1"/>
            <a:r>
              <a:rPr lang="uk-UA" sz="2200" b="0" i="0" strike="noStrike" cap="none" spc="0" baseline="0" dirty="0">
                <a:solidFill>
                  <a:srgbClr val="262626"/>
                </a:solidFill>
                <a:effectLst/>
                <a:latin typeface="Arial"/>
                <a:ea typeface="Arial"/>
                <a:cs typeface="Arial"/>
              </a:rPr>
              <a:t>Ні, немає жодної взаємодії з іншими лікарськими засобами.  Ви двічі перевіряєте його список за допомогою засобу </a:t>
            </a:r>
            <a:r>
              <a:rPr lang="uk-UA" sz="2200" b="0" i="0" strike="noStrike" cap="none" spc="0" baseline="0" dirty="0" err="1">
                <a:solidFill>
                  <a:srgbClr val="262626"/>
                </a:solidFill>
                <a:effectLst/>
                <a:latin typeface="Arial"/>
                <a:ea typeface="Arial"/>
                <a:cs typeface="Arial"/>
              </a:rPr>
              <a:t>онлайн-перевірки</a:t>
            </a:r>
            <a:r>
              <a:rPr lang="uk-UA" sz="2200" b="0" i="0" strike="noStrike" cap="none" spc="0" baseline="0" dirty="0">
                <a:solidFill>
                  <a:srgbClr val="262626"/>
                </a:solidFill>
                <a:effectLst/>
                <a:latin typeface="Arial"/>
                <a:ea typeface="Arial"/>
                <a:cs typeface="Arial"/>
              </a:rPr>
              <a:t> взаємодії.</a:t>
            </a:r>
          </a:p>
          <a:p>
            <a:r>
              <a:rPr lang="uk-UA" sz="2600" b="1" i="0" strike="noStrike" cap="none" spc="0" baseline="0" dirty="0">
                <a:solidFill>
                  <a:srgbClr val="262626"/>
                </a:solidFill>
                <a:effectLst/>
                <a:latin typeface="Arial"/>
                <a:ea typeface="Arial"/>
                <a:cs typeface="Arial"/>
              </a:rPr>
              <a:t>Чи є в пацієнта важке захворювання нирок або печінки?</a:t>
            </a:r>
          </a:p>
          <a:p>
            <a:pPr lvl="1"/>
            <a:r>
              <a:rPr lang="uk-UA" sz="2200" b="0" i="0" strike="noStrike" cap="none" spc="0" baseline="0" dirty="0">
                <a:solidFill>
                  <a:srgbClr val="262626"/>
                </a:solidFill>
                <a:effectLst/>
                <a:latin typeface="Arial"/>
                <a:ea typeface="Arial"/>
                <a:cs typeface="Arial"/>
              </a:rPr>
              <a:t>Так, у нього важке захворювання нирок.</a:t>
            </a:r>
          </a:p>
          <a:p>
            <a:endParaRPr lang="en-US" dirty="0"/>
          </a:p>
        </p:txBody>
      </p:sp>
      <p:sp>
        <p:nvSpPr>
          <p:cNvPr id="4" name="TextBox 3">
            <a:extLst>
              <a:ext uri="{FF2B5EF4-FFF2-40B4-BE49-F238E27FC236}">
                <a16:creationId xmlns:a16="http://schemas.microsoft.com/office/drawing/2014/main" id="{CAE74DD0-0C2C-C9AD-3B7A-4B6F99B451DC}"/>
              </a:ext>
            </a:extLst>
          </p:cNvPr>
          <p:cNvSpPr txBox="1"/>
          <p:nvPr/>
        </p:nvSpPr>
        <p:spPr>
          <a:xfrm>
            <a:off x="171855" y="4848045"/>
            <a:ext cx="11848290" cy="1938992"/>
          </a:xfrm>
          <a:prstGeom prst="rect">
            <a:avLst/>
          </a:prstGeom>
          <a:noFill/>
        </p:spPr>
        <p:txBody>
          <a:bodyPr wrap="square" rtlCol="0">
            <a:spAutoFit/>
          </a:bodyPr>
          <a:lstStyle/>
          <a:p>
            <a:pPr algn="ctr"/>
            <a:r>
              <a:rPr lang="uk-UA" sz="2400" b="1" i="0" strike="noStrike" cap="none" spc="0" baseline="0" dirty="0">
                <a:solidFill>
                  <a:srgbClr val="000000"/>
                </a:solidFill>
                <a:effectLst/>
                <a:highlight>
                  <a:srgbClr val="32EE63"/>
                </a:highlight>
                <a:latin typeface="Arial"/>
                <a:ea typeface="Arial"/>
                <a:cs typeface="Arial"/>
              </a:rPr>
              <a:t>Цей пацієнт не може приймати препарат </a:t>
            </a:r>
            <a:r>
              <a:rPr lang="uk-UA" sz="2400" b="1" i="0" strike="noStrike" cap="none" spc="0" baseline="0" dirty="0" err="1">
                <a:solidFill>
                  <a:srgbClr val="000000"/>
                </a:solidFill>
                <a:effectLst/>
                <a:highlight>
                  <a:srgbClr val="32EE63"/>
                </a:highlight>
                <a:latin typeface="Arial"/>
                <a:ea typeface="Arial"/>
                <a:cs typeface="Arial"/>
              </a:rPr>
              <a:t>Паксловід</a:t>
            </a:r>
            <a:r>
              <a:rPr lang="uk-UA" sz="2400" b="1" i="0" strike="noStrike" cap="none" spc="0" baseline="0" dirty="0">
                <a:solidFill>
                  <a:srgbClr val="000000"/>
                </a:solidFill>
                <a:effectLst/>
                <a:highlight>
                  <a:srgbClr val="32EE63"/>
                </a:highlight>
                <a:latin typeface="Arial"/>
                <a:ea typeface="Arial"/>
                <a:cs typeface="Arial"/>
              </a:rPr>
              <a:t>, але є кандидатом на застосування препарату </a:t>
            </a:r>
            <a:r>
              <a:rPr lang="uk-UA" sz="2400" b="1" i="0" strike="noStrike" cap="none" spc="0" baseline="0" dirty="0" err="1">
                <a:solidFill>
                  <a:srgbClr val="000000"/>
                </a:solidFill>
                <a:effectLst/>
                <a:highlight>
                  <a:srgbClr val="32EE63"/>
                </a:highlight>
                <a:latin typeface="Arial"/>
                <a:ea typeface="Arial"/>
                <a:cs typeface="Arial"/>
              </a:rPr>
              <a:t>Молнупіравір</a:t>
            </a:r>
            <a:r>
              <a:rPr lang="uk-UA" sz="2400" b="1" i="0" strike="noStrike" cap="none" spc="0" baseline="0" dirty="0">
                <a:solidFill>
                  <a:srgbClr val="000000"/>
                </a:solidFill>
                <a:effectLst/>
                <a:highlight>
                  <a:srgbClr val="32EE63"/>
                </a:highlight>
                <a:latin typeface="Arial"/>
                <a:ea typeface="Arial"/>
                <a:cs typeface="Arial"/>
              </a:rPr>
              <a:t>, на основі фактора ризику без інших протипоказань. </a:t>
            </a:r>
          </a:p>
          <a:p>
            <a:pPr algn="ctr"/>
            <a:endParaRPr lang="en-US" sz="2400" b="1" dirty="0">
              <a:highlight>
                <a:srgbClr val="32EE63"/>
              </a:highlight>
            </a:endParaRPr>
          </a:p>
          <a:p>
            <a:pPr algn="ctr"/>
            <a:r>
              <a:rPr lang="uk-UA" sz="2400" b="1" i="0" strike="noStrike" cap="none" spc="0" baseline="0" dirty="0">
                <a:solidFill>
                  <a:srgbClr val="000000"/>
                </a:solidFill>
                <a:effectLst/>
                <a:highlight>
                  <a:srgbClr val="32EE63"/>
                </a:highlight>
                <a:latin typeface="Arial"/>
                <a:ea typeface="Arial"/>
                <a:cs typeface="Arial"/>
              </a:rPr>
              <a:t>Призначайте </a:t>
            </a:r>
            <a:r>
              <a:rPr lang="uk-UA" sz="2400" b="1" i="0" strike="noStrike" cap="none" spc="0" baseline="0" dirty="0" err="1">
                <a:solidFill>
                  <a:srgbClr val="000000"/>
                </a:solidFill>
                <a:effectLst/>
                <a:highlight>
                  <a:srgbClr val="32EE63"/>
                </a:highlight>
                <a:latin typeface="Arial"/>
                <a:ea typeface="Arial"/>
                <a:cs typeface="Arial"/>
              </a:rPr>
              <a:t>Молнупіравір</a:t>
            </a:r>
            <a:r>
              <a:rPr lang="uk-UA" sz="2400" b="1" i="0" strike="noStrike" cap="none" spc="0" baseline="0" dirty="0">
                <a:solidFill>
                  <a:srgbClr val="000000"/>
                </a:solidFill>
                <a:effectLst/>
                <a:highlight>
                  <a:srgbClr val="32EE63"/>
                </a:highlight>
                <a:latin typeface="Arial"/>
                <a:ea typeface="Arial"/>
                <a:cs typeface="Arial"/>
              </a:rPr>
              <a:t>!  І дайте поради щодо контрацепції!</a:t>
            </a:r>
          </a:p>
        </p:txBody>
      </p:sp>
    </p:spTree>
    <p:extLst>
      <p:ext uri="{BB962C8B-B14F-4D97-AF65-F5344CB8AC3E}">
        <p14:creationId xmlns:p14="http://schemas.microsoft.com/office/powerpoint/2010/main" val="2656748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AC80F-ACFF-0179-0B9C-4B758EA53AC5}"/>
              </a:ext>
            </a:extLst>
          </p:cNvPr>
          <p:cNvSpPr>
            <a:spLocks noGrp="1"/>
          </p:cNvSpPr>
          <p:nvPr>
            <p:ph type="title"/>
          </p:nvPr>
        </p:nvSpPr>
        <p:spPr/>
        <p:txBody>
          <a:bodyPr>
            <a:normAutofit/>
          </a:bodyPr>
          <a:lstStyle/>
          <a:p>
            <a:r>
              <a:rPr lang="uk-UA" sz="3600" b="0" i="0" strike="noStrike" cap="none" spc="300" baseline="0">
                <a:solidFill>
                  <a:srgbClr val="FFFFFF"/>
                </a:solidFill>
                <a:effectLst/>
                <a:latin typeface="Arial"/>
                <a:ea typeface="Arial"/>
                <a:cs typeface="Arial"/>
              </a:rPr>
              <a:t>Test to Treat: додаткові запитання та застосування на практиці</a:t>
            </a:r>
          </a:p>
        </p:txBody>
      </p:sp>
      <p:sp>
        <p:nvSpPr>
          <p:cNvPr id="4" name="Picture Placeholder 3">
            <a:extLst>
              <a:ext uri="{FF2B5EF4-FFF2-40B4-BE49-F238E27FC236}">
                <a16:creationId xmlns:a16="http://schemas.microsoft.com/office/drawing/2014/main" id="{42D48087-2224-FA56-53E2-54B7784D7579}"/>
              </a:ext>
            </a:extLst>
          </p:cNvPr>
          <p:cNvSpPr>
            <a:spLocks noGrp="1"/>
          </p:cNvSpPr>
          <p:nvPr>
            <p:ph type="pic" sz="quarter" idx="10"/>
          </p:nvPr>
        </p:nvSpPr>
        <p:spPr/>
        <p:txBody>
          <a:bodyPr/>
          <a:lstStyle/>
          <a:p>
            <a:endParaRPr/>
          </a:p>
        </p:txBody>
      </p:sp>
    </p:spTree>
    <p:extLst>
      <p:ext uri="{BB962C8B-B14F-4D97-AF65-F5344CB8AC3E}">
        <p14:creationId xmlns:p14="http://schemas.microsoft.com/office/powerpoint/2010/main" val="35926585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86B-FD3F-FDE9-5D46-3100816A3D96}"/>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Цілі</a:t>
            </a:r>
          </a:p>
        </p:txBody>
      </p:sp>
      <p:sp>
        <p:nvSpPr>
          <p:cNvPr id="3" name="Content Placeholder 2">
            <a:extLst>
              <a:ext uri="{FF2B5EF4-FFF2-40B4-BE49-F238E27FC236}">
                <a16:creationId xmlns:a16="http://schemas.microsoft.com/office/drawing/2014/main" id="{70ACB36B-24FD-8A8B-B8B7-9F097800D014}"/>
              </a:ext>
            </a:extLst>
          </p:cNvPr>
          <p:cNvSpPr>
            <a:spLocks noGrp="1"/>
          </p:cNvSpPr>
          <p:nvPr>
            <p:ph idx="1"/>
          </p:nvPr>
        </p:nvSpPr>
        <p:spPr/>
        <p:txBody>
          <a:bodyPr/>
          <a:lstStyle/>
          <a:p>
            <a:r>
              <a:rPr lang="uk-UA" sz="2800" b="0" i="0" strike="noStrike" cap="none" spc="0" baseline="0">
                <a:solidFill>
                  <a:srgbClr val="262626"/>
                </a:solidFill>
                <a:effectLst/>
                <a:latin typeface="Arial"/>
                <a:ea typeface="Arial"/>
                <a:cs typeface="Arial"/>
              </a:rPr>
              <a:t>Зрозуміти поширені запитання щодо впровадження стратегії Test to Treat.</a:t>
            </a:r>
          </a:p>
          <a:p>
            <a:r>
              <a:rPr lang="uk-UA" sz="2800" b="0" i="0" strike="noStrike" cap="none" spc="0" baseline="0">
                <a:solidFill>
                  <a:srgbClr val="262626"/>
                </a:solidFill>
                <a:effectLst/>
                <a:latin typeface="Arial"/>
                <a:ea typeface="Arial"/>
                <a:cs typeface="Arial"/>
              </a:rPr>
              <a:t>Оцінити переваги T2T для зміцнення систем охорони здоров'я. </a:t>
            </a:r>
          </a:p>
          <a:p>
            <a:r>
              <a:rPr lang="uk-UA" sz="2800" b="0" i="0" strike="noStrike" cap="none" spc="0" baseline="0">
                <a:solidFill>
                  <a:srgbClr val="262626"/>
                </a:solidFill>
                <a:effectLst/>
                <a:latin typeface="Arial"/>
                <a:ea typeface="Arial"/>
                <a:cs typeface="Arial"/>
              </a:rPr>
              <a:t>Запланувати впровадження T2T у клінічній практиці.</a:t>
            </a:r>
          </a:p>
          <a:p>
            <a:endParaRPr lang="en-US"/>
          </a:p>
          <a:p>
            <a:endParaRPr lang="en-US"/>
          </a:p>
        </p:txBody>
      </p:sp>
    </p:spTree>
    <p:extLst>
      <p:ext uri="{BB962C8B-B14F-4D97-AF65-F5344CB8AC3E}">
        <p14:creationId xmlns:p14="http://schemas.microsoft.com/office/powerpoint/2010/main" val="14259436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A28FA5-13F2-E945-8640-630E61D7F7D4}"/>
              </a:ext>
            </a:extLst>
          </p:cNvPr>
          <p:cNvSpPr txBox="1"/>
          <p:nvPr/>
        </p:nvSpPr>
        <p:spPr>
          <a:xfrm>
            <a:off x="304800" y="222620"/>
            <a:ext cx="11582400"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uk-UA" sz="3200" b="1" i="0" strike="noStrike" cap="none" spc="0" baseline="0">
                <a:solidFill>
                  <a:srgbClr val="577F9F"/>
                </a:solidFill>
                <a:effectLst/>
                <a:latin typeface="Arial"/>
                <a:ea typeface="Arial"/>
                <a:cs typeface="Arial"/>
              </a:rPr>
              <a:t>Як стратегія Test to Treat може покращити досвід моєї клінічної групи?</a:t>
            </a:r>
          </a:p>
        </p:txBody>
      </p:sp>
      <p:sp>
        <p:nvSpPr>
          <p:cNvPr id="5" name="Content Placeholder 3">
            <a:extLst>
              <a:ext uri="{FF2B5EF4-FFF2-40B4-BE49-F238E27FC236}">
                <a16:creationId xmlns:a16="http://schemas.microsoft.com/office/drawing/2014/main" id="{B6ACC662-5430-C028-667C-7819074CEF2F}"/>
              </a:ext>
            </a:extLst>
          </p:cNvPr>
          <p:cNvSpPr txBox="1"/>
          <p:nvPr/>
        </p:nvSpPr>
        <p:spPr>
          <a:xfrm>
            <a:off x="762001" y="701208"/>
            <a:ext cx="10972800" cy="5044071"/>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uk-UA" sz="2800" b="0" i="0" strike="noStrike" cap="none" spc="0" baseline="0" dirty="0">
                <a:solidFill>
                  <a:srgbClr val="262626"/>
                </a:solidFill>
                <a:effectLst/>
                <a:latin typeface="Arial"/>
                <a:ea typeface="Arial"/>
                <a:cs typeface="Arial"/>
              </a:rPr>
              <a:t>Мати можливість пропонувати пацієнтам краще лікування — це ЧУДОВО та МОТИВУЮЧЕ, особливо в умовах постійного стресу, який спричиняє пандемія.</a:t>
            </a:r>
            <a:endParaRPr lang="en-US" dirty="0">
              <a:cs typeface="Calibri"/>
            </a:endParaRPr>
          </a:p>
          <a:p>
            <a:r>
              <a:rPr lang="uk-UA" sz="2800" b="0" i="0" strike="noStrike" cap="none" spc="0" baseline="0" dirty="0">
                <a:solidFill>
                  <a:srgbClr val="262626"/>
                </a:solidFill>
                <a:effectLst/>
                <a:latin typeface="Arial"/>
                <a:ea typeface="Arial"/>
                <a:cs typeface="Arial"/>
              </a:rPr>
              <a:t>Зменшення навантаження на системи охорони здоров’я, а отже, і робочого навантаження, завдяки госпіталізації меншої кількості людей з важкою формою </a:t>
            </a:r>
            <a:r>
              <a:rPr lang="uk-UA" sz="2800" b="0" i="0" strike="noStrike" cap="none" spc="0" baseline="0" dirty="0" err="1">
                <a:solidFill>
                  <a:srgbClr val="262626"/>
                </a:solidFill>
                <a:effectLst/>
                <a:latin typeface="Arial"/>
                <a:ea typeface="Arial"/>
                <a:cs typeface="Arial"/>
              </a:rPr>
              <a:t>COVID</a:t>
            </a:r>
            <a:r>
              <a:rPr lang="uk-UA" sz="2800" b="0" i="0" strike="noStrike" cap="none" spc="0" baseline="0" dirty="0">
                <a:solidFill>
                  <a:srgbClr val="262626"/>
                </a:solidFill>
                <a:effectLst/>
                <a:latin typeface="Arial"/>
                <a:ea typeface="Arial"/>
                <a:cs typeface="Arial"/>
              </a:rPr>
              <a:t>.</a:t>
            </a:r>
            <a:endParaRPr lang="en-US" dirty="0"/>
          </a:p>
          <a:p>
            <a:r>
              <a:rPr lang="uk-UA" sz="2800" b="0" i="0" strike="noStrike" cap="none" spc="0" baseline="0" dirty="0">
                <a:solidFill>
                  <a:srgbClr val="262626"/>
                </a:solidFill>
                <a:effectLst/>
                <a:latin typeface="Arial"/>
                <a:ea typeface="Arial"/>
                <a:cs typeface="Arial"/>
              </a:rPr>
              <a:t>Спрощений ефективний робочий процес може сприяти кращому догляду за пацієнтами з різними захворюваннями (не лише </a:t>
            </a:r>
            <a:r>
              <a:rPr lang="uk-UA" sz="2800" b="0" i="0" strike="noStrike" cap="none" spc="0" baseline="0" dirty="0" err="1">
                <a:solidFill>
                  <a:srgbClr val="262626"/>
                </a:solidFill>
                <a:effectLst/>
                <a:latin typeface="Arial"/>
                <a:ea typeface="Arial"/>
                <a:cs typeface="Arial"/>
              </a:rPr>
              <a:t>COVID</a:t>
            </a:r>
            <a:r>
              <a:rPr lang="uk-UA" sz="2800" b="0" i="0" strike="noStrike" cap="none" spc="0" baseline="0" dirty="0">
                <a:solidFill>
                  <a:srgbClr val="262626"/>
                </a:solidFill>
                <a:effectLst/>
                <a:latin typeface="Arial"/>
                <a:ea typeface="Arial"/>
                <a:cs typeface="Arial"/>
              </a:rPr>
              <a:t>).</a:t>
            </a:r>
          </a:p>
          <a:p>
            <a:r>
              <a:rPr lang="uk-UA" sz="2800" b="0" i="0" strike="noStrike" cap="none" spc="0" baseline="0" dirty="0">
                <a:solidFill>
                  <a:srgbClr val="262626"/>
                </a:solidFill>
                <a:effectLst/>
                <a:latin typeface="Arial"/>
                <a:ea typeface="Arial"/>
                <a:cs typeface="Arial"/>
              </a:rPr>
              <a:t>Покращений доступ до тестування та ідентифікації випадків хвороби</a:t>
            </a:r>
            <a:r>
              <a:rPr lang="en-US" sz="2800" b="0" i="0" strike="noStrike" cap="none" spc="0" baseline="0" dirty="0">
                <a:solidFill>
                  <a:srgbClr val="262626"/>
                </a:solidFill>
                <a:effectLst/>
                <a:latin typeface="Arial"/>
                <a:ea typeface="Arial"/>
                <a:cs typeface="Arial"/>
              </a:rPr>
              <a:t>.</a:t>
            </a:r>
            <a:r>
              <a:rPr lang="uk-UA" sz="2800" b="0" i="0" strike="noStrike" cap="none" spc="0" baseline="0" dirty="0">
                <a:solidFill>
                  <a:srgbClr val="262626"/>
                </a:solidFill>
                <a:effectLst/>
                <a:latin typeface="Arial"/>
                <a:ea typeface="Arial"/>
                <a:cs typeface="Arial"/>
              </a:rPr>
              <a:t> </a:t>
            </a:r>
          </a:p>
          <a:p>
            <a:endParaRPr lang="en-US" dirty="0"/>
          </a:p>
        </p:txBody>
      </p:sp>
      <p:sp>
        <p:nvSpPr>
          <p:cNvPr id="6" name="Slide Number Placeholder 2">
            <a:extLst>
              <a:ext uri="{FF2B5EF4-FFF2-40B4-BE49-F238E27FC236}">
                <a16:creationId xmlns:a16="http://schemas.microsoft.com/office/drawing/2014/main" id="{48E5B5A0-0C9F-F979-791E-98892452EE96}"/>
              </a:ext>
            </a:extLst>
          </p:cNvPr>
          <p:cNvSpPr txBox="1"/>
          <p:nvPr/>
        </p:nvSpPr>
        <p:spPr>
          <a:xfrm>
            <a:off x="11078634" y="6472014"/>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105</a:t>
            </a:fld>
            <a:endParaRPr lang="en-US"/>
          </a:p>
        </p:txBody>
      </p:sp>
    </p:spTree>
    <p:extLst>
      <p:ext uri="{BB962C8B-B14F-4D97-AF65-F5344CB8AC3E}">
        <p14:creationId xmlns:p14="http://schemas.microsoft.com/office/powerpoint/2010/main" val="24254033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50E051-74AD-CAB0-2F07-FFC6091BD9B2}"/>
              </a:ext>
            </a:extLst>
          </p:cNvPr>
          <p:cNvSpPr>
            <a:spLocks noGrp="1"/>
          </p:cNvSpPr>
          <p:nvPr>
            <p:ph type="title"/>
          </p:nvPr>
        </p:nvSpPr>
        <p:spPr>
          <a:xfrm>
            <a:off x="390728" y="288525"/>
            <a:ext cx="11185187" cy="1080554"/>
          </a:xfrm>
        </p:spPr>
        <p:txBody>
          <a:bodyPr>
            <a:normAutofit/>
          </a:bodyPr>
          <a:lstStyle/>
          <a:p>
            <a:r>
              <a:rPr lang="uk-UA" sz="3600" b="1" i="0" strike="noStrike" cap="none" spc="0" baseline="0" dirty="0">
                <a:solidFill>
                  <a:srgbClr val="577F9F"/>
                </a:solidFill>
                <a:effectLst/>
                <a:latin typeface="Arial"/>
                <a:ea typeface="Arial"/>
                <a:cs typeface="Arial"/>
              </a:rPr>
              <a:t>Як стратегія </a:t>
            </a:r>
            <a:r>
              <a:rPr lang="uk-UA" sz="3600" b="1" i="0" strike="noStrike" cap="none" spc="0" baseline="0" dirty="0" err="1">
                <a:solidFill>
                  <a:srgbClr val="577F9F"/>
                </a:solidFill>
                <a:effectLst/>
                <a:latin typeface="Arial"/>
                <a:ea typeface="Arial"/>
                <a:cs typeface="Arial"/>
              </a:rPr>
              <a:t>Test</a:t>
            </a:r>
            <a:r>
              <a:rPr lang="uk-UA" sz="3600" b="1" i="0" strike="noStrike" cap="none" spc="0" baseline="0" dirty="0">
                <a:solidFill>
                  <a:srgbClr val="577F9F"/>
                </a:solidFill>
                <a:effectLst/>
                <a:latin typeface="Arial"/>
                <a:ea typeface="Arial"/>
                <a:cs typeface="Arial"/>
              </a:rPr>
              <a:t> </a:t>
            </a:r>
            <a:r>
              <a:rPr lang="uk-UA" sz="3600" b="1" i="0" strike="noStrike" cap="none" spc="0" baseline="0" dirty="0" err="1">
                <a:solidFill>
                  <a:srgbClr val="577F9F"/>
                </a:solidFill>
                <a:effectLst/>
                <a:latin typeface="Arial"/>
                <a:ea typeface="Arial"/>
                <a:cs typeface="Arial"/>
              </a:rPr>
              <a:t>to</a:t>
            </a:r>
            <a:r>
              <a:rPr lang="uk-UA" sz="3600" b="1" i="0" strike="noStrike" cap="none" spc="0" baseline="0" dirty="0">
                <a:solidFill>
                  <a:srgbClr val="577F9F"/>
                </a:solidFill>
                <a:effectLst/>
                <a:latin typeface="Arial"/>
                <a:ea typeface="Arial"/>
                <a:cs typeface="Arial"/>
              </a:rPr>
              <a:t> </a:t>
            </a:r>
            <a:r>
              <a:rPr lang="uk-UA" sz="3600" b="1" i="0" strike="noStrike" cap="none" spc="0" baseline="0" dirty="0" err="1">
                <a:solidFill>
                  <a:srgbClr val="577F9F"/>
                </a:solidFill>
                <a:effectLst/>
                <a:latin typeface="Arial"/>
                <a:ea typeface="Arial"/>
                <a:cs typeface="Arial"/>
              </a:rPr>
              <a:t>Treat</a:t>
            </a:r>
            <a:r>
              <a:rPr lang="uk-UA" sz="3600" b="1" i="0" strike="noStrike" cap="none" spc="0" baseline="0" dirty="0">
                <a:solidFill>
                  <a:srgbClr val="577F9F"/>
                </a:solidFill>
                <a:effectLst/>
                <a:latin typeface="Arial"/>
                <a:ea typeface="Arial"/>
                <a:cs typeface="Arial"/>
              </a:rPr>
              <a:t> для</a:t>
            </a:r>
            <a:r>
              <a:rPr lang="uk-UA" sz="3600" b="0" i="0" strike="noStrike" cap="none" spc="0" baseline="0" dirty="0">
                <a:solidFill>
                  <a:srgbClr val="577F9F"/>
                </a:solidFill>
                <a:effectLst/>
                <a:latin typeface="Arial"/>
                <a:ea typeface="Arial"/>
                <a:cs typeface="Arial"/>
              </a:rPr>
              <a:t> </a:t>
            </a:r>
            <a:r>
              <a:rPr lang="uk-UA" sz="3600" i="0" strike="noStrike" cap="none" spc="0" baseline="0" dirty="0">
                <a:solidFill>
                  <a:srgbClr val="577F9F"/>
                </a:solidFill>
                <a:effectLst/>
                <a:latin typeface="Arial"/>
                <a:ea typeface="Arial"/>
                <a:cs typeface="Arial"/>
              </a:rPr>
              <a:t>COVID-19 може покращити досвід пацієнтів у майбутньому? </a:t>
            </a:r>
          </a:p>
        </p:txBody>
      </p:sp>
      <p:sp>
        <p:nvSpPr>
          <p:cNvPr id="2" name="Content Placeholder 1">
            <a:extLst>
              <a:ext uri="{FF2B5EF4-FFF2-40B4-BE49-F238E27FC236}">
                <a16:creationId xmlns:a16="http://schemas.microsoft.com/office/drawing/2014/main" id="{2346D15D-4E2A-0288-4C6B-21FBC27EDEE9}"/>
              </a:ext>
            </a:extLst>
          </p:cNvPr>
          <p:cNvSpPr>
            <a:spLocks noGrp="1"/>
          </p:cNvSpPr>
          <p:nvPr>
            <p:ph idx="1"/>
          </p:nvPr>
        </p:nvSpPr>
        <p:spPr>
          <a:xfrm>
            <a:off x="838200" y="1636730"/>
            <a:ext cx="10737715" cy="4932746"/>
          </a:xfrm>
        </p:spPr>
        <p:txBody>
          <a:bodyPr/>
          <a:lstStyle/>
          <a:p>
            <a:r>
              <a:rPr lang="uk-UA" sz="2800" b="0" i="0" strike="noStrike" cap="none" spc="0" baseline="0" dirty="0" err="1">
                <a:solidFill>
                  <a:srgbClr val="000000"/>
                </a:solidFill>
                <a:effectLst/>
                <a:latin typeface="Helvetica"/>
                <a:ea typeface="Helvetica"/>
                <a:cs typeface="Helvetica"/>
              </a:rPr>
              <a:t>T2T</a:t>
            </a:r>
            <a:r>
              <a:rPr lang="uk-UA" sz="2800" b="0" i="0" strike="noStrike" cap="none" spc="0" baseline="0" dirty="0">
                <a:solidFill>
                  <a:srgbClr val="000000"/>
                </a:solidFill>
                <a:effectLst/>
                <a:latin typeface="Helvetica"/>
                <a:ea typeface="Helvetica"/>
                <a:cs typeface="Helvetica"/>
              </a:rPr>
              <a:t> для COVID-19 дозволить нам застосовувати аналогічні підходи до ранньої діагностики та початку лікування для ВСІХ пацієнтів</a:t>
            </a:r>
            <a:r>
              <a:rPr lang="en-US" sz="2800" b="0" i="0" strike="noStrike" cap="none" spc="0" baseline="0" dirty="0">
                <a:solidFill>
                  <a:srgbClr val="000000"/>
                </a:solidFill>
                <a:effectLst/>
                <a:latin typeface="Helvetica"/>
                <a:ea typeface="Helvetica"/>
                <a:cs typeface="Helvetica"/>
              </a:rPr>
              <a:t>.</a:t>
            </a:r>
            <a:endParaRPr lang="uk-UA" sz="2800" b="0" i="0" strike="noStrike" cap="none" spc="0" baseline="0" dirty="0">
              <a:solidFill>
                <a:srgbClr val="000000"/>
              </a:solidFill>
              <a:effectLst/>
              <a:latin typeface="Helvetica"/>
              <a:ea typeface="Helvetica"/>
              <a:cs typeface="Helvetica"/>
            </a:endParaRPr>
          </a:p>
          <a:p>
            <a:pPr lvl="1"/>
            <a:r>
              <a:rPr lang="uk-UA" sz="2400" b="0" i="0" strike="noStrike" cap="none" spc="0" baseline="0" dirty="0">
                <a:solidFill>
                  <a:srgbClr val="262626"/>
                </a:solidFill>
                <a:effectLst/>
                <a:latin typeface="Arial"/>
                <a:ea typeface="Arial"/>
                <a:cs typeface="Arial"/>
              </a:rPr>
              <a:t>Майбутні варіанти COVID-19 можуть мати більш важкі прояви, і в цьому випадку </a:t>
            </a:r>
            <a:r>
              <a:rPr lang="uk-UA" sz="2400" b="0" i="0" strike="noStrike" cap="none" spc="0" baseline="0" dirty="0" err="1">
                <a:solidFill>
                  <a:srgbClr val="262626"/>
                </a:solidFill>
                <a:effectLst/>
                <a:latin typeface="Arial"/>
                <a:ea typeface="Arial"/>
                <a:cs typeface="Arial"/>
              </a:rPr>
              <a:t>T2T</a:t>
            </a:r>
            <a:r>
              <a:rPr lang="uk-UA" sz="2400" b="0" i="0" strike="noStrike" cap="none" spc="0" baseline="0" dirty="0">
                <a:solidFill>
                  <a:srgbClr val="262626"/>
                </a:solidFill>
                <a:effectLst/>
                <a:latin typeface="Arial"/>
                <a:ea typeface="Arial"/>
                <a:cs typeface="Arial"/>
              </a:rPr>
              <a:t> матиме величезний потенційний вплив.</a:t>
            </a:r>
            <a:endParaRPr lang="en-US" b="1" dirty="0">
              <a:effectLst/>
              <a:ea typeface="Calibri" panose="020F0502020204030204"/>
              <a:cs typeface="Times New Roman"/>
            </a:endParaRPr>
          </a:p>
          <a:p>
            <a:pPr>
              <a:lnSpc>
                <a:spcPct val="107000"/>
              </a:lnSpc>
              <a:spcAft>
                <a:spcPts val="800"/>
              </a:spcAft>
            </a:pPr>
            <a:r>
              <a:rPr lang="uk-UA" sz="2800" b="1" i="0" strike="noStrike" cap="none" spc="0" baseline="0" dirty="0">
                <a:solidFill>
                  <a:srgbClr val="262626"/>
                </a:solidFill>
                <a:effectLst/>
                <a:latin typeface="Arial"/>
                <a:ea typeface="Arial"/>
                <a:cs typeface="Arial"/>
              </a:rPr>
              <a:t>Рання постановка діагнозу та початок лікування </a:t>
            </a:r>
            <a:r>
              <a:rPr lang="uk-UA" sz="2800" b="0" i="0" strike="noStrike" cap="none" spc="0" baseline="0" dirty="0">
                <a:solidFill>
                  <a:srgbClr val="262626"/>
                </a:solidFill>
                <a:effectLst/>
                <a:latin typeface="Arial"/>
                <a:ea typeface="Arial"/>
                <a:cs typeface="Arial"/>
              </a:rPr>
              <a:t>можуть змінити перебіг інших захворювань, окрім COVID-19.  </a:t>
            </a:r>
            <a:endParaRPr lang="en-US" dirty="0"/>
          </a:p>
          <a:p>
            <a:pPr lvl="1">
              <a:lnSpc>
                <a:spcPct val="107000"/>
              </a:lnSpc>
              <a:spcAft>
                <a:spcPts val="800"/>
              </a:spcAft>
            </a:pPr>
            <a:r>
              <a:rPr lang="uk-UA" sz="2400" b="0" i="0" strike="noStrike" cap="none" spc="0" baseline="0" dirty="0">
                <a:solidFill>
                  <a:srgbClr val="262626"/>
                </a:solidFill>
                <a:effectLst/>
                <a:latin typeface="Arial"/>
                <a:ea typeface="Arial"/>
                <a:cs typeface="Arial"/>
              </a:rPr>
              <a:t>Наприклад, раннє виявлення та лікування гострих інфекцій, таких як пневмонія або інфекції сечовивідних шляхів, можуть запобігти прогресуванню до важчої форми інфекції. </a:t>
            </a:r>
            <a:endParaRPr lang="en-US" dirty="0">
              <a:ea typeface="Calibri" panose="020F0502020204030204"/>
              <a:cs typeface="Calibri"/>
            </a:endParaRPr>
          </a:p>
          <a:p>
            <a:endParaRPr lang="en-US" dirty="0">
              <a:solidFill>
                <a:srgbClr val="000000"/>
              </a:solidFill>
              <a:effectLst/>
              <a:latin typeface="Helvetica" pitchFamily="2" charset="0"/>
            </a:endParaRPr>
          </a:p>
        </p:txBody>
      </p:sp>
      <p:sp>
        <p:nvSpPr>
          <p:cNvPr id="5" name="Slide Number Placeholder 2">
            <a:extLst>
              <a:ext uri="{FF2B5EF4-FFF2-40B4-BE49-F238E27FC236}">
                <a16:creationId xmlns:a16="http://schemas.microsoft.com/office/drawing/2014/main" id="{919713BE-9011-0C9D-4D3E-AF9DE0AC2BA0}"/>
              </a:ext>
            </a:extLst>
          </p:cNvPr>
          <p:cNvSpPr txBox="1"/>
          <p:nvPr/>
        </p:nvSpPr>
        <p:spPr>
          <a:xfrm>
            <a:off x="11078634" y="6406698"/>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106</a:t>
            </a:fld>
            <a:endParaRPr lang="en-US" dirty="0"/>
          </a:p>
        </p:txBody>
      </p:sp>
    </p:spTree>
    <p:extLst>
      <p:ext uri="{BB962C8B-B14F-4D97-AF65-F5344CB8AC3E}">
        <p14:creationId xmlns:p14="http://schemas.microsoft.com/office/powerpoint/2010/main" val="83440820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11B6-462E-00EA-08DB-079831CEC040}"/>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Враховуйте умови у вашій клініці</a:t>
            </a:r>
          </a:p>
        </p:txBody>
      </p:sp>
      <p:sp>
        <p:nvSpPr>
          <p:cNvPr id="3" name="Content Placeholder 2">
            <a:extLst>
              <a:ext uri="{FF2B5EF4-FFF2-40B4-BE49-F238E27FC236}">
                <a16:creationId xmlns:a16="http://schemas.microsoft.com/office/drawing/2014/main" id="{FDBA3575-C740-30E3-289B-AC8AC4305B22}"/>
              </a:ext>
            </a:extLst>
          </p:cNvPr>
          <p:cNvSpPr>
            <a:spLocks noGrp="1"/>
          </p:cNvSpPr>
          <p:nvPr>
            <p:ph idx="1"/>
          </p:nvPr>
        </p:nvSpPr>
        <p:spPr>
          <a:xfrm>
            <a:off x="838200" y="1636730"/>
            <a:ext cx="10854447" cy="4932746"/>
          </a:xfrm>
        </p:spPr>
        <p:txBody>
          <a:bodyPr/>
          <a:lstStyle/>
          <a:p>
            <a:r>
              <a:rPr lang="uk-UA" sz="2800" b="0" i="0" strike="noStrike" cap="none" spc="0" baseline="0">
                <a:solidFill>
                  <a:srgbClr val="262626"/>
                </a:solidFill>
                <a:effectLst/>
                <a:latin typeface="Arial"/>
                <a:ea typeface="Arial"/>
                <a:cs typeface="Arial"/>
              </a:rPr>
              <a:t>Який поточний процес догляду за пацієнтами з COVID-19?</a:t>
            </a:r>
          </a:p>
          <a:p>
            <a:pPr lvl="1"/>
            <a:r>
              <a:rPr lang="uk-UA" sz="2400" b="0" i="0" strike="noStrike" cap="none" spc="0" baseline="0">
                <a:solidFill>
                  <a:srgbClr val="262626"/>
                </a:solidFill>
                <a:effectLst/>
                <a:latin typeface="Arial"/>
                <a:ea typeface="Arial"/>
                <a:cs typeface="Arial"/>
              </a:rPr>
              <a:t>Коли, чому, як надається медична допомога?</a:t>
            </a:r>
          </a:p>
          <a:p>
            <a:pPr lvl="1"/>
            <a:r>
              <a:rPr lang="uk-UA" sz="2400" b="0" i="0" strike="noStrike" cap="none" spc="0" baseline="0">
                <a:solidFill>
                  <a:srgbClr val="262626"/>
                </a:solidFill>
                <a:effectLst/>
                <a:latin typeface="Arial"/>
                <a:ea typeface="Arial"/>
                <a:cs typeface="Arial"/>
              </a:rPr>
              <a:t>Хто є членом медичного персоналу?</a:t>
            </a:r>
          </a:p>
          <a:p>
            <a:pPr lvl="1"/>
            <a:r>
              <a:rPr lang="uk-UA" sz="2400" b="0" i="0" strike="noStrike" cap="none" spc="0" baseline="0">
                <a:solidFill>
                  <a:srgbClr val="262626"/>
                </a:solidFill>
                <a:effectLst/>
                <a:latin typeface="Arial"/>
                <a:ea typeface="Arial"/>
                <a:cs typeface="Arial"/>
              </a:rPr>
              <a:t>Наскільки ефективно це для пацієнтів?</a:t>
            </a:r>
          </a:p>
          <a:p>
            <a:pPr lvl="1"/>
            <a:r>
              <a:rPr lang="uk-UA" sz="2400" b="0" i="0" strike="noStrike" cap="none" spc="0" baseline="0">
                <a:solidFill>
                  <a:srgbClr val="262626"/>
                </a:solidFill>
                <a:effectLst/>
                <a:latin typeface="Arial"/>
                <a:ea typeface="Arial"/>
                <a:cs typeface="Arial"/>
              </a:rPr>
              <a:t>Наскільки ефективно це для медичного персоналу?</a:t>
            </a:r>
          </a:p>
          <a:p>
            <a:pPr lvl="1"/>
            <a:r>
              <a:rPr lang="uk-UA" sz="2400" b="0" i="0" strike="noStrike" cap="none" spc="0" baseline="0">
                <a:solidFill>
                  <a:srgbClr val="262626"/>
                </a:solidFill>
                <a:effectLst/>
                <a:latin typeface="Arial"/>
                <a:ea typeface="Arial"/>
                <a:cs typeface="Arial"/>
              </a:rPr>
              <a:t>Як це можна покращити як для пацієнтів, так і для медичного персоналу?</a:t>
            </a:r>
          </a:p>
          <a:p>
            <a:r>
              <a:rPr lang="uk-UA" sz="2800" b="0" i="0" strike="noStrike" cap="none" spc="0" baseline="0">
                <a:solidFill>
                  <a:srgbClr val="262626"/>
                </a:solidFill>
                <a:effectLst/>
                <a:latin typeface="Arial"/>
                <a:ea typeface="Arial"/>
                <a:cs typeface="Arial"/>
              </a:rPr>
              <a:t>Як ви можете фактично впровадити Test to Treat у своєму закладі?</a:t>
            </a:r>
          </a:p>
        </p:txBody>
      </p:sp>
    </p:spTree>
    <p:extLst>
      <p:ext uri="{BB962C8B-B14F-4D97-AF65-F5344CB8AC3E}">
        <p14:creationId xmlns:p14="http://schemas.microsoft.com/office/powerpoint/2010/main" val="29901665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1E9D-CF04-D433-8971-02F99484BB85}"/>
              </a:ext>
            </a:extLst>
          </p:cNvPr>
          <p:cNvSpPr>
            <a:spLocks noGrp="1"/>
          </p:cNvSpPr>
          <p:nvPr>
            <p:ph type="title"/>
          </p:nvPr>
        </p:nvSpPr>
        <p:spPr>
          <a:xfrm>
            <a:off x="410183" y="179933"/>
            <a:ext cx="11379740" cy="800039"/>
          </a:xfrm>
        </p:spPr>
        <p:txBody>
          <a:bodyPr>
            <a:normAutofit fontScale="90000"/>
          </a:bodyPr>
          <a:lstStyle/>
          <a:p>
            <a:r>
              <a:rPr lang="uk-UA" sz="3200" b="1" i="0" strike="noStrike" cap="none" spc="0" baseline="0">
                <a:solidFill>
                  <a:srgbClr val="577F9F"/>
                </a:solidFill>
                <a:effectLst/>
                <a:latin typeface="Arial"/>
                <a:ea typeface="Arial"/>
                <a:cs typeface="Arial"/>
              </a:rPr>
              <a:t>Керівництво із впровадження — у місці надання послуг</a:t>
            </a:r>
          </a:p>
        </p:txBody>
      </p:sp>
      <p:sp>
        <p:nvSpPr>
          <p:cNvPr id="3" name="Content Placeholder 2">
            <a:extLst>
              <a:ext uri="{FF2B5EF4-FFF2-40B4-BE49-F238E27FC236}">
                <a16:creationId xmlns:a16="http://schemas.microsoft.com/office/drawing/2014/main" id="{A99F37AB-FBB3-E548-EB5D-DCA7603FFEB0}"/>
              </a:ext>
            </a:extLst>
          </p:cNvPr>
          <p:cNvSpPr>
            <a:spLocks noGrp="1"/>
          </p:cNvSpPr>
          <p:nvPr>
            <p:ph idx="1"/>
          </p:nvPr>
        </p:nvSpPr>
        <p:spPr>
          <a:xfrm>
            <a:off x="896566" y="979972"/>
            <a:ext cx="8543925" cy="3694027"/>
          </a:xfrm>
        </p:spPr>
        <p:txBody>
          <a:bodyPr/>
          <a:lstStyle/>
          <a:p>
            <a:r>
              <a:rPr lang="uk-UA" sz="2200" b="1" i="0" strike="noStrike" cap="none" spc="0" baseline="0" dirty="0">
                <a:solidFill>
                  <a:srgbClr val="262626"/>
                </a:solidFill>
                <a:effectLst/>
                <a:latin typeface="Arial"/>
                <a:ea typeface="Arial"/>
                <a:cs typeface="Arial"/>
              </a:rPr>
              <a:t>Лідерство</a:t>
            </a:r>
          </a:p>
          <a:p>
            <a:pPr lvl="1"/>
            <a:r>
              <a:rPr lang="uk-UA" sz="1800" b="0" i="0" strike="noStrike" cap="none" spc="0" baseline="0" dirty="0">
                <a:solidFill>
                  <a:srgbClr val="262626"/>
                </a:solidFill>
                <a:effectLst/>
                <a:latin typeface="Arial"/>
                <a:ea typeface="Arial"/>
                <a:cs typeface="Arial"/>
              </a:rPr>
              <a:t>Потрібне керівництво об'єктом та адміністративна закупівля</a:t>
            </a:r>
          </a:p>
          <a:p>
            <a:r>
              <a:rPr lang="uk-UA" sz="2200" b="1" i="0" strike="noStrike" cap="none" spc="0" baseline="0" dirty="0">
                <a:solidFill>
                  <a:srgbClr val="262626"/>
                </a:solidFill>
                <a:effectLst/>
                <a:latin typeface="Arial"/>
                <a:ea typeface="Arial"/>
                <a:cs typeface="Arial"/>
              </a:rPr>
              <a:t>Організаційні питання</a:t>
            </a:r>
          </a:p>
          <a:p>
            <a:pPr lvl="1"/>
            <a:r>
              <a:rPr lang="uk-UA" sz="1800" b="0" i="0" strike="noStrike" cap="none" spc="0" baseline="0" dirty="0">
                <a:solidFill>
                  <a:srgbClr val="262626"/>
                </a:solidFill>
                <a:effectLst/>
                <a:latin typeface="Arial"/>
                <a:ea typeface="Arial"/>
                <a:cs typeface="Arial"/>
              </a:rPr>
              <a:t>Доступність матеріалів</a:t>
            </a:r>
          </a:p>
          <a:p>
            <a:pPr lvl="1"/>
            <a:r>
              <a:rPr lang="uk-UA" sz="1800" b="0" i="0" strike="noStrike" cap="none" spc="0" baseline="0" dirty="0">
                <a:solidFill>
                  <a:srgbClr val="262626"/>
                </a:solidFill>
                <a:effectLst/>
                <a:latin typeface="Arial"/>
                <a:ea typeface="Arial"/>
                <a:cs typeface="Arial"/>
              </a:rPr>
              <a:t>Розробка політики</a:t>
            </a:r>
          </a:p>
          <a:p>
            <a:pPr lvl="1"/>
            <a:r>
              <a:rPr lang="uk-UA" sz="1800" b="0" i="0" strike="noStrike" cap="none" spc="0" baseline="0" dirty="0">
                <a:solidFill>
                  <a:srgbClr val="262626"/>
                </a:solidFill>
                <a:effectLst/>
                <a:latin typeface="Arial"/>
                <a:ea typeface="Arial"/>
                <a:cs typeface="Arial"/>
              </a:rPr>
              <a:t>Безпечна та ефективна оптимізація догляду</a:t>
            </a:r>
          </a:p>
          <a:p>
            <a:r>
              <a:rPr lang="uk-UA" sz="2200" b="1" i="0" strike="noStrike" cap="none" spc="0" baseline="0" dirty="0">
                <a:solidFill>
                  <a:srgbClr val="262626"/>
                </a:solidFill>
                <a:effectLst/>
                <a:latin typeface="Arial"/>
                <a:ea typeface="Arial"/>
                <a:cs typeface="Arial"/>
              </a:rPr>
              <a:t>Моніторинг якості</a:t>
            </a:r>
          </a:p>
          <a:p>
            <a:pPr lvl="1"/>
            <a:r>
              <a:rPr lang="uk-UA" sz="1800" b="0" i="0" strike="noStrike" cap="none" spc="0" baseline="0" dirty="0">
                <a:solidFill>
                  <a:srgbClr val="262626"/>
                </a:solidFill>
                <a:effectLst/>
                <a:latin typeface="Arial"/>
                <a:ea typeface="Arial"/>
                <a:cs typeface="Arial"/>
              </a:rPr>
              <a:t>Процеси підвищення якості</a:t>
            </a:r>
          </a:p>
          <a:p>
            <a:pPr lvl="1"/>
            <a:r>
              <a:rPr lang="uk-UA" sz="1800" b="0" i="0" strike="noStrike" cap="none" spc="0" baseline="0" dirty="0" err="1">
                <a:solidFill>
                  <a:srgbClr val="262626"/>
                </a:solidFill>
                <a:effectLst/>
                <a:latin typeface="Arial"/>
                <a:ea typeface="Arial"/>
                <a:cs typeface="Arial"/>
              </a:rPr>
              <a:t>Фармаконагляд</a:t>
            </a:r>
            <a:endParaRPr lang="uk-UA" sz="1800" b="0" i="0" strike="noStrike" cap="none" spc="0" baseline="0" dirty="0">
              <a:solidFill>
                <a:srgbClr val="262626"/>
              </a:solidFill>
              <a:effectLst/>
              <a:latin typeface="Arial"/>
              <a:ea typeface="Arial"/>
              <a:cs typeface="Arial"/>
            </a:endParaRPr>
          </a:p>
          <a:p>
            <a:r>
              <a:rPr lang="uk-UA" sz="2200" b="1" i="0" strike="noStrike" cap="none" spc="0" baseline="0" dirty="0">
                <a:solidFill>
                  <a:srgbClr val="262626"/>
                </a:solidFill>
                <a:effectLst/>
                <a:latin typeface="Arial"/>
                <a:ea typeface="Arial"/>
                <a:cs typeface="Arial"/>
              </a:rPr>
              <a:t>Підбір кадрів</a:t>
            </a:r>
          </a:p>
          <a:p>
            <a:pPr lvl="1"/>
            <a:r>
              <a:rPr lang="uk-UA" sz="1800" b="0" i="0" strike="noStrike" cap="none" spc="0" baseline="0" dirty="0">
                <a:solidFill>
                  <a:srgbClr val="262626"/>
                </a:solidFill>
                <a:effectLst/>
                <a:latin typeface="Arial"/>
                <a:ea typeface="Arial"/>
                <a:cs typeface="Arial"/>
              </a:rPr>
              <a:t>Лікарі, які виписують рецепти: знання та здібності</a:t>
            </a:r>
          </a:p>
          <a:p>
            <a:r>
              <a:rPr lang="uk-UA" sz="2200" b="1" i="0" strike="noStrike" cap="none" spc="0" baseline="0" dirty="0">
                <a:solidFill>
                  <a:srgbClr val="262626"/>
                </a:solidFill>
                <a:effectLst/>
                <a:latin typeface="Arial"/>
                <a:ea typeface="Arial"/>
                <a:cs typeface="Arial"/>
              </a:rPr>
              <a:t>Фізичні особи</a:t>
            </a:r>
          </a:p>
          <a:p>
            <a:pPr lvl="1"/>
            <a:r>
              <a:rPr lang="uk-UA" sz="1800" b="0" i="0" strike="noStrike" cap="none" spc="0" baseline="0" dirty="0">
                <a:solidFill>
                  <a:srgbClr val="262626"/>
                </a:solidFill>
                <a:effectLst/>
                <a:latin typeface="Arial"/>
                <a:ea typeface="Arial"/>
                <a:cs typeface="Arial"/>
              </a:rPr>
              <a:t>Знання про COVID-19</a:t>
            </a:r>
          </a:p>
          <a:p>
            <a:pPr lvl="1"/>
            <a:r>
              <a:rPr lang="uk-UA" sz="1800" b="0" i="0" strike="noStrike" cap="none" spc="0" baseline="0" dirty="0">
                <a:solidFill>
                  <a:srgbClr val="262626"/>
                </a:solidFill>
                <a:effectLst/>
                <a:latin typeface="Arial"/>
                <a:ea typeface="Arial"/>
                <a:cs typeface="Arial"/>
              </a:rPr>
              <a:t>Доступність послуг і попит на тестування</a:t>
            </a:r>
          </a:p>
          <a:p>
            <a:pPr lvl="1"/>
            <a:endParaRPr lang="en-US" sz="1800" b="1" dirty="0"/>
          </a:p>
          <a:p>
            <a:endParaRPr lang="en-US" dirty="0"/>
          </a:p>
        </p:txBody>
      </p:sp>
      <p:sp>
        <p:nvSpPr>
          <p:cNvPr id="4" name="TextBox 3">
            <a:extLst>
              <a:ext uri="{FF2B5EF4-FFF2-40B4-BE49-F238E27FC236}">
                <a16:creationId xmlns:a16="http://schemas.microsoft.com/office/drawing/2014/main" id="{0F5C789B-975A-6DC7-2448-750863377F63}"/>
              </a:ext>
            </a:extLst>
          </p:cNvPr>
          <p:cNvSpPr txBox="1"/>
          <p:nvPr/>
        </p:nvSpPr>
        <p:spPr>
          <a:xfrm>
            <a:off x="8085417" y="2878940"/>
            <a:ext cx="2902675" cy="1554480"/>
          </a:xfrm>
          <a:prstGeom prst="rect">
            <a:avLst/>
          </a:prstGeom>
          <a:noFill/>
        </p:spPr>
        <p:txBody>
          <a:bodyPr wrap="square" lIns="91440" tIns="45720" rIns="91440" bIns="45720" rtlCol="0" anchor="t">
            <a:spAutoFit/>
          </a:bodyPr>
          <a:lstStyle/>
          <a:p>
            <a:pPr algn="ctr"/>
            <a:r>
              <a:rPr lang="uk-UA" sz="2400" b="0" i="0" strike="noStrike" cap="none" spc="0" baseline="0">
                <a:solidFill>
                  <a:srgbClr val="000000"/>
                </a:solidFill>
                <a:effectLst/>
                <a:latin typeface="Arial"/>
                <a:ea typeface="Arial"/>
                <a:cs typeface="Arial"/>
              </a:rPr>
              <a:t>Знайти </a:t>
            </a:r>
          </a:p>
          <a:p>
            <a:pPr algn="ctr"/>
            <a:r>
              <a:rPr lang="uk-UA" sz="2400" b="0" i="0" strike="noStrike" cap="none" spc="0" baseline="0">
                <a:solidFill>
                  <a:srgbClr val="000000"/>
                </a:solidFill>
                <a:effectLst/>
                <a:latin typeface="Arial"/>
                <a:ea typeface="Arial"/>
                <a:cs typeface="Arial"/>
                <a:hlinkClick r:id="rId3" history="0"/>
              </a:rPr>
              <a:t>Керівництво із впровадження </a:t>
            </a:r>
            <a:endParaRPr lang="en-US" sz="2400"/>
          </a:p>
          <a:p>
            <a:pPr algn="ctr"/>
            <a:r>
              <a:rPr lang="uk-UA" sz="2400" b="0" i="0" strike="noStrike" cap="none" spc="0" baseline="0">
                <a:solidFill>
                  <a:srgbClr val="000000"/>
                </a:solidFill>
                <a:effectLst/>
                <a:latin typeface="Arial"/>
                <a:ea typeface="Arial"/>
                <a:cs typeface="Arial"/>
              </a:rPr>
              <a:t>тут</a:t>
            </a:r>
            <a:endParaRPr lang="en-US" sz="2400">
              <a:cs typeface="Arial"/>
            </a:endParaRPr>
          </a:p>
        </p:txBody>
      </p:sp>
    </p:spTree>
    <p:extLst>
      <p:ext uri="{BB962C8B-B14F-4D97-AF65-F5344CB8AC3E}">
        <p14:creationId xmlns:p14="http://schemas.microsoft.com/office/powerpoint/2010/main" val="133833284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BCF8-3AF0-04FA-7AE2-2D93C9E78FE4}"/>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Заходи з планування:</a:t>
            </a:r>
            <a:endParaRPr lang="en-US"/>
          </a:p>
        </p:txBody>
      </p:sp>
      <p:sp>
        <p:nvSpPr>
          <p:cNvPr id="3" name="Content Placeholder 2">
            <a:extLst>
              <a:ext uri="{FF2B5EF4-FFF2-40B4-BE49-F238E27FC236}">
                <a16:creationId xmlns:a16="http://schemas.microsoft.com/office/drawing/2014/main" id="{AF651397-8238-158C-0090-98552ADF71C8}"/>
              </a:ext>
            </a:extLst>
          </p:cNvPr>
          <p:cNvSpPr>
            <a:spLocks noGrp="1"/>
          </p:cNvSpPr>
          <p:nvPr>
            <p:ph idx="1"/>
          </p:nvPr>
        </p:nvSpPr>
        <p:spPr>
          <a:xfrm>
            <a:off x="838200" y="1293962"/>
            <a:ext cx="8543925" cy="5275514"/>
          </a:xfrm>
        </p:spPr>
        <p:txBody>
          <a:bodyPr/>
          <a:lstStyle/>
          <a:p>
            <a:r>
              <a:rPr lang="uk-UA" sz="2800" b="0" i="0" strike="noStrike" cap="none" spc="0" baseline="0" dirty="0">
                <a:solidFill>
                  <a:srgbClr val="262626"/>
                </a:solidFill>
                <a:effectLst/>
                <a:latin typeface="Arial"/>
                <a:ea typeface="Arial"/>
                <a:cs typeface="Arial"/>
              </a:rPr>
              <a:t>Поділіться на невеликі групи, в ідеалі згрупувавши людей з однієї й тієї ж установи.</a:t>
            </a:r>
          </a:p>
          <a:p>
            <a:r>
              <a:rPr lang="uk-UA" sz="2800" b="0" i="0" strike="noStrike" cap="none" spc="0" baseline="0" dirty="0">
                <a:solidFill>
                  <a:srgbClr val="262626"/>
                </a:solidFill>
                <a:effectLst/>
                <a:latin typeface="Arial"/>
                <a:ea typeface="Arial"/>
                <a:cs typeface="Arial"/>
              </a:rPr>
              <a:t>Визначте мету цього заходу:</a:t>
            </a:r>
          </a:p>
          <a:p>
            <a:pPr lvl="1"/>
            <a:r>
              <a:rPr lang="uk-UA" sz="2400" b="0" i="0" strike="noStrike" cap="none" spc="0" baseline="0" dirty="0">
                <a:solidFill>
                  <a:srgbClr val="262626"/>
                </a:solidFill>
                <a:effectLst/>
                <a:latin typeface="Arial"/>
                <a:ea typeface="Arial"/>
                <a:cs typeface="Arial"/>
              </a:rPr>
              <a:t>Він може бути комплексним або одним елементом більшого процесу</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Наприклад, розгляньте весь процес прибуття пацієнта до клініки/медичного закладу з ознаками та симптомами </a:t>
            </a:r>
            <a:r>
              <a:rPr lang="uk-UA" sz="2400" b="0" i="0" strike="noStrike" cap="none" spc="0" baseline="0" dirty="0" err="1">
                <a:solidFill>
                  <a:srgbClr val="262626"/>
                </a:solidFill>
                <a:effectLst/>
                <a:latin typeface="Arial"/>
                <a:ea typeface="Arial"/>
                <a:cs typeface="Arial"/>
              </a:rPr>
              <a:t>COVID</a:t>
            </a:r>
            <a:r>
              <a:rPr lang="uk-UA" sz="2400" b="0" i="0" strike="noStrike" cap="none" spc="0" baseline="0" dirty="0">
                <a:solidFill>
                  <a:srgbClr val="262626"/>
                </a:solidFill>
                <a:effectLst/>
                <a:latin typeface="Arial"/>
                <a:ea typeface="Arial"/>
                <a:cs typeface="Arial"/>
              </a:rPr>
              <a:t> — що буде далі?  </a:t>
            </a:r>
          </a:p>
          <a:p>
            <a:pPr lvl="1"/>
            <a:r>
              <a:rPr lang="uk-UA" sz="2400" b="0" i="0" strike="noStrike" cap="none" spc="0" baseline="0" dirty="0">
                <a:solidFill>
                  <a:srgbClr val="262626"/>
                </a:solidFill>
                <a:effectLst/>
                <a:latin typeface="Arial"/>
                <a:ea typeface="Arial"/>
                <a:cs typeface="Arial"/>
              </a:rPr>
              <a:t>АБО... розгляньте процедуру роботи з пацієнтом, якому призначають препарат </a:t>
            </a:r>
            <a:r>
              <a:rPr lang="uk-UA" sz="2400" b="0" i="0" strike="noStrike" cap="none" spc="0" baseline="0" dirty="0" err="1">
                <a:solidFill>
                  <a:srgbClr val="262626"/>
                </a:solidFill>
                <a:effectLst/>
                <a:latin typeface="Arial"/>
                <a:ea typeface="Arial"/>
                <a:cs typeface="Arial"/>
              </a:rPr>
              <a:t>Паксловід</a:t>
            </a:r>
            <a:r>
              <a:rPr lang="uk-UA" sz="2400" b="0" i="0" strike="noStrike" cap="none" spc="0" baseline="0" dirty="0">
                <a:solidFill>
                  <a:srgbClr val="262626"/>
                </a:solidFill>
                <a:effectLst/>
                <a:latin typeface="Arial"/>
                <a:ea typeface="Arial"/>
                <a:cs typeface="Arial"/>
              </a:rPr>
              <a:t>. Що буде далі?  </a:t>
            </a:r>
          </a:p>
          <a:p>
            <a:pPr lvl="2"/>
            <a:r>
              <a:rPr lang="uk-UA" sz="2000" b="0" i="0" strike="noStrike" cap="none" spc="0" baseline="0" dirty="0">
                <a:solidFill>
                  <a:srgbClr val="262626"/>
                </a:solidFill>
                <a:effectLst/>
                <a:latin typeface="Arial"/>
                <a:ea typeface="Arial"/>
                <a:cs typeface="Arial"/>
              </a:rPr>
              <a:t>Як він отримує препарат за рецептом?</a:t>
            </a:r>
          </a:p>
          <a:p>
            <a:pPr lvl="2"/>
            <a:r>
              <a:rPr lang="uk-UA" sz="2000" b="0" i="0" strike="noStrike" cap="none" spc="0" baseline="0" dirty="0">
                <a:solidFill>
                  <a:srgbClr val="262626"/>
                </a:solidFill>
                <a:effectLst/>
                <a:latin typeface="Arial"/>
                <a:ea typeface="Arial"/>
                <a:cs typeface="Arial"/>
              </a:rPr>
              <a:t>Яка процедура моніторингу для усунення симптомів?</a:t>
            </a:r>
          </a:p>
          <a:p>
            <a:endParaRPr lang="en-US" dirty="0"/>
          </a:p>
        </p:txBody>
      </p:sp>
    </p:spTree>
    <p:extLst>
      <p:ext uri="{BB962C8B-B14F-4D97-AF65-F5344CB8AC3E}">
        <p14:creationId xmlns:p14="http://schemas.microsoft.com/office/powerpoint/2010/main" val="18498397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0F90C-A83A-461C-12F1-B6D209217606}"/>
              </a:ext>
            </a:extLst>
          </p:cNvPr>
          <p:cNvSpPr>
            <a:spLocks noGrp="1"/>
          </p:cNvSpPr>
          <p:nvPr>
            <p:ph type="title"/>
          </p:nvPr>
        </p:nvSpPr>
        <p:spPr>
          <a:xfrm>
            <a:off x="1366897" y="4752477"/>
            <a:ext cx="10263128" cy="1325563"/>
          </a:xfrm>
        </p:spPr>
        <p:txBody>
          <a:bodyPr/>
          <a:lstStyle/>
          <a:p>
            <a:r>
              <a:rPr lang="uk-UA" sz="3600" b="0" i="0" strike="noStrike" cap="none" spc="300" baseline="0" dirty="0">
                <a:solidFill>
                  <a:srgbClr val="FFFFFF"/>
                </a:solidFill>
                <a:effectLst/>
                <a:latin typeface="Arial"/>
                <a:ea typeface="Arial"/>
                <a:cs typeface="Arial"/>
              </a:rPr>
              <a:t>Тестування на COVID-19: хто, коли і як</a:t>
            </a:r>
          </a:p>
        </p:txBody>
      </p:sp>
      <p:pic>
        <p:nvPicPr>
          <p:cNvPr id="4" name="Picture 2">
            <a:extLst>
              <a:ext uri="{FF2B5EF4-FFF2-40B4-BE49-F238E27FC236}">
                <a16:creationId xmlns:a16="http://schemas.microsoft.com/office/drawing/2014/main" id="{7B05A0E4-6316-D169-3C8C-1ED1B7B0CB4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40" b="121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508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F34-C51C-09E8-B20F-4034E270075C}"/>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Заходи з планування: продовження</a:t>
            </a:r>
          </a:p>
        </p:txBody>
      </p:sp>
      <p:sp>
        <p:nvSpPr>
          <p:cNvPr id="3" name="Content Placeholder 2">
            <a:extLst>
              <a:ext uri="{FF2B5EF4-FFF2-40B4-BE49-F238E27FC236}">
                <a16:creationId xmlns:a16="http://schemas.microsoft.com/office/drawing/2014/main" id="{B82B219E-22A6-A596-603E-8DE3B2073245}"/>
              </a:ext>
            </a:extLst>
          </p:cNvPr>
          <p:cNvSpPr>
            <a:spLocks noGrp="1"/>
          </p:cNvSpPr>
          <p:nvPr>
            <p:ph idx="1"/>
          </p:nvPr>
        </p:nvSpPr>
        <p:spPr>
          <a:xfrm>
            <a:off x="838200" y="1636730"/>
            <a:ext cx="10371667" cy="4932746"/>
          </a:xfrm>
        </p:spPr>
        <p:txBody>
          <a:bodyPr/>
          <a:lstStyle/>
          <a:p>
            <a:r>
              <a:rPr lang="uk-UA" sz="2800" b="0" i="0" strike="noStrike" cap="none" spc="0" baseline="0" dirty="0">
                <a:solidFill>
                  <a:srgbClr val="262626"/>
                </a:solidFill>
                <a:effectLst/>
                <a:latin typeface="Arial"/>
                <a:ea typeface="Arial"/>
                <a:cs typeface="Arial"/>
              </a:rPr>
              <a:t>Працюйте як команда</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Створіть діаграму або блок-схему (карту)</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Усунення несправностей в проблемних зонах</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endParaRPr lang="en-US" dirty="0"/>
          </a:p>
          <a:p>
            <a:r>
              <a:rPr lang="uk-UA" sz="2800" b="0" i="0" strike="noStrike" cap="none" spc="0" baseline="0" dirty="0">
                <a:solidFill>
                  <a:srgbClr val="262626"/>
                </a:solidFill>
                <a:effectLst/>
                <a:latin typeface="Arial"/>
                <a:ea typeface="Arial"/>
                <a:cs typeface="Arial"/>
              </a:rPr>
              <a:t>Поверніть цю карту до своєї фактичної клінічної області та подивіться, як вона працює</a:t>
            </a:r>
            <a:r>
              <a:rPr lang="en-US" dirty="0">
                <a:solidFill>
                  <a:srgbClr val="262626"/>
                </a:solidFill>
                <a:latin typeface="Arial"/>
                <a:ea typeface="Arial"/>
                <a:cs typeface="Arial"/>
              </a:rPr>
              <a:t>:</a:t>
            </a:r>
            <a:r>
              <a:rPr lang="uk-UA" sz="2800" b="0" i="0" strike="noStrike" cap="none" spc="0" baseline="0" dirty="0">
                <a:solidFill>
                  <a:srgbClr val="262626"/>
                </a:solidFill>
                <a:effectLst/>
                <a:latin typeface="Arial"/>
                <a:ea typeface="Arial"/>
                <a:cs typeface="Arial"/>
              </a:rPr>
              <a:t>  </a:t>
            </a:r>
          </a:p>
          <a:p>
            <a:pPr lvl="1"/>
            <a:r>
              <a:rPr lang="uk-UA" sz="2400" b="0" i="0" strike="noStrike" cap="none" spc="0" baseline="0" dirty="0">
                <a:solidFill>
                  <a:srgbClr val="262626"/>
                </a:solidFill>
                <a:effectLst/>
                <a:latin typeface="Arial"/>
                <a:ea typeface="Arial"/>
                <a:cs typeface="Arial"/>
              </a:rPr>
              <a:t>Де ефективність висока?</a:t>
            </a:r>
          </a:p>
          <a:p>
            <a:pPr lvl="1"/>
            <a:r>
              <a:rPr lang="uk-UA" sz="2400" b="0" i="0" strike="noStrike" cap="none" spc="0" baseline="0" dirty="0">
                <a:solidFill>
                  <a:srgbClr val="262626"/>
                </a:solidFill>
                <a:effectLst/>
                <a:latin typeface="Arial"/>
                <a:ea typeface="Arial"/>
                <a:cs typeface="Arial"/>
              </a:rPr>
              <a:t>Які сфери потребують потенційного покращення?</a:t>
            </a:r>
          </a:p>
          <a:p>
            <a:pPr lvl="1"/>
            <a:r>
              <a:rPr lang="uk-UA" sz="2400" b="0" i="0" strike="noStrike" cap="none" spc="0" baseline="0" dirty="0">
                <a:solidFill>
                  <a:srgbClr val="262626"/>
                </a:solidFill>
                <a:effectLst/>
                <a:latin typeface="Arial"/>
                <a:ea typeface="Arial"/>
                <a:cs typeface="Arial"/>
              </a:rPr>
              <a:t>Коли час зібрати команду, проводити аналіз та оновлення?</a:t>
            </a:r>
          </a:p>
        </p:txBody>
      </p:sp>
    </p:spTree>
    <p:extLst>
      <p:ext uri="{BB962C8B-B14F-4D97-AF65-F5344CB8AC3E}">
        <p14:creationId xmlns:p14="http://schemas.microsoft.com/office/powerpoint/2010/main" val="41434729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CD9D7-E67C-4338-B1B3-BAFB12CEACDE}"/>
              </a:ext>
            </a:extLst>
          </p:cNvPr>
          <p:cNvSpPr>
            <a:spLocks noGrp="1"/>
          </p:cNvSpPr>
          <p:nvPr>
            <p:ph type="body" idx="1"/>
          </p:nvPr>
        </p:nvSpPr>
        <p:spPr/>
        <p:txBody>
          <a:bodyPr vert="horz" lIns="91440" tIns="45720" rIns="91440" bIns="45720" rtlCol="0" anchor="t">
            <a:normAutofit fontScale="92500" lnSpcReduction="10000"/>
          </a:bodyPr>
          <a:lstStyle/>
          <a:p>
            <a:pPr indent="-223520">
              <a:lnSpc>
                <a:spcPct val="120000"/>
              </a:lnSpc>
            </a:pPr>
            <a:r>
              <a:rPr lang="uk-UA" sz="2200" b="0" i="0" strike="noStrike" cap="none" spc="0" baseline="0" dirty="0">
                <a:solidFill>
                  <a:srgbClr val="DEEBF7"/>
                </a:solidFill>
                <a:effectLst/>
                <a:latin typeface="Arial"/>
                <a:ea typeface="Arial"/>
                <a:cs typeface="Arial"/>
              </a:rPr>
              <a:t>Всесвітня організація охорони здоров’я: Актуальні рекомендації:</a:t>
            </a:r>
          </a:p>
          <a:p>
            <a:pPr lvl="1">
              <a:lnSpc>
                <a:spcPct val="120000"/>
              </a:lnSpc>
            </a:pPr>
            <a:r>
              <a:rPr lang="uk-UA" sz="1600" b="0" i="0" strike="noStrike" cap="none" spc="0" baseline="0" dirty="0">
                <a:solidFill>
                  <a:srgbClr val="0563C1"/>
                </a:solidFill>
                <a:effectLst/>
                <a:latin typeface="Arial"/>
                <a:ea typeface="Arial"/>
                <a:cs typeface="Arial"/>
                <a:hlinkClick r:id="rId3" history="0">
                  <a:extLst>
                    <a:ext uri="{A12FA001-AC4F-418D-AE19-62706E023703}">
                      <ahyp:hlinkClr xmlns:ahyp="http://schemas.microsoft.com/office/drawing/2018/hyperlinkcolor" val="tx"/>
                    </a:ext>
                  </a:extLst>
                </a:hlinkClick>
              </a:rPr>
              <a:t>https://</a:t>
            </a:r>
            <a:r>
              <a:rPr lang="uk-UA" sz="1600" b="0" i="0" strike="noStrike" cap="none" spc="0" baseline="0" dirty="0">
                <a:solidFill>
                  <a:schemeClr val="accent4">
                    <a:lumMod val="60000"/>
                    <a:lumOff val="40000"/>
                  </a:schemeClr>
                </a:solidFill>
                <a:effectLst/>
                <a:latin typeface="Arial"/>
                <a:ea typeface="Arial"/>
                <a:cs typeface="Arial"/>
                <a:hlinkClick r:id="rId3" history="0">
                  <a:extLst>
                    <a:ext uri="{A12FA001-AC4F-418D-AE19-62706E023703}">
                      <ahyp:hlinkClr xmlns:ahyp="http://schemas.microsoft.com/office/drawing/2018/hyperlinkcolor" val="tx"/>
                    </a:ext>
                  </a:extLst>
                </a:hlinkClick>
              </a:rPr>
              <a:t>www.who.int</a:t>
            </a:r>
            <a:r>
              <a:rPr lang="uk-UA" sz="1600" b="0" i="0" strike="noStrike" cap="none" spc="0" baseline="0" dirty="0">
                <a:solidFill>
                  <a:srgbClr val="0563C1"/>
                </a:solidFill>
                <a:effectLst/>
                <a:latin typeface="Arial"/>
                <a:ea typeface="Arial"/>
                <a:cs typeface="Arial"/>
                <a:hlinkClick r:id="rId3" history="0">
                  <a:extLst>
                    <a:ext uri="{A12FA001-AC4F-418D-AE19-62706E023703}">
                      <ahyp:hlinkClr xmlns:ahyp="http://schemas.microsoft.com/office/drawing/2018/hyperlinkcolor" val="tx"/>
                    </a:ext>
                  </a:extLst>
                </a:hlinkClick>
              </a:rPr>
              <a:t>/publications/i/item/WHO-2019-nCoV-therapeutics-2022.4</a:t>
            </a:r>
            <a:endParaRPr lang="en-US" dirty="0">
              <a:solidFill>
                <a:schemeClr val="accent4"/>
              </a:solidFill>
              <a:cs typeface="Arial"/>
            </a:endParaRPr>
          </a:p>
          <a:p>
            <a:pPr indent="-223520">
              <a:lnSpc>
                <a:spcPct val="120000"/>
              </a:lnSpc>
            </a:pPr>
            <a:r>
              <a:rPr lang="uk-UA" sz="2200" b="0" i="0" strike="noStrike" cap="none" spc="0" baseline="0" dirty="0">
                <a:solidFill>
                  <a:srgbClr val="FFFFFF"/>
                </a:solidFill>
                <a:effectLst/>
                <a:latin typeface="Arial"/>
                <a:ea typeface="Arial"/>
                <a:cs typeface="Arial"/>
              </a:rPr>
              <a:t>Рекомендації Центру з контролю і профілактики захворювань в Африці щодо стратегії </a:t>
            </a:r>
            <a:r>
              <a:rPr lang="uk-UA" sz="2200" b="0" i="0" strike="noStrike" cap="none" spc="0" baseline="0" dirty="0" err="1">
                <a:solidFill>
                  <a:srgbClr val="FFFFFF"/>
                </a:solidFill>
                <a:effectLst/>
                <a:latin typeface="Arial"/>
                <a:ea typeface="Arial"/>
                <a:cs typeface="Arial"/>
              </a:rPr>
              <a:t>Test</a:t>
            </a:r>
            <a:r>
              <a:rPr lang="uk-UA" sz="2200" b="0" i="0" strike="noStrike" cap="none" spc="0" baseline="0" dirty="0">
                <a:solidFill>
                  <a:srgbClr val="FFFFFF"/>
                </a:solidFill>
                <a:effectLst/>
                <a:latin typeface="Arial"/>
                <a:ea typeface="Arial"/>
                <a:cs typeface="Arial"/>
              </a:rPr>
              <a:t> </a:t>
            </a:r>
            <a:r>
              <a:rPr lang="uk-UA" sz="2200" b="0" i="0" strike="noStrike" cap="none" spc="0" baseline="0" dirty="0" err="1">
                <a:solidFill>
                  <a:srgbClr val="FFFFFF"/>
                </a:solidFill>
                <a:effectLst/>
                <a:latin typeface="Arial"/>
                <a:ea typeface="Arial"/>
                <a:cs typeface="Arial"/>
              </a:rPr>
              <a:t>to</a:t>
            </a:r>
            <a:r>
              <a:rPr lang="uk-UA" sz="2200" b="0" i="0" strike="noStrike" cap="none" spc="0" baseline="0" dirty="0">
                <a:solidFill>
                  <a:srgbClr val="FFFFFF"/>
                </a:solidFill>
                <a:effectLst/>
                <a:latin typeface="Arial"/>
                <a:ea typeface="Arial"/>
                <a:cs typeface="Arial"/>
              </a:rPr>
              <a:t> </a:t>
            </a:r>
            <a:r>
              <a:rPr lang="uk-UA" sz="2200" b="0" i="0" strike="noStrike" cap="none" spc="0" baseline="0" dirty="0" err="1">
                <a:solidFill>
                  <a:srgbClr val="FFFFFF"/>
                </a:solidFill>
                <a:effectLst/>
                <a:latin typeface="Arial"/>
                <a:ea typeface="Arial"/>
                <a:cs typeface="Arial"/>
              </a:rPr>
              <a:t>Treat</a:t>
            </a:r>
            <a:r>
              <a:rPr lang="uk-UA" sz="2200" b="0" i="0" strike="noStrike" cap="none" spc="0" baseline="0" dirty="0">
                <a:solidFill>
                  <a:srgbClr val="FFFFFF"/>
                </a:solidFill>
                <a:effectLst/>
                <a:latin typeface="Arial"/>
                <a:ea typeface="Arial"/>
                <a:cs typeface="Arial"/>
              </a:rPr>
              <a:t>:</a:t>
            </a:r>
          </a:p>
          <a:p>
            <a:pPr lvl="1">
              <a:lnSpc>
                <a:spcPct val="120000"/>
              </a:lnSpc>
            </a:pPr>
            <a:r>
              <a:rPr lang="uk-UA" sz="1600" b="0" i="0" strike="noStrike" cap="none" spc="0" baseline="0" dirty="0">
                <a:solidFill>
                  <a:srgbClr val="0563C1"/>
                </a:solidFill>
                <a:effectLst/>
                <a:latin typeface="Arial"/>
                <a:ea typeface="Arial"/>
                <a:cs typeface="Arial"/>
                <a:hlinkClick r:id="rId4" history="0">
                  <a:extLst>
                    <a:ext uri="{A12FA001-AC4F-418D-AE19-62706E023703}">
                      <ahyp:hlinkClr xmlns:ahyp="http://schemas.microsoft.com/office/drawing/2018/hyperlinkcolor" val="tx"/>
                    </a:ext>
                  </a:extLst>
                </a:hlinkClick>
              </a:rPr>
              <a:t>https://</a:t>
            </a:r>
            <a:r>
              <a:rPr lang="uk-UA" sz="1600" b="0" i="0" strike="noStrike" cap="none" spc="0" baseline="0" dirty="0">
                <a:solidFill>
                  <a:schemeClr val="accent4">
                    <a:lumMod val="60000"/>
                    <a:lumOff val="40000"/>
                  </a:schemeClr>
                </a:solidFill>
                <a:effectLst/>
                <a:latin typeface="Arial"/>
                <a:ea typeface="Arial"/>
                <a:cs typeface="Arial"/>
                <a:hlinkClick r:id="rId4" history="0">
                  <a:extLst>
                    <a:ext uri="{A12FA001-AC4F-418D-AE19-62706E023703}">
                      <ahyp:hlinkClr xmlns:ahyp="http://schemas.microsoft.com/office/drawing/2018/hyperlinkcolor" val="tx"/>
                    </a:ext>
                  </a:extLst>
                </a:hlinkClick>
              </a:rPr>
              <a:t>africacdc.org/</a:t>
            </a:r>
            <a:r>
              <a:rPr lang="uk-UA" sz="1600" b="0" i="0" strike="noStrike" cap="none" spc="0" baseline="0" dirty="0">
                <a:solidFill>
                  <a:srgbClr val="0563C1"/>
                </a:solidFill>
                <a:effectLst/>
                <a:latin typeface="Arial"/>
                <a:ea typeface="Arial"/>
                <a:cs typeface="Arial"/>
                <a:hlinkClick r:id="rId4" history="0">
                  <a:extLst>
                    <a:ext uri="{A12FA001-AC4F-418D-AE19-62706E023703}">
                      <ahyp:hlinkClr xmlns:ahyp="http://schemas.microsoft.com/office/drawing/2018/hyperlinkcolor" val="tx"/>
                    </a:ext>
                  </a:extLst>
                </a:hlinkClick>
              </a:rPr>
              <a:t>download/covid-19-test-to-treat-guidelines-for-african-union-member-states/</a:t>
            </a:r>
            <a:endParaRPr lang="en-US" dirty="0">
              <a:solidFill>
                <a:schemeClr val="accent4"/>
              </a:solidFill>
              <a:cs typeface="Arial"/>
            </a:endParaRPr>
          </a:p>
          <a:p>
            <a:pPr indent="-223520">
              <a:lnSpc>
                <a:spcPct val="120000"/>
              </a:lnSpc>
            </a:pPr>
            <a:r>
              <a:rPr lang="uk-UA" sz="2200" b="0" i="0" strike="noStrike" cap="none" spc="0" baseline="0" dirty="0">
                <a:solidFill>
                  <a:srgbClr val="DEEBF7"/>
                </a:solidFill>
                <a:effectLst/>
                <a:latin typeface="Arial"/>
                <a:ea typeface="Arial"/>
                <a:cs typeface="Arial"/>
              </a:rPr>
              <a:t>Відкрите надання допомоги важкохворим: Алгоритм стратегії </a:t>
            </a:r>
            <a:r>
              <a:rPr lang="uk-UA" sz="2200" b="0" i="0" strike="noStrike" cap="none" spc="0" baseline="0" dirty="0" err="1">
                <a:solidFill>
                  <a:srgbClr val="DEEBF7"/>
                </a:solidFill>
                <a:effectLst/>
                <a:latin typeface="Arial"/>
                <a:ea typeface="Arial"/>
                <a:cs typeface="Arial"/>
              </a:rPr>
              <a:t>Test</a:t>
            </a:r>
            <a:r>
              <a:rPr lang="uk-UA" sz="2200" b="0" i="0" strike="noStrike" cap="none" spc="0" baseline="0" dirty="0">
                <a:solidFill>
                  <a:srgbClr val="DEEBF7"/>
                </a:solidFill>
                <a:effectLst/>
                <a:latin typeface="Arial"/>
                <a:ea typeface="Arial"/>
                <a:cs typeface="Arial"/>
              </a:rPr>
              <a:t> </a:t>
            </a:r>
            <a:r>
              <a:rPr lang="uk-UA" sz="2200" b="0" i="0" strike="noStrike" cap="none" spc="0" baseline="0" dirty="0" err="1">
                <a:solidFill>
                  <a:srgbClr val="DEEBF7"/>
                </a:solidFill>
                <a:effectLst/>
                <a:latin typeface="Arial"/>
                <a:ea typeface="Arial"/>
                <a:cs typeface="Arial"/>
              </a:rPr>
              <a:t>to</a:t>
            </a:r>
            <a:r>
              <a:rPr lang="uk-UA" sz="2200" b="0" i="0" strike="noStrike" cap="none" spc="0" baseline="0" dirty="0">
                <a:solidFill>
                  <a:srgbClr val="DEEBF7"/>
                </a:solidFill>
                <a:effectLst/>
                <a:latin typeface="Arial"/>
                <a:ea typeface="Arial"/>
                <a:cs typeface="Arial"/>
              </a:rPr>
              <a:t> </a:t>
            </a:r>
            <a:r>
              <a:rPr lang="uk-UA" sz="2200" b="0" i="0" strike="noStrike" cap="none" spc="0" baseline="0" dirty="0" err="1">
                <a:solidFill>
                  <a:srgbClr val="DEEBF7"/>
                </a:solidFill>
                <a:effectLst/>
                <a:latin typeface="Arial"/>
                <a:ea typeface="Arial"/>
                <a:cs typeface="Arial"/>
              </a:rPr>
              <a:t>Treat</a:t>
            </a:r>
            <a:r>
              <a:rPr lang="uk-UA" sz="2200" b="0" i="0" strike="noStrike" cap="none" spc="0" baseline="0" dirty="0">
                <a:solidFill>
                  <a:srgbClr val="DEEBF7"/>
                </a:solidFill>
                <a:effectLst/>
                <a:latin typeface="Arial"/>
                <a:ea typeface="Arial"/>
                <a:cs typeface="Arial"/>
              </a:rPr>
              <a:t> та рекомендації щодо впровадження:</a:t>
            </a:r>
          </a:p>
          <a:p>
            <a:pPr lvl="1">
              <a:lnSpc>
                <a:spcPct val="120000"/>
              </a:lnSpc>
            </a:pPr>
            <a:r>
              <a:rPr lang="uk-UA" sz="1600" b="0" i="0" strike="noStrike" cap="none" spc="0" baseline="0" dirty="0">
                <a:solidFill>
                  <a:srgbClr val="0563C1"/>
                </a:solidFill>
                <a:effectLst/>
                <a:latin typeface="Arial"/>
                <a:ea typeface="Arial"/>
                <a:cs typeface="Arial"/>
                <a:hlinkClick r:id="rId5" history="0">
                  <a:extLst>
                    <a:ext uri="{A12FA001-AC4F-418D-AE19-62706E023703}">
                      <ahyp:hlinkClr xmlns:ahyp="http://schemas.microsoft.com/office/drawing/2018/hyperlinkcolor" val="tx"/>
                    </a:ext>
                  </a:extLst>
                </a:hlinkClick>
              </a:rPr>
              <a:t>https://</a:t>
            </a:r>
            <a:r>
              <a:rPr lang="uk-UA" sz="1600" b="0" i="0" strike="noStrike" cap="none" spc="0" baseline="0" dirty="0">
                <a:solidFill>
                  <a:schemeClr val="accent4">
                    <a:lumMod val="60000"/>
                    <a:lumOff val="40000"/>
                  </a:schemeClr>
                </a:solidFill>
                <a:effectLst/>
                <a:latin typeface="Arial"/>
                <a:ea typeface="Arial"/>
                <a:cs typeface="Arial"/>
                <a:hlinkClick r:id="rId5" history="0">
                  <a:extLst>
                    <a:ext uri="{A12FA001-AC4F-418D-AE19-62706E023703}">
                      <ahyp:hlinkClr xmlns:ahyp="http://schemas.microsoft.com/office/drawing/2018/hyperlinkcolor" val="tx"/>
                    </a:ext>
                  </a:extLst>
                </a:hlinkClick>
              </a:rPr>
              <a:t>opencriticalcare.org/</a:t>
            </a:r>
            <a:endParaRPr lang="en-US" dirty="0">
              <a:solidFill>
                <a:schemeClr val="accent4">
                  <a:lumMod val="60000"/>
                  <a:lumOff val="40000"/>
                </a:schemeClr>
              </a:solidFill>
              <a:cs typeface="Arial"/>
            </a:endParaRPr>
          </a:p>
          <a:p>
            <a:pPr indent="-223520">
              <a:lnSpc>
                <a:spcPct val="120000"/>
              </a:lnSpc>
            </a:pPr>
            <a:r>
              <a:rPr lang="uk-UA" sz="2200" b="0" i="0" strike="noStrike" cap="none" spc="0" baseline="0" dirty="0">
                <a:solidFill>
                  <a:srgbClr val="DEEBF7"/>
                </a:solidFill>
                <a:effectLst/>
                <a:latin typeface="Arial"/>
                <a:ea typeface="Arial"/>
                <a:cs typeface="Arial"/>
              </a:rPr>
              <a:t>Рекомендації з лікування COVID-19:</a:t>
            </a:r>
          </a:p>
          <a:p>
            <a:pPr lvl="1">
              <a:lnSpc>
                <a:spcPct val="120000"/>
              </a:lnSpc>
            </a:pPr>
            <a:r>
              <a:rPr lang="uk-UA" sz="1600" b="0" i="0" strike="noStrike" cap="none" spc="0" baseline="0" dirty="0">
                <a:solidFill>
                  <a:srgbClr val="FFC000"/>
                </a:solidFill>
                <a:effectLst/>
                <a:latin typeface="Arial"/>
                <a:ea typeface="Arial"/>
                <a:cs typeface="Arial"/>
                <a:hlinkClick r:id="rId6" history="0"/>
              </a:rPr>
              <a:t>https://www.covid19treatmentguidelines.nih.gov/</a:t>
            </a:r>
            <a:endParaRPr lang="en-US" dirty="0">
              <a:solidFill>
                <a:schemeClr val="accent4"/>
              </a:solidFill>
              <a:cs typeface="Arial"/>
            </a:endParaRPr>
          </a:p>
        </p:txBody>
      </p:sp>
      <p:sp>
        <p:nvSpPr>
          <p:cNvPr id="3" name="Title 2">
            <a:extLst>
              <a:ext uri="{FF2B5EF4-FFF2-40B4-BE49-F238E27FC236}">
                <a16:creationId xmlns:a16="http://schemas.microsoft.com/office/drawing/2014/main" id="{2D78B296-2F5B-4083-B25A-ABDA9EA50F83}"/>
              </a:ext>
            </a:extLst>
          </p:cNvPr>
          <p:cNvSpPr>
            <a:spLocks noGrp="1"/>
          </p:cNvSpPr>
          <p:nvPr>
            <p:ph type="title"/>
          </p:nvPr>
        </p:nvSpPr>
        <p:spPr>
          <a:xfrm>
            <a:off x="114598" y="2553006"/>
            <a:ext cx="5981402" cy="3480370"/>
          </a:xfrm>
        </p:spPr>
        <p:txBody>
          <a:bodyPr/>
          <a:lstStyle/>
          <a:p>
            <a:r>
              <a:rPr lang="uk-UA" sz="3200" b="1" i="0" strike="noStrike" cap="none" spc="0" baseline="0" dirty="0">
                <a:solidFill>
                  <a:srgbClr val="DEEBF7"/>
                </a:solidFill>
                <a:effectLst/>
                <a:latin typeface="Arial"/>
                <a:ea typeface="Arial"/>
                <a:cs typeface="Arial"/>
              </a:rPr>
              <a:t>Висновок: </a:t>
            </a:r>
            <a:br>
              <a:rPr sz="3200" dirty="0"/>
            </a:br>
            <a:r>
              <a:rPr lang="uk-UA" sz="3200" b="1" i="0" strike="noStrike" cap="none" spc="0" baseline="0" dirty="0">
                <a:solidFill>
                  <a:srgbClr val="DEEBF7"/>
                </a:solidFill>
                <a:effectLst/>
                <a:latin typeface="Arial"/>
                <a:ea typeface="Arial"/>
                <a:cs typeface="Arial"/>
              </a:rPr>
              <a:t>залишайтеся в курсі подій!  Інформація щодо противірусних препаратів для перорального застосування та </a:t>
            </a:r>
            <a:r>
              <a:rPr lang="uk-UA" sz="3200" b="1" i="0" strike="noStrike" cap="none" spc="0" baseline="0" dirty="0" err="1">
                <a:solidFill>
                  <a:srgbClr val="DEEBF7"/>
                </a:solidFill>
                <a:effectLst/>
                <a:latin typeface="Arial"/>
                <a:ea typeface="Arial"/>
                <a:cs typeface="Arial"/>
              </a:rPr>
              <a:t>Test</a:t>
            </a:r>
            <a:r>
              <a:rPr lang="uk-UA" sz="3200" b="1" i="0" strike="noStrike" cap="none" spc="0" baseline="0" dirty="0">
                <a:solidFill>
                  <a:srgbClr val="DEEBF7"/>
                </a:solidFill>
                <a:effectLst/>
                <a:latin typeface="Arial"/>
                <a:ea typeface="Arial"/>
                <a:cs typeface="Arial"/>
              </a:rPr>
              <a:t> </a:t>
            </a:r>
            <a:r>
              <a:rPr lang="uk-UA" sz="3200" b="1" i="0" strike="noStrike" cap="none" spc="0" baseline="0" dirty="0" err="1">
                <a:solidFill>
                  <a:srgbClr val="DEEBF7"/>
                </a:solidFill>
                <a:effectLst/>
                <a:latin typeface="Arial"/>
                <a:ea typeface="Arial"/>
                <a:cs typeface="Arial"/>
              </a:rPr>
              <a:t>to</a:t>
            </a:r>
            <a:r>
              <a:rPr lang="uk-UA" sz="3200" b="1" i="0" strike="noStrike" cap="none" spc="0" baseline="0" dirty="0">
                <a:solidFill>
                  <a:srgbClr val="DEEBF7"/>
                </a:solidFill>
                <a:effectLst/>
                <a:latin typeface="Arial"/>
                <a:ea typeface="Arial"/>
                <a:cs typeface="Arial"/>
              </a:rPr>
              <a:t> </a:t>
            </a:r>
            <a:r>
              <a:rPr lang="uk-UA" sz="3200" b="1" i="0" strike="noStrike" cap="none" spc="0" baseline="0" dirty="0" err="1">
                <a:solidFill>
                  <a:srgbClr val="DEEBF7"/>
                </a:solidFill>
                <a:effectLst/>
                <a:latin typeface="Arial"/>
                <a:ea typeface="Arial"/>
                <a:cs typeface="Arial"/>
              </a:rPr>
              <a:t>Treat</a:t>
            </a:r>
            <a:r>
              <a:rPr lang="uk-UA" sz="3200" b="1" i="0" strike="noStrike" cap="none" spc="0" baseline="0" dirty="0">
                <a:solidFill>
                  <a:srgbClr val="DEEBF7"/>
                </a:solidFill>
                <a:effectLst/>
                <a:latin typeface="Arial"/>
                <a:ea typeface="Arial"/>
                <a:cs typeface="Arial"/>
              </a:rPr>
              <a:t> продовжує оновлюватися</a:t>
            </a:r>
          </a:p>
        </p:txBody>
      </p:sp>
    </p:spTree>
    <p:extLst>
      <p:ext uri="{BB962C8B-B14F-4D97-AF65-F5344CB8AC3E}">
        <p14:creationId xmlns:p14="http://schemas.microsoft.com/office/powerpoint/2010/main" val="324668401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616561" y="4571057"/>
            <a:ext cx="9144000" cy="800039"/>
          </a:xfrm>
        </p:spPr>
        <p:txBody>
          <a:bodyPr>
            <a:noAutofit/>
          </a:bodyPr>
          <a:lstStyle/>
          <a:p>
            <a:pPr algn="ctr"/>
            <a:r>
              <a:rPr lang="uk-UA" sz="2000" b="0" i="0" strike="noStrike" cap="none" spc="0" baseline="0">
                <a:solidFill>
                  <a:srgbClr val="577F9F"/>
                </a:solidFill>
                <a:effectLst/>
                <a:latin typeface="Arial"/>
                <a:ea typeface="Arial"/>
                <a:cs typeface="Arial"/>
              </a:rPr>
              <a:t>EpiC — це глобальна угода про співпрацю, спрямована на досягнення та підтримку контролю над епідемією ВІЛ та підтримку протидії COVID-19 і віспі мавп. Її очолює FHI 360 з основними партнерами Right to Care, Palladium і Population Services International (PSI).</a:t>
            </a:r>
          </a:p>
        </p:txBody>
      </p:sp>
      <p:pic>
        <p:nvPicPr>
          <p:cNvPr id="7" name="Picture 6" descr="A picture containing drawing&#10;&#10;Description automatically generated">
            <a:extLst>
              <a:ext uri="{FF2B5EF4-FFF2-40B4-BE49-F238E27FC236}">
                <a16:creationId xmlns:a16="http://schemas.microsoft.com/office/drawing/2014/main" id="{C694AD2D-71F1-4B02-BA9F-1A97BD8A9088}"/>
              </a:ext>
            </a:extLst>
          </p:cNvPr>
          <p:cNvPicPr/>
          <p:nvPr/>
        </p:nvPicPr>
        <p:blipFill>
          <a:blip r:embed="rId3">
            <a:extLst>
              <a:ext uri="{28A0092B-C50C-407E-A947-70E740481C1C}">
                <a14:useLocalDpi xmlns:a14="http://schemas.microsoft.com/office/drawing/2010/main" val="0"/>
              </a:ext>
            </a:extLst>
          </a:blip>
          <a:stretch>
            <a:fillRect/>
          </a:stretch>
        </p:blipFill>
        <p:spPr>
          <a:xfrm>
            <a:off x="5396805" y="1603793"/>
            <a:ext cx="1586662" cy="70404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9052B1-BFA1-417B-A01B-25F54EECABC0}"/>
              </a:ext>
            </a:extLst>
          </p:cNvPr>
          <p:cNvPicPr/>
          <p:nvPr/>
        </p:nvPicPr>
        <p:blipFill>
          <a:blip r:embed="rId4">
            <a:extLst>
              <a:ext uri="{28A0092B-C50C-407E-A947-70E740481C1C}">
                <a14:useLocalDpi xmlns:a14="http://schemas.microsoft.com/office/drawing/2010/main" val="0"/>
              </a:ext>
            </a:extLst>
          </a:blip>
          <a:stretch>
            <a:fillRect/>
          </a:stretch>
        </p:blipFill>
        <p:spPr>
          <a:xfrm>
            <a:off x="7851374" y="2910364"/>
            <a:ext cx="1298709" cy="80480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AF8259-1C73-4D4B-ADC2-BFFB4B97B4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3054019" y="2929867"/>
            <a:ext cx="1429484" cy="765795"/>
          </a:xfrm>
          <a:prstGeom prst="rect">
            <a:avLst/>
          </a:prstGeom>
          <a:ln>
            <a:noFill/>
          </a:ln>
          <a:extLst>
            <a:ext uri="{53640926-AAD7-44D8-BBD7-CCE9431645EC}">
              <a14:shadowObscured xmlns:a14="http://schemas.microsoft.com/office/drawing/2010/main"/>
            </a:ext>
          </a:extLst>
        </p:spPr>
      </p:pic>
      <p:pic>
        <p:nvPicPr>
          <p:cNvPr id="10" name="Picture 9" descr="A picture containing drawing&#10;&#10;Description automatically generated">
            <a:extLst>
              <a:ext uri="{FF2B5EF4-FFF2-40B4-BE49-F238E27FC236}">
                <a16:creationId xmlns:a16="http://schemas.microsoft.com/office/drawing/2014/main" id="{5386E5B8-5D36-46A3-A0CB-393AF7F1FA96}"/>
              </a:ext>
            </a:extLst>
          </p:cNvPr>
          <p:cNvPicPr/>
          <p:nvPr/>
        </p:nvPicPr>
        <p:blipFill>
          <a:blip r:embed="rId6">
            <a:extLst>
              <a:ext uri="{28A0092B-C50C-407E-A947-70E740481C1C}">
                <a14:useLocalDpi xmlns:a14="http://schemas.microsoft.com/office/drawing/2010/main" val="0"/>
              </a:ext>
            </a:extLst>
          </a:blip>
          <a:stretch>
            <a:fillRect/>
          </a:stretch>
        </p:blipFill>
        <p:spPr>
          <a:xfrm>
            <a:off x="5185011" y="2918831"/>
            <a:ext cx="1967397" cy="787866"/>
          </a:xfrm>
          <a:prstGeom prst="rect">
            <a:avLst/>
          </a:prstGeom>
        </p:spPr>
      </p:pic>
    </p:spTree>
    <p:extLst>
      <p:ext uri="{BB962C8B-B14F-4D97-AF65-F5344CB8AC3E}">
        <p14:creationId xmlns:p14="http://schemas.microsoft.com/office/powerpoint/2010/main" val="11068388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9B-5C46-EC0E-C42C-9A070048845A}"/>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Цілі</a:t>
            </a:r>
          </a:p>
        </p:txBody>
      </p:sp>
      <p:sp>
        <p:nvSpPr>
          <p:cNvPr id="3" name="Content Placeholder 2">
            <a:extLst>
              <a:ext uri="{FF2B5EF4-FFF2-40B4-BE49-F238E27FC236}">
                <a16:creationId xmlns:a16="http://schemas.microsoft.com/office/drawing/2014/main" id="{9A842B5D-1723-EFC4-C19E-2E1663C3CAEC}"/>
              </a:ext>
            </a:extLst>
          </p:cNvPr>
          <p:cNvSpPr>
            <a:spLocks noGrp="1"/>
          </p:cNvSpPr>
          <p:nvPr>
            <p:ph idx="1"/>
          </p:nvPr>
        </p:nvSpPr>
        <p:spPr/>
        <p:txBody>
          <a:bodyPr vert="horz" lIns="91440" tIns="45720" rIns="91440" bIns="45720" rtlCol="0" anchor="t">
            <a:noAutofit/>
          </a:bodyPr>
          <a:lstStyle/>
          <a:p>
            <a:r>
              <a:rPr lang="uk-UA" sz="2800" b="0" i="0" strike="noStrike" cap="none" spc="0" baseline="0">
                <a:solidFill>
                  <a:srgbClr val="262626"/>
                </a:solidFill>
                <a:effectLst/>
                <a:latin typeface="Arial"/>
                <a:ea typeface="Arial"/>
                <a:cs typeface="Arial"/>
              </a:rPr>
              <a:t>Визначити показання для тестування на COVID-19.</a:t>
            </a:r>
            <a:endParaRPr lang="en-US"/>
          </a:p>
          <a:p>
            <a:r>
              <a:rPr lang="uk-UA" sz="2800" b="0" i="0" strike="noStrike" cap="none" spc="0" baseline="0">
                <a:solidFill>
                  <a:srgbClr val="262626"/>
                </a:solidFill>
                <a:effectLst/>
                <a:latin typeface="Arial"/>
                <a:ea typeface="Arial"/>
                <a:cs typeface="Arial"/>
              </a:rPr>
              <a:t>Обговорити різні типи тестів та характеристики кожного з них.</a:t>
            </a:r>
            <a:endParaRPr lang="en-US"/>
          </a:p>
          <a:p>
            <a:r>
              <a:rPr lang="uk-UA" sz="2800" b="0" i="0" strike="noStrike" cap="none" spc="0" baseline="0">
                <a:solidFill>
                  <a:srgbClr val="262626"/>
                </a:solidFill>
                <a:effectLst/>
                <a:latin typeface="Arial"/>
                <a:ea typeface="Arial"/>
                <a:cs typeface="Arial"/>
              </a:rPr>
              <a:t>Описати ефективні стратегії збільшення кількості тестувань у своїй громаді.</a:t>
            </a:r>
            <a:endParaRPr lang="en-US"/>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30340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A9F2-C6D0-658D-2283-F030341B7E5D}"/>
              </a:ext>
            </a:extLst>
          </p:cNvPr>
          <p:cNvSpPr>
            <a:spLocks noGrp="1"/>
          </p:cNvSpPr>
          <p:nvPr>
            <p:ph type="title"/>
          </p:nvPr>
        </p:nvSpPr>
        <p:spPr>
          <a:xfrm>
            <a:off x="369277" y="421021"/>
            <a:ext cx="8543925" cy="800039"/>
          </a:xfrm>
        </p:spPr>
        <p:txBody>
          <a:bodyPr>
            <a:normAutofit fontScale="90000"/>
          </a:bodyPr>
          <a:lstStyle/>
          <a:p>
            <a:r>
              <a:rPr lang="uk-UA" sz="3600" b="1" i="0" strike="noStrike" cap="none" spc="0" baseline="0">
                <a:solidFill>
                  <a:srgbClr val="577F9F"/>
                </a:solidFill>
                <a:effectLst/>
                <a:latin typeface="Arial"/>
                <a:ea typeface="Arial"/>
                <a:cs typeface="Arial"/>
              </a:rPr>
              <a:t>Хто повинен пройти тестування на COVID-19?</a:t>
            </a:r>
          </a:p>
        </p:txBody>
      </p:sp>
      <p:sp>
        <p:nvSpPr>
          <p:cNvPr id="3" name="Content Placeholder 2">
            <a:extLst>
              <a:ext uri="{FF2B5EF4-FFF2-40B4-BE49-F238E27FC236}">
                <a16:creationId xmlns:a16="http://schemas.microsoft.com/office/drawing/2014/main" id="{C5FDB64A-8578-FBDD-9DC8-4D1574DAAEDF}"/>
              </a:ext>
            </a:extLst>
          </p:cNvPr>
          <p:cNvSpPr>
            <a:spLocks noGrp="1"/>
          </p:cNvSpPr>
          <p:nvPr>
            <p:ph idx="1"/>
          </p:nvPr>
        </p:nvSpPr>
        <p:spPr>
          <a:xfrm>
            <a:off x="201804" y="1393895"/>
            <a:ext cx="7974519" cy="4932746"/>
          </a:xfrm>
        </p:spPr>
        <p:txBody>
          <a:bodyPr vert="horz" lIns="91440" tIns="45720" rIns="91440" bIns="45720" rtlCol="0" anchor="t">
            <a:noAutofit/>
          </a:bodyPr>
          <a:lstStyle/>
          <a:p>
            <a:r>
              <a:rPr lang="uk-UA" sz="2800" b="0" i="0" strike="noStrike" cap="none" spc="0" baseline="0">
                <a:solidFill>
                  <a:srgbClr val="262626"/>
                </a:solidFill>
                <a:effectLst/>
                <a:latin typeface="Arial"/>
                <a:ea typeface="Arial"/>
                <a:cs typeface="Arial"/>
              </a:rPr>
              <a:t>Необхідно проводити тестування всіх, у кого є будь-які симптоми інфекції COVID-19, навіть якщо вони легкі.</a:t>
            </a:r>
            <a:endParaRPr lang="en-US"/>
          </a:p>
          <a:p>
            <a:r>
              <a:rPr lang="uk-UA" sz="2800" b="0" i="0" strike="noStrike" cap="none" spc="0" baseline="0">
                <a:solidFill>
                  <a:srgbClr val="262626"/>
                </a:solidFill>
                <a:effectLst/>
                <a:latin typeface="Arial"/>
                <a:ea typeface="Arial"/>
                <a:cs typeface="Arial"/>
              </a:rPr>
              <a:t>Тести слід проводити якомога швидше після появи симптомів — безумовно протягом </a:t>
            </a:r>
            <a:r>
              <a:rPr lang="uk-UA" sz="2800" b="0" i="0" u="sng" strike="noStrike" cap="none" spc="0" baseline="0">
                <a:solidFill>
                  <a:srgbClr val="262626"/>
                </a:solidFill>
                <a:effectLst/>
                <a:uFill>
                  <a:solidFill>
                    <a:srgbClr val="262626"/>
                  </a:solidFill>
                </a:uFill>
                <a:latin typeface="Arial"/>
                <a:ea typeface="Arial"/>
                <a:cs typeface="Arial"/>
              </a:rPr>
              <a:t>перших 5 днів після інфекції</a:t>
            </a:r>
            <a:r>
              <a:rPr lang="uk-UA" sz="2800" b="0" i="0" strike="noStrike" cap="none" spc="0" baseline="0">
                <a:solidFill>
                  <a:srgbClr val="262626"/>
                </a:solidFill>
                <a:effectLst/>
                <a:latin typeface="Arial"/>
                <a:ea typeface="Arial"/>
                <a:cs typeface="Arial"/>
              </a:rPr>
              <a:t>.</a:t>
            </a:r>
          </a:p>
          <a:p>
            <a:r>
              <a:rPr lang="uk-UA" sz="2800" b="0" i="0" strike="noStrike" cap="none" spc="0" baseline="0">
                <a:solidFill>
                  <a:srgbClr val="262626"/>
                </a:solidFill>
                <a:effectLst/>
                <a:latin typeface="Arial"/>
                <a:ea typeface="Arial"/>
                <a:cs typeface="Arial"/>
              </a:rPr>
              <a:t>Підтримуйте високий індекс ймовірності!  </a:t>
            </a:r>
          </a:p>
        </p:txBody>
      </p:sp>
      <p:sp>
        <p:nvSpPr>
          <p:cNvPr id="5" name="Rectangle: Rounded Corners 4">
            <a:extLst>
              <a:ext uri="{FF2B5EF4-FFF2-40B4-BE49-F238E27FC236}">
                <a16:creationId xmlns:a16="http://schemas.microsoft.com/office/drawing/2014/main" id="{4C84B8EE-8F23-643B-271B-CED06D1884A1}"/>
              </a:ext>
            </a:extLst>
          </p:cNvPr>
          <p:cNvSpPr/>
          <p:nvPr/>
        </p:nvSpPr>
        <p:spPr>
          <a:xfrm>
            <a:off x="1075864" y="4933115"/>
            <a:ext cx="5838478" cy="1566749"/>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uk-UA" sz="2000" b="0" i="0" strike="noStrike" cap="none" spc="0" baseline="0">
                <a:solidFill>
                  <a:srgbClr val="FFFFFF"/>
                </a:solidFill>
                <a:effectLst/>
                <a:latin typeface="Arial"/>
                <a:ea typeface="Arial"/>
                <a:cs typeface="Arial"/>
              </a:rPr>
              <a:t>Кашель — це не завжди COVID, але все може бути!</a:t>
            </a:r>
            <a:endParaRPr lang="en-US" sz="2000">
              <a:cs typeface="Arial"/>
            </a:endParaRPr>
          </a:p>
          <a:p>
            <a:pPr algn="ctr"/>
            <a:endParaRPr lang="en-US" sz="2000">
              <a:cs typeface="Arial"/>
            </a:endParaRPr>
          </a:p>
          <a:p>
            <a:pPr algn="ctr"/>
            <a:r>
              <a:rPr lang="uk-UA" sz="2000" b="0" i="0" strike="noStrike" cap="none" spc="0" baseline="0">
                <a:solidFill>
                  <a:srgbClr val="FFFFFF"/>
                </a:solidFill>
                <a:effectLst/>
                <a:latin typeface="Arial"/>
                <a:ea typeface="Arial"/>
                <a:cs typeface="Arial"/>
              </a:rPr>
              <a:t>Знайте статус COVID Вашого пацієнта навіть за легких або мінімальних симптомів. </a:t>
            </a:r>
            <a:endParaRPr lang="en-US" sz="2000">
              <a:cs typeface="Arial"/>
            </a:endParaRPr>
          </a:p>
        </p:txBody>
      </p:sp>
      <p:sp>
        <p:nvSpPr>
          <p:cNvPr id="6" name="Rectangle: Rounded Corners 5">
            <a:extLst>
              <a:ext uri="{FF2B5EF4-FFF2-40B4-BE49-F238E27FC236}">
                <a16:creationId xmlns:a16="http://schemas.microsoft.com/office/drawing/2014/main" id="{4C84B8EE-8F23-643B-271B-CED06D1884A1}"/>
              </a:ext>
            </a:extLst>
          </p:cNvPr>
          <p:cNvSpPr/>
          <p:nvPr/>
        </p:nvSpPr>
        <p:spPr>
          <a:xfrm>
            <a:off x="8260958" y="1316651"/>
            <a:ext cx="3728324" cy="4598002"/>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Arial"/>
            </a:endParaRPr>
          </a:p>
          <a:p>
            <a:pPr algn="ctr"/>
            <a:endParaRPr lang="en-US" dirty="0">
              <a:cs typeface="Arial"/>
            </a:endParaRPr>
          </a:p>
          <a:p>
            <a:pPr algn="ctr"/>
            <a:r>
              <a:rPr lang="uk-UA" sz="2400" b="1" i="0" strike="noStrike" cap="none" spc="0" baseline="0" dirty="0">
                <a:solidFill>
                  <a:srgbClr val="FFFFFF"/>
                </a:solidFill>
                <a:effectLst/>
                <a:latin typeface="Arial"/>
                <a:ea typeface="Arial"/>
                <a:cs typeface="Arial"/>
              </a:rPr>
              <a:t>Симптоми </a:t>
            </a:r>
            <a:r>
              <a:rPr lang="uk-UA" sz="2400" b="1" i="0" strike="noStrike" cap="none" spc="0" baseline="0" dirty="0" err="1">
                <a:solidFill>
                  <a:srgbClr val="FFFFFF"/>
                </a:solidFill>
                <a:effectLst/>
                <a:latin typeface="Arial"/>
                <a:ea typeface="Arial"/>
                <a:cs typeface="Arial"/>
              </a:rPr>
              <a:t>COVID</a:t>
            </a:r>
            <a:r>
              <a:rPr lang="uk-UA" sz="2400" b="1" i="0" strike="noStrike" cap="none" spc="0" baseline="0" dirty="0">
                <a:solidFill>
                  <a:srgbClr val="FFFFFF"/>
                </a:solidFill>
                <a:effectLst/>
                <a:latin typeface="Arial"/>
                <a:ea typeface="Arial"/>
                <a:cs typeface="Arial"/>
              </a:rPr>
              <a:t>:</a:t>
            </a:r>
          </a:p>
          <a:p>
            <a:pPr marL="285750" indent="-285750">
              <a:buFont typeface="Arial"/>
              <a:buChar char="•"/>
            </a:pPr>
            <a:r>
              <a:rPr lang="uk-UA" sz="1800" b="0" i="0" strike="noStrike" cap="none" spc="0" baseline="0" dirty="0">
                <a:solidFill>
                  <a:srgbClr val="FFFFFF"/>
                </a:solidFill>
                <a:effectLst/>
                <a:latin typeface="Arial"/>
                <a:ea typeface="Arial"/>
                <a:cs typeface="Arial"/>
              </a:rPr>
              <a:t>Кашель</a:t>
            </a:r>
          </a:p>
          <a:p>
            <a:pPr marL="285750" indent="-285750">
              <a:buFont typeface="Arial"/>
              <a:buChar char="•"/>
            </a:pPr>
            <a:r>
              <a:rPr lang="uk-UA" sz="1800" b="0" i="0" strike="noStrike" cap="none" spc="0" baseline="0" dirty="0">
                <a:solidFill>
                  <a:srgbClr val="FFFFFF"/>
                </a:solidFill>
                <a:effectLst/>
                <a:latin typeface="Arial"/>
                <a:ea typeface="Arial"/>
                <a:cs typeface="Arial"/>
              </a:rPr>
              <a:t>Лихоманка</a:t>
            </a:r>
          </a:p>
          <a:p>
            <a:pPr marL="285750" indent="-285750">
              <a:buFont typeface="Arial"/>
              <a:buChar char="•"/>
            </a:pPr>
            <a:r>
              <a:rPr lang="uk-UA" sz="1800" b="0" i="0" strike="noStrike" cap="none" spc="0" baseline="0" dirty="0">
                <a:solidFill>
                  <a:srgbClr val="FFFFFF"/>
                </a:solidFill>
                <a:effectLst/>
                <a:latin typeface="Arial"/>
                <a:ea typeface="Arial"/>
                <a:cs typeface="Arial"/>
              </a:rPr>
              <a:t>Втома</a:t>
            </a:r>
          </a:p>
          <a:p>
            <a:pPr marL="285750" indent="-285750">
              <a:buFont typeface="Arial"/>
              <a:buChar char="•"/>
            </a:pPr>
            <a:r>
              <a:rPr lang="uk-UA" sz="1800" b="0" i="0" strike="noStrike" cap="none" spc="0" baseline="0" dirty="0">
                <a:solidFill>
                  <a:srgbClr val="FFFFFF"/>
                </a:solidFill>
                <a:effectLst/>
                <a:latin typeface="Arial"/>
                <a:ea typeface="Arial"/>
                <a:cs typeface="Arial"/>
              </a:rPr>
              <a:t>Втрата смаку та запаху</a:t>
            </a:r>
          </a:p>
          <a:p>
            <a:pPr marL="285750" indent="-285750">
              <a:buFont typeface="Arial"/>
              <a:buChar char="•"/>
            </a:pPr>
            <a:r>
              <a:rPr lang="uk-UA" sz="1800" b="0" i="0" strike="noStrike" cap="none" spc="0" baseline="0" dirty="0">
                <a:solidFill>
                  <a:srgbClr val="FFFFFF"/>
                </a:solidFill>
                <a:effectLst/>
                <a:latin typeface="Arial"/>
                <a:ea typeface="Arial"/>
                <a:cs typeface="Arial"/>
              </a:rPr>
              <a:t>Задишка</a:t>
            </a:r>
          </a:p>
          <a:p>
            <a:pPr marL="285750" indent="-285750">
              <a:buFont typeface="Arial"/>
              <a:buChar char="•"/>
            </a:pPr>
            <a:r>
              <a:rPr lang="uk-UA" sz="1800" b="0" i="0" strike="noStrike" cap="none" spc="0" baseline="0" dirty="0">
                <a:solidFill>
                  <a:srgbClr val="FFFFFF"/>
                </a:solidFill>
                <a:effectLst/>
                <a:latin typeface="Arial"/>
                <a:ea typeface="Arial"/>
                <a:cs typeface="Arial"/>
              </a:rPr>
              <a:t>Біль у горлі</a:t>
            </a:r>
          </a:p>
          <a:p>
            <a:pPr marL="285750" indent="-285750">
              <a:buFont typeface="Arial"/>
              <a:buChar char="•"/>
            </a:pPr>
            <a:r>
              <a:rPr lang="uk-UA" sz="1800" b="0" i="0" strike="noStrike" cap="none" spc="0" baseline="0" dirty="0">
                <a:solidFill>
                  <a:srgbClr val="FFFFFF"/>
                </a:solidFill>
                <a:effectLst/>
                <a:latin typeface="Arial"/>
                <a:ea typeface="Arial"/>
                <a:cs typeface="Arial"/>
              </a:rPr>
              <a:t>Нежить, </a:t>
            </a:r>
            <a:r>
              <a:rPr lang="uk-UA" sz="1800" b="0" i="0" strike="noStrike" cap="none" spc="0" baseline="0" dirty="0" err="1">
                <a:solidFill>
                  <a:srgbClr val="FFFFFF"/>
                </a:solidFill>
                <a:effectLst/>
                <a:latin typeface="Arial"/>
                <a:ea typeface="Arial"/>
                <a:cs typeface="Arial"/>
              </a:rPr>
              <a:t>закладеність</a:t>
            </a:r>
            <a:r>
              <a:rPr lang="uk-UA" sz="1800" b="0" i="0" strike="noStrike" cap="none" spc="0" baseline="0" dirty="0">
                <a:solidFill>
                  <a:srgbClr val="FFFFFF"/>
                </a:solidFill>
                <a:effectLst/>
                <a:latin typeface="Arial"/>
                <a:ea typeface="Arial"/>
                <a:cs typeface="Arial"/>
              </a:rPr>
              <a:t> носа</a:t>
            </a:r>
          </a:p>
          <a:p>
            <a:pPr marL="285750" indent="-285750">
              <a:buFont typeface="Arial"/>
              <a:buChar char="•"/>
            </a:pPr>
            <a:r>
              <a:rPr lang="uk-UA" sz="1800" b="0" i="0" strike="noStrike" cap="none" spc="0" baseline="0" dirty="0">
                <a:solidFill>
                  <a:srgbClr val="FFFFFF"/>
                </a:solidFill>
                <a:effectLst/>
                <a:latin typeface="Arial"/>
                <a:ea typeface="Arial"/>
                <a:cs typeface="Arial"/>
              </a:rPr>
              <a:t>Біль у тілі, м’язах</a:t>
            </a:r>
          </a:p>
          <a:p>
            <a:pPr marL="285750" indent="-285750">
              <a:buFont typeface="Arial"/>
              <a:buChar char="•"/>
            </a:pPr>
            <a:r>
              <a:rPr lang="uk-UA" sz="1800" b="0" i="0" strike="noStrike" cap="none" spc="0" baseline="0" dirty="0">
                <a:solidFill>
                  <a:srgbClr val="FFFFFF"/>
                </a:solidFill>
                <a:effectLst/>
                <a:latin typeface="Arial"/>
                <a:ea typeface="Arial"/>
                <a:cs typeface="Arial"/>
              </a:rPr>
              <a:t>Симптоми з боку </a:t>
            </a:r>
            <a:r>
              <a:rPr lang="uk-UA" sz="1800" b="0" i="0" strike="noStrike" cap="none" spc="0" baseline="0" dirty="0" err="1">
                <a:solidFill>
                  <a:srgbClr val="FFFFFF"/>
                </a:solidFill>
                <a:effectLst/>
                <a:latin typeface="Arial"/>
                <a:ea typeface="Arial"/>
                <a:cs typeface="Arial"/>
              </a:rPr>
              <a:t>ШКТ</a:t>
            </a:r>
            <a:r>
              <a:rPr lang="uk-UA" sz="1800" b="0" i="0" strike="noStrike" cap="none" spc="0" baseline="0" dirty="0">
                <a:solidFill>
                  <a:srgbClr val="FFFFFF"/>
                </a:solidFill>
                <a:effectLst/>
                <a:latin typeface="Arial"/>
                <a:ea typeface="Arial"/>
                <a:cs typeface="Arial"/>
              </a:rPr>
              <a:t>: нудота, блювання, діарея</a:t>
            </a:r>
          </a:p>
          <a:p>
            <a:r>
              <a:rPr lang="uk-UA" sz="2300" b="1" i="0" strike="noStrike" cap="none" spc="0" baseline="0" dirty="0">
                <a:solidFill>
                  <a:srgbClr val="FFC000"/>
                </a:solidFill>
                <a:effectLst/>
                <a:latin typeface="Arial"/>
                <a:ea typeface="Arial"/>
                <a:cs typeface="Arial"/>
              </a:rPr>
              <a:t>У пацієнта може бути один чи кілька з цих симптомів. Будьте пильними!</a:t>
            </a:r>
          </a:p>
          <a:p>
            <a:pPr marL="285750" indent="-285750">
              <a:buFont typeface="Arial"/>
              <a:buChar char="•"/>
            </a:pPr>
            <a:endParaRPr lang="en-US" dirty="0">
              <a:cs typeface="Arial"/>
            </a:endParaRPr>
          </a:p>
          <a:p>
            <a:endParaRPr lang="en-US" dirty="0">
              <a:cs typeface="Arial"/>
            </a:endParaRPr>
          </a:p>
        </p:txBody>
      </p:sp>
    </p:spTree>
    <p:extLst>
      <p:ext uri="{BB962C8B-B14F-4D97-AF65-F5344CB8AC3E}">
        <p14:creationId xmlns:p14="http://schemas.microsoft.com/office/powerpoint/2010/main" val="5039490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D04-AC15-AE96-2362-0A74F52F4936}"/>
              </a:ext>
            </a:extLst>
          </p:cNvPr>
          <p:cNvSpPr>
            <a:spLocks noGrp="1"/>
          </p:cNvSpPr>
          <p:nvPr>
            <p:ph type="title"/>
          </p:nvPr>
        </p:nvSpPr>
        <p:spPr>
          <a:xfrm>
            <a:off x="838200" y="588494"/>
            <a:ext cx="9481771" cy="800039"/>
          </a:xfrm>
        </p:spPr>
        <p:txBody>
          <a:bodyPr>
            <a:normAutofit/>
          </a:bodyPr>
          <a:lstStyle/>
          <a:p>
            <a:r>
              <a:rPr lang="uk-UA" sz="3600" b="1" i="0" strike="noStrike" cap="none" spc="0" baseline="0">
                <a:solidFill>
                  <a:srgbClr val="577F9F"/>
                </a:solidFill>
                <a:effectLst/>
                <a:latin typeface="Arial"/>
                <a:ea typeface="Arial"/>
                <a:cs typeface="Arial"/>
              </a:rPr>
              <a:t>Як щодо людей із легкими симптомами?</a:t>
            </a:r>
            <a:endParaRPr lang="en-US"/>
          </a:p>
        </p:txBody>
      </p:sp>
      <p:sp>
        <p:nvSpPr>
          <p:cNvPr id="3" name="Content Placeholder 2">
            <a:extLst>
              <a:ext uri="{FF2B5EF4-FFF2-40B4-BE49-F238E27FC236}">
                <a16:creationId xmlns:a16="http://schemas.microsoft.com/office/drawing/2014/main" id="{868A5D3D-C403-0BF3-1DF7-14469754EBBE}"/>
              </a:ext>
            </a:extLst>
          </p:cNvPr>
          <p:cNvSpPr>
            <a:spLocks noGrp="1"/>
          </p:cNvSpPr>
          <p:nvPr>
            <p:ph idx="1"/>
          </p:nvPr>
        </p:nvSpPr>
        <p:spPr>
          <a:xfrm>
            <a:off x="838200" y="1362974"/>
            <a:ext cx="9755038" cy="5206502"/>
          </a:xfrm>
        </p:spPr>
        <p:txBody>
          <a:bodyPr vert="horz" lIns="91440" tIns="45720" rIns="91440" bIns="45720" rtlCol="0" anchor="t">
            <a:noAutofit/>
          </a:bodyPr>
          <a:lstStyle/>
          <a:p>
            <a:r>
              <a:rPr lang="uk-UA" sz="2600" b="0" i="0" strike="noStrike" cap="none" spc="0" baseline="0" dirty="0">
                <a:solidFill>
                  <a:srgbClr val="000000"/>
                </a:solidFill>
                <a:effectLst/>
                <a:latin typeface="Arial"/>
                <a:ea typeface="Arial"/>
                <a:cs typeface="Arial"/>
              </a:rPr>
              <a:t>Так! Проводьте тестування пацієнтів із легкими або мінімальними симптомами! Підтримуйте високий рівень ймовірності. </a:t>
            </a:r>
          </a:p>
          <a:p>
            <a:r>
              <a:rPr lang="uk-UA" sz="2600" b="0" i="0" strike="noStrike" cap="none" spc="0" baseline="0" dirty="0">
                <a:solidFill>
                  <a:srgbClr val="000000"/>
                </a:solidFill>
                <a:effectLst/>
                <a:latin typeface="Arial"/>
                <a:ea typeface="Arial"/>
                <a:cs typeface="Arial"/>
              </a:rPr>
              <a:t>Хоча деякі нові варіанти можуть бути легкими на початковій стадії, вони </a:t>
            </a:r>
            <a:r>
              <a:rPr lang="uk-UA" sz="2600" b="0" i="0" strike="noStrike" cap="none" spc="0" baseline="0" dirty="0">
                <a:solidFill>
                  <a:srgbClr val="FF0000"/>
                </a:solidFill>
                <a:effectLst/>
                <a:latin typeface="Arial"/>
                <a:ea typeface="Arial"/>
                <a:cs typeface="Arial"/>
              </a:rPr>
              <a:t>все одно можуть прогресувати до важкої форми захворювання та смерті у вразливих осіб</a:t>
            </a:r>
            <a:r>
              <a:rPr lang="uk-UA" sz="2600" b="0" i="0" strike="noStrike" cap="none" spc="0" baseline="0" dirty="0">
                <a:solidFill>
                  <a:srgbClr val="000000"/>
                </a:solidFill>
                <a:effectLst/>
                <a:latin typeface="Arial"/>
                <a:ea typeface="Arial"/>
                <a:cs typeface="Arial"/>
              </a:rPr>
              <a:t>.</a:t>
            </a:r>
            <a:endParaRPr lang="en-US" sz="2600" dirty="0">
              <a:solidFill>
                <a:schemeClr val="tx1"/>
              </a:solidFill>
            </a:endParaRPr>
          </a:p>
          <a:p>
            <a:r>
              <a:rPr lang="uk-UA" sz="2600" b="0" i="0" strike="noStrike" cap="none" spc="0" baseline="0" dirty="0">
                <a:solidFill>
                  <a:srgbClr val="262626"/>
                </a:solidFill>
                <a:effectLst/>
                <a:latin typeface="Arial"/>
                <a:ea typeface="Arial"/>
                <a:cs typeface="Arial"/>
              </a:rPr>
              <a:t>Тестування на COVID-19 допоможе:</a:t>
            </a:r>
            <a:endParaRPr lang="en-US" sz="2600" dirty="0">
              <a:solidFill>
                <a:schemeClr val="tx1"/>
              </a:solidFill>
            </a:endParaRPr>
          </a:p>
          <a:p>
            <a:pPr lvl="1">
              <a:lnSpc>
                <a:spcPct val="100000"/>
              </a:lnSpc>
              <a:spcBef>
                <a:spcPct val="0"/>
              </a:spcBef>
            </a:pPr>
            <a:r>
              <a:rPr lang="uk-UA" sz="2000" b="0" i="0" strike="noStrike" cap="none" spc="0" baseline="0" dirty="0">
                <a:solidFill>
                  <a:srgbClr val="262626"/>
                </a:solidFill>
                <a:effectLst/>
                <a:latin typeface="Arial"/>
                <a:ea typeface="Arial"/>
                <a:cs typeface="Arial"/>
              </a:rPr>
              <a:t>Ефективно виявити позитивні випадки хвороби</a:t>
            </a:r>
            <a:r>
              <a:rPr lang="en-US" sz="2000" b="0" i="0" strike="noStrike" cap="none" spc="0" baseline="0" dirty="0">
                <a:solidFill>
                  <a:srgbClr val="262626"/>
                </a:solidFill>
                <a:effectLst/>
                <a:latin typeface="Arial"/>
                <a:ea typeface="Arial"/>
                <a:cs typeface="Arial"/>
              </a:rPr>
              <a:t>.</a:t>
            </a:r>
            <a:endParaRPr lang="en-US" sz="2000" dirty="0"/>
          </a:p>
          <a:p>
            <a:pPr lvl="1">
              <a:lnSpc>
                <a:spcPct val="100000"/>
              </a:lnSpc>
              <a:spcBef>
                <a:spcPct val="0"/>
              </a:spcBef>
            </a:pPr>
            <a:r>
              <a:rPr lang="uk-UA" sz="2000" b="0" i="0" strike="noStrike" cap="none" spc="0" baseline="0" dirty="0">
                <a:solidFill>
                  <a:srgbClr val="262626"/>
                </a:solidFill>
                <a:effectLst/>
                <a:latin typeface="Arial"/>
                <a:ea typeface="Arial"/>
                <a:cs typeface="Arial"/>
              </a:rPr>
              <a:t>Оптимізувати можливості надання допомоги всім пацієнтам із COVID-19</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lnSpc>
                <a:spcPct val="100000"/>
              </a:lnSpc>
              <a:spcBef>
                <a:spcPct val="0"/>
              </a:spcBef>
            </a:pPr>
            <a:r>
              <a:rPr lang="uk-UA" sz="2000" b="0" i="0" strike="noStrike" cap="none" spc="0" baseline="0" dirty="0">
                <a:solidFill>
                  <a:srgbClr val="262626"/>
                </a:solidFill>
                <a:effectLst/>
                <a:latin typeface="Arial"/>
                <a:ea typeface="Arial"/>
                <a:cs typeface="Arial"/>
              </a:rPr>
              <a:t>Визначити осіб з високим ризиком розвитку тяжкої форми захворювання, щоб запропонувати відповідне лікування та подальше спостереження</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lnSpc>
                <a:spcPct val="100000"/>
              </a:lnSpc>
              <a:spcBef>
                <a:spcPct val="0"/>
              </a:spcBef>
            </a:pPr>
            <a:r>
              <a:rPr lang="uk-UA" sz="2000" b="0" i="0" strike="noStrike" cap="none" spc="0" baseline="0" dirty="0">
                <a:solidFill>
                  <a:srgbClr val="262626"/>
                </a:solidFill>
                <a:effectLst/>
                <a:latin typeface="Arial"/>
                <a:ea typeface="Arial"/>
                <a:cs typeface="Arial"/>
              </a:rPr>
              <a:t>Ефективно організувати заходи з ізоляції та карантину для запобігання передачі захворювання</a:t>
            </a:r>
            <a:r>
              <a:rPr lang="en-US" sz="2000" b="0" i="0" strike="noStrike" cap="none" spc="0" baseline="0" dirty="0">
                <a:solidFill>
                  <a:srgbClr val="262626"/>
                </a:solidFill>
                <a:effectLst/>
                <a:latin typeface="Arial"/>
                <a:ea typeface="Arial"/>
                <a:cs typeface="Arial"/>
              </a:rPr>
              <a:t>.</a:t>
            </a:r>
            <a:endParaRPr lang="en-US" sz="2000" dirty="0"/>
          </a:p>
          <a:p>
            <a:endParaRPr lang="en-US" dirty="0"/>
          </a:p>
        </p:txBody>
      </p:sp>
    </p:spTree>
    <p:extLst>
      <p:ext uri="{BB962C8B-B14F-4D97-AF65-F5344CB8AC3E}">
        <p14:creationId xmlns:p14="http://schemas.microsoft.com/office/powerpoint/2010/main" val="4293997980"/>
      </p:ext>
    </p:extLst>
  </p:cSld>
  <p:clrMapOvr>
    <a:masterClrMapping/>
  </p:clrMapOvr>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53B-5355-DC23-9ED7-242F3A12934E}"/>
              </a:ext>
            </a:extLst>
          </p:cNvPr>
          <p:cNvSpPr>
            <a:spLocks noGrp="1"/>
          </p:cNvSpPr>
          <p:nvPr>
            <p:ph type="title"/>
          </p:nvPr>
        </p:nvSpPr>
        <p:spPr>
          <a:xfrm>
            <a:off x="838200" y="327230"/>
            <a:ext cx="8543925" cy="800039"/>
          </a:xfrm>
        </p:spPr>
        <p:txBody>
          <a:bodyPr>
            <a:normAutofit/>
          </a:bodyPr>
          <a:lstStyle/>
          <a:p>
            <a:r>
              <a:rPr lang="uk-UA" sz="3200" b="1" i="0" strike="noStrike" cap="none" spc="0" baseline="0" dirty="0">
                <a:solidFill>
                  <a:srgbClr val="577F9F"/>
                </a:solidFill>
                <a:effectLst/>
                <a:latin typeface="Arial"/>
                <a:ea typeface="Arial"/>
                <a:cs typeface="Arial"/>
              </a:rPr>
              <a:t>А як щодо вакцинованих людей?</a:t>
            </a:r>
            <a:endParaRPr lang="en-US" dirty="0"/>
          </a:p>
        </p:txBody>
      </p:sp>
      <p:sp>
        <p:nvSpPr>
          <p:cNvPr id="3" name="Content Placeholder 2">
            <a:extLst>
              <a:ext uri="{FF2B5EF4-FFF2-40B4-BE49-F238E27FC236}">
                <a16:creationId xmlns:a16="http://schemas.microsoft.com/office/drawing/2014/main" id="{0E15EAF3-954C-D3AB-B415-DBB59B7E767F}"/>
              </a:ext>
            </a:extLst>
          </p:cNvPr>
          <p:cNvSpPr>
            <a:spLocks noGrp="1"/>
          </p:cNvSpPr>
          <p:nvPr>
            <p:ph idx="1"/>
          </p:nvPr>
        </p:nvSpPr>
        <p:spPr>
          <a:xfrm>
            <a:off x="838200" y="1308444"/>
            <a:ext cx="9841302" cy="5310019"/>
          </a:xfrm>
        </p:spPr>
        <p:txBody>
          <a:bodyPr vert="horz" lIns="91440" tIns="45720" rIns="91440" bIns="45720" rtlCol="0" anchor="t">
            <a:noAutofit/>
          </a:bodyPr>
          <a:lstStyle/>
          <a:p>
            <a:r>
              <a:rPr lang="uk-UA" sz="2800" b="0" i="0" strike="noStrike" cap="none" spc="0" baseline="0" dirty="0">
                <a:solidFill>
                  <a:srgbClr val="FF0000"/>
                </a:solidFill>
                <a:effectLst/>
                <a:latin typeface="Arial"/>
                <a:ea typeface="Arial"/>
                <a:cs typeface="Arial"/>
              </a:rPr>
              <a:t>Так!</a:t>
            </a:r>
            <a:r>
              <a:rPr lang="en-US" sz="2800" b="0" i="0" strike="noStrike" cap="none" spc="0" baseline="0" dirty="0">
                <a:solidFill>
                  <a:srgbClr val="FF0000"/>
                </a:solidFill>
                <a:effectLst/>
                <a:latin typeface="Arial"/>
                <a:ea typeface="Arial"/>
                <a:cs typeface="Arial"/>
              </a:rPr>
              <a:t> </a:t>
            </a:r>
            <a:r>
              <a:rPr lang="uk-UA" sz="2800" b="0" i="0" strike="noStrike" cap="none" spc="0" baseline="0" dirty="0">
                <a:solidFill>
                  <a:srgbClr val="262626"/>
                </a:solidFill>
                <a:effectLst/>
                <a:latin typeface="Arial"/>
                <a:ea typeface="Arial"/>
                <a:cs typeface="Arial"/>
              </a:rPr>
              <a:t>Усі люди з симптомами повинні пройти тестування!</a:t>
            </a:r>
          </a:p>
          <a:p>
            <a:r>
              <a:rPr lang="uk-UA" sz="2800" b="0" i="0" strike="noStrike" cap="none" spc="0" baseline="0" dirty="0">
                <a:solidFill>
                  <a:srgbClr val="000000"/>
                </a:solidFill>
                <a:effectLst/>
                <a:latin typeface="Arial"/>
                <a:ea typeface="Arial"/>
                <a:cs typeface="Arial"/>
              </a:rPr>
              <a:t>Повністю вакциновані люди все одно можуть заразитися COVID-19, бути заразними, а іноді у них розвивається серйозніша форма захворювання (особливо у людей з клінічними </a:t>
            </a:r>
            <a:r>
              <a:rPr lang="uk-UA" sz="2800" b="0" i="0" strike="noStrike" cap="none" spc="0" baseline="0" dirty="0" err="1">
                <a:solidFill>
                  <a:srgbClr val="000000"/>
                </a:solidFill>
                <a:effectLst/>
                <a:latin typeface="Arial"/>
                <a:ea typeface="Arial"/>
                <a:cs typeface="Arial"/>
              </a:rPr>
              <a:t>вразливостями</a:t>
            </a:r>
            <a:r>
              <a:rPr lang="uk-UA" sz="2800" b="0" i="0" strike="noStrike" cap="none" spc="0" baseline="0" dirty="0">
                <a:solidFill>
                  <a:srgbClr val="000000"/>
                </a:solidFill>
                <a:effectLst/>
                <a:latin typeface="Arial"/>
                <a:ea typeface="Arial"/>
                <a:cs typeface="Arial"/>
              </a:rPr>
              <a:t>)</a:t>
            </a:r>
            <a:r>
              <a:rPr lang="en-US" sz="2800" b="0" i="0" strike="noStrike" cap="none" spc="0" baseline="0" dirty="0">
                <a:solidFill>
                  <a:srgbClr val="000000"/>
                </a:solidFill>
                <a:effectLst/>
                <a:latin typeface="Arial"/>
                <a:ea typeface="Arial"/>
                <a:cs typeface="Arial"/>
              </a:rPr>
              <a:t>.</a:t>
            </a:r>
            <a:r>
              <a:rPr lang="uk-UA" sz="2800" b="0" i="0" strike="noStrike" cap="none" spc="0" baseline="0" dirty="0">
                <a:solidFill>
                  <a:srgbClr val="000000"/>
                </a:solidFill>
                <a:effectLst/>
                <a:latin typeface="Arial"/>
                <a:ea typeface="Arial"/>
                <a:cs typeface="Arial"/>
              </a:rPr>
              <a:t> </a:t>
            </a:r>
            <a:endParaRPr lang="en-US" dirty="0">
              <a:solidFill>
                <a:srgbClr val="000000"/>
              </a:solidFill>
              <a:latin typeface="+mn-lt"/>
              <a:cs typeface="Arial"/>
            </a:endParaRPr>
          </a:p>
          <a:p>
            <a:r>
              <a:rPr lang="uk-UA" sz="2800" b="0" i="0" strike="noStrike" cap="none" spc="0" baseline="0" dirty="0">
                <a:solidFill>
                  <a:srgbClr val="000000"/>
                </a:solidFill>
                <a:effectLst/>
                <a:latin typeface="Arial"/>
                <a:ea typeface="Arial"/>
                <a:cs typeface="Arial"/>
              </a:rPr>
              <a:t>Клінічно вразливі пацієнти з COVID-19, навіть якщо вони вакциновані, все одно можуть отримати користь від противірусних препаратів для перорального застосування або інших зазначених препаратів. </a:t>
            </a:r>
          </a:p>
          <a:p>
            <a:r>
              <a:rPr lang="uk-UA" sz="2800" b="0" i="0" strike="noStrike" cap="none" spc="0" baseline="0" dirty="0">
                <a:solidFill>
                  <a:srgbClr val="000000"/>
                </a:solidFill>
                <a:effectLst/>
                <a:latin typeface="Arial"/>
                <a:ea typeface="Arial"/>
                <a:cs typeface="Arial"/>
              </a:rPr>
              <a:t>Усі пацієнти, як вакциновані, так і не вакциновані, отримають користь від навчання та моніторингу.</a:t>
            </a:r>
            <a:endParaRPr lang="en-US" dirty="0">
              <a:latin typeface="+mn-lt"/>
            </a:endParaRPr>
          </a:p>
        </p:txBody>
      </p:sp>
    </p:spTree>
    <p:extLst>
      <p:ext uri="{BB962C8B-B14F-4D97-AF65-F5344CB8AC3E}">
        <p14:creationId xmlns:p14="http://schemas.microsoft.com/office/powerpoint/2010/main" val="4082240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D19-2E1A-F9ED-4C23-72A4BA5C6429}"/>
              </a:ext>
            </a:extLst>
          </p:cNvPr>
          <p:cNvSpPr>
            <a:spLocks noGrp="1"/>
          </p:cNvSpPr>
          <p:nvPr>
            <p:ph type="title"/>
          </p:nvPr>
        </p:nvSpPr>
        <p:spPr>
          <a:xfrm>
            <a:off x="609600" y="141870"/>
            <a:ext cx="8543925" cy="800039"/>
          </a:xfrm>
        </p:spPr>
        <p:txBody>
          <a:bodyPr/>
          <a:lstStyle/>
          <a:p>
            <a:r>
              <a:rPr lang="uk-UA" sz="3600" b="1" i="0" strike="noStrike" cap="none" spc="0" baseline="0" dirty="0">
                <a:solidFill>
                  <a:srgbClr val="577F9F"/>
                </a:solidFill>
                <a:effectLst/>
                <a:latin typeface="Arial"/>
                <a:ea typeface="Arial"/>
                <a:cs typeface="Arial"/>
              </a:rPr>
              <a:t>Різні типи тестів</a:t>
            </a:r>
          </a:p>
        </p:txBody>
      </p:sp>
      <p:sp>
        <p:nvSpPr>
          <p:cNvPr id="4" name="Content Placeholder 8">
            <a:extLst>
              <a:ext uri="{FF2B5EF4-FFF2-40B4-BE49-F238E27FC236}">
                <a16:creationId xmlns:a16="http://schemas.microsoft.com/office/drawing/2014/main" id="{717AFE8F-D60F-0F12-9BD5-428623828A7B}"/>
              </a:ext>
            </a:extLst>
          </p:cNvPr>
          <p:cNvSpPr>
            <a:spLocks noGrp="1"/>
          </p:cNvSpPr>
          <p:nvPr/>
        </p:nvSpPr>
        <p:spPr bwMode="auto">
          <a:xfrm>
            <a:off x="609600" y="1121434"/>
            <a:ext cx="5384800" cy="5148737"/>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uk-UA" sz="2400" b="1" i="0" strike="noStrike" cap="none" spc="0" baseline="0" dirty="0">
                <a:solidFill>
                  <a:srgbClr val="000000"/>
                </a:solidFill>
                <a:effectLst/>
                <a:latin typeface="Arial"/>
                <a:ea typeface="Arial"/>
                <a:cs typeface="Arial"/>
              </a:rPr>
              <a:t>Бажаний тест: Швидкий тест на антиген (швидкий діагностичний тест)</a:t>
            </a:r>
            <a:endParaRPr lang="en-US" sz="2400" b="1" dirty="0">
              <a:cs typeface="Arial"/>
            </a:endParaRPr>
          </a:p>
          <a:p>
            <a:pPr defTabSz="914400" eaLnBrk="1" hangingPunct="1">
              <a:lnSpc>
                <a:spcPct val="90000"/>
              </a:lnSpc>
              <a:spcBef>
                <a:spcPts val="500"/>
              </a:spcBef>
              <a:buFont typeface="Arial" panose="020B0604020202020204" pitchFamily="34" charset="0"/>
              <a:buChar char="•"/>
            </a:pPr>
            <a:r>
              <a:rPr lang="uk-UA" sz="2200" b="0" i="0" strike="noStrike" cap="none" spc="0" baseline="0" dirty="0">
                <a:solidFill>
                  <a:srgbClr val="000000"/>
                </a:solidFill>
                <a:effectLst/>
                <a:latin typeface="Arial"/>
                <a:ea typeface="Arial"/>
                <a:cs typeface="Arial"/>
              </a:rPr>
              <a:t>Переваги: швидкий, найбільш чутливий при застосуванні у пацієнтів із симптомами, дешевший, порівняно простий у використанні</a:t>
            </a:r>
            <a:r>
              <a:rPr lang="en-US" sz="2200" b="0" i="0" strike="noStrike" cap="none" spc="0" baseline="0" dirty="0">
                <a:solidFill>
                  <a:srgbClr val="000000"/>
                </a:solidFill>
                <a:effectLst/>
                <a:latin typeface="Arial"/>
                <a:ea typeface="Arial"/>
                <a:cs typeface="Arial"/>
              </a:rPr>
              <a:t>.</a:t>
            </a:r>
            <a:endParaRPr lang="en-US" sz="2200" dirty="0">
              <a:cs typeface="Arial"/>
            </a:endParaRPr>
          </a:p>
          <a:p>
            <a:pPr defTabSz="914400" eaLnBrk="1" hangingPunct="1">
              <a:lnSpc>
                <a:spcPct val="90000"/>
              </a:lnSpc>
              <a:spcBef>
                <a:spcPts val="500"/>
              </a:spcBef>
              <a:buFont typeface="Arial" panose="020B0604020202020204" pitchFamily="34" charset="0"/>
              <a:buChar char="•"/>
            </a:pPr>
            <a:r>
              <a:rPr lang="uk-UA" sz="2200" b="0" i="0" strike="noStrike" cap="none" spc="0" baseline="0" dirty="0">
                <a:solidFill>
                  <a:srgbClr val="000000"/>
                </a:solidFill>
                <a:effectLst/>
                <a:latin typeface="Arial"/>
                <a:ea typeface="Arial"/>
                <a:cs typeface="Arial"/>
              </a:rPr>
              <a:t>Недоліки: менша чутливість при застосуванні у пацієнтів без симптомів</a:t>
            </a:r>
            <a:r>
              <a:rPr lang="en-US" sz="2200" b="0" i="0" strike="noStrike" cap="none" spc="0" baseline="0" dirty="0">
                <a:solidFill>
                  <a:srgbClr val="000000"/>
                </a:solidFill>
                <a:effectLst/>
                <a:latin typeface="Arial"/>
                <a:ea typeface="Arial"/>
                <a:cs typeface="Arial"/>
              </a:rPr>
              <a:t>.</a:t>
            </a:r>
            <a:endParaRPr lang="en-US" sz="2200" dirty="0">
              <a:cs typeface="Arial"/>
            </a:endParaRPr>
          </a:p>
          <a:p>
            <a:pPr defTabSz="914400" eaLnBrk="1" hangingPunct="1">
              <a:lnSpc>
                <a:spcPct val="90000"/>
              </a:lnSpc>
              <a:spcBef>
                <a:spcPts val="500"/>
              </a:spcBef>
              <a:buFont typeface="Arial" panose="020B0604020202020204" pitchFamily="34" charset="0"/>
              <a:buChar char="•"/>
            </a:pPr>
            <a:r>
              <a:rPr lang="uk-UA" sz="2200" b="0" i="0" strike="noStrike" cap="none" spc="0" baseline="0" dirty="0">
                <a:solidFill>
                  <a:srgbClr val="000000"/>
                </a:solidFill>
                <a:effectLst/>
                <a:latin typeface="Arial"/>
                <a:ea typeface="Arial"/>
                <a:cs typeface="Arial"/>
              </a:rPr>
              <a:t>Рекомендація: повторне/серійне тестування або підтверджувальне </a:t>
            </a:r>
            <a:r>
              <a:rPr lang="uk-UA" sz="2200" b="0" i="0" strike="noStrike" cap="none" spc="0" baseline="0" dirty="0" err="1">
                <a:solidFill>
                  <a:srgbClr val="000000"/>
                </a:solidFill>
                <a:effectLst/>
                <a:latin typeface="Arial"/>
                <a:ea typeface="Arial"/>
                <a:cs typeface="Arial"/>
              </a:rPr>
              <a:t>ПЛР-тестування</a:t>
            </a:r>
            <a:r>
              <a:rPr lang="uk-UA" sz="2200" b="0" i="0" strike="noStrike" cap="none" spc="0" baseline="0" dirty="0">
                <a:solidFill>
                  <a:srgbClr val="000000"/>
                </a:solidFill>
                <a:effectLst/>
                <a:latin typeface="Arial"/>
                <a:ea typeface="Arial"/>
                <a:cs typeface="Arial"/>
              </a:rPr>
              <a:t> для пацієнтів із симптомами із негативними результатами тесту на антиген</a:t>
            </a:r>
            <a:r>
              <a:rPr lang="en-US" sz="2200" b="0" i="0" strike="noStrike" cap="none" spc="0" baseline="0" dirty="0">
                <a:solidFill>
                  <a:srgbClr val="000000"/>
                </a:solidFill>
                <a:effectLst/>
                <a:latin typeface="Arial"/>
                <a:ea typeface="Arial"/>
                <a:cs typeface="Arial"/>
              </a:rPr>
              <a:t>.</a:t>
            </a:r>
            <a:endParaRPr lang="en-US" sz="2200" dirty="0">
              <a:cs typeface="Arial"/>
            </a:endParaRPr>
          </a:p>
        </p:txBody>
      </p:sp>
      <p:sp>
        <p:nvSpPr>
          <p:cNvPr id="3" name="Content Placeholder 17">
            <a:extLst>
              <a:ext uri="{FF2B5EF4-FFF2-40B4-BE49-F238E27FC236}">
                <a16:creationId xmlns:a16="http://schemas.microsoft.com/office/drawing/2014/main" id="{3AE2C6A5-3511-2279-7552-690D8A0BDA95}"/>
              </a:ext>
            </a:extLst>
          </p:cNvPr>
          <p:cNvSpPr txBox="1"/>
          <p:nvPr/>
        </p:nvSpPr>
        <p:spPr>
          <a:xfrm>
            <a:off x="6172200" y="1121434"/>
            <a:ext cx="5384800" cy="5148737"/>
          </a:xfrm>
          <a:prstGeom prst="rect">
            <a:avLst/>
          </a:prstGeom>
          <a:solidFill>
            <a:srgbClr val="CC4145"/>
          </a:solidFill>
        </p:spPr>
        <p:txBody>
          <a:bodyPr lIns="91440" tIns="45720" rIns="91440" bIns="45720" anchor="t">
            <a:normAutofit fontScale="90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400" b="1" i="0" strike="noStrike" cap="none" spc="0" baseline="0" dirty="0">
                <a:solidFill>
                  <a:srgbClr val="000000"/>
                </a:solidFill>
                <a:effectLst/>
                <a:latin typeface="Arial"/>
                <a:ea typeface="Arial"/>
                <a:cs typeface="Arial"/>
              </a:rPr>
              <a:t>Альтернативний тест: </a:t>
            </a:r>
            <a:r>
              <a:rPr lang="uk-UA" sz="2400" b="1" i="0" strike="noStrike" cap="none" spc="0" baseline="0" dirty="0" err="1">
                <a:solidFill>
                  <a:srgbClr val="000000"/>
                </a:solidFill>
                <a:effectLst/>
                <a:latin typeface="Arial"/>
                <a:ea typeface="Arial"/>
                <a:cs typeface="Arial"/>
              </a:rPr>
              <a:t>ПЛР</a:t>
            </a:r>
            <a:r>
              <a:rPr lang="uk-UA" sz="2400" b="1" i="0" strike="noStrike" cap="none" spc="0" baseline="0" dirty="0">
                <a:solidFill>
                  <a:srgbClr val="000000"/>
                </a:solidFill>
                <a:effectLst/>
                <a:latin typeface="Arial"/>
                <a:ea typeface="Arial"/>
                <a:cs typeface="Arial"/>
              </a:rPr>
              <a:t> (</a:t>
            </a:r>
            <a:r>
              <a:rPr lang="uk-UA" sz="2400" b="1" i="0" strike="noStrike" cap="none" spc="0" baseline="0" dirty="0" err="1">
                <a:solidFill>
                  <a:srgbClr val="000000"/>
                </a:solidFill>
                <a:effectLst/>
                <a:latin typeface="Arial"/>
                <a:ea typeface="Arial"/>
                <a:cs typeface="Arial"/>
              </a:rPr>
              <a:t>полімеразна</a:t>
            </a:r>
            <a:r>
              <a:rPr lang="uk-UA" sz="2400" b="1" i="0" strike="noStrike" cap="none" spc="0" baseline="0" dirty="0">
                <a:solidFill>
                  <a:srgbClr val="000000"/>
                </a:solidFill>
                <a:effectLst/>
                <a:latin typeface="Arial"/>
                <a:ea typeface="Arial"/>
                <a:cs typeface="Arial"/>
              </a:rPr>
              <a:t> ланцюгова реакція) або </a:t>
            </a:r>
            <a:r>
              <a:rPr lang="uk-UA" sz="2400" b="1" i="0" strike="noStrike" cap="none" spc="0" baseline="0" dirty="0" err="1">
                <a:solidFill>
                  <a:srgbClr val="000000"/>
                </a:solidFill>
                <a:effectLst/>
                <a:latin typeface="Arial"/>
                <a:ea typeface="Arial"/>
                <a:cs typeface="Arial"/>
              </a:rPr>
              <a:t>МАНК</a:t>
            </a:r>
            <a:r>
              <a:rPr lang="uk-UA" sz="2400" b="1" i="0" strike="noStrike" cap="none" spc="0" baseline="0" dirty="0">
                <a:solidFill>
                  <a:srgbClr val="000000"/>
                </a:solidFill>
                <a:effectLst/>
                <a:latin typeface="Arial"/>
                <a:ea typeface="Arial"/>
                <a:cs typeface="Arial"/>
              </a:rPr>
              <a:t> (метод ампліфікації нуклеїнових кислот)</a:t>
            </a:r>
            <a:r>
              <a:rPr lang="uk-UA" sz="2400" b="1" i="0" strike="noStrike" cap="none" spc="0" baseline="0" dirty="0">
                <a:solidFill>
                  <a:srgbClr val="FFFF00"/>
                </a:solidFill>
                <a:effectLst/>
                <a:latin typeface="Arial"/>
                <a:ea typeface="Arial"/>
                <a:cs typeface="Arial"/>
              </a:rPr>
              <a:t>*</a:t>
            </a:r>
            <a:endParaRPr lang="en-US" sz="2400" b="1" dirty="0">
              <a:solidFill>
                <a:srgbClr val="FFFF00"/>
              </a:solidFill>
              <a:cs typeface="Arial"/>
            </a:endParaRPr>
          </a:p>
          <a:p>
            <a:pPr lvl="1"/>
            <a:r>
              <a:rPr lang="uk-UA" sz="2300" b="0" i="0" strike="noStrike" cap="none" spc="0" baseline="0" dirty="0">
                <a:solidFill>
                  <a:srgbClr val="000000"/>
                </a:solidFill>
                <a:effectLst/>
                <a:latin typeface="Arial"/>
                <a:ea typeface="Arial"/>
                <a:cs typeface="Arial"/>
              </a:rPr>
              <a:t>Переваги: краща загальна чутливість</a:t>
            </a:r>
            <a:r>
              <a:rPr lang="en-US" sz="2300" b="0" i="0" strike="noStrike" cap="none" spc="0" baseline="0" dirty="0">
                <a:solidFill>
                  <a:srgbClr val="000000"/>
                </a:solidFill>
                <a:effectLst/>
                <a:latin typeface="Arial"/>
                <a:ea typeface="Arial"/>
                <a:cs typeface="Arial"/>
              </a:rPr>
              <a:t>.</a:t>
            </a:r>
            <a:endParaRPr lang="en-US" sz="2300" dirty="0">
              <a:cs typeface="Arial"/>
            </a:endParaRPr>
          </a:p>
          <a:p>
            <a:pPr lvl="1"/>
            <a:r>
              <a:rPr lang="uk-UA" sz="2300" b="0" i="0" strike="noStrike" cap="none" spc="0" baseline="0" dirty="0">
                <a:solidFill>
                  <a:srgbClr val="000000"/>
                </a:solidFill>
                <a:effectLst/>
                <a:latin typeface="Arial"/>
                <a:ea typeface="Arial"/>
                <a:cs typeface="Arial"/>
              </a:rPr>
              <a:t>Недоліки: довший час виконання, складніша обробка</a:t>
            </a:r>
            <a:r>
              <a:rPr lang="en-US" sz="2300" b="0" i="0" strike="noStrike" cap="none" spc="0" baseline="0" dirty="0">
                <a:solidFill>
                  <a:srgbClr val="000000"/>
                </a:solidFill>
                <a:effectLst/>
                <a:latin typeface="Arial"/>
                <a:ea typeface="Arial"/>
                <a:cs typeface="Arial"/>
              </a:rPr>
              <a:t>.</a:t>
            </a:r>
            <a:endParaRPr lang="en-US" sz="2300" dirty="0">
              <a:cs typeface="Arial"/>
            </a:endParaRPr>
          </a:p>
          <a:p>
            <a:pPr lvl="1"/>
            <a:r>
              <a:rPr lang="uk-UA" sz="2300" b="0" i="0" strike="noStrike" cap="none" spc="0" baseline="0" dirty="0">
                <a:solidFill>
                  <a:srgbClr val="000000"/>
                </a:solidFill>
                <a:effectLst/>
                <a:latin typeface="Arial"/>
                <a:ea typeface="Arial"/>
                <a:cs typeface="Arial"/>
              </a:rPr>
              <a:t>НЕ ідеальний для стратегії </a:t>
            </a:r>
            <a:r>
              <a:rPr lang="uk-UA" sz="2300" b="0" i="0" strike="noStrike" cap="none" spc="0" baseline="0" dirty="0" err="1">
                <a:solidFill>
                  <a:srgbClr val="000000"/>
                </a:solidFill>
                <a:effectLst/>
                <a:latin typeface="Arial"/>
                <a:ea typeface="Arial"/>
                <a:cs typeface="Arial"/>
              </a:rPr>
              <a:t>Test</a:t>
            </a:r>
            <a:r>
              <a:rPr lang="uk-UA" sz="2300" b="0" i="0" strike="noStrike" cap="none" spc="0" baseline="0" dirty="0">
                <a:solidFill>
                  <a:srgbClr val="000000"/>
                </a:solidFill>
                <a:effectLst/>
                <a:latin typeface="Arial"/>
                <a:ea typeface="Arial"/>
                <a:cs typeface="Arial"/>
              </a:rPr>
              <a:t> </a:t>
            </a:r>
            <a:r>
              <a:rPr lang="uk-UA" sz="2300" b="0" i="0" strike="noStrike" cap="none" spc="0" baseline="0" dirty="0" err="1">
                <a:solidFill>
                  <a:srgbClr val="000000"/>
                </a:solidFill>
                <a:effectLst/>
                <a:latin typeface="Arial"/>
                <a:ea typeface="Arial"/>
                <a:cs typeface="Arial"/>
              </a:rPr>
              <a:t>to</a:t>
            </a:r>
            <a:r>
              <a:rPr lang="uk-UA" sz="2300" b="0" i="0" strike="noStrike" cap="none" spc="0" baseline="0" dirty="0">
                <a:solidFill>
                  <a:srgbClr val="000000"/>
                </a:solidFill>
                <a:effectLst/>
                <a:latin typeface="Arial"/>
                <a:ea typeface="Arial"/>
                <a:cs typeface="Arial"/>
              </a:rPr>
              <a:t> </a:t>
            </a:r>
            <a:r>
              <a:rPr lang="uk-UA" sz="2300" b="0" i="0" strike="noStrike" cap="none" spc="0" baseline="0" dirty="0" err="1">
                <a:solidFill>
                  <a:srgbClr val="000000"/>
                </a:solidFill>
                <a:effectLst/>
                <a:latin typeface="Arial"/>
                <a:ea typeface="Arial"/>
                <a:cs typeface="Arial"/>
              </a:rPr>
              <a:t>Treat</a:t>
            </a:r>
            <a:r>
              <a:rPr lang="uk-UA" sz="2300" b="0" i="0" strike="noStrike" cap="none" spc="0" baseline="0" dirty="0">
                <a:solidFill>
                  <a:srgbClr val="000000"/>
                </a:solidFill>
                <a:effectLst/>
                <a:latin typeface="Arial"/>
                <a:ea typeface="Arial"/>
                <a:cs typeface="Arial"/>
              </a:rPr>
              <a:t>, але залежить від наявності на місці</a:t>
            </a:r>
            <a:r>
              <a:rPr lang="en-US" sz="2300" b="0" i="0" strike="noStrike" cap="none" spc="0" baseline="0" dirty="0">
                <a:solidFill>
                  <a:srgbClr val="000000"/>
                </a:solidFill>
                <a:effectLst/>
                <a:latin typeface="Arial"/>
                <a:ea typeface="Arial"/>
                <a:cs typeface="Arial"/>
              </a:rPr>
              <a:t>.</a:t>
            </a:r>
            <a:endParaRPr lang="en-US" sz="2300" dirty="0">
              <a:cs typeface="Arial"/>
            </a:endParaRPr>
          </a:p>
          <a:p>
            <a:pPr lvl="1"/>
            <a:r>
              <a:rPr lang="uk-UA" sz="2300" b="0" i="0" strike="noStrike" cap="none" spc="0" baseline="0" dirty="0">
                <a:solidFill>
                  <a:srgbClr val="000000"/>
                </a:solidFill>
                <a:effectLst/>
                <a:latin typeface="Arial"/>
                <a:ea typeface="Arial"/>
                <a:cs typeface="Arial"/>
              </a:rPr>
              <a:t>Слід розглядати можливість застосування для осіб із симптомами з негативними результатами тесту на антиген.</a:t>
            </a:r>
            <a:endParaRPr lang="en-US" sz="2300" dirty="0">
              <a:cs typeface="Arial"/>
            </a:endParaRPr>
          </a:p>
          <a:p>
            <a:pPr marL="0" indent="0">
              <a:spcBef>
                <a:spcPts val="0"/>
              </a:spcBef>
              <a:buNone/>
            </a:pPr>
            <a:r>
              <a:rPr lang="en-US" sz="2200" dirty="0"/>
              <a:t>            </a:t>
            </a:r>
            <a:endParaRPr lang="en-US" sz="900" dirty="0">
              <a:cs typeface="Arial"/>
            </a:endParaRPr>
          </a:p>
          <a:p>
            <a:pPr marL="0" indent="0">
              <a:buFont typeface="Arial" panose="020B0604020202020204" pitchFamily="34" charset="0"/>
              <a:buNone/>
            </a:pPr>
            <a:r>
              <a:rPr lang="uk-UA" sz="2200" b="0" i="0" strike="noStrike" cap="none" spc="0" baseline="0" dirty="0">
                <a:solidFill>
                  <a:srgbClr val="FFFF00"/>
                </a:solidFill>
                <a:effectLst/>
                <a:latin typeface="Arial"/>
                <a:ea typeface="Arial"/>
                <a:cs typeface="Arial"/>
              </a:rPr>
              <a:t>*</a:t>
            </a:r>
            <a:r>
              <a:rPr lang="uk-UA" sz="2200" b="0" i="0" strike="noStrike" cap="none" spc="0" baseline="0" dirty="0">
                <a:solidFill>
                  <a:srgbClr val="000000"/>
                </a:solidFill>
                <a:effectLst/>
                <a:latin typeface="Arial"/>
                <a:ea typeface="Arial"/>
                <a:cs typeface="Arial"/>
              </a:rPr>
              <a:t> </a:t>
            </a:r>
            <a:r>
              <a:rPr lang="uk-UA" sz="1600" b="0" i="0" strike="noStrike" cap="none" spc="0" baseline="0" dirty="0" err="1">
                <a:solidFill>
                  <a:srgbClr val="000000"/>
                </a:solidFill>
                <a:effectLst/>
                <a:latin typeface="Arial"/>
                <a:ea typeface="Arial"/>
                <a:cs typeface="Arial"/>
              </a:rPr>
              <a:t>ПЛР-тест</a:t>
            </a:r>
            <a:r>
              <a:rPr lang="uk-UA" sz="1600" b="0" i="0" strike="noStrike" cap="none" spc="0" baseline="0" dirty="0">
                <a:solidFill>
                  <a:srgbClr val="000000"/>
                </a:solidFill>
                <a:effectLst/>
                <a:latin typeface="Arial"/>
                <a:ea typeface="Arial"/>
                <a:cs typeface="Arial"/>
              </a:rPr>
              <a:t> є одним із видів тесту </a:t>
            </a:r>
            <a:r>
              <a:rPr lang="uk-UA" sz="1600" b="0" i="0" strike="noStrike" cap="none" spc="0" baseline="0" dirty="0" err="1">
                <a:solidFill>
                  <a:srgbClr val="000000"/>
                </a:solidFill>
                <a:effectLst/>
                <a:latin typeface="Arial"/>
                <a:ea typeface="Arial"/>
                <a:cs typeface="Arial"/>
              </a:rPr>
              <a:t>МАНК</a:t>
            </a:r>
            <a:endParaRPr lang="en-US" sz="2200" dirty="0"/>
          </a:p>
        </p:txBody>
      </p:sp>
    </p:spTree>
    <p:extLst>
      <p:ext uri="{BB962C8B-B14F-4D97-AF65-F5344CB8AC3E}">
        <p14:creationId xmlns:p14="http://schemas.microsoft.com/office/powerpoint/2010/main" val="3309860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22268D0-B627-238D-6EF8-06F9150A5788}"/>
              </a:ext>
            </a:extLst>
          </p:cNvPr>
          <p:cNvSpPr txBox="1"/>
          <p:nvPr/>
        </p:nvSpPr>
        <p:spPr>
          <a:xfrm>
            <a:off x="609600" y="109537"/>
            <a:ext cx="8701825"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uk-UA" sz="3200" b="1" i="0" strike="noStrike" cap="none" spc="0" baseline="0">
                <a:solidFill>
                  <a:srgbClr val="577F9F"/>
                </a:solidFill>
                <a:effectLst/>
                <a:latin typeface="Arial"/>
                <a:ea typeface="Arial"/>
                <a:cs typeface="Arial"/>
              </a:rPr>
              <a:t>Чому експрес-тести на антиген ідеально підходять для стратегії T2T? </a:t>
            </a:r>
          </a:p>
        </p:txBody>
      </p:sp>
      <p:sp>
        <p:nvSpPr>
          <p:cNvPr id="5" name="Content Placeholder 6">
            <a:extLst>
              <a:ext uri="{FF2B5EF4-FFF2-40B4-BE49-F238E27FC236}">
                <a16:creationId xmlns:a16="http://schemas.microsoft.com/office/drawing/2014/main" id="{E14A16B5-7F8F-644F-3A82-A3B2554E1903}"/>
              </a:ext>
            </a:extLst>
          </p:cNvPr>
          <p:cNvSpPr txBox="1"/>
          <p:nvPr/>
        </p:nvSpPr>
        <p:spPr>
          <a:xfrm>
            <a:off x="609599" y="1138687"/>
            <a:ext cx="11243095" cy="5296569"/>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300" b="0" i="0" strike="noStrike" cap="none" spc="0" baseline="0" dirty="0">
                <a:solidFill>
                  <a:srgbClr val="262626"/>
                </a:solidFill>
                <a:effectLst/>
                <a:latin typeface="Arial"/>
                <a:ea typeface="Arial"/>
                <a:cs typeface="Arial"/>
              </a:rPr>
              <a:t>Швидший результат означає швидший доступ до медичної допомоги.</a:t>
            </a:r>
          </a:p>
          <a:p>
            <a:r>
              <a:rPr lang="uk-UA" sz="2300" b="0" i="0" strike="noStrike" cap="none" spc="0" baseline="0" dirty="0">
                <a:solidFill>
                  <a:srgbClr val="262626"/>
                </a:solidFill>
                <a:effectLst/>
                <a:latin typeface="Arial"/>
                <a:ea typeface="Arial"/>
                <a:cs typeface="Arial"/>
              </a:rPr>
              <a:t>За наявності результатів тесту на COVID-19 у дослідницькому центрі пацієнтам із симптомами можуть запропонувати негайний доступ до доказово-обґрунтованої медичної допомоги, в тому числі, противірусних препаратів для перорального застосування для пацієнтів, які відповідають критеріям. </a:t>
            </a:r>
          </a:p>
          <a:p>
            <a:r>
              <a:rPr lang="uk-UA" sz="2300" b="0" i="0" strike="noStrike" cap="none" spc="0" baseline="0" dirty="0">
                <a:solidFill>
                  <a:srgbClr val="262626"/>
                </a:solidFill>
                <a:effectLst/>
                <a:latin typeface="Arial"/>
                <a:ea typeface="Arial"/>
                <a:cs typeface="Arial"/>
              </a:rPr>
              <a:t>Пацієнтів, які мають деякі симптоми COVID-19, але які звертаються за медичною допомогою щодо інших проблем зі здоров'ям, можна впевнено обстежувати і, у разі негативного результату, їм буде надана належна допомога. </a:t>
            </a:r>
          </a:p>
          <a:p>
            <a:r>
              <a:rPr lang="uk-UA" sz="2300" b="0" i="0" strike="noStrike" cap="none" spc="0" baseline="0" dirty="0">
                <a:solidFill>
                  <a:srgbClr val="262626"/>
                </a:solidFill>
                <a:effectLst/>
                <a:latin typeface="Arial"/>
                <a:ea typeface="Arial"/>
                <a:cs typeface="Arial"/>
              </a:rPr>
              <a:t>Ви МОЖЕТЕ запропонувати противірусні препарати для перорального застосування пацієнтам із позитивним результатом </a:t>
            </a:r>
            <a:r>
              <a:rPr lang="uk-UA" sz="2300" b="0" i="0" strike="noStrike" cap="none" spc="0" baseline="0" dirty="0" err="1">
                <a:solidFill>
                  <a:srgbClr val="262626"/>
                </a:solidFill>
                <a:effectLst/>
                <a:latin typeface="Arial"/>
                <a:ea typeface="Arial"/>
                <a:cs typeface="Arial"/>
              </a:rPr>
              <a:t>ПЛР-тесту</a:t>
            </a:r>
            <a:r>
              <a:rPr lang="uk-UA" sz="2300" b="0" i="0" strike="noStrike" cap="none" spc="0" baseline="0" dirty="0">
                <a:solidFill>
                  <a:srgbClr val="262626"/>
                </a:solidFill>
                <a:effectLst/>
                <a:latin typeface="Arial"/>
                <a:ea typeface="Arial"/>
                <a:cs typeface="Arial"/>
              </a:rPr>
              <a:t>, якщо вони знаходяться в інтервалі 5 днів з часу появи симптомів і відповідають критеріям. </a:t>
            </a:r>
          </a:p>
        </p:txBody>
      </p:sp>
      <p:sp>
        <p:nvSpPr>
          <p:cNvPr id="7" name="TextBox 6">
            <a:extLst>
              <a:ext uri="{FF2B5EF4-FFF2-40B4-BE49-F238E27FC236}">
                <a16:creationId xmlns:a16="http://schemas.microsoft.com/office/drawing/2014/main" id="{83A80D48-E29D-53B3-1655-1C2FDA80BF2C}"/>
              </a:ext>
            </a:extLst>
          </p:cNvPr>
          <p:cNvSpPr txBox="1"/>
          <p:nvPr/>
        </p:nvSpPr>
        <p:spPr>
          <a:xfrm>
            <a:off x="4856085" y="6065924"/>
            <a:ext cx="6726315" cy="640080"/>
          </a:xfrm>
          <a:prstGeom prst="rect">
            <a:avLst/>
          </a:prstGeom>
          <a:noFill/>
        </p:spPr>
        <p:txBody>
          <a:bodyPr wrap="square" rtlCol="0">
            <a:spAutoFit/>
          </a:bodyPr>
          <a:lstStyle/>
          <a:p>
            <a:r>
              <a:rPr lang="uk-UA" sz="1800" b="1" i="0" strike="noStrike" cap="none" spc="0" baseline="0" dirty="0">
                <a:solidFill>
                  <a:srgbClr val="FF0000"/>
                </a:solidFill>
                <a:effectLst/>
                <a:latin typeface="Arial"/>
                <a:ea typeface="Arial"/>
                <a:cs typeface="Arial"/>
              </a:rPr>
              <a:t>ПРИМІТКА. У різних регіонах політики тестування відрізнятимуться. Див. місцеві рекомендації.</a:t>
            </a:r>
          </a:p>
        </p:txBody>
      </p:sp>
    </p:spTree>
    <p:extLst>
      <p:ext uri="{BB962C8B-B14F-4D97-AF65-F5344CB8AC3E}">
        <p14:creationId xmlns:p14="http://schemas.microsoft.com/office/powerpoint/2010/main" val="4782406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B77-750E-C4F4-4784-3DEE37AA89C0}"/>
              </a:ext>
            </a:extLst>
          </p:cNvPr>
          <p:cNvSpPr>
            <a:spLocks noGrp="1"/>
          </p:cNvSpPr>
          <p:nvPr>
            <p:ph type="title"/>
          </p:nvPr>
        </p:nvSpPr>
        <p:spPr/>
        <p:txBody>
          <a:bodyPr>
            <a:normAutofit fontScale="90000"/>
          </a:bodyPr>
          <a:lstStyle/>
          <a:p>
            <a:r>
              <a:rPr lang="uk-UA" sz="3600" b="1" i="0" strike="noStrike" cap="none" spc="0" baseline="0" dirty="0">
                <a:solidFill>
                  <a:srgbClr val="577F9F"/>
                </a:solidFill>
                <a:effectLst/>
                <a:latin typeface="Arial"/>
                <a:ea typeface="Arial"/>
                <a:cs typeface="Arial"/>
              </a:rPr>
              <a:t>Краще проводити тестування на ранній стадії!</a:t>
            </a:r>
          </a:p>
        </p:txBody>
      </p:sp>
      <p:sp>
        <p:nvSpPr>
          <p:cNvPr id="3" name="Content Placeholder 2">
            <a:extLst>
              <a:ext uri="{FF2B5EF4-FFF2-40B4-BE49-F238E27FC236}">
                <a16:creationId xmlns:a16="http://schemas.microsoft.com/office/drawing/2014/main" id="{1833F9F6-CE7F-CDEF-4A52-30C1B1771D68}"/>
              </a:ext>
            </a:extLst>
          </p:cNvPr>
          <p:cNvSpPr>
            <a:spLocks noGrp="1"/>
          </p:cNvSpPr>
          <p:nvPr>
            <p:ph idx="1"/>
          </p:nvPr>
        </p:nvSpPr>
        <p:spPr>
          <a:xfrm>
            <a:off x="838200" y="1636730"/>
            <a:ext cx="10116845" cy="4932746"/>
          </a:xfrm>
        </p:spPr>
        <p:txBody>
          <a:bodyPr/>
          <a:lstStyle/>
          <a:p>
            <a:r>
              <a:rPr lang="uk-UA" sz="2800" b="0" i="0" strike="noStrike" cap="none" spc="0" baseline="0">
                <a:solidFill>
                  <a:srgbClr val="262626"/>
                </a:solidFill>
                <a:effectLst/>
                <a:latin typeface="Arial"/>
                <a:ea typeface="Arial"/>
                <a:cs typeface="Arial"/>
              </a:rPr>
              <a:t>Рання ідентифікація позитивних випадків хвороби дозволяє ефективно ізолюватися, що може зменшити передачу.</a:t>
            </a:r>
          </a:p>
          <a:p>
            <a:r>
              <a:rPr lang="uk-UA" sz="2800" b="0" i="0" strike="noStrike" cap="none" spc="0" baseline="0">
                <a:solidFill>
                  <a:srgbClr val="262626"/>
                </a:solidFill>
                <a:effectLst/>
                <a:latin typeface="Arial"/>
                <a:ea typeface="Arial"/>
                <a:cs typeface="Arial"/>
              </a:rPr>
              <a:t>Рання ідентифікація позитивних випадків хвороби полегшує відповідне лікування, включаючи противірусні препарати для перорального застосування та інші стратегії лікування, якщо це клінічно доцільно.</a:t>
            </a:r>
          </a:p>
          <a:p>
            <a:r>
              <a:rPr lang="uk-UA" sz="2800" b="0" i="0" strike="noStrike" cap="none" spc="0" baseline="0">
                <a:solidFill>
                  <a:srgbClr val="262626"/>
                </a:solidFill>
                <a:effectLst/>
                <a:latin typeface="Arial"/>
                <a:ea typeface="Arial"/>
                <a:cs typeface="Arial"/>
              </a:rPr>
              <a:t>Часовий інтервал початку прийому противірусних препаратів для перорального застосування знаходиться в межах 5 днів від появи симптомів.</a:t>
            </a:r>
          </a:p>
          <a:p>
            <a:pPr marL="0" indent="0">
              <a:buNone/>
            </a:pPr>
            <a:endParaRPr lang="en-US"/>
          </a:p>
          <a:p>
            <a:endParaRPr lang="en-US"/>
          </a:p>
          <a:p>
            <a:pPr marL="0" indent="0">
              <a:buNone/>
            </a:pPr>
            <a:endParaRPr lang="en-US"/>
          </a:p>
          <a:p>
            <a:endParaRPr lang="en-US"/>
          </a:p>
          <a:p>
            <a:endParaRPr lang="en-US"/>
          </a:p>
        </p:txBody>
      </p:sp>
    </p:spTree>
    <p:extLst>
      <p:ext uri="{BB962C8B-B14F-4D97-AF65-F5344CB8AC3E}">
        <p14:creationId xmlns:p14="http://schemas.microsoft.com/office/powerpoint/2010/main" val="3763842200"/>
      </p:ext>
    </p:extLst>
  </p:cSld>
  <p:clrMapOvr>
    <a:masterClrMapping/>
  </p:clrMapOvr>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A0C-533D-AFDA-E935-0E42B25D31E3}"/>
              </a:ext>
            </a:extLst>
          </p:cNvPr>
          <p:cNvSpPr>
            <a:spLocks noGrp="1"/>
          </p:cNvSpPr>
          <p:nvPr>
            <p:ph type="title"/>
          </p:nvPr>
        </p:nvSpPr>
        <p:spPr>
          <a:xfrm>
            <a:off x="464712" y="288524"/>
            <a:ext cx="8543925" cy="800039"/>
          </a:xfrm>
        </p:spPr>
        <p:txBody>
          <a:bodyPr/>
          <a:lstStyle/>
          <a:p>
            <a:r>
              <a:rPr lang="uk-UA" sz="3600" b="1" i="0" strike="noStrike" cap="none" spc="0" baseline="0">
                <a:solidFill>
                  <a:srgbClr val="577F9F"/>
                </a:solidFill>
                <a:effectLst/>
                <a:latin typeface="Arial"/>
                <a:ea typeface="Arial"/>
                <a:cs typeface="Arial"/>
              </a:rPr>
              <a:t>Як виконати швидкий тест:</a:t>
            </a:r>
          </a:p>
        </p:txBody>
      </p:sp>
      <p:sp>
        <p:nvSpPr>
          <p:cNvPr id="8" name="Content Placeholder 7">
            <a:extLst>
              <a:ext uri="{FF2B5EF4-FFF2-40B4-BE49-F238E27FC236}">
                <a16:creationId xmlns:a16="http://schemas.microsoft.com/office/drawing/2014/main" id="{2C7C0C2A-1BEA-F7D5-D985-E4604CD98066}"/>
              </a:ext>
            </a:extLst>
          </p:cNvPr>
          <p:cNvSpPr>
            <a:spLocks noGrp="1"/>
          </p:cNvSpPr>
          <p:nvPr>
            <p:ph idx="1"/>
          </p:nvPr>
        </p:nvSpPr>
        <p:spPr>
          <a:xfrm>
            <a:off x="168497" y="1178158"/>
            <a:ext cx="10259553" cy="6171547"/>
          </a:xfrm>
        </p:spPr>
        <p:txBody>
          <a:bodyPr/>
          <a:lstStyle/>
          <a:p>
            <a:pPr marL="0" indent="0" algn="l" fontAlgn="base">
              <a:buNone/>
            </a:pPr>
            <a:r>
              <a:rPr lang="uk-UA" sz="1800" b="1" i="0" strike="noStrike" cap="none" spc="0" baseline="0" dirty="0">
                <a:solidFill>
                  <a:srgbClr val="FF0000"/>
                </a:solidFill>
                <a:effectLst/>
                <a:latin typeface="Arial"/>
                <a:ea typeface="Arial"/>
                <a:cs typeface="Arial"/>
              </a:rPr>
              <a:t>Обов’язково прочитайте інструкції на коробці, для різних тестів вони можуть відрізнятися.</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Ретельно вимийте руки з милом.</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Комплект складається з трьох основних елементів: тампона для забору зразка, тест-смужки та невеликого флакона з рідиною.</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Відкрийте тампон для взяття зразка та вставте його в кожну ніздрю, повертаючи 5 (п’ять) разів до внутрішньої стінки. Ви повинні ввести тампон в ніздрі на 12-19 мм.</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Відкрийте великий ковпачок і вставте тампон у флакон, а потім перемішайте протягом 30 секунд.</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Притискайте стінки флакона до тампону, коли витягатимете його.</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Відкрийте тест-смужку. Ви побачите на ньому позначки «C» і «T».</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Відкрийте меншу верхню кришку флакона з рідиною, потім видавіть				 4 (чотири) краплі зразка на спеціальну область на смужці.</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Встановіть таймер на 15 хвилин. Не чіпайте тест-смужку протягом цього часу.</a:t>
            </a:r>
          </a:p>
          <a:p>
            <a:pPr algn="l" fontAlgn="base">
              <a:buFont typeface="+mj-lt"/>
              <a:buAutoNum type="arabicPeriod"/>
            </a:pPr>
            <a:r>
              <a:rPr lang="uk-UA" sz="1600" b="0" i="0" strike="noStrike" cap="none" spc="0" baseline="0" dirty="0">
                <a:solidFill>
                  <a:srgbClr val="555555"/>
                </a:solidFill>
                <a:effectLst/>
                <a:latin typeface="Arial"/>
                <a:ea typeface="Arial"/>
                <a:cs typeface="Arial"/>
              </a:rPr>
              <a:t>Дізнайтеся результат тесту.</a:t>
            </a:r>
          </a:p>
          <a:p>
            <a:endParaRPr lang="en-US" sz="1800" dirty="0"/>
          </a:p>
        </p:txBody>
      </p:sp>
      <p:pic>
        <p:nvPicPr>
          <p:cNvPr id="7" name="Picture 6" descr="Chart, waterfall chart&#10;&#10;Description automatically generated">
            <a:extLst>
              <a:ext uri="{FF2B5EF4-FFF2-40B4-BE49-F238E27FC236}">
                <a16:creationId xmlns:a16="http://schemas.microsoft.com/office/drawing/2014/main" id="{A1061A61-13A0-4CBA-FA61-12F923491D2A}"/>
              </a:ext>
            </a:extLst>
          </p:cNvPr>
          <p:cNvPicPr>
            <a:picLocks noChangeAspect="1"/>
          </p:cNvPicPr>
          <p:nvPr/>
        </p:nvPicPr>
        <p:blipFill>
          <a:blip r:embed="rId3"/>
          <a:stretch>
            <a:fillRect/>
          </a:stretch>
        </p:blipFill>
        <p:spPr>
          <a:xfrm>
            <a:off x="7600484" y="4042926"/>
            <a:ext cx="4428225" cy="1826496"/>
          </a:xfrm>
          <a:prstGeom prst="rect">
            <a:avLst/>
          </a:prstGeom>
        </p:spPr>
      </p:pic>
    </p:spTree>
    <p:extLst>
      <p:ext uri="{BB962C8B-B14F-4D97-AF65-F5344CB8AC3E}">
        <p14:creationId xmlns:p14="http://schemas.microsoft.com/office/powerpoint/2010/main" val="1283191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257" y="442839"/>
            <a:ext cx="8543925" cy="800039"/>
          </a:xfrm>
        </p:spPr>
        <p:txBody>
          <a:bodyPr/>
          <a:lstStyle/>
          <a:p>
            <a:r>
              <a:rPr lang="uk-UA" sz="3600" b="1" i="0" strike="noStrike" cap="none" spc="0" baseline="0">
                <a:solidFill>
                  <a:srgbClr val="577F9F"/>
                </a:solidFill>
                <a:effectLst/>
                <a:latin typeface="Arial"/>
                <a:ea typeface="Arial"/>
                <a:cs typeface="Arial"/>
              </a:rPr>
              <a:t>Складові курсу підготовки</a:t>
            </a:r>
          </a:p>
        </p:txBody>
      </p:sp>
      <p:graphicFrame>
        <p:nvGraphicFramePr>
          <p:cNvPr id="2" name="Content Placeholder 1">
            <a:extLst>
              <a:ext uri="{FF2B5EF4-FFF2-40B4-BE49-F238E27FC236}">
                <a16:creationId xmlns:a16="http://schemas.microsoft.com/office/drawing/2014/main" id="{89B29507-75FB-E747-D76C-70D16EE91F66}"/>
              </a:ext>
            </a:extLst>
          </p:cNvPr>
          <p:cNvGraphicFramePr>
            <a:graphicFrameLocks noGrp="1"/>
          </p:cNvGraphicFramePr>
          <p:nvPr>
            <p:ph idx="1"/>
            <p:extLst>
              <p:ext uri="{D42A27DB-BD31-4B8C-83A1-F6EECF244321}">
                <p14:modId xmlns:p14="http://schemas.microsoft.com/office/powerpoint/2010/main" val="3894795490"/>
              </p:ext>
            </p:extLst>
          </p:nvPr>
        </p:nvGraphicFramePr>
        <p:xfrm>
          <a:off x="838200" y="1388533"/>
          <a:ext cx="95250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TextBox 101">
            <a:extLst>
              <a:ext uri="{FF2B5EF4-FFF2-40B4-BE49-F238E27FC236}">
                <a16:creationId xmlns:a16="http://schemas.microsoft.com/office/drawing/2014/main" id="{D3DEA009-709E-532A-F556-A49D7D10BF81}"/>
              </a:ext>
            </a:extLst>
          </p:cNvPr>
          <p:cNvSpPr txBox="1"/>
          <p:nvPr/>
        </p:nvSpPr>
        <p:spPr>
          <a:xfrm>
            <a:off x="164524" y="6331789"/>
            <a:ext cx="111520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uk-UA" sz="1200" b="0" i="0" strike="noStrike" cap="none" spc="0" baseline="0" dirty="0">
                <a:solidFill>
                  <a:srgbClr val="44546A"/>
                </a:solidFill>
                <a:effectLst/>
                <a:latin typeface="Arial"/>
                <a:ea typeface="Arial"/>
                <a:cs typeface="Arial"/>
              </a:rPr>
              <a:t>Цей курс підготовки було розроблено в жовтні 2022 року. Він буде оновлюватися в міру появи нових даних про тестування та лікування </a:t>
            </a:r>
            <a:r>
              <a:rPr lang="uk-UA" sz="1200" b="0" i="0" strike="noStrike" cap="none" spc="0" baseline="0" dirty="0" err="1">
                <a:solidFill>
                  <a:srgbClr val="44546A"/>
                </a:solidFill>
                <a:effectLst/>
                <a:latin typeface="Arial"/>
                <a:ea typeface="Arial"/>
                <a:cs typeface="Arial"/>
              </a:rPr>
              <a:t>коронавірусної</a:t>
            </a:r>
            <a:r>
              <a:rPr lang="uk-UA" sz="1200" b="0" i="0" strike="noStrike" cap="none" spc="0" baseline="0" dirty="0">
                <a:solidFill>
                  <a:srgbClr val="44546A"/>
                </a:solidFill>
                <a:effectLst/>
                <a:latin typeface="Arial"/>
                <a:ea typeface="Arial"/>
                <a:cs typeface="Arial"/>
              </a:rPr>
              <a:t> хвороби COVID-19.</a:t>
            </a:r>
            <a:endParaRPr lang="en-US" sz="1200" dirty="0">
              <a:solidFill>
                <a:schemeClr val="tx2"/>
              </a:solidFill>
              <a:cs typeface="Arial"/>
            </a:endParaRPr>
          </a:p>
        </p:txBody>
      </p:sp>
    </p:spTree>
    <p:extLst>
      <p:ext uri="{BB962C8B-B14F-4D97-AF65-F5344CB8AC3E}">
        <p14:creationId xmlns:p14="http://schemas.microsoft.com/office/powerpoint/2010/main" val="38935787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A8B993-DFEB-AD9E-F772-257D1CF4682D}"/>
              </a:ext>
            </a:extLst>
          </p:cNvPr>
          <p:cNvSpPr txBox="1"/>
          <p:nvPr/>
        </p:nvSpPr>
        <p:spPr>
          <a:xfrm>
            <a:off x="381000" y="235743"/>
            <a:ext cx="7571317"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uk-UA" sz="3200" b="1" i="0" strike="noStrike" cap="none" spc="0" baseline="0">
                <a:solidFill>
                  <a:srgbClr val="577F9F"/>
                </a:solidFill>
                <a:effectLst/>
                <a:latin typeface="Arial"/>
                <a:ea typeface="Arial"/>
                <a:cs typeface="Arial"/>
              </a:rPr>
              <a:t>Додаткова інформація про тестування...</a:t>
            </a:r>
          </a:p>
        </p:txBody>
      </p:sp>
      <p:sp>
        <p:nvSpPr>
          <p:cNvPr id="5" name="Content Placeholder 2">
            <a:extLst>
              <a:ext uri="{FF2B5EF4-FFF2-40B4-BE49-F238E27FC236}">
                <a16:creationId xmlns:a16="http://schemas.microsoft.com/office/drawing/2014/main" id="{D2FD92CE-897D-F295-9F71-FA39066B854A}"/>
              </a:ext>
            </a:extLst>
          </p:cNvPr>
          <p:cNvSpPr txBox="1"/>
          <p:nvPr/>
        </p:nvSpPr>
        <p:spPr>
          <a:xfrm>
            <a:off x="635358" y="1597819"/>
            <a:ext cx="11347938"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0" i="0" strike="noStrike" cap="none" spc="0" baseline="0" dirty="0">
                <a:solidFill>
                  <a:srgbClr val="262626"/>
                </a:solidFill>
                <a:effectLst/>
                <a:latin typeface="Arial"/>
                <a:ea typeface="Arial"/>
                <a:cs typeface="Arial"/>
              </a:rPr>
              <a:t>Хто може виконувати швидкий тест?</a:t>
            </a:r>
          </a:p>
          <a:p>
            <a:pPr lvl="1"/>
            <a:r>
              <a:rPr lang="uk-UA" sz="2400" b="0" i="0" strike="noStrike" cap="none" spc="0" baseline="0" dirty="0">
                <a:solidFill>
                  <a:srgbClr val="262626"/>
                </a:solidFill>
                <a:effectLst/>
                <a:latin typeface="Arial"/>
                <a:ea typeface="Arial"/>
                <a:cs typeface="Arial"/>
              </a:rPr>
              <a:t>Це залежатиме від місцевих рекомендацій.  </a:t>
            </a:r>
            <a:endParaRPr lang="en-US" dirty="0"/>
          </a:p>
          <a:p>
            <a:pPr lvl="2">
              <a:buFont typeface="Courier New" panose="020F0502020204030204" pitchFamily="34" charset="0"/>
              <a:buChar char="o"/>
            </a:pPr>
            <a:r>
              <a:rPr lang="uk-UA" sz="2000" b="0" i="0" strike="noStrike" cap="none" spc="0" baseline="0" dirty="0">
                <a:solidFill>
                  <a:srgbClr val="262626"/>
                </a:solidFill>
                <a:effectLst/>
                <a:latin typeface="Arial"/>
                <a:ea typeface="Arial"/>
                <a:cs typeface="Arial"/>
              </a:rPr>
              <a:t>У деяких випадках люди можуть проводити швидкі тести вдома</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buFont typeface="Courier New" panose="020F0502020204030204" pitchFamily="34" charset="0"/>
              <a:buChar char="o"/>
            </a:pPr>
            <a:r>
              <a:rPr lang="uk-UA" sz="2000" b="0" i="0" strike="noStrike" cap="none" spc="0" baseline="0" dirty="0">
                <a:solidFill>
                  <a:srgbClr val="262626"/>
                </a:solidFill>
                <a:effectLst/>
                <a:latin typeface="Arial"/>
                <a:ea typeface="Arial"/>
                <a:cs typeface="Arial"/>
              </a:rPr>
              <a:t>У деяких випадках підготовлений медичний працівник буде проводити тест, іноді вдома, в клініці, аптеці або в установі.</a:t>
            </a:r>
          </a:p>
          <a:p>
            <a:r>
              <a:rPr lang="uk-UA" sz="2800" b="0" i="0" strike="noStrike" cap="none" spc="0" baseline="0" dirty="0">
                <a:solidFill>
                  <a:srgbClr val="262626"/>
                </a:solidFill>
                <a:effectLst/>
                <a:latin typeface="Arial"/>
                <a:ea typeface="Arial"/>
                <a:cs typeface="Arial"/>
              </a:rPr>
              <a:t>У яких випадках слід проводити швидкий тест?</a:t>
            </a:r>
          </a:p>
          <a:p>
            <a:pPr lvl="1"/>
            <a:r>
              <a:rPr lang="uk-UA" sz="2400" b="0" i="0" strike="noStrike" cap="none" spc="0" baseline="0" dirty="0">
                <a:solidFill>
                  <a:srgbClr val="262626"/>
                </a:solidFill>
                <a:effectLst/>
                <a:latin typeface="Arial"/>
                <a:ea typeface="Arial"/>
                <a:cs typeface="Arial"/>
              </a:rPr>
              <a:t>ПРОВОДЬТЕ ТЕСТ, якщо у людини є будь-які симптоми COVID-19!</a:t>
            </a:r>
          </a:p>
          <a:p>
            <a:pPr lvl="1"/>
            <a:r>
              <a:rPr lang="uk-UA" sz="2400" b="0" i="0" strike="noStrike" cap="none" spc="0" baseline="0" dirty="0">
                <a:solidFill>
                  <a:srgbClr val="262626"/>
                </a:solidFill>
                <a:effectLst/>
                <a:latin typeface="Arial"/>
                <a:ea typeface="Arial"/>
                <a:cs typeface="Arial"/>
              </a:rPr>
              <a:t>ПРОВОДЬТЕ ТЕСТ ПОВТОРНО, якщо у людини є симптоми, хвороби, але вчора її результат тесту був негативним!</a:t>
            </a:r>
          </a:p>
        </p:txBody>
      </p:sp>
      <p:sp>
        <p:nvSpPr>
          <p:cNvPr id="6" name="Slide Number Placeholder 3">
            <a:extLst>
              <a:ext uri="{FF2B5EF4-FFF2-40B4-BE49-F238E27FC236}">
                <a16:creationId xmlns:a16="http://schemas.microsoft.com/office/drawing/2014/main" id="{0B94201D-4C55-0B44-D7D5-E4049169C0D1}"/>
              </a:ext>
            </a:extLst>
          </p:cNvPr>
          <p:cNvSpPr txBox="1"/>
          <p:nvPr/>
        </p:nvSpPr>
        <p:spPr>
          <a:xfrm>
            <a:off x="11078634" y="6341388"/>
            <a:ext cx="656167" cy="5166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20</a:t>
            </a:fld>
            <a:endParaRPr lang="en-US" dirty="0"/>
          </a:p>
        </p:txBody>
      </p:sp>
    </p:spTree>
    <p:extLst>
      <p:ext uri="{BB962C8B-B14F-4D97-AF65-F5344CB8AC3E}">
        <p14:creationId xmlns:p14="http://schemas.microsoft.com/office/powerpoint/2010/main" val="790272357"/>
      </p:ext>
    </p:extLst>
  </p:cSld>
  <p:clrMapOvr>
    <a:masterClrMapping/>
  </p:clrMapOvr>
  <p:transition/>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3562-9F7F-0228-37DF-6CFC0343F4C9}"/>
              </a:ext>
            </a:extLst>
          </p:cNvPr>
          <p:cNvSpPr>
            <a:spLocks noGrp="1"/>
          </p:cNvSpPr>
          <p:nvPr>
            <p:ph type="title"/>
          </p:nvPr>
        </p:nvSpPr>
        <p:spPr>
          <a:xfrm>
            <a:off x="838200" y="457868"/>
            <a:ext cx="8543925" cy="800039"/>
          </a:xfrm>
        </p:spPr>
        <p:txBody>
          <a:bodyPr>
            <a:normAutofit fontScale="90000"/>
          </a:bodyPr>
          <a:lstStyle/>
          <a:p>
            <a:r>
              <a:rPr lang="uk-UA" sz="3600" b="1" i="0" strike="noStrike" cap="none" spc="0" baseline="0" dirty="0">
                <a:solidFill>
                  <a:srgbClr val="577F9F"/>
                </a:solidFill>
                <a:effectLst/>
                <a:latin typeface="Arial"/>
                <a:ea typeface="Arial"/>
                <a:cs typeface="Arial"/>
              </a:rPr>
              <a:t>Розгляньте можливість тестування поза лікувальними закладами</a:t>
            </a:r>
          </a:p>
        </p:txBody>
      </p:sp>
      <p:sp>
        <p:nvSpPr>
          <p:cNvPr id="3" name="Content Placeholder 2">
            <a:extLst>
              <a:ext uri="{FF2B5EF4-FFF2-40B4-BE49-F238E27FC236}">
                <a16:creationId xmlns:a16="http://schemas.microsoft.com/office/drawing/2014/main" id="{5FF26E03-20B7-C269-B14C-02A889CC9C63}"/>
              </a:ext>
            </a:extLst>
          </p:cNvPr>
          <p:cNvSpPr>
            <a:spLocks noGrp="1"/>
          </p:cNvSpPr>
          <p:nvPr>
            <p:ph idx="1"/>
          </p:nvPr>
        </p:nvSpPr>
        <p:spPr>
          <a:xfrm>
            <a:off x="838200" y="1362974"/>
            <a:ext cx="10678886" cy="5223755"/>
          </a:xfrm>
        </p:spPr>
        <p:txBody>
          <a:bodyPr/>
          <a:lstStyle/>
          <a:p>
            <a:pPr rtl="0" fontAlgn="base">
              <a:spcBef>
                <a:spcPts val="1800"/>
              </a:spcBef>
              <a:spcAft>
                <a:spcPct val="0"/>
              </a:spcAft>
              <a:buFont typeface="Arial" panose="020B0604020202020204" pitchFamily="34" charset="0"/>
              <a:buChar char="•"/>
            </a:pPr>
            <a:r>
              <a:rPr lang="uk-UA" sz="2600" b="0" i="0" strike="noStrike" cap="none" spc="0" baseline="0" dirty="0">
                <a:solidFill>
                  <a:srgbClr val="262626"/>
                </a:solidFill>
                <a:effectLst/>
                <a:latin typeface="Arial"/>
                <a:ea typeface="Arial"/>
                <a:cs typeface="Arial"/>
              </a:rPr>
              <a:t>Швидкі діагностичні тести можуть проводитися за межами клінічних і лабораторних умов кваліфікованими фахівцями, наприклад, за допомогою </a:t>
            </a:r>
            <a:r>
              <a:rPr lang="uk-UA" sz="2600" b="0" i="0" u="sng" strike="noStrike" cap="none" spc="0" baseline="0" dirty="0">
                <a:solidFill>
                  <a:srgbClr val="0563C1"/>
                </a:solidFill>
                <a:effectLst/>
                <a:uFill>
                  <a:solidFill>
                    <a:srgbClr val="0563C1"/>
                  </a:solidFill>
                </a:uFill>
                <a:latin typeface="Arial"/>
                <a:ea typeface="Arial"/>
                <a:cs typeface="Arial"/>
                <a:hlinkClick r:id="rId4" history="0"/>
              </a:rPr>
              <a:t>навчального пакету для дослідження антигенів вірусу SARS-CoV-2 </a:t>
            </a:r>
            <a:r>
              <a:rPr lang="uk-UA" sz="2600" b="0" i="0" u="sng" strike="noStrike" cap="none" spc="0" baseline="0" dirty="0" err="1">
                <a:solidFill>
                  <a:srgbClr val="0563C1"/>
                </a:solidFill>
                <a:effectLst/>
                <a:uFill>
                  <a:solidFill>
                    <a:srgbClr val="0563C1"/>
                  </a:solidFill>
                </a:uFill>
                <a:latin typeface="Arial"/>
                <a:ea typeface="Arial"/>
                <a:cs typeface="Arial"/>
                <a:hlinkClick r:id="rId4" history="0"/>
              </a:rPr>
              <a:t>Antigen</a:t>
            </a:r>
            <a:r>
              <a:rPr lang="uk-UA" sz="2600" b="0" i="0" u="sng" strike="noStrike" cap="none" spc="0" baseline="0" dirty="0">
                <a:solidFill>
                  <a:srgbClr val="0563C1"/>
                </a:solidFill>
                <a:effectLst/>
                <a:uFill>
                  <a:solidFill>
                    <a:srgbClr val="0563C1"/>
                  </a:solidFill>
                </a:uFill>
                <a:latin typeface="Arial"/>
                <a:ea typeface="Arial"/>
                <a:cs typeface="Arial"/>
                <a:hlinkClick r:id="rId4" history="0"/>
              </a:rPr>
              <a:t> </a:t>
            </a:r>
            <a:r>
              <a:rPr lang="uk-UA" sz="2600" b="0" i="0" u="sng" strike="noStrike" cap="none" spc="0" baseline="0" dirty="0" err="1">
                <a:solidFill>
                  <a:srgbClr val="0563C1"/>
                </a:solidFill>
                <a:effectLst/>
                <a:uFill>
                  <a:solidFill>
                    <a:srgbClr val="0563C1"/>
                  </a:solidFill>
                </a:uFill>
                <a:latin typeface="Arial"/>
                <a:ea typeface="Arial"/>
                <a:cs typeface="Arial"/>
                <a:hlinkClick r:id="rId4" history="0"/>
              </a:rPr>
              <a:t>RDT</a:t>
            </a:r>
            <a:r>
              <a:rPr lang="uk-UA" sz="2600" b="0" i="0" strike="noStrike" cap="none" spc="0" baseline="0" dirty="0">
                <a:solidFill>
                  <a:srgbClr val="262626"/>
                </a:solidFill>
                <a:effectLst/>
                <a:latin typeface="Arial"/>
                <a:ea typeface="Arial"/>
                <a:cs typeface="Arial"/>
              </a:rPr>
              <a:t> або окремими особами в рамках самостійного тестування.</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uk-UA" sz="2600" b="0" i="0" strike="noStrike" cap="none" spc="0" baseline="0" dirty="0">
                <a:solidFill>
                  <a:srgbClr val="262626"/>
                </a:solidFill>
                <a:effectLst/>
                <a:latin typeface="Arial"/>
                <a:ea typeface="Arial"/>
                <a:cs typeface="Arial"/>
              </a:rPr>
              <a:t>Тестування повинно зосереджуватися на особах з проявами симптомів.</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uk-UA" sz="2600" b="0" i="0" strike="noStrike" cap="none" spc="0" baseline="0" dirty="0">
                <a:solidFill>
                  <a:srgbClr val="262626"/>
                </a:solidFill>
                <a:effectLst/>
                <a:latin typeface="Arial"/>
                <a:ea typeface="Arial"/>
                <a:cs typeface="Arial"/>
              </a:rPr>
              <a:t>Тестування також може зосереджуватися на вразливих особах.</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uk-UA" sz="2600" b="0" i="0" strike="noStrike" cap="none" spc="0" baseline="0" dirty="0">
                <a:solidFill>
                  <a:srgbClr val="262626"/>
                </a:solidFill>
                <a:effectLst/>
                <a:latin typeface="Arial"/>
                <a:ea typeface="Arial"/>
                <a:cs typeface="Arial"/>
              </a:rPr>
              <a:t>Пацієнтів із більш тривожними симптомами мають офіційно обстежити медичні працівники засобами телемедицини або в місцевій установі чи клініці.</a:t>
            </a:r>
            <a:endParaRPr lang="en-US" sz="2600" b="0" i="0" u="none" strike="noStrike" dirty="0">
              <a:solidFill>
                <a:srgbClr val="E73439"/>
              </a:solidFill>
              <a:effectLst/>
              <a:latin typeface="Arial" panose="020B0604020202020204" pitchFamily="34" charset="0"/>
            </a:endParaRPr>
          </a:p>
          <a:p>
            <a:endParaRPr lang="en-US" sz="2600" dirty="0"/>
          </a:p>
        </p:txBody>
      </p:sp>
    </p:spTree>
    <p:extLst>
      <p:ext uri="{BB962C8B-B14F-4D97-AF65-F5344CB8AC3E}">
        <p14:creationId xmlns:p14="http://schemas.microsoft.com/office/powerpoint/2010/main" val="1257848475"/>
      </p:ext>
    </p:extLst>
  </p:cSld>
  <p:clrMapOvr>
    <a:masterClrMapping/>
  </p:clrMapOvr>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081-7955-4A7E-96BC-539CFA3B6354}"/>
              </a:ext>
            </a:extLst>
          </p:cNvPr>
          <p:cNvSpPr>
            <a:spLocks noGrp="1"/>
          </p:cNvSpPr>
          <p:nvPr>
            <p:ph type="title"/>
          </p:nvPr>
        </p:nvSpPr>
        <p:spPr>
          <a:xfrm>
            <a:off x="438955" y="179669"/>
            <a:ext cx="8543925" cy="677999"/>
          </a:xfrm>
        </p:spPr>
        <p:txBody>
          <a:bodyPr/>
          <a:lstStyle/>
          <a:p>
            <a:r>
              <a:rPr lang="uk-UA" sz="3600" b="1" i="0" strike="noStrike" cap="none" spc="0" baseline="0" dirty="0">
                <a:solidFill>
                  <a:srgbClr val="577F9F"/>
                </a:solidFill>
                <a:effectLst/>
                <a:latin typeface="Arial"/>
                <a:ea typeface="Arial"/>
                <a:cs typeface="Arial"/>
              </a:rPr>
              <a:t>Збільшення попиту на тестування </a:t>
            </a:r>
          </a:p>
        </p:txBody>
      </p:sp>
      <p:sp>
        <p:nvSpPr>
          <p:cNvPr id="3" name="Content Placeholder 2">
            <a:extLst>
              <a:ext uri="{FF2B5EF4-FFF2-40B4-BE49-F238E27FC236}">
                <a16:creationId xmlns:a16="http://schemas.microsoft.com/office/drawing/2014/main" id="{DA687313-21CF-40DE-A4F0-44BE0707F72C}"/>
              </a:ext>
            </a:extLst>
          </p:cNvPr>
          <p:cNvSpPr>
            <a:spLocks noGrp="1"/>
          </p:cNvSpPr>
          <p:nvPr>
            <p:ph idx="1"/>
          </p:nvPr>
        </p:nvSpPr>
        <p:spPr>
          <a:xfrm>
            <a:off x="335924" y="983411"/>
            <a:ext cx="7272574" cy="5874589"/>
          </a:xfrm>
        </p:spPr>
        <p:txBody>
          <a:bodyPr/>
          <a:lstStyle/>
          <a:p>
            <a:r>
              <a:rPr lang="uk-UA" sz="2400" b="0" i="0" strike="noStrike" cap="none" spc="0" baseline="0" dirty="0">
                <a:solidFill>
                  <a:srgbClr val="262626"/>
                </a:solidFill>
                <a:effectLst/>
                <a:latin typeface="Arial"/>
                <a:ea typeface="Arial"/>
                <a:cs typeface="Arial"/>
              </a:rPr>
              <a:t>«Знайте свій статус»</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r>
              <a:rPr lang="uk-UA" sz="2400" b="0" i="0" strike="noStrike" cap="none" spc="0" baseline="0" dirty="0">
                <a:solidFill>
                  <a:srgbClr val="262626"/>
                </a:solidFill>
                <a:effectLst/>
                <a:latin typeface="Arial"/>
                <a:ea typeface="Arial"/>
                <a:cs typeface="Arial"/>
              </a:rPr>
              <a:t>COVID-19 — це захворювання, яке піддається лікуванню, а рання ідентифікація може допомогти контролювати захворювання, а також запобігти хворобі інших людей.</a:t>
            </a:r>
          </a:p>
          <a:p>
            <a:r>
              <a:rPr lang="uk-UA" sz="2400" b="0" i="0" strike="noStrike" cap="none" spc="0" baseline="0" dirty="0">
                <a:solidFill>
                  <a:srgbClr val="262626"/>
                </a:solidFill>
                <a:effectLst/>
                <a:latin typeface="Arial"/>
                <a:ea typeface="Arial"/>
                <a:cs typeface="Arial"/>
              </a:rPr>
              <a:t>Рання ідентифікація випадків хвороби може забезпечити ефективне лікування в домашніх умовах для пацієнтів, які відповідають критеріям, щоб запобігти важчому перебігу захворювання. </a:t>
            </a:r>
            <a:endParaRPr lang="en-US" sz="2400" dirty="0"/>
          </a:p>
          <a:p>
            <a:r>
              <a:rPr lang="uk-UA" sz="2400" b="0" i="0" strike="noStrike" cap="none" spc="0" baseline="0" dirty="0">
                <a:solidFill>
                  <a:srgbClr val="262626"/>
                </a:solidFill>
                <a:effectLst/>
                <a:latin typeface="Arial"/>
                <a:ea typeface="Arial"/>
                <a:cs typeface="Arial"/>
              </a:rPr>
              <a:t>Пандемія ще не завершилась — подальша пильність може допомогти стримати місцеві спалахи та підтримувати ефективне реагування.</a:t>
            </a:r>
          </a:p>
        </p:txBody>
      </p:sp>
      <p:pic>
        <p:nvPicPr>
          <p:cNvPr id="5" name="Picture 4" descr="A picture containing graphical user interface&#10;&#10;Description automatically generated">
            <a:extLst>
              <a:ext uri="{FF2B5EF4-FFF2-40B4-BE49-F238E27FC236}">
                <a16:creationId xmlns:a16="http://schemas.microsoft.com/office/drawing/2014/main" id="{02B446D2-384E-9EF9-D91A-D209011D14BE}"/>
              </a:ext>
            </a:extLst>
          </p:cNvPr>
          <p:cNvPicPr>
            <a:picLocks noChangeAspect="1"/>
          </p:cNvPicPr>
          <p:nvPr/>
        </p:nvPicPr>
        <p:blipFill>
          <a:blip r:embed="rId4"/>
          <a:stretch>
            <a:fillRect/>
          </a:stretch>
        </p:blipFill>
        <p:spPr>
          <a:xfrm>
            <a:off x="7265269" y="4074127"/>
            <a:ext cx="4808517" cy="1926205"/>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A14247-04E7-93FD-7517-EC22E81893D7}"/>
              </a:ext>
            </a:extLst>
          </p:cNvPr>
          <p:cNvPicPr>
            <a:picLocks noChangeAspect="1"/>
          </p:cNvPicPr>
          <p:nvPr/>
        </p:nvPicPr>
        <p:blipFill>
          <a:blip r:embed="rId5"/>
          <a:stretch>
            <a:fillRect/>
          </a:stretch>
        </p:blipFill>
        <p:spPr>
          <a:xfrm>
            <a:off x="8366876" y="1140692"/>
            <a:ext cx="3630800" cy="2005905"/>
          </a:xfrm>
          <a:prstGeom prst="rect">
            <a:avLst/>
          </a:prstGeom>
        </p:spPr>
      </p:pic>
    </p:spTree>
    <p:extLst>
      <p:ext uri="{BB962C8B-B14F-4D97-AF65-F5344CB8AC3E}">
        <p14:creationId xmlns:p14="http://schemas.microsoft.com/office/powerpoint/2010/main" val="3647963892"/>
      </p:ext>
    </p:extLst>
  </p:cSld>
  <p:clrMapOvr>
    <a:masterClrMapping/>
  </p:clrMapOvr>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D3EB4C-0139-9A7F-6F1F-EEED69BE4179}"/>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3644418-96CC-EA5F-CE24-5383E4D01077}"/>
              </a:ext>
            </a:extLst>
          </p:cNvPr>
          <p:cNvSpPr>
            <a:spLocks noGrp="1"/>
          </p:cNvSpPr>
          <p:nvPr>
            <p:ph type="title"/>
          </p:nvPr>
        </p:nvSpPr>
        <p:spPr/>
        <p:txBody>
          <a:bodyPr>
            <a:normAutofit fontScale="90000"/>
          </a:bodyPr>
          <a:lstStyle/>
          <a:p>
            <a:r>
              <a:rPr lang="uk-UA" sz="3200" b="0" i="0" strike="noStrike" cap="none" spc="300" baseline="0">
                <a:solidFill>
                  <a:srgbClr val="FFFFFF"/>
                </a:solidFill>
                <a:effectLst/>
                <a:latin typeface="Arial"/>
                <a:ea typeface="Arial"/>
                <a:cs typeface="Arial"/>
              </a:rPr>
              <a:t>Оцінка пріоритетності, профілактика та контроль інфекцій та шляхи направлення пацієнтів з COVID-19 </a:t>
            </a:r>
          </a:p>
        </p:txBody>
      </p:sp>
    </p:spTree>
    <p:extLst>
      <p:ext uri="{BB962C8B-B14F-4D97-AF65-F5344CB8AC3E}">
        <p14:creationId xmlns:p14="http://schemas.microsoft.com/office/powerpoint/2010/main" val="34308370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BC41-3216-08D5-A608-4A076F4889A5}"/>
              </a:ext>
            </a:extLst>
          </p:cNvPr>
          <p:cNvSpPr>
            <a:spLocks noGrp="1"/>
          </p:cNvSpPr>
          <p:nvPr>
            <p:ph type="title"/>
          </p:nvPr>
        </p:nvSpPr>
        <p:spPr>
          <a:xfrm>
            <a:off x="581025" y="0"/>
            <a:ext cx="8543925" cy="800039"/>
          </a:xfrm>
        </p:spPr>
        <p:txBody>
          <a:bodyPr/>
          <a:lstStyle/>
          <a:p>
            <a:r>
              <a:rPr lang="uk-UA" sz="3600" b="1" i="0" strike="noStrike" cap="none" spc="0" baseline="0" dirty="0">
                <a:solidFill>
                  <a:srgbClr val="577F9F"/>
                </a:solidFill>
                <a:effectLst/>
                <a:latin typeface="Arial"/>
                <a:ea typeface="Arial"/>
                <a:cs typeface="Arial"/>
              </a:rPr>
              <a:t>Цілі</a:t>
            </a:r>
          </a:p>
        </p:txBody>
      </p:sp>
      <p:sp>
        <p:nvSpPr>
          <p:cNvPr id="3" name="Content Placeholder 2">
            <a:extLst>
              <a:ext uri="{FF2B5EF4-FFF2-40B4-BE49-F238E27FC236}">
                <a16:creationId xmlns:a16="http://schemas.microsoft.com/office/drawing/2014/main" id="{A70ED003-E797-B22B-3157-E5B27481ED2D}"/>
              </a:ext>
            </a:extLst>
          </p:cNvPr>
          <p:cNvSpPr>
            <a:spLocks noGrp="1"/>
          </p:cNvSpPr>
          <p:nvPr>
            <p:ph idx="1"/>
          </p:nvPr>
        </p:nvSpPr>
        <p:spPr>
          <a:xfrm>
            <a:off x="677635" y="800039"/>
            <a:ext cx="10836730" cy="5840083"/>
          </a:xfrm>
        </p:spPr>
        <p:txBody>
          <a:bodyPr/>
          <a:lstStyle/>
          <a:p>
            <a:r>
              <a:rPr lang="uk-UA" sz="2600" b="0" i="0" strike="noStrike" cap="none" spc="0" baseline="0" dirty="0">
                <a:solidFill>
                  <a:srgbClr val="262626"/>
                </a:solidFill>
                <a:effectLst/>
                <a:latin typeface="Arial"/>
                <a:ea typeface="Arial"/>
                <a:cs typeface="Arial"/>
              </a:rPr>
              <a:t>Визначити оцінку пріоритетності та компоненти ефективної системи оцінки пріоритетності.</a:t>
            </a:r>
          </a:p>
          <a:p>
            <a:r>
              <a:rPr lang="uk-UA" sz="2600" b="0" i="0" strike="noStrike" cap="none" spc="0" baseline="0" dirty="0">
                <a:solidFill>
                  <a:srgbClr val="262626"/>
                </a:solidFill>
                <a:effectLst/>
                <a:latin typeface="Arial"/>
                <a:ea typeface="Arial"/>
                <a:cs typeface="Arial"/>
              </a:rPr>
              <a:t>Зрозуміти важливість інтеграції універсальної профілактики та контролю інфекцій у планування та заходи з оцінки пріоритетності.</a:t>
            </a:r>
          </a:p>
          <a:p>
            <a:r>
              <a:rPr lang="uk-UA" sz="2600" b="0" i="0" strike="noStrike" cap="none" spc="0" baseline="0" dirty="0">
                <a:solidFill>
                  <a:srgbClr val="262626"/>
                </a:solidFill>
                <a:effectLst/>
                <a:latin typeface="Arial"/>
                <a:ea typeface="Arial"/>
                <a:cs typeface="Arial"/>
              </a:rPr>
              <a:t>Зрозуміти суть оцінки пріоритетності та розділення по когортам в контексті COVID-19, особливо в контексті стратегії </a:t>
            </a:r>
            <a:r>
              <a:rPr lang="uk-UA" sz="2600" b="0" i="0" strike="noStrike" cap="none" spc="0" baseline="0" dirty="0" err="1">
                <a:solidFill>
                  <a:srgbClr val="262626"/>
                </a:solidFill>
                <a:effectLst/>
                <a:latin typeface="Arial"/>
                <a:ea typeface="Arial"/>
                <a:cs typeface="Arial"/>
              </a:rPr>
              <a:t>Test</a:t>
            </a:r>
            <a:r>
              <a:rPr lang="uk-UA" sz="2600" b="0" i="0" strike="noStrike" cap="none" spc="0" baseline="0" dirty="0">
                <a:solidFill>
                  <a:srgbClr val="262626"/>
                </a:solidFill>
                <a:effectLst/>
                <a:latin typeface="Arial"/>
                <a:ea typeface="Arial"/>
                <a:cs typeface="Arial"/>
              </a:rPr>
              <a:t> </a:t>
            </a:r>
            <a:r>
              <a:rPr lang="uk-UA" sz="2600" b="0" i="0" strike="noStrike" cap="none" spc="0" baseline="0" dirty="0" err="1">
                <a:solidFill>
                  <a:srgbClr val="262626"/>
                </a:solidFill>
                <a:effectLst/>
                <a:latin typeface="Arial"/>
                <a:ea typeface="Arial"/>
                <a:cs typeface="Arial"/>
              </a:rPr>
              <a:t>to</a:t>
            </a:r>
            <a:r>
              <a:rPr lang="uk-UA" sz="2600" b="0" i="0" strike="noStrike" cap="none" spc="0" baseline="0" dirty="0">
                <a:solidFill>
                  <a:srgbClr val="262626"/>
                </a:solidFill>
                <a:effectLst/>
                <a:latin typeface="Arial"/>
                <a:ea typeface="Arial"/>
                <a:cs typeface="Arial"/>
              </a:rPr>
              <a:t> </a:t>
            </a:r>
            <a:r>
              <a:rPr lang="uk-UA" sz="2600" b="0" i="0" strike="noStrike" cap="none" spc="0" baseline="0" dirty="0" err="1">
                <a:solidFill>
                  <a:srgbClr val="262626"/>
                </a:solidFill>
                <a:effectLst/>
                <a:latin typeface="Arial"/>
                <a:ea typeface="Arial"/>
                <a:cs typeface="Arial"/>
              </a:rPr>
              <a:t>Treat</a:t>
            </a:r>
            <a:r>
              <a:rPr lang="uk-UA" sz="2600" b="0" i="0" strike="noStrike" cap="none" spc="0" baseline="0" dirty="0">
                <a:solidFill>
                  <a:srgbClr val="262626"/>
                </a:solidFill>
                <a:effectLst/>
                <a:latin typeface="Arial"/>
                <a:ea typeface="Arial"/>
                <a:cs typeface="Arial"/>
              </a:rPr>
              <a:t>.</a:t>
            </a:r>
          </a:p>
          <a:p>
            <a:r>
              <a:rPr lang="uk-UA" sz="2600" b="0" i="0" strike="noStrike" cap="none" spc="0" baseline="0" dirty="0">
                <a:solidFill>
                  <a:srgbClr val="262626"/>
                </a:solidFill>
                <a:effectLst/>
                <a:latin typeface="Arial"/>
                <a:ea typeface="Arial"/>
                <a:cs typeface="Arial"/>
              </a:rPr>
              <a:t>Проаналізувати клінічні випадки, щоб розробити стратегії застосування концепцій оцінки пріоритетності у вашому власному клінічному середовищі.</a:t>
            </a:r>
          </a:p>
          <a:p>
            <a:r>
              <a:rPr lang="uk-UA" sz="2600" b="0" i="0" strike="noStrike" cap="none" spc="0" baseline="0" dirty="0">
                <a:solidFill>
                  <a:srgbClr val="262626"/>
                </a:solidFill>
                <a:effectLst/>
                <a:latin typeface="Arial"/>
                <a:ea typeface="Arial"/>
                <a:cs typeface="Arial"/>
              </a:rPr>
              <a:t>Організувати стратегії для вашої клінічної ситуації для планування виписки або переходу на вищий рівень медичної допомоги.</a:t>
            </a:r>
          </a:p>
        </p:txBody>
      </p:sp>
    </p:spTree>
    <p:extLst>
      <p:ext uri="{BB962C8B-B14F-4D97-AF65-F5344CB8AC3E}">
        <p14:creationId xmlns:p14="http://schemas.microsoft.com/office/powerpoint/2010/main" val="29271517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DE3-BB64-F519-E566-511DDB6B438A}"/>
              </a:ext>
            </a:extLst>
          </p:cNvPr>
          <p:cNvSpPr>
            <a:spLocks noGrp="1"/>
          </p:cNvSpPr>
          <p:nvPr>
            <p:ph type="title"/>
          </p:nvPr>
        </p:nvSpPr>
        <p:spPr>
          <a:xfrm>
            <a:off x="391201" y="-97208"/>
            <a:ext cx="8543925" cy="800039"/>
          </a:xfrm>
        </p:spPr>
        <p:txBody>
          <a:bodyPr/>
          <a:lstStyle/>
          <a:p>
            <a:r>
              <a:rPr lang="uk-UA" sz="3600" b="1" i="0" strike="noStrike" cap="none" spc="0" baseline="0" dirty="0">
                <a:solidFill>
                  <a:srgbClr val="577F9F"/>
                </a:solidFill>
                <a:effectLst/>
                <a:latin typeface="Arial"/>
                <a:ea typeface="Arial"/>
                <a:cs typeface="Arial"/>
              </a:rPr>
              <a:t>Оцінка пріоритетності: сортування</a:t>
            </a:r>
          </a:p>
        </p:txBody>
      </p:sp>
      <p:sp>
        <p:nvSpPr>
          <p:cNvPr id="3" name="Content Placeholder 2">
            <a:extLst>
              <a:ext uri="{FF2B5EF4-FFF2-40B4-BE49-F238E27FC236}">
                <a16:creationId xmlns:a16="http://schemas.microsoft.com/office/drawing/2014/main" id="{03F04084-7C5B-AE51-B1B7-4C5E39E58A41}"/>
              </a:ext>
            </a:extLst>
          </p:cNvPr>
          <p:cNvSpPr>
            <a:spLocks noGrp="1"/>
          </p:cNvSpPr>
          <p:nvPr>
            <p:ph idx="1"/>
          </p:nvPr>
        </p:nvSpPr>
        <p:spPr>
          <a:xfrm>
            <a:off x="358539" y="1178735"/>
            <a:ext cx="4620438" cy="5278479"/>
          </a:xfrm>
        </p:spPr>
        <p:txBody>
          <a:bodyPr/>
          <a:lstStyle/>
          <a:p>
            <a:r>
              <a:rPr lang="uk-UA" sz="2800" b="0" i="0" strike="noStrike" cap="none" spc="0" baseline="0" dirty="0">
                <a:solidFill>
                  <a:srgbClr val="262626"/>
                </a:solidFill>
                <a:effectLst/>
                <a:latin typeface="Arial"/>
                <a:ea typeface="Arial"/>
                <a:cs typeface="Arial"/>
              </a:rPr>
              <a:t>Мета: точне та безпечне визначення найбільш тяжкого пацієнта та визначення його пріоритетності</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Безпечна та ефективна категоризація пацієнтів відповідно до ступеня тяжкості захворювання, а також для розгляду </a:t>
            </a:r>
            <a:r>
              <a:rPr lang="uk-UA" sz="2800" b="0" i="0" strike="noStrike" cap="none" spc="0" baseline="0" dirty="0" err="1">
                <a:solidFill>
                  <a:srgbClr val="262626"/>
                </a:solidFill>
                <a:effectLst/>
                <a:latin typeface="Arial"/>
                <a:ea typeface="Arial"/>
                <a:cs typeface="Arial"/>
              </a:rPr>
              <a:t>ІРС</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pPr marL="0" indent="0">
              <a:buNone/>
            </a:pPr>
            <a:endParaRPr lang="en-US" dirty="0"/>
          </a:p>
          <a:p>
            <a:endParaRPr lang="en-US" dirty="0"/>
          </a:p>
          <a:p>
            <a:endParaRPr lang="en-US" dirty="0"/>
          </a:p>
        </p:txBody>
      </p:sp>
      <p:pic>
        <p:nvPicPr>
          <p:cNvPr id="4" name="Content Placeholder 4" descr="A picture containing envelope&#10;&#10;Description automatically generated">
            <a:extLst>
              <a:ext uri="{FF2B5EF4-FFF2-40B4-BE49-F238E27FC236}">
                <a16:creationId xmlns:a16="http://schemas.microsoft.com/office/drawing/2014/main" id="{5309E4BE-9125-7C00-34CD-4CBB1D11806E}"/>
              </a:ext>
            </a:extLst>
          </p:cNvPr>
          <p:cNvPicPr>
            <a:picLocks noChangeAspect="1"/>
          </p:cNvPicPr>
          <p:nvPr/>
        </p:nvPicPr>
        <p:blipFill>
          <a:blip r:embed="rId3"/>
          <a:srcRect l="4663" r="13603" b="-2"/>
          <a:stretch>
            <a:fillRect/>
          </a:stretch>
        </p:blipFill>
        <p:spPr>
          <a:xfrm>
            <a:off x="5103341" y="697366"/>
            <a:ext cx="6091371" cy="59436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263209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2557D6-A2A9-4DAD-536C-DCD4A361F77E}"/>
              </a:ext>
            </a:extLst>
          </p:cNvPr>
          <p:cNvSpPr>
            <a:spLocks noGrp="1"/>
          </p:cNvSpPr>
          <p:nvPr>
            <p:ph type="title"/>
          </p:nvPr>
        </p:nvSpPr>
        <p:spPr>
          <a:xfrm>
            <a:off x="838200" y="441533"/>
            <a:ext cx="8543925" cy="800039"/>
          </a:xfrm>
        </p:spPr>
        <p:txBody>
          <a:bodyPr>
            <a:normAutofit/>
          </a:bodyPr>
          <a:lstStyle/>
          <a:p>
            <a:r>
              <a:rPr lang="uk-UA" dirty="0">
                <a:latin typeface="Arial"/>
                <a:cs typeface="Arial"/>
              </a:rPr>
              <a:t>Інструмент</a:t>
            </a:r>
            <a:r>
              <a:rPr lang="ru-RU" dirty="0">
                <a:latin typeface="Arial"/>
                <a:cs typeface="Arial"/>
              </a:rPr>
              <a:t>и                     </a:t>
            </a:r>
            <a:r>
              <a:rPr lang="en-US" dirty="0">
                <a:latin typeface="Arial"/>
                <a:cs typeface="Arial"/>
              </a:rPr>
              <a:t>   </a:t>
            </a:r>
            <a:r>
              <a:rPr lang="uk-UA" dirty="0">
                <a:latin typeface="Arial"/>
                <a:cs typeface="Arial"/>
              </a:rPr>
              <a:t>Запитання </a:t>
            </a:r>
            <a:endParaRPr lang="uk-UA" sz="3600" b="1" i="0" strike="noStrike" cap="none" spc="0" baseline="0" dirty="0">
              <a:solidFill>
                <a:srgbClr val="577F9F"/>
              </a:solidFill>
              <a:effectLst/>
              <a:latin typeface="Arial"/>
              <a:ea typeface="Arial"/>
              <a:cs typeface="Arial"/>
            </a:endParaRPr>
          </a:p>
        </p:txBody>
      </p:sp>
      <p:sp>
        <p:nvSpPr>
          <p:cNvPr id="5" name="Content Placeholder 2">
            <a:extLst>
              <a:ext uri="{FF2B5EF4-FFF2-40B4-BE49-F238E27FC236}">
                <a16:creationId xmlns:a16="http://schemas.microsoft.com/office/drawing/2014/main" id="{3F1C70AE-F9E5-E5D1-3143-D7E9B7744BF5}"/>
              </a:ext>
            </a:extLst>
          </p:cNvPr>
          <p:cNvSpPr>
            <a:spLocks noGrp="1"/>
          </p:cNvSpPr>
          <p:nvPr>
            <p:ph idx="1"/>
          </p:nvPr>
        </p:nvSpPr>
        <p:spPr>
          <a:xfrm>
            <a:off x="495292" y="1604072"/>
            <a:ext cx="10703943" cy="4932746"/>
          </a:xfrm>
        </p:spPr>
        <p:txBody>
          <a:bodyPr/>
          <a:lstStyle/>
          <a:p>
            <a:r>
              <a:rPr lang="uk-UA" sz="2800" b="0" i="0" strike="noStrike" cap="none" spc="0" baseline="0" dirty="0">
                <a:solidFill>
                  <a:srgbClr val="262626"/>
                </a:solidFill>
                <a:effectLst/>
                <a:latin typeface="Arial"/>
                <a:ea typeface="Arial"/>
                <a:cs typeface="Arial"/>
              </a:rPr>
              <a:t>Клінічне враження</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Основні фізіологічні показники</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Спеціальний анамнез</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Фізичний простір</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Досвід</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p:txBody>
      </p:sp>
      <p:sp>
        <p:nvSpPr>
          <p:cNvPr id="6" name="Content Placeholder 3">
            <a:extLst>
              <a:ext uri="{FF2B5EF4-FFF2-40B4-BE49-F238E27FC236}">
                <a16:creationId xmlns:a16="http://schemas.microsoft.com/office/drawing/2014/main" id="{2B1CBC67-A190-65E6-622F-C70097B2B867}"/>
              </a:ext>
            </a:extLst>
          </p:cNvPr>
          <p:cNvSpPr txBox="1"/>
          <p:nvPr/>
        </p:nvSpPr>
        <p:spPr>
          <a:xfrm>
            <a:off x="6172199" y="1507463"/>
            <a:ext cx="5552535" cy="455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0" i="0" strike="noStrike" cap="none" spc="0" baseline="0" dirty="0">
                <a:solidFill>
                  <a:srgbClr val="000000"/>
                </a:solidFill>
                <a:effectLst/>
                <a:latin typeface="Arial"/>
                <a:ea typeface="Arial"/>
                <a:cs typeface="Arial"/>
              </a:rPr>
              <a:t>Хто здійснює оцінку пріоритетності?</a:t>
            </a:r>
          </a:p>
          <a:p>
            <a:r>
              <a:rPr lang="uk-UA" sz="2800" b="0" i="0" strike="noStrike" cap="none" spc="0" baseline="0" dirty="0">
                <a:solidFill>
                  <a:srgbClr val="000000"/>
                </a:solidFill>
                <a:effectLst/>
                <a:latin typeface="Arial"/>
                <a:ea typeface="Arial"/>
                <a:cs typeface="Arial"/>
              </a:rPr>
              <a:t>Де?</a:t>
            </a:r>
          </a:p>
          <a:p>
            <a:r>
              <a:rPr lang="uk-UA" sz="2800" b="0" i="0" strike="noStrike" cap="none" spc="0" baseline="0" dirty="0">
                <a:solidFill>
                  <a:srgbClr val="000000"/>
                </a:solidFill>
                <a:effectLst/>
                <a:latin typeface="Arial"/>
                <a:ea typeface="Arial"/>
                <a:cs typeface="Arial"/>
              </a:rPr>
              <a:t>За допомогою яких інструментів?</a:t>
            </a:r>
          </a:p>
          <a:p>
            <a:r>
              <a:rPr lang="uk-UA" sz="2800" b="0" i="0" strike="noStrike" cap="none" spc="0" baseline="0" dirty="0">
                <a:solidFill>
                  <a:srgbClr val="000000"/>
                </a:solidFill>
                <a:effectLst/>
                <a:latin typeface="Arial"/>
                <a:ea typeface="Arial"/>
                <a:cs typeface="Arial"/>
              </a:rPr>
              <a:t>Середній час очікування?</a:t>
            </a:r>
          </a:p>
          <a:p>
            <a:r>
              <a:rPr lang="uk-UA" sz="2800" b="0" i="0" strike="noStrike" cap="none" spc="0" baseline="0" dirty="0">
                <a:solidFill>
                  <a:srgbClr val="000000"/>
                </a:solidFill>
                <a:effectLst/>
                <a:latin typeface="Arial"/>
                <a:ea typeface="Arial"/>
                <a:cs typeface="Arial"/>
              </a:rPr>
              <a:t>Окремий заклад для лікування COVID-19?  Чи один заклад невідкладної допомоги?</a:t>
            </a:r>
          </a:p>
          <a:p>
            <a:endParaRPr lang="en-US" dirty="0"/>
          </a:p>
        </p:txBody>
      </p:sp>
      <p:sp>
        <p:nvSpPr>
          <p:cNvPr id="7" name="TextBox 6">
            <a:extLst>
              <a:ext uri="{FF2B5EF4-FFF2-40B4-BE49-F238E27FC236}">
                <a16:creationId xmlns:a16="http://schemas.microsoft.com/office/drawing/2014/main" id="{E1F7BAFC-2983-3D63-FD66-7E3E342CF74E}"/>
              </a:ext>
            </a:extLst>
          </p:cNvPr>
          <p:cNvSpPr txBox="1"/>
          <p:nvPr/>
        </p:nvSpPr>
        <p:spPr>
          <a:xfrm>
            <a:off x="655608" y="5848708"/>
            <a:ext cx="9974063" cy="892552"/>
          </a:xfrm>
          <a:prstGeom prst="rect">
            <a:avLst/>
          </a:prstGeom>
          <a:noFill/>
        </p:spPr>
        <p:txBody>
          <a:bodyPr wrap="square" lIns="91440" tIns="45720" rIns="91440" bIns="45720" rtlCol="0" anchor="t">
            <a:spAutoFit/>
          </a:bodyPr>
          <a:lstStyle/>
          <a:p>
            <a:pPr algn="ctr"/>
            <a:r>
              <a:rPr lang="uk-UA" sz="2600" b="1" i="0" strike="noStrike" cap="none" spc="0" baseline="0" dirty="0">
                <a:solidFill>
                  <a:srgbClr val="C00000"/>
                </a:solidFill>
                <a:effectLst/>
                <a:latin typeface="Arial"/>
                <a:ea typeface="Arial"/>
                <a:cs typeface="Arial"/>
              </a:rPr>
              <a:t>МЕТА: надати відповідному пацієнту відповідні ресурси в потрібному місці в потрібний час.</a:t>
            </a:r>
            <a:endParaRPr lang="en-US" sz="2600" b="1" dirty="0">
              <a:solidFill>
                <a:srgbClr val="C00000"/>
              </a:solidFill>
              <a:cs typeface="Arial"/>
            </a:endParaRPr>
          </a:p>
        </p:txBody>
      </p:sp>
    </p:spTree>
    <p:extLst>
      <p:ext uri="{BB962C8B-B14F-4D97-AF65-F5344CB8AC3E}">
        <p14:creationId xmlns:p14="http://schemas.microsoft.com/office/powerpoint/2010/main" val="36131404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A7712-0220-C4FE-371A-B7E415724C86}"/>
              </a:ext>
            </a:extLst>
          </p:cNvPr>
          <p:cNvSpPr>
            <a:spLocks noGrp="1"/>
          </p:cNvSpPr>
          <p:nvPr>
            <p:ph type="title"/>
          </p:nvPr>
        </p:nvSpPr>
        <p:spPr>
          <a:xfrm>
            <a:off x="838200" y="309732"/>
            <a:ext cx="8543925" cy="603848"/>
          </a:xfrm>
        </p:spPr>
        <p:txBody>
          <a:bodyPr/>
          <a:lstStyle/>
          <a:p>
            <a:r>
              <a:rPr lang="uk-UA" sz="3600" b="1" i="0" strike="noStrike" cap="none" spc="0" baseline="0" dirty="0">
                <a:solidFill>
                  <a:srgbClr val="577F9F"/>
                </a:solidFill>
                <a:effectLst/>
                <a:latin typeface="Arial"/>
                <a:ea typeface="Arial"/>
                <a:cs typeface="Arial"/>
              </a:rPr>
              <a:t>Рекомендоване обладнання</a:t>
            </a:r>
          </a:p>
        </p:txBody>
      </p:sp>
      <p:sp>
        <p:nvSpPr>
          <p:cNvPr id="5" name="Content Placeholder 2">
            <a:extLst>
              <a:ext uri="{FF2B5EF4-FFF2-40B4-BE49-F238E27FC236}">
                <a16:creationId xmlns:a16="http://schemas.microsoft.com/office/drawing/2014/main" id="{4C34B5FA-577C-FCC2-B133-11BA9C9A2118}"/>
              </a:ext>
            </a:extLst>
          </p:cNvPr>
          <p:cNvSpPr>
            <a:spLocks noGrp="1"/>
          </p:cNvSpPr>
          <p:nvPr>
            <p:ph idx="1"/>
          </p:nvPr>
        </p:nvSpPr>
        <p:spPr>
          <a:xfrm>
            <a:off x="838200" y="965339"/>
            <a:ext cx="5993921" cy="5517053"/>
          </a:xfrm>
        </p:spPr>
        <p:txBody>
          <a:bodyPr/>
          <a:lstStyle/>
          <a:p>
            <a:r>
              <a:rPr lang="uk-UA" sz="2800" b="0" i="0" strike="noStrike" cap="none" spc="0" baseline="0" dirty="0" err="1">
                <a:solidFill>
                  <a:srgbClr val="262626"/>
                </a:solidFill>
                <a:effectLst/>
                <a:latin typeface="Arial"/>
                <a:ea typeface="Arial"/>
                <a:cs typeface="Arial"/>
              </a:rPr>
              <a:t>Пульсоксиметр</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Манжета для вимірювання артеріального тиску, датчик частоти пульсу</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Термометр</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Довідкове керівництво щодо основних фізіологічних показників нормі та з відхиленнями</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endParaRPr lang="en-US" dirty="0"/>
          </a:p>
        </p:txBody>
      </p:sp>
      <p:sp>
        <p:nvSpPr>
          <p:cNvPr id="6" name="TextBox 5">
            <a:extLst>
              <a:ext uri="{FF2B5EF4-FFF2-40B4-BE49-F238E27FC236}">
                <a16:creationId xmlns:a16="http://schemas.microsoft.com/office/drawing/2014/main" id="{32E2053E-E678-55C9-08A2-EB77782D199A}"/>
              </a:ext>
            </a:extLst>
          </p:cNvPr>
          <p:cNvSpPr txBox="1"/>
          <p:nvPr/>
        </p:nvSpPr>
        <p:spPr>
          <a:xfrm>
            <a:off x="6019372" y="4990437"/>
            <a:ext cx="5993920" cy="822960"/>
          </a:xfrm>
          <a:prstGeom prst="rect">
            <a:avLst/>
          </a:prstGeom>
          <a:noFill/>
        </p:spPr>
        <p:txBody>
          <a:bodyPr wrap="square" rtlCol="0">
            <a:spAutoFit/>
          </a:bodyPr>
          <a:lstStyle/>
          <a:p>
            <a:r>
              <a:rPr lang="uk-UA" sz="2400" b="0" i="0" strike="noStrike" cap="none" spc="0" baseline="0">
                <a:solidFill>
                  <a:srgbClr val="000000"/>
                </a:solidFill>
                <a:effectLst/>
                <a:latin typeface="Arial"/>
                <a:ea typeface="Arial"/>
                <a:cs typeface="Arial"/>
              </a:rPr>
              <a:t>Посилання на відео: </a:t>
            </a:r>
            <a:r>
              <a:rPr lang="uk-UA" sz="2400" b="0" i="0" strike="noStrike" cap="none" spc="0" baseline="0">
                <a:solidFill>
                  <a:srgbClr val="000000"/>
                </a:solidFill>
                <a:effectLst/>
                <a:latin typeface="Arial"/>
                <a:ea typeface="Arial"/>
                <a:cs typeface="Arial"/>
                <a:hlinkClick r:id="rId4" history="0"/>
              </a:rPr>
              <a:t>Як користуватися пульсоксиметром</a:t>
            </a:r>
            <a:r>
              <a:rPr lang="uk-UA" sz="2400" b="0" i="0" strike="noStrike" cap="none" spc="0" baseline="0">
                <a:solidFill>
                  <a:srgbClr val="000000"/>
                </a:solidFill>
                <a:effectLst/>
                <a:latin typeface="Arial"/>
                <a:ea typeface="Arial"/>
                <a:cs typeface="Arial"/>
              </a:rPr>
              <a:t> </a:t>
            </a:r>
          </a:p>
        </p:txBody>
      </p:sp>
      <p:pic>
        <p:nvPicPr>
          <p:cNvPr id="7" name="Picture 2">
            <a:extLst>
              <a:ext uri="{FF2B5EF4-FFF2-40B4-BE49-F238E27FC236}">
                <a16:creationId xmlns:a16="http://schemas.microsoft.com/office/drawing/2014/main" id="{05D5EFB5-D35E-DE44-955D-CB03ECD178D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7877" y="1464733"/>
            <a:ext cx="4051620" cy="2294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E1F74D-0468-ADC3-8268-D0144BB031D6}"/>
              </a:ext>
            </a:extLst>
          </p:cNvPr>
          <p:cNvSpPr txBox="1"/>
          <p:nvPr/>
        </p:nvSpPr>
        <p:spPr>
          <a:xfrm>
            <a:off x="6096000" y="5779957"/>
            <a:ext cx="5917292" cy="822960"/>
          </a:xfrm>
          <a:prstGeom prst="rect">
            <a:avLst/>
          </a:prstGeom>
          <a:noFill/>
        </p:spPr>
        <p:txBody>
          <a:bodyPr wrap="square" rtlCol="0">
            <a:spAutoFit/>
          </a:bodyPr>
          <a:lstStyle/>
          <a:p>
            <a:r>
              <a:rPr lang="uk-UA" sz="2400" b="0" i="0" strike="noStrike" cap="none" spc="0" baseline="0">
                <a:solidFill>
                  <a:srgbClr val="000000"/>
                </a:solidFill>
                <a:effectLst/>
                <a:latin typeface="Arial"/>
                <a:ea typeface="Arial"/>
                <a:cs typeface="Arial"/>
              </a:rPr>
              <a:t>Посилання на відео: </a:t>
            </a:r>
            <a:r>
              <a:rPr lang="uk-UA" sz="2400" b="0" i="0" strike="noStrike" cap="none" spc="0" baseline="0">
                <a:solidFill>
                  <a:srgbClr val="000000"/>
                </a:solidFill>
                <a:effectLst/>
                <a:latin typeface="Arial"/>
                <a:ea typeface="Arial"/>
                <a:cs typeface="Arial"/>
                <a:hlinkClick r:id="rId6" history="0"/>
              </a:rPr>
              <a:t>Як вимірювати основні фізіологічні показники</a:t>
            </a:r>
            <a:endParaRPr lang="en-US" sz="2400"/>
          </a:p>
        </p:txBody>
      </p:sp>
      <p:sp>
        <p:nvSpPr>
          <p:cNvPr id="3" name="TextBox 2">
            <a:extLst>
              <a:ext uri="{FF2B5EF4-FFF2-40B4-BE49-F238E27FC236}">
                <a16:creationId xmlns:a16="http://schemas.microsoft.com/office/drawing/2014/main" id="{C3D4F810-7896-677D-6ED5-2F5B5A4E5A79}"/>
              </a:ext>
            </a:extLst>
          </p:cNvPr>
          <p:cNvSpPr txBox="1"/>
          <p:nvPr/>
        </p:nvSpPr>
        <p:spPr>
          <a:xfrm>
            <a:off x="410742" y="5434642"/>
            <a:ext cx="5621865" cy="1815882"/>
          </a:xfrm>
          <a:prstGeom prst="rect">
            <a:avLst/>
          </a:prstGeom>
          <a:noFill/>
        </p:spPr>
        <p:txBody>
          <a:bodyPr wrap="square">
            <a:spAutoFit/>
          </a:bodyPr>
          <a:lstStyle/>
          <a:p>
            <a:pPr rtl="0">
              <a:spcBef>
                <a:spcPct val="0"/>
              </a:spcBef>
              <a:spcAft>
                <a:spcPct val="0"/>
              </a:spcAft>
            </a:pPr>
            <a:r>
              <a:rPr lang="uk-UA" sz="1600" b="0" i="0" strike="noStrike" cap="none" spc="0" baseline="0" dirty="0">
                <a:solidFill>
                  <a:srgbClr val="000000"/>
                </a:solidFill>
                <a:effectLst/>
                <a:latin typeface="Arial"/>
                <a:ea typeface="Arial"/>
                <a:cs typeface="Arial"/>
              </a:rPr>
              <a:t>Застереження: Є деякі докази, що свідчать про зниження точності </a:t>
            </a:r>
            <a:r>
              <a:rPr lang="uk-UA" sz="1600" b="0" i="0" strike="noStrike" cap="none" spc="0" baseline="0" dirty="0" err="1">
                <a:solidFill>
                  <a:srgbClr val="000000"/>
                </a:solidFill>
                <a:effectLst/>
                <a:latin typeface="Arial"/>
                <a:ea typeface="Arial"/>
                <a:cs typeface="Arial"/>
              </a:rPr>
              <a:t>пульсоксиметрів</a:t>
            </a:r>
            <a:r>
              <a:rPr lang="uk-UA" sz="1600" b="0" i="0" strike="noStrike" cap="none" spc="0" baseline="0" dirty="0">
                <a:solidFill>
                  <a:srgbClr val="000000"/>
                </a:solidFill>
                <a:effectLst/>
                <a:latin typeface="Arial"/>
                <a:ea typeface="Arial"/>
                <a:cs typeface="Arial"/>
              </a:rPr>
              <a:t> у пацієнтів із темнішою шкірою.  Уважно ставтеся до інших попереджувальних ознак і знайдіть додаткову інформацію на сайті </a:t>
            </a:r>
            <a:r>
              <a:rPr lang="uk-UA" sz="1600" b="0" i="0" u="sng" strike="noStrike" cap="none" spc="0" baseline="0" dirty="0" err="1">
                <a:solidFill>
                  <a:srgbClr val="0563C1"/>
                </a:solidFill>
                <a:effectLst/>
                <a:uFill>
                  <a:solidFill>
                    <a:srgbClr val="0563C1"/>
                  </a:solidFill>
                </a:uFill>
                <a:latin typeface="Arial"/>
                <a:ea typeface="Arial"/>
                <a:cs typeface="Arial"/>
                <a:hlinkClick r:id="rId7" history="0"/>
              </a:rPr>
              <a:t>openoximetry.org</a:t>
            </a:r>
            <a:r>
              <a:rPr lang="uk-UA" sz="1600" b="0" i="0" strike="noStrike" cap="none" spc="0" baseline="0" dirty="0">
                <a:solidFill>
                  <a:srgbClr val="000000"/>
                </a:solidFill>
                <a:effectLst/>
                <a:latin typeface="Arial"/>
                <a:ea typeface="Arial"/>
                <a:cs typeface="Arial"/>
              </a:rPr>
              <a:t>.</a:t>
            </a:r>
            <a:endParaRPr lang="en-US" sz="1600" b="0" dirty="0">
              <a:effectLst/>
            </a:endParaRPr>
          </a:p>
          <a:p>
            <a:br>
              <a:rPr lang="en-US" sz="1600" dirty="0"/>
            </a:br>
            <a:endParaRPr lang="en-US" sz="1600" dirty="0"/>
          </a:p>
        </p:txBody>
      </p:sp>
    </p:spTree>
    <p:extLst>
      <p:ext uri="{BB962C8B-B14F-4D97-AF65-F5344CB8AC3E}">
        <p14:creationId xmlns:p14="http://schemas.microsoft.com/office/powerpoint/2010/main" val="4146026209"/>
      </p:ext>
    </p:extLst>
  </p:cSld>
  <p:clrMapOvr>
    <a:masterClrMapping/>
  </p:clrMapOvr>
  <p:transition/>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EF5C9-CB1B-37A1-41AD-286810DEF391}"/>
              </a:ext>
            </a:extLst>
          </p:cNvPr>
          <p:cNvSpPr>
            <a:spLocks noGrp="1"/>
          </p:cNvSpPr>
          <p:nvPr>
            <p:ph type="title"/>
          </p:nvPr>
        </p:nvSpPr>
        <p:spPr/>
        <p:txBody>
          <a:bodyPr>
            <a:normAutofit fontScale="90000"/>
          </a:bodyPr>
          <a:lstStyle/>
          <a:p>
            <a:r>
              <a:rPr lang="uk-UA" sz="3600" b="1" i="0" strike="noStrike" cap="none" spc="0" baseline="0" dirty="0">
                <a:solidFill>
                  <a:srgbClr val="577F9F"/>
                </a:solidFill>
                <a:effectLst/>
                <a:latin typeface="Arial"/>
                <a:ea typeface="Arial"/>
                <a:cs typeface="Arial"/>
              </a:rPr>
              <a:t>Основні фізіологічні показники: дорослі</a:t>
            </a:r>
          </a:p>
        </p:txBody>
      </p:sp>
      <p:graphicFrame>
        <p:nvGraphicFramePr>
          <p:cNvPr id="2" name="Table 1">
            <a:extLst>
              <a:ext uri="{FF2B5EF4-FFF2-40B4-BE49-F238E27FC236}">
                <a16:creationId xmlns:a16="http://schemas.microsoft.com/office/drawing/2014/main" id="{4E0D989A-D451-433A-8C53-1E312A48DCC3}"/>
              </a:ext>
            </a:extLst>
          </p:cNvPr>
          <p:cNvGraphicFramePr>
            <a:graphicFrameLocks noGrp="1"/>
          </p:cNvGraphicFramePr>
          <p:nvPr>
            <p:extLst>
              <p:ext uri="{D42A27DB-BD31-4B8C-83A1-F6EECF244321}">
                <p14:modId xmlns:p14="http://schemas.microsoft.com/office/powerpoint/2010/main" val="219911711"/>
              </p:ext>
            </p:extLst>
          </p:nvPr>
        </p:nvGraphicFramePr>
        <p:xfrm>
          <a:off x="952500" y="1791478"/>
          <a:ext cx="10287000" cy="4287955"/>
        </p:xfrm>
        <a:graphic>
          <a:graphicData uri="http://schemas.openxmlformats.org/drawingml/2006/table">
            <a:tbl>
              <a:tblPr/>
              <a:tblGrid>
                <a:gridCol w="5143500">
                  <a:extLst>
                    <a:ext uri="{9D8B030D-6E8A-4147-A177-3AD203B41FA5}">
                      <a16:colId xmlns:a16="http://schemas.microsoft.com/office/drawing/2014/main" val="3917912668"/>
                    </a:ext>
                  </a:extLst>
                </a:gridCol>
                <a:gridCol w="5143500">
                  <a:extLst>
                    <a:ext uri="{9D8B030D-6E8A-4147-A177-3AD203B41FA5}">
                      <a16:colId xmlns:a16="http://schemas.microsoft.com/office/drawing/2014/main" val="905207245"/>
                    </a:ext>
                  </a:extLst>
                </a:gridCol>
              </a:tblGrid>
              <a:tr h="741260">
                <a:tc gridSpan="2">
                  <a:txBody>
                    <a:bodyPr/>
                    <a:lstStyle/>
                    <a:p>
                      <a:pPr algn="ctr" rtl="0" fontAlgn="t">
                        <a:spcBef>
                          <a:spcPct val="0"/>
                        </a:spcBef>
                        <a:spcAft>
                          <a:spcPct val="0"/>
                        </a:spcAft>
                      </a:pPr>
                      <a:r>
                        <a:rPr lang="uk-UA" sz="3000" b="1" i="0" strike="noStrike" cap="none" spc="0" baseline="0">
                          <a:solidFill>
                            <a:srgbClr val="000000"/>
                          </a:solidFill>
                          <a:effectLst/>
                          <a:latin typeface="Arial"/>
                          <a:ea typeface="Arial"/>
                          <a:cs typeface="Arial"/>
                        </a:rPr>
                        <a:t>Нормальні основні фізіологічні показники у дорослих</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08338526"/>
                  </a:ext>
                </a:extLst>
              </a:tr>
              <a:tr h="636611">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Внутрішня температура тіла</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98,6 F; 37 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1217852826"/>
                  </a:ext>
                </a:extLst>
              </a:tr>
              <a:tr h="636611">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Частота пульсу</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60–100 ударів на хвилину</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337785984"/>
                  </a:ext>
                </a:extLst>
              </a:tr>
              <a:tr h="636611">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Частота дихання</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12–18 вдихів на хвилину</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2055906716"/>
                  </a:ext>
                </a:extLst>
              </a:tr>
              <a:tr h="636611">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Кисень в крові</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95–100 %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449039498"/>
                  </a:ext>
                </a:extLst>
              </a:tr>
              <a:tr h="636611">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Артеріальний тиск</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uk-UA" sz="2400" b="1" i="0" strike="noStrike" cap="none" spc="0" baseline="0">
                          <a:solidFill>
                            <a:srgbClr val="000000"/>
                          </a:solidFill>
                          <a:effectLst/>
                          <a:latin typeface="Arial"/>
                          <a:ea typeface="Arial"/>
                          <a:cs typeface="Arial"/>
                        </a:rPr>
                        <a:t>90/60–130/89</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207709959"/>
                  </a:ext>
                </a:extLst>
              </a:tr>
            </a:tbl>
          </a:graphicData>
        </a:graphic>
      </p:graphicFrame>
      <p:sp>
        <p:nvSpPr>
          <p:cNvPr id="3" name="Rectangle 1">
            <a:extLst>
              <a:ext uri="{FF2B5EF4-FFF2-40B4-BE49-F238E27FC236}">
                <a16:creationId xmlns:a16="http://schemas.microsoft.com/office/drawing/2014/main" id="{091F2A72-B74F-471D-E97E-28AA3BE749E0}"/>
              </a:ext>
            </a:extLst>
          </p:cNvPr>
          <p:cNvSpPr>
            <a:spLocks noChangeArrowheads="1"/>
          </p:cNvSpPr>
          <p:nvPr/>
        </p:nvSpPr>
        <p:spPr bwMode="auto">
          <a:xfrm>
            <a:off x="952500"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0806000"/>
      </p:ext>
    </p:extLst>
  </p:cSld>
  <p:clrMapOvr>
    <a:masterClrMapping/>
  </p:clrMapOvr>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AE853-4FC1-D801-A1F7-533B561B10E8}"/>
              </a:ext>
            </a:extLst>
          </p:cNvPr>
          <p:cNvSpPr>
            <a:spLocks noGrp="1"/>
          </p:cNvSpPr>
          <p:nvPr>
            <p:ph type="title"/>
          </p:nvPr>
        </p:nvSpPr>
        <p:spPr>
          <a:xfrm>
            <a:off x="838200" y="544952"/>
            <a:ext cx="8543925" cy="800039"/>
          </a:xfrm>
        </p:spPr>
        <p:txBody>
          <a:bodyPr>
            <a:normAutofit fontScale="90000"/>
          </a:bodyPr>
          <a:lstStyle/>
          <a:p>
            <a:r>
              <a:rPr lang="uk-UA" sz="3600" b="1" i="0" strike="noStrike" cap="none" spc="0" baseline="0" dirty="0">
                <a:solidFill>
                  <a:srgbClr val="577F9F"/>
                </a:solidFill>
                <a:effectLst/>
                <a:latin typeface="Arial"/>
                <a:ea typeface="Arial"/>
                <a:cs typeface="Arial"/>
              </a:rPr>
              <a:t>Основні фізіологічні показники: діти та підлітки</a:t>
            </a:r>
          </a:p>
        </p:txBody>
      </p:sp>
      <p:pic>
        <p:nvPicPr>
          <p:cNvPr id="5" name="Picture 4" descr="Table&#10;&#10;Description automatically generated">
            <a:extLst>
              <a:ext uri="{FF2B5EF4-FFF2-40B4-BE49-F238E27FC236}">
                <a16:creationId xmlns:a16="http://schemas.microsoft.com/office/drawing/2014/main" id="{38DE687D-BADF-89D0-5492-95B7C8C98D77}"/>
              </a:ext>
            </a:extLst>
          </p:cNvPr>
          <p:cNvPicPr>
            <a:picLocks noChangeAspect="1"/>
          </p:cNvPicPr>
          <p:nvPr/>
        </p:nvPicPr>
        <p:blipFill>
          <a:blip r:embed="rId3"/>
          <a:stretch>
            <a:fillRect/>
          </a:stretch>
        </p:blipFill>
        <p:spPr>
          <a:xfrm>
            <a:off x="2535464" y="1496873"/>
            <a:ext cx="7121071" cy="4772633"/>
          </a:xfrm>
          <a:prstGeom prst="rect">
            <a:avLst/>
          </a:prstGeom>
        </p:spPr>
      </p:pic>
    </p:spTree>
    <p:extLst>
      <p:ext uri="{BB962C8B-B14F-4D97-AF65-F5344CB8AC3E}">
        <p14:creationId xmlns:p14="http://schemas.microsoft.com/office/powerpoint/2010/main" val="3920000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p:txBody>
          <a:bodyPr/>
          <a:lstStyle/>
          <a:p>
            <a:endParaRPr/>
          </a:p>
        </p:txBody>
      </p:sp>
      <p:sp>
        <p:nvSpPr>
          <p:cNvPr id="9" name="Title 8"/>
          <p:cNvSpPr>
            <a:spLocks noGrp="1"/>
          </p:cNvSpPr>
          <p:nvPr>
            <p:ph type="title"/>
          </p:nvPr>
        </p:nvSpPr>
        <p:spPr>
          <a:xfrm>
            <a:off x="1366897" y="4752477"/>
            <a:ext cx="10027143" cy="1325563"/>
          </a:xfrm>
        </p:spPr>
        <p:txBody>
          <a:bodyPr/>
          <a:lstStyle/>
          <a:p>
            <a:r>
              <a:rPr lang="uk-UA" sz="3600" b="0" i="0" strike="noStrike" cap="none" spc="300" baseline="0" dirty="0" err="1">
                <a:solidFill>
                  <a:srgbClr val="FFFFFF"/>
                </a:solidFill>
                <a:effectLst/>
                <a:latin typeface="Arial"/>
                <a:ea typeface="Arial"/>
                <a:cs typeface="Arial"/>
              </a:rPr>
              <a:t>Коронавірусна</a:t>
            </a:r>
            <a:r>
              <a:rPr lang="uk-UA" sz="3600" b="0" i="0" strike="noStrike" cap="none" spc="300" baseline="0" dirty="0">
                <a:solidFill>
                  <a:srgbClr val="FFFFFF"/>
                </a:solidFill>
                <a:effectLst/>
                <a:latin typeface="Arial"/>
                <a:ea typeface="Arial"/>
                <a:cs typeface="Arial"/>
              </a:rPr>
              <a:t> хвороба COVID-19: огляд і поточна ситуація</a:t>
            </a:r>
          </a:p>
        </p:txBody>
      </p:sp>
    </p:spTree>
    <p:extLst>
      <p:ext uri="{BB962C8B-B14F-4D97-AF65-F5344CB8AC3E}">
        <p14:creationId xmlns:p14="http://schemas.microsoft.com/office/powerpoint/2010/main" val="29724046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7B0520-A9F3-D57D-B06B-9E85401F2BBB}"/>
              </a:ext>
            </a:extLst>
          </p:cNvPr>
          <p:cNvSpPr>
            <a:spLocks noGrp="1"/>
          </p:cNvSpPr>
          <p:nvPr>
            <p:ph type="title"/>
          </p:nvPr>
        </p:nvSpPr>
        <p:spPr/>
        <p:txBody>
          <a:bodyPr>
            <a:normAutofit/>
          </a:bodyPr>
          <a:lstStyle/>
          <a:p>
            <a:r>
              <a:rPr lang="uk-UA" sz="3600" b="1" i="0" strike="noStrike" cap="none" spc="0" baseline="0">
                <a:solidFill>
                  <a:srgbClr val="577F9F"/>
                </a:solidFill>
                <a:effectLst/>
                <a:latin typeface="Arial"/>
                <a:ea typeface="Arial"/>
                <a:cs typeface="Arial"/>
              </a:rPr>
              <a:t>Профілактика та контроль інфекцій</a:t>
            </a:r>
          </a:p>
        </p:txBody>
      </p:sp>
      <p:sp>
        <p:nvSpPr>
          <p:cNvPr id="5" name="Content Placeholder 2">
            <a:extLst>
              <a:ext uri="{FF2B5EF4-FFF2-40B4-BE49-F238E27FC236}">
                <a16:creationId xmlns:a16="http://schemas.microsoft.com/office/drawing/2014/main" id="{64A5284C-C989-82C2-AFD4-FA5370D7BD6D}"/>
              </a:ext>
            </a:extLst>
          </p:cNvPr>
          <p:cNvSpPr>
            <a:spLocks noGrp="1"/>
          </p:cNvSpPr>
          <p:nvPr>
            <p:ph idx="1"/>
          </p:nvPr>
        </p:nvSpPr>
        <p:spPr/>
        <p:txBody>
          <a:bodyPr>
            <a:normAutofit fontScale="92500" lnSpcReduction="20000"/>
          </a:bodyPr>
          <a:lstStyle/>
          <a:p>
            <a:r>
              <a:rPr lang="uk-UA" sz="2600" b="0" i="0" strike="noStrike" cap="none" spc="0" baseline="0" dirty="0">
                <a:solidFill>
                  <a:srgbClr val="262626"/>
                </a:solidFill>
                <a:effectLst/>
                <a:latin typeface="Arial"/>
                <a:ea typeface="Arial"/>
                <a:cs typeface="Arial"/>
              </a:rPr>
              <a:t>Універсальна профілактика та контроль інфекцій є надзвичайно важливими!</a:t>
            </a:r>
          </a:p>
          <a:p>
            <a:r>
              <a:rPr lang="uk-UA" sz="2600" b="0" i="0" strike="noStrike" cap="none" spc="0" baseline="0" dirty="0">
                <a:solidFill>
                  <a:srgbClr val="262626"/>
                </a:solidFill>
                <a:effectLst/>
                <a:latin typeface="Arial"/>
                <a:ea typeface="Arial"/>
                <a:cs typeface="Arial"/>
              </a:rPr>
              <a:t>Вважайте кожного пацієнта хворим на COVID-19, доки не буде доведено протилежне.</a:t>
            </a:r>
          </a:p>
          <a:p>
            <a:r>
              <a:rPr lang="uk-UA" sz="2600" b="0" i="0" strike="noStrike" cap="none" spc="0" baseline="0" dirty="0">
                <a:solidFill>
                  <a:srgbClr val="262626"/>
                </a:solidFill>
                <a:effectLst/>
                <a:latin typeface="Arial"/>
                <a:ea typeface="Arial"/>
                <a:cs typeface="Arial"/>
              </a:rPr>
              <a:t>Ідеальні засоби </a:t>
            </a:r>
            <a:r>
              <a:rPr lang="uk-UA" sz="2600" b="0" i="0" strike="noStrike" cap="none" spc="0" baseline="0" dirty="0" err="1">
                <a:solidFill>
                  <a:srgbClr val="262626"/>
                </a:solidFill>
                <a:effectLst/>
                <a:latin typeface="Arial"/>
                <a:ea typeface="Arial"/>
                <a:cs typeface="Arial"/>
              </a:rPr>
              <a:t>ПКІ</a:t>
            </a:r>
            <a:r>
              <a:rPr lang="uk-UA" sz="2600" b="0" i="0" strike="noStrike" cap="none" spc="0" baseline="0" dirty="0">
                <a:solidFill>
                  <a:srgbClr val="262626"/>
                </a:solidFill>
                <a:effectLst/>
                <a:latin typeface="Arial"/>
                <a:ea typeface="Arial"/>
                <a:cs typeface="Arial"/>
              </a:rPr>
              <a:t> для всіх недиференційованих пацієнтів:</a:t>
            </a:r>
          </a:p>
          <a:p>
            <a:pPr lvl="1"/>
            <a:r>
              <a:rPr lang="uk-UA" sz="2200" b="0" i="0" strike="noStrike" cap="none" spc="0" baseline="0" dirty="0">
                <a:solidFill>
                  <a:srgbClr val="262626"/>
                </a:solidFill>
                <a:effectLst/>
                <a:latin typeface="Arial"/>
                <a:ea typeface="Arial"/>
                <a:cs typeface="Arial"/>
              </a:rPr>
              <a:t>Рекомендоване використання респіраторних масок з підвищеною фільтрацією (N95, </a:t>
            </a:r>
            <a:r>
              <a:rPr lang="uk-UA" sz="2200" b="0" i="0" strike="noStrike" cap="none" spc="0" baseline="0" dirty="0" err="1">
                <a:solidFill>
                  <a:srgbClr val="262626"/>
                </a:solidFill>
                <a:effectLst/>
                <a:latin typeface="Arial"/>
                <a:ea typeface="Arial"/>
                <a:cs typeface="Arial"/>
              </a:rPr>
              <a:t>FFP2</a:t>
            </a:r>
            <a:r>
              <a:rPr lang="uk-UA" sz="2200" b="0" i="0" strike="noStrike" cap="none" spc="0" baseline="0" dirty="0">
                <a:solidFill>
                  <a:srgbClr val="262626"/>
                </a:solidFill>
                <a:effectLst/>
                <a:latin typeface="Arial"/>
                <a:ea typeface="Arial"/>
                <a:cs typeface="Arial"/>
              </a:rPr>
              <a:t>, </a:t>
            </a:r>
            <a:r>
              <a:rPr lang="uk-UA" sz="2200" b="0" i="0" strike="noStrike" cap="none" spc="0" baseline="0" dirty="0" err="1">
                <a:solidFill>
                  <a:srgbClr val="262626"/>
                </a:solidFill>
                <a:effectLst/>
                <a:latin typeface="Arial"/>
                <a:ea typeface="Arial"/>
                <a:cs typeface="Arial"/>
              </a:rPr>
              <a:t>FFP3</a:t>
            </a:r>
            <a:r>
              <a:rPr lang="uk-UA" sz="2200" b="0" i="0" strike="noStrike" cap="none" spc="0" baseline="0" dirty="0">
                <a:solidFill>
                  <a:srgbClr val="262626"/>
                </a:solidFill>
                <a:effectLst/>
                <a:latin typeface="Arial"/>
                <a:ea typeface="Arial"/>
                <a:cs typeface="Arial"/>
              </a:rPr>
              <a:t> або еквівалент)</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Захист очей</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Рукавички</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Спецодяг</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Регулярна гігієна рук</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r>
              <a:rPr lang="uk-UA" sz="2600" b="0" i="0" strike="noStrike" cap="none" spc="0" baseline="0" dirty="0">
                <a:solidFill>
                  <a:srgbClr val="262626"/>
                </a:solidFill>
                <a:effectLst/>
                <a:latin typeface="Arial"/>
                <a:ea typeface="Arial"/>
                <a:cs typeface="Arial"/>
              </a:rPr>
              <a:t>В медичних закладах рекомендується носити маски (пацієнтам і медичним працівникам).</a:t>
            </a:r>
          </a:p>
        </p:txBody>
      </p:sp>
    </p:spTree>
    <p:extLst>
      <p:ext uri="{BB962C8B-B14F-4D97-AF65-F5344CB8AC3E}">
        <p14:creationId xmlns:p14="http://schemas.microsoft.com/office/powerpoint/2010/main" val="2196247793"/>
      </p:ext>
    </p:extLst>
  </p:cSld>
  <p:clrMapOvr>
    <a:masterClrMapping/>
  </p:clrMapOvr>
  <p:transition/>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8F3DB-9C8B-6428-E5D9-C1951A79C2D9}"/>
              </a:ext>
            </a:extLst>
          </p:cNvPr>
          <p:cNvSpPr>
            <a:spLocks noGrp="1"/>
          </p:cNvSpPr>
          <p:nvPr>
            <p:ph type="title"/>
          </p:nvPr>
        </p:nvSpPr>
        <p:spPr/>
        <p:txBody>
          <a:bodyPr>
            <a:normAutofit/>
          </a:bodyPr>
          <a:lstStyle/>
          <a:p>
            <a:r>
              <a:rPr lang="uk-UA" sz="3600" b="1" i="0" strike="noStrike" cap="none" spc="0" baseline="0">
                <a:solidFill>
                  <a:srgbClr val="577F9F"/>
                </a:solidFill>
                <a:effectLst/>
                <a:latin typeface="Arial"/>
                <a:ea typeface="Arial"/>
                <a:cs typeface="Arial"/>
              </a:rPr>
              <a:t>Ресурси з ПКІ</a:t>
            </a:r>
          </a:p>
        </p:txBody>
      </p:sp>
      <p:pic>
        <p:nvPicPr>
          <p:cNvPr id="5" name="Content Placeholder 4" descr="Graphical user interface&#10;&#10;Description automatically generated">
            <a:extLst>
              <a:ext uri="{FF2B5EF4-FFF2-40B4-BE49-F238E27FC236}">
                <a16:creationId xmlns:a16="http://schemas.microsoft.com/office/drawing/2014/main" id="{C9826800-2DFC-3DF9-DB81-04D54DD1BD57}"/>
              </a:ext>
            </a:extLst>
          </p:cNvPr>
          <p:cNvPicPr>
            <a:picLocks noGrp="1" noChangeAspect="1"/>
          </p:cNvPicPr>
          <p:nvPr>
            <p:ph idx="1"/>
          </p:nvPr>
        </p:nvPicPr>
        <p:blipFill>
          <a:blip r:embed="rId3"/>
          <a:stretch>
            <a:fillRect/>
          </a:stretch>
        </p:blipFill>
        <p:spPr>
          <a:xfrm>
            <a:off x="1241306" y="1593875"/>
            <a:ext cx="4947995" cy="4932362"/>
          </a:xfrm>
        </p:spPr>
      </p:pic>
      <p:sp>
        <p:nvSpPr>
          <p:cNvPr id="6" name="TextBox 5">
            <a:extLst>
              <a:ext uri="{FF2B5EF4-FFF2-40B4-BE49-F238E27FC236}">
                <a16:creationId xmlns:a16="http://schemas.microsoft.com/office/drawing/2014/main" id="{0F3C1C48-47F6-76EE-7B77-0679476CB15F}"/>
              </a:ext>
            </a:extLst>
          </p:cNvPr>
          <p:cNvSpPr txBox="1"/>
          <p:nvPr/>
        </p:nvSpPr>
        <p:spPr>
          <a:xfrm>
            <a:off x="6562164" y="2008714"/>
            <a:ext cx="4648200" cy="1188720"/>
          </a:xfrm>
          <a:prstGeom prst="rect">
            <a:avLst/>
          </a:prstGeom>
          <a:noFill/>
        </p:spPr>
        <p:txBody>
          <a:bodyPr wrap="square" rtlCol="0">
            <a:spAutoFit/>
          </a:bodyPr>
          <a:lstStyle/>
          <a:p>
            <a:r>
              <a:rPr lang="uk-UA" sz="2400" b="0" i="0" strike="noStrike" cap="none" spc="0" baseline="0">
                <a:solidFill>
                  <a:srgbClr val="000000"/>
                </a:solidFill>
                <a:effectLst/>
                <a:latin typeface="Arial"/>
                <a:ea typeface="Arial"/>
                <a:cs typeface="Arial"/>
              </a:rPr>
              <a:t>ВООЗ: </a:t>
            </a:r>
          </a:p>
          <a:p>
            <a:r>
              <a:rPr lang="uk-UA" sz="2400" b="0" i="0" strike="noStrike" cap="none" spc="0" baseline="0">
                <a:solidFill>
                  <a:srgbClr val="000000"/>
                </a:solidFill>
                <a:effectLst/>
                <a:latin typeface="Arial"/>
                <a:ea typeface="Arial"/>
                <a:cs typeface="Arial"/>
                <a:hlinkClick r:id="rId4" history="0"/>
              </a:rPr>
              <a:t>Ресурси з профілактики та контролю інфекцій</a:t>
            </a:r>
            <a:endParaRPr lang="en-US" sz="2400"/>
          </a:p>
        </p:txBody>
      </p:sp>
      <p:sp>
        <p:nvSpPr>
          <p:cNvPr id="7" name="TextBox 6">
            <a:extLst>
              <a:ext uri="{FF2B5EF4-FFF2-40B4-BE49-F238E27FC236}">
                <a16:creationId xmlns:a16="http://schemas.microsoft.com/office/drawing/2014/main" id="{188DE9D0-917D-F0EB-4AA0-88E347C3BC90}"/>
              </a:ext>
            </a:extLst>
          </p:cNvPr>
          <p:cNvSpPr txBox="1"/>
          <p:nvPr/>
        </p:nvSpPr>
        <p:spPr>
          <a:xfrm>
            <a:off x="6562164" y="3477592"/>
            <a:ext cx="3972393" cy="1554480"/>
          </a:xfrm>
          <a:prstGeom prst="rect">
            <a:avLst/>
          </a:prstGeom>
          <a:noFill/>
        </p:spPr>
        <p:txBody>
          <a:bodyPr wrap="square" rtlCol="0">
            <a:spAutoFit/>
          </a:bodyPr>
          <a:lstStyle/>
          <a:p>
            <a:r>
              <a:rPr lang="uk-UA" sz="2400" b="0" i="0" strike="noStrike" cap="none" spc="0" baseline="0">
                <a:solidFill>
                  <a:srgbClr val="000000"/>
                </a:solidFill>
                <a:effectLst/>
                <a:latin typeface="Arial"/>
                <a:ea typeface="Arial"/>
                <a:cs typeface="Arial"/>
              </a:rPr>
              <a:t>Відкрите надання допомоги важкохворим: </a:t>
            </a:r>
            <a:r>
              <a:rPr lang="uk-UA" sz="2400" b="0" i="0" strike="noStrike" cap="none" spc="0" baseline="0">
                <a:solidFill>
                  <a:srgbClr val="000000"/>
                </a:solidFill>
                <a:effectLst/>
                <a:latin typeface="Arial"/>
                <a:ea typeface="Arial"/>
                <a:cs typeface="Arial"/>
                <a:hlinkClick r:id="rId5" history="0"/>
              </a:rPr>
              <a:t>Навчання з профілактики та контролю інфекцій</a:t>
            </a:r>
            <a:endParaRPr lang="en-US" sz="2400"/>
          </a:p>
        </p:txBody>
      </p:sp>
    </p:spTree>
    <p:extLst>
      <p:ext uri="{BB962C8B-B14F-4D97-AF65-F5344CB8AC3E}">
        <p14:creationId xmlns:p14="http://schemas.microsoft.com/office/powerpoint/2010/main" val="7574428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2043A-8C41-43ED-2458-547AAD77AA96}"/>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КПІ з варіантами COVID-19 </a:t>
            </a:r>
            <a:endParaRPr lang="en-US"/>
          </a:p>
        </p:txBody>
      </p:sp>
      <p:sp>
        <p:nvSpPr>
          <p:cNvPr id="5" name="Content Placeholder 2">
            <a:extLst>
              <a:ext uri="{FF2B5EF4-FFF2-40B4-BE49-F238E27FC236}">
                <a16:creationId xmlns:a16="http://schemas.microsoft.com/office/drawing/2014/main" id="{575C8BAA-394D-96C2-DE8C-D54A6203FC4A}"/>
              </a:ext>
            </a:extLst>
          </p:cNvPr>
          <p:cNvSpPr>
            <a:spLocks noGrp="1"/>
          </p:cNvSpPr>
          <p:nvPr>
            <p:ph idx="1"/>
          </p:nvPr>
        </p:nvSpPr>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Нові варіанти COVID-19 постійно розвиваються, викликають труднощі та вимагають оновлення нашої практики.</a:t>
            </a:r>
            <a:endParaRPr lang="en-US" dirty="0"/>
          </a:p>
          <a:p>
            <a:r>
              <a:rPr lang="uk-UA" sz="2800" b="0" i="0" strike="noStrike" cap="none" spc="0" baseline="0" dirty="0">
                <a:solidFill>
                  <a:srgbClr val="262626"/>
                </a:solidFill>
                <a:effectLst/>
                <a:latin typeface="Arial"/>
                <a:ea typeface="Arial"/>
                <a:cs typeface="Arial"/>
              </a:rPr>
              <a:t>Наприклад, варіант </a:t>
            </a:r>
            <a:r>
              <a:rPr lang="uk-UA" sz="2800" b="0" i="0" strike="noStrike" cap="none" spc="0" baseline="0" dirty="0" err="1">
                <a:solidFill>
                  <a:srgbClr val="262626"/>
                </a:solidFill>
                <a:effectLst/>
                <a:latin typeface="Arial"/>
                <a:ea typeface="Arial"/>
                <a:cs typeface="Arial"/>
              </a:rPr>
              <a:t>омікрон</a:t>
            </a:r>
            <a:r>
              <a:rPr lang="uk-UA" sz="2800" b="0" i="0" strike="noStrike" cap="none" spc="0" baseline="0" dirty="0">
                <a:solidFill>
                  <a:srgbClr val="262626"/>
                </a:solidFill>
                <a:effectLst/>
                <a:latin typeface="Arial"/>
                <a:ea typeface="Arial"/>
                <a:cs typeface="Arial"/>
              </a:rPr>
              <a:t> є більш заразним, ніж попередні варіанти, а оновлені рекомендації рекомендують використовувати підвищені рівні захисту</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Будьте в безпеці, постійно слідкуйте за інформацією про пандемію та відповідними рекомендаціями. </a:t>
            </a:r>
          </a:p>
        </p:txBody>
      </p:sp>
    </p:spTree>
    <p:extLst>
      <p:ext uri="{BB962C8B-B14F-4D97-AF65-F5344CB8AC3E}">
        <p14:creationId xmlns:p14="http://schemas.microsoft.com/office/powerpoint/2010/main" val="554584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A5345-CB1F-FF79-8299-CFEFBF8215CD}"/>
              </a:ext>
            </a:extLst>
          </p:cNvPr>
          <p:cNvSpPr>
            <a:spLocks noGrp="1"/>
          </p:cNvSpPr>
          <p:nvPr>
            <p:ph type="title"/>
          </p:nvPr>
        </p:nvSpPr>
        <p:spPr>
          <a:xfrm>
            <a:off x="559836" y="1"/>
            <a:ext cx="8543925" cy="914399"/>
          </a:xfrm>
        </p:spPr>
        <p:txBody>
          <a:bodyPr/>
          <a:lstStyle/>
          <a:p>
            <a:r>
              <a:rPr lang="uk-UA" sz="3600" b="1" i="0" strike="noStrike" cap="none" spc="0" baseline="0" dirty="0" err="1">
                <a:solidFill>
                  <a:srgbClr val="577F9F"/>
                </a:solidFill>
                <a:effectLst/>
                <a:latin typeface="Arial"/>
                <a:ea typeface="Arial"/>
                <a:cs typeface="Arial"/>
              </a:rPr>
              <a:t>Скринінг</a:t>
            </a:r>
            <a:endParaRPr lang="uk-UA" sz="3600" b="1" i="0" strike="noStrike" cap="none" spc="0" baseline="0" dirty="0">
              <a:solidFill>
                <a:srgbClr val="577F9F"/>
              </a:solidFill>
              <a:effectLst/>
              <a:latin typeface="Arial"/>
              <a:ea typeface="Arial"/>
              <a:cs typeface="Arial"/>
            </a:endParaRPr>
          </a:p>
        </p:txBody>
      </p:sp>
      <p:sp>
        <p:nvSpPr>
          <p:cNvPr id="5" name="Content Placeholder 2">
            <a:extLst>
              <a:ext uri="{FF2B5EF4-FFF2-40B4-BE49-F238E27FC236}">
                <a16:creationId xmlns:a16="http://schemas.microsoft.com/office/drawing/2014/main" id="{21ECD49B-C5C9-D2C2-7C1D-EA82F0B006E4}"/>
              </a:ext>
            </a:extLst>
          </p:cNvPr>
          <p:cNvSpPr>
            <a:spLocks noGrp="1"/>
          </p:cNvSpPr>
          <p:nvPr>
            <p:ph idx="1"/>
          </p:nvPr>
        </p:nvSpPr>
        <p:spPr>
          <a:xfrm>
            <a:off x="559836" y="931654"/>
            <a:ext cx="5323379" cy="5389626"/>
          </a:xfrm>
        </p:spPr>
        <p:txBody>
          <a:bodyPr/>
          <a:lstStyle/>
          <a:p>
            <a:r>
              <a:rPr lang="uk-UA" sz="2800" b="0" i="0" strike="noStrike" cap="none" spc="0" baseline="0" dirty="0">
                <a:solidFill>
                  <a:srgbClr val="262626"/>
                </a:solidFill>
                <a:effectLst/>
                <a:latin typeface="Arial"/>
                <a:ea typeface="Arial"/>
                <a:cs typeface="Arial"/>
              </a:rPr>
              <a:t>Загальний скринінг для всіх пацієнтів, які входять до медичного закладу</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Спеціалізований скринінг на початку оцінки пріоритетності</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err="1">
                <a:solidFill>
                  <a:srgbClr val="262626"/>
                </a:solidFill>
                <a:effectLst/>
                <a:latin typeface="Arial"/>
                <a:ea typeface="Arial"/>
                <a:cs typeface="Arial"/>
              </a:rPr>
              <a:t>Скринінг</a:t>
            </a:r>
            <a:r>
              <a:rPr lang="uk-UA" sz="2800" b="0" i="0" strike="noStrike" cap="none" spc="0" baseline="0" dirty="0">
                <a:solidFill>
                  <a:srgbClr val="262626"/>
                </a:solidFill>
                <a:effectLst/>
                <a:latin typeface="Arial"/>
                <a:ea typeface="Arial"/>
                <a:cs typeface="Arial"/>
              </a:rPr>
              <a:t> на наявність симптомів та/або недавній контакт з вірусом</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err="1">
                <a:solidFill>
                  <a:srgbClr val="262626"/>
                </a:solidFill>
                <a:effectLst/>
                <a:latin typeface="Arial"/>
                <a:ea typeface="Arial"/>
                <a:cs typeface="Arial"/>
              </a:rPr>
              <a:t>Скринінг</a:t>
            </a:r>
            <a:r>
              <a:rPr lang="uk-UA" sz="2800" b="0" i="0" strike="noStrike" cap="none" spc="0" baseline="0" dirty="0">
                <a:solidFill>
                  <a:srgbClr val="262626"/>
                </a:solidFill>
                <a:effectLst/>
                <a:latin typeface="Arial"/>
                <a:ea typeface="Arial"/>
                <a:cs typeface="Arial"/>
              </a:rPr>
              <a:t> на наявність симптомів, що відповідають новим варіантам</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endParaRPr lang="en-US" dirty="0"/>
          </a:p>
        </p:txBody>
      </p:sp>
      <p:pic>
        <p:nvPicPr>
          <p:cNvPr id="6" name="Picture 5" descr="Timeline&#10;&#10;Description automatically generated">
            <a:extLst>
              <a:ext uri="{FF2B5EF4-FFF2-40B4-BE49-F238E27FC236}">
                <a16:creationId xmlns:a16="http://schemas.microsoft.com/office/drawing/2014/main" id="{E1D9ACA2-7772-15C0-71FA-07D589FC1028}"/>
              </a:ext>
            </a:extLst>
          </p:cNvPr>
          <p:cNvPicPr>
            <a:picLocks noChangeAspect="1"/>
          </p:cNvPicPr>
          <p:nvPr/>
        </p:nvPicPr>
        <p:blipFill>
          <a:blip r:embed="rId4"/>
          <a:stretch>
            <a:fillRect/>
          </a:stretch>
        </p:blipFill>
        <p:spPr>
          <a:xfrm>
            <a:off x="5869576" y="65220"/>
            <a:ext cx="5976258" cy="6727559"/>
          </a:xfrm>
          <a:prstGeom prst="rect">
            <a:avLst/>
          </a:prstGeom>
        </p:spPr>
      </p:pic>
    </p:spTree>
    <p:extLst>
      <p:ext uri="{BB962C8B-B14F-4D97-AF65-F5344CB8AC3E}">
        <p14:creationId xmlns:p14="http://schemas.microsoft.com/office/powerpoint/2010/main" val="2020661556"/>
      </p:ext>
    </p:extLst>
  </p:cSld>
  <p:clrMapOvr>
    <a:masterClrMapping/>
  </p:clrMapOvr>
  <p:transition/>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CFCBFA-39E5-5DE0-3AD4-CC47C6AA13D6}"/>
              </a:ext>
            </a:extLst>
          </p:cNvPr>
          <p:cNvSpPr>
            <a:spLocks noGrp="1"/>
          </p:cNvSpPr>
          <p:nvPr>
            <p:ph type="title"/>
          </p:nvPr>
        </p:nvSpPr>
        <p:spPr>
          <a:xfrm>
            <a:off x="533400" y="241541"/>
            <a:ext cx="9317966" cy="913366"/>
          </a:xfrm>
        </p:spPr>
        <p:txBody>
          <a:bodyPr>
            <a:normAutofit fontScale="90000"/>
          </a:bodyPr>
          <a:lstStyle/>
          <a:p>
            <a:r>
              <a:rPr lang="uk-UA" sz="3600" b="1" i="0" strike="noStrike" cap="none" spc="0" baseline="0" dirty="0">
                <a:solidFill>
                  <a:srgbClr val="577F9F"/>
                </a:solidFill>
                <a:effectLst/>
                <a:latin typeface="Arial"/>
                <a:ea typeface="Arial"/>
                <a:cs typeface="Arial"/>
              </a:rPr>
              <a:t>Розподіл на когорти за фізичними параметрами: базова оцінка пріоритетності</a:t>
            </a:r>
          </a:p>
        </p:txBody>
      </p:sp>
      <p:pic>
        <p:nvPicPr>
          <p:cNvPr id="5" name="Content Placeholder 5" descr="Graphical user interface, diagram&#10;&#10;Description automatically generated">
            <a:extLst>
              <a:ext uri="{FF2B5EF4-FFF2-40B4-BE49-F238E27FC236}">
                <a16:creationId xmlns:a16="http://schemas.microsoft.com/office/drawing/2014/main" id="{26341CB3-0A96-58FD-2AAE-0E7A5CBC2207}"/>
              </a:ext>
            </a:extLst>
          </p:cNvPr>
          <p:cNvPicPr>
            <a:picLocks noGrp="1" noChangeAspect="1"/>
          </p:cNvPicPr>
          <p:nvPr>
            <p:ph idx="1"/>
          </p:nvPr>
        </p:nvPicPr>
        <p:blipFill>
          <a:blip r:embed="rId3"/>
          <a:stretch>
            <a:fillRect/>
          </a:stretch>
        </p:blipFill>
        <p:spPr>
          <a:xfrm>
            <a:off x="1988769" y="1476416"/>
            <a:ext cx="8214462" cy="4641355"/>
          </a:xfrm>
        </p:spPr>
      </p:pic>
    </p:spTree>
    <p:extLst>
      <p:ext uri="{BB962C8B-B14F-4D97-AF65-F5344CB8AC3E}">
        <p14:creationId xmlns:p14="http://schemas.microsoft.com/office/powerpoint/2010/main" val="30053650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69BCB-9BC6-4A5B-A21E-64DE0AF1AAFA}"/>
              </a:ext>
            </a:extLst>
          </p:cNvPr>
          <p:cNvSpPr>
            <a:spLocks noGrp="1"/>
          </p:cNvSpPr>
          <p:nvPr>
            <p:ph type="title"/>
          </p:nvPr>
        </p:nvSpPr>
        <p:spPr>
          <a:xfrm>
            <a:off x="231990" y="-1110344"/>
            <a:ext cx="4562764" cy="6590580"/>
          </a:xfrm>
        </p:spPr>
        <p:txBody>
          <a:bodyPr>
            <a:noAutofit/>
          </a:bodyPr>
          <a:lstStyle/>
          <a:p>
            <a:r>
              <a:rPr lang="uk-UA" sz="3800" b="1" i="0" strike="noStrike" cap="none" spc="0" baseline="0" dirty="0">
                <a:solidFill>
                  <a:srgbClr val="577F9F"/>
                </a:solidFill>
                <a:effectLst/>
                <a:latin typeface="Arial"/>
                <a:ea typeface="Arial"/>
                <a:cs typeface="Arial"/>
              </a:rPr>
              <a:t>Розподіл на когорти за фізичними параметрами: </a:t>
            </a:r>
            <a:br>
              <a:rPr sz="3800" dirty="0"/>
            </a:br>
            <a:br>
              <a:rPr sz="3800" dirty="0"/>
            </a:br>
            <a:r>
              <a:rPr lang="uk-UA" sz="3800" b="1" i="0" strike="noStrike" cap="none" spc="0" baseline="0" dirty="0">
                <a:solidFill>
                  <a:srgbClr val="577F9F"/>
                </a:solidFill>
                <a:effectLst/>
                <a:latin typeface="Arial"/>
                <a:ea typeface="Arial"/>
                <a:cs typeface="Arial"/>
              </a:rPr>
              <a:t>центр додаткової оцінки пріоритетності або невідкладної допомоги</a:t>
            </a:r>
          </a:p>
        </p:txBody>
      </p:sp>
      <p:pic>
        <p:nvPicPr>
          <p:cNvPr id="5" name="Picture 4" descr="Diagram&#10;&#10;Description automatically generated">
            <a:extLst>
              <a:ext uri="{FF2B5EF4-FFF2-40B4-BE49-F238E27FC236}">
                <a16:creationId xmlns:a16="http://schemas.microsoft.com/office/drawing/2014/main" id="{8EAB421B-893D-5215-77A0-AFB56B678710}"/>
              </a:ext>
            </a:extLst>
          </p:cNvPr>
          <p:cNvPicPr>
            <a:picLocks noChangeAspect="1"/>
          </p:cNvPicPr>
          <p:nvPr/>
        </p:nvPicPr>
        <p:blipFill>
          <a:blip r:embed="rId3"/>
          <a:stretch>
            <a:fillRect/>
          </a:stretch>
        </p:blipFill>
        <p:spPr>
          <a:xfrm>
            <a:off x="4876191" y="36179"/>
            <a:ext cx="6857999" cy="6527855"/>
          </a:xfrm>
          <a:prstGeom prst="rect">
            <a:avLst/>
          </a:prstGeom>
          <a:solidFill>
            <a:schemeClr val="accent3"/>
          </a:solidFill>
        </p:spPr>
      </p:pic>
      <p:sp>
        <p:nvSpPr>
          <p:cNvPr id="6" name="Rectangle 5">
            <a:extLst>
              <a:ext uri="{FF2B5EF4-FFF2-40B4-BE49-F238E27FC236}">
                <a16:creationId xmlns:a16="http://schemas.microsoft.com/office/drawing/2014/main" id="{17C8AE23-8D8B-6B74-0C77-465EFEFEAFD5}"/>
              </a:ext>
            </a:extLst>
          </p:cNvPr>
          <p:cNvSpPr/>
          <p:nvPr/>
        </p:nvSpPr>
        <p:spPr>
          <a:xfrm>
            <a:off x="9276080" y="2956560"/>
            <a:ext cx="985520" cy="944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900" b="0" i="0" strike="noStrike" cap="none" spc="0" baseline="0" dirty="0">
                <a:solidFill>
                  <a:srgbClr val="000000"/>
                </a:solidFill>
                <a:effectLst>
                  <a:outerShdw blurRad="38100" dist="19050" dir="2700000" algn="tl" rotWithShape="0">
                    <a:srgbClr val="000000">
                      <a:alpha val="40000"/>
                    </a:srgbClr>
                  </a:outerShdw>
                </a:effectLst>
                <a:latin typeface="Arial"/>
                <a:ea typeface="Arial"/>
                <a:cs typeface="Arial"/>
              </a:rPr>
              <a:t>Тяжкі випадки, що вимагають стабілізації</a:t>
            </a:r>
            <a:endParaRPr lang="en-US" sz="900" dirty="0"/>
          </a:p>
        </p:txBody>
      </p:sp>
    </p:spTree>
    <p:extLst>
      <p:ext uri="{BB962C8B-B14F-4D97-AF65-F5344CB8AC3E}">
        <p14:creationId xmlns:p14="http://schemas.microsoft.com/office/powerpoint/2010/main" val="7847624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6219-8336-C20E-FA96-16747B51D700}"/>
              </a:ext>
            </a:extLst>
          </p:cNvPr>
          <p:cNvSpPr>
            <a:spLocks noGrp="1"/>
          </p:cNvSpPr>
          <p:nvPr>
            <p:ph type="title"/>
          </p:nvPr>
        </p:nvSpPr>
        <p:spPr>
          <a:xfrm>
            <a:off x="838200" y="588494"/>
            <a:ext cx="10348609" cy="800039"/>
          </a:xfrm>
        </p:spPr>
        <p:txBody>
          <a:bodyPr>
            <a:noAutofit/>
          </a:bodyPr>
          <a:lstStyle/>
          <a:p>
            <a:r>
              <a:rPr lang="uk-UA" sz="3400" b="1" i="0" strike="noStrike" cap="none" spc="0" baseline="0">
                <a:solidFill>
                  <a:srgbClr val="577F9F"/>
                </a:solidFill>
                <a:effectLst/>
                <a:latin typeface="Arial"/>
                <a:ea typeface="Arial"/>
                <a:cs typeface="Arial"/>
              </a:rPr>
              <a:t>Інтеграція фізичної та клінічної оцінки пріоритетності у контексті COVID-19</a:t>
            </a:r>
          </a:p>
        </p:txBody>
      </p:sp>
      <p:pic>
        <p:nvPicPr>
          <p:cNvPr id="5" name="Content Placeholder 4" descr="Timeline&#10;&#10;Description automatically generated">
            <a:extLst>
              <a:ext uri="{FF2B5EF4-FFF2-40B4-BE49-F238E27FC236}">
                <a16:creationId xmlns:a16="http://schemas.microsoft.com/office/drawing/2014/main" id="{EA8D0B7A-DAB7-D120-9BA8-0F06DADF1229}"/>
              </a:ext>
            </a:extLst>
          </p:cNvPr>
          <p:cNvPicPr>
            <a:picLocks noGrp="1" noChangeAspect="1"/>
          </p:cNvPicPr>
          <p:nvPr>
            <p:ph idx="1"/>
          </p:nvPr>
        </p:nvPicPr>
        <p:blipFill>
          <a:blip r:embed="rId3"/>
          <a:stretch>
            <a:fillRect/>
          </a:stretch>
        </p:blipFill>
        <p:spPr>
          <a:xfrm>
            <a:off x="1154207" y="1636713"/>
            <a:ext cx="7911911" cy="4932362"/>
          </a:xfrm>
        </p:spPr>
      </p:pic>
      <p:sp>
        <p:nvSpPr>
          <p:cNvPr id="3" name="TextBox 2">
            <a:extLst>
              <a:ext uri="{FF2B5EF4-FFF2-40B4-BE49-F238E27FC236}">
                <a16:creationId xmlns:a16="http://schemas.microsoft.com/office/drawing/2014/main" id="{A2E29DAB-633F-F201-51D2-80C776358DA8}"/>
              </a:ext>
            </a:extLst>
          </p:cNvPr>
          <p:cNvSpPr txBox="1"/>
          <p:nvPr/>
        </p:nvSpPr>
        <p:spPr>
          <a:xfrm>
            <a:off x="9133170" y="5069177"/>
            <a:ext cx="2867130" cy="1200329"/>
          </a:xfrm>
          <a:prstGeom prst="rect">
            <a:avLst/>
          </a:prstGeom>
          <a:noFill/>
        </p:spPr>
        <p:txBody>
          <a:bodyPr wrap="square" rtlCol="0">
            <a:spAutoFit/>
          </a:bodyPr>
          <a:lstStyle/>
          <a:p>
            <a:r>
              <a:rPr lang="uk-UA" sz="1800" b="0" i="0" strike="noStrike" cap="none" spc="0" baseline="0" dirty="0">
                <a:solidFill>
                  <a:srgbClr val="000000"/>
                </a:solidFill>
                <a:effectLst/>
                <a:latin typeface="Arial"/>
                <a:ea typeface="Arial"/>
                <a:cs typeface="Arial"/>
              </a:rPr>
              <a:t>Посилання на алгоритм та додаткову інформацію знаходиться </a:t>
            </a:r>
            <a:r>
              <a:rPr lang="uk-UA" sz="1800" b="0" i="0" strike="noStrike" cap="none" spc="0" baseline="0" dirty="0">
                <a:solidFill>
                  <a:srgbClr val="000000"/>
                </a:solidFill>
                <a:effectLst/>
                <a:latin typeface="Arial"/>
                <a:ea typeface="Arial"/>
                <a:cs typeface="Arial"/>
                <a:hlinkClick r:id="rId4" history="0"/>
              </a:rPr>
              <a:t>ТУТ</a:t>
            </a:r>
            <a:r>
              <a:rPr lang="uk-UA" sz="1800" b="0" i="0" strike="noStrike" cap="none" spc="0" baseline="0" dirty="0">
                <a:solidFill>
                  <a:srgbClr val="000000"/>
                </a:solidFill>
                <a:effectLst/>
                <a:latin typeface="Arial"/>
                <a:ea typeface="Arial"/>
                <a:cs typeface="Arial"/>
              </a:rPr>
              <a:t>.</a:t>
            </a:r>
          </a:p>
        </p:txBody>
      </p:sp>
    </p:spTree>
    <p:extLst>
      <p:ext uri="{BB962C8B-B14F-4D97-AF65-F5344CB8AC3E}">
        <p14:creationId xmlns:p14="http://schemas.microsoft.com/office/powerpoint/2010/main" val="31021366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D5D2-E5E9-93EB-1AC7-6898F9C07D06}"/>
              </a:ext>
            </a:extLst>
          </p:cNvPr>
          <p:cNvSpPr>
            <a:spLocks noGrp="1"/>
          </p:cNvSpPr>
          <p:nvPr>
            <p:ph type="title"/>
          </p:nvPr>
        </p:nvSpPr>
        <p:spPr>
          <a:xfrm>
            <a:off x="246021" y="310551"/>
            <a:ext cx="10088424" cy="672860"/>
          </a:xfrm>
        </p:spPr>
        <p:txBody>
          <a:bodyPr>
            <a:noAutofit/>
          </a:bodyPr>
          <a:lstStyle/>
          <a:p>
            <a:r>
              <a:rPr lang="uk-UA" sz="3000" b="1" i="0" strike="noStrike" cap="none" spc="0" baseline="0" dirty="0">
                <a:solidFill>
                  <a:srgbClr val="577F9F"/>
                </a:solidFill>
                <a:effectLst/>
                <a:latin typeface="Arial"/>
                <a:ea typeface="Arial"/>
                <a:cs typeface="Arial"/>
              </a:rPr>
              <a:t>Інтегрована оцінка пріоритетності у стратегії </a:t>
            </a:r>
            <a:r>
              <a:rPr lang="uk-UA" sz="3000" b="1" i="0" strike="noStrike" cap="none" spc="0" baseline="0" dirty="0" err="1">
                <a:solidFill>
                  <a:srgbClr val="577F9F"/>
                </a:solidFill>
                <a:effectLst/>
                <a:latin typeface="Arial"/>
                <a:ea typeface="Arial"/>
                <a:cs typeface="Arial"/>
              </a:rPr>
              <a:t>Test</a:t>
            </a:r>
            <a:r>
              <a:rPr lang="uk-UA" sz="3000" b="1" i="0" strike="noStrike" cap="none" spc="0" baseline="0" dirty="0">
                <a:solidFill>
                  <a:srgbClr val="577F9F"/>
                </a:solidFill>
                <a:effectLst/>
                <a:latin typeface="Arial"/>
                <a:ea typeface="Arial"/>
                <a:cs typeface="Arial"/>
              </a:rPr>
              <a:t> </a:t>
            </a:r>
            <a:r>
              <a:rPr lang="uk-UA" sz="3000" b="1" i="0" strike="noStrike" cap="none" spc="0" baseline="0" dirty="0" err="1">
                <a:solidFill>
                  <a:srgbClr val="577F9F"/>
                </a:solidFill>
                <a:effectLst/>
                <a:latin typeface="Arial"/>
                <a:ea typeface="Arial"/>
                <a:cs typeface="Arial"/>
              </a:rPr>
              <a:t>to</a:t>
            </a:r>
            <a:r>
              <a:rPr lang="uk-UA" sz="3000" b="1" i="0" strike="noStrike" cap="none" spc="0" baseline="0" dirty="0">
                <a:solidFill>
                  <a:srgbClr val="577F9F"/>
                </a:solidFill>
                <a:effectLst/>
                <a:latin typeface="Arial"/>
                <a:ea typeface="Arial"/>
                <a:cs typeface="Arial"/>
              </a:rPr>
              <a:t> </a:t>
            </a:r>
            <a:r>
              <a:rPr lang="uk-UA" sz="3000" b="1" i="0" strike="noStrike" cap="none" spc="0" baseline="0" dirty="0" err="1">
                <a:solidFill>
                  <a:srgbClr val="577F9F"/>
                </a:solidFill>
                <a:effectLst/>
                <a:latin typeface="Arial"/>
                <a:ea typeface="Arial"/>
                <a:cs typeface="Arial"/>
              </a:rPr>
              <a:t>Treat</a:t>
            </a:r>
            <a:endParaRPr lang="uk-UA" sz="3000" b="1" i="0" strike="noStrike" cap="none" spc="0" baseline="0" dirty="0">
              <a:solidFill>
                <a:srgbClr val="577F9F"/>
              </a:solidFill>
              <a:effectLst/>
              <a:latin typeface="Arial"/>
              <a:ea typeface="Arial"/>
              <a:cs typeface="Arial"/>
            </a:endParaRPr>
          </a:p>
        </p:txBody>
      </p:sp>
      <p:sp>
        <p:nvSpPr>
          <p:cNvPr id="15" name="TextBox 14">
            <a:extLst>
              <a:ext uri="{FF2B5EF4-FFF2-40B4-BE49-F238E27FC236}">
                <a16:creationId xmlns:a16="http://schemas.microsoft.com/office/drawing/2014/main" id="{A1307FF4-5D09-EF34-0B7A-80DE63FC1AEE}"/>
              </a:ext>
            </a:extLst>
          </p:cNvPr>
          <p:cNvSpPr txBox="1"/>
          <p:nvPr/>
        </p:nvSpPr>
        <p:spPr>
          <a:xfrm>
            <a:off x="9847385" y="-93198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BB4F9EB-69A5-0689-3DA4-B9D667F7EEF8}"/>
              </a:ext>
            </a:extLst>
          </p:cNvPr>
          <p:cNvPicPr>
            <a:picLocks noChangeAspect="1"/>
          </p:cNvPicPr>
          <p:nvPr/>
        </p:nvPicPr>
        <p:blipFill>
          <a:blip r:embed="rId4"/>
          <a:stretch>
            <a:fillRect/>
          </a:stretch>
        </p:blipFill>
        <p:spPr>
          <a:xfrm>
            <a:off x="1425603" y="927297"/>
            <a:ext cx="9340793" cy="5926271"/>
          </a:xfrm>
          <a:prstGeom prst="rect">
            <a:avLst/>
          </a:prstGeom>
        </p:spPr>
      </p:pic>
    </p:spTree>
    <p:extLst>
      <p:ext uri="{BB962C8B-B14F-4D97-AF65-F5344CB8AC3E}">
        <p14:creationId xmlns:p14="http://schemas.microsoft.com/office/powerpoint/2010/main" val="2065324807"/>
      </p:ext>
    </p:extLst>
  </p:cSld>
  <p:clrMapOvr>
    <a:masterClrMapping/>
  </p:clrMapOvr>
  <p:transition/>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BFF7-56BB-3F5D-2F11-4E0E8D71775B}"/>
              </a:ext>
            </a:extLst>
          </p:cNvPr>
          <p:cNvSpPr>
            <a:spLocks noGrp="1"/>
          </p:cNvSpPr>
          <p:nvPr>
            <p:ph type="title"/>
          </p:nvPr>
        </p:nvSpPr>
        <p:spPr/>
        <p:txBody>
          <a:bodyPr>
            <a:normAutofit fontScale="90000"/>
          </a:bodyPr>
          <a:lstStyle/>
          <a:p>
            <a:r>
              <a:rPr lang="uk-UA" sz="3600" b="1" i="0" strike="noStrike" cap="none" spc="0" baseline="0" dirty="0">
                <a:solidFill>
                  <a:srgbClr val="577F9F"/>
                </a:solidFill>
                <a:effectLst/>
                <a:latin typeface="Arial"/>
                <a:ea typeface="Arial"/>
                <a:cs typeface="Arial"/>
              </a:rPr>
              <a:t>Інтегрована оцінка пріоритетності в контексті </a:t>
            </a:r>
            <a:r>
              <a:rPr lang="uk-UA" sz="3600" b="1" i="0" strike="noStrike" cap="none" spc="0" baseline="0" dirty="0" err="1">
                <a:solidFill>
                  <a:srgbClr val="577F9F"/>
                </a:solidFill>
                <a:effectLst/>
                <a:latin typeface="Arial"/>
                <a:ea typeface="Arial"/>
                <a:cs typeface="Arial"/>
              </a:rPr>
              <a:t>T2T</a:t>
            </a:r>
            <a:endParaRPr lang="uk-UA" sz="3600" b="1" i="0" strike="noStrike" cap="none" spc="0" baseline="0" dirty="0">
              <a:solidFill>
                <a:srgbClr val="577F9F"/>
              </a:solidFill>
              <a:effectLst/>
              <a:latin typeface="Arial"/>
              <a:ea typeface="Arial"/>
              <a:cs typeface="Arial"/>
            </a:endParaRPr>
          </a:p>
        </p:txBody>
      </p:sp>
      <p:sp>
        <p:nvSpPr>
          <p:cNvPr id="3" name="Content Placeholder 2">
            <a:extLst>
              <a:ext uri="{FF2B5EF4-FFF2-40B4-BE49-F238E27FC236}">
                <a16:creationId xmlns:a16="http://schemas.microsoft.com/office/drawing/2014/main" id="{4B30A197-709B-642C-FDCD-C5682540086C}"/>
              </a:ext>
            </a:extLst>
          </p:cNvPr>
          <p:cNvSpPr>
            <a:spLocks noGrp="1"/>
          </p:cNvSpPr>
          <p:nvPr>
            <p:ph idx="1"/>
          </p:nvPr>
        </p:nvSpPr>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Загальний скринінг, розділення на когорти, </a:t>
            </a:r>
            <a:r>
              <a:rPr lang="uk-UA" sz="2800" b="0" i="0" strike="noStrike" cap="none" spc="0" baseline="0" dirty="0" err="1">
                <a:solidFill>
                  <a:srgbClr val="262626"/>
                </a:solidFill>
                <a:effectLst/>
                <a:latin typeface="Arial"/>
                <a:ea typeface="Arial"/>
                <a:cs typeface="Arial"/>
              </a:rPr>
              <a:t>ПКІ</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Тестування в режимі реального часу для пацієнтів із симптомами</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Якщо симптоми </a:t>
            </a:r>
            <a:r>
              <a:rPr lang="uk-UA" sz="2800" b="0" i="1" strike="noStrike" cap="none" spc="0" baseline="0" dirty="0">
                <a:solidFill>
                  <a:srgbClr val="262626"/>
                </a:solidFill>
                <a:effectLst/>
                <a:latin typeface="Arial"/>
                <a:ea typeface="Arial"/>
                <a:cs typeface="Arial"/>
              </a:rPr>
              <a:t>тяжкого ступеня</a:t>
            </a:r>
            <a:r>
              <a:rPr lang="uk-UA" sz="2800" b="0" i="0" strike="noStrike" cap="none" spc="0" baseline="0" dirty="0">
                <a:solidFill>
                  <a:srgbClr val="262626"/>
                </a:solidFill>
                <a:effectLst/>
                <a:latin typeface="Arial"/>
                <a:ea typeface="Arial"/>
                <a:cs typeface="Arial"/>
              </a:rPr>
              <a:t> — пацієнт потребуватиме госпіталізації</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Якщо симптоми від </a:t>
            </a:r>
            <a:r>
              <a:rPr lang="uk-UA" sz="2800" b="0" i="1" strike="noStrike" cap="none" spc="0" baseline="0" dirty="0">
                <a:solidFill>
                  <a:srgbClr val="262626"/>
                </a:solidFill>
                <a:effectLst/>
                <a:latin typeface="Arial"/>
                <a:ea typeface="Arial"/>
                <a:cs typeface="Arial"/>
              </a:rPr>
              <a:t>легкого до середнього ступеня тяжкості</a:t>
            </a:r>
            <a:r>
              <a:rPr lang="uk-UA" sz="2800" b="0" i="0" strike="noStrike" cap="none" spc="0" baseline="0" dirty="0">
                <a:solidFill>
                  <a:srgbClr val="262626"/>
                </a:solidFill>
                <a:effectLst/>
                <a:latin typeface="Arial"/>
                <a:ea typeface="Arial"/>
                <a:cs typeface="Arial"/>
              </a:rPr>
              <a:t> </a:t>
            </a:r>
            <a:r>
              <a:rPr lang="uk-UA" sz="2800" b="1" i="0" strike="noStrike" cap="none" spc="0" baseline="0" dirty="0">
                <a:solidFill>
                  <a:srgbClr val="262626"/>
                </a:solidFill>
                <a:effectLst/>
                <a:latin typeface="Arial"/>
                <a:ea typeface="Arial"/>
                <a:cs typeface="Arial"/>
              </a:rPr>
              <a:t>плюс</a:t>
            </a:r>
            <a:r>
              <a:rPr lang="uk-UA" sz="2800" b="0" i="0" strike="noStrike" cap="none" spc="0" baseline="0" dirty="0">
                <a:solidFill>
                  <a:srgbClr val="262626"/>
                </a:solidFill>
                <a:effectLst/>
                <a:latin typeface="Arial"/>
                <a:ea typeface="Arial"/>
                <a:cs typeface="Arial"/>
              </a:rPr>
              <a:t> отримано позитивний результат тесту, оцініть відповідність критеріям для лікування противірусними препаратами для перорального застосування.</a:t>
            </a:r>
          </a:p>
        </p:txBody>
      </p:sp>
    </p:spTree>
    <p:extLst>
      <p:ext uri="{BB962C8B-B14F-4D97-AF65-F5344CB8AC3E}">
        <p14:creationId xmlns:p14="http://schemas.microsoft.com/office/powerpoint/2010/main" val="1046926088"/>
      </p:ext>
    </p:extLst>
  </p:cSld>
  <p:clrMapOvr>
    <a:masterClrMapping/>
  </p:clrMapOvr>
  <p:transition/>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60EAA-A34D-7B43-4849-1190663AA02B}"/>
              </a:ext>
            </a:extLst>
          </p:cNvPr>
          <p:cNvSpPr txBox="1"/>
          <p:nvPr/>
        </p:nvSpPr>
        <p:spPr>
          <a:xfrm>
            <a:off x="454019" y="464146"/>
            <a:ext cx="9245152" cy="800039"/>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4400" b="0" i="0" strike="noStrike" cap="none" spc="0" baseline="0" dirty="0">
                <a:solidFill>
                  <a:srgbClr val="000000"/>
                </a:solidFill>
                <a:effectLst/>
                <a:latin typeface="Arial"/>
                <a:ea typeface="Arial"/>
                <a:cs typeface="Arial"/>
              </a:rPr>
              <a:t>Оцінка пріоритетності у клініці: фокус на COVID-19</a:t>
            </a:r>
          </a:p>
        </p:txBody>
      </p:sp>
      <p:sp>
        <p:nvSpPr>
          <p:cNvPr id="5" name="Content Placeholder 2">
            <a:extLst>
              <a:ext uri="{FF2B5EF4-FFF2-40B4-BE49-F238E27FC236}">
                <a16:creationId xmlns:a16="http://schemas.microsoft.com/office/drawing/2014/main" id="{F8201516-DED5-0FFD-8DC5-74CC1BA6B2FE}"/>
              </a:ext>
            </a:extLst>
          </p:cNvPr>
          <p:cNvSpPr txBox="1"/>
          <p:nvPr/>
        </p:nvSpPr>
        <p:spPr>
          <a:xfrm>
            <a:off x="421640" y="1499186"/>
            <a:ext cx="8763000" cy="49327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0" i="0" strike="noStrike" cap="none" spc="0" baseline="0" dirty="0">
                <a:solidFill>
                  <a:srgbClr val="000000"/>
                </a:solidFill>
                <a:effectLst/>
                <a:latin typeface="Arial"/>
                <a:ea typeface="Arial"/>
                <a:cs typeface="Arial"/>
              </a:rPr>
              <a:t>Основна скарга/початкове враження</a:t>
            </a:r>
          </a:p>
          <a:p>
            <a:pPr lvl="1"/>
            <a:r>
              <a:rPr lang="uk-UA" sz="2400" b="0" i="0" strike="noStrike" cap="none" spc="0" baseline="0" dirty="0">
                <a:solidFill>
                  <a:srgbClr val="000000"/>
                </a:solidFill>
                <a:effectLst/>
                <a:latin typeface="Arial"/>
                <a:ea typeface="Arial"/>
                <a:cs typeface="Arial"/>
              </a:rPr>
              <a:t>Чи здається пацієнт хворим?</a:t>
            </a:r>
          </a:p>
          <a:p>
            <a:pPr lvl="1"/>
            <a:r>
              <a:rPr lang="uk-UA" sz="2400" b="0" i="0" strike="noStrike" cap="none" spc="0" baseline="0" dirty="0">
                <a:solidFill>
                  <a:srgbClr val="000000"/>
                </a:solidFill>
                <a:effectLst/>
                <a:latin typeface="Arial"/>
                <a:ea typeface="Arial"/>
                <a:cs typeface="Arial"/>
              </a:rPr>
              <a:t>Чи важко пацієнту дихати? </a:t>
            </a:r>
          </a:p>
          <a:p>
            <a:pPr lvl="1"/>
            <a:r>
              <a:rPr lang="uk-UA" sz="2400" b="0" i="0" strike="noStrike" cap="none" spc="0" baseline="0" dirty="0">
                <a:solidFill>
                  <a:srgbClr val="000000"/>
                </a:solidFill>
                <a:effectLst/>
                <a:latin typeface="Arial"/>
                <a:ea typeface="Arial"/>
                <a:cs typeface="Arial"/>
              </a:rPr>
              <a:t>Чи є у пацієнта сплутаність свідомості або змінений рівень свідомості?</a:t>
            </a:r>
          </a:p>
          <a:p>
            <a:r>
              <a:rPr lang="uk-UA" sz="2800" b="0" i="0" strike="noStrike" cap="none" spc="0" baseline="0" dirty="0">
                <a:solidFill>
                  <a:srgbClr val="C00000"/>
                </a:solidFill>
                <a:effectLst/>
                <a:latin typeface="Arial"/>
                <a:ea typeface="Arial"/>
                <a:cs typeface="Arial"/>
              </a:rPr>
              <a:t>Тривожні ознаки:</a:t>
            </a:r>
          </a:p>
          <a:p>
            <a:pPr lvl="1"/>
            <a:r>
              <a:rPr lang="uk-UA" sz="2400" b="0" i="0" strike="noStrike" cap="none" spc="0" baseline="0" dirty="0">
                <a:solidFill>
                  <a:srgbClr val="C00000"/>
                </a:solidFill>
                <a:effectLst/>
                <a:latin typeface="Arial"/>
                <a:ea typeface="Arial"/>
                <a:cs typeface="Arial"/>
              </a:rPr>
              <a:t>Сильна задишка</a:t>
            </a:r>
            <a:r>
              <a:rPr lang="en-US" sz="2400" b="0" i="0" strike="noStrike" cap="none" spc="0" baseline="0" dirty="0">
                <a:solidFill>
                  <a:srgbClr val="C00000"/>
                </a:solidFill>
                <a:effectLst/>
                <a:latin typeface="Arial"/>
                <a:ea typeface="Arial"/>
                <a:cs typeface="Arial"/>
              </a:rPr>
              <a:t>.</a:t>
            </a:r>
            <a:endParaRPr lang="uk-UA" sz="2400" b="0" i="0" strike="noStrike" cap="none" spc="0" baseline="0" dirty="0">
              <a:solidFill>
                <a:srgbClr val="C00000"/>
              </a:solidFill>
              <a:effectLst/>
              <a:latin typeface="Arial"/>
              <a:ea typeface="Arial"/>
              <a:cs typeface="Arial"/>
            </a:endParaRPr>
          </a:p>
          <a:p>
            <a:pPr lvl="1"/>
            <a:r>
              <a:rPr lang="uk-UA" sz="2400" b="0" i="0" strike="noStrike" cap="none" spc="0" baseline="0" dirty="0" err="1">
                <a:solidFill>
                  <a:srgbClr val="C00000"/>
                </a:solidFill>
                <a:effectLst/>
                <a:latin typeface="Arial"/>
                <a:ea typeface="Arial"/>
                <a:cs typeface="Arial"/>
              </a:rPr>
              <a:t>SpO2</a:t>
            </a:r>
            <a:r>
              <a:rPr lang="uk-UA" sz="2400" b="0" i="0" strike="noStrike" cap="none" spc="0" baseline="0" dirty="0">
                <a:solidFill>
                  <a:srgbClr val="C00000"/>
                </a:solidFill>
                <a:effectLst/>
                <a:latin typeface="Arial"/>
                <a:ea typeface="Arial"/>
                <a:cs typeface="Arial"/>
              </a:rPr>
              <a:t> 94 % або нижче</a:t>
            </a:r>
            <a:r>
              <a:rPr lang="en-US" sz="2400" b="0" i="0" strike="noStrike" cap="none" spc="0" baseline="0" dirty="0">
                <a:solidFill>
                  <a:srgbClr val="C00000"/>
                </a:solidFill>
                <a:effectLst/>
                <a:latin typeface="Arial"/>
                <a:ea typeface="Arial"/>
                <a:cs typeface="Arial"/>
              </a:rPr>
              <a:t>.</a:t>
            </a:r>
            <a:endParaRPr lang="uk-UA" sz="2400" b="0" i="0" strike="noStrike" cap="none" spc="0" baseline="0" dirty="0">
              <a:solidFill>
                <a:srgbClr val="C00000"/>
              </a:solidFill>
              <a:effectLst/>
              <a:latin typeface="Arial"/>
              <a:ea typeface="Arial"/>
              <a:cs typeface="Arial"/>
            </a:endParaRPr>
          </a:p>
          <a:p>
            <a:pPr lvl="1"/>
            <a:r>
              <a:rPr lang="uk-UA" sz="2400" b="0" i="0" strike="noStrike" cap="none" spc="0" baseline="0" dirty="0">
                <a:solidFill>
                  <a:srgbClr val="C00000"/>
                </a:solidFill>
                <a:effectLst/>
                <a:latin typeface="Arial"/>
                <a:ea typeface="Arial"/>
                <a:cs typeface="Arial"/>
              </a:rPr>
              <a:t>Задишка (утруднене дихання) у стані спокою та/або під час навантаження</a:t>
            </a:r>
            <a:r>
              <a:rPr lang="en-US" sz="2400" b="0" i="0" strike="noStrike" cap="none" spc="0" baseline="0" dirty="0">
                <a:solidFill>
                  <a:srgbClr val="C00000"/>
                </a:solidFill>
                <a:effectLst/>
                <a:latin typeface="Arial"/>
                <a:ea typeface="Arial"/>
                <a:cs typeface="Arial"/>
              </a:rPr>
              <a:t>.</a:t>
            </a:r>
            <a:endParaRPr lang="uk-UA" sz="2400" b="0" i="0" strike="noStrike" cap="none" spc="0" baseline="0" dirty="0">
              <a:solidFill>
                <a:srgbClr val="C00000"/>
              </a:solidFill>
              <a:effectLst/>
              <a:latin typeface="Arial"/>
              <a:ea typeface="Arial"/>
              <a:cs typeface="Arial"/>
            </a:endParaRPr>
          </a:p>
          <a:p>
            <a:pPr lvl="1"/>
            <a:r>
              <a:rPr lang="uk-UA" sz="2400" b="0" i="0" strike="noStrike" cap="none" spc="0" baseline="0" dirty="0">
                <a:solidFill>
                  <a:srgbClr val="C00000"/>
                </a:solidFill>
                <a:effectLst/>
                <a:latin typeface="Arial"/>
                <a:ea typeface="Arial"/>
                <a:cs typeface="Arial"/>
              </a:rPr>
              <a:t>Сильний та/або невпинний біль у грудях</a:t>
            </a:r>
          </a:p>
          <a:p>
            <a:pPr lvl="1"/>
            <a:r>
              <a:rPr lang="uk-UA" sz="2400" b="0" i="0" strike="noStrike" cap="none" spc="0" baseline="0" dirty="0">
                <a:solidFill>
                  <a:srgbClr val="C00000"/>
                </a:solidFill>
                <a:effectLst/>
                <a:latin typeface="Arial"/>
                <a:ea typeface="Arial"/>
                <a:cs typeface="Arial"/>
              </a:rPr>
              <a:t>Сильно виражена слабкість</a:t>
            </a:r>
            <a:r>
              <a:rPr lang="en-US" sz="2400" b="0" i="0" strike="noStrike" cap="none" spc="0" baseline="0" dirty="0">
                <a:solidFill>
                  <a:srgbClr val="C00000"/>
                </a:solidFill>
                <a:effectLst/>
                <a:latin typeface="Arial"/>
                <a:ea typeface="Arial"/>
                <a:cs typeface="Arial"/>
              </a:rPr>
              <a:t>.</a:t>
            </a:r>
            <a:endParaRPr lang="uk-UA" sz="2400" b="0" i="0" strike="noStrike" cap="none" spc="0" baseline="0" dirty="0">
              <a:solidFill>
                <a:srgbClr val="C00000"/>
              </a:solidFill>
              <a:effectLst/>
              <a:latin typeface="Arial"/>
              <a:ea typeface="Arial"/>
              <a:cs typeface="Arial"/>
            </a:endParaRPr>
          </a:p>
          <a:p>
            <a:pPr lvl="1"/>
            <a:r>
              <a:rPr lang="uk-UA" sz="2400" b="0" i="0" strike="noStrike" cap="none" spc="0" baseline="0" dirty="0">
                <a:solidFill>
                  <a:srgbClr val="C00000"/>
                </a:solidFill>
                <a:effectLst/>
                <a:latin typeface="Arial"/>
                <a:ea typeface="Arial"/>
                <a:cs typeface="Arial"/>
              </a:rPr>
              <a:t>Змінений рівень свідомості, наприклад, млявість, сплутаність свідомості, запаморочення</a:t>
            </a:r>
            <a:r>
              <a:rPr lang="en-US" sz="2400" b="0" i="0" strike="noStrike" cap="none" spc="0" baseline="0" dirty="0">
                <a:solidFill>
                  <a:srgbClr val="C00000"/>
                </a:solidFill>
                <a:effectLst/>
                <a:latin typeface="Arial"/>
                <a:ea typeface="Arial"/>
                <a:cs typeface="Arial"/>
              </a:rPr>
              <a:t>.</a:t>
            </a:r>
            <a:endParaRPr lang="uk-UA" sz="2400" b="0" i="0" strike="noStrike" cap="none" spc="0" baseline="0" dirty="0">
              <a:solidFill>
                <a:srgbClr val="C00000"/>
              </a:solidFill>
              <a:effectLst/>
              <a:latin typeface="Arial"/>
              <a:ea typeface="Arial"/>
              <a:cs typeface="Arial"/>
            </a:endParaRPr>
          </a:p>
        </p:txBody>
      </p:sp>
      <p:pic>
        <p:nvPicPr>
          <p:cNvPr id="6" name="Picture 5">
            <a:extLst>
              <a:ext uri="{FF2B5EF4-FFF2-40B4-BE49-F238E27FC236}">
                <a16:creationId xmlns:a16="http://schemas.microsoft.com/office/drawing/2014/main" id="{59CCBC90-98D6-1BE7-8249-47E23618F00B}"/>
              </a:ext>
            </a:extLst>
          </p:cNvPr>
          <p:cNvPicPr>
            <a:picLocks noChangeAspect="1"/>
          </p:cNvPicPr>
          <p:nvPr/>
        </p:nvPicPr>
        <p:blipFill>
          <a:blip r:embed="rId3"/>
          <a:stretch>
            <a:fillRect/>
          </a:stretch>
        </p:blipFill>
        <p:spPr>
          <a:xfrm>
            <a:off x="9464357" y="4126381"/>
            <a:ext cx="2143125" cy="2143125"/>
          </a:xfrm>
          <a:prstGeom prst="rect">
            <a:avLst/>
          </a:prstGeom>
        </p:spPr>
      </p:pic>
    </p:spTree>
    <p:extLst>
      <p:ext uri="{BB962C8B-B14F-4D97-AF65-F5344CB8AC3E}">
        <p14:creationId xmlns:p14="http://schemas.microsoft.com/office/powerpoint/2010/main" val="39843982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8E2-5C31-CD4D-0755-7BBA25B1DAC7}"/>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Що таке COVID-19?</a:t>
            </a:r>
            <a:endParaRPr lang="en-US"/>
          </a:p>
        </p:txBody>
      </p:sp>
      <p:sp>
        <p:nvSpPr>
          <p:cNvPr id="3" name="Content Placeholder 2">
            <a:extLst>
              <a:ext uri="{FF2B5EF4-FFF2-40B4-BE49-F238E27FC236}">
                <a16:creationId xmlns:a16="http://schemas.microsoft.com/office/drawing/2014/main" id="{133E3AC5-8E63-2C75-0159-D14A0B0876F1}"/>
              </a:ext>
            </a:extLst>
          </p:cNvPr>
          <p:cNvSpPr>
            <a:spLocks noGrp="1"/>
          </p:cNvSpPr>
          <p:nvPr>
            <p:ph idx="1"/>
          </p:nvPr>
        </p:nvSpPr>
        <p:spPr>
          <a:xfrm>
            <a:off x="838201" y="1636730"/>
            <a:ext cx="5059165" cy="4932746"/>
          </a:xfrm>
        </p:spPr>
        <p:txBody>
          <a:bodyPr/>
          <a:lstStyle/>
          <a:p>
            <a:r>
              <a:rPr lang="uk-UA" sz="2800" b="0" i="0" strike="noStrike" cap="none" spc="0" baseline="0" dirty="0">
                <a:solidFill>
                  <a:srgbClr val="262626"/>
                </a:solidFill>
                <a:effectLst/>
                <a:latin typeface="Arial"/>
                <a:ea typeface="Arial"/>
                <a:cs typeface="Arial"/>
              </a:rPr>
              <a:t>Інфекція, викликана SARS-CoV-2 (тяжкий гострий респіраторний синдром — </a:t>
            </a:r>
            <a:r>
              <a:rPr lang="uk-UA" sz="2800" b="0" i="0" strike="noStrike" cap="none" spc="0" baseline="0" dirty="0" err="1">
                <a:solidFill>
                  <a:srgbClr val="262626"/>
                </a:solidFill>
                <a:effectLst/>
                <a:latin typeface="Arial"/>
                <a:ea typeface="Arial"/>
                <a:cs typeface="Arial"/>
              </a:rPr>
              <a:t>коронавірус</a:t>
            </a:r>
            <a:r>
              <a:rPr lang="uk-UA" sz="2800" b="0" i="0" strike="noStrike" cap="none" spc="0" baseline="0" dirty="0">
                <a:solidFill>
                  <a:srgbClr val="262626"/>
                </a:solidFill>
                <a:effectLst/>
                <a:latin typeface="Arial"/>
                <a:ea typeface="Arial"/>
                <a:cs typeface="Arial"/>
              </a:rPr>
              <a:t> 2)</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SARS-CoV2 — один із видів </a:t>
            </a:r>
            <a:r>
              <a:rPr lang="uk-UA" sz="2800" b="0" i="0" strike="noStrike" cap="none" spc="0" baseline="0" dirty="0" err="1">
                <a:solidFill>
                  <a:srgbClr val="262626"/>
                </a:solidFill>
                <a:effectLst/>
                <a:latin typeface="Arial"/>
                <a:ea typeface="Arial"/>
                <a:cs typeface="Arial"/>
              </a:rPr>
              <a:t>коронавірусу</a:t>
            </a:r>
            <a:r>
              <a:rPr lang="uk-UA" sz="2800" b="0" i="0" strike="noStrike" cap="none" spc="0" baseline="0" dirty="0">
                <a:solidFill>
                  <a:srgbClr val="262626"/>
                </a:solidFill>
                <a:effectLst/>
                <a:latin typeface="Arial"/>
                <a:ea typeface="Arial"/>
                <a:cs typeface="Arial"/>
              </a:rPr>
              <a:t>; він є причиною поточних інфекцій в усьому світі</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endParaRPr lang="en-US" dirty="0"/>
          </a:p>
        </p:txBody>
      </p:sp>
      <p:pic>
        <p:nvPicPr>
          <p:cNvPr id="4" name="Picture 3">
            <a:extLst>
              <a:ext uri="{FF2B5EF4-FFF2-40B4-BE49-F238E27FC236}">
                <a16:creationId xmlns:a16="http://schemas.microsoft.com/office/drawing/2014/main" id="{EC12BE27-AD2A-4164-8060-CF27585FA8E7}"/>
              </a:ext>
            </a:extLst>
          </p:cNvPr>
          <p:cNvPicPr>
            <a:picLocks noChangeAspect="1"/>
          </p:cNvPicPr>
          <p:nvPr/>
        </p:nvPicPr>
        <p:blipFill>
          <a:blip r:embed="rId3"/>
          <a:stretch>
            <a:fillRect/>
          </a:stretch>
        </p:blipFill>
        <p:spPr>
          <a:xfrm>
            <a:off x="5871835" y="3510444"/>
            <a:ext cx="5984091" cy="3059032"/>
          </a:xfrm>
          <a:prstGeom prst="rect">
            <a:avLst/>
          </a:prstGeom>
        </p:spPr>
      </p:pic>
      <p:pic>
        <p:nvPicPr>
          <p:cNvPr id="6" name="Picture 5">
            <a:extLst>
              <a:ext uri="{FF2B5EF4-FFF2-40B4-BE49-F238E27FC236}">
                <a16:creationId xmlns:a16="http://schemas.microsoft.com/office/drawing/2014/main" id="{4170C1FA-92D6-46C0-A501-94A14EC5F998}"/>
              </a:ext>
            </a:extLst>
          </p:cNvPr>
          <p:cNvPicPr>
            <a:picLocks noChangeAspect="1"/>
          </p:cNvPicPr>
          <p:nvPr/>
        </p:nvPicPr>
        <p:blipFill>
          <a:blip r:embed="rId4"/>
          <a:stretch>
            <a:fillRect/>
          </a:stretch>
        </p:blipFill>
        <p:spPr>
          <a:xfrm>
            <a:off x="6546173" y="433578"/>
            <a:ext cx="5088278" cy="2862156"/>
          </a:xfrm>
          <a:prstGeom prst="rect">
            <a:avLst/>
          </a:prstGeom>
        </p:spPr>
      </p:pic>
    </p:spTree>
    <p:extLst>
      <p:ext uri="{BB962C8B-B14F-4D97-AF65-F5344CB8AC3E}">
        <p14:creationId xmlns:p14="http://schemas.microsoft.com/office/powerpoint/2010/main" val="10178379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CDF287-F90E-00E8-9B16-026738F43947}"/>
              </a:ext>
            </a:extLst>
          </p:cNvPr>
          <p:cNvSpPr>
            <a:spLocks noGrp="1"/>
          </p:cNvSpPr>
          <p:nvPr>
            <p:ph type="title"/>
          </p:nvPr>
        </p:nvSpPr>
        <p:spPr>
          <a:xfrm>
            <a:off x="275492" y="137396"/>
            <a:ext cx="10590436" cy="800039"/>
          </a:xfrm>
        </p:spPr>
        <p:txBody>
          <a:bodyPr>
            <a:noAutofit/>
          </a:bodyPr>
          <a:lstStyle/>
          <a:p>
            <a:r>
              <a:rPr lang="en-US" sz="2800">
                <a:latin typeface="Arial"/>
                <a:cs typeface="Arial"/>
              </a:rPr>
              <a:t>Clinical triage: Adults with confirmed or suspected COVID-19</a:t>
            </a:r>
            <a:endParaRPr lang="en-US" sz="2800"/>
          </a:p>
        </p:txBody>
      </p:sp>
      <p:sp>
        <p:nvSpPr>
          <p:cNvPr id="2" name="Content Placeholder 1">
            <a:extLst>
              <a:ext uri="{FF2B5EF4-FFF2-40B4-BE49-F238E27FC236}">
                <a16:creationId xmlns:a16="http://schemas.microsoft.com/office/drawing/2014/main" id="{EC8879CE-24CE-C212-6FA7-D98E6C083A8C}"/>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0D836FD3-18EA-268A-8820-FE9A11CB374C}"/>
              </a:ext>
            </a:extLst>
          </p:cNvPr>
          <p:cNvGraphicFramePr>
            <a:graphicFrameLocks noGrp="1"/>
          </p:cNvGraphicFramePr>
          <p:nvPr/>
        </p:nvGraphicFramePr>
        <p:xfrm>
          <a:off x="423004" y="1437213"/>
          <a:ext cx="10590436" cy="4587666"/>
        </p:xfrm>
        <a:graphic>
          <a:graphicData uri="http://schemas.openxmlformats.org/drawingml/2006/table">
            <a:tbl>
              <a:tblPr/>
              <a:tblGrid>
                <a:gridCol w="2865141">
                  <a:extLst>
                    <a:ext uri="{9D8B030D-6E8A-4147-A177-3AD203B41FA5}">
                      <a16:colId xmlns:a16="http://schemas.microsoft.com/office/drawing/2014/main" val="3071502137"/>
                    </a:ext>
                  </a:extLst>
                </a:gridCol>
                <a:gridCol w="2887017">
                  <a:extLst>
                    <a:ext uri="{9D8B030D-6E8A-4147-A177-3AD203B41FA5}">
                      <a16:colId xmlns:a16="http://schemas.microsoft.com/office/drawing/2014/main" val="1920781404"/>
                    </a:ext>
                  </a:extLst>
                </a:gridCol>
                <a:gridCol w="4838278">
                  <a:extLst>
                    <a:ext uri="{9D8B030D-6E8A-4147-A177-3AD203B41FA5}">
                      <a16:colId xmlns:a16="http://schemas.microsoft.com/office/drawing/2014/main" val="4237461708"/>
                    </a:ext>
                  </a:extLst>
                </a:gridCol>
              </a:tblGrid>
              <a:tr h="633943">
                <a:tc>
                  <a:txBody>
                    <a:bodyPr/>
                    <a:lstStyle/>
                    <a:p>
                      <a:pPr algn="l" rtl="0" fontAlgn="base"/>
                      <a:r>
                        <a:rPr lang="en-US" sz="1800" b="1" i="0">
                          <a:solidFill>
                            <a:srgbClr val="FFFFFF"/>
                          </a:solidFill>
                          <a:effectLst/>
                          <a:latin typeface="Arial"/>
                          <a:cs typeface="Arial"/>
                        </a:rPr>
                        <a:t>Vital Sign​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Normal Adult Parameters​</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COVID-19 Abnormalities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extLst>
                  <a:ext uri="{0D108BD9-81ED-4DB2-BD59-A6C34878D82A}">
                    <a16:rowId xmlns:a16="http://schemas.microsoft.com/office/drawing/2014/main" val="3831586863"/>
                  </a:ext>
                </a:extLst>
              </a:tr>
              <a:tr h="419334">
                <a:tc>
                  <a:txBody>
                    <a:bodyPr/>
                    <a:lstStyle/>
                    <a:p>
                      <a:pPr algn="l" rtl="0" fontAlgn="base"/>
                      <a:r>
                        <a:rPr lang="en-US" sz="1800" b="0" i="0">
                          <a:solidFill>
                            <a:srgbClr val="000000"/>
                          </a:solidFill>
                          <a:effectLst/>
                          <a:latin typeface="Arial"/>
                          <a:cs typeface="Arial"/>
                        </a:rPr>
                        <a:t>Temperature​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98.6</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F or 37</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Fever: &gt;100.4°F or 38°C​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2442605526"/>
                  </a:ext>
                </a:extLst>
              </a:tr>
              <a:tr h="1317908">
                <a:tc>
                  <a:txBody>
                    <a:bodyPr/>
                    <a:lstStyle/>
                    <a:p>
                      <a:pPr algn="l" rtl="0" fontAlgn="base"/>
                      <a:r>
                        <a:rPr lang="en-US" sz="1800" b="0" i="0">
                          <a:solidFill>
                            <a:srgbClr val="000000"/>
                          </a:solidFill>
                          <a:effectLst/>
                          <a:latin typeface="Arial"/>
                          <a:cs typeface="Arial"/>
                        </a:rPr>
                        <a:t>Blood pressure​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dirty="0">
                          <a:solidFill>
                            <a:srgbClr val="000000"/>
                          </a:solidFill>
                          <a:effectLst/>
                          <a:latin typeface="Arial"/>
                          <a:cs typeface="Arial"/>
                        </a:rPr>
                        <a:t>Average 120/90 ​</a:t>
                      </a:r>
                    </a:p>
                    <a:p>
                      <a:pPr algn="l" rtl="0" fontAlgn="base"/>
                      <a:r>
                        <a:rPr lang="en-US" sz="1800" b="0" i="0" dirty="0">
                          <a:solidFill>
                            <a:srgbClr val="000000"/>
                          </a:solidFill>
                          <a:effectLst/>
                          <a:latin typeface="Arial"/>
                          <a:cs typeface="Arial"/>
                        </a:rPr>
                        <a:t>(90/60–130/89, depending on baseline)​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Low BP: Dehydration or sepsis​</a:t>
                      </a:r>
                    </a:p>
                    <a:p>
                      <a:pPr algn="l" rtl="0" fontAlgn="base"/>
                      <a:r>
                        <a:rPr lang="en-US" sz="1800" b="0" i="0">
                          <a:solidFill>
                            <a:srgbClr val="000000"/>
                          </a:solidFill>
                          <a:effectLst/>
                          <a:latin typeface="Arial"/>
                          <a:cs typeface="Arial"/>
                        </a:rPr>
                        <a:t>​</a:t>
                      </a:r>
                    </a:p>
                    <a:p>
                      <a:pPr algn="l" rtl="0" fontAlgn="base"/>
                      <a:r>
                        <a:rPr lang="en-US" sz="1800" b="0" i="0">
                          <a:solidFill>
                            <a:srgbClr val="000000"/>
                          </a:solidFill>
                          <a:effectLst/>
                          <a:latin typeface="Arial"/>
                          <a:cs typeface="Arial"/>
                        </a:rPr>
                        <a:t>High BP: Volume overload, uncontrolled HTN, anxiety, pain​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071102799"/>
                  </a:ext>
                </a:extLst>
              </a:tr>
              <a:tr h="419334">
                <a:tc>
                  <a:txBody>
                    <a:bodyPr/>
                    <a:lstStyle/>
                    <a:p>
                      <a:pPr algn="l" rtl="0" fontAlgn="base"/>
                      <a:r>
                        <a:rPr lang="en-US" sz="1800" b="0" i="0">
                          <a:solidFill>
                            <a:srgbClr val="000000"/>
                          </a:solidFill>
                          <a:effectLst/>
                          <a:latin typeface="Arial"/>
                          <a:cs typeface="Arial"/>
                        </a:rPr>
                        <a:t>Pulse/heart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mn-lt"/>
                          <a:cs typeface="Arial"/>
                        </a:rPr>
                        <a:t>60–99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High HR (tachycardia​)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4153473409"/>
                  </a:ext>
                </a:extLst>
              </a:tr>
              <a:tr h="419334">
                <a:tc>
                  <a:txBody>
                    <a:bodyPr/>
                    <a:lstStyle/>
                    <a:p>
                      <a:pPr algn="l" rtl="0" fontAlgn="base"/>
                      <a:r>
                        <a:rPr lang="en-US" sz="1800" b="0" i="0">
                          <a:solidFill>
                            <a:srgbClr val="000000"/>
                          </a:solidFill>
                          <a:effectLst/>
                          <a:latin typeface="Arial"/>
                          <a:cs typeface="Arial"/>
                        </a:rPr>
                        <a:t>Respiratory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mn-lt"/>
                          <a:cs typeface="Arial"/>
                        </a:rPr>
                        <a:t>16–22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High RR (tachypnea​)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199238679"/>
                  </a:ext>
                </a:extLst>
              </a:tr>
              <a:tr h="599049">
                <a:tc>
                  <a:txBody>
                    <a:bodyPr/>
                    <a:lstStyle/>
                    <a:p>
                      <a:pPr algn="l" rtl="0" fontAlgn="base"/>
                      <a:r>
                        <a:rPr lang="en-US" sz="1800" b="0" i="0">
                          <a:solidFill>
                            <a:srgbClr val="000000"/>
                          </a:solidFill>
                          <a:effectLst/>
                          <a:latin typeface="Arial"/>
                          <a:cs typeface="Arial"/>
                        </a:rPr>
                        <a:t>Oxygen saturation (SpO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 ≥94% on room air</a:t>
                      </a:r>
                      <a:endParaRPr lang="en-US" sz="1800" b="0" i="0">
                        <a:solidFill>
                          <a:srgbClr val="000000"/>
                        </a:solidFill>
                        <a:effectLst/>
                        <a:latin typeface="Arial" panose="020B0604020202020204" pitchFamily="34" charset="0"/>
                        <a:cs typeface="Arial" panose="020B0604020202020204" pitchFamily="34" charset="0"/>
                      </a:endParaRP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&lt;94% requires supplemental 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3307197983"/>
                  </a:ext>
                </a:extLst>
              </a:tr>
              <a:tr h="778764">
                <a:tc>
                  <a:txBody>
                    <a:bodyPr/>
                    <a:lstStyle/>
                    <a:p>
                      <a:pPr algn="l" rtl="0" fontAlgn="base"/>
                      <a:r>
                        <a:rPr lang="en-US" sz="1800" b="0" i="0">
                          <a:solidFill>
                            <a:srgbClr val="000000"/>
                          </a:solidFill>
                          <a:effectLst/>
                          <a:latin typeface="Arial"/>
                          <a:cs typeface="Arial"/>
                        </a:rPr>
                        <a:t>Pain level</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Scale of </a:t>
                      </a:r>
                      <a:r>
                        <a:rPr lang="en-US" sz="1800" b="0" i="0">
                          <a:solidFill>
                            <a:srgbClr val="000000"/>
                          </a:solidFill>
                          <a:effectLst/>
                          <a:latin typeface="+mn-lt"/>
                          <a:cs typeface="Arial"/>
                        </a:rPr>
                        <a:t>1–10 </a:t>
                      </a:r>
                      <a:r>
                        <a:rPr lang="en-US" sz="1800" b="0" i="0">
                          <a:solidFill>
                            <a:srgbClr val="000000"/>
                          </a:solidFill>
                          <a:effectLst/>
                          <a:latin typeface="Arial"/>
                          <a:cs typeface="Arial"/>
                        </a:rPr>
                        <a:t>(subjective)​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dirty="0">
                          <a:solidFill>
                            <a:srgbClr val="000000"/>
                          </a:solidFill>
                          <a:effectLst/>
                          <a:latin typeface="Arial"/>
                          <a:cs typeface="Arial"/>
                        </a:rPr>
                        <a:t>Red flag: Very high/abnormal pain levels for chest pain, headache, etc.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1616214841"/>
                  </a:ext>
                </a:extLst>
              </a:tr>
            </a:tbl>
          </a:graphicData>
        </a:graphic>
      </p:graphicFrame>
      <p:pic>
        <p:nvPicPr>
          <p:cNvPr id="6" name="Picture 5">
            <a:extLst>
              <a:ext uri="{FF2B5EF4-FFF2-40B4-BE49-F238E27FC236}">
                <a16:creationId xmlns:a16="http://schemas.microsoft.com/office/drawing/2014/main" id="{54D32DD5-8FDA-73FE-60DE-1F2170B008AF}"/>
              </a:ext>
            </a:extLst>
          </p:cNvPr>
          <p:cNvPicPr>
            <a:picLocks noChangeAspect="1"/>
          </p:cNvPicPr>
          <p:nvPr/>
        </p:nvPicPr>
        <p:blipFill>
          <a:blip r:embed="rId4"/>
          <a:stretch>
            <a:fillRect/>
          </a:stretch>
        </p:blipFill>
        <p:spPr>
          <a:xfrm>
            <a:off x="11138375" y="3251144"/>
            <a:ext cx="959803" cy="959803"/>
          </a:xfrm>
          <a:prstGeom prst="rect">
            <a:avLst/>
          </a:prstGeom>
        </p:spPr>
      </p:pic>
    </p:spTree>
    <p:extLst>
      <p:ext uri="{BB962C8B-B14F-4D97-AF65-F5344CB8AC3E}">
        <p14:creationId xmlns:p14="http://schemas.microsoft.com/office/powerpoint/2010/main" val="1282334939"/>
      </p:ext>
    </p:extLst>
  </p:cSld>
  <p:clrMapOvr>
    <a:masterClrMapping/>
  </p:clrMapOvr>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81D7DD-EC4C-88A8-0B7A-58274709D7B2}"/>
              </a:ext>
            </a:extLst>
          </p:cNvPr>
          <p:cNvSpPr>
            <a:spLocks noGrp="1"/>
          </p:cNvSpPr>
          <p:nvPr>
            <p:ph type="title"/>
          </p:nvPr>
        </p:nvSpPr>
        <p:spPr>
          <a:xfrm>
            <a:off x="110508" y="370167"/>
            <a:ext cx="10559143" cy="800039"/>
          </a:xfrm>
        </p:spPr>
        <p:txBody>
          <a:bodyPr>
            <a:normAutofit fontScale="90000"/>
          </a:bodyPr>
          <a:lstStyle/>
          <a:p>
            <a:r>
              <a:rPr lang="uk-UA" sz="3600" b="1" i="0" strike="noStrike" cap="none" spc="0" baseline="0" dirty="0">
                <a:solidFill>
                  <a:srgbClr val="577F9F"/>
                </a:solidFill>
                <a:effectLst/>
                <a:latin typeface="Arial"/>
                <a:ea typeface="Arial"/>
                <a:cs typeface="Arial"/>
              </a:rPr>
              <a:t>Оцінка пріоритетності у клініці: фокус на COVID-19</a:t>
            </a:r>
          </a:p>
        </p:txBody>
      </p:sp>
      <p:sp>
        <p:nvSpPr>
          <p:cNvPr id="5" name="Content Placeholder 2">
            <a:extLst>
              <a:ext uri="{FF2B5EF4-FFF2-40B4-BE49-F238E27FC236}">
                <a16:creationId xmlns:a16="http://schemas.microsoft.com/office/drawing/2014/main" id="{AD680777-C07D-7410-AC12-AD95236D5639}"/>
              </a:ext>
            </a:extLst>
          </p:cNvPr>
          <p:cNvSpPr>
            <a:spLocks noGrp="1"/>
          </p:cNvSpPr>
          <p:nvPr>
            <p:ph idx="1"/>
          </p:nvPr>
        </p:nvSpPr>
        <p:spPr>
          <a:xfrm>
            <a:off x="1118118" y="1300828"/>
            <a:ext cx="9551533"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Додаткова важлива інформація:</a:t>
            </a:r>
          </a:p>
          <a:p>
            <a:pPr lvl="1"/>
            <a:r>
              <a:rPr lang="uk-UA" sz="2400" b="0" i="0" strike="noStrike" cap="none" spc="0" baseline="0" dirty="0">
                <a:solidFill>
                  <a:srgbClr val="262626"/>
                </a:solidFill>
                <a:effectLst/>
                <a:latin typeface="Arial"/>
                <a:ea typeface="Arial"/>
                <a:cs typeface="Arial"/>
              </a:rPr>
              <a:t>Вік</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Минулий медичний анамнез</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Супутні захворювання високого ризику:</a:t>
            </a:r>
          </a:p>
          <a:p>
            <a:pPr lvl="2"/>
            <a:r>
              <a:rPr lang="uk-UA" sz="2000" b="0" i="0" strike="noStrike" cap="none" spc="0" baseline="0" dirty="0">
                <a:solidFill>
                  <a:srgbClr val="262626"/>
                </a:solidFill>
                <a:effectLst/>
                <a:latin typeface="Arial"/>
                <a:ea typeface="Arial"/>
                <a:cs typeface="Arial"/>
              </a:rPr>
              <a:t>Хронічні захворювання: діабет, </a:t>
            </a:r>
            <a:r>
              <a:rPr lang="uk-UA" sz="2000" b="0" i="0" strike="noStrike" cap="none" spc="0" baseline="0" dirty="0" err="1">
                <a:solidFill>
                  <a:srgbClr val="262626"/>
                </a:solidFill>
                <a:effectLst/>
                <a:latin typeface="Arial"/>
                <a:ea typeface="Arial"/>
                <a:cs typeface="Arial"/>
              </a:rPr>
              <a:t>серповидноклітинна</a:t>
            </a:r>
            <a:r>
              <a:rPr lang="uk-UA" sz="2000" b="0" i="0" strike="noStrike" cap="none" spc="0" baseline="0" dirty="0">
                <a:solidFill>
                  <a:srgbClr val="262626"/>
                </a:solidFill>
                <a:effectLst/>
                <a:latin typeface="Arial"/>
                <a:ea typeface="Arial"/>
                <a:cs typeface="Arial"/>
              </a:rPr>
              <a:t> анемія, </a:t>
            </a:r>
            <a:r>
              <a:rPr lang="uk-UA" sz="2000" b="0" i="0" strike="noStrike" cap="none" spc="0" baseline="0" dirty="0" err="1">
                <a:solidFill>
                  <a:srgbClr val="262626"/>
                </a:solidFill>
                <a:effectLst/>
                <a:latin typeface="Arial"/>
                <a:ea typeface="Arial"/>
                <a:cs typeface="Arial"/>
              </a:rPr>
              <a:t>ГТН</a:t>
            </a:r>
            <a:r>
              <a:rPr lang="uk-UA" sz="2000" b="0" i="0" strike="noStrike" cap="none" spc="0" baseline="0" dirty="0">
                <a:solidFill>
                  <a:srgbClr val="262626"/>
                </a:solidFill>
                <a:effectLst/>
                <a:latin typeface="Arial"/>
                <a:ea typeface="Arial"/>
                <a:cs typeface="Arial"/>
              </a:rPr>
              <a:t>, </a:t>
            </a:r>
            <a:r>
              <a:rPr lang="uk-UA" sz="2000" b="0" i="0" strike="noStrike" cap="none" spc="0" baseline="0" dirty="0" err="1">
                <a:solidFill>
                  <a:srgbClr val="262626"/>
                </a:solidFill>
                <a:effectLst/>
                <a:latin typeface="Arial"/>
                <a:ea typeface="Arial"/>
                <a:cs typeface="Arial"/>
              </a:rPr>
              <a:t>ХНН</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Ожиріння (</a:t>
            </a:r>
            <a:r>
              <a:rPr lang="uk-UA" sz="2000" b="0" i="0" strike="noStrike" cap="none" spc="0" baseline="0" dirty="0" err="1">
                <a:solidFill>
                  <a:srgbClr val="262626"/>
                </a:solidFill>
                <a:effectLst/>
                <a:latin typeface="Arial"/>
                <a:ea typeface="Arial"/>
                <a:cs typeface="Arial"/>
              </a:rPr>
              <a:t>ІМТ</a:t>
            </a:r>
            <a:r>
              <a:rPr lang="uk-UA" sz="2000" b="0" i="0" strike="noStrike" cap="none" spc="0" baseline="0" dirty="0">
                <a:solidFill>
                  <a:srgbClr val="262626"/>
                </a:solidFill>
                <a:effectLst/>
                <a:latin typeface="Arial"/>
                <a:ea typeface="Arial"/>
                <a:cs typeface="Arial"/>
              </a:rPr>
              <a:t> &gt; = 30 кг/м2)</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Хронічна хвороба нирок (стадія 3b або гірше)</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Туберкульоз</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Хронічне захворювання легень</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Імунодефіцит (наприклад, ВІЛ)</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400" b="0" i="0" strike="noStrike" cap="none" spc="0" baseline="0" dirty="0">
                <a:solidFill>
                  <a:srgbClr val="262626"/>
                </a:solidFill>
                <a:effectLst/>
                <a:latin typeface="Arial"/>
                <a:ea typeface="Arial"/>
                <a:cs typeface="Arial"/>
              </a:rPr>
              <a:t>Вагітність</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Статус вакцинації проти COVID-19</a:t>
            </a:r>
            <a:r>
              <a:rPr lang="en-US" sz="2400" b="0" i="0" strike="noStrike" cap="none" spc="0" baseline="0" dirty="0">
                <a:solidFill>
                  <a:srgbClr val="262626"/>
                </a:solidFill>
                <a:effectLst/>
                <a:latin typeface="Arial"/>
                <a:ea typeface="Arial"/>
                <a:cs typeface="Arial"/>
              </a:rPr>
              <a:t>.</a:t>
            </a:r>
            <a:r>
              <a:rPr lang="uk-UA" sz="2400" b="0" i="0" strike="noStrike" cap="none" spc="0" baseline="0" dirty="0">
                <a:solidFill>
                  <a:srgbClr val="262626"/>
                </a:solidFill>
                <a:effectLst/>
                <a:latin typeface="Arial"/>
                <a:ea typeface="Arial"/>
                <a:cs typeface="Arial"/>
              </a:rPr>
              <a:t> </a:t>
            </a:r>
          </a:p>
          <a:p>
            <a:pPr marL="914400" lvl="2" indent="0">
              <a:buNone/>
            </a:pPr>
            <a:endParaRPr lang="en-US" dirty="0">
              <a:latin typeface="Arial"/>
              <a:cs typeface="Arial"/>
            </a:endParaRPr>
          </a:p>
          <a:p>
            <a:pPr marL="346075" lvl="1" indent="0">
              <a:buNone/>
            </a:pPr>
            <a:endParaRPr lang="en-US" dirty="0">
              <a:latin typeface="Arial"/>
              <a:cs typeface="Arial"/>
            </a:endParaRPr>
          </a:p>
        </p:txBody>
      </p:sp>
    </p:spTree>
    <p:extLst>
      <p:ext uri="{BB962C8B-B14F-4D97-AF65-F5344CB8AC3E}">
        <p14:creationId xmlns:p14="http://schemas.microsoft.com/office/powerpoint/2010/main" val="10472327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F9C6F2-7921-6CA2-4572-C36BD70AA5CA}"/>
              </a:ext>
            </a:extLst>
          </p:cNvPr>
          <p:cNvSpPr>
            <a:spLocks noGrp="1"/>
          </p:cNvSpPr>
          <p:nvPr>
            <p:ph type="title"/>
          </p:nvPr>
        </p:nvSpPr>
        <p:spPr>
          <a:xfrm>
            <a:off x="427653" y="338897"/>
            <a:ext cx="9734264" cy="800039"/>
          </a:xfrm>
        </p:spPr>
        <p:txBody>
          <a:bodyPr>
            <a:normAutofit fontScale="90000"/>
          </a:bodyPr>
          <a:lstStyle/>
          <a:p>
            <a:r>
              <a:rPr lang="uk-UA" sz="3600" b="1" i="0" strike="noStrike" cap="none" spc="0" baseline="0" dirty="0">
                <a:solidFill>
                  <a:srgbClr val="577F9F"/>
                </a:solidFill>
                <a:effectLst/>
                <a:latin typeface="Arial"/>
                <a:ea typeface="Arial"/>
                <a:cs typeface="Arial"/>
              </a:rPr>
              <a:t>Оцінка пріоритетності у клініці: </a:t>
            </a:r>
            <a:r>
              <a:rPr lang="uk-UA" sz="3600" b="1" i="0" strike="noStrike" cap="none" spc="0" baseline="0" dirty="0" err="1">
                <a:solidFill>
                  <a:srgbClr val="577F9F"/>
                </a:solidFill>
                <a:effectLst/>
                <a:latin typeface="Arial"/>
                <a:ea typeface="Arial"/>
                <a:cs typeface="Arial"/>
              </a:rPr>
              <a:t>коронавірусна</a:t>
            </a:r>
            <a:r>
              <a:rPr lang="uk-UA" sz="3600" b="1" i="0" strike="noStrike" cap="none" spc="0" baseline="0" dirty="0">
                <a:solidFill>
                  <a:srgbClr val="577F9F"/>
                </a:solidFill>
                <a:effectLst/>
                <a:latin typeface="Arial"/>
                <a:ea typeface="Arial"/>
                <a:cs typeface="Arial"/>
              </a:rPr>
              <a:t> хвороба COVID-19</a:t>
            </a:r>
          </a:p>
        </p:txBody>
      </p:sp>
      <p:sp>
        <p:nvSpPr>
          <p:cNvPr id="5" name="Content Placeholder 2">
            <a:extLst>
              <a:ext uri="{FF2B5EF4-FFF2-40B4-BE49-F238E27FC236}">
                <a16:creationId xmlns:a16="http://schemas.microsoft.com/office/drawing/2014/main" id="{BEAB652E-4924-1247-E20C-A0424B021F87}"/>
              </a:ext>
            </a:extLst>
          </p:cNvPr>
          <p:cNvSpPr>
            <a:spLocks noGrp="1"/>
          </p:cNvSpPr>
          <p:nvPr>
            <p:ph idx="1"/>
          </p:nvPr>
        </p:nvSpPr>
        <p:spPr>
          <a:xfrm>
            <a:off x="1099457" y="1171593"/>
            <a:ext cx="9079713" cy="5637419"/>
          </a:xfrm>
        </p:spPr>
        <p:txBody>
          <a:bodyPr/>
          <a:lstStyle/>
          <a:p>
            <a:pPr marL="0" indent="0">
              <a:buNone/>
            </a:pPr>
            <a:r>
              <a:rPr lang="uk-UA" sz="2400" b="1" i="0" strike="noStrike" cap="none" spc="0" baseline="0" dirty="0">
                <a:solidFill>
                  <a:srgbClr val="262626"/>
                </a:solidFill>
                <a:effectLst/>
                <a:latin typeface="Arial"/>
                <a:ea typeface="Arial"/>
                <a:cs typeface="Arial"/>
              </a:rPr>
              <a:t>Визначення випадків хвороби:</a:t>
            </a:r>
          </a:p>
          <a:p>
            <a:pPr fontAlgn="base"/>
            <a:r>
              <a:rPr lang="uk-UA" sz="1800" b="1" i="0" strike="noStrike" cap="none" spc="0" baseline="0" dirty="0" err="1">
                <a:solidFill>
                  <a:srgbClr val="262626"/>
                </a:solidFill>
                <a:effectLst/>
                <a:latin typeface="Arial"/>
                <a:ea typeface="Arial"/>
                <a:cs typeface="Arial"/>
              </a:rPr>
              <a:t>Безсимптомна</a:t>
            </a:r>
            <a:r>
              <a:rPr lang="uk-UA" sz="1800" b="1" i="0" strike="noStrike" cap="none" spc="0" baseline="0" dirty="0">
                <a:solidFill>
                  <a:srgbClr val="262626"/>
                </a:solidFill>
                <a:effectLst/>
                <a:latin typeface="Arial"/>
                <a:ea typeface="Arial"/>
                <a:cs typeface="Arial"/>
              </a:rPr>
              <a:t> інфекція</a:t>
            </a:r>
            <a:r>
              <a:rPr lang="uk-UA" sz="1800" b="0" i="0" strike="noStrike" cap="none" spc="0" baseline="0" dirty="0">
                <a:solidFill>
                  <a:srgbClr val="262626"/>
                </a:solidFill>
                <a:effectLst/>
                <a:latin typeface="Arial"/>
                <a:ea typeface="Arial"/>
                <a:cs typeface="Arial"/>
              </a:rPr>
              <a:t>: Особи, які мають позитивний результат вірусологічного тесту на SARS-CoV-2, але не мають симптомів COVID-19</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fontAlgn="base"/>
            <a:r>
              <a:rPr lang="uk-UA" sz="1800" b="1" i="0" strike="noStrike" cap="none" spc="0" baseline="0" dirty="0">
                <a:solidFill>
                  <a:srgbClr val="262626"/>
                </a:solidFill>
                <a:effectLst/>
                <a:latin typeface="Arial"/>
                <a:ea typeface="Arial"/>
                <a:cs typeface="Arial"/>
              </a:rPr>
              <a:t>Захворювання легкого ступеня</a:t>
            </a:r>
            <a:r>
              <a:rPr lang="uk-UA" sz="1800" b="0" i="0" strike="noStrike" cap="none" spc="0" baseline="0" dirty="0">
                <a:solidFill>
                  <a:srgbClr val="262626"/>
                </a:solidFill>
                <a:effectLst/>
                <a:latin typeface="Arial"/>
                <a:ea typeface="Arial"/>
                <a:cs typeface="Arial"/>
              </a:rPr>
              <a:t>: Особи, які мають будь-які ознаки та симптоми COVID-19 (наприклад, підвищення температури тіла, кашель, біль у горлі, нездужання, головний біль, болі в м’язах, втрата смаку та запаху), але не мають задишки або відхилень від норми результатів візуалізації (наприклад, рентгенограми органів грудної клітки)</a:t>
            </a:r>
            <a:r>
              <a:rPr lang="en-US" sz="1800" dirty="0">
                <a:solidFill>
                  <a:srgbClr val="262626"/>
                </a:solidFill>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fontAlgn="base"/>
            <a:r>
              <a:rPr lang="uk-UA" sz="1800" b="1" i="0" strike="noStrike" cap="none" spc="0" baseline="0" dirty="0">
                <a:solidFill>
                  <a:srgbClr val="262626"/>
                </a:solidFill>
                <a:effectLst/>
                <a:latin typeface="Arial"/>
                <a:ea typeface="Arial"/>
                <a:cs typeface="Arial"/>
              </a:rPr>
              <a:t>Захворювання середнього ступеня:</a:t>
            </a:r>
            <a:r>
              <a:rPr lang="uk-UA" sz="1800" b="0" i="0" strike="noStrike" cap="none" spc="0" baseline="0" dirty="0">
                <a:solidFill>
                  <a:srgbClr val="262626"/>
                </a:solidFill>
                <a:effectLst/>
                <a:latin typeface="Arial"/>
                <a:ea typeface="Arial"/>
                <a:cs typeface="Arial"/>
              </a:rPr>
              <a:t> Особи, які мають ознаки захворювань нижніх дихальних шляхів, але насиченість киснем у яких (</a:t>
            </a:r>
            <a:r>
              <a:rPr lang="uk-UA" sz="1800" b="0" i="0" strike="noStrike" cap="none" spc="0" baseline="0" dirty="0" err="1">
                <a:solidFill>
                  <a:srgbClr val="262626"/>
                </a:solidFill>
                <a:effectLst/>
                <a:latin typeface="Arial"/>
                <a:ea typeface="Arial"/>
                <a:cs typeface="Arial"/>
              </a:rPr>
              <a:t>SpO</a:t>
            </a:r>
            <a:r>
              <a:rPr lang="uk-UA" sz="1800" b="0" i="0" strike="noStrike" cap="none" spc="0" baseline="-25000" dirty="0" err="1">
                <a:solidFill>
                  <a:srgbClr val="262626"/>
                </a:solidFill>
                <a:effectLst/>
                <a:latin typeface="Arial"/>
                <a:ea typeface="Arial"/>
                <a:cs typeface="Arial"/>
              </a:rPr>
              <a:t>2</a:t>
            </a:r>
            <a:r>
              <a:rPr lang="uk-UA" sz="1800" b="0" i="0" strike="noStrike" cap="none" spc="0" baseline="0" dirty="0">
                <a:solidFill>
                  <a:srgbClr val="262626"/>
                </a:solidFill>
                <a:effectLst/>
                <a:latin typeface="Arial"/>
                <a:ea typeface="Arial"/>
                <a:cs typeface="Arial"/>
              </a:rPr>
              <a:t>) знаходиться на рівні ≥ 94 % у кімнатному повітрі на рівні моря</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fontAlgn="base"/>
            <a:r>
              <a:rPr lang="uk-UA" sz="1800" b="1" i="0" strike="noStrike" cap="none" spc="0" baseline="0" dirty="0">
                <a:solidFill>
                  <a:srgbClr val="262626"/>
                </a:solidFill>
                <a:effectLst/>
                <a:latin typeface="Arial"/>
                <a:ea typeface="Arial"/>
                <a:cs typeface="Arial"/>
              </a:rPr>
              <a:t>Захворювання важкого ступеня:</a:t>
            </a:r>
            <a:r>
              <a:rPr lang="uk-UA" sz="1800" b="0" i="0" strike="noStrike" cap="none" spc="0" baseline="0" dirty="0">
                <a:solidFill>
                  <a:srgbClr val="262626"/>
                </a:solidFill>
                <a:effectLst/>
                <a:latin typeface="Arial"/>
                <a:ea typeface="Arial"/>
                <a:cs typeface="Arial"/>
              </a:rPr>
              <a:t> Особи, у яких </a:t>
            </a:r>
            <a:r>
              <a:rPr lang="uk-UA" sz="1800" b="0" i="0" strike="noStrike" cap="none" spc="0" baseline="0" dirty="0" err="1">
                <a:solidFill>
                  <a:srgbClr val="262626"/>
                </a:solidFill>
                <a:effectLst/>
                <a:latin typeface="Arial"/>
                <a:ea typeface="Arial"/>
                <a:cs typeface="Arial"/>
              </a:rPr>
              <a:t>SpO</a:t>
            </a:r>
            <a:r>
              <a:rPr lang="uk-UA" sz="1800" b="0" i="0" strike="noStrike" cap="none" spc="0" baseline="-25000" dirty="0" err="1">
                <a:solidFill>
                  <a:srgbClr val="262626"/>
                </a:solidFill>
                <a:effectLst/>
                <a:latin typeface="Arial"/>
                <a:ea typeface="Arial"/>
                <a:cs typeface="Arial"/>
              </a:rPr>
              <a:t>2</a:t>
            </a:r>
            <a:r>
              <a:rPr lang="uk-UA" sz="1800" b="0" i="0" strike="noStrike" cap="none" spc="0" baseline="0" dirty="0">
                <a:solidFill>
                  <a:srgbClr val="262626"/>
                </a:solidFill>
                <a:effectLst/>
                <a:latin typeface="Arial"/>
                <a:ea typeface="Arial"/>
                <a:cs typeface="Arial"/>
              </a:rPr>
              <a:t> становить &lt; 94 % у кімнатному повітрі на рівні моря, частота дихання &gt; 30 вдихів за хвилину або інфільтративні зміни в легенях &gt; 50%</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fontAlgn="base"/>
            <a:r>
              <a:rPr lang="uk-UA" sz="1800" b="1" i="0" strike="noStrike" cap="none" spc="0" baseline="0" dirty="0">
                <a:solidFill>
                  <a:srgbClr val="262626"/>
                </a:solidFill>
                <a:effectLst/>
                <a:latin typeface="Arial"/>
                <a:ea typeface="Arial"/>
                <a:cs typeface="Arial"/>
              </a:rPr>
              <a:t>Захворювання критичного ступеня</a:t>
            </a:r>
            <a:r>
              <a:rPr lang="uk-UA" sz="1800" b="0" i="0" strike="noStrike" cap="none" spc="0" baseline="0" dirty="0">
                <a:solidFill>
                  <a:srgbClr val="262626"/>
                </a:solidFill>
                <a:effectLst/>
                <a:latin typeface="Arial"/>
                <a:ea typeface="Arial"/>
                <a:cs typeface="Arial"/>
              </a:rPr>
              <a:t>: Особи з дихальною недостатністю, септичним шоком та/або </a:t>
            </a:r>
            <a:r>
              <a:rPr lang="uk-UA" sz="1800" b="0" i="0" strike="noStrike" cap="none" spc="0" baseline="0" dirty="0" err="1">
                <a:solidFill>
                  <a:srgbClr val="262626"/>
                </a:solidFill>
                <a:effectLst/>
                <a:latin typeface="Arial"/>
                <a:ea typeface="Arial"/>
                <a:cs typeface="Arial"/>
              </a:rPr>
              <a:t>дисфункцією</a:t>
            </a:r>
            <a:r>
              <a:rPr lang="uk-UA" sz="1800" b="0" i="0" strike="noStrike" cap="none" spc="0" baseline="0" dirty="0">
                <a:solidFill>
                  <a:srgbClr val="262626"/>
                </a:solidFill>
                <a:effectLst/>
                <a:latin typeface="Arial"/>
                <a:ea typeface="Arial"/>
                <a:cs typeface="Arial"/>
              </a:rPr>
              <a:t> декількох органів</a:t>
            </a:r>
            <a:r>
              <a:rPr lang="en-US" sz="1800" b="0" i="0" strike="noStrike" cap="none" spc="0" baseline="0" dirty="0">
                <a:solidFill>
                  <a:srgbClr val="262626"/>
                </a:solidFill>
                <a:effectLst/>
                <a:latin typeface="Arial"/>
                <a:ea typeface="Arial"/>
                <a:cs typeface="Arial"/>
              </a:rPr>
              <a:t>.</a:t>
            </a:r>
            <a:r>
              <a:rPr lang="uk-UA" sz="1800" b="0" i="0" strike="noStrike" cap="none" spc="0" baseline="0" dirty="0">
                <a:solidFill>
                  <a:srgbClr val="262626"/>
                </a:solidFill>
                <a:effectLst/>
                <a:latin typeface="Arial"/>
                <a:ea typeface="Arial"/>
                <a:cs typeface="Arial"/>
              </a:rPr>
              <a:t> </a:t>
            </a:r>
          </a:p>
        </p:txBody>
      </p:sp>
    </p:spTree>
    <p:extLst>
      <p:ext uri="{BB962C8B-B14F-4D97-AF65-F5344CB8AC3E}">
        <p14:creationId xmlns:p14="http://schemas.microsoft.com/office/powerpoint/2010/main" val="976035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3F4DA-E6FD-6199-C7FD-8B62DFEF6D54}"/>
              </a:ext>
            </a:extLst>
          </p:cNvPr>
          <p:cNvSpPr>
            <a:spLocks noGrp="1"/>
          </p:cNvSpPr>
          <p:nvPr>
            <p:ph type="title"/>
          </p:nvPr>
        </p:nvSpPr>
        <p:spPr>
          <a:xfrm>
            <a:off x="481012" y="305167"/>
            <a:ext cx="9422113" cy="800039"/>
          </a:xfrm>
        </p:spPr>
        <p:txBody>
          <a:bodyPr>
            <a:normAutofit fontScale="90000"/>
          </a:bodyPr>
          <a:lstStyle/>
          <a:p>
            <a:r>
              <a:rPr lang="uk-UA" sz="3600" b="1" i="0" strike="noStrike" cap="none" spc="0" baseline="0" dirty="0">
                <a:solidFill>
                  <a:srgbClr val="577F9F"/>
                </a:solidFill>
                <a:effectLst/>
                <a:latin typeface="Arial"/>
                <a:ea typeface="Arial"/>
                <a:cs typeface="Arial"/>
              </a:rPr>
              <a:t>Оцінка пріоритетності у клініці: пацієнти, не хворі на COVID-19 </a:t>
            </a:r>
          </a:p>
        </p:txBody>
      </p:sp>
      <p:sp>
        <p:nvSpPr>
          <p:cNvPr id="5" name="Content Placeholder 2">
            <a:extLst>
              <a:ext uri="{FF2B5EF4-FFF2-40B4-BE49-F238E27FC236}">
                <a16:creationId xmlns:a16="http://schemas.microsoft.com/office/drawing/2014/main" id="{3B19648F-AEC3-A235-9A70-494D9005F8EF}"/>
              </a:ext>
            </a:extLst>
          </p:cNvPr>
          <p:cNvSpPr>
            <a:spLocks noGrp="1"/>
          </p:cNvSpPr>
          <p:nvPr>
            <p:ph idx="1"/>
          </p:nvPr>
        </p:nvSpPr>
        <p:spPr>
          <a:xfrm>
            <a:off x="966788" y="1179530"/>
            <a:ext cx="8543925" cy="3078145"/>
          </a:xfrm>
        </p:spPr>
        <p:txBody>
          <a:bodyPr/>
          <a:lstStyle/>
          <a:p>
            <a:pPr marL="0" indent="0">
              <a:buNone/>
            </a:pPr>
            <a:r>
              <a:rPr lang="uk-UA" sz="2000" b="0" i="0" strike="noStrike" cap="none" spc="0" baseline="0" dirty="0">
                <a:solidFill>
                  <a:srgbClr val="262626"/>
                </a:solidFill>
                <a:effectLst/>
                <a:latin typeface="Arial"/>
                <a:ea typeface="Arial"/>
                <a:cs typeface="Arial"/>
              </a:rPr>
              <a:t>Пам'ятайте:</a:t>
            </a:r>
          </a:p>
          <a:p>
            <a:r>
              <a:rPr lang="uk-UA" sz="2000" b="0" i="0" strike="noStrike" cap="none" spc="0" baseline="0" dirty="0">
                <a:solidFill>
                  <a:srgbClr val="262626"/>
                </a:solidFill>
                <a:effectLst/>
                <a:latin typeface="Arial"/>
                <a:ea typeface="Arial"/>
                <a:cs typeface="Arial"/>
              </a:rPr>
              <a:t>Інші пацієнти також потребують доступу до медичної допомоги!</a:t>
            </a:r>
          </a:p>
          <a:p>
            <a:r>
              <a:rPr lang="uk-UA" sz="2000" b="0" i="0" strike="noStrike" cap="none" spc="0" baseline="0" dirty="0">
                <a:solidFill>
                  <a:srgbClr val="262626"/>
                </a:solidFill>
                <a:effectLst/>
                <a:latin typeface="Arial"/>
                <a:ea typeface="Arial"/>
                <a:cs typeface="Arial"/>
              </a:rPr>
              <a:t>Не у всіх випадах лихоманка або кашель означатиме COVID-19.</a:t>
            </a:r>
          </a:p>
          <a:p>
            <a:r>
              <a:rPr lang="uk-UA" sz="2000" b="0" i="0" strike="noStrike" cap="none" spc="0" baseline="0" dirty="0">
                <a:solidFill>
                  <a:srgbClr val="262626"/>
                </a:solidFill>
                <a:effectLst/>
                <a:latin typeface="Arial"/>
                <a:ea typeface="Arial"/>
                <a:cs typeface="Arial"/>
              </a:rPr>
              <a:t>Не у кожного пацієнта з задишкою COVID-19.</a:t>
            </a:r>
          </a:p>
          <a:p>
            <a:pPr marL="0" indent="0">
              <a:buNone/>
            </a:pPr>
            <a:r>
              <a:rPr lang="uk-UA" sz="2000" b="0" i="0" strike="noStrike" cap="none" spc="0" baseline="0" dirty="0">
                <a:solidFill>
                  <a:srgbClr val="262626"/>
                </a:solidFill>
                <a:effectLst/>
                <a:latin typeface="Arial"/>
                <a:ea typeface="Arial"/>
                <a:cs typeface="Arial"/>
              </a:rPr>
              <a:t>ТА</a:t>
            </a:r>
          </a:p>
          <a:p>
            <a:r>
              <a:rPr lang="uk-UA" sz="2000" b="0" i="0" strike="noStrike" cap="none" spc="0" baseline="0" dirty="0">
                <a:solidFill>
                  <a:srgbClr val="262626"/>
                </a:solidFill>
                <a:effectLst/>
                <a:latin typeface="Arial"/>
                <a:ea typeface="Arial"/>
                <a:cs typeface="Arial"/>
              </a:rPr>
              <a:t>У кожного пацієнта з будь-яким іншим типом медичної скарги також може бути COVID-19.</a:t>
            </a:r>
            <a:br>
              <a:rPr sz="2400" dirty="0"/>
            </a:br>
            <a:endParaRPr lang="en-US" sz="2400" dirty="0"/>
          </a:p>
        </p:txBody>
      </p:sp>
      <p:sp>
        <p:nvSpPr>
          <p:cNvPr id="6" name="Rectangle: Rounded Corners 3">
            <a:extLst>
              <a:ext uri="{FF2B5EF4-FFF2-40B4-BE49-F238E27FC236}">
                <a16:creationId xmlns:a16="http://schemas.microsoft.com/office/drawing/2014/main" id="{13CC161D-A31A-CE5A-EEA3-A93CA12BBA41}"/>
              </a:ext>
            </a:extLst>
          </p:cNvPr>
          <p:cNvSpPr/>
          <p:nvPr/>
        </p:nvSpPr>
        <p:spPr>
          <a:xfrm>
            <a:off x="0" y="4837249"/>
            <a:ext cx="12181233" cy="19227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uk-UA" sz="2200" b="1" i="0" strike="noStrike" cap="none" spc="0" baseline="0" dirty="0">
                <a:solidFill>
                  <a:srgbClr val="000000"/>
                </a:solidFill>
                <a:effectLst/>
                <a:latin typeface="Arial"/>
                <a:ea typeface="Arial"/>
                <a:cs typeface="Arial"/>
              </a:rPr>
              <a:t>Резюме</a:t>
            </a:r>
            <a:endParaRPr lang="en-US" sz="2200" b="1" dirty="0"/>
          </a:p>
          <a:p>
            <a:pPr marL="0" indent="0">
              <a:buNone/>
            </a:pPr>
            <a:r>
              <a:rPr lang="uk-UA" sz="2200" b="0" i="0" strike="noStrike" cap="none" spc="0" baseline="0" dirty="0">
                <a:solidFill>
                  <a:srgbClr val="000000"/>
                </a:solidFill>
                <a:effectLst/>
                <a:latin typeface="Arial"/>
                <a:ea typeface="Arial"/>
                <a:cs typeface="Arial"/>
              </a:rPr>
              <a:t>Під час вживання загальних заходів </a:t>
            </a:r>
            <a:r>
              <a:rPr lang="uk-UA" sz="2200" b="0" i="0" strike="noStrike" cap="none" spc="0" baseline="0" dirty="0" err="1">
                <a:solidFill>
                  <a:srgbClr val="000000"/>
                </a:solidFill>
                <a:effectLst/>
                <a:latin typeface="Arial"/>
                <a:ea typeface="Arial"/>
                <a:cs typeface="Arial"/>
              </a:rPr>
              <a:t>ПКІ</a:t>
            </a:r>
            <a:r>
              <a:rPr lang="uk-UA" sz="2200" b="0" i="0" strike="noStrike" cap="none" spc="0" baseline="0" dirty="0">
                <a:solidFill>
                  <a:srgbClr val="000000"/>
                </a:solidFill>
                <a:effectLst/>
                <a:latin typeface="Arial"/>
                <a:ea typeface="Arial"/>
                <a:cs typeface="Arial"/>
              </a:rPr>
              <a:t> підтримуйте всіх пацієнтів, щоб захистити себе та інших.</a:t>
            </a:r>
          </a:p>
          <a:p>
            <a:pPr marL="0" indent="0">
              <a:buNone/>
            </a:pPr>
            <a:r>
              <a:rPr lang="uk-UA" sz="2200" b="0" i="0" strike="noStrike" cap="none" spc="0" baseline="0" dirty="0">
                <a:solidFill>
                  <a:srgbClr val="000000"/>
                </a:solidFill>
                <a:effectLst/>
                <a:latin typeface="Arial"/>
                <a:ea typeface="Arial"/>
                <a:cs typeface="Arial"/>
              </a:rPr>
              <a:t>Покладайтеся на свій клінічний досвід і лікуйте пацієнта комплексно; COVID-19 є одним із багатьох можливих діагнозів.</a:t>
            </a:r>
          </a:p>
        </p:txBody>
      </p:sp>
    </p:spTree>
    <p:extLst>
      <p:ext uri="{BB962C8B-B14F-4D97-AF65-F5344CB8AC3E}">
        <p14:creationId xmlns:p14="http://schemas.microsoft.com/office/powerpoint/2010/main" val="1493592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5F6-9379-994D-D3EA-0A4851DB1E0A}"/>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Можливі практичні ситуації:</a:t>
            </a:r>
          </a:p>
        </p:txBody>
      </p:sp>
      <p:sp>
        <p:nvSpPr>
          <p:cNvPr id="3" name="Content Placeholder 2">
            <a:extLst>
              <a:ext uri="{FF2B5EF4-FFF2-40B4-BE49-F238E27FC236}">
                <a16:creationId xmlns:a16="http://schemas.microsoft.com/office/drawing/2014/main" id="{41C13192-E46E-BA9D-C0C4-A2A5DEBEA7D9}"/>
              </a:ext>
            </a:extLst>
          </p:cNvPr>
          <p:cNvSpPr>
            <a:spLocks noGrp="1"/>
          </p:cNvSpPr>
          <p:nvPr>
            <p:ph idx="1"/>
          </p:nvPr>
        </p:nvSpPr>
        <p:spPr>
          <a:xfrm>
            <a:off x="838200" y="1636730"/>
            <a:ext cx="9358223" cy="4932746"/>
          </a:xfrm>
        </p:spPr>
        <p:txBody>
          <a:bodyPr/>
          <a:lstStyle/>
          <a:p>
            <a:pPr marL="0" indent="0">
              <a:buNone/>
            </a:pPr>
            <a:r>
              <a:rPr lang="uk-UA" sz="2800" b="0" i="0" strike="noStrike" cap="none" spc="0" baseline="0" dirty="0">
                <a:solidFill>
                  <a:srgbClr val="262626"/>
                </a:solidFill>
                <a:effectLst/>
                <a:latin typeface="Arial"/>
                <a:ea typeface="Arial"/>
                <a:cs typeface="Arial"/>
              </a:rPr>
              <a:t>Ситуація 1:</a:t>
            </a:r>
          </a:p>
          <a:p>
            <a:pPr marL="0" indent="0">
              <a:buNone/>
            </a:pPr>
            <a:r>
              <a:rPr lang="uk-UA" sz="2800" b="0" i="0" strike="noStrike" cap="none" spc="0" baseline="0" dirty="0">
                <a:solidFill>
                  <a:srgbClr val="262626"/>
                </a:solidFill>
                <a:effectLst/>
                <a:latin typeface="Arial"/>
                <a:ea typeface="Arial"/>
                <a:cs typeface="Arial"/>
              </a:rPr>
              <a:t>Це ваш перший день роботи в якості працівника з оцінки пріоритетності.  </a:t>
            </a:r>
          </a:p>
          <a:p>
            <a:r>
              <a:rPr lang="uk-UA" sz="2800" b="0" i="0" strike="noStrike" cap="none" spc="0" baseline="0" dirty="0">
                <a:solidFill>
                  <a:srgbClr val="262626"/>
                </a:solidFill>
                <a:effectLst/>
                <a:latin typeface="Arial"/>
                <a:ea typeface="Arial"/>
                <a:cs typeface="Arial"/>
              </a:rPr>
              <a:t>Які засоби індивідуального захисту (</a:t>
            </a:r>
            <a:r>
              <a:rPr lang="uk-UA" sz="2800" b="0" i="0" strike="noStrike" cap="none" spc="0" baseline="0" dirty="0" err="1">
                <a:solidFill>
                  <a:srgbClr val="262626"/>
                </a:solidFill>
                <a:effectLst/>
                <a:latin typeface="Arial"/>
                <a:ea typeface="Arial"/>
                <a:cs typeface="Arial"/>
              </a:rPr>
              <a:t>ЗІЗ</a:t>
            </a:r>
            <a:r>
              <a:rPr lang="uk-UA" sz="2800" b="0" i="0" strike="noStrike" cap="none" spc="0" baseline="0" dirty="0">
                <a:solidFill>
                  <a:srgbClr val="262626"/>
                </a:solidFill>
                <a:effectLst/>
                <a:latin typeface="Arial"/>
                <a:ea typeface="Arial"/>
                <a:cs typeface="Arial"/>
              </a:rPr>
              <a:t>) ви повинні носити під час виконання своїх обов’язків сьогодні?</a:t>
            </a:r>
          </a:p>
          <a:p>
            <a:r>
              <a:rPr lang="uk-UA" sz="2800" b="0" i="0" strike="noStrike" cap="none" spc="0" baseline="0" dirty="0">
                <a:solidFill>
                  <a:srgbClr val="262626"/>
                </a:solidFill>
                <a:effectLst/>
                <a:latin typeface="Arial"/>
                <a:ea typeface="Arial"/>
                <a:cs typeface="Arial"/>
              </a:rPr>
              <a:t>Які інструменти вам потрібні для оцінки пріоритетності?</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3857597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307F-13B2-217E-9F22-CBD892B0FB71}"/>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Ситуація 2:</a:t>
            </a:r>
          </a:p>
        </p:txBody>
      </p:sp>
      <p:sp>
        <p:nvSpPr>
          <p:cNvPr id="3" name="Content Placeholder 2">
            <a:extLst>
              <a:ext uri="{FF2B5EF4-FFF2-40B4-BE49-F238E27FC236}">
                <a16:creationId xmlns:a16="http://schemas.microsoft.com/office/drawing/2014/main" id="{A6BDBB22-A6C6-B09E-51B5-2BEF4AF1EAA5}"/>
              </a:ext>
            </a:extLst>
          </p:cNvPr>
          <p:cNvSpPr>
            <a:spLocks noGrp="1"/>
          </p:cNvSpPr>
          <p:nvPr>
            <p:ph idx="1"/>
          </p:nvPr>
        </p:nvSpPr>
        <p:spPr/>
        <p:txBody>
          <a:bodyPr/>
          <a:lstStyle/>
          <a:p>
            <a:pPr marL="0" indent="0">
              <a:buNone/>
            </a:pPr>
            <a:r>
              <a:rPr lang="uk-UA" sz="2800" b="0" i="0" strike="noStrike" cap="none" spc="0" baseline="0">
                <a:solidFill>
                  <a:srgbClr val="262626"/>
                </a:solidFill>
                <a:effectLst/>
                <a:latin typeface="Arial"/>
                <a:ea typeface="Arial"/>
                <a:cs typeface="Arial"/>
              </a:rPr>
              <a:t>Вашим першим пацієнтом є чоловік віком 34 роки, який приходить до клініки з підвищеною температурою тіла, кашлем і нездужанням.   </a:t>
            </a:r>
          </a:p>
          <a:p>
            <a:r>
              <a:rPr lang="uk-UA" sz="2800" b="0" i="0" strike="noStrike" cap="none" spc="0" baseline="0">
                <a:solidFill>
                  <a:srgbClr val="262626"/>
                </a:solidFill>
                <a:effectLst/>
                <a:latin typeface="Arial"/>
                <a:ea typeface="Arial"/>
                <a:cs typeface="Arial"/>
              </a:rPr>
              <a:t>Які ваші початкові дії?</a:t>
            </a:r>
          </a:p>
          <a:p>
            <a:r>
              <a:rPr lang="uk-UA" sz="2800" b="0" i="0" strike="noStrike" cap="none" spc="0" baseline="0">
                <a:solidFill>
                  <a:srgbClr val="262626"/>
                </a:solidFill>
                <a:effectLst/>
                <a:latin typeface="Arial"/>
                <a:ea typeface="Arial"/>
                <a:cs typeface="Arial"/>
              </a:rPr>
              <a:t>Яку інформація ви хочете дізнатися? </a:t>
            </a:r>
          </a:p>
          <a:p>
            <a:r>
              <a:rPr lang="uk-UA" sz="2800" b="0" i="0" strike="noStrike" cap="none" spc="0" baseline="0">
                <a:solidFill>
                  <a:srgbClr val="262626"/>
                </a:solidFill>
                <a:effectLst/>
                <a:latin typeface="Arial"/>
                <a:ea typeface="Arial"/>
                <a:cs typeface="Arial"/>
              </a:rPr>
              <a:t>Які інструменти вам потрібні? </a:t>
            </a:r>
          </a:p>
          <a:p>
            <a:pPr marL="0" indent="0">
              <a:buNone/>
            </a:pPr>
            <a:endParaRPr lang="en-US"/>
          </a:p>
        </p:txBody>
      </p:sp>
    </p:spTree>
    <p:extLst>
      <p:ext uri="{BB962C8B-B14F-4D97-AF65-F5344CB8AC3E}">
        <p14:creationId xmlns:p14="http://schemas.microsoft.com/office/powerpoint/2010/main" val="37697421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6E4A-7963-A1A0-34E6-231204288CE4}"/>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2: додаткова інформація</a:t>
            </a:r>
          </a:p>
        </p:txBody>
      </p:sp>
      <p:sp>
        <p:nvSpPr>
          <p:cNvPr id="3" name="Content Placeholder 2">
            <a:extLst>
              <a:ext uri="{FF2B5EF4-FFF2-40B4-BE49-F238E27FC236}">
                <a16:creationId xmlns:a16="http://schemas.microsoft.com/office/drawing/2014/main" id="{FF466D46-FACF-1CEB-86C4-AD35C1FBA19E}"/>
              </a:ext>
            </a:extLst>
          </p:cNvPr>
          <p:cNvSpPr>
            <a:spLocks noGrp="1"/>
          </p:cNvSpPr>
          <p:nvPr>
            <p:ph idx="1"/>
          </p:nvPr>
        </p:nvSpPr>
        <p:spPr/>
        <p:txBody>
          <a:bodyPr/>
          <a:lstStyle/>
          <a:p>
            <a:r>
              <a:rPr lang="uk-UA" sz="2800" b="0" i="0" strike="noStrike" cap="none" spc="0" baseline="0" dirty="0">
                <a:solidFill>
                  <a:srgbClr val="262626"/>
                </a:solidFill>
                <a:effectLst/>
                <a:latin typeface="Arial"/>
                <a:ea typeface="Arial"/>
                <a:cs typeface="Arial"/>
              </a:rPr>
              <a:t>Початкове враження:</a:t>
            </a:r>
          </a:p>
          <a:p>
            <a:pPr lvl="1"/>
            <a:r>
              <a:rPr lang="uk-UA" sz="2400" b="0" i="0" strike="noStrike" cap="none" spc="0" baseline="0" dirty="0">
                <a:solidFill>
                  <a:srgbClr val="262626"/>
                </a:solidFill>
                <a:effectLst/>
                <a:latin typeface="Arial"/>
                <a:ea typeface="Arial"/>
                <a:cs typeface="Arial"/>
              </a:rPr>
              <a:t>У пацієнта немає жодного гострого порушення, він висловлюється повними реченнями, без очевидної важкості дихання.  </a:t>
            </a:r>
            <a:endParaRPr lang="en-US" dirty="0"/>
          </a:p>
          <a:p>
            <a:r>
              <a:rPr lang="uk-UA" sz="2800" b="0" i="0" strike="noStrike" cap="none" spc="0" baseline="0" dirty="0">
                <a:solidFill>
                  <a:srgbClr val="262626"/>
                </a:solidFill>
                <a:effectLst/>
                <a:latin typeface="Arial"/>
                <a:ea typeface="Arial"/>
                <a:cs typeface="Arial"/>
              </a:rPr>
              <a:t>Основні фізіологічні показники:</a:t>
            </a:r>
          </a:p>
          <a:p>
            <a:pPr lvl="1"/>
            <a:r>
              <a:rPr lang="uk-UA" sz="2400" b="0" i="0" strike="noStrike" cap="none" spc="0" baseline="0" dirty="0">
                <a:solidFill>
                  <a:srgbClr val="262626"/>
                </a:solidFill>
                <a:effectLst/>
                <a:latin typeface="Arial"/>
                <a:ea typeface="Arial"/>
                <a:cs typeface="Arial"/>
              </a:rPr>
              <a:t>Пульс 89, АТ 140/70, </a:t>
            </a:r>
            <a:r>
              <a:rPr lang="uk-UA" sz="2400" b="0" i="0" strike="noStrike" cap="none" spc="0" baseline="0" dirty="0" err="1">
                <a:solidFill>
                  <a:srgbClr val="262626"/>
                </a:solidFill>
                <a:effectLst/>
                <a:latin typeface="Arial"/>
                <a:ea typeface="Arial"/>
                <a:cs typeface="Arial"/>
              </a:rPr>
              <a:t>ЧД</a:t>
            </a:r>
            <a:r>
              <a:rPr lang="uk-UA" sz="2400" b="0" i="0" strike="noStrike" cap="none" spc="0" baseline="0" dirty="0">
                <a:solidFill>
                  <a:srgbClr val="262626"/>
                </a:solidFill>
                <a:effectLst/>
                <a:latin typeface="Arial"/>
                <a:ea typeface="Arial"/>
                <a:cs typeface="Arial"/>
              </a:rPr>
              <a:t> 14, </a:t>
            </a:r>
            <a:r>
              <a:rPr lang="uk-UA" sz="2400" b="0" i="0" strike="noStrike" cap="none" spc="0" baseline="0" dirty="0" err="1">
                <a:solidFill>
                  <a:srgbClr val="262626"/>
                </a:solidFill>
                <a:effectLst/>
                <a:latin typeface="Arial"/>
                <a:ea typeface="Arial"/>
                <a:cs typeface="Arial"/>
              </a:rPr>
              <a:t>SpO</a:t>
            </a:r>
            <a:r>
              <a:rPr lang="uk-UA" sz="2400" b="0" i="0" strike="noStrike" cap="none" spc="0" baseline="-25000" dirty="0" err="1">
                <a:solidFill>
                  <a:srgbClr val="262626"/>
                </a:solidFill>
                <a:effectLst/>
                <a:latin typeface="Arial"/>
                <a:ea typeface="Arial"/>
                <a:cs typeface="Arial"/>
              </a:rPr>
              <a:t>2</a:t>
            </a:r>
            <a:r>
              <a:rPr lang="uk-UA" sz="2400" b="0" i="0" strike="noStrike" cap="none" spc="0" baseline="0" dirty="0">
                <a:solidFill>
                  <a:srgbClr val="262626"/>
                </a:solidFill>
                <a:effectLst/>
                <a:latin typeface="Arial"/>
                <a:ea typeface="Arial"/>
                <a:cs typeface="Arial"/>
              </a:rPr>
              <a:t> 99 %, температура 38,5</a:t>
            </a:r>
            <a:r>
              <a:rPr lang="uk-UA" sz="2400" b="0" i="0" strike="noStrike" cap="none" spc="0" baseline="0" dirty="0">
                <a:solidFill>
                  <a:srgbClr val="000000"/>
                </a:solidFill>
                <a:effectLst/>
                <a:latin typeface="Arial"/>
                <a:ea typeface="Arial"/>
                <a:cs typeface="Arial"/>
              </a:rPr>
              <a:t> °C</a:t>
            </a:r>
            <a:r>
              <a:rPr lang="en-US" sz="2400" b="0" i="0" strike="noStrike" cap="none" spc="0" baseline="0" dirty="0">
                <a:solidFill>
                  <a:srgbClr val="000000"/>
                </a:solidFill>
                <a:effectLst/>
                <a:latin typeface="Arial"/>
                <a:ea typeface="Arial"/>
                <a:cs typeface="Arial"/>
              </a:rPr>
              <a:t>.</a:t>
            </a:r>
            <a:endParaRPr lang="en-US" dirty="0"/>
          </a:p>
          <a:p>
            <a:r>
              <a:rPr lang="uk-UA" sz="2800" b="0" i="0" strike="noStrike" cap="none" spc="0" baseline="0" dirty="0">
                <a:solidFill>
                  <a:srgbClr val="262626"/>
                </a:solidFill>
                <a:effectLst/>
                <a:latin typeface="Arial"/>
                <a:ea typeface="Arial"/>
                <a:cs typeface="Arial"/>
              </a:rPr>
              <a:t>Який ваш наступний крок?</a:t>
            </a:r>
          </a:p>
          <a:p>
            <a:endParaRPr lang="en-US" dirty="0"/>
          </a:p>
        </p:txBody>
      </p:sp>
    </p:spTree>
    <p:extLst>
      <p:ext uri="{BB962C8B-B14F-4D97-AF65-F5344CB8AC3E}">
        <p14:creationId xmlns:p14="http://schemas.microsoft.com/office/powerpoint/2010/main" val="22416738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40D9-95FE-1C5F-4038-170CA542B051}"/>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Ситуація 3:</a:t>
            </a:r>
          </a:p>
        </p:txBody>
      </p:sp>
      <p:sp>
        <p:nvSpPr>
          <p:cNvPr id="3" name="Content Placeholder 2">
            <a:extLst>
              <a:ext uri="{FF2B5EF4-FFF2-40B4-BE49-F238E27FC236}">
                <a16:creationId xmlns:a16="http://schemas.microsoft.com/office/drawing/2014/main" id="{6DDAB5A2-25E8-7593-6862-F5A861AB9648}"/>
              </a:ext>
            </a:extLst>
          </p:cNvPr>
          <p:cNvSpPr>
            <a:spLocks noGrp="1"/>
          </p:cNvSpPr>
          <p:nvPr>
            <p:ph idx="1"/>
          </p:nvPr>
        </p:nvSpPr>
        <p:spPr/>
        <p:txBody>
          <a:bodyPr/>
          <a:lstStyle/>
          <a:p>
            <a:pPr marL="0" indent="0">
              <a:buNone/>
            </a:pPr>
            <a:r>
              <a:rPr lang="uk-UA" sz="2800" b="0" i="0" strike="noStrike" cap="none" spc="0" baseline="0">
                <a:solidFill>
                  <a:srgbClr val="262626"/>
                </a:solidFill>
                <a:effectLst/>
                <a:latin typeface="Arial"/>
                <a:ea typeface="Arial"/>
                <a:cs typeface="Arial"/>
              </a:rPr>
              <a:t>Ваш наступний пацієнт — жінка у віці 54 років з кашлем, лихоманкою та нездужанням.</a:t>
            </a:r>
          </a:p>
          <a:p>
            <a:r>
              <a:rPr lang="uk-UA" sz="2800" b="0" i="0" strike="noStrike" cap="none" spc="0" baseline="0">
                <a:solidFill>
                  <a:srgbClr val="262626"/>
                </a:solidFill>
                <a:effectLst/>
                <a:latin typeface="Arial"/>
                <a:ea typeface="Arial"/>
                <a:cs typeface="Arial"/>
              </a:rPr>
              <a:t>Які ваші початкові дії?</a:t>
            </a:r>
          </a:p>
          <a:p>
            <a:r>
              <a:rPr lang="uk-UA" sz="2800" b="0" i="0" strike="noStrike" cap="none" spc="0" baseline="0">
                <a:solidFill>
                  <a:srgbClr val="262626"/>
                </a:solidFill>
                <a:effectLst/>
                <a:latin typeface="Arial"/>
                <a:ea typeface="Arial"/>
                <a:cs typeface="Arial"/>
              </a:rPr>
              <a:t>Яку інформацію ви хочете дізнатися? </a:t>
            </a:r>
          </a:p>
          <a:p>
            <a:r>
              <a:rPr lang="uk-UA" sz="2800" b="0" i="0" strike="noStrike" cap="none" spc="0" baseline="0">
                <a:solidFill>
                  <a:srgbClr val="262626"/>
                </a:solidFill>
                <a:effectLst/>
                <a:latin typeface="Arial"/>
                <a:ea typeface="Arial"/>
                <a:cs typeface="Arial"/>
              </a:rPr>
              <a:t>Які інструменти вам потрібні? </a:t>
            </a:r>
          </a:p>
          <a:p>
            <a:pPr marL="0" indent="0">
              <a:buNone/>
            </a:pPr>
            <a:r>
              <a:rPr lang="en-US"/>
              <a:t>  </a:t>
            </a:r>
          </a:p>
        </p:txBody>
      </p:sp>
    </p:spTree>
    <p:extLst>
      <p:ext uri="{BB962C8B-B14F-4D97-AF65-F5344CB8AC3E}">
        <p14:creationId xmlns:p14="http://schemas.microsoft.com/office/powerpoint/2010/main" val="18086835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745D-5E2A-7A84-496B-046E63FEF41F}"/>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3: додаткова інформація</a:t>
            </a:r>
          </a:p>
        </p:txBody>
      </p:sp>
      <p:sp>
        <p:nvSpPr>
          <p:cNvPr id="4" name="Content Placeholder 3">
            <a:extLst>
              <a:ext uri="{FF2B5EF4-FFF2-40B4-BE49-F238E27FC236}">
                <a16:creationId xmlns:a16="http://schemas.microsoft.com/office/drawing/2014/main" id="{668AF450-DE9C-7093-6FAB-8BBAB1C7F09A}"/>
              </a:ext>
            </a:extLst>
          </p:cNvPr>
          <p:cNvSpPr>
            <a:spLocks noGrp="1"/>
          </p:cNvSpPr>
          <p:nvPr>
            <p:ph idx="1"/>
          </p:nvPr>
        </p:nvSpPr>
        <p:spPr>
          <a:xfrm>
            <a:off x="838200" y="1636730"/>
            <a:ext cx="10036629" cy="4932746"/>
          </a:xfrm>
        </p:spPr>
        <p:txBody>
          <a:bodyPr/>
          <a:lstStyle/>
          <a:p>
            <a:r>
              <a:rPr lang="uk-UA" sz="2800" b="0" i="0" strike="noStrike" cap="none" spc="0" baseline="0" dirty="0">
                <a:solidFill>
                  <a:srgbClr val="262626"/>
                </a:solidFill>
                <a:effectLst/>
                <a:latin typeface="Arial"/>
                <a:ea typeface="Arial"/>
                <a:cs typeface="Arial"/>
              </a:rPr>
              <a:t>Початкове враження:</a:t>
            </a:r>
          </a:p>
          <a:p>
            <a:pPr lvl="1"/>
            <a:r>
              <a:rPr lang="uk-UA" sz="2400" b="0" i="0" strike="noStrike" cap="none" spc="0" baseline="0" dirty="0">
                <a:solidFill>
                  <a:srgbClr val="262626"/>
                </a:solidFill>
                <a:effectLst/>
                <a:latin typeface="Arial"/>
                <a:ea typeface="Arial"/>
                <a:cs typeface="Arial"/>
              </a:rPr>
              <a:t>Пацієнтка важко дихає і може відповісти на запитання за допомогою коротких відповідей. </a:t>
            </a:r>
          </a:p>
          <a:p>
            <a:pPr lvl="1"/>
            <a:r>
              <a:rPr lang="uk-UA" sz="2400" b="0" i="0" strike="noStrike" cap="none" spc="0" baseline="0" dirty="0">
                <a:solidFill>
                  <a:srgbClr val="262626"/>
                </a:solidFill>
                <a:effectLst/>
                <a:latin typeface="Arial"/>
                <a:ea typeface="Arial"/>
                <a:cs typeface="Arial"/>
              </a:rPr>
              <a:t>Вона не може встати або ходити без допомоги.</a:t>
            </a:r>
          </a:p>
          <a:p>
            <a:r>
              <a:rPr lang="uk-UA" sz="2800" b="0" i="0" strike="noStrike" cap="none" spc="0" baseline="0" dirty="0">
                <a:solidFill>
                  <a:srgbClr val="262626"/>
                </a:solidFill>
                <a:effectLst/>
                <a:latin typeface="Arial"/>
                <a:ea typeface="Arial"/>
                <a:cs typeface="Arial"/>
              </a:rPr>
              <a:t>Основні фізіологічні показники:</a:t>
            </a:r>
          </a:p>
          <a:p>
            <a:pPr lvl="1"/>
            <a:r>
              <a:rPr lang="uk-UA" sz="2400" b="0" i="0" strike="noStrike" cap="none" spc="0" baseline="0" dirty="0">
                <a:solidFill>
                  <a:srgbClr val="262626"/>
                </a:solidFill>
                <a:effectLst/>
                <a:latin typeface="Arial"/>
                <a:ea typeface="Arial"/>
                <a:cs typeface="Arial"/>
              </a:rPr>
              <a:t>Пульс: 115; АТ: 95/76; </a:t>
            </a:r>
            <a:r>
              <a:rPr lang="uk-UA" sz="2400" b="0" i="0" strike="noStrike" cap="none" spc="0" baseline="0" dirty="0" err="1">
                <a:solidFill>
                  <a:srgbClr val="262626"/>
                </a:solidFill>
                <a:effectLst/>
                <a:latin typeface="Arial"/>
                <a:ea typeface="Arial"/>
                <a:cs typeface="Arial"/>
              </a:rPr>
              <a:t>ЧД</a:t>
            </a:r>
            <a:r>
              <a:rPr lang="uk-UA" sz="2400" b="0" i="0" strike="noStrike" cap="none" spc="0" baseline="0" dirty="0">
                <a:solidFill>
                  <a:srgbClr val="262626"/>
                </a:solidFill>
                <a:effectLst/>
                <a:latin typeface="Arial"/>
                <a:ea typeface="Arial"/>
                <a:cs typeface="Arial"/>
              </a:rPr>
              <a:t> 20; </a:t>
            </a:r>
            <a:r>
              <a:rPr lang="uk-UA" sz="2400" b="0" i="0" strike="noStrike" cap="none" spc="0" baseline="0" dirty="0" err="1">
                <a:solidFill>
                  <a:srgbClr val="262626"/>
                </a:solidFill>
                <a:effectLst/>
                <a:latin typeface="Arial"/>
                <a:ea typeface="Arial"/>
                <a:cs typeface="Arial"/>
              </a:rPr>
              <a:t>SpO2</a:t>
            </a:r>
            <a:r>
              <a:rPr lang="uk-UA" sz="2400" b="0" i="0" strike="noStrike" cap="none" spc="0" baseline="0" dirty="0">
                <a:solidFill>
                  <a:srgbClr val="262626"/>
                </a:solidFill>
                <a:effectLst/>
                <a:latin typeface="Arial"/>
                <a:ea typeface="Arial"/>
                <a:cs typeface="Arial"/>
              </a:rPr>
              <a:t> 91 %; температура: 38,7</a:t>
            </a:r>
            <a:r>
              <a:rPr lang="uk-UA" dirty="0">
                <a:solidFill>
                  <a:srgbClr val="262626"/>
                </a:solidFill>
                <a:latin typeface="Arial"/>
                <a:cs typeface="Arial"/>
              </a:rPr>
              <a:t> C</a:t>
            </a:r>
            <a:r>
              <a:rPr lang="en-US" dirty="0">
                <a:solidFill>
                  <a:srgbClr val="262626"/>
                </a:solidFill>
                <a:latin typeface="Arial"/>
                <a:cs typeface="Arial"/>
              </a:rPr>
              <a:t>.</a:t>
            </a:r>
            <a:endParaRPr lang="uk-UA" sz="2400" b="0" i="0" strike="noStrike" cap="none" spc="0" baseline="0" dirty="0">
              <a:solidFill>
                <a:srgbClr val="262626"/>
              </a:solidFill>
              <a:effectLst/>
              <a:latin typeface="Arial"/>
              <a:ea typeface="Arial"/>
              <a:cs typeface="Arial"/>
            </a:endParaRPr>
          </a:p>
          <a:p>
            <a:endParaRPr lang="en-US" dirty="0"/>
          </a:p>
          <a:p>
            <a:r>
              <a:rPr lang="uk-UA" sz="2800" b="0" i="0" strike="noStrike" cap="none" spc="0" baseline="0" dirty="0">
                <a:solidFill>
                  <a:srgbClr val="262626"/>
                </a:solidFill>
                <a:effectLst/>
                <a:latin typeface="Arial"/>
                <a:ea typeface="Arial"/>
                <a:cs typeface="Arial"/>
              </a:rPr>
              <a:t>Який ваш наступний крок?</a:t>
            </a:r>
          </a:p>
        </p:txBody>
      </p:sp>
    </p:spTree>
    <p:extLst>
      <p:ext uri="{BB962C8B-B14F-4D97-AF65-F5344CB8AC3E}">
        <p14:creationId xmlns:p14="http://schemas.microsoft.com/office/powerpoint/2010/main" val="24684423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E9C697-A1D3-8CF8-FC7C-666CB3315FEE}"/>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E247653-F4F6-F3AD-311F-E3D4F891FC29}"/>
              </a:ext>
            </a:extLst>
          </p:cNvPr>
          <p:cNvSpPr>
            <a:spLocks noGrp="1"/>
          </p:cNvSpPr>
          <p:nvPr>
            <p:ph type="title"/>
          </p:nvPr>
        </p:nvSpPr>
        <p:spPr/>
        <p:txBody>
          <a:bodyPr>
            <a:normAutofit/>
          </a:bodyPr>
          <a:lstStyle/>
          <a:p>
            <a:r>
              <a:rPr lang="uk-UA" sz="3600" b="0" i="0" strike="noStrike" cap="none" spc="300" baseline="0">
                <a:solidFill>
                  <a:srgbClr val="FFFFFF"/>
                </a:solidFill>
                <a:effectLst/>
                <a:latin typeface="Arial"/>
                <a:ea typeface="Arial"/>
                <a:cs typeface="Arial"/>
              </a:rPr>
              <a:t>Лікування та управління перебігом COVID-19: клінічний підхід</a:t>
            </a:r>
            <a:endParaRPr lang="en-US"/>
          </a:p>
        </p:txBody>
      </p:sp>
    </p:spTree>
    <p:extLst>
      <p:ext uri="{BB962C8B-B14F-4D97-AF65-F5344CB8AC3E}">
        <p14:creationId xmlns:p14="http://schemas.microsoft.com/office/powerpoint/2010/main" val="355039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0557-7B48-49AA-94A2-2CA9351BCAAD}"/>
              </a:ext>
            </a:extLst>
          </p:cNvPr>
          <p:cNvSpPr>
            <a:spLocks noGrp="1"/>
          </p:cNvSpPr>
          <p:nvPr>
            <p:ph type="title"/>
          </p:nvPr>
        </p:nvSpPr>
        <p:spPr>
          <a:xfrm>
            <a:off x="560798" y="367003"/>
            <a:ext cx="8543925" cy="800039"/>
          </a:xfrm>
        </p:spPr>
        <p:txBody>
          <a:bodyPr/>
          <a:lstStyle/>
          <a:p>
            <a:r>
              <a:rPr lang="uk-UA" sz="3600" b="1" i="0" strike="noStrike" cap="none" spc="0" baseline="0">
                <a:solidFill>
                  <a:srgbClr val="577F9F"/>
                </a:solidFill>
                <a:effectLst/>
                <a:latin typeface="Arial"/>
                <a:ea typeface="Arial"/>
                <a:cs typeface="Arial"/>
              </a:rPr>
              <a:t>Ознаки та симптоми COVID-19</a:t>
            </a:r>
          </a:p>
        </p:txBody>
      </p:sp>
      <p:pic>
        <p:nvPicPr>
          <p:cNvPr id="4" name="Picture 3">
            <a:extLst>
              <a:ext uri="{FF2B5EF4-FFF2-40B4-BE49-F238E27FC236}">
                <a16:creationId xmlns:a16="http://schemas.microsoft.com/office/drawing/2014/main" id="{3F8F4458-8D6C-4A10-9023-ED829872DDE1}"/>
              </a:ext>
            </a:extLst>
          </p:cNvPr>
          <p:cNvPicPr>
            <a:picLocks noChangeAspect="1"/>
          </p:cNvPicPr>
          <p:nvPr/>
        </p:nvPicPr>
        <p:blipFill>
          <a:blip r:embed="rId3"/>
          <a:stretch>
            <a:fillRect/>
          </a:stretch>
        </p:blipFill>
        <p:spPr>
          <a:xfrm>
            <a:off x="1232441" y="1497392"/>
            <a:ext cx="9051989" cy="5211422"/>
          </a:xfrm>
          <a:prstGeom prst="rect">
            <a:avLst/>
          </a:prstGeom>
        </p:spPr>
      </p:pic>
    </p:spTree>
    <p:extLst>
      <p:ext uri="{BB962C8B-B14F-4D97-AF65-F5344CB8AC3E}">
        <p14:creationId xmlns:p14="http://schemas.microsoft.com/office/powerpoint/2010/main" val="972445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25C6-9420-6E8B-D9C2-3F3D9733747E}"/>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Цілі</a:t>
            </a:r>
          </a:p>
        </p:txBody>
      </p:sp>
      <p:sp>
        <p:nvSpPr>
          <p:cNvPr id="3" name="Content Placeholder 2">
            <a:extLst>
              <a:ext uri="{FF2B5EF4-FFF2-40B4-BE49-F238E27FC236}">
                <a16:creationId xmlns:a16="http://schemas.microsoft.com/office/drawing/2014/main" id="{1BD977D8-C40B-D76D-46DC-9580CAA40821}"/>
              </a:ext>
            </a:extLst>
          </p:cNvPr>
          <p:cNvSpPr>
            <a:spLocks noGrp="1"/>
          </p:cNvSpPr>
          <p:nvPr>
            <p:ph idx="1"/>
          </p:nvPr>
        </p:nvSpPr>
        <p:spPr/>
        <p:txBody>
          <a:bodyPr/>
          <a:lstStyle/>
          <a:p>
            <a:r>
              <a:rPr lang="uk-UA" sz="2800" b="0" i="0" strike="noStrike" cap="none" spc="0" baseline="0">
                <a:solidFill>
                  <a:srgbClr val="262626"/>
                </a:solidFill>
                <a:effectLst/>
                <a:latin typeface="Arial"/>
                <a:ea typeface="Arial"/>
                <a:cs typeface="Arial"/>
              </a:rPr>
              <a:t>Визначити клінічні характеристики пацієнтів із COVID-19.</a:t>
            </a:r>
          </a:p>
          <a:p>
            <a:r>
              <a:rPr lang="uk-UA" sz="2800" b="0" i="0" strike="noStrike" cap="none" spc="0" baseline="0">
                <a:solidFill>
                  <a:srgbClr val="262626"/>
                </a:solidFill>
                <a:effectLst/>
                <a:latin typeface="Arial"/>
                <a:ea typeface="Arial"/>
                <a:cs typeface="Arial"/>
              </a:rPr>
              <a:t>Зрозуміти варіанти лікування та стратегії управління перебігом хвороби.</a:t>
            </a:r>
          </a:p>
          <a:p>
            <a:r>
              <a:rPr lang="uk-UA" sz="2800" b="0" i="0" strike="noStrike" cap="none" spc="0" baseline="0">
                <a:solidFill>
                  <a:srgbClr val="262626"/>
                </a:solidFill>
                <a:effectLst/>
                <a:latin typeface="Arial"/>
                <a:ea typeface="Arial"/>
                <a:cs typeface="Arial"/>
              </a:rPr>
              <a:t>Визначити ресурси для доступу до оновлених клінічних рекомендацій щодо COVID-19.</a:t>
            </a:r>
          </a:p>
          <a:p>
            <a:endParaRPr lang="en-US"/>
          </a:p>
        </p:txBody>
      </p:sp>
    </p:spTree>
    <p:extLst>
      <p:ext uri="{BB962C8B-B14F-4D97-AF65-F5344CB8AC3E}">
        <p14:creationId xmlns:p14="http://schemas.microsoft.com/office/powerpoint/2010/main" val="33848314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871-D6BE-4B6F-8BA4-02B6FFE75AC0}"/>
              </a:ext>
            </a:extLst>
          </p:cNvPr>
          <p:cNvSpPr>
            <a:spLocks noGrp="1"/>
          </p:cNvSpPr>
          <p:nvPr>
            <p:ph type="title"/>
          </p:nvPr>
        </p:nvSpPr>
        <p:spPr>
          <a:xfrm>
            <a:off x="512829" y="412042"/>
            <a:ext cx="10515600" cy="800039"/>
          </a:xfrm>
        </p:spPr>
        <p:txBody>
          <a:bodyPr/>
          <a:lstStyle/>
          <a:p>
            <a:r>
              <a:rPr lang="uk-UA" sz="3600" b="1" i="0" strike="noStrike" cap="none" spc="0" baseline="0" dirty="0">
                <a:solidFill>
                  <a:srgbClr val="577F9F"/>
                </a:solidFill>
                <a:effectLst/>
                <a:latin typeface="Arial"/>
                <a:ea typeface="Arial"/>
                <a:cs typeface="Arial"/>
              </a:rPr>
              <a:t>Початкова оцінка: Візуальний тест</a:t>
            </a:r>
          </a:p>
        </p:txBody>
      </p:sp>
      <p:sp>
        <p:nvSpPr>
          <p:cNvPr id="3" name="Content Placeholder 2">
            <a:extLst>
              <a:ext uri="{FF2B5EF4-FFF2-40B4-BE49-F238E27FC236}">
                <a16:creationId xmlns:a16="http://schemas.microsoft.com/office/drawing/2014/main" id="{3C80AD32-C6E3-4702-9909-55E04DD537AB}"/>
              </a:ext>
            </a:extLst>
          </p:cNvPr>
          <p:cNvSpPr>
            <a:spLocks noGrp="1"/>
          </p:cNvSpPr>
          <p:nvPr>
            <p:ph idx="1"/>
          </p:nvPr>
        </p:nvSpPr>
        <p:spPr>
          <a:xfrm>
            <a:off x="512829" y="1512631"/>
            <a:ext cx="11166341" cy="5180943"/>
          </a:xfrm>
        </p:spPr>
        <p:txBody>
          <a:bodyPr/>
          <a:lstStyle/>
          <a:p>
            <a:pPr marL="0" indent="0">
              <a:buNone/>
            </a:pPr>
            <a:r>
              <a:rPr lang="uk-UA" sz="2800" b="0" i="0" strike="noStrike" cap="none" spc="0" baseline="0" dirty="0">
                <a:solidFill>
                  <a:srgbClr val="262626"/>
                </a:solidFill>
                <a:effectLst/>
                <a:latin typeface="Arial"/>
                <a:ea typeface="Arial"/>
                <a:cs typeface="Arial"/>
              </a:rPr>
              <a:t>До зустрічі з пацієнтом у вас є: </a:t>
            </a:r>
          </a:p>
          <a:p>
            <a:pPr marL="0" indent="0">
              <a:buNone/>
            </a:pPr>
            <a:r>
              <a:rPr lang="uk-UA" sz="2800" b="0" i="0" strike="noStrike" cap="none" spc="0" baseline="0" dirty="0">
                <a:solidFill>
                  <a:srgbClr val="262626"/>
                </a:solidFill>
                <a:effectLst/>
                <a:latin typeface="Arial"/>
                <a:ea typeface="Arial"/>
                <a:cs typeface="Arial"/>
              </a:rPr>
              <a:t> - його опитувальник для скринінгу</a:t>
            </a:r>
            <a:r>
              <a:rPr lang="en-US" sz="2800" b="0" i="0" strike="noStrike" cap="none" spc="0" baseline="0" dirty="0">
                <a:solidFill>
                  <a:srgbClr val="262626"/>
                </a:solidFill>
                <a:effectLst/>
                <a:latin typeface="Arial"/>
                <a:ea typeface="Arial"/>
                <a:cs typeface="Arial"/>
              </a:rPr>
              <a:t>;</a:t>
            </a:r>
            <a:r>
              <a:rPr lang="uk-UA" sz="2800" b="0" i="0" strike="noStrike" cap="none" spc="0" baseline="0" dirty="0">
                <a:solidFill>
                  <a:srgbClr val="262626"/>
                </a:solidFill>
                <a:effectLst/>
                <a:latin typeface="Arial"/>
                <a:ea typeface="Arial"/>
                <a:cs typeface="Arial"/>
              </a:rPr>
              <a:t> </a:t>
            </a:r>
          </a:p>
          <a:p>
            <a:pPr marL="0" indent="0">
              <a:buNone/>
            </a:pPr>
            <a:r>
              <a:rPr lang="uk-UA" sz="2800" b="0" i="0" strike="noStrike" cap="none" spc="0" baseline="0" dirty="0">
                <a:solidFill>
                  <a:srgbClr val="262626"/>
                </a:solidFill>
                <a:effectLst/>
                <a:latin typeface="Arial"/>
                <a:ea typeface="Arial"/>
                <a:cs typeface="Arial"/>
              </a:rPr>
              <a:t> - його основна скарга</a:t>
            </a:r>
            <a:r>
              <a:rPr lang="en-US" dirty="0">
                <a:solidFill>
                  <a:srgbClr val="262626"/>
                </a:solidFill>
                <a:latin typeface="Arial"/>
                <a:ea typeface="Arial"/>
                <a:cs typeface="Arial"/>
              </a:rPr>
              <a:t>.</a:t>
            </a:r>
            <a:r>
              <a:rPr lang="uk-UA" sz="2800" b="0" i="0" strike="noStrike" cap="none" spc="0" baseline="0" dirty="0">
                <a:solidFill>
                  <a:srgbClr val="262626"/>
                </a:solidFill>
                <a:effectLst/>
                <a:latin typeface="Arial"/>
                <a:ea typeface="Arial"/>
                <a:cs typeface="Arial"/>
              </a:rPr>
              <a:t> </a:t>
            </a:r>
          </a:p>
          <a:p>
            <a:pPr marL="0" indent="0">
              <a:buNone/>
            </a:pPr>
            <a:r>
              <a:rPr lang="uk-UA" sz="2800" b="0" i="0" strike="noStrike" cap="none" spc="0" baseline="0" dirty="0">
                <a:solidFill>
                  <a:srgbClr val="262626"/>
                </a:solidFill>
                <a:effectLst/>
                <a:latin typeface="Arial"/>
                <a:ea typeface="Arial"/>
                <a:cs typeface="Arial"/>
              </a:rPr>
              <a:t>Ваша перша оцінка, коли ви заходите: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4D862E6-6CEF-4FBF-8BBB-41C3D4880584}"/>
              </a:ext>
            </a:extLst>
          </p:cNvPr>
          <p:cNvPicPr>
            <a:picLocks noChangeAspect="1"/>
          </p:cNvPicPr>
          <p:nvPr/>
        </p:nvPicPr>
        <p:blipFill>
          <a:blip r:embed="rId3"/>
          <a:stretch>
            <a:fillRect/>
          </a:stretch>
        </p:blipFill>
        <p:spPr>
          <a:xfrm>
            <a:off x="292569" y="4168182"/>
            <a:ext cx="2881435" cy="1615350"/>
          </a:xfrm>
          <a:prstGeom prst="rect">
            <a:avLst/>
          </a:prstGeom>
        </p:spPr>
      </p:pic>
      <p:pic>
        <p:nvPicPr>
          <p:cNvPr id="5" name="Picture 4">
            <a:extLst>
              <a:ext uri="{FF2B5EF4-FFF2-40B4-BE49-F238E27FC236}">
                <a16:creationId xmlns:a16="http://schemas.microsoft.com/office/drawing/2014/main" id="{3DD44CB4-E241-4223-B6F4-9485242E234E}"/>
              </a:ext>
            </a:extLst>
          </p:cNvPr>
          <p:cNvPicPr>
            <a:picLocks noChangeAspect="1"/>
          </p:cNvPicPr>
          <p:nvPr/>
        </p:nvPicPr>
        <p:blipFill>
          <a:blip r:embed="rId4"/>
          <a:stretch>
            <a:fillRect/>
          </a:stretch>
        </p:blipFill>
        <p:spPr>
          <a:xfrm>
            <a:off x="3396853" y="4168182"/>
            <a:ext cx="2790600" cy="1860763"/>
          </a:xfrm>
          <a:prstGeom prst="rect">
            <a:avLst/>
          </a:prstGeom>
        </p:spPr>
      </p:pic>
      <p:pic>
        <p:nvPicPr>
          <p:cNvPr id="6" name="Picture 5">
            <a:extLst>
              <a:ext uri="{FF2B5EF4-FFF2-40B4-BE49-F238E27FC236}">
                <a16:creationId xmlns:a16="http://schemas.microsoft.com/office/drawing/2014/main" id="{C3DD8391-CDF9-4FC0-8BF3-E418A8532805}"/>
              </a:ext>
            </a:extLst>
          </p:cNvPr>
          <p:cNvPicPr>
            <a:picLocks noChangeAspect="1"/>
          </p:cNvPicPr>
          <p:nvPr/>
        </p:nvPicPr>
        <p:blipFill>
          <a:blip r:embed="rId5"/>
          <a:stretch>
            <a:fillRect/>
          </a:stretch>
        </p:blipFill>
        <p:spPr>
          <a:xfrm>
            <a:off x="6561127" y="4103103"/>
            <a:ext cx="1586411" cy="2401960"/>
          </a:xfrm>
          <a:prstGeom prst="rect">
            <a:avLst/>
          </a:prstGeom>
        </p:spPr>
      </p:pic>
      <p:pic>
        <p:nvPicPr>
          <p:cNvPr id="8" name="Picture 7">
            <a:extLst>
              <a:ext uri="{FF2B5EF4-FFF2-40B4-BE49-F238E27FC236}">
                <a16:creationId xmlns:a16="http://schemas.microsoft.com/office/drawing/2014/main" id="{32266B54-9165-4DF3-BB44-01FFE9820288}"/>
              </a:ext>
            </a:extLst>
          </p:cNvPr>
          <p:cNvPicPr>
            <a:picLocks noChangeAspect="1"/>
          </p:cNvPicPr>
          <p:nvPr/>
        </p:nvPicPr>
        <p:blipFill>
          <a:blip r:embed="rId6"/>
          <a:stretch>
            <a:fillRect/>
          </a:stretch>
        </p:blipFill>
        <p:spPr>
          <a:xfrm>
            <a:off x="8695214" y="4119432"/>
            <a:ext cx="2881435" cy="2161076"/>
          </a:xfrm>
          <a:prstGeom prst="rect">
            <a:avLst/>
          </a:prstGeom>
        </p:spPr>
      </p:pic>
      <p:sp>
        <p:nvSpPr>
          <p:cNvPr id="9" name="Speech Bubble: Rectangle with Corners Rounded 8">
            <a:extLst>
              <a:ext uri="{FF2B5EF4-FFF2-40B4-BE49-F238E27FC236}">
                <a16:creationId xmlns:a16="http://schemas.microsoft.com/office/drawing/2014/main" id="{0946D4A6-9070-4717-BB8C-B6EE61D8C90F}"/>
              </a:ext>
            </a:extLst>
          </p:cNvPr>
          <p:cNvSpPr/>
          <p:nvPr/>
        </p:nvSpPr>
        <p:spPr>
          <a:xfrm>
            <a:off x="6965245" y="1711569"/>
            <a:ext cx="4713926" cy="11957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uk-UA" sz="1800" b="0" i="0" strike="noStrike" cap="none" spc="0" baseline="0" dirty="0">
                <a:solidFill>
                  <a:srgbClr val="FFFFFF"/>
                </a:solidFill>
                <a:effectLst/>
                <a:latin typeface="Arial"/>
                <a:ea typeface="Arial"/>
                <a:cs typeface="Arial"/>
              </a:rPr>
              <a:t>Основні фізіологічні показники можуть бути доступні вам до того, як ви звернетеся до пацієнта або під час первинної оцінки.  </a:t>
            </a:r>
          </a:p>
        </p:txBody>
      </p:sp>
    </p:spTree>
    <p:extLst>
      <p:ext uri="{BB962C8B-B14F-4D97-AF65-F5344CB8AC3E}">
        <p14:creationId xmlns:p14="http://schemas.microsoft.com/office/powerpoint/2010/main" val="34502317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199-66A5-4DFB-ADF6-41B14A427BBB}"/>
              </a:ext>
            </a:extLst>
          </p:cNvPr>
          <p:cNvSpPr>
            <a:spLocks noGrp="1"/>
          </p:cNvSpPr>
          <p:nvPr>
            <p:ph type="title"/>
          </p:nvPr>
        </p:nvSpPr>
        <p:spPr>
          <a:xfrm>
            <a:off x="448734" y="-32657"/>
            <a:ext cx="11145168" cy="1032934"/>
          </a:xfrm>
        </p:spPr>
        <p:txBody>
          <a:bodyPr>
            <a:normAutofit/>
          </a:bodyPr>
          <a:lstStyle/>
          <a:p>
            <a:r>
              <a:rPr lang="uk-UA" sz="3200" b="1" i="0" strike="noStrike" cap="none" spc="0" baseline="0" dirty="0">
                <a:solidFill>
                  <a:srgbClr val="577F9F"/>
                </a:solidFill>
                <a:effectLst/>
                <a:latin typeface="Arial"/>
                <a:ea typeface="Arial"/>
                <a:cs typeface="Arial"/>
              </a:rPr>
              <a:t>Початкова оцінка: анамнез поточного захворювання з приводу респіраторних симптомів </a:t>
            </a:r>
          </a:p>
        </p:txBody>
      </p:sp>
      <p:sp>
        <p:nvSpPr>
          <p:cNvPr id="4" name="Content Placeholder 3">
            <a:extLst>
              <a:ext uri="{FF2B5EF4-FFF2-40B4-BE49-F238E27FC236}">
                <a16:creationId xmlns:a16="http://schemas.microsoft.com/office/drawing/2014/main" id="{57099A60-9C97-B026-A8E6-7AF2EABE75E9}"/>
              </a:ext>
            </a:extLst>
          </p:cNvPr>
          <p:cNvSpPr>
            <a:spLocks noGrp="1"/>
          </p:cNvSpPr>
          <p:nvPr>
            <p:ph idx="1"/>
          </p:nvPr>
        </p:nvSpPr>
        <p:spPr>
          <a:xfrm>
            <a:off x="643466" y="948906"/>
            <a:ext cx="10770205" cy="5248037"/>
          </a:xfrm>
        </p:spPr>
        <p:txBody>
          <a:bodyPr/>
          <a:lstStyle/>
          <a:p>
            <a:r>
              <a:rPr lang="uk-UA" sz="2000" b="0" i="0" strike="noStrike" cap="none" spc="0" baseline="0" dirty="0">
                <a:solidFill>
                  <a:srgbClr val="262626"/>
                </a:solidFill>
                <a:effectLst/>
                <a:latin typeface="Arial"/>
                <a:ea typeface="Arial"/>
                <a:cs typeface="Arial"/>
              </a:rPr>
              <a:t>Дата та початок появи симптомів</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Тип і ступінь тяжкості симптомів: за необхідності виконайте повну перевірку систем організму</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Контакт з будь-якими хворими людьми, особливо вдома або на робочому місці</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Статус вакцинації</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Пам’ятайте: «Повністю вакцинований» означає вакцинацію протягом &gt; двох тижнів з моменту введення останньої дози серії, бажано з рекомендованими </a:t>
            </a:r>
            <a:r>
              <a:rPr lang="uk-UA" sz="2000" b="0" i="0" strike="noStrike" cap="none" spc="0" baseline="0" dirty="0" err="1">
                <a:solidFill>
                  <a:srgbClr val="262626"/>
                </a:solidFill>
                <a:effectLst/>
                <a:latin typeface="Arial"/>
                <a:ea typeface="Arial"/>
                <a:cs typeface="Arial"/>
              </a:rPr>
              <a:t>бустерними</a:t>
            </a:r>
            <a:r>
              <a:rPr lang="uk-UA" sz="2000" b="0" i="0" strike="noStrike" cap="none" spc="0" baseline="0" dirty="0">
                <a:solidFill>
                  <a:srgbClr val="262626"/>
                </a:solidFill>
                <a:effectLst/>
                <a:latin typeface="Arial"/>
                <a:ea typeface="Arial"/>
                <a:cs typeface="Arial"/>
              </a:rPr>
              <a:t> дозами</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Минулий анамнез, включаючи супутні захворювання</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r>
              <a:rPr lang="uk-UA" sz="1800" b="0" i="0" strike="noStrike" cap="none" spc="0" baseline="0" dirty="0">
                <a:solidFill>
                  <a:srgbClr val="262626"/>
                </a:solidFill>
                <a:effectLst/>
                <a:latin typeface="Arial"/>
                <a:ea typeface="Arial"/>
                <a:cs typeface="Arial"/>
              </a:rPr>
              <a:t>Визначення факторів ризику тяжкого ступеня захворювання</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lvl="1"/>
            <a:r>
              <a:rPr lang="uk-UA" sz="1800" b="0" i="0" strike="noStrike" cap="none" spc="0" baseline="0" dirty="0">
                <a:solidFill>
                  <a:srgbClr val="262626"/>
                </a:solidFill>
                <a:effectLst/>
                <a:latin typeface="Arial"/>
                <a:ea typeface="Arial"/>
                <a:cs typeface="Arial"/>
              </a:rPr>
              <a:t>Почніть формувати диференційну діагностику за наявними симптомами</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pPr lvl="1"/>
            <a:r>
              <a:rPr lang="uk-UA" sz="1800" b="0" i="0" strike="noStrike" cap="none" spc="0" baseline="0" dirty="0">
                <a:solidFill>
                  <a:srgbClr val="262626"/>
                </a:solidFill>
                <a:effectLst/>
                <a:latin typeface="Arial"/>
                <a:ea typeface="Arial"/>
                <a:cs typeface="Arial"/>
              </a:rPr>
              <a:t>Розробіть план лікування, який враховує лікування супутніх/хронічних захворювань (наприклад, діабету, </a:t>
            </a:r>
            <a:r>
              <a:rPr lang="uk-UA" sz="1800" b="0" i="0" strike="noStrike" cap="none" spc="0" baseline="0" dirty="0" err="1">
                <a:solidFill>
                  <a:srgbClr val="262626"/>
                </a:solidFill>
                <a:effectLst/>
                <a:latin typeface="Arial"/>
                <a:ea typeface="Arial"/>
                <a:cs typeface="Arial"/>
              </a:rPr>
              <a:t>ЗСН</a:t>
            </a:r>
            <a:r>
              <a:rPr lang="uk-UA" sz="1800" b="0" i="0" strike="noStrike" cap="none" spc="0" baseline="0" dirty="0">
                <a:solidFill>
                  <a:srgbClr val="262626"/>
                </a:solidFill>
                <a:effectLst/>
                <a:latin typeface="Arial"/>
                <a:ea typeface="Arial"/>
                <a:cs typeface="Arial"/>
              </a:rPr>
              <a:t>, ВІЛ або психічних розладів)</a:t>
            </a:r>
            <a:r>
              <a:rPr lang="en-US" sz="1800" b="0" i="0" strike="noStrike" cap="none" spc="0" baseline="0" dirty="0">
                <a:solidFill>
                  <a:srgbClr val="262626"/>
                </a:solidFill>
                <a:effectLst/>
                <a:latin typeface="Arial"/>
                <a:ea typeface="Arial"/>
                <a:cs typeface="Arial"/>
              </a:rPr>
              <a:t>.</a:t>
            </a:r>
            <a:endParaRPr lang="uk-UA" sz="1800" b="0" i="0" strike="noStrike" cap="none" spc="0" baseline="0" dirty="0">
              <a:solidFill>
                <a:srgbClr val="262626"/>
              </a:solidFill>
              <a:effectLst/>
              <a:latin typeface="Arial"/>
              <a:ea typeface="Arial"/>
              <a:cs typeface="Arial"/>
            </a:endParaRPr>
          </a:p>
          <a:p>
            <a:r>
              <a:rPr lang="uk-UA" sz="2000" b="0" i="0" strike="noStrike" cap="none" spc="0" baseline="0" dirty="0">
                <a:solidFill>
                  <a:srgbClr val="262626"/>
                </a:solidFill>
                <a:effectLst/>
                <a:latin typeface="Arial"/>
                <a:ea typeface="Arial"/>
                <a:cs typeface="Arial"/>
              </a:rPr>
              <a:t>Соціальний анамнез, домашнє/робоче середовище, перешкоди для медичної допомоги</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endParaRPr lang="en-US" dirty="0"/>
          </a:p>
        </p:txBody>
      </p:sp>
    </p:spTree>
    <p:extLst>
      <p:ext uri="{BB962C8B-B14F-4D97-AF65-F5344CB8AC3E}">
        <p14:creationId xmlns:p14="http://schemas.microsoft.com/office/powerpoint/2010/main" val="2137241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CB3679-857B-4869-A8A5-CCA54E295AB1}"/>
              </a:ext>
            </a:extLst>
          </p:cNvPr>
          <p:cNvSpPr>
            <a:spLocks noGrp="1"/>
          </p:cNvSpPr>
          <p:nvPr>
            <p:ph type="body" idx="1"/>
          </p:nvPr>
        </p:nvSpPr>
        <p:spPr>
          <a:xfrm>
            <a:off x="1148862" y="3868615"/>
            <a:ext cx="10439457" cy="2625318"/>
          </a:xfrm>
        </p:spPr>
        <p:txBody>
          <a:bodyPr/>
          <a:lstStyle/>
          <a:p>
            <a:pPr marL="4762" indent="0">
              <a:buNone/>
            </a:pPr>
            <a:r>
              <a:rPr lang="uk-UA" sz="2800" b="0" i="0" strike="noStrike" cap="none" spc="0" baseline="0">
                <a:solidFill>
                  <a:srgbClr val="DEEBF7"/>
                </a:solidFill>
                <a:effectLst/>
                <a:latin typeface="Arial"/>
                <a:ea typeface="Arial"/>
                <a:cs typeface="Arial"/>
              </a:rPr>
              <a:t>Що це означає, і чому ми повинні сформувати повну диференційну діагностику (навіть якщо ми впевнені, що пацієнт хворіє на COVID-19)?</a:t>
            </a:r>
          </a:p>
        </p:txBody>
      </p:sp>
      <p:sp>
        <p:nvSpPr>
          <p:cNvPr id="5" name="Title 4">
            <a:extLst>
              <a:ext uri="{FF2B5EF4-FFF2-40B4-BE49-F238E27FC236}">
                <a16:creationId xmlns:a16="http://schemas.microsoft.com/office/drawing/2014/main" id="{A7259F6A-65EC-431F-A5C4-FC2412D81083}"/>
              </a:ext>
            </a:extLst>
          </p:cNvPr>
          <p:cNvSpPr>
            <a:spLocks noGrp="1"/>
          </p:cNvSpPr>
          <p:nvPr>
            <p:ph type="title"/>
          </p:nvPr>
        </p:nvSpPr>
        <p:spPr>
          <a:xfrm>
            <a:off x="1600200" y="2464502"/>
            <a:ext cx="9442938" cy="1671934"/>
          </a:xfrm>
        </p:spPr>
        <p:txBody>
          <a:bodyPr/>
          <a:lstStyle/>
          <a:p>
            <a:r>
              <a:rPr lang="uk-UA" sz="4800" b="1" i="0" strike="noStrike" cap="none" spc="0" baseline="0" dirty="0">
                <a:solidFill>
                  <a:srgbClr val="DEEBF7"/>
                </a:solidFill>
                <a:effectLst/>
                <a:latin typeface="Arial"/>
                <a:ea typeface="Arial"/>
                <a:cs typeface="Arial"/>
              </a:rPr>
              <a:t>Не кожен кашель — це </a:t>
            </a:r>
            <a:r>
              <a:rPr lang="uk-UA" sz="4800" b="1" i="0" strike="noStrike" cap="none" spc="0" baseline="0" dirty="0" err="1">
                <a:solidFill>
                  <a:srgbClr val="DEEBF7"/>
                </a:solidFill>
                <a:effectLst/>
                <a:latin typeface="Arial"/>
                <a:ea typeface="Arial"/>
                <a:cs typeface="Arial"/>
              </a:rPr>
              <a:t>COVID</a:t>
            </a:r>
            <a:r>
              <a:rPr lang="uk-UA" sz="4800" b="1" i="0" strike="noStrike" cap="none" spc="0" baseline="0" dirty="0">
                <a:solidFill>
                  <a:srgbClr val="DEEBF7"/>
                </a:solidFill>
                <a:effectLst/>
                <a:latin typeface="Arial"/>
                <a:ea typeface="Arial"/>
                <a:cs typeface="Arial"/>
              </a:rPr>
              <a:t>! </a:t>
            </a:r>
          </a:p>
        </p:txBody>
      </p:sp>
    </p:spTree>
    <p:extLst>
      <p:ext uri="{BB962C8B-B14F-4D97-AF65-F5344CB8AC3E}">
        <p14:creationId xmlns:p14="http://schemas.microsoft.com/office/powerpoint/2010/main" val="18091157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ED111-9728-4575-8879-83D7E3210FBB}"/>
              </a:ext>
            </a:extLst>
          </p:cNvPr>
          <p:cNvSpPr>
            <a:spLocks noGrp="1"/>
          </p:cNvSpPr>
          <p:nvPr>
            <p:ph type="title"/>
          </p:nvPr>
        </p:nvSpPr>
        <p:spPr>
          <a:xfrm>
            <a:off x="357555" y="295417"/>
            <a:ext cx="11154508" cy="800039"/>
          </a:xfrm>
        </p:spPr>
        <p:txBody>
          <a:bodyPr>
            <a:normAutofit/>
          </a:bodyPr>
          <a:lstStyle/>
          <a:p>
            <a:r>
              <a:rPr lang="uk-UA" sz="3200" b="1" i="0" strike="noStrike" cap="none" spc="0" baseline="0">
                <a:solidFill>
                  <a:srgbClr val="577F9F"/>
                </a:solidFill>
                <a:effectLst/>
                <a:latin typeface="Arial"/>
                <a:ea typeface="Arial"/>
                <a:cs typeface="Arial"/>
              </a:rPr>
              <a:t>Поширені симптоми та диференційні діагнози</a:t>
            </a:r>
          </a:p>
        </p:txBody>
      </p:sp>
      <p:graphicFrame>
        <p:nvGraphicFramePr>
          <p:cNvPr id="6" name="Content Placeholder 5">
            <a:extLst>
              <a:ext uri="{FF2B5EF4-FFF2-40B4-BE49-F238E27FC236}">
                <a16:creationId xmlns:a16="http://schemas.microsoft.com/office/drawing/2014/main" id="{CB5D4BC5-1243-43C5-9E7E-34977A835C23}"/>
              </a:ext>
            </a:extLst>
          </p:cNvPr>
          <p:cNvGraphicFramePr>
            <a:graphicFrameLocks noGrp="1"/>
          </p:cNvGraphicFramePr>
          <p:nvPr>
            <p:ph idx="1"/>
            <p:extLst>
              <p:ext uri="{D42A27DB-BD31-4B8C-83A1-F6EECF244321}">
                <p14:modId xmlns:p14="http://schemas.microsoft.com/office/powerpoint/2010/main" val="2765436551"/>
              </p:ext>
            </p:extLst>
          </p:nvPr>
        </p:nvGraphicFramePr>
        <p:xfrm>
          <a:off x="457201" y="1312985"/>
          <a:ext cx="11446328" cy="5249598"/>
        </p:xfrm>
        <a:graphic>
          <a:graphicData uri="http://schemas.openxmlformats.org/drawingml/2006/table">
            <a:tbl>
              <a:tblPr firstRow="1" firstCol="1" bandRow="1">
                <a:tableStyleId>{5A111915-BE36-4E01-A7E5-04B1672EAD32}</a:tableStyleId>
              </a:tblPr>
              <a:tblGrid>
                <a:gridCol w="5311324">
                  <a:extLst>
                    <a:ext uri="{9D8B030D-6E8A-4147-A177-3AD203B41FA5}">
                      <a16:colId xmlns:a16="http://schemas.microsoft.com/office/drawing/2014/main" val="1919745828"/>
                    </a:ext>
                  </a:extLst>
                </a:gridCol>
                <a:gridCol w="6135004">
                  <a:extLst>
                    <a:ext uri="{9D8B030D-6E8A-4147-A177-3AD203B41FA5}">
                      <a16:colId xmlns:a16="http://schemas.microsoft.com/office/drawing/2014/main" val="1233066488"/>
                    </a:ext>
                  </a:extLst>
                </a:gridCol>
              </a:tblGrid>
              <a:tr h="498707">
                <a:tc>
                  <a:txBody>
                    <a:bodyPr/>
                    <a:lstStyle/>
                    <a:p>
                      <a:pPr marL="0" marR="0">
                        <a:lnSpc>
                          <a:spcPct val="100000"/>
                        </a:lnSpc>
                        <a:spcBef>
                          <a:spcPts val="600"/>
                        </a:spcBef>
                        <a:spcAft>
                          <a:spcPts val="600"/>
                        </a:spcAft>
                      </a:pPr>
                      <a:r>
                        <a:rPr lang="uk-UA" sz="2000" b="1" i="0" strike="noStrike" cap="none" spc="0" baseline="0">
                          <a:solidFill>
                            <a:srgbClr val="FFFFFF"/>
                          </a:solidFill>
                          <a:effectLst/>
                          <a:latin typeface="Arial"/>
                          <a:ea typeface="Arial"/>
                          <a:cs typeface="Arial"/>
                        </a:rPr>
                        <a:t>Симптоми</a:t>
                      </a:r>
                    </a:p>
                  </a:txBody>
                  <a:tcPr marL="68580" marR="68580" marT="0" marB="0"/>
                </a:tc>
                <a:tc>
                  <a:txBody>
                    <a:bodyPr/>
                    <a:lstStyle/>
                    <a:p>
                      <a:pPr marL="0" marR="0">
                        <a:lnSpc>
                          <a:spcPct val="100000"/>
                        </a:lnSpc>
                        <a:spcBef>
                          <a:spcPts val="600"/>
                        </a:spcBef>
                        <a:spcAft>
                          <a:spcPts val="600"/>
                        </a:spcAft>
                      </a:pPr>
                      <a:r>
                        <a:rPr lang="uk-UA" sz="2000" b="1" i="0" strike="noStrike" cap="none" spc="0" baseline="0" dirty="0">
                          <a:solidFill>
                            <a:srgbClr val="FFFFFF"/>
                          </a:solidFill>
                          <a:effectLst/>
                          <a:latin typeface="Arial"/>
                          <a:ea typeface="Arial"/>
                          <a:cs typeface="Arial"/>
                        </a:rPr>
                        <a:t>Можливі діагнози</a:t>
                      </a:r>
                      <a:endParaRPr lang="en-US" sz="20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7263807"/>
                  </a:ext>
                </a:extLst>
              </a:tr>
              <a:tr h="4750891">
                <a:tc>
                  <a:txBody>
                    <a:bodyPr/>
                    <a:lstStyle/>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Кашель, задишка</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Лихоманка</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Нежить, </a:t>
                      </a:r>
                      <a:r>
                        <a:rPr lang="uk-UA" sz="1600" b="1" i="0" strike="noStrike" cap="none" spc="0" baseline="0" dirty="0" err="1">
                          <a:solidFill>
                            <a:srgbClr val="000000"/>
                          </a:solidFill>
                          <a:effectLst/>
                          <a:latin typeface="Arial"/>
                          <a:ea typeface="Arial"/>
                          <a:cs typeface="Arial"/>
                        </a:rPr>
                        <a:t>закладеність</a:t>
                      </a:r>
                      <a:r>
                        <a:rPr lang="uk-UA" sz="1600" b="1" i="0" strike="noStrike" cap="none" spc="0" baseline="0" dirty="0">
                          <a:solidFill>
                            <a:srgbClr val="000000"/>
                          </a:solidFill>
                          <a:effectLst/>
                          <a:latin typeface="Arial"/>
                          <a:ea typeface="Arial"/>
                          <a:cs typeface="Arial"/>
                        </a:rPr>
                        <a:t> носа</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Біль у горлі </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Головний біль, біль у тілі, біль у м’язах</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Біль у грудях</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Сплутаність свідомості, змінений психічний стан </a:t>
                      </a:r>
                    </a:p>
                    <a:p>
                      <a:pPr marL="0" marR="0">
                        <a:lnSpc>
                          <a:spcPct val="100000"/>
                        </a:lnSpc>
                        <a:spcBef>
                          <a:spcPct val="0"/>
                        </a:spcBef>
                        <a:spcAft>
                          <a:spcPct val="0"/>
                        </a:spcAft>
                      </a:pPr>
                      <a:r>
                        <a:rPr lang="uk-UA" sz="1600" b="1" i="0" strike="noStrike" cap="none" spc="0" baseline="0" dirty="0">
                          <a:solidFill>
                            <a:srgbClr val="000000"/>
                          </a:solidFill>
                          <a:effectLst/>
                          <a:latin typeface="Arial"/>
                          <a:ea typeface="Arial"/>
                          <a:cs typeface="Arial"/>
                        </a:rPr>
                        <a:t>Втрата смаку або запаху*</a:t>
                      </a:r>
                    </a:p>
                    <a:p>
                      <a:pPr marL="0" marR="0" lvl="0" indent="0" algn="l" defTabSz="914400" rtl="0" eaLnBrk="1" fontAlgn="auto" latinLnBrk="0" hangingPunct="1">
                        <a:lnSpc>
                          <a:spcPct val="100000"/>
                        </a:lnSpc>
                        <a:spcBef>
                          <a:spcPct val="0"/>
                        </a:spcBef>
                        <a:spcAft>
                          <a:spcPct val="0"/>
                        </a:spcAft>
                        <a:buClrTx/>
                        <a:buSzTx/>
                        <a:buFontTx/>
                        <a:buNone/>
                        <a:defRPr/>
                      </a:pPr>
                      <a:r>
                        <a:rPr lang="uk-UA" sz="1600" b="1" i="0" strike="noStrike" cap="none" spc="0" baseline="0" dirty="0">
                          <a:solidFill>
                            <a:srgbClr val="000000"/>
                          </a:solidFill>
                          <a:effectLst/>
                          <a:latin typeface="Arial"/>
                          <a:ea typeface="Arial"/>
                          <a:cs typeface="Arial"/>
                        </a:rPr>
                        <a:t>Симптоми з боку </a:t>
                      </a:r>
                      <a:r>
                        <a:rPr lang="uk-UA" sz="1600" b="1" i="0" strike="noStrike" cap="none" spc="0" baseline="0" dirty="0" err="1">
                          <a:solidFill>
                            <a:srgbClr val="000000"/>
                          </a:solidFill>
                          <a:effectLst/>
                          <a:latin typeface="Arial"/>
                          <a:ea typeface="Arial"/>
                          <a:cs typeface="Arial"/>
                        </a:rPr>
                        <a:t>ШКТ</a:t>
                      </a:r>
                      <a:r>
                        <a:rPr lang="uk-UA" sz="1600" b="1" i="0" strike="noStrike" cap="none" spc="0" baseline="0" dirty="0">
                          <a:solidFill>
                            <a:srgbClr val="000000"/>
                          </a:solidFill>
                          <a:effectLst/>
                          <a:latin typeface="Arial"/>
                          <a:ea typeface="Arial"/>
                          <a:cs typeface="Arial"/>
                        </a:rPr>
                        <a:t> (нудота, блювання, діарея</a:t>
                      </a:r>
                      <a:r>
                        <a:rPr lang="uk-UA" sz="1600" b="0" i="0" strike="noStrike" cap="none" spc="0" baseline="0" dirty="0">
                          <a:solidFill>
                            <a:srgbClr val="000000"/>
                          </a:solidFill>
                          <a:effectLst/>
                          <a:latin typeface="Arial"/>
                          <a:ea typeface="Arial"/>
                          <a:cs typeface="Arial"/>
                        </a:rPr>
                        <a:t>)**</a:t>
                      </a:r>
                    </a:p>
                    <a:p>
                      <a:pPr marL="0" marR="0">
                        <a:lnSpc>
                          <a:spcPct val="100000"/>
                        </a:lnSpc>
                        <a:spcBef>
                          <a:spcPct val="0"/>
                        </a:spcBef>
                        <a:spcAft>
                          <a:spcPct val="0"/>
                        </a:spcAft>
                      </a:pPr>
                      <a:endParaRPr lang="en-US" sz="1600" dirty="0">
                        <a:effectLst/>
                      </a:endParaRPr>
                    </a:p>
                    <a:p>
                      <a:pPr marL="0" marR="0">
                        <a:lnSpc>
                          <a:spcPct val="100000"/>
                        </a:lnSpc>
                        <a:spcBef>
                          <a:spcPts val="600"/>
                        </a:spcBef>
                        <a:spcAft>
                          <a:spcPts val="600"/>
                        </a:spcAft>
                      </a:pPr>
                      <a:r>
                        <a:rPr lang="en-US" sz="1600" dirty="0">
                          <a:effectLst/>
                        </a:rPr>
                        <a:t> </a:t>
                      </a:r>
                      <a:endParaRPr lang="en-US" sz="16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nSpc>
                          <a:spcPct val="100000"/>
                        </a:lnSpc>
                        <a:spcBef>
                          <a:spcPct val="0"/>
                        </a:spcBef>
                        <a:spcAft>
                          <a:spcPct val="0"/>
                        </a:spcAft>
                      </a:pPr>
                      <a:r>
                        <a:rPr lang="uk-UA" sz="1600" b="0" i="0" strike="noStrike" cap="none" spc="0" baseline="0" dirty="0" err="1">
                          <a:solidFill>
                            <a:srgbClr val="000000"/>
                          </a:solidFill>
                          <a:effectLst/>
                          <a:latin typeface="Arial"/>
                          <a:ea typeface="Arial"/>
                          <a:cs typeface="Arial"/>
                        </a:rPr>
                        <a:t>Коронавірусна</a:t>
                      </a:r>
                      <a:r>
                        <a:rPr lang="uk-UA" sz="1600" b="0" i="0" strike="noStrike" cap="none" spc="0" baseline="0" dirty="0">
                          <a:solidFill>
                            <a:srgbClr val="000000"/>
                          </a:solidFill>
                          <a:effectLst/>
                          <a:latin typeface="Arial"/>
                          <a:ea typeface="Arial"/>
                          <a:cs typeface="Arial"/>
                        </a:rPr>
                        <a:t> хвороба COVID-19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Інші вірусні респіраторні захворювання (аденовірус, </a:t>
                      </a:r>
                      <a:r>
                        <a:rPr lang="uk-UA" sz="1600" b="0" i="0" strike="noStrike" cap="none" spc="0" baseline="0" dirty="0" err="1">
                          <a:solidFill>
                            <a:srgbClr val="000000"/>
                          </a:solidFill>
                          <a:effectLst/>
                          <a:latin typeface="Arial"/>
                          <a:ea typeface="Arial"/>
                          <a:cs typeface="Arial"/>
                        </a:rPr>
                        <a:t>риновірус</a:t>
                      </a:r>
                      <a:r>
                        <a:rPr lang="uk-UA" sz="1600" b="0" i="0" strike="noStrike" cap="none" spc="0" baseline="0" dirty="0">
                          <a:solidFill>
                            <a:srgbClr val="000000"/>
                          </a:solidFill>
                          <a:effectLst/>
                          <a:latin typeface="Arial"/>
                          <a:ea typeface="Arial"/>
                          <a:cs typeface="Arial"/>
                        </a:rPr>
                        <a:t> тощо)</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Негоспітальна пневмонія</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Гострий коронарний синдром</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Гостре ураження нирок, ниркова недостатність</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Застійна серцева недостатність (</a:t>
                      </a:r>
                      <a:r>
                        <a:rPr lang="uk-UA" sz="1600" b="0" i="0" strike="noStrike" cap="none" spc="0" baseline="0" dirty="0" err="1">
                          <a:solidFill>
                            <a:srgbClr val="000000"/>
                          </a:solidFill>
                          <a:effectLst/>
                          <a:latin typeface="Arial"/>
                          <a:ea typeface="Arial"/>
                          <a:cs typeface="Arial"/>
                        </a:rPr>
                        <a:t>ЗСН</a:t>
                      </a:r>
                      <a:r>
                        <a:rPr lang="uk-UA" sz="1600" b="0" i="0" strike="noStrike" cap="none" spc="0" baseline="0" dirty="0">
                          <a:solidFill>
                            <a:srgbClr val="000000"/>
                          </a:solidFill>
                          <a:effectLst/>
                          <a:latin typeface="Arial"/>
                          <a:ea typeface="Arial"/>
                          <a:cs typeface="Arial"/>
                        </a:rPr>
                        <a:t>)</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Загострення </a:t>
                      </a:r>
                      <a:r>
                        <a:rPr lang="uk-UA" sz="1600" b="0" i="0" strike="noStrike" cap="none" spc="0" baseline="0" dirty="0" err="1">
                          <a:solidFill>
                            <a:srgbClr val="000000"/>
                          </a:solidFill>
                          <a:effectLst/>
                          <a:latin typeface="Arial"/>
                          <a:ea typeface="Arial"/>
                          <a:cs typeface="Arial"/>
                        </a:rPr>
                        <a:t>ХОЗЛ</a:t>
                      </a:r>
                      <a:r>
                        <a:rPr lang="uk-UA" sz="1600" b="0" i="0" strike="noStrike" cap="none" spc="0" baseline="0" dirty="0">
                          <a:solidFill>
                            <a:srgbClr val="000000"/>
                          </a:solidFill>
                          <a:effectLst/>
                          <a:latin typeface="Arial"/>
                          <a:ea typeface="Arial"/>
                          <a:cs typeface="Arial"/>
                        </a:rPr>
                        <a:t>, бронхіальної астми </a:t>
                      </a:r>
                    </a:p>
                    <a:p>
                      <a:pPr marL="0" marR="0">
                        <a:lnSpc>
                          <a:spcPct val="100000"/>
                        </a:lnSpc>
                        <a:spcBef>
                          <a:spcPct val="0"/>
                        </a:spcBef>
                        <a:spcAft>
                          <a:spcPct val="0"/>
                        </a:spcAft>
                      </a:pPr>
                      <a:r>
                        <a:rPr lang="uk-UA" sz="1600" b="0" i="0" strike="noStrike" cap="none" spc="0" baseline="0" dirty="0" err="1">
                          <a:solidFill>
                            <a:srgbClr val="000000"/>
                          </a:solidFill>
                          <a:effectLst/>
                          <a:latin typeface="Arial"/>
                          <a:ea typeface="Arial"/>
                          <a:cs typeface="Arial"/>
                        </a:rPr>
                        <a:t>ГЕРХ</a:t>
                      </a:r>
                      <a:r>
                        <a:rPr lang="uk-UA" sz="1600" b="0" i="0" strike="noStrike" cap="none" spc="0" baseline="0" dirty="0">
                          <a:solidFill>
                            <a:srgbClr val="000000"/>
                          </a:solidFill>
                          <a:effectLst/>
                          <a:latin typeface="Arial"/>
                          <a:ea typeface="Arial"/>
                          <a:cs typeface="Arial"/>
                        </a:rPr>
                        <a:t>, </a:t>
                      </a:r>
                      <a:r>
                        <a:rPr lang="uk-UA" sz="1600" b="0" i="0" strike="noStrike" cap="none" spc="0" baseline="0" dirty="0" err="1">
                          <a:solidFill>
                            <a:srgbClr val="000000"/>
                          </a:solidFill>
                          <a:effectLst/>
                          <a:latin typeface="Arial"/>
                          <a:ea typeface="Arial"/>
                          <a:cs typeface="Arial"/>
                        </a:rPr>
                        <a:t>рефлюкс</a:t>
                      </a:r>
                      <a:endParaRPr lang="uk-UA" sz="1600" b="0" i="0" strike="noStrike" cap="none" spc="0" baseline="0" dirty="0">
                        <a:solidFill>
                          <a:srgbClr val="000000"/>
                        </a:solidFill>
                        <a:effectLst/>
                        <a:latin typeface="Arial"/>
                        <a:ea typeface="Arial"/>
                        <a:cs typeface="Arial"/>
                      </a:endParaRP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Альтернативні інфекційні причини (подумайте про причини лихоманки у вашій громаді)</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Грип</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Стрептококове запалення горлу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Сезонні алергії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Інсульт, </a:t>
                      </a:r>
                      <a:r>
                        <a:rPr lang="uk-UA" sz="1600" b="0" i="0" strike="noStrike" cap="none" spc="0" baseline="0" dirty="0" err="1">
                          <a:solidFill>
                            <a:srgbClr val="000000"/>
                          </a:solidFill>
                          <a:effectLst/>
                          <a:latin typeface="Arial"/>
                          <a:ea typeface="Arial"/>
                          <a:cs typeface="Arial"/>
                        </a:rPr>
                        <a:t>ГПМК</a:t>
                      </a:r>
                      <a:r>
                        <a:rPr lang="uk-UA" sz="1600" b="0" i="0" strike="noStrike" cap="none" spc="0" baseline="0" dirty="0">
                          <a:solidFill>
                            <a:srgbClr val="000000"/>
                          </a:solidFill>
                          <a:effectLst/>
                          <a:latin typeface="Arial"/>
                          <a:ea typeface="Arial"/>
                          <a:cs typeface="Arial"/>
                        </a:rPr>
                        <a:t>, </a:t>
                      </a:r>
                      <a:r>
                        <a:rPr lang="uk-UA" sz="1600" b="0" i="0" strike="noStrike" cap="none" spc="0" baseline="0" dirty="0" err="1">
                          <a:solidFill>
                            <a:srgbClr val="000000"/>
                          </a:solidFill>
                          <a:effectLst/>
                          <a:latin typeface="Arial"/>
                          <a:ea typeface="Arial"/>
                          <a:cs typeface="Arial"/>
                        </a:rPr>
                        <a:t>ТІА</a:t>
                      </a:r>
                      <a:r>
                        <a:rPr lang="uk-UA" sz="1600" b="0" i="0" strike="noStrike" cap="none" spc="0" baseline="0" dirty="0">
                          <a:solidFill>
                            <a:srgbClr val="000000"/>
                          </a:solidFill>
                          <a:effectLst/>
                          <a:latin typeface="Arial"/>
                          <a:ea typeface="Arial"/>
                          <a:cs typeface="Arial"/>
                        </a:rPr>
                        <a:t>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Відхилення від норми рівнів електролітів</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Гастроентерит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Гострий живіт **</a:t>
                      </a:r>
                    </a:p>
                    <a:p>
                      <a:pPr marL="0" marR="0">
                        <a:lnSpc>
                          <a:spcPct val="100000"/>
                        </a:lnSpc>
                        <a:spcBef>
                          <a:spcPct val="0"/>
                        </a:spcBef>
                        <a:spcAft>
                          <a:spcPct val="0"/>
                        </a:spcAft>
                      </a:pPr>
                      <a:r>
                        <a:rPr lang="uk-UA" sz="1600" b="0" i="0" strike="noStrike" cap="none" spc="0" baseline="0" dirty="0">
                          <a:solidFill>
                            <a:srgbClr val="000000"/>
                          </a:solidFill>
                          <a:effectLst/>
                          <a:latin typeface="Arial"/>
                          <a:ea typeface="Arial"/>
                          <a:cs typeface="Arial"/>
                        </a:rPr>
                        <a:t>Причини, пов’язані з вагітністю **</a:t>
                      </a:r>
                    </a:p>
                  </a:txBody>
                  <a:tcPr marL="68580" marR="68580" marT="0" marB="0"/>
                </a:tc>
                <a:extLst>
                  <a:ext uri="{0D108BD9-81ED-4DB2-BD59-A6C34878D82A}">
                    <a16:rowId xmlns:a16="http://schemas.microsoft.com/office/drawing/2014/main" val="1362043829"/>
                  </a:ext>
                </a:extLst>
              </a:tr>
            </a:tbl>
          </a:graphicData>
        </a:graphic>
      </p:graphicFrame>
    </p:spTree>
    <p:extLst>
      <p:ext uri="{BB962C8B-B14F-4D97-AF65-F5344CB8AC3E}">
        <p14:creationId xmlns:p14="http://schemas.microsoft.com/office/powerpoint/2010/main" val="427500602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FF7-A770-0634-8523-6F46ABE7020C}"/>
              </a:ext>
            </a:extLst>
          </p:cNvPr>
          <p:cNvSpPr>
            <a:spLocks noGrp="1"/>
          </p:cNvSpPr>
          <p:nvPr>
            <p:ph type="title"/>
          </p:nvPr>
        </p:nvSpPr>
        <p:spPr>
          <a:xfrm>
            <a:off x="207433" y="-179619"/>
            <a:ext cx="11777133" cy="914400"/>
          </a:xfrm>
        </p:spPr>
        <p:txBody>
          <a:bodyPr>
            <a:normAutofit/>
          </a:bodyPr>
          <a:lstStyle/>
          <a:p>
            <a:r>
              <a:rPr lang="uk-UA" sz="2800" b="1" i="0" strike="noStrike" cap="none" spc="0" baseline="0" dirty="0">
                <a:solidFill>
                  <a:srgbClr val="577F9F"/>
                </a:solidFill>
                <a:effectLst/>
                <a:latin typeface="Arial"/>
                <a:ea typeface="Arial"/>
                <a:cs typeface="Arial"/>
              </a:rPr>
              <a:t>Визначення випадків хвороби: </a:t>
            </a:r>
            <a:r>
              <a:rPr lang="uk-UA" sz="2800" b="1" i="0" strike="noStrike" cap="none" spc="0" baseline="0" dirty="0" err="1">
                <a:solidFill>
                  <a:srgbClr val="577F9F"/>
                </a:solidFill>
                <a:effectLst/>
                <a:latin typeface="Arial"/>
                <a:ea typeface="Arial"/>
                <a:cs typeface="Arial"/>
              </a:rPr>
              <a:t>коронавірусна</a:t>
            </a:r>
            <a:r>
              <a:rPr lang="uk-UA" sz="2800" b="1" i="0" strike="noStrike" cap="none" spc="0" baseline="0" dirty="0">
                <a:solidFill>
                  <a:srgbClr val="577F9F"/>
                </a:solidFill>
                <a:effectLst/>
                <a:latin typeface="Arial"/>
                <a:ea typeface="Arial"/>
                <a:cs typeface="Arial"/>
              </a:rPr>
              <a:t> хвороба COVID-19</a:t>
            </a:r>
          </a:p>
        </p:txBody>
      </p:sp>
      <p:sp>
        <p:nvSpPr>
          <p:cNvPr id="3" name="Content Placeholder 2">
            <a:extLst>
              <a:ext uri="{FF2B5EF4-FFF2-40B4-BE49-F238E27FC236}">
                <a16:creationId xmlns:a16="http://schemas.microsoft.com/office/drawing/2014/main" id="{84691D23-7792-27F1-2551-F3948A92D032}"/>
              </a:ext>
            </a:extLst>
          </p:cNvPr>
          <p:cNvSpPr>
            <a:spLocks noGrp="1"/>
          </p:cNvSpPr>
          <p:nvPr>
            <p:ph idx="1"/>
          </p:nvPr>
        </p:nvSpPr>
        <p:spPr>
          <a:xfrm>
            <a:off x="714688" y="955066"/>
            <a:ext cx="11019084" cy="5403952"/>
          </a:xfrm>
        </p:spPr>
        <p:txBody>
          <a:bodyPr/>
          <a:lstStyle/>
          <a:p>
            <a:pPr fontAlgn="base"/>
            <a:r>
              <a:rPr lang="uk-UA" sz="2000" b="1" i="0" strike="noStrike" cap="none" spc="0" baseline="0" dirty="0" err="1">
                <a:solidFill>
                  <a:srgbClr val="262626"/>
                </a:solidFill>
                <a:effectLst/>
                <a:latin typeface="Arial"/>
                <a:ea typeface="Arial"/>
                <a:cs typeface="Arial"/>
              </a:rPr>
              <a:t>Безсимптомна</a:t>
            </a:r>
            <a:r>
              <a:rPr lang="uk-UA" sz="2000" b="1" i="0" strike="noStrike" cap="none" spc="0" baseline="0" dirty="0">
                <a:solidFill>
                  <a:srgbClr val="262626"/>
                </a:solidFill>
                <a:effectLst/>
                <a:latin typeface="Arial"/>
                <a:ea typeface="Arial"/>
                <a:cs typeface="Arial"/>
              </a:rPr>
              <a:t> інфекція</a:t>
            </a:r>
            <a:r>
              <a:rPr lang="uk-UA" sz="2000" b="0" i="0" strike="noStrike" cap="none" spc="0" baseline="0" dirty="0">
                <a:solidFill>
                  <a:srgbClr val="262626"/>
                </a:solidFill>
                <a:effectLst/>
                <a:latin typeface="Arial"/>
                <a:ea typeface="Arial"/>
                <a:cs typeface="Arial"/>
              </a:rPr>
              <a:t>: Особи, які мають позитивний результат вірусологічного тесту на SARS-CoV-2, але не мають симптомів, що відповідають COVID-19</a:t>
            </a:r>
          </a:p>
          <a:p>
            <a:pPr fontAlgn="base"/>
            <a:r>
              <a:rPr lang="uk-UA" sz="2000" b="1" i="0" strike="noStrike" cap="none" spc="0" baseline="0" dirty="0">
                <a:solidFill>
                  <a:srgbClr val="262626"/>
                </a:solidFill>
                <a:effectLst/>
                <a:latin typeface="Arial"/>
                <a:ea typeface="Arial"/>
                <a:cs typeface="Arial"/>
              </a:rPr>
              <a:t>Захворювання легкого ступеня</a:t>
            </a:r>
            <a:r>
              <a:rPr lang="uk-UA" sz="2000" b="0" i="0" strike="noStrike" cap="none" spc="0" baseline="0" dirty="0">
                <a:solidFill>
                  <a:srgbClr val="262626"/>
                </a:solidFill>
                <a:effectLst/>
                <a:latin typeface="Arial"/>
                <a:ea typeface="Arial"/>
                <a:cs typeface="Arial"/>
              </a:rPr>
              <a:t>: Особи, які мають будь-які ознаки та симптоми COVID-19 (наприклад, підвищення температури тіла, кашель, біль у горлі, нездужання, головний біль, болі в м’язах, втрата смаку та запаху), але не мають задишки або відхилень від норми результатів візуалізації (наприклад, рентгенограми органів грудної </a:t>
            </a:r>
            <a:r>
              <a:rPr lang="uk-UA" sz="2000" dirty="0">
                <a:solidFill>
                  <a:srgbClr val="262626"/>
                </a:solidFill>
                <a:latin typeface="Arial"/>
                <a:cs typeface="Arial"/>
              </a:rPr>
              <a:t>клітки)</a:t>
            </a:r>
            <a:r>
              <a:rPr lang="en-US" sz="2000" dirty="0">
                <a:solidFill>
                  <a:srgbClr val="262626"/>
                </a:solidFill>
                <a:latin typeface="Arial"/>
                <a:cs typeface="Arial"/>
              </a:rPr>
              <a:t>.</a:t>
            </a:r>
            <a:endParaRPr lang="uk-UA" sz="2000" b="0" i="0" strike="noStrike" cap="none" spc="0" baseline="0" dirty="0">
              <a:solidFill>
                <a:srgbClr val="262626"/>
              </a:solidFill>
              <a:effectLst/>
              <a:latin typeface="Arial"/>
              <a:ea typeface="Arial"/>
              <a:cs typeface="Arial"/>
            </a:endParaRPr>
          </a:p>
          <a:p>
            <a:pPr fontAlgn="base"/>
            <a:r>
              <a:rPr lang="uk-UA" sz="2000" b="1" i="0" strike="noStrike" cap="none" spc="0" baseline="0" dirty="0">
                <a:solidFill>
                  <a:srgbClr val="262626"/>
                </a:solidFill>
                <a:effectLst/>
                <a:latin typeface="Arial"/>
                <a:ea typeface="Arial"/>
                <a:cs typeface="Arial"/>
              </a:rPr>
              <a:t>Захворювання середнього ступеня:</a:t>
            </a:r>
            <a:r>
              <a:rPr lang="uk-UA" sz="2000" b="0" i="0" strike="noStrike" cap="none" spc="0" baseline="0" dirty="0">
                <a:solidFill>
                  <a:srgbClr val="262626"/>
                </a:solidFill>
                <a:effectLst/>
                <a:latin typeface="Arial"/>
                <a:ea typeface="Arial"/>
                <a:cs typeface="Arial"/>
              </a:rPr>
              <a:t> Особи, які мають ознаки захворювань нижніх дихальних шляхів, але насиченість киснем у яких (</a:t>
            </a:r>
            <a:r>
              <a:rPr lang="uk-UA" sz="2000" b="0" i="0" strike="noStrike" cap="none" spc="0" baseline="0" dirty="0" err="1">
                <a:solidFill>
                  <a:srgbClr val="262626"/>
                </a:solidFill>
                <a:effectLst/>
                <a:latin typeface="Arial"/>
                <a:ea typeface="Arial"/>
                <a:cs typeface="Arial"/>
              </a:rPr>
              <a:t>SpO</a:t>
            </a:r>
            <a:r>
              <a:rPr lang="uk-UA" sz="2000" b="0" i="0" strike="noStrike" cap="none" spc="0" baseline="-25000" dirty="0" err="1">
                <a:solidFill>
                  <a:srgbClr val="262626"/>
                </a:solidFill>
                <a:effectLst/>
                <a:latin typeface="Arial"/>
                <a:ea typeface="Arial"/>
                <a:cs typeface="Arial"/>
              </a:rPr>
              <a:t>2</a:t>
            </a:r>
            <a:r>
              <a:rPr lang="uk-UA" sz="2000" b="0" i="0" strike="noStrike" cap="none" spc="0" baseline="0" dirty="0">
                <a:solidFill>
                  <a:srgbClr val="262626"/>
                </a:solidFill>
                <a:effectLst/>
                <a:latin typeface="Arial"/>
                <a:ea typeface="Arial"/>
                <a:cs typeface="Arial"/>
              </a:rPr>
              <a:t>) знаходиться на рівні ≥ 94 % у кімнатному повітрі на рівні моря</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fontAlgn="base"/>
            <a:r>
              <a:rPr lang="uk-UA" sz="2000" b="1" i="0" strike="noStrike" cap="none" spc="0" baseline="0" dirty="0">
                <a:solidFill>
                  <a:srgbClr val="262626"/>
                </a:solidFill>
                <a:effectLst/>
                <a:latin typeface="Arial"/>
                <a:ea typeface="Arial"/>
                <a:cs typeface="Arial"/>
              </a:rPr>
              <a:t>Захворювання важкого ступеня:</a:t>
            </a:r>
            <a:r>
              <a:rPr lang="uk-UA" sz="2000" b="0" i="0" strike="noStrike" cap="none" spc="0" baseline="0" dirty="0">
                <a:solidFill>
                  <a:srgbClr val="262626"/>
                </a:solidFill>
                <a:effectLst/>
                <a:latin typeface="Arial"/>
                <a:ea typeface="Arial"/>
                <a:cs typeface="Arial"/>
              </a:rPr>
              <a:t> Особи, у яких </a:t>
            </a:r>
            <a:r>
              <a:rPr lang="uk-UA" sz="2000" b="0" i="0" strike="noStrike" cap="none" spc="0" baseline="0" dirty="0" err="1">
                <a:solidFill>
                  <a:srgbClr val="262626"/>
                </a:solidFill>
                <a:effectLst/>
                <a:latin typeface="Arial"/>
                <a:ea typeface="Arial"/>
                <a:cs typeface="Arial"/>
              </a:rPr>
              <a:t>SpO</a:t>
            </a:r>
            <a:r>
              <a:rPr lang="uk-UA" sz="2000" b="0" i="0" strike="noStrike" cap="none" spc="0" baseline="-25000" dirty="0" err="1">
                <a:solidFill>
                  <a:srgbClr val="262626"/>
                </a:solidFill>
                <a:effectLst/>
                <a:latin typeface="Arial"/>
                <a:ea typeface="Arial"/>
                <a:cs typeface="Arial"/>
              </a:rPr>
              <a:t>2</a:t>
            </a:r>
            <a:r>
              <a:rPr lang="uk-UA" sz="2000" b="0" i="0" strike="noStrike" cap="none" spc="0" baseline="0" dirty="0">
                <a:solidFill>
                  <a:srgbClr val="262626"/>
                </a:solidFill>
                <a:effectLst/>
                <a:latin typeface="Arial"/>
                <a:ea typeface="Arial"/>
                <a:cs typeface="Arial"/>
              </a:rPr>
              <a:t> становить &lt; 94 % у кімнатному повітрі на рівні моря, частота дихання &gt; 30 вдихів за хвилину або інфільтративні зміни в легенях &gt; 50%</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fontAlgn="base"/>
            <a:r>
              <a:rPr lang="uk-UA" sz="2000" b="1" i="0" strike="noStrike" cap="none" spc="0" baseline="0" dirty="0">
                <a:solidFill>
                  <a:srgbClr val="262626"/>
                </a:solidFill>
                <a:effectLst/>
                <a:latin typeface="Arial"/>
                <a:ea typeface="Arial"/>
                <a:cs typeface="Arial"/>
              </a:rPr>
              <a:t>Захворювання критичного ступеня</a:t>
            </a:r>
            <a:r>
              <a:rPr lang="uk-UA" sz="2000" b="0" i="0" strike="noStrike" cap="none" spc="0" baseline="0" dirty="0">
                <a:solidFill>
                  <a:srgbClr val="262626"/>
                </a:solidFill>
                <a:effectLst/>
                <a:latin typeface="Arial"/>
                <a:ea typeface="Arial"/>
                <a:cs typeface="Arial"/>
              </a:rPr>
              <a:t>: Особи з дихальною недостатністю, септичним шоком та/або </a:t>
            </a:r>
            <a:r>
              <a:rPr lang="uk-UA" sz="2000" b="0" i="0" strike="noStrike" cap="none" spc="0" baseline="0" dirty="0" err="1">
                <a:solidFill>
                  <a:srgbClr val="262626"/>
                </a:solidFill>
                <a:effectLst/>
                <a:latin typeface="Arial"/>
                <a:ea typeface="Arial"/>
                <a:cs typeface="Arial"/>
              </a:rPr>
              <a:t>дисфункцією</a:t>
            </a:r>
            <a:r>
              <a:rPr lang="uk-UA" sz="2000" b="0" i="0" strike="noStrike" cap="none" spc="0" baseline="0" dirty="0">
                <a:solidFill>
                  <a:srgbClr val="262626"/>
                </a:solidFill>
                <a:effectLst/>
                <a:latin typeface="Arial"/>
                <a:ea typeface="Arial"/>
                <a:cs typeface="Arial"/>
              </a:rPr>
              <a:t> декількох органів</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marL="0" indent="0">
              <a:buNone/>
            </a:pPr>
            <a:endParaRPr lang="en-US" dirty="0"/>
          </a:p>
        </p:txBody>
      </p:sp>
    </p:spTree>
    <p:extLst>
      <p:ext uri="{BB962C8B-B14F-4D97-AF65-F5344CB8AC3E}">
        <p14:creationId xmlns:p14="http://schemas.microsoft.com/office/powerpoint/2010/main" val="20448609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C10FC-6827-8C59-E459-07E4618538BE}"/>
              </a:ext>
            </a:extLst>
          </p:cNvPr>
          <p:cNvSpPr>
            <a:spLocks noGrp="1"/>
          </p:cNvSpPr>
          <p:nvPr>
            <p:ph type="title"/>
          </p:nvPr>
        </p:nvSpPr>
        <p:spPr>
          <a:xfrm>
            <a:off x="838200" y="588494"/>
            <a:ext cx="10515600" cy="800039"/>
          </a:xfrm>
        </p:spPr>
        <p:txBody>
          <a:bodyPr>
            <a:normAutofit fontScale="90000"/>
          </a:bodyPr>
          <a:lstStyle/>
          <a:p>
            <a:r>
              <a:rPr lang="uk-UA" sz="3200" b="1" i="0" strike="noStrike" cap="none" spc="0" baseline="0">
                <a:solidFill>
                  <a:srgbClr val="577F9F"/>
                </a:solidFill>
                <a:effectLst/>
                <a:latin typeface="Arial"/>
                <a:ea typeface="Arial"/>
                <a:cs typeface="Arial"/>
              </a:rPr>
              <a:t>Більшість випадків COVID-19 є легкого або помірного ступеня тяжкості — і ця частка може збільшитися</a:t>
            </a:r>
            <a:endParaRPr lang="en-US"/>
          </a:p>
        </p:txBody>
      </p:sp>
      <p:graphicFrame>
        <p:nvGraphicFramePr>
          <p:cNvPr id="9" name="Diagram 8">
            <a:extLst>
              <a:ext uri="{FF2B5EF4-FFF2-40B4-BE49-F238E27FC236}">
                <a16:creationId xmlns:a16="http://schemas.microsoft.com/office/drawing/2014/main" id="{7FD5A5E2-3A83-FF39-4429-4A8385BCA404}"/>
              </a:ext>
            </a:extLst>
          </p:cNvPr>
          <p:cNvGraphicFramePr/>
          <p:nvPr>
            <p:extLst>
              <p:ext uri="{D42A27DB-BD31-4B8C-83A1-F6EECF244321}">
                <p14:modId xmlns:p14="http://schemas.microsoft.com/office/powerpoint/2010/main" val="979078843"/>
              </p:ext>
            </p:extLst>
          </p:nvPr>
        </p:nvGraphicFramePr>
        <p:xfrm>
          <a:off x="633031" y="2070502"/>
          <a:ext cx="4133596" cy="371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3">
            <a:extLst>
              <a:ext uri="{FF2B5EF4-FFF2-40B4-BE49-F238E27FC236}">
                <a16:creationId xmlns:a16="http://schemas.microsoft.com/office/drawing/2014/main" id="{6A04D280-8B16-B226-5445-DE905B07D1F7}"/>
              </a:ext>
            </a:extLst>
          </p:cNvPr>
          <p:cNvSpPr/>
          <p:nvPr/>
        </p:nvSpPr>
        <p:spPr>
          <a:xfrm>
            <a:off x="5348849" y="3916392"/>
            <a:ext cx="6519100" cy="1639019"/>
          </a:xfrm>
          <a:prstGeom prst="wedgeRoundRectCallout">
            <a:avLst>
              <a:gd name="adj1" fmla="val -57210"/>
              <a:gd name="adj2" fmla="val -214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uk-UA" sz="1400" b="1" i="0" strike="noStrike" cap="none" spc="0" baseline="0" dirty="0">
                <a:solidFill>
                  <a:srgbClr val="262626"/>
                </a:solidFill>
                <a:effectLst/>
                <a:latin typeface="Arial"/>
                <a:ea typeface="Arial"/>
                <a:cs typeface="Arial"/>
              </a:rPr>
              <a:t>Перебігом хвороби у 60–70 % пацієнтів можна управляти на рівні первинної допомоги й вони можуть безпечно одужати вдома. Заохочуйте пацієнтів спочатку звертатися до центру первинної допомоги для отримання інформації, оцінки та вказівок від медсестри або лікаря.</a:t>
            </a:r>
            <a:endParaRPr lang="en-US" sz="1400" b="1"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pPr marL="0" marR="0">
              <a:spcBef>
                <a:spcPct val="0"/>
              </a:spcBef>
              <a:spcAft>
                <a:spcPct val="0"/>
              </a:spcAft>
            </a:pPr>
            <a:endParaRPr lang="en-US" sz="12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r>
              <a:rPr lang="uk-UA" sz="1400" b="1" i="0" strike="noStrike" cap="none" spc="0" baseline="0" dirty="0">
                <a:solidFill>
                  <a:srgbClr val="262626"/>
                </a:solidFill>
                <a:effectLst/>
                <a:latin typeface="Arial"/>
                <a:ea typeface="Arial"/>
                <a:cs typeface="Arial"/>
              </a:rPr>
              <a:t>Ізоляція — це ключ</a:t>
            </a:r>
            <a:r>
              <a:rPr lang="uk-UA" sz="1400" b="0" i="0" strike="noStrike" cap="none" spc="0" baseline="0" dirty="0">
                <a:solidFill>
                  <a:srgbClr val="262626"/>
                </a:solidFill>
                <a:effectLst/>
                <a:latin typeface="Arial"/>
                <a:ea typeface="Arial"/>
                <a:cs typeface="Arial"/>
              </a:rPr>
              <a:t> до запобігання поширенню вірусу, оскільки більшість пацієнтів одужують вдома. </a:t>
            </a:r>
            <a:endParaRPr lang="en-US" sz="14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1" name="Speech Bubble: Rectangle with Corners Rounded 4">
            <a:extLst>
              <a:ext uri="{FF2B5EF4-FFF2-40B4-BE49-F238E27FC236}">
                <a16:creationId xmlns:a16="http://schemas.microsoft.com/office/drawing/2014/main" id="{7EDC7725-F214-214D-2F76-0DA80D8B1481}"/>
              </a:ext>
            </a:extLst>
          </p:cNvPr>
          <p:cNvSpPr/>
          <p:nvPr/>
        </p:nvSpPr>
        <p:spPr>
          <a:xfrm>
            <a:off x="4651325" y="3073717"/>
            <a:ext cx="6907644" cy="710565"/>
          </a:xfrm>
          <a:prstGeom prst="wedgeRoundRectCallout">
            <a:avLst>
              <a:gd name="adj1" fmla="val -55350"/>
              <a:gd name="adj2" fmla="val 23611"/>
              <a:gd name="adj3" fmla="val 16667"/>
            </a:avLst>
          </a:prstGeom>
          <a:solidFill>
            <a:srgbClr val="B3E7E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a:spcBef>
                <a:spcPct val="0"/>
              </a:spcBef>
              <a:spcAft>
                <a:spcPct val="0"/>
              </a:spcAft>
            </a:pPr>
            <a:r>
              <a:rPr lang="uk-UA" sz="1400" b="1" i="0" strike="noStrike" cap="none" spc="0" baseline="0" dirty="0">
                <a:solidFill>
                  <a:srgbClr val="262626"/>
                </a:solidFill>
                <a:effectLst/>
                <a:latin typeface="Arial"/>
                <a:ea typeface="Arial"/>
                <a:cs typeface="Arial"/>
              </a:rPr>
              <a:t>10–20 % пацієнтів потребуватимуть обстеження та медичної допомоги в лікарні, зазвичай для проведення терапії медичним киснем.</a:t>
            </a:r>
            <a:endParaRPr lang="en-US" sz="1400" dirty="0">
              <a:solidFill>
                <a:srgbClr val="262626"/>
              </a:solidFill>
              <a:effectLst/>
              <a:latin typeface="Arial"/>
              <a:ea typeface="DengXian"/>
              <a:cs typeface="Arial"/>
            </a:endParaRPr>
          </a:p>
        </p:txBody>
      </p:sp>
      <p:sp>
        <p:nvSpPr>
          <p:cNvPr id="12" name="Speech Bubble: Rectangle with Corners Rounded 5">
            <a:extLst>
              <a:ext uri="{FF2B5EF4-FFF2-40B4-BE49-F238E27FC236}">
                <a16:creationId xmlns:a16="http://schemas.microsoft.com/office/drawing/2014/main" id="{E740CB42-4BD5-9F45-35D0-87DC9A471A8E}"/>
              </a:ext>
            </a:extLst>
          </p:cNvPr>
          <p:cNvSpPr/>
          <p:nvPr/>
        </p:nvSpPr>
        <p:spPr>
          <a:xfrm>
            <a:off x="3922565" y="2070502"/>
            <a:ext cx="7146488" cy="800697"/>
          </a:xfrm>
          <a:prstGeom prst="wedgeRoundRectCallout">
            <a:avLst>
              <a:gd name="adj1" fmla="val -57764"/>
              <a:gd name="adj2" fmla="val 269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uk-UA" sz="1400" b="1" i="0" strike="noStrike" cap="none" spc="0" baseline="0">
                <a:solidFill>
                  <a:srgbClr val="262626"/>
                </a:solidFill>
                <a:effectLst/>
                <a:latin typeface="Arial"/>
                <a:ea typeface="Arial"/>
                <a:cs typeface="Arial"/>
              </a:rPr>
              <a:t>У 5–10 % пацієнтів, які пройшли обстеження в лікарні, розвивається важка форма COVID-19 і вони потребують отримання критично важливої допомоги</a:t>
            </a:r>
            <a:r>
              <a:rPr lang="uk-UA" sz="1200" b="1" i="0" strike="noStrike" cap="none" spc="0" baseline="0">
                <a:solidFill>
                  <a:srgbClr val="262626"/>
                </a:solidFill>
                <a:effectLst/>
                <a:latin typeface="Arial"/>
                <a:ea typeface="Arial"/>
                <a:cs typeface="Arial"/>
              </a:rPr>
              <a:t>. </a:t>
            </a:r>
            <a:endParaRPr lang="en-US" sz="12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162859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D2D-11A5-A0D0-595D-469073132E40}"/>
              </a:ext>
            </a:extLst>
          </p:cNvPr>
          <p:cNvSpPr>
            <a:spLocks noGrp="1"/>
          </p:cNvSpPr>
          <p:nvPr>
            <p:ph type="title"/>
          </p:nvPr>
        </p:nvSpPr>
        <p:spPr>
          <a:xfrm>
            <a:off x="838200" y="330683"/>
            <a:ext cx="8543925" cy="638354"/>
          </a:xfrm>
        </p:spPr>
        <p:txBody>
          <a:bodyPr/>
          <a:lstStyle/>
          <a:p>
            <a:r>
              <a:rPr lang="uk-UA" sz="3600" b="1" i="0" strike="noStrike" cap="none" spc="0" baseline="0" dirty="0">
                <a:solidFill>
                  <a:srgbClr val="577F9F"/>
                </a:solidFill>
                <a:effectLst/>
                <a:latin typeface="Arial"/>
                <a:ea typeface="Arial"/>
                <a:cs typeface="Arial"/>
              </a:rPr>
              <a:t>Початкові запитання</a:t>
            </a:r>
          </a:p>
        </p:txBody>
      </p:sp>
      <p:sp>
        <p:nvSpPr>
          <p:cNvPr id="3" name="Content Placeholder 2">
            <a:extLst>
              <a:ext uri="{FF2B5EF4-FFF2-40B4-BE49-F238E27FC236}">
                <a16:creationId xmlns:a16="http://schemas.microsoft.com/office/drawing/2014/main" id="{4FBF57B2-4E83-6E88-CAE8-4FB07290900D}"/>
              </a:ext>
            </a:extLst>
          </p:cNvPr>
          <p:cNvSpPr>
            <a:spLocks noGrp="1"/>
          </p:cNvSpPr>
          <p:nvPr>
            <p:ph idx="1"/>
          </p:nvPr>
        </p:nvSpPr>
        <p:spPr>
          <a:xfrm>
            <a:off x="838199" y="1069675"/>
            <a:ext cx="10722429" cy="5499801"/>
          </a:xfrm>
        </p:spPr>
        <p:txBody>
          <a:bodyPr vert="horz" lIns="91440" tIns="45720" rIns="91440" bIns="45720" rtlCol="0" anchor="t">
            <a:noAutofit/>
          </a:bodyPr>
          <a:lstStyle/>
          <a:p>
            <a:pPr rtl="0" fontAlgn="base">
              <a:spcBef>
                <a:spcPct val="0"/>
              </a:spcBef>
              <a:spcAft>
                <a:spcPct val="0"/>
              </a:spcAft>
            </a:pPr>
            <a:r>
              <a:rPr lang="uk-UA" sz="2600" b="1" i="0" strike="noStrike" cap="none" spc="0" baseline="0" dirty="0">
                <a:solidFill>
                  <a:srgbClr val="000000"/>
                </a:solidFill>
                <a:effectLst/>
                <a:latin typeface="Arial"/>
                <a:ea typeface="Arial"/>
                <a:cs typeface="Arial"/>
              </a:rPr>
              <a:t>Чи хворіє цей пацієнт на COVID-19?</a:t>
            </a:r>
          </a:p>
          <a:p>
            <a:pPr lvl="1" fontAlgn="base">
              <a:spcBef>
                <a:spcPct val="0"/>
              </a:spcBef>
            </a:pPr>
            <a:r>
              <a:rPr lang="uk-UA" sz="2200" b="0" i="0" strike="noStrike" cap="none" spc="0" baseline="0" dirty="0">
                <a:solidFill>
                  <a:srgbClr val="000000"/>
                </a:solidFill>
                <a:effectLst/>
                <a:latin typeface="Arial"/>
                <a:ea typeface="Arial"/>
                <a:cs typeface="Arial"/>
              </a:rPr>
              <a:t>Для підтвердження статусу необхідно провести швидкі тести на антиген. Або перевірте результати нещодавно проведеного вдома </a:t>
            </a:r>
            <a:r>
              <a:rPr lang="uk-UA" sz="2200" b="0" i="0" strike="noStrike" cap="none" spc="0" baseline="0" dirty="0" err="1">
                <a:solidFill>
                  <a:srgbClr val="000000"/>
                </a:solidFill>
                <a:effectLst/>
                <a:latin typeface="Arial"/>
                <a:ea typeface="Arial"/>
                <a:cs typeface="Arial"/>
              </a:rPr>
              <a:t>ПЛР-тесту</a:t>
            </a:r>
            <a:r>
              <a:rPr lang="uk-UA" sz="2200" b="0" i="0" strike="noStrike" cap="none" spc="0" baseline="0" dirty="0">
                <a:solidFill>
                  <a:srgbClr val="000000"/>
                </a:solidFill>
                <a:effectLst/>
                <a:latin typeface="Arial"/>
                <a:ea typeface="Arial"/>
                <a:cs typeface="Arial"/>
              </a:rPr>
              <a:t> або швидкого тесту.</a:t>
            </a:r>
          </a:p>
          <a:p>
            <a:pPr marL="346075" lvl="1" indent="0" fontAlgn="base">
              <a:spcBef>
                <a:spcPct val="0"/>
              </a:spcBef>
              <a:buNone/>
            </a:pPr>
            <a:r>
              <a:rPr lang="uk-UA" sz="2200" b="0" i="0" strike="noStrike" cap="none" spc="0" baseline="0" dirty="0">
                <a:solidFill>
                  <a:srgbClr val="000000"/>
                </a:solidFill>
                <a:effectLst/>
                <a:highlight>
                  <a:srgbClr val="FFFF00"/>
                </a:highlight>
                <a:latin typeface="Arial"/>
                <a:ea typeface="Arial"/>
                <a:cs typeface="Arial"/>
              </a:rPr>
              <a:t>Якщо ТАК</a:t>
            </a:r>
          </a:p>
          <a:p>
            <a:pPr fontAlgn="base">
              <a:spcBef>
                <a:spcPct val="0"/>
              </a:spcBef>
            </a:pPr>
            <a:r>
              <a:rPr lang="uk-UA" sz="2600" b="1" i="0" strike="noStrike" cap="none" spc="0" baseline="0" dirty="0">
                <a:solidFill>
                  <a:srgbClr val="000000"/>
                </a:solidFill>
                <a:effectLst/>
                <a:latin typeface="Arial"/>
                <a:ea typeface="Arial"/>
                <a:cs typeface="Arial"/>
              </a:rPr>
              <a:t>Чи є у цього пацієнта тяжкі симптоми?</a:t>
            </a:r>
          </a:p>
          <a:p>
            <a:pPr lvl="1" fontAlgn="base">
              <a:spcBef>
                <a:spcPct val="0"/>
              </a:spcBef>
            </a:pPr>
            <a:r>
              <a:rPr lang="uk-UA" sz="2200" b="0" i="0" strike="noStrike" cap="none" spc="0" baseline="0" dirty="0">
                <a:solidFill>
                  <a:srgbClr val="000000"/>
                </a:solidFill>
                <a:effectLst/>
                <a:latin typeface="Arial"/>
                <a:ea typeface="Arial"/>
                <a:cs typeface="Arial"/>
              </a:rPr>
              <a:t>Задишка, </a:t>
            </a:r>
            <a:r>
              <a:rPr lang="uk-UA" sz="2200" b="0" i="0" strike="noStrike" cap="none" spc="0" baseline="0" dirty="0" err="1">
                <a:solidFill>
                  <a:srgbClr val="000000"/>
                </a:solidFill>
                <a:effectLst/>
                <a:latin typeface="Arial"/>
                <a:ea typeface="Arial"/>
                <a:cs typeface="Arial"/>
              </a:rPr>
              <a:t>SpO2</a:t>
            </a:r>
            <a:r>
              <a:rPr lang="uk-UA" sz="2200" b="0" i="0" strike="noStrike" cap="none" spc="0" baseline="0" dirty="0">
                <a:solidFill>
                  <a:srgbClr val="000000"/>
                </a:solidFill>
                <a:effectLst/>
                <a:latin typeface="Arial"/>
                <a:ea typeface="Arial"/>
                <a:cs typeface="Arial"/>
              </a:rPr>
              <a:t> ≤ 94 %, потреба в додатковому O2, сплутаність свідомості, дихальна недостатність, потреба в додаткових лабораторних тестах або </a:t>
            </a:r>
            <a:r>
              <a:rPr lang="uk-UA" sz="2200" b="0" i="0" strike="noStrike" cap="none" spc="0" baseline="0" dirty="0" err="1">
                <a:solidFill>
                  <a:srgbClr val="000000"/>
                </a:solidFill>
                <a:effectLst/>
                <a:latin typeface="Arial"/>
                <a:ea typeface="Arial"/>
                <a:cs typeface="Arial"/>
              </a:rPr>
              <a:t>візуалізаційних</a:t>
            </a:r>
            <a:r>
              <a:rPr lang="uk-UA" sz="2200" b="0" i="0" strike="noStrike" cap="none" spc="0" baseline="0" dirty="0">
                <a:solidFill>
                  <a:srgbClr val="000000"/>
                </a:solidFill>
                <a:effectLst/>
                <a:latin typeface="Arial"/>
                <a:ea typeface="Arial"/>
                <a:cs typeface="Arial"/>
              </a:rPr>
              <a:t> обстеженнях</a:t>
            </a:r>
            <a:r>
              <a:rPr lang="en-US" sz="2200" b="0" i="0" strike="noStrike" cap="none" spc="0" baseline="0" dirty="0">
                <a:solidFill>
                  <a:srgbClr val="000000"/>
                </a:solidFill>
                <a:effectLst/>
                <a:latin typeface="Arial"/>
                <a:ea typeface="Arial"/>
                <a:cs typeface="Arial"/>
              </a:rPr>
              <a:t>.</a:t>
            </a:r>
            <a:endParaRPr lang="uk-UA" sz="2200" b="0" i="0" strike="noStrike" cap="none" spc="0" baseline="0" dirty="0">
              <a:solidFill>
                <a:srgbClr val="000000"/>
              </a:solidFill>
              <a:effectLst/>
              <a:latin typeface="Arial"/>
              <a:ea typeface="Arial"/>
              <a:cs typeface="Arial"/>
            </a:endParaRPr>
          </a:p>
          <a:p>
            <a:pPr lvl="1" fontAlgn="base">
              <a:spcBef>
                <a:spcPct val="0"/>
              </a:spcBef>
            </a:pPr>
            <a:r>
              <a:rPr lang="uk-UA" sz="2200" b="0" i="0" strike="noStrike" cap="none" spc="0" baseline="0" dirty="0">
                <a:solidFill>
                  <a:srgbClr val="000000"/>
                </a:solidFill>
                <a:effectLst/>
                <a:latin typeface="Arial"/>
                <a:ea typeface="Arial"/>
                <a:cs typeface="Arial"/>
              </a:rPr>
              <a:t>Пацієнти з важкою формою хвороби потребують вищого рівня медичної допомоги або госпіталізації</a:t>
            </a:r>
            <a:r>
              <a:rPr lang="en-US" sz="2200" b="0" i="0" strike="noStrike" cap="none" spc="0" baseline="0" dirty="0">
                <a:solidFill>
                  <a:srgbClr val="000000"/>
                </a:solidFill>
                <a:effectLst/>
                <a:latin typeface="Arial"/>
                <a:ea typeface="Arial"/>
                <a:cs typeface="Arial"/>
              </a:rPr>
              <a:t>.</a:t>
            </a:r>
            <a:endParaRPr lang="uk-UA" sz="2200" b="0" i="0" strike="noStrike" cap="none" spc="0" baseline="0" dirty="0">
              <a:solidFill>
                <a:srgbClr val="000000"/>
              </a:solidFill>
              <a:effectLst/>
              <a:latin typeface="Arial"/>
              <a:ea typeface="Arial"/>
              <a:cs typeface="Arial"/>
            </a:endParaRPr>
          </a:p>
          <a:p>
            <a:pPr lvl="1" fontAlgn="base">
              <a:spcBef>
                <a:spcPct val="0"/>
              </a:spcBef>
            </a:pPr>
            <a:r>
              <a:rPr lang="uk-UA" sz="2200" b="0" i="0" strike="noStrike" cap="none" spc="0" baseline="0" dirty="0">
                <a:solidFill>
                  <a:srgbClr val="000000"/>
                </a:solidFill>
                <a:effectLst/>
                <a:latin typeface="Arial"/>
                <a:ea typeface="Arial"/>
                <a:cs typeface="Arial"/>
              </a:rPr>
              <a:t>Пацієнтів з легкою та середньою формою слід оцінювати на відповідність критеріям для перорального застосування противірусних препаратів.</a:t>
            </a:r>
            <a:endParaRPr lang="en-US" sz="2200" b="0" i="0" u="none" strike="noStrike" dirty="0">
              <a:solidFill>
                <a:srgbClr val="B9202F"/>
              </a:solidFill>
              <a:effectLst/>
              <a:latin typeface="+mn-lt"/>
              <a:cs typeface="Arial"/>
            </a:endParaRPr>
          </a:p>
          <a:p>
            <a:pPr fontAlgn="base">
              <a:spcBef>
                <a:spcPct val="0"/>
              </a:spcBef>
            </a:pPr>
            <a:endParaRPr lang="en-US" sz="2200" b="0" i="0" u="none" strike="noStrike" dirty="0">
              <a:solidFill>
                <a:srgbClr val="000000"/>
              </a:solidFill>
              <a:effectLst/>
              <a:latin typeface="+mn-lt"/>
            </a:endParaRPr>
          </a:p>
          <a:p>
            <a:pPr fontAlgn="base">
              <a:spcBef>
                <a:spcPct val="0"/>
              </a:spcBef>
            </a:pPr>
            <a:r>
              <a:rPr lang="uk-UA" sz="2600" b="1" i="0" strike="noStrike" cap="none" spc="0" baseline="0" dirty="0">
                <a:solidFill>
                  <a:srgbClr val="000000"/>
                </a:solidFill>
                <a:effectLst/>
                <a:latin typeface="Arial"/>
                <a:ea typeface="Arial"/>
                <a:cs typeface="Arial"/>
              </a:rPr>
              <a:t>Чи були у цього пацієнта симптоми протягом менше 5 днів?</a:t>
            </a:r>
            <a:endParaRPr lang="en-US" sz="2600" b="1" i="0" u="none" strike="noStrike" dirty="0">
              <a:solidFill>
                <a:srgbClr val="B9202F"/>
              </a:solidFill>
              <a:effectLst/>
              <a:latin typeface="+mn-lt"/>
              <a:cs typeface="Arial"/>
            </a:endParaRPr>
          </a:p>
          <a:p>
            <a:pPr rtl="0" fontAlgn="base">
              <a:spcBef>
                <a:spcPct val="0"/>
              </a:spcBef>
              <a:spcAft>
                <a:spcPct val="0"/>
              </a:spcAft>
            </a:pPr>
            <a:endParaRPr lang="en-US" sz="2000" b="0" i="0" u="none" strike="noStrike" dirty="0">
              <a:solidFill>
                <a:srgbClr val="B9202F"/>
              </a:solidFill>
              <a:effectLst/>
              <a:latin typeface="Calibri" panose="020F0502020204030204" pitchFamily="34" charset="0"/>
            </a:endParaRPr>
          </a:p>
        </p:txBody>
      </p:sp>
    </p:spTree>
    <p:extLst>
      <p:ext uri="{BB962C8B-B14F-4D97-AF65-F5344CB8AC3E}">
        <p14:creationId xmlns:p14="http://schemas.microsoft.com/office/powerpoint/2010/main" val="288091818"/>
      </p:ext>
    </p:extLst>
  </p:cSld>
  <p:clrMapOvr>
    <a:masterClrMapping/>
  </p:clrMapOvr>
  <p:transition/>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DA52-B5D6-2AD8-0EAB-932479DF1795}"/>
              </a:ext>
            </a:extLst>
          </p:cNvPr>
          <p:cNvSpPr>
            <a:spLocks noGrp="1"/>
          </p:cNvSpPr>
          <p:nvPr>
            <p:ph type="title"/>
          </p:nvPr>
        </p:nvSpPr>
        <p:spPr>
          <a:xfrm>
            <a:off x="662354" y="465402"/>
            <a:ext cx="9428703" cy="800039"/>
          </a:xfrm>
        </p:spPr>
        <p:txBody>
          <a:bodyPr>
            <a:normAutofit fontScale="90000"/>
          </a:bodyPr>
          <a:lstStyle/>
          <a:p>
            <a:r>
              <a:rPr lang="uk-UA" sz="3600" b="1" i="0" strike="noStrike" cap="none" spc="0" baseline="0" dirty="0">
                <a:solidFill>
                  <a:srgbClr val="577F9F"/>
                </a:solidFill>
                <a:effectLst/>
                <a:latin typeface="Arial"/>
                <a:ea typeface="Arial"/>
                <a:cs typeface="Arial"/>
              </a:rPr>
              <a:t>Результати швидкого тесту на антиген </a:t>
            </a:r>
            <a:r>
              <a:rPr lang="uk-UA" sz="3600" b="1" i="0" strike="noStrike" cap="none" spc="0" baseline="0" dirty="0" err="1">
                <a:solidFill>
                  <a:srgbClr val="577F9F"/>
                </a:solidFill>
                <a:effectLst/>
                <a:latin typeface="Arial"/>
                <a:ea typeface="Arial"/>
                <a:cs typeface="Arial"/>
              </a:rPr>
              <a:t>COVID</a:t>
            </a:r>
            <a:endParaRPr lang="uk-UA" sz="3600" b="1" i="0" strike="noStrike" cap="none" spc="0" baseline="0" dirty="0">
              <a:solidFill>
                <a:srgbClr val="577F9F"/>
              </a:solidFill>
              <a:effectLst/>
              <a:latin typeface="Arial"/>
              <a:ea typeface="Arial"/>
              <a:cs typeface="Arial"/>
            </a:endParaRPr>
          </a:p>
        </p:txBody>
      </p:sp>
      <p:pic>
        <p:nvPicPr>
          <p:cNvPr id="5" name="Picture 4" descr="Graphical user interface, text, chat or text message&#10;&#10;Description automatically generated">
            <a:extLst>
              <a:ext uri="{FF2B5EF4-FFF2-40B4-BE49-F238E27FC236}">
                <a16:creationId xmlns:a16="http://schemas.microsoft.com/office/drawing/2014/main" id="{DAC86CCE-39DD-A704-B1DD-E4D9080F129E}"/>
              </a:ext>
            </a:extLst>
          </p:cNvPr>
          <p:cNvPicPr>
            <a:picLocks noChangeAspect="1"/>
          </p:cNvPicPr>
          <p:nvPr/>
        </p:nvPicPr>
        <p:blipFill>
          <a:blip r:embed="rId3"/>
          <a:stretch>
            <a:fillRect/>
          </a:stretch>
        </p:blipFill>
        <p:spPr>
          <a:xfrm>
            <a:off x="2509627" y="1484684"/>
            <a:ext cx="7172745" cy="4784822"/>
          </a:xfrm>
          <a:prstGeom prst="rect">
            <a:avLst/>
          </a:prstGeom>
        </p:spPr>
      </p:pic>
    </p:spTree>
    <p:extLst>
      <p:ext uri="{BB962C8B-B14F-4D97-AF65-F5344CB8AC3E}">
        <p14:creationId xmlns:p14="http://schemas.microsoft.com/office/powerpoint/2010/main" val="22284276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0BC-3CD6-8962-0207-793A1DEF3B7D}"/>
              </a:ext>
            </a:extLst>
          </p:cNvPr>
          <p:cNvSpPr>
            <a:spLocks noGrp="1"/>
          </p:cNvSpPr>
          <p:nvPr>
            <p:ph type="title"/>
          </p:nvPr>
        </p:nvSpPr>
        <p:spPr>
          <a:xfrm>
            <a:off x="838200" y="288524"/>
            <a:ext cx="8543925" cy="800039"/>
          </a:xfrm>
        </p:spPr>
        <p:txBody>
          <a:bodyPr/>
          <a:lstStyle/>
          <a:p>
            <a:r>
              <a:rPr lang="uk-UA" sz="3600" b="1" i="0" strike="noStrike" cap="none" spc="0" baseline="0">
                <a:solidFill>
                  <a:srgbClr val="577F9F"/>
                </a:solidFill>
                <a:effectLst/>
                <a:latin typeface="Arial"/>
                <a:ea typeface="Arial"/>
                <a:cs typeface="Arial"/>
              </a:rPr>
              <a:t>Підходи до лікування </a:t>
            </a:r>
          </a:p>
        </p:txBody>
      </p:sp>
      <p:sp>
        <p:nvSpPr>
          <p:cNvPr id="3" name="Content Placeholder 2">
            <a:extLst>
              <a:ext uri="{FF2B5EF4-FFF2-40B4-BE49-F238E27FC236}">
                <a16:creationId xmlns:a16="http://schemas.microsoft.com/office/drawing/2014/main" id="{8C5275F3-136E-5F88-8B27-3DE4D8CF81E9}"/>
              </a:ext>
            </a:extLst>
          </p:cNvPr>
          <p:cNvSpPr>
            <a:spLocks noGrp="1"/>
          </p:cNvSpPr>
          <p:nvPr>
            <p:ph idx="1"/>
          </p:nvPr>
        </p:nvSpPr>
        <p:spPr>
          <a:xfrm>
            <a:off x="838200" y="1217554"/>
            <a:ext cx="9829800" cy="5078101"/>
          </a:xfrm>
        </p:spPr>
        <p:txBody>
          <a:bodyPr>
            <a:normAutofit fontScale="92500" lnSpcReduction="20000"/>
          </a:bodyPr>
          <a:lstStyle/>
          <a:p>
            <a:r>
              <a:rPr lang="uk-UA" sz="2600" b="1" i="0" strike="noStrike" cap="none" spc="0" baseline="0" dirty="0">
                <a:solidFill>
                  <a:srgbClr val="262626"/>
                </a:solidFill>
                <a:effectLst/>
                <a:latin typeface="Arial"/>
                <a:ea typeface="Arial"/>
                <a:cs typeface="Arial"/>
              </a:rPr>
              <a:t>Тяжка/критична форма захворювання:</a:t>
            </a:r>
          </a:p>
          <a:p>
            <a:pPr lvl="1"/>
            <a:r>
              <a:rPr lang="uk-UA" sz="2200" b="0" i="0" strike="noStrike" cap="none" spc="0" baseline="0" dirty="0">
                <a:solidFill>
                  <a:srgbClr val="262626"/>
                </a:solidFill>
                <a:effectLst/>
                <a:latin typeface="Arial"/>
                <a:ea typeface="Arial"/>
                <a:cs typeface="Arial"/>
              </a:rPr>
              <a:t>Знадобиться стаціонарна допомога — можливо, потрібно буде організувати трансфер</a:t>
            </a:r>
          </a:p>
          <a:p>
            <a:pPr lvl="1"/>
            <a:r>
              <a:rPr lang="uk-UA" sz="2200" b="0" i="0" strike="noStrike" cap="none" spc="0" baseline="0" dirty="0">
                <a:solidFill>
                  <a:srgbClr val="262626"/>
                </a:solidFill>
                <a:effectLst/>
                <a:latin typeface="Arial"/>
                <a:ea typeface="Arial"/>
                <a:cs typeface="Arial"/>
              </a:rPr>
              <a:t>Втручання можуть включати:</a:t>
            </a:r>
          </a:p>
          <a:p>
            <a:pPr lvl="2"/>
            <a:r>
              <a:rPr lang="uk-UA" sz="1900" b="0" i="0" strike="noStrike" cap="none" spc="0" baseline="0" dirty="0">
                <a:solidFill>
                  <a:srgbClr val="262626"/>
                </a:solidFill>
                <a:effectLst/>
                <a:latin typeface="Arial"/>
                <a:ea typeface="Arial"/>
                <a:cs typeface="Arial"/>
              </a:rPr>
              <a:t>Кисень, титрований та доставлений за показаннями</a:t>
            </a:r>
          </a:p>
          <a:p>
            <a:pPr lvl="2"/>
            <a:r>
              <a:rPr lang="uk-UA" sz="1900" b="0" i="0" strike="noStrike" cap="none" spc="0" baseline="0" dirty="0" err="1">
                <a:solidFill>
                  <a:srgbClr val="262626"/>
                </a:solidFill>
                <a:effectLst/>
                <a:latin typeface="Arial"/>
                <a:ea typeface="Arial"/>
                <a:cs typeface="Arial"/>
              </a:rPr>
              <a:t>Дексаметазон</a:t>
            </a:r>
            <a:r>
              <a:rPr lang="uk-UA" sz="1900" b="0" i="0" strike="noStrike" cap="none" spc="0" baseline="0" dirty="0">
                <a:solidFill>
                  <a:srgbClr val="262626"/>
                </a:solidFill>
                <a:effectLst/>
                <a:latin typeface="Arial"/>
                <a:ea typeface="Arial"/>
                <a:cs typeface="Arial"/>
              </a:rPr>
              <a:t>: у разі потреби в новому кисні</a:t>
            </a:r>
          </a:p>
          <a:p>
            <a:pPr lvl="2"/>
            <a:r>
              <a:rPr lang="uk-UA" sz="1900" b="0" i="0" strike="noStrike" cap="none" spc="0" baseline="0" dirty="0">
                <a:solidFill>
                  <a:srgbClr val="262626"/>
                </a:solidFill>
                <a:effectLst/>
                <a:latin typeface="Arial"/>
                <a:ea typeface="Arial"/>
                <a:cs typeface="Arial"/>
              </a:rPr>
              <a:t>Розгляд можливості застосування </a:t>
            </a:r>
            <a:r>
              <a:rPr lang="uk-UA" sz="1900" b="0" i="0" strike="noStrike" cap="none" spc="0" baseline="0" dirty="0" err="1">
                <a:solidFill>
                  <a:srgbClr val="262626"/>
                </a:solidFill>
                <a:effectLst/>
                <a:latin typeface="Arial"/>
                <a:ea typeface="Arial"/>
                <a:cs typeface="Arial"/>
              </a:rPr>
              <a:t>ремдесивіру</a:t>
            </a:r>
            <a:endParaRPr lang="uk-UA" sz="1900" b="0" i="0" strike="noStrike" cap="none" spc="0" baseline="0" dirty="0">
              <a:solidFill>
                <a:srgbClr val="262626"/>
              </a:solidFill>
              <a:effectLst/>
              <a:latin typeface="Arial"/>
              <a:ea typeface="Arial"/>
              <a:cs typeface="Arial"/>
            </a:endParaRPr>
          </a:p>
          <a:p>
            <a:pPr lvl="2"/>
            <a:r>
              <a:rPr lang="uk-UA" sz="1900" b="0" i="0" strike="noStrike" cap="none" spc="0" baseline="0" dirty="0">
                <a:solidFill>
                  <a:srgbClr val="262626"/>
                </a:solidFill>
                <a:effectLst/>
                <a:latin typeface="Arial"/>
                <a:ea typeface="Arial"/>
                <a:cs typeface="Arial"/>
              </a:rPr>
              <a:t>Розгляд можливості застосування </a:t>
            </a:r>
            <a:r>
              <a:rPr lang="uk-UA" sz="1900" b="0" i="0" strike="noStrike" cap="none" spc="0" baseline="0" dirty="0" err="1">
                <a:solidFill>
                  <a:srgbClr val="262626"/>
                </a:solidFill>
                <a:effectLst/>
                <a:latin typeface="Arial"/>
                <a:ea typeface="Arial"/>
                <a:cs typeface="Arial"/>
              </a:rPr>
              <a:t>тоцилізумабу</a:t>
            </a:r>
            <a:r>
              <a:rPr lang="uk-UA" sz="1900" b="0" i="0" strike="noStrike" cap="none" spc="0" baseline="0" dirty="0">
                <a:solidFill>
                  <a:srgbClr val="262626"/>
                </a:solidFill>
                <a:effectLst/>
                <a:latin typeface="Arial"/>
                <a:ea typeface="Arial"/>
                <a:cs typeface="Arial"/>
              </a:rPr>
              <a:t> або </a:t>
            </a:r>
            <a:r>
              <a:rPr lang="uk-UA" sz="1900" b="0" i="0" strike="noStrike" cap="none" spc="0" baseline="0" dirty="0" err="1">
                <a:solidFill>
                  <a:srgbClr val="262626"/>
                </a:solidFill>
                <a:effectLst/>
                <a:latin typeface="Arial"/>
                <a:ea typeface="Arial"/>
                <a:cs typeface="Arial"/>
              </a:rPr>
              <a:t>барицитинібу</a:t>
            </a:r>
            <a:endParaRPr lang="en-US" dirty="0"/>
          </a:p>
          <a:p>
            <a:pPr lvl="2"/>
            <a:r>
              <a:rPr lang="uk-UA" sz="1900" b="0" i="0" strike="noStrike" cap="none" spc="0" baseline="0" dirty="0" err="1">
                <a:solidFill>
                  <a:srgbClr val="262626"/>
                </a:solidFill>
                <a:effectLst/>
                <a:latin typeface="Arial"/>
                <a:ea typeface="Arial"/>
                <a:cs typeface="Arial"/>
              </a:rPr>
              <a:t>Антикоагулянтна</a:t>
            </a:r>
            <a:r>
              <a:rPr lang="uk-UA" sz="1900" b="0" i="0" strike="noStrike" cap="none" spc="0" baseline="0" dirty="0">
                <a:solidFill>
                  <a:srgbClr val="262626"/>
                </a:solidFill>
                <a:effectLst/>
                <a:latin typeface="Arial"/>
                <a:ea typeface="Arial"/>
                <a:cs typeface="Arial"/>
              </a:rPr>
              <a:t> терапія</a:t>
            </a:r>
          </a:p>
          <a:p>
            <a:pPr lvl="2"/>
            <a:r>
              <a:rPr lang="uk-UA" sz="1900" b="0" i="0" strike="noStrike" cap="none" spc="0" baseline="0" dirty="0">
                <a:solidFill>
                  <a:srgbClr val="262626"/>
                </a:solidFill>
                <a:effectLst/>
                <a:latin typeface="Arial"/>
                <a:ea typeface="Arial"/>
                <a:cs typeface="Arial"/>
              </a:rPr>
              <a:t>Симптоматичне лікування</a:t>
            </a:r>
          </a:p>
          <a:p>
            <a:pPr lvl="2"/>
            <a:r>
              <a:rPr lang="uk-UA" sz="1900" b="0" i="0" strike="noStrike" cap="none" spc="0" baseline="0" dirty="0">
                <a:solidFill>
                  <a:srgbClr val="262626"/>
                </a:solidFill>
                <a:effectLst/>
                <a:latin typeface="Arial"/>
                <a:ea typeface="Arial"/>
                <a:cs typeface="Arial"/>
              </a:rPr>
              <a:t>Додаткові методи лікування відповідно до оновлених клінічних рекомендацій</a:t>
            </a:r>
          </a:p>
          <a:p>
            <a:r>
              <a:rPr lang="uk-UA" sz="2600" b="1" i="0" strike="noStrike" cap="none" spc="0" baseline="0" dirty="0">
                <a:solidFill>
                  <a:srgbClr val="262626"/>
                </a:solidFill>
                <a:effectLst/>
                <a:latin typeface="Arial"/>
                <a:ea typeface="Arial"/>
                <a:cs typeface="Arial"/>
              </a:rPr>
              <a:t>Захворювання легкого/помірного ступеня:</a:t>
            </a:r>
          </a:p>
          <a:p>
            <a:pPr lvl="1"/>
            <a:r>
              <a:rPr lang="uk-UA" sz="2100" b="0" i="0" strike="noStrike" cap="none" spc="0" baseline="0" dirty="0">
                <a:solidFill>
                  <a:srgbClr val="262626"/>
                </a:solidFill>
                <a:effectLst/>
                <a:latin typeface="Arial"/>
                <a:ea typeface="Arial"/>
                <a:cs typeface="Arial"/>
              </a:rPr>
              <a:t>Зазвичай можна спостерігати вдома на предмет прогресування та вирішення</a:t>
            </a:r>
            <a:r>
              <a:rPr lang="en-US" sz="2100" b="0" i="0" strike="noStrike" cap="none" spc="0" baseline="0" dirty="0">
                <a:solidFill>
                  <a:srgbClr val="262626"/>
                </a:solidFill>
                <a:effectLst/>
                <a:latin typeface="Arial"/>
                <a:ea typeface="Arial"/>
                <a:cs typeface="Arial"/>
              </a:rPr>
              <a:t>.</a:t>
            </a:r>
            <a:endParaRPr lang="uk-UA" sz="2100" b="0" i="0" strike="noStrike" cap="none" spc="0" baseline="0" dirty="0">
              <a:solidFill>
                <a:srgbClr val="262626"/>
              </a:solidFill>
              <a:effectLst/>
              <a:latin typeface="Arial"/>
              <a:ea typeface="Arial"/>
              <a:cs typeface="Arial"/>
            </a:endParaRPr>
          </a:p>
          <a:p>
            <a:pPr lvl="1"/>
            <a:r>
              <a:rPr lang="uk-UA" sz="2100" b="0" i="0" strike="noStrike" cap="none" spc="0" baseline="0" dirty="0">
                <a:solidFill>
                  <a:srgbClr val="262626"/>
                </a:solidFill>
                <a:effectLst/>
                <a:latin typeface="Arial"/>
                <a:ea typeface="Arial"/>
                <a:cs typeface="Arial"/>
              </a:rPr>
              <a:t>Розгляньте відповідність критеріям для застосування пероральних противірусних препаратів — </a:t>
            </a:r>
            <a:r>
              <a:rPr lang="uk-UA" sz="2100" b="0" i="0" strike="noStrike" cap="none" spc="0" baseline="0" dirty="0" err="1">
                <a:solidFill>
                  <a:srgbClr val="262626"/>
                </a:solidFill>
                <a:effectLst/>
                <a:latin typeface="Arial"/>
                <a:ea typeface="Arial"/>
                <a:cs typeface="Arial"/>
              </a:rPr>
              <a:t>Test</a:t>
            </a:r>
            <a:r>
              <a:rPr lang="uk-UA" sz="2100" b="0" i="0" strike="noStrike" cap="none" spc="0" baseline="0" dirty="0">
                <a:solidFill>
                  <a:srgbClr val="262626"/>
                </a:solidFill>
                <a:effectLst/>
                <a:latin typeface="Arial"/>
                <a:ea typeface="Arial"/>
                <a:cs typeface="Arial"/>
              </a:rPr>
              <a:t> </a:t>
            </a:r>
            <a:r>
              <a:rPr lang="uk-UA" sz="2100" b="0" i="0" strike="noStrike" cap="none" spc="0" baseline="0" dirty="0" err="1">
                <a:solidFill>
                  <a:srgbClr val="262626"/>
                </a:solidFill>
                <a:effectLst/>
                <a:latin typeface="Arial"/>
                <a:ea typeface="Arial"/>
                <a:cs typeface="Arial"/>
              </a:rPr>
              <a:t>to</a:t>
            </a:r>
            <a:r>
              <a:rPr lang="uk-UA" sz="2100" b="0" i="0" strike="noStrike" cap="none" spc="0" baseline="0" dirty="0">
                <a:solidFill>
                  <a:srgbClr val="262626"/>
                </a:solidFill>
                <a:effectLst/>
                <a:latin typeface="Arial"/>
                <a:ea typeface="Arial"/>
                <a:cs typeface="Arial"/>
              </a:rPr>
              <a:t> </a:t>
            </a:r>
            <a:r>
              <a:rPr lang="uk-UA" sz="2100" b="0" i="0" strike="noStrike" cap="none" spc="0" baseline="0" dirty="0" err="1">
                <a:solidFill>
                  <a:srgbClr val="262626"/>
                </a:solidFill>
                <a:effectLst/>
                <a:latin typeface="Arial"/>
                <a:ea typeface="Arial"/>
                <a:cs typeface="Arial"/>
              </a:rPr>
              <a:t>Treat</a:t>
            </a:r>
            <a:r>
              <a:rPr lang="en-US" sz="2100" b="0" i="0" strike="noStrike" cap="none" spc="0" baseline="0" dirty="0">
                <a:solidFill>
                  <a:srgbClr val="262626"/>
                </a:solidFill>
                <a:effectLst/>
                <a:latin typeface="Arial"/>
                <a:ea typeface="Arial"/>
                <a:cs typeface="Arial"/>
              </a:rPr>
              <a:t>.</a:t>
            </a:r>
            <a:endParaRPr lang="uk-UA" sz="2100" b="0" i="0" strike="noStrike" cap="none" spc="0" baseline="0" dirty="0">
              <a:solidFill>
                <a:srgbClr val="262626"/>
              </a:solidFill>
              <a:effectLst/>
              <a:latin typeface="Arial"/>
              <a:ea typeface="Arial"/>
              <a:cs typeface="Arial"/>
            </a:endParaRPr>
          </a:p>
          <a:p>
            <a:pPr lvl="1"/>
            <a:r>
              <a:rPr lang="uk-UA" sz="2100" b="0" i="0" strike="noStrike" cap="none" spc="0" baseline="0" dirty="0">
                <a:solidFill>
                  <a:srgbClr val="262626"/>
                </a:solidFill>
                <a:effectLst/>
                <a:latin typeface="Arial"/>
                <a:ea typeface="Arial"/>
                <a:cs typeface="Arial"/>
              </a:rPr>
              <a:t>Симптоматичне управління перебігом хвороби/підтримувальне лікування</a:t>
            </a:r>
            <a:r>
              <a:rPr lang="en-US" sz="2100" b="0" i="0" strike="noStrike" cap="none" spc="0" baseline="0" dirty="0">
                <a:solidFill>
                  <a:srgbClr val="262626"/>
                </a:solidFill>
                <a:effectLst/>
                <a:latin typeface="Arial"/>
                <a:ea typeface="Arial"/>
                <a:cs typeface="Arial"/>
              </a:rPr>
              <a:t>.</a:t>
            </a:r>
            <a:endParaRPr lang="uk-UA" sz="2100" b="0" i="0" strike="noStrike" cap="none" spc="0" baseline="0" dirty="0">
              <a:solidFill>
                <a:srgbClr val="262626"/>
              </a:solidFill>
              <a:effectLst/>
              <a:latin typeface="Arial"/>
              <a:ea typeface="Arial"/>
              <a:cs typeface="Arial"/>
            </a:endParaRPr>
          </a:p>
        </p:txBody>
      </p:sp>
    </p:spTree>
    <p:extLst>
      <p:ext uri="{BB962C8B-B14F-4D97-AF65-F5344CB8AC3E}">
        <p14:creationId xmlns:p14="http://schemas.microsoft.com/office/powerpoint/2010/main" val="1046562316"/>
      </p:ext>
    </p:extLst>
  </p:cSld>
  <p:clrMapOvr>
    <a:masterClrMapping/>
  </p:clrMapOvr>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2EA-3840-1DEA-1027-DDB0BA687A01}"/>
              </a:ext>
            </a:extLst>
          </p:cNvPr>
          <p:cNvSpPr>
            <a:spLocks noGrp="1"/>
          </p:cNvSpPr>
          <p:nvPr>
            <p:ph type="title"/>
          </p:nvPr>
        </p:nvSpPr>
        <p:spPr>
          <a:xfrm>
            <a:off x="0" y="-88928"/>
            <a:ext cx="8543925" cy="800039"/>
          </a:xfrm>
        </p:spPr>
        <p:txBody>
          <a:bodyPr/>
          <a:lstStyle/>
          <a:p>
            <a:r>
              <a:rPr lang="uk-UA" sz="3600" b="1" i="0" strike="noStrike" cap="none" spc="0" baseline="0">
                <a:solidFill>
                  <a:srgbClr val="577F9F"/>
                </a:solidFill>
                <a:effectLst/>
                <a:latin typeface="Arial"/>
                <a:ea typeface="Arial"/>
                <a:cs typeface="Arial"/>
              </a:rPr>
              <a:t>Хронологія пандемії COVID-19 </a:t>
            </a:r>
          </a:p>
        </p:txBody>
      </p:sp>
      <p:pic>
        <p:nvPicPr>
          <p:cNvPr id="9" name="Picture 8">
            <a:extLst>
              <a:ext uri="{FF2B5EF4-FFF2-40B4-BE49-F238E27FC236}">
                <a16:creationId xmlns:a16="http://schemas.microsoft.com/office/drawing/2014/main" id="{F6BA6805-C7EA-47D7-A738-DE5E37DB74AB}"/>
              </a:ext>
            </a:extLst>
          </p:cNvPr>
          <p:cNvPicPr>
            <a:picLocks noChangeAspect="1"/>
          </p:cNvPicPr>
          <p:nvPr/>
        </p:nvPicPr>
        <p:blipFill>
          <a:blip r:embed="rId3"/>
          <a:stretch>
            <a:fillRect/>
          </a:stretch>
        </p:blipFill>
        <p:spPr>
          <a:xfrm>
            <a:off x="2943219" y="727440"/>
            <a:ext cx="8478321" cy="5984697"/>
          </a:xfrm>
          <a:prstGeom prst="rect">
            <a:avLst/>
          </a:prstGeom>
        </p:spPr>
      </p:pic>
      <p:sp>
        <p:nvSpPr>
          <p:cNvPr id="10" name="TextBox 9">
            <a:extLst>
              <a:ext uri="{FF2B5EF4-FFF2-40B4-BE49-F238E27FC236}">
                <a16:creationId xmlns:a16="http://schemas.microsoft.com/office/drawing/2014/main" id="{4C2D91AC-9FDF-4555-A334-6E05902C3D8B}"/>
              </a:ext>
            </a:extLst>
          </p:cNvPr>
          <p:cNvSpPr txBox="1"/>
          <p:nvPr/>
        </p:nvSpPr>
        <p:spPr>
          <a:xfrm>
            <a:off x="225778" y="1783645"/>
            <a:ext cx="2491663" cy="2560320"/>
          </a:xfrm>
          <a:prstGeom prst="rect">
            <a:avLst/>
          </a:prstGeom>
          <a:noFill/>
        </p:spPr>
        <p:txBody>
          <a:bodyPr wrap="square" lIns="91440" tIns="45720" rIns="91440" bIns="45720" rtlCol="0" anchor="t">
            <a:spAutoFit/>
          </a:bodyPr>
          <a:lstStyle/>
          <a:p>
            <a:r>
              <a:rPr lang="uk-UA" sz="1800" b="0" i="0" strike="noStrike" cap="none" spc="0" baseline="0">
                <a:solidFill>
                  <a:srgbClr val="000000"/>
                </a:solidFill>
                <a:effectLst/>
                <a:latin typeface="Arial"/>
                <a:ea typeface="Arial"/>
                <a:cs typeface="Arial"/>
              </a:rPr>
              <a:t>Станом на вересень 2022 р. у всьому світі:</a:t>
            </a:r>
          </a:p>
          <a:p>
            <a:pPr marL="285750" indent="-285750">
              <a:buFont typeface="Arial"/>
              <a:buChar char="•"/>
            </a:pPr>
            <a:r>
              <a:rPr lang="uk-UA" sz="1800" b="0" i="0" strike="noStrike" cap="none" spc="0" baseline="0">
                <a:solidFill>
                  <a:srgbClr val="000000"/>
                </a:solidFill>
                <a:effectLst/>
                <a:latin typeface="Arial"/>
                <a:ea typeface="Arial"/>
                <a:cs typeface="Arial"/>
              </a:rPr>
              <a:t>Загальна кількість випадків — 617 мільйонів</a:t>
            </a:r>
            <a:endParaRPr lang="en-US">
              <a:cs typeface="Arial"/>
            </a:endParaRPr>
          </a:p>
          <a:p>
            <a:pPr marL="285750" indent="-285750">
              <a:buFont typeface="Arial"/>
              <a:buChar char="•"/>
            </a:pPr>
            <a:r>
              <a:rPr lang="uk-UA" sz="1800" b="0" i="0" strike="noStrike" cap="none" spc="0" baseline="0">
                <a:solidFill>
                  <a:srgbClr val="000000"/>
                </a:solidFill>
                <a:effectLst/>
                <a:latin typeface="Arial"/>
                <a:ea typeface="Arial"/>
                <a:cs typeface="Arial"/>
              </a:rPr>
              <a:t>Загальна кількість смертей — 6,54 мільйони</a:t>
            </a:r>
            <a:endParaRPr lang="en-US">
              <a:cs typeface="Arial"/>
            </a:endParaRPr>
          </a:p>
        </p:txBody>
      </p:sp>
    </p:spTree>
    <p:extLst>
      <p:ext uri="{BB962C8B-B14F-4D97-AF65-F5344CB8AC3E}">
        <p14:creationId xmlns:p14="http://schemas.microsoft.com/office/powerpoint/2010/main" val="2009266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236C-44EA-19AD-98DC-B55CFE6327F3}"/>
              </a:ext>
            </a:extLst>
          </p:cNvPr>
          <p:cNvSpPr>
            <a:spLocks noGrp="1"/>
          </p:cNvSpPr>
          <p:nvPr>
            <p:ph type="title"/>
          </p:nvPr>
        </p:nvSpPr>
        <p:spPr>
          <a:xfrm>
            <a:off x="838200" y="588494"/>
            <a:ext cx="9459897" cy="800039"/>
          </a:xfrm>
        </p:spPr>
        <p:txBody>
          <a:bodyPr>
            <a:normAutofit fontScale="90000"/>
          </a:bodyPr>
          <a:lstStyle/>
          <a:p>
            <a:r>
              <a:rPr lang="uk-UA" sz="3200" b="1" i="0" strike="noStrike" cap="none" spc="0" baseline="0" dirty="0" err="1">
                <a:solidFill>
                  <a:srgbClr val="577F9F"/>
                </a:solidFill>
                <a:effectLst/>
                <a:latin typeface="Arial"/>
                <a:ea typeface="Arial"/>
                <a:cs typeface="Arial"/>
              </a:rPr>
              <a:t>Test</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to</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Treat</a:t>
            </a:r>
            <a:r>
              <a:rPr lang="uk-UA" sz="3200" b="1" i="0" strike="noStrike" cap="none" spc="0" baseline="0" dirty="0">
                <a:solidFill>
                  <a:srgbClr val="577F9F"/>
                </a:solidFill>
                <a:effectLst/>
                <a:latin typeface="Arial"/>
                <a:ea typeface="Arial"/>
                <a:cs typeface="Arial"/>
              </a:rPr>
              <a:t>: виявлення та лікування пацієнтів, які відповідають критеріям</a:t>
            </a:r>
          </a:p>
        </p:txBody>
      </p:sp>
      <p:sp>
        <p:nvSpPr>
          <p:cNvPr id="3" name="Content Placeholder 2">
            <a:extLst>
              <a:ext uri="{FF2B5EF4-FFF2-40B4-BE49-F238E27FC236}">
                <a16:creationId xmlns:a16="http://schemas.microsoft.com/office/drawing/2014/main" id="{99CB1CDE-03F9-CE84-DBF7-72ED02C49679}"/>
              </a:ext>
            </a:extLst>
          </p:cNvPr>
          <p:cNvSpPr>
            <a:spLocks noGrp="1"/>
          </p:cNvSpPr>
          <p:nvPr>
            <p:ph idx="1"/>
          </p:nvPr>
        </p:nvSpPr>
        <p:spPr>
          <a:xfrm>
            <a:off x="838200" y="1636730"/>
            <a:ext cx="10391775" cy="4932746"/>
          </a:xfrm>
        </p:spPr>
        <p:txBody>
          <a:bodyPr/>
          <a:lstStyle/>
          <a:p>
            <a:r>
              <a:rPr lang="uk-UA" sz="2800" b="0" i="0" strike="noStrike" cap="none" spc="0" baseline="0" dirty="0">
                <a:solidFill>
                  <a:srgbClr val="262626"/>
                </a:solidFill>
                <a:effectLst/>
                <a:latin typeface="Arial"/>
                <a:ea typeface="Arial"/>
                <a:cs typeface="Arial"/>
              </a:rPr>
              <a:t>Мета: Визначте пацієнтів із симптомами, які відповідають критеріям, протягом 5 днів від появи симптомів, та здійсніть їх лікування!</a:t>
            </a:r>
          </a:p>
          <a:p>
            <a:r>
              <a:rPr lang="uk-UA" sz="2800" b="0" i="0" strike="noStrike" cap="none" spc="0" baseline="0" dirty="0">
                <a:solidFill>
                  <a:srgbClr val="262626"/>
                </a:solidFill>
                <a:effectLst/>
                <a:latin typeface="Arial"/>
                <a:ea typeface="Arial"/>
                <a:cs typeface="Arial"/>
              </a:rPr>
              <a:t>Врахуйте: </a:t>
            </a:r>
          </a:p>
          <a:p>
            <a:pPr lvl="1"/>
            <a:r>
              <a:rPr lang="uk-UA" sz="2400" b="0" i="0" strike="noStrike" cap="none" spc="0" baseline="0" dirty="0">
                <a:solidFill>
                  <a:srgbClr val="262626"/>
                </a:solidFill>
                <a:effectLst/>
                <a:latin typeface="Arial"/>
                <a:ea typeface="Arial"/>
                <a:cs typeface="Arial"/>
              </a:rPr>
              <a:t>Загальні запобіжні заходи та </a:t>
            </a:r>
            <a:r>
              <a:rPr lang="uk-UA" sz="2400" b="0" i="0" strike="noStrike" cap="none" spc="0" baseline="0" dirty="0" err="1">
                <a:solidFill>
                  <a:srgbClr val="262626"/>
                </a:solidFill>
                <a:effectLst/>
                <a:latin typeface="Arial"/>
                <a:ea typeface="Arial"/>
                <a:cs typeface="Arial"/>
              </a:rPr>
              <a:t>ПКІ</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Те, що всіх важкохворих пацієнтів лікують безпечно та належним чином</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Який шлях лікування найбільш тяжко хворого пацієнта?</a:t>
            </a:r>
          </a:p>
          <a:p>
            <a:pPr lvl="1"/>
            <a:r>
              <a:rPr lang="uk-UA" sz="2400" b="0" i="0" strike="noStrike" cap="none" spc="0" baseline="0" dirty="0">
                <a:solidFill>
                  <a:srgbClr val="262626"/>
                </a:solidFill>
                <a:effectLst/>
                <a:latin typeface="Arial"/>
                <a:ea typeface="Arial"/>
                <a:cs typeface="Arial"/>
              </a:rPr>
              <a:t>Моніторинг зникнення симптомів у менш тяжко хворих пацієнтів</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endParaRPr lang="en-US" dirty="0"/>
          </a:p>
          <a:p>
            <a:endParaRPr lang="en-US" dirty="0"/>
          </a:p>
        </p:txBody>
      </p:sp>
    </p:spTree>
    <p:extLst>
      <p:ext uri="{BB962C8B-B14F-4D97-AF65-F5344CB8AC3E}">
        <p14:creationId xmlns:p14="http://schemas.microsoft.com/office/powerpoint/2010/main" val="7031793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191780" y="2034449"/>
            <a:ext cx="3037114" cy="800039"/>
          </a:xfrm>
        </p:spPr>
        <p:txBody>
          <a:bodyPr>
            <a:normAutofit fontScale="90000"/>
          </a:bodyPr>
          <a:lstStyle/>
          <a:p>
            <a:r>
              <a:rPr lang="uk-UA" sz="3200" b="1" i="0" strike="noStrike" cap="none" spc="0" baseline="0" dirty="0">
                <a:solidFill>
                  <a:srgbClr val="577F9F"/>
                </a:solidFill>
                <a:effectLst/>
                <a:latin typeface="Arial"/>
                <a:ea typeface="Arial"/>
                <a:cs typeface="Arial"/>
              </a:rPr>
              <a:t>Алгоритм стратегії </a:t>
            </a:r>
            <a:r>
              <a:rPr lang="uk-UA" sz="3200" b="1" i="0" strike="noStrike" cap="none" spc="0" baseline="0" dirty="0" err="1">
                <a:solidFill>
                  <a:srgbClr val="577F9F"/>
                </a:solidFill>
                <a:effectLst/>
                <a:latin typeface="Arial"/>
                <a:ea typeface="Arial"/>
                <a:cs typeface="Arial"/>
              </a:rPr>
              <a:t>Test</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to</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Treat</a:t>
            </a:r>
            <a:endParaRPr lang="en-US" dirty="0"/>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6" name="5-Point Star 5">
            <a:extLst>
              <a:ext uri="{FF2B5EF4-FFF2-40B4-BE49-F238E27FC236}">
                <a16:creationId xmlns:a16="http://schemas.microsoft.com/office/drawing/2014/main" id="{431EB4F8-61A4-9EA2-45AC-B8F283514B5D}"/>
              </a:ext>
            </a:extLst>
          </p:cNvPr>
          <p:cNvSpPr/>
          <p:nvPr/>
        </p:nvSpPr>
        <p:spPr>
          <a:xfrm>
            <a:off x="3745523" y="1230921"/>
            <a:ext cx="703385" cy="59711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955A61E-6326-F60A-37F8-F1AD0EC17D7D}"/>
              </a:ext>
            </a:extLst>
          </p:cNvPr>
          <p:cNvSpPr/>
          <p:nvPr/>
        </p:nvSpPr>
        <p:spPr>
          <a:xfrm>
            <a:off x="5416061" y="2360877"/>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2DBD0E8-D379-665F-FAEE-CAD28F3B0FE5}"/>
              </a:ext>
            </a:extLst>
          </p:cNvPr>
          <p:cNvSpPr/>
          <p:nvPr/>
        </p:nvSpPr>
        <p:spPr>
          <a:xfrm>
            <a:off x="5416061" y="3593273"/>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597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EC48813-7F8B-095E-BCD9-3EBDF65FFB32}"/>
              </a:ext>
            </a:extLst>
          </p:cNvPr>
          <p:cNvPicPr>
            <a:picLocks noChangeAspect="1"/>
          </p:cNvPicPr>
          <p:nvPr/>
        </p:nvPicPr>
        <p:blipFill>
          <a:blip r:embed="rId3"/>
          <a:stretch>
            <a:fillRect/>
          </a:stretch>
        </p:blipFill>
        <p:spPr>
          <a:xfrm>
            <a:off x="1548581" y="69785"/>
            <a:ext cx="8695198" cy="6718429"/>
          </a:xfrm>
          <a:prstGeom prst="rect">
            <a:avLst/>
          </a:prstGeom>
        </p:spPr>
      </p:pic>
    </p:spTree>
    <p:extLst>
      <p:ext uri="{BB962C8B-B14F-4D97-AF65-F5344CB8AC3E}">
        <p14:creationId xmlns:p14="http://schemas.microsoft.com/office/powerpoint/2010/main" val="17178108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6E39-4F51-4032-3341-29C2F64C2935}"/>
              </a:ext>
            </a:extLst>
          </p:cNvPr>
          <p:cNvSpPr>
            <a:spLocks noGrp="1"/>
          </p:cNvSpPr>
          <p:nvPr>
            <p:ph type="title"/>
          </p:nvPr>
        </p:nvSpPr>
        <p:spPr>
          <a:xfrm>
            <a:off x="228599" y="288524"/>
            <a:ext cx="11185071" cy="800039"/>
          </a:xfrm>
        </p:spPr>
        <p:txBody>
          <a:bodyPr>
            <a:normAutofit fontScale="90000"/>
          </a:bodyPr>
          <a:lstStyle/>
          <a:p>
            <a:r>
              <a:rPr lang="uk-UA" sz="3200" b="1" i="0" strike="noStrike" cap="none" spc="0" baseline="0" dirty="0">
                <a:solidFill>
                  <a:srgbClr val="577F9F"/>
                </a:solidFill>
                <a:effectLst/>
                <a:latin typeface="Arial"/>
                <a:ea typeface="Arial"/>
                <a:cs typeface="Arial"/>
              </a:rPr>
              <a:t>Що робити, якщо мій пацієнт не відповідає критеріям T2T?</a:t>
            </a:r>
          </a:p>
        </p:txBody>
      </p:sp>
      <p:sp>
        <p:nvSpPr>
          <p:cNvPr id="3" name="Content Placeholder 2">
            <a:extLst>
              <a:ext uri="{FF2B5EF4-FFF2-40B4-BE49-F238E27FC236}">
                <a16:creationId xmlns:a16="http://schemas.microsoft.com/office/drawing/2014/main" id="{62DAD43C-4E7E-5552-6226-DADE6C3B68D1}"/>
              </a:ext>
            </a:extLst>
          </p:cNvPr>
          <p:cNvSpPr>
            <a:spLocks noGrp="1"/>
          </p:cNvSpPr>
          <p:nvPr>
            <p:ph idx="1"/>
          </p:nvPr>
        </p:nvSpPr>
        <p:spPr>
          <a:xfrm>
            <a:off x="855133" y="1281130"/>
            <a:ext cx="10169769"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Це не означає, що ми не можемо допомогти цьому пацієнту — продовжуйте надавати стандартну медичну допомогу!</a:t>
            </a:r>
          </a:p>
          <a:p>
            <a:r>
              <a:rPr lang="uk-UA" sz="2800" b="0" i="0" strike="noStrike" cap="none" spc="0" baseline="0" dirty="0">
                <a:solidFill>
                  <a:srgbClr val="262626"/>
                </a:solidFill>
                <a:effectLst/>
                <a:latin typeface="Arial"/>
                <a:ea typeface="Arial"/>
                <a:cs typeface="Arial"/>
              </a:rPr>
              <a:t>Розгляньте стандартизований підхід до моніторингу в спільноті — надання медичної допомоги на дому з контрольними точками.</a:t>
            </a:r>
          </a:p>
          <a:p>
            <a:r>
              <a:rPr lang="uk-UA" sz="2800" b="0" i="0" strike="noStrike" cap="none" spc="0" baseline="0" dirty="0">
                <a:solidFill>
                  <a:srgbClr val="262626"/>
                </a:solidFill>
                <a:effectLst/>
                <a:latin typeface="Arial"/>
                <a:ea typeface="Arial"/>
                <a:cs typeface="Arial"/>
              </a:rPr>
              <a:t>Підтримуюча терапія для контролю симптомів.</a:t>
            </a:r>
          </a:p>
          <a:p>
            <a:r>
              <a:rPr lang="uk-UA" sz="2800" b="0" i="0" strike="noStrike" cap="none" spc="0" baseline="0" dirty="0">
                <a:solidFill>
                  <a:srgbClr val="262626"/>
                </a:solidFill>
                <a:effectLst/>
                <a:latin typeface="Arial"/>
                <a:ea typeface="Arial"/>
                <a:cs typeface="Arial"/>
              </a:rPr>
              <a:t>Ізоляція для стримування захворювання.</a:t>
            </a:r>
          </a:p>
          <a:p>
            <a:r>
              <a:rPr lang="uk-UA" sz="2800" b="0" i="0" strike="noStrike" cap="none" spc="0" baseline="0" dirty="0">
                <a:solidFill>
                  <a:srgbClr val="262626"/>
                </a:solidFill>
                <a:effectLst/>
                <a:latin typeface="Arial"/>
                <a:ea typeface="Arial"/>
                <a:cs typeface="Arial"/>
              </a:rPr>
              <a:t>Пацієнтів, які потребують більш високого рівня лікування, слід стабілізувати та госпіталізувати або перевести.</a:t>
            </a:r>
          </a:p>
        </p:txBody>
      </p:sp>
    </p:spTree>
    <p:extLst>
      <p:ext uri="{BB962C8B-B14F-4D97-AF65-F5344CB8AC3E}">
        <p14:creationId xmlns:p14="http://schemas.microsoft.com/office/powerpoint/2010/main" val="42322335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7C8-506B-8D4E-26C0-61BF1E5B201E}"/>
              </a:ext>
            </a:extLst>
          </p:cNvPr>
          <p:cNvSpPr>
            <a:spLocks noGrp="1"/>
          </p:cNvSpPr>
          <p:nvPr>
            <p:ph type="title"/>
          </p:nvPr>
        </p:nvSpPr>
        <p:spPr/>
        <p:txBody>
          <a:bodyPr>
            <a:normAutofit fontScale="90000"/>
          </a:bodyPr>
          <a:lstStyle/>
          <a:p>
            <a:r>
              <a:rPr lang="uk-UA" sz="3600" b="1" i="0" strike="noStrike" cap="none" spc="0" baseline="0">
                <a:solidFill>
                  <a:srgbClr val="577F9F"/>
                </a:solidFill>
                <a:effectLst/>
                <a:latin typeface="Arial"/>
                <a:ea typeface="Arial"/>
                <a:cs typeface="Arial"/>
              </a:rPr>
              <a:t>Доказово-обґрунтована терапія COVID</a:t>
            </a:r>
          </a:p>
        </p:txBody>
      </p:sp>
      <p:sp>
        <p:nvSpPr>
          <p:cNvPr id="3" name="Content Placeholder 2">
            <a:extLst>
              <a:ext uri="{FF2B5EF4-FFF2-40B4-BE49-F238E27FC236}">
                <a16:creationId xmlns:a16="http://schemas.microsoft.com/office/drawing/2014/main" id="{BB70408D-4525-94E7-9E41-1D2A3A873561}"/>
              </a:ext>
            </a:extLst>
          </p:cNvPr>
          <p:cNvSpPr>
            <a:spLocks noGrp="1"/>
          </p:cNvSpPr>
          <p:nvPr>
            <p:ph idx="1"/>
          </p:nvPr>
        </p:nvSpPr>
        <p:spPr>
          <a:xfrm>
            <a:off x="838199" y="1506098"/>
            <a:ext cx="10534095" cy="4932746"/>
          </a:xfrm>
        </p:spPr>
        <p:txBody>
          <a:bodyPr/>
          <a:lstStyle/>
          <a:p>
            <a:r>
              <a:rPr lang="uk-UA" sz="2800" b="0" i="0" strike="noStrike" cap="none" spc="0" baseline="0" dirty="0">
                <a:solidFill>
                  <a:srgbClr val="262626"/>
                </a:solidFill>
                <a:effectLst/>
                <a:latin typeface="Arial"/>
                <a:ea typeface="Arial"/>
                <a:cs typeface="Arial"/>
              </a:rPr>
              <a:t>Докази швидко змінюються в міру появи більшої кількості методів лікування.  Важливо бути в курсі як національних, так і глобальних рекомендацій</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Ці ресурси відмінно підходять для того, щоб бути в курсі терапевтичних засобів та рекомендацій щодо </a:t>
            </a:r>
            <a:r>
              <a:rPr lang="uk-UA" sz="2800" b="0" i="0" strike="noStrike" cap="none" spc="0" baseline="0" dirty="0" err="1">
                <a:solidFill>
                  <a:srgbClr val="262626"/>
                </a:solidFill>
                <a:effectLst/>
                <a:latin typeface="Arial"/>
                <a:ea typeface="Arial"/>
                <a:cs typeface="Arial"/>
              </a:rPr>
              <a:t>COVID</a:t>
            </a:r>
            <a:r>
              <a:rPr lang="uk-UA" sz="2800" b="0" i="0" strike="noStrike" cap="none" spc="0" baseline="0" dirty="0">
                <a:solidFill>
                  <a:srgbClr val="262626"/>
                </a:solidFill>
                <a:effectLst/>
                <a:latin typeface="Arial"/>
                <a:ea typeface="Arial"/>
                <a:cs typeface="Arial"/>
              </a:rPr>
              <a:t>:</a:t>
            </a:r>
          </a:p>
          <a:p>
            <a:pPr lvl="1"/>
            <a:r>
              <a:rPr lang="uk-UA" sz="2400" b="0" i="0" strike="noStrike" cap="none" spc="0" baseline="0" dirty="0">
                <a:solidFill>
                  <a:srgbClr val="70AD47"/>
                </a:solidFill>
                <a:effectLst/>
                <a:latin typeface="Arial"/>
                <a:ea typeface="Arial"/>
                <a:cs typeface="Arial"/>
                <a:hlinkClick r:id="rId3" history="0"/>
              </a:rPr>
              <a:t>Рекомендації з лікування COVID-19 Національного центру дослідження здоров'я</a:t>
            </a:r>
            <a:endParaRPr lang="en-US" dirty="0">
              <a:solidFill>
                <a:schemeClr val="accent6"/>
              </a:solidFill>
            </a:endParaRPr>
          </a:p>
          <a:p>
            <a:pPr lvl="1"/>
            <a:r>
              <a:rPr lang="uk-UA" sz="2400" b="0" i="0" strike="noStrike" cap="none" spc="0" baseline="0" dirty="0">
                <a:solidFill>
                  <a:srgbClr val="70AD47"/>
                </a:solidFill>
                <a:effectLst/>
                <a:latin typeface="Arial"/>
                <a:ea typeface="Arial"/>
                <a:cs typeface="Arial"/>
                <a:hlinkClick r:id="rId4" history="0"/>
              </a:rPr>
              <a:t>Відкрите надання допомоги важкохворим</a:t>
            </a:r>
            <a:endParaRPr lang="en-US" dirty="0">
              <a:solidFill>
                <a:schemeClr val="accent6"/>
              </a:solidFill>
            </a:endParaRPr>
          </a:p>
          <a:p>
            <a:pPr lvl="1"/>
            <a:r>
              <a:rPr lang="uk-UA" sz="2400" b="0" i="0" strike="noStrike" cap="none" spc="0" baseline="0" dirty="0">
                <a:solidFill>
                  <a:srgbClr val="70AD47"/>
                </a:solidFill>
                <a:effectLst/>
                <a:latin typeface="Arial"/>
                <a:ea typeface="Arial"/>
                <a:cs typeface="Arial"/>
                <a:hlinkClick r:id="rId5" history="0"/>
              </a:rPr>
              <a:t>Терапевтичні засоби та COVID-19: Актуальні рекомендації</a:t>
            </a:r>
            <a:endParaRPr lang="en-US" dirty="0"/>
          </a:p>
          <a:p>
            <a:r>
              <a:rPr lang="uk-UA" sz="2800" b="0" i="0" strike="noStrike" cap="none" spc="0" baseline="0" dirty="0">
                <a:solidFill>
                  <a:srgbClr val="262626"/>
                </a:solidFill>
                <a:effectLst/>
                <a:latin typeface="Arial"/>
                <a:ea typeface="Arial"/>
                <a:cs typeface="Arial"/>
              </a:rPr>
              <a:t>Також регулярно переглядайте місцеві та національні рекомендації.</a:t>
            </a:r>
          </a:p>
        </p:txBody>
      </p:sp>
    </p:spTree>
    <p:extLst>
      <p:ext uri="{BB962C8B-B14F-4D97-AF65-F5344CB8AC3E}">
        <p14:creationId xmlns:p14="http://schemas.microsoft.com/office/powerpoint/2010/main" val="30329210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B6D7EA-2C04-7AD2-E60B-672451B01B93}"/>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9809A9BD-DE9F-6223-1558-65A300BE0B22}"/>
              </a:ext>
            </a:extLst>
          </p:cNvPr>
          <p:cNvSpPr>
            <a:spLocks noGrp="1"/>
          </p:cNvSpPr>
          <p:nvPr>
            <p:ph type="title"/>
          </p:nvPr>
        </p:nvSpPr>
        <p:spPr>
          <a:xfrm>
            <a:off x="465374" y="4765356"/>
            <a:ext cx="11061217" cy="1325563"/>
          </a:xfrm>
        </p:spPr>
        <p:txBody>
          <a:bodyPr>
            <a:normAutofit fontScale="90000"/>
          </a:bodyPr>
          <a:lstStyle/>
          <a:p>
            <a:r>
              <a:rPr lang="uk-UA" sz="3200" b="0" i="0" strike="noStrike" cap="none" spc="300" baseline="0">
                <a:solidFill>
                  <a:srgbClr val="FFFFFF"/>
                </a:solidFill>
                <a:effectLst/>
                <a:latin typeface="Arial"/>
                <a:ea typeface="Arial"/>
                <a:cs typeface="Arial"/>
              </a:rPr>
              <a:t>Концентрація на стратегії Test to Treat: докази, обґрунтування та практика</a:t>
            </a:r>
            <a:br>
              <a:rPr sz="3200"/>
            </a:br>
            <a:endParaRPr lang="en-US"/>
          </a:p>
        </p:txBody>
      </p:sp>
    </p:spTree>
    <p:extLst>
      <p:ext uri="{BB962C8B-B14F-4D97-AF65-F5344CB8AC3E}">
        <p14:creationId xmlns:p14="http://schemas.microsoft.com/office/powerpoint/2010/main" val="18719400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314-6B3F-C197-4403-A9ED9ADDF3D1}"/>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Цілі</a:t>
            </a:r>
          </a:p>
        </p:txBody>
      </p:sp>
      <p:sp>
        <p:nvSpPr>
          <p:cNvPr id="3" name="Content Placeholder 2">
            <a:extLst>
              <a:ext uri="{FF2B5EF4-FFF2-40B4-BE49-F238E27FC236}">
                <a16:creationId xmlns:a16="http://schemas.microsoft.com/office/drawing/2014/main" id="{8179FC47-3F00-093F-5677-941887D9AFF6}"/>
              </a:ext>
            </a:extLst>
          </p:cNvPr>
          <p:cNvSpPr>
            <a:spLocks noGrp="1"/>
          </p:cNvSpPr>
          <p:nvPr>
            <p:ph idx="1"/>
          </p:nvPr>
        </p:nvSpPr>
        <p:spPr/>
        <p:txBody>
          <a:bodyPr/>
          <a:lstStyle/>
          <a:p>
            <a:r>
              <a:rPr lang="uk-UA" sz="2800" b="0" i="0" strike="noStrike" cap="none" spc="0" baseline="0" dirty="0">
                <a:solidFill>
                  <a:srgbClr val="262626"/>
                </a:solidFill>
                <a:effectLst/>
                <a:latin typeface="Arial"/>
                <a:ea typeface="Arial"/>
                <a:cs typeface="Arial"/>
              </a:rPr>
              <a:t>Переглянути рекомендації щодо призначення противірусних препаратів для перорального застосування, включно з показаннями та протипоказаннями.</a:t>
            </a:r>
          </a:p>
          <a:p>
            <a:r>
              <a:rPr lang="uk-UA" sz="2800" b="0" i="0" strike="noStrike" cap="none" spc="0" baseline="0" dirty="0">
                <a:solidFill>
                  <a:srgbClr val="262626"/>
                </a:solidFill>
                <a:effectLst/>
                <a:latin typeface="Arial"/>
                <a:ea typeface="Arial"/>
                <a:cs typeface="Arial"/>
              </a:rPr>
              <a:t>Розвинути впевненість і компетентність для лікування відповідних пацієнтів за допомогою пероральної противірусної терапії.</a:t>
            </a:r>
            <a:endParaRPr lang="en-US" dirty="0">
              <a:cs typeface="Calibri"/>
            </a:endParaRPr>
          </a:p>
          <a:p>
            <a:r>
              <a:rPr lang="uk-UA" sz="2800" b="0" i="0" strike="noStrike" cap="none" spc="0" baseline="0" dirty="0">
                <a:solidFill>
                  <a:srgbClr val="262626"/>
                </a:solidFill>
                <a:effectLst/>
                <a:latin typeface="Arial"/>
                <a:ea typeface="Arial"/>
                <a:cs typeface="Arial"/>
              </a:rPr>
              <a:t>Застосувати знання стратегії </a:t>
            </a:r>
            <a:r>
              <a:rPr lang="uk-UA" sz="2800" b="0" i="0" strike="noStrike" cap="none" spc="0" baseline="0" dirty="0" err="1">
                <a:solidFill>
                  <a:srgbClr val="262626"/>
                </a:solidFill>
                <a:effectLst/>
                <a:latin typeface="Arial"/>
                <a:ea typeface="Arial"/>
                <a:cs typeface="Arial"/>
              </a:rPr>
              <a:t>Test</a:t>
            </a:r>
            <a:r>
              <a:rPr lang="uk-UA" sz="2800" b="0" i="0" strike="noStrike" cap="none" spc="0" baseline="0" dirty="0">
                <a:solidFill>
                  <a:srgbClr val="262626"/>
                </a:solidFill>
                <a:effectLst/>
                <a:latin typeface="Arial"/>
                <a:ea typeface="Arial"/>
                <a:cs typeface="Arial"/>
              </a:rPr>
              <a:t> </a:t>
            </a:r>
            <a:r>
              <a:rPr lang="uk-UA" sz="2800" b="0" i="0" strike="noStrike" cap="none" spc="0" baseline="0" dirty="0" err="1">
                <a:solidFill>
                  <a:srgbClr val="262626"/>
                </a:solidFill>
                <a:effectLst/>
                <a:latin typeface="Arial"/>
                <a:ea typeface="Arial"/>
                <a:cs typeface="Arial"/>
              </a:rPr>
              <a:t>to</a:t>
            </a:r>
            <a:r>
              <a:rPr lang="uk-UA" sz="2800" b="0" i="0" strike="noStrike" cap="none" spc="0" baseline="0" dirty="0">
                <a:solidFill>
                  <a:srgbClr val="262626"/>
                </a:solidFill>
                <a:effectLst/>
                <a:latin typeface="Arial"/>
                <a:ea typeface="Arial"/>
                <a:cs typeface="Arial"/>
              </a:rPr>
              <a:t> </a:t>
            </a:r>
            <a:r>
              <a:rPr lang="uk-UA" sz="2800" b="0" i="0" strike="noStrike" cap="none" spc="0" baseline="0" dirty="0" err="1">
                <a:solidFill>
                  <a:srgbClr val="262626"/>
                </a:solidFill>
                <a:effectLst/>
                <a:latin typeface="Arial"/>
                <a:ea typeface="Arial"/>
                <a:cs typeface="Arial"/>
              </a:rPr>
              <a:t>Treat</a:t>
            </a:r>
            <a:r>
              <a:rPr lang="uk-UA" sz="2800" b="0" i="0" strike="noStrike" cap="none" spc="0" baseline="0" dirty="0">
                <a:solidFill>
                  <a:srgbClr val="262626"/>
                </a:solidFill>
                <a:effectLst/>
                <a:latin typeface="Arial"/>
                <a:ea typeface="Arial"/>
                <a:cs typeface="Arial"/>
              </a:rPr>
              <a:t> у різних ситуаціях.</a:t>
            </a:r>
            <a:endParaRPr lang="en-US" dirty="0">
              <a:cs typeface="Calibri"/>
            </a:endParaRPr>
          </a:p>
          <a:p>
            <a:endParaRPr lang="en-US" dirty="0"/>
          </a:p>
        </p:txBody>
      </p:sp>
    </p:spTree>
    <p:extLst>
      <p:ext uri="{BB962C8B-B14F-4D97-AF65-F5344CB8AC3E}">
        <p14:creationId xmlns:p14="http://schemas.microsoft.com/office/powerpoint/2010/main" val="12788419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ext&#10;&#10;Description automatically generated">
            <a:extLst>
              <a:ext uri="{FF2B5EF4-FFF2-40B4-BE49-F238E27FC236}">
                <a16:creationId xmlns:a16="http://schemas.microsoft.com/office/drawing/2014/main" id="{5BACF14A-6939-2406-A016-67A86E02F730}"/>
              </a:ext>
            </a:extLst>
          </p:cNvPr>
          <p:cNvPicPr>
            <a:picLocks noGrp="1" noChangeAspect="1"/>
          </p:cNvPicPr>
          <p:nvPr>
            <p:ph idx="1"/>
          </p:nvPr>
        </p:nvPicPr>
        <p:blipFill>
          <a:blip r:embed="rId4"/>
          <a:stretch>
            <a:fillRect/>
          </a:stretch>
        </p:blipFill>
        <p:spPr>
          <a:xfrm>
            <a:off x="1113366" y="921070"/>
            <a:ext cx="4110040" cy="1550196"/>
          </a:xfrm>
        </p:spPr>
      </p:pic>
      <p:sp>
        <p:nvSpPr>
          <p:cNvPr id="5" name="Slide Number Placeholder 3">
            <a:extLst>
              <a:ext uri="{FF2B5EF4-FFF2-40B4-BE49-F238E27FC236}">
                <a16:creationId xmlns:a16="http://schemas.microsoft.com/office/drawing/2014/main" id="{0E94C25D-2EDF-B7A3-E172-D8E9ED77AA57}"/>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67</a:t>
            </a:fld>
            <a:endParaRPr lang="en-US"/>
          </a:p>
        </p:txBody>
      </p:sp>
      <p:sp>
        <p:nvSpPr>
          <p:cNvPr id="6" name="Title 1">
            <a:extLst>
              <a:ext uri="{FF2B5EF4-FFF2-40B4-BE49-F238E27FC236}">
                <a16:creationId xmlns:a16="http://schemas.microsoft.com/office/drawing/2014/main" id="{CD3BDADD-FB79-09F7-A3C6-ECF024CADE8A}"/>
              </a:ext>
            </a:extLst>
          </p:cNvPr>
          <p:cNvSpPr txBox="1"/>
          <p:nvPr/>
        </p:nvSpPr>
        <p:spPr bwMode="auto">
          <a:xfrm>
            <a:off x="214313" y="62932"/>
            <a:ext cx="9343755" cy="58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a:lstStyle>
          <a:p>
            <a:r>
              <a:rPr lang="uk-UA" sz="3200" b="1" i="0" strike="noStrike" cap="none" spc="0" baseline="0" dirty="0">
                <a:solidFill>
                  <a:srgbClr val="717074"/>
                </a:solidFill>
                <a:effectLst/>
                <a:latin typeface="Arial"/>
                <a:ea typeface="Arial"/>
                <a:cs typeface="Arial"/>
              </a:rPr>
              <a:t>Загальна інформація: доказова база</a:t>
            </a:r>
            <a:endParaRPr lang="en-US" sz="3200" dirty="0"/>
          </a:p>
        </p:txBody>
      </p:sp>
      <p:sp>
        <p:nvSpPr>
          <p:cNvPr id="7" name="Content Placeholder 2">
            <a:extLst>
              <a:ext uri="{FF2B5EF4-FFF2-40B4-BE49-F238E27FC236}">
                <a16:creationId xmlns:a16="http://schemas.microsoft.com/office/drawing/2014/main" id="{6EE01F44-D63E-134E-7256-E8F65D8E1C7B}"/>
              </a:ext>
            </a:extLst>
          </p:cNvPr>
          <p:cNvSpPr txBox="1"/>
          <p:nvPr/>
        </p:nvSpPr>
        <p:spPr bwMode="auto">
          <a:xfrm>
            <a:off x="551796" y="2918030"/>
            <a:ext cx="11088408" cy="29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uk-UA" sz="2000" b="0" i="0" strike="noStrike" cap="none" spc="0" baseline="0" dirty="0" err="1">
                <a:solidFill>
                  <a:srgbClr val="000000"/>
                </a:solidFill>
                <a:effectLst/>
                <a:latin typeface="Arial"/>
                <a:ea typeface="Arial"/>
                <a:cs typeface="Arial"/>
              </a:rPr>
              <a:t>Нірматрелвір</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НМВ</a:t>
            </a:r>
            <a:r>
              <a:rPr lang="uk-UA" sz="2000" b="0" i="0" strike="noStrike" cap="none" spc="0" baseline="0" dirty="0">
                <a:solidFill>
                  <a:srgbClr val="000000"/>
                </a:solidFill>
                <a:effectLst/>
                <a:latin typeface="Arial"/>
                <a:ea typeface="Arial"/>
                <a:cs typeface="Arial"/>
              </a:rPr>
              <a:t>) у поєднанні з </a:t>
            </a:r>
            <a:r>
              <a:rPr lang="uk-UA" sz="2000" b="0" i="0" strike="noStrike" cap="none" spc="0" baseline="0" dirty="0" err="1">
                <a:solidFill>
                  <a:srgbClr val="000000"/>
                </a:solidFill>
                <a:effectLst/>
                <a:latin typeface="Arial"/>
                <a:ea typeface="Arial"/>
                <a:cs typeface="Arial"/>
              </a:rPr>
              <a:t>ритонавіром</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Паксловід</a:t>
            </a:r>
            <a:r>
              <a:rPr lang="uk-UA" sz="2000" b="0" i="0" strike="noStrike" cap="none" spc="0" baseline="30000" dirty="0" err="1">
                <a:solidFill>
                  <a:srgbClr val="000000"/>
                </a:solidFill>
                <a:effectLst/>
                <a:latin typeface="Arial"/>
                <a:ea typeface="Arial"/>
                <a:cs typeface="Arial"/>
              </a:rPr>
              <a:t>Р</a:t>
            </a:r>
            <a:r>
              <a:rPr lang="uk-UA" sz="2000" b="0" i="0" strike="noStrike" cap="none" spc="0" baseline="0" dirty="0">
                <a:solidFill>
                  <a:srgbClr val="000000"/>
                </a:solidFill>
                <a:effectLst/>
                <a:latin typeface="Arial"/>
                <a:ea typeface="Arial"/>
                <a:cs typeface="Arial"/>
              </a:rPr>
              <a:t>) продемонстрував зниження ризику прогресування Covid-19 на 88 % до тяжкого ступеня порівняно з плацебо у дорослих з симптомами, </a:t>
            </a:r>
            <a:r>
              <a:rPr lang="uk-UA" sz="2000" b="0" i="0" strike="noStrike" cap="none" spc="0" baseline="0" dirty="0" err="1">
                <a:solidFill>
                  <a:srgbClr val="000000"/>
                </a:solidFill>
                <a:effectLst/>
                <a:latin typeface="Arial"/>
                <a:ea typeface="Arial"/>
                <a:cs typeface="Arial"/>
              </a:rPr>
              <a:t>невакцинованих</a:t>
            </a:r>
            <a:r>
              <a:rPr lang="uk-UA" sz="2000" b="0" i="0" strike="noStrike" cap="none" spc="0" baseline="0" dirty="0">
                <a:solidFill>
                  <a:srgbClr val="000000"/>
                </a:solidFill>
                <a:effectLst/>
                <a:latin typeface="Arial"/>
                <a:ea typeface="Arial"/>
                <a:cs typeface="Arial"/>
              </a:rPr>
              <a:t> і не госпіталізованих.</a:t>
            </a:r>
          </a:p>
          <a:p>
            <a:r>
              <a:rPr lang="uk-UA" sz="2000" b="0" i="0" strike="noStrike" cap="none" spc="0" baseline="0" dirty="0">
                <a:solidFill>
                  <a:srgbClr val="000000"/>
                </a:solidFill>
                <a:effectLst/>
                <a:latin typeface="Arial"/>
                <a:ea typeface="Arial"/>
                <a:cs typeface="Arial"/>
              </a:rPr>
              <a:t>Ранній прийом препарату </a:t>
            </a:r>
            <a:r>
              <a:rPr lang="uk-UA" sz="2000" b="0" i="0" strike="noStrike" cap="none" spc="0" baseline="0" dirty="0" err="1">
                <a:solidFill>
                  <a:srgbClr val="000000"/>
                </a:solidFill>
                <a:effectLst/>
                <a:latin typeface="Arial"/>
                <a:ea typeface="Arial"/>
                <a:cs typeface="Arial"/>
              </a:rPr>
              <a:t>Молнупіравір</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Лагевріо</a:t>
            </a:r>
            <a:r>
              <a:rPr lang="uk-UA" sz="2000" b="0" i="0" strike="noStrike" cap="none" spc="0" baseline="0" dirty="0">
                <a:solidFill>
                  <a:srgbClr val="000000"/>
                </a:solidFill>
                <a:effectLst/>
                <a:latin typeface="Arial"/>
                <a:ea typeface="Arial"/>
                <a:cs typeface="Arial"/>
              </a:rPr>
              <a:t>) знизив ризик госпіталізації або смерті у </a:t>
            </a:r>
            <a:r>
              <a:rPr lang="uk-UA" sz="2000" b="0" i="0" strike="noStrike" cap="none" spc="0" baseline="0" dirty="0" err="1">
                <a:solidFill>
                  <a:srgbClr val="000000"/>
                </a:solidFill>
                <a:effectLst/>
                <a:latin typeface="Arial"/>
                <a:ea typeface="Arial"/>
                <a:cs typeface="Arial"/>
              </a:rPr>
              <a:t>невакцинованих</a:t>
            </a:r>
            <a:r>
              <a:rPr lang="uk-UA" sz="2000" b="0" i="0" strike="noStrike" cap="none" spc="0" baseline="0" dirty="0">
                <a:solidFill>
                  <a:srgbClr val="000000"/>
                </a:solidFill>
                <a:effectLst/>
                <a:latin typeface="Arial"/>
                <a:ea typeface="Arial"/>
                <a:cs typeface="Arial"/>
              </a:rPr>
              <a:t> дорослих осіб із Covid-19 на 30–50%.</a:t>
            </a:r>
            <a:endParaRPr lang="en-US" sz="2000" dirty="0">
              <a:ea typeface="Calibri" panose="020F0502020204030204"/>
              <a:cs typeface="Calibri"/>
            </a:endParaRPr>
          </a:p>
          <a:p>
            <a:r>
              <a:rPr lang="uk-UA" sz="2000" b="0" i="0" strike="noStrike" cap="none" spc="0" baseline="0" dirty="0">
                <a:solidFill>
                  <a:srgbClr val="000000"/>
                </a:solidFill>
                <a:effectLst/>
                <a:latin typeface="Arial"/>
                <a:ea typeface="Arial"/>
                <a:cs typeface="Arial"/>
              </a:rPr>
              <a:t>Грудень 2021 р.: Обидва препарати були схвалені для використання в екстрених ситуаціях (</a:t>
            </a:r>
            <a:r>
              <a:rPr lang="uk-UA" sz="2000" b="0" i="0" strike="noStrike" cap="none" spc="0" baseline="0" dirty="0" err="1">
                <a:solidFill>
                  <a:srgbClr val="000000"/>
                </a:solidFill>
                <a:effectLst/>
                <a:latin typeface="Arial"/>
                <a:ea typeface="Arial"/>
                <a:cs typeface="Arial"/>
              </a:rPr>
              <a:t>Emergency</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Used</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Authorization</a:t>
            </a:r>
            <a:r>
              <a:rPr lang="uk-UA" sz="2000" b="0" i="0" strike="noStrike" cap="none" spc="0" baseline="0" dirty="0">
                <a:solidFill>
                  <a:srgbClr val="000000"/>
                </a:solidFill>
                <a:effectLst/>
                <a:latin typeface="Arial"/>
                <a:ea typeface="Arial"/>
                <a:cs typeface="Arial"/>
              </a:rPr>
              <a:t>, </a:t>
            </a:r>
            <a:r>
              <a:rPr lang="uk-UA" sz="2000" b="0" i="0" strike="noStrike" cap="none" spc="0" baseline="0" dirty="0" err="1">
                <a:solidFill>
                  <a:srgbClr val="000000"/>
                </a:solidFill>
                <a:effectLst/>
                <a:latin typeface="Arial"/>
                <a:ea typeface="Arial"/>
                <a:cs typeface="Arial"/>
              </a:rPr>
              <a:t>EUA</a:t>
            </a:r>
            <a:r>
              <a:rPr lang="uk-UA" sz="2000" b="0" i="0" strike="noStrike" cap="none" spc="0" baseline="0" dirty="0">
                <a:solidFill>
                  <a:srgbClr val="000000"/>
                </a:solidFill>
                <a:effectLst/>
                <a:latin typeface="Arial"/>
                <a:ea typeface="Arial"/>
                <a:cs typeface="Arial"/>
              </a:rPr>
              <a:t>)</a:t>
            </a:r>
            <a:r>
              <a:rPr lang="en-US" sz="2000" b="0" i="0" strike="noStrike" cap="none" spc="0" baseline="0" dirty="0">
                <a:solidFill>
                  <a:srgbClr val="000000"/>
                </a:solidFill>
                <a:effectLst/>
                <a:latin typeface="Arial"/>
                <a:ea typeface="Arial"/>
                <a:cs typeface="Arial"/>
              </a:rPr>
              <a:t>.</a:t>
            </a:r>
            <a:endParaRPr lang="uk-UA" sz="2000" b="0" i="0" strike="noStrike" cap="none" spc="0" baseline="0" dirty="0">
              <a:solidFill>
                <a:srgbClr val="000000"/>
              </a:solidFill>
              <a:effectLst/>
              <a:latin typeface="Arial"/>
              <a:ea typeface="Arial"/>
              <a:cs typeface="Arial"/>
            </a:endParaRPr>
          </a:p>
          <a:p>
            <a:r>
              <a:rPr lang="uk-UA" sz="2000" b="0" i="0" strike="noStrike" cap="none" spc="0" baseline="0" dirty="0">
                <a:solidFill>
                  <a:srgbClr val="000000"/>
                </a:solidFill>
                <a:effectLst/>
                <a:latin typeface="Arial"/>
                <a:ea typeface="Arial"/>
                <a:cs typeface="Arial"/>
              </a:rPr>
              <a:t>Квітень 2022 р.: ВООЗ випустила рекомендації щодо противірусних препаратів для перорального застосування для лікування пацієнтів із діагнозом COVID-19 від легкого до середнього ступеня тяжкості з високим ризиком розвитку важкої форми COVID-19</a:t>
            </a:r>
            <a:r>
              <a:rPr lang="en-US" sz="2000" b="0" i="0" strike="noStrike" cap="none" spc="0" baseline="0" dirty="0">
                <a:solidFill>
                  <a:srgbClr val="000000"/>
                </a:solidFill>
                <a:effectLst/>
                <a:latin typeface="Arial"/>
                <a:ea typeface="Arial"/>
                <a:cs typeface="Arial"/>
              </a:rPr>
              <a:t>.</a:t>
            </a:r>
            <a:endParaRPr lang="en-US" sz="2000" dirty="0">
              <a:ea typeface="Calibri" panose="020F0502020204030204"/>
              <a:cs typeface="Calibri"/>
            </a:endParaRPr>
          </a:p>
        </p:txBody>
      </p:sp>
      <p:pic>
        <p:nvPicPr>
          <p:cNvPr id="8" name="Picture 11" descr="Text&#10;&#10;Description automatically generated">
            <a:extLst>
              <a:ext uri="{FF2B5EF4-FFF2-40B4-BE49-F238E27FC236}">
                <a16:creationId xmlns:a16="http://schemas.microsoft.com/office/drawing/2014/main" id="{016C3268-21F5-48B9-B9D1-EC4A5F727B81}"/>
              </a:ext>
            </a:extLst>
          </p:cNvPr>
          <p:cNvPicPr>
            <a:picLocks noChangeAspect="1"/>
          </p:cNvPicPr>
          <p:nvPr/>
        </p:nvPicPr>
        <p:blipFill>
          <a:blip r:embed="rId5"/>
          <a:stretch>
            <a:fillRect/>
          </a:stretch>
        </p:blipFill>
        <p:spPr>
          <a:xfrm>
            <a:off x="6741583" y="689655"/>
            <a:ext cx="3886199" cy="1987257"/>
          </a:xfrm>
          <a:prstGeom prst="rect">
            <a:avLst/>
          </a:prstGeom>
        </p:spPr>
      </p:pic>
    </p:spTree>
    <p:extLst>
      <p:ext uri="{BB962C8B-B14F-4D97-AF65-F5344CB8AC3E}">
        <p14:creationId xmlns:p14="http://schemas.microsoft.com/office/powerpoint/2010/main" val="3615469276"/>
      </p:ext>
    </p:extLst>
  </p:cSld>
  <p:clrMapOvr>
    <a:masterClrMapping/>
  </p:clrMapOvr>
  <p:transition/>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BB251-8219-1079-56FD-FDC9A4E4BF11}"/>
              </a:ext>
            </a:extLst>
          </p:cNvPr>
          <p:cNvSpPr>
            <a:spLocks noGrp="1"/>
          </p:cNvSpPr>
          <p:nvPr>
            <p:ph type="title"/>
          </p:nvPr>
        </p:nvSpPr>
        <p:spPr>
          <a:xfrm>
            <a:off x="457199" y="-36441"/>
            <a:ext cx="7571317" cy="778313"/>
          </a:xfrm>
        </p:spPr>
        <p:txBody>
          <a:bodyPr/>
          <a:lstStyle/>
          <a:p>
            <a:r>
              <a:rPr lang="uk-UA" sz="3600" b="1" i="0" strike="noStrike" cap="none" spc="0" baseline="0" dirty="0">
                <a:solidFill>
                  <a:srgbClr val="577F9F"/>
                </a:solidFill>
                <a:effectLst/>
                <a:latin typeface="Arial"/>
                <a:ea typeface="Arial"/>
                <a:cs typeface="Arial"/>
              </a:rPr>
              <a:t>Розвиток доказової бази</a:t>
            </a:r>
          </a:p>
        </p:txBody>
      </p:sp>
      <p:sp>
        <p:nvSpPr>
          <p:cNvPr id="5" name="Content Placeholder 10">
            <a:extLst>
              <a:ext uri="{FF2B5EF4-FFF2-40B4-BE49-F238E27FC236}">
                <a16:creationId xmlns:a16="http://schemas.microsoft.com/office/drawing/2014/main" id="{A663EC77-80C5-F95D-CEDF-C95090352FCC}"/>
              </a:ext>
            </a:extLst>
          </p:cNvPr>
          <p:cNvSpPr>
            <a:spLocks noGrp="1"/>
          </p:cNvSpPr>
          <p:nvPr>
            <p:ph idx="1"/>
          </p:nvPr>
        </p:nvSpPr>
        <p:spPr>
          <a:xfrm>
            <a:off x="570008" y="690113"/>
            <a:ext cx="6469147" cy="5432357"/>
          </a:xfrm>
        </p:spPr>
        <p:txBody>
          <a:bodyPr/>
          <a:lstStyle/>
          <a:p>
            <a:r>
              <a:rPr lang="uk-UA" sz="2800" b="0" i="0" strike="noStrike" cap="none" spc="0" baseline="0" dirty="0">
                <a:solidFill>
                  <a:srgbClr val="262626"/>
                </a:solidFill>
                <a:effectLst/>
                <a:latin typeface="Arial"/>
                <a:ea typeface="Arial"/>
                <a:cs typeface="Arial"/>
              </a:rPr>
              <a:t>Нові варіанти</a:t>
            </a:r>
          </a:p>
          <a:p>
            <a:r>
              <a:rPr lang="uk-UA" sz="2800" b="0" i="0" strike="noStrike" cap="none" spc="0" baseline="0" dirty="0">
                <a:solidFill>
                  <a:srgbClr val="262626"/>
                </a:solidFill>
                <a:effectLst/>
                <a:latin typeface="Arial"/>
                <a:ea typeface="Arial"/>
                <a:cs typeface="Arial"/>
              </a:rPr>
              <a:t>Значне зниження кількості випадків госпіталізації та смерті у пацієнтів &gt; 65 років, хворих на штам </a:t>
            </a:r>
            <a:r>
              <a:rPr lang="uk-UA" sz="2800" b="0" i="0" strike="noStrike" cap="none" spc="0" baseline="0" dirty="0" err="1">
                <a:solidFill>
                  <a:srgbClr val="262626"/>
                </a:solidFill>
                <a:effectLst/>
                <a:latin typeface="Arial"/>
                <a:ea typeface="Arial"/>
                <a:cs typeface="Arial"/>
              </a:rPr>
              <a:t>омікрон</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Очікування поточних досліджень, оскільки доказова база швидко розвивається</a:t>
            </a:r>
            <a:r>
              <a:rPr lang="en-US" sz="2800" b="0" i="0" strike="noStrike" cap="none" spc="0" baseline="0" dirty="0">
                <a:solidFill>
                  <a:srgbClr val="262626"/>
                </a:solidFill>
                <a:effectLst/>
                <a:latin typeface="Arial"/>
                <a:ea typeface="Arial"/>
                <a:cs typeface="Arial"/>
              </a:rPr>
              <a:t>.</a:t>
            </a:r>
            <a:endParaRPr lang="en-US" dirty="0">
              <a:cs typeface="Calibri"/>
            </a:endParaRPr>
          </a:p>
          <a:p>
            <a:r>
              <a:rPr lang="uk-UA" sz="2800" b="0" i="0" strike="noStrike" cap="none" spc="0" baseline="0" dirty="0" err="1">
                <a:solidFill>
                  <a:srgbClr val="262626"/>
                </a:solidFill>
                <a:effectLst/>
                <a:latin typeface="Arial"/>
                <a:ea typeface="Arial"/>
                <a:cs typeface="Arial"/>
              </a:rPr>
              <a:t>Test</a:t>
            </a:r>
            <a:r>
              <a:rPr lang="uk-UA" sz="2800" b="0" i="0" strike="noStrike" cap="none" spc="0" baseline="0" dirty="0">
                <a:solidFill>
                  <a:srgbClr val="262626"/>
                </a:solidFill>
                <a:effectLst/>
                <a:latin typeface="Arial"/>
                <a:ea typeface="Arial"/>
                <a:cs typeface="Arial"/>
              </a:rPr>
              <a:t> </a:t>
            </a:r>
            <a:r>
              <a:rPr lang="uk-UA" sz="2800" b="0" i="0" strike="noStrike" cap="none" spc="0" baseline="0" dirty="0" err="1">
                <a:solidFill>
                  <a:srgbClr val="262626"/>
                </a:solidFill>
                <a:effectLst/>
                <a:latin typeface="Arial"/>
                <a:ea typeface="Arial"/>
                <a:cs typeface="Arial"/>
              </a:rPr>
              <a:t>to</a:t>
            </a:r>
            <a:r>
              <a:rPr lang="uk-UA" sz="2800" b="0" i="0" strike="noStrike" cap="none" spc="0" baseline="0" dirty="0">
                <a:solidFill>
                  <a:srgbClr val="262626"/>
                </a:solidFill>
                <a:effectLst/>
                <a:latin typeface="Arial"/>
                <a:ea typeface="Arial"/>
                <a:cs typeface="Arial"/>
              </a:rPr>
              <a:t> </a:t>
            </a:r>
            <a:r>
              <a:rPr lang="uk-UA" sz="2800" b="0" i="0" strike="noStrike" cap="none" spc="0" baseline="0" dirty="0" err="1">
                <a:solidFill>
                  <a:srgbClr val="262626"/>
                </a:solidFill>
                <a:effectLst/>
                <a:latin typeface="Arial"/>
                <a:ea typeface="Arial"/>
                <a:cs typeface="Arial"/>
              </a:rPr>
              <a:t>Treat</a:t>
            </a:r>
            <a:r>
              <a:rPr lang="uk-UA" sz="2800" b="0" i="0" strike="noStrike" cap="none" spc="0" baseline="0" dirty="0">
                <a:solidFill>
                  <a:srgbClr val="262626"/>
                </a:solidFill>
                <a:effectLst/>
                <a:latin typeface="Arial"/>
                <a:ea typeface="Arial"/>
                <a:cs typeface="Arial"/>
              </a:rPr>
              <a:t> як стратегія </a:t>
            </a:r>
            <a:r>
              <a:rPr lang="uk-UA" sz="2800" b="0" i="1" strike="noStrike" cap="none" spc="0" baseline="0" dirty="0">
                <a:solidFill>
                  <a:srgbClr val="262626"/>
                </a:solidFill>
                <a:effectLst/>
                <a:latin typeface="Arial"/>
                <a:ea typeface="Arial"/>
                <a:cs typeface="Arial"/>
              </a:rPr>
              <a:t>для покращення доступу до медичної допомоги</a:t>
            </a:r>
            <a:r>
              <a:rPr lang="uk-UA" sz="2800" b="0" i="0" strike="noStrike" cap="none" spc="0" baseline="0" dirty="0">
                <a:solidFill>
                  <a:srgbClr val="262626"/>
                </a:solidFill>
                <a:effectLst/>
                <a:latin typeface="Arial"/>
                <a:ea typeface="Arial"/>
                <a:cs typeface="Arial"/>
              </a:rPr>
              <a:t> має вагому доказову базу (ВІЛ тощо)</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p:txBody>
      </p:sp>
      <p:sp>
        <p:nvSpPr>
          <p:cNvPr id="6" name="Slide Number Placeholder 3">
            <a:extLst>
              <a:ext uri="{FF2B5EF4-FFF2-40B4-BE49-F238E27FC236}">
                <a16:creationId xmlns:a16="http://schemas.microsoft.com/office/drawing/2014/main" id="{147E2672-F00A-2F32-C338-4C013DB3CD6E}"/>
              </a:ext>
            </a:extLst>
          </p:cNvPr>
          <p:cNvSpPr txBox="1"/>
          <p:nvPr/>
        </p:nvSpPr>
        <p:spPr>
          <a:xfrm>
            <a:off x="11078634" y="6493786"/>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68</a:t>
            </a:fld>
            <a:endParaRPr lang="en-US" dirty="0"/>
          </a:p>
        </p:txBody>
      </p:sp>
      <p:pic>
        <p:nvPicPr>
          <p:cNvPr id="7" name="Content Placeholder 5" descr="Graphical user interface, text, application, email&#10;&#10;Description automatically generated">
            <a:extLst>
              <a:ext uri="{FF2B5EF4-FFF2-40B4-BE49-F238E27FC236}">
                <a16:creationId xmlns:a16="http://schemas.microsoft.com/office/drawing/2014/main" id="{419939A2-5CE2-B29F-6D6D-9487167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280694" y="813462"/>
            <a:ext cx="4454107" cy="295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D1463-EA0B-84CC-BA3C-654527C67AB1}"/>
              </a:ext>
            </a:extLst>
          </p:cNvPr>
          <p:cNvSpPr txBox="1"/>
          <p:nvPr/>
        </p:nvSpPr>
        <p:spPr>
          <a:xfrm>
            <a:off x="4003884" y="5721372"/>
            <a:ext cx="7990657" cy="822960"/>
          </a:xfrm>
          <a:prstGeom prst="rect">
            <a:avLst/>
          </a:prstGeom>
          <a:noFill/>
        </p:spPr>
        <p:txBody>
          <a:bodyPr wrap="square" rtlCol="0">
            <a:spAutoFit/>
          </a:bodyPr>
          <a:lstStyle/>
          <a:p>
            <a:r>
              <a:rPr lang="uk-UA" sz="1200" b="0" i="0" strike="noStrike" cap="none" spc="0" baseline="0" dirty="0" err="1">
                <a:solidFill>
                  <a:srgbClr val="000000"/>
                </a:solidFill>
                <a:effectLst/>
                <a:latin typeface="Arial"/>
                <a:ea typeface="Arial"/>
                <a:cs typeface="Arial"/>
              </a:rPr>
              <a:t>Arbel</a:t>
            </a:r>
            <a:r>
              <a:rPr lang="uk-UA" sz="1200" b="0" i="0" strike="noStrike" cap="none" spc="0" baseline="0" dirty="0">
                <a:solidFill>
                  <a:srgbClr val="000000"/>
                </a:solidFill>
                <a:effectLst/>
                <a:latin typeface="Arial"/>
                <a:ea typeface="Arial"/>
                <a:cs typeface="Arial"/>
              </a:rPr>
              <a:t> R, </a:t>
            </a:r>
            <a:r>
              <a:rPr lang="uk-UA" sz="1200" b="0" i="0" strike="noStrike" cap="none" spc="0" baseline="0" dirty="0" err="1">
                <a:solidFill>
                  <a:srgbClr val="000000"/>
                </a:solidFill>
                <a:effectLst/>
                <a:latin typeface="Arial"/>
                <a:ea typeface="Arial"/>
                <a:cs typeface="Arial"/>
              </a:rPr>
              <a:t>Wolff</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Sagy</a:t>
            </a:r>
            <a:r>
              <a:rPr lang="uk-UA" sz="1200" b="0" i="0" strike="noStrike" cap="none" spc="0" baseline="0" dirty="0">
                <a:solidFill>
                  <a:srgbClr val="000000"/>
                </a:solidFill>
                <a:effectLst/>
                <a:latin typeface="Arial"/>
                <a:ea typeface="Arial"/>
                <a:cs typeface="Arial"/>
              </a:rPr>
              <a:t> Y, </a:t>
            </a:r>
            <a:r>
              <a:rPr lang="uk-UA" sz="1200" b="0" i="0" strike="noStrike" cap="none" spc="0" baseline="0" dirty="0" err="1">
                <a:solidFill>
                  <a:srgbClr val="000000"/>
                </a:solidFill>
                <a:effectLst/>
                <a:latin typeface="Arial"/>
                <a:ea typeface="Arial"/>
                <a:cs typeface="Arial"/>
              </a:rPr>
              <a:t>Hoshen</a:t>
            </a:r>
            <a:r>
              <a:rPr lang="uk-UA" sz="1200" b="0" i="0" strike="noStrike" cap="none" spc="0" baseline="0" dirty="0">
                <a:solidFill>
                  <a:srgbClr val="000000"/>
                </a:solidFill>
                <a:effectLst/>
                <a:latin typeface="Arial"/>
                <a:ea typeface="Arial"/>
                <a:cs typeface="Arial"/>
              </a:rPr>
              <a:t> M, </a:t>
            </a:r>
            <a:r>
              <a:rPr lang="uk-UA" sz="1200" b="0" i="0" strike="noStrike" cap="none" spc="0" baseline="0" dirty="0" err="1">
                <a:solidFill>
                  <a:srgbClr val="000000"/>
                </a:solidFill>
                <a:effectLst/>
                <a:latin typeface="Arial"/>
                <a:ea typeface="Arial"/>
                <a:cs typeface="Arial"/>
              </a:rPr>
              <a:t>Battat</a:t>
            </a:r>
            <a:r>
              <a:rPr lang="uk-UA" sz="1200" b="0" i="0" strike="noStrike" cap="none" spc="0" baseline="0" dirty="0">
                <a:solidFill>
                  <a:srgbClr val="000000"/>
                </a:solidFill>
                <a:effectLst/>
                <a:latin typeface="Arial"/>
                <a:ea typeface="Arial"/>
                <a:cs typeface="Arial"/>
              </a:rPr>
              <a:t> E, </a:t>
            </a:r>
            <a:r>
              <a:rPr lang="uk-UA" sz="1200" b="0" i="0" strike="noStrike" cap="none" spc="0" baseline="0" dirty="0" err="1">
                <a:solidFill>
                  <a:srgbClr val="000000"/>
                </a:solidFill>
                <a:effectLst/>
                <a:latin typeface="Arial"/>
                <a:ea typeface="Arial"/>
                <a:cs typeface="Arial"/>
              </a:rPr>
              <a:t>Lavie</a:t>
            </a:r>
            <a:r>
              <a:rPr lang="uk-UA" sz="1200" b="0" i="0" strike="noStrike" cap="none" spc="0" baseline="0" dirty="0">
                <a:solidFill>
                  <a:srgbClr val="000000"/>
                </a:solidFill>
                <a:effectLst/>
                <a:latin typeface="Arial"/>
                <a:ea typeface="Arial"/>
                <a:cs typeface="Arial"/>
              </a:rPr>
              <a:t> G, </a:t>
            </a:r>
            <a:r>
              <a:rPr lang="uk-UA" sz="1200" b="0" i="0" strike="noStrike" cap="none" spc="0" baseline="0" dirty="0" err="1">
                <a:solidFill>
                  <a:srgbClr val="000000"/>
                </a:solidFill>
                <a:effectLst/>
                <a:latin typeface="Arial"/>
                <a:ea typeface="Arial"/>
                <a:cs typeface="Arial"/>
              </a:rPr>
              <a:t>Sergienko</a:t>
            </a:r>
            <a:r>
              <a:rPr lang="uk-UA" sz="1200" b="0" i="0" strike="noStrike" cap="none" spc="0" baseline="0" dirty="0">
                <a:solidFill>
                  <a:srgbClr val="000000"/>
                </a:solidFill>
                <a:effectLst/>
                <a:latin typeface="Arial"/>
                <a:ea typeface="Arial"/>
                <a:cs typeface="Arial"/>
              </a:rPr>
              <a:t> R, </a:t>
            </a:r>
            <a:r>
              <a:rPr lang="uk-UA" sz="1200" b="0" i="0" strike="noStrike" cap="none" spc="0" baseline="0" dirty="0" err="1">
                <a:solidFill>
                  <a:srgbClr val="000000"/>
                </a:solidFill>
                <a:effectLst/>
                <a:latin typeface="Arial"/>
                <a:ea typeface="Arial"/>
                <a:cs typeface="Arial"/>
              </a:rPr>
              <a:t>Friger</a:t>
            </a:r>
            <a:r>
              <a:rPr lang="uk-UA" sz="1200" b="0" i="0" strike="noStrike" cap="none" spc="0" baseline="0" dirty="0">
                <a:solidFill>
                  <a:srgbClr val="000000"/>
                </a:solidFill>
                <a:effectLst/>
                <a:latin typeface="Arial"/>
                <a:ea typeface="Arial"/>
                <a:cs typeface="Arial"/>
              </a:rPr>
              <a:t> M, </a:t>
            </a:r>
            <a:r>
              <a:rPr lang="uk-UA" sz="1200" b="0" i="0" strike="noStrike" cap="none" spc="0" baseline="0" dirty="0" err="1">
                <a:solidFill>
                  <a:srgbClr val="000000"/>
                </a:solidFill>
                <a:effectLst/>
                <a:latin typeface="Arial"/>
                <a:ea typeface="Arial"/>
                <a:cs typeface="Arial"/>
              </a:rPr>
              <a:t>Waxman</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JG</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Dagan</a:t>
            </a:r>
            <a:r>
              <a:rPr lang="uk-UA" sz="1200" b="0" i="0" strike="noStrike" cap="none" spc="0" baseline="0" dirty="0">
                <a:solidFill>
                  <a:srgbClr val="000000"/>
                </a:solidFill>
                <a:effectLst/>
                <a:latin typeface="Arial"/>
                <a:ea typeface="Arial"/>
                <a:cs typeface="Arial"/>
              </a:rPr>
              <a:t> N, </a:t>
            </a:r>
            <a:r>
              <a:rPr lang="uk-UA" sz="1200" b="0" i="0" strike="noStrike" cap="none" spc="0" baseline="0" dirty="0" err="1">
                <a:solidFill>
                  <a:srgbClr val="000000"/>
                </a:solidFill>
                <a:effectLst/>
                <a:latin typeface="Arial"/>
                <a:ea typeface="Arial"/>
                <a:cs typeface="Arial"/>
              </a:rPr>
              <a:t>Balicer</a:t>
            </a:r>
            <a:r>
              <a:rPr lang="uk-UA" sz="1200" b="0" i="0" strike="noStrike" cap="none" spc="0" baseline="0" dirty="0">
                <a:solidFill>
                  <a:srgbClr val="000000"/>
                </a:solidFill>
                <a:effectLst/>
                <a:latin typeface="Arial"/>
                <a:ea typeface="Arial"/>
                <a:cs typeface="Arial"/>
              </a:rPr>
              <a:t> R, Ben-Shlomo Y, </a:t>
            </a:r>
            <a:r>
              <a:rPr lang="uk-UA" sz="1200" b="0" i="0" strike="noStrike" cap="none" spc="0" baseline="0" dirty="0" err="1">
                <a:solidFill>
                  <a:srgbClr val="000000"/>
                </a:solidFill>
                <a:effectLst/>
                <a:latin typeface="Arial"/>
                <a:ea typeface="Arial"/>
                <a:cs typeface="Arial"/>
              </a:rPr>
              <a:t>Peretz</a:t>
            </a:r>
            <a:r>
              <a:rPr lang="uk-UA" sz="1200" b="0" i="0" strike="noStrike" cap="none" spc="0" baseline="0" dirty="0">
                <a:solidFill>
                  <a:srgbClr val="000000"/>
                </a:solidFill>
                <a:effectLst/>
                <a:latin typeface="Arial"/>
                <a:ea typeface="Arial"/>
                <a:cs typeface="Arial"/>
              </a:rPr>
              <a:t> A, </a:t>
            </a:r>
            <a:r>
              <a:rPr lang="uk-UA" sz="1200" b="0" i="0" strike="noStrike" cap="none" spc="0" baseline="0" dirty="0" err="1">
                <a:solidFill>
                  <a:srgbClr val="000000"/>
                </a:solidFill>
                <a:effectLst/>
                <a:latin typeface="Arial"/>
                <a:ea typeface="Arial"/>
                <a:cs typeface="Arial"/>
              </a:rPr>
              <a:t>Yaron</a:t>
            </a:r>
            <a:r>
              <a:rPr lang="uk-UA" sz="1200" b="0" i="0" strike="noStrike" cap="none" spc="0" baseline="0" dirty="0">
                <a:solidFill>
                  <a:srgbClr val="000000"/>
                </a:solidFill>
                <a:effectLst/>
                <a:latin typeface="Arial"/>
                <a:ea typeface="Arial"/>
                <a:cs typeface="Arial"/>
              </a:rPr>
              <a:t> S, </a:t>
            </a:r>
            <a:r>
              <a:rPr lang="uk-UA" sz="1200" b="0" i="0" strike="noStrike" cap="none" spc="0" baseline="0" dirty="0" err="1">
                <a:solidFill>
                  <a:srgbClr val="000000"/>
                </a:solidFill>
                <a:effectLst/>
                <a:latin typeface="Arial"/>
                <a:ea typeface="Arial"/>
                <a:cs typeface="Arial"/>
              </a:rPr>
              <a:t>Serby</a:t>
            </a:r>
            <a:r>
              <a:rPr lang="uk-UA" sz="1200" b="0" i="0" strike="noStrike" cap="none" spc="0" baseline="0" dirty="0">
                <a:solidFill>
                  <a:srgbClr val="000000"/>
                </a:solidFill>
                <a:effectLst/>
                <a:latin typeface="Arial"/>
                <a:ea typeface="Arial"/>
                <a:cs typeface="Arial"/>
              </a:rPr>
              <a:t> D, </a:t>
            </a:r>
            <a:r>
              <a:rPr lang="uk-UA" sz="1200" b="0" i="0" strike="noStrike" cap="none" spc="0" baseline="0" dirty="0" err="1">
                <a:solidFill>
                  <a:srgbClr val="000000"/>
                </a:solidFill>
                <a:effectLst/>
                <a:latin typeface="Arial"/>
                <a:ea typeface="Arial"/>
                <a:cs typeface="Arial"/>
              </a:rPr>
              <a:t>Hammerman</a:t>
            </a:r>
            <a:r>
              <a:rPr lang="uk-UA" sz="1200" b="0" i="0" strike="noStrike" cap="none" spc="0" baseline="0" dirty="0">
                <a:solidFill>
                  <a:srgbClr val="000000"/>
                </a:solidFill>
                <a:effectLst/>
                <a:latin typeface="Arial"/>
                <a:ea typeface="Arial"/>
                <a:cs typeface="Arial"/>
              </a:rPr>
              <a:t> A, </a:t>
            </a:r>
            <a:r>
              <a:rPr lang="uk-UA" sz="1200" b="0" i="0" strike="noStrike" cap="none" spc="0" baseline="0" dirty="0" err="1">
                <a:solidFill>
                  <a:srgbClr val="000000"/>
                </a:solidFill>
                <a:effectLst/>
                <a:latin typeface="Arial"/>
                <a:ea typeface="Arial"/>
                <a:cs typeface="Arial"/>
              </a:rPr>
              <a:t>Netzer</a:t>
            </a:r>
            <a:r>
              <a:rPr lang="uk-UA" sz="1200" b="0" i="0" strike="noStrike" cap="none" spc="0" baseline="0" dirty="0">
                <a:solidFill>
                  <a:srgbClr val="000000"/>
                </a:solidFill>
                <a:effectLst/>
                <a:latin typeface="Arial"/>
                <a:ea typeface="Arial"/>
                <a:cs typeface="Arial"/>
              </a:rPr>
              <a:t> D. </a:t>
            </a:r>
            <a:r>
              <a:rPr lang="uk-UA" sz="1200" b="0" i="0" strike="noStrike" cap="none" spc="0" baseline="0" dirty="0" err="1">
                <a:solidFill>
                  <a:srgbClr val="000000"/>
                </a:solidFill>
                <a:effectLst/>
                <a:latin typeface="Arial"/>
                <a:ea typeface="Arial"/>
                <a:cs typeface="Arial"/>
              </a:rPr>
              <a:t>Nirmatrelvir</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Use</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and</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Severe</a:t>
            </a:r>
            <a:r>
              <a:rPr lang="uk-UA" sz="1200" b="0" i="0" strike="noStrike" cap="none" spc="0" baseline="0" dirty="0">
                <a:solidFill>
                  <a:srgbClr val="000000"/>
                </a:solidFill>
                <a:effectLst/>
                <a:latin typeface="Arial"/>
                <a:ea typeface="Arial"/>
                <a:cs typeface="Arial"/>
              </a:rPr>
              <a:t> Covid-19 </a:t>
            </a:r>
            <a:r>
              <a:rPr lang="uk-UA" sz="1200" b="0" i="0" strike="noStrike" cap="none" spc="0" baseline="0" dirty="0" err="1">
                <a:solidFill>
                  <a:srgbClr val="000000"/>
                </a:solidFill>
                <a:effectLst/>
                <a:latin typeface="Arial"/>
                <a:ea typeface="Arial"/>
                <a:cs typeface="Arial"/>
              </a:rPr>
              <a:t>Outcomes</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during</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the</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Omicron</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Surge</a:t>
            </a:r>
            <a:r>
              <a:rPr lang="uk-UA" sz="1200" b="0" i="0" strike="noStrike" cap="none" spc="0" baseline="0" dirty="0">
                <a:solidFill>
                  <a:srgbClr val="000000"/>
                </a:solidFill>
                <a:effectLst/>
                <a:latin typeface="Arial"/>
                <a:ea typeface="Arial"/>
                <a:cs typeface="Arial"/>
              </a:rPr>
              <a:t>. N </a:t>
            </a:r>
            <a:r>
              <a:rPr lang="uk-UA" sz="1200" b="0" i="0" strike="noStrike" cap="none" spc="0" baseline="0" dirty="0" err="1">
                <a:solidFill>
                  <a:srgbClr val="000000"/>
                </a:solidFill>
                <a:effectLst/>
                <a:latin typeface="Arial"/>
                <a:ea typeface="Arial"/>
                <a:cs typeface="Arial"/>
              </a:rPr>
              <a:t>Engl</a:t>
            </a:r>
            <a:r>
              <a:rPr lang="uk-UA" sz="1200" b="0" i="0" strike="noStrike" cap="none" spc="0" baseline="0" dirty="0">
                <a:solidFill>
                  <a:srgbClr val="000000"/>
                </a:solidFill>
                <a:effectLst/>
                <a:latin typeface="Arial"/>
                <a:ea typeface="Arial"/>
                <a:cs typeface="Arial"/>
              </a:rPr>
              <a:t> J </a:t>
            </a:r>
            <a:r>
              <a:rPr lang="uk-UA" sz="1200" b="0" i="0" strike="noStrike" cap="none" spc="0" baseline="0" dirty="0" err="1">
                <a:solidFill>
                  <a:srgbClr val="000000"/>
                </a:solidFill>
                <a:effectLst/>
                <a:latin typeface="Arial"/>
                <a:ea typeface="Arial"/>
                <a:cs typeface="Arial"/>
              </a:rPr>
              <a:t>Med</a:t>
            </a:r>
            <a:r>
              <a:rPr lang="uk-UA" sz="1200" b="0" i="0" strike="noStrike" cap="none" spc="0" baseline="0" dirty="0">
                <a:solidFill>
                  <a:srgbClr val="000000"/>
                </a:solidFill>
                <a:effectLst/>
                <a:latin typeface="Arial"/>
                <a:ea typeface="Arial"/>
                <a:cs typeface="Arial"/>
              </a:rPr>
              <a:t>. 2022 </a:t>
            </a:r>
            <a:r>
              <a:rPr lang="uk-UA" sz="1200" b="0" i="0" strike="noStrike" cap="none" spc="0" baseline="0" dirty="0" err="1">
                <a:solidFill>
                  <a:srgbClr val="000000"/>
                </a:solidFill>
                <a:effectLst/>
                <a:latin typeface="Arial"/>
                <a:ea typeface="Arial"/>
                <a:cs typeface="Arial"/>
              </a:rPr>
              <a:t>Sep</a:t>
            </a:r>
            <a:r>
              <a:rPr lang="uk-UA" sz="1200" b="0" i="0" strike="noStrike" cap="none" spc="0" baseline="0" dirty="0">
                <a:solidFill>
                  <a:srgbClr val="000000"/>
                </a:solidFill>
                <a:effectLst/>
                <a:latin typeface="Arial"/>
                <a:ea typeface="Arial"/>
                <a:cs typeface="Arial"/>
              </a:rPr>
              <a:t> 1;387(9):790-798. </a:t>
            </a:r>
            <a:r>
              <a:rPr lang="uk-UA" sz="1200" b="0" i="0" strike="noStrike" cap="none" spc="0" baseline="0" dirty="0" err="1">
                <a:solidFill>
                  <a:srgbClr val="000000"/>
                </a:solidFill>
                <a:effectLst/>
                <a:latin typeface="Arial"/>
                <a:ea typeface="Arial"/>
                <a:cs typeface="Arial"/>
              </a:rPr>
              <a:t>doi</a:t>
            </a:r>
            <a:r>
              <a:rPr lang="uk-UA" sz="1200" b="0" i="0" strike="noStrike" cap="none" spc="0" baseline="0" dirty="0">
                <a:solidFill>
                  <a:srgbClr val="000000"/>
                </a:solidFill>
                <a:effectLst/>
                <a:latin typeface="Arial"/>
                <a:ea typeface="Arial"/>
                <a:cs typeface="Arial"/>
              </a:rPr>
              <a:t>: 10.1056/</a:t>
            </a:r>
            <a:r>
              <a:rPr lang="uk-UA" sz="1200" b="0" i="0" strike="noStrike" cap="none" spc="0" baseline="0" dirty="0" err="1">
                <a:solidFill>
                  <a:srgbClr val="000000"/>
                </a:solidFill>
                <a:effectLst/>
                <a:latin typeface="Arial"/>
                <a:ea typeface="Arial"/>
                <a:cs typeface="Arial"/>
              </a:rPr>
              <a:t>NEJMoa2204919</a:t>
            </a:r>
            <a:r>
              <a:rPr lang="uk-UA" sz="1200" b="0" i="0" strike="noStrike" cap="none" spc="0" baseline="0" dirty="0">
                <a:solidFill>
                  <a:srgbClr val="000000"/>
                </a:solidFill>
                <a:effectLst/>
                <a:latin typeface="Arial"/>
                <a:ea typeface="Arial"/>
                <a:cs typeface="Arial"/>
              </a:rPr>
              <a:t>. </a:t>
            </a:r>
            <a:r>
              <a:rPr lang="uk-UA" sz="1200" b="0" i="0" strike="noStrike" cap="none" spc="0" baseline="0" dirty="0" err="1">
                <a:solidFill>
                  <a:srgbClr val="000000"/>
                </a:solidFill>
                <a:effectLst/>
                <a:latin typeface="Arial"/>
                <a:ea typeface="Arial"/>
                <a:cs typeface="Arial"/>
              </a:rPr>
              <a:t>Epub</a:t>
            </a:r>
            <a:r>
              <a:rPr lang="uk-UA" sz="1200" b="0" i="0" strike="noStrike" cap="none" spc="0" baseline="0" dirty="0">
                <a:solidFill>
                  <a:srgbClr val="000000"/>
                </a:solidFill>
                <a:effectLst/>
                <a:latin typeface="Arial"/>
                <a:ea typeface="Arial"/>
                <a:cs typeface="Arial"/>
              </a:rPr>
              <a:t> 2022 </a:t>
            </a:r>
            <a:r>
              <a:rPr lang="uk-UA" sz="1200" b="0" i="0" strike="noStrike" cap="none" spc="0" baseline="0" dirty="0" err="1">
                <a:solidFill>
                  <a:srgbClr val="000000"/>
                </a:solidFill>
                <a:effectLst/>
                <a:latin typeface="Arial"/>
                <a:ea typeface="Arial"/>
                <a:cs typeface="Arial"/>
              </a:rPr>
              <a:t>Aug</a:t>
            </a:r>
            <a:r>
              <a:rPr lang="uk-UA" sz="1200" b="0" i="0" strike="noStrike" cap="none" spc="0" baseline="0" dirty="0">
                <a:solidFill>
                  <a:srgbClr val="000000"/>
                </a:solidFill>
                <a:effectLst/>
                <a:latin typeface="Arial"/>
                <a:ea typeface="Arial"/>
                <a:cs typeface="Arial"/>
              </a:rPr>
              <a:t> 24. </a:t>
            </a:r>
            <a:r>
              <a:rPr lang="uk-UA" sz="1200" b="0" i="0" strike="noStrike" cap="none" spc="0" baseline="0" dirty="0" err="1">
                <a:solidFill>
                  <a:srgbClr val="000000"/>
                </a:solidFill>
                <a:effectLst/>
                <a:latin typeface="Arial"/>
                <a:ea typeface="Arial"/>
                <a:cs typeface="Arial"/>
              </a:rPr>
              <a:t>PMID</a:t>
            </a:r>
            <a:r>
              <a:rPr lang="uk-UA" sz="1200" b="0" i="0" strike="noStrike" cap="none" spc="0" baseline="0" dirty="0">
                <a:solidFill>
                  <a:srgbClr val="000000"/>
                </a:solidFill>
                <a:effectLst/>
                <a:latin typeface="Arial"/>
                <a:ea typeface="Arial"/>
                <a:cs typeface="Arial"/>
              </a:rPr>
              <a:t>: 36001529.</a:t>
            </a:r>
          </a:p>
        </p:txBody>
      </p:sp>
    </p:spTree>
    <p:extLst>
      <p:ext uri="{BB962C8B-B14F-4D97-AF65-F5344CB8AC3E}">
        <p14:creationId xmlns:p14="http://schemas.microsoft.com/office/powerpoint/2010/main" val="27081690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uk-UA" sz="3200" b="1" i="0" strike="noStrike" cap="none" spc="0" baseline="0">
                <a:solidFill>
                  <a:srgbClr val="577F9F"/>
                </a:solidFill>
                <a:effectLst/>
                <a:latin typeface="Arial"/>
                <a:ea typeface="Arial"/>
                <a:cs typeface="Arial"/>
              </a:rPr>
              <a:t>Алгоритм стратегії Test to Treat</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201880"/>
            <a:ext cx="8444754" cy="6498843"/>
          </a:xfrm>
          <a:prstGeom prst="rect">
            <a:avLst/>
          </a:prstGeom>
        </p:spPr>
      </p:pic>
      <p:sp>
        <p:nvSpPr>
          <p:cNvPr id="3" name="5-Point Star 2">
            <a:extLst>
              <a:ext uri="{FF2B5EF4-FFF2-40B4-BE49-F238E27FC236}">
                <a16:creationId xmlns:a16="http://schemas.microsoft.com/office/drawing/2014/main" id="{92EE69C9-ED3B-F007-A412-EF0182FED090}"/>
              </a:ext>
            </a:extLst>
          </p:cNvPr>
          <p:cNvSpPr/>
          <p:nvPr/>
        </p:nvSpPr>
        <p:spPr>
          <a:xfrm>
            <a:off x="5495372" y="5355771"/>
            <a:ext cx="600627" cy="5304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75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6DAF-A0C4-8CD2-CE4D-C8EEFE2BB09D}"/>
              </a:ext>
            </a:extLst>
          </p:cNvPr>
          <p:cNvSpPr>
            <a:spLocks noGrp="1"/>
          </p:cNvSpPr>
          <p:nvPr>
            <p:ph type="title"/>
          </p:nvPr>
        </p:nvSpPr>
        <p:spPr>
          <a:xfrm>
            <a:off x="601133" y="312574"/>
            <a:ext cx="8543925" cy="800039"/>
          </a:xfrm>
        </p:spPr>
        <p:txBody>
          <a:bodyPr/>
          <a:lstStyle/>
          <a:p>
            <a:r>
              <a:rPr lang="uk-UA" sz="3600" b="1" i="0" strike="noStrike" cap="none" spc="0" baseline="0">
                <a:solidFill>
                  <a:srgbClr val="577F9F"/>
                </a:solidFill>
                <a:effectLst/>
                <a:latin typeface="Arial"/>
                <a:ea typeface="Arial"/>
                <a:cs typeface="Arial"/>
              </a:rPr>
              <a:t>Варіанти вірусу</a:t>
            </a:r>
          </a:p>
        </p:txBody>
      </p:sp>
      <p:sp>
        <p:nvSpPr>
          <p:cNvPr id="3" name="Content Placeholder 2">
            <a:extLst>
              <a:ext uri="{FF2B5EF4-FFF2-40B4-BE49-F238E27FC236}">
                <a16:creationId xmlns:a16="http://schemas.microsoft.com/office/drawing/2014/main" id="{EE0671B3-C60F-2A38-418A-6551FFE772B0}"/>
              </a:ext>
            </a:extLst>
          </p:cNvPr>
          <p:cNvSpPr>
            <a:spLocks noGrp="1"/>
          </p:cNvSpPr>
          <p:nvPr>
            <p:ph idx="1"/>
          </p:nvPr>
        </p:nvSpPr>
        <p:spPr>
          <a:xfrm>
            <a:off x="549155" y="1315183"/>
            <a:ext cx="8543925" cy="4932746"/>
          </a:xfrm>
        </p:spPr>
        <p:txBody>
          <a:bodyPr/>
          <a:lstStyle/>
          <a:p>
            <a:r>
              <a:rPr lang="uk-UA" sz="2800" b="0" i="0" strike="noStrike" cap="none" spc="0" baseline="0" dirty="0">
                <a:solidFill>
                  <a:srgbClr val="262626"/>
                </a:solidFill>
                <a:effectLst/>
                <a:latin typeface="Arial"/>
                <a:ea typeface="Arial"/>
                <a:cs typeface="Arial"/>
              </a:rPr>
              <a:t>Такі віруси, як </a:t>
            </a:r>
            <a:r>
              <a:rPr lang="uk-UA" sz="2800" b="0" i="0" strike="noStrike" cap="none" spc="0" baseline="0" dirty="0" err="1">
                <a:solidFill>
                  <a:srgbClr val="262626"/>
                </a:solidFill>
                <a:effectLst/>
                <a:latin typeface="Arial"/>
                <a:ea typeface="Arial"/>
                <a:cs typeface="Arial"/>
              </a:rPr>
              <a:t>SARS</a:t>
            </a:r>
            <a:r>
              <a:rPr lang="uk-UA" sz="2800" b="0" i="0" strike="noStrike" cap="none" spc="0" baseline="0" dirty="0">
                <a:solidFill>
                  <a:srgbClr val="262626"/>
                </a:solidFill>
                <a:effectLst/>
                <a:latin typeface="Arial"/>
                <a:ea typeface="Arial"/>
                <a:cs typeface="Arial"/>
              </a:rPr>
              <a:t> CoV-2, постійно розвиваються, оскільки зміни в генетичному коді відбуваються під час реплікації геному.</a:t>
            </a:r>
          </a:p>
          <a:p>
            <a:r>
              <a:rPr lang="uk-UA" sz="2800" b="0" i="0" strike="noStrike" cap="none" spc="0" baseline="0" dirty="0">
                <a:solidFill>
                  <a:srgbClr val="262626"/>
                </a:solidFill>
                <a:effectLst/>
                <a:latin typeface="Arial"/>
                <a:ea typeface="Arial"/>
                <a:cs typeface="Arial"/>
              </a:rPr>
              <a:t>Варіант має одну або декілька мутацій, які відрізняють його від інших варіантів вірусу </a:t>
            </a:r>
            <a:r>
              <a:rPr lang="uk-UA" sz="2800" b="0" i="0" strike="noStrike" cap="none" spc="0" baseline="0" dirty="0" err="1">
                <a:solidFill>
                  <a:srgbClr val="262626"/>
                </a:solidFill>
                <a:effectLst/>
                <a:latin typeface="Arial"/>
                <a:ea typeface="Arial"/>
                <a:cs typeface="Arial"/>
              </a:rPr>
              <a:t>SARS</a:t>
            </a:r>
            <a:r>
              <a:rPr lang="uk-UA" sz="2800" b="0" i="0" strike="noStrike" cap="none" spc="0" baseline="0" dirty="0">
                <a:solidFill>
                  <a:srgbClr val="262626"/>
                </a:solidFill>
                <a:effectLst/>
                <a:latin typeface="Arial"/>
                <a:ea typeface="Arial"/>
                <a:cs typeface="Arial"/>
              </a:rPr>
              <a:t> CoV-2.</a:t>
            </a:r>
          </a:p>
          <a:p>
            <a:r>
              <a:rPr lang="uk-UA" sz="2800" b="0" i="0" strike="noStrike" cap="none" spc="0" baseline="0" dirty="0">
                <a:solidFill>
                  <a:srgbClr val="262626"/>
                </a:solidFill>
                <a:effectLst/>
                <a:latin typeface="Arial"/>
                <a:ea typeface="Arial"/>
                <a:cs typeface="Arial"/>
              </a:rPr>
              <a:t>Приклади:</a:t>
            </a:r>
          </a:p>
          <a:p>
            <a:pPr lvl="1"/>
            <a:r>
              <a:rPr lang="uk-UA" sz="2400" b="0" i="0" strike="noStrike" cap="none" spc="0" baseline="0" dirty="0">
                <a:solidFill>
                  <a:srgbClr val="262626"/>
                </a:solidFill>
                <a:effectLst/>
                <a:latin typeface="Arial"/>
                <a:ea typeface="Arial"/>
                <a:cs typeface="Arial"/>
              </a:rPr>
              <a:t>Дельта-варіант: вдвічі заразніший, посилений вплив, особливо на </a:t>
            </a:r>
            <a:r>
              <a:rPr lang="uk-UA" sz="2400" b="0" i="0" strike="noStrike" cap="none" spc="0" baseline="0" dirty="0" err="1">
                <a:solidFill>
                  <a:srgbClr val="262626"/>
                </a:solidFill>
                <a:effectLst/>
                <a:latin typeface="Arial"/>
                <a:ea typeface="Arial"/>
                <a:cs typeface="Arial"/>
              </a:rPr>
              <a:t>невакцинованих</a:t>
            </a:r>
            <a:r>
              <a:rPr lang="uk-UA" sz="2400" b="0" i="0" strike="noStrike" cap="none" spc="0" baseline="0" dirty="0">
                <a:solidFill>
                  <a:srgbClr val="262626"/>
                </a:solidFill>
                <a:effectLst/>
                <a:latin typeface="Arial"/>
                <a:ea typeface="Arial"/>
                <a:cs typeface="Arial"/>
              </a:rPr>
              <a:t> людей</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err="1">
                <a:solidFill>
                  <a:srgbClr val="262626"/>
                </a:solidFill>
                <a:effectLst/>
                <a:latin typeface="Arial"/>
                <a:ea typeface="Arial"/>
                <a:cs typeface="Arial"/>
              </a:rPr>
              <a:t>Омікрон-варіант</a:t>
            </a:r>
            <a:r>
              <a:rPr lang="uk-UA" sz="2400" b="0" i="0" strike="noStrike" cap="none" spc="0" baseline="0" dirty="0">
                <a:solidFill>
                  <a:srgbClr val="262626"/>
                </a:solidFill>
                <a:effectLst/>
                <a:latin typeface="Arial"/>
                <a:ea typeface="Arial"/>
                <a:cs typeface="Arial"/>
              </a:rPr>
              <a:t>: ще більший показник </a:t>
            </a:r>
            <a:r>
              <a:rPr lang="uk-UA" sz="2400" b="0" i="0" strike="noStrike" cap="none" spc="0" baseline="0" dirty="0" err="1">
                <a:solidFill>
                  <a:srgbClr val="262626"/>
                </a:solidFill>
                <a:effectLst/>
                <a:latin typeface="Arial"/>
                <a:ea typeface="Arial"/>
                <a:cs typeface="Arial"/>
              </a:rPr>
              <a:t>заразності</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Яким буде наступний варіант?</a:t>
            </a:r>
          </a:p>
        </p:txBody>
      </p:sp>
      <p:pic>
        <p:nvPicPr>
          <p:cNvPr id="4" name="Picture 4" descr="A picture containing text, flower, plant&#10;&#10;Description automatically generated">
            <a:extLst>
              <a:ext uri="{FF2B5EF4-FFF2-40B4-BE49-F238E27FC236}">
                <a16:creationId xmlns:a16="http://schemas.microsoft.com/office/drawing/2014/main" id="{837DA188-B39B-610C-11A6-9DB9B24593BC}"/>
              </a:ext>
            </a:extLst>
          </p:cNvPr>
          <p:cNvPicPr>
            <a:picLocks noChangeAspect="1"/>
          </p:cNvPicPr>
          <p:nvPr/>
        </p:nvPicPr>
        <p:blipFill>
          <a:blip r:embed="rId3"/>
          <a:stretch>
            <a:fillRect/>
          </a:stretch>
        </p:blipFill>
        <p:spPr>
          <a:xfrm>
            <a:off x="9145675" y="4522491"/>
            <a:ext cx="2743200" cy="1832358"/>
          </a:xfrm>
          <a:prstGeom prst="rect">
            <a:avLst/>
          </a:prstGeom>
        </p:spPr>
      </p:pic>
      <p:pic>
        <p:nvPicPr>
          <p:cNvPr id="5" name="Picture 5" descr="A picture containing text, blue&#10;&#10;Description automatically generated">
            <a:extLst>
              <a:ext uri="{FF2B5EF4-FFF2-40B4-BE49-F238E27FC236}">
                <a16:creationId xmlns:a16="http://schemas.microsoft.com/office/drawing/2014/main" id="{1319107F-C58B-1193-9638-D2A2C91B8465}"/>
              </a:ext>
            </a:extLst>
          </p:cNvPr>
          <p:cNvPicPr>
            <a:picLocks noChangeAspect="1"/>
          </p:cNvPicPr>
          <p:nvPr/>
        </p:nvPicPr>
        <p:blipFill>
          <a:blip r:embed="rId4"/>
          <a:stretch>
            <a:fillRect/>
          </a:stretch>
        </p:blipFill>
        <p:spPr>
          <a:xfrm>
            <a:off x="9246158" y="710261"/>
            <a:ext cx="2743200" cy="2004291"/>
          </a:xfrm>
          <a:prstGeom prst="rect">
            <a:avLst/>
          </a:prstGeom>
        </p:spPr>
      </p:pic>
    </p:spTree>
    <p:extLst>
      <p:ext uri="{BB962C8B-B14F-4D97-AF65-F5344CB8AC3E}">
        <p14:creationId xmlns:p14="http://schemas.microsoft.com/office/powerpoint/2010/main" val="367445737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1E91-C112-8B11-DCC1-2D2421807355}"/>
              </a:ext>
            </a:extLst>
          </p:cNvPr>
          <p:cNvSpPr>
            <a:spLocks noGrp="1"/>
          </p:cNvSpPr>
          <p:nvPr>
            <p:ph type="title"/>
          </p:nvPr>
        </p:nvSpPr>
        <p:spPr>
          <a:xfrm>
            <a:off x="427892" y="186470"/>
            <a:ext cx="10974116" cy="800039"/>
          </a:xfrm>
        </p:spPr>
        <p:txBody>
          <a:bodyPr>
            <a:normAutofit fontScale="90000"/>
          </a:bodyPr>
          <a:lstStyle/>
          <a:p>
            <a:r>
              <a:rPr lang="uk-UA" sz="3100" b="1" i="0" strike="noStrike" cap="none" spc="0" baseline="0" dirty="0">
                <a:solidFill>
                  <a:srgbClr val="577F9F"/>
                </a:solidFill>
                <a:effectLst/>
                <a:latin typeface="Arial"/>
                <a:ea typeface="Arial"/>
                <a:cs typeface="Arial"/>
              </a:rPr>
              <a:t>Лікування першої лінії: </a:t>
            </a:r>
            <a:r>
              <a:rPr lang="uk-UA" sz="3200" b="1" i="0" strike="noStrike" cap="none" spc="0" baseline="0" dirty="0" err="1">
                <a:solidFill>
                  <a:srgbClr val="577F9F"/>
                </a:solidFill>
                <a:effectLst/>
                <a:latin typeface="Arial"/>
                <a:ea typeface="Arial"/>
                <a:cs typeface="Arial"/>
              </a:rPr>
              <a:t>Паксловід</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нірматрелвір</a:t>
            </a:r>
            <a:r>
              <a:rPr lang="uk-UA" sz="3200" b="1" i="0" strike="noStrike" cap="none" spc="0" baseline="0" dirty="0">
                <a:solidFill>
                  <a:srgbClr val="577F9F"/>
                </a:solidFill>
                <a:effectLst/>
                <a:latin typeface="Arial"/>
                <a:ea typeface="Arial"/>
                <a:cs typeface="Arial"/>
              </a:rPr>
              <a:t>/</a:t>
            </a:r>
            <a:r>
              <a:rPr lang="uk-UA" sz="3200" b="1" i="0" strike="noStrike" cap="none" spc="0" baseline="0" dirty="0" err="1">
                <a:solidFill>
                  <a:srgbClr val="577F9F"/>
                </a:solidFill>
                <a:effectLst/>
                <a:latin typeface="Arial"/>
                <a:ea typeface="Arial"/>
                <a:cs typeface="Arial"/>
              </a:rPr>
              <a:t>ритонавір</a:t>
            </a:r>
            <a:r>
              <a:rPr lang="uk-UA" sz="3200" b="1" i="0" strike="noStrike" cap="none" spc="0" baseline="0" dirty="0">
                <a:solidFill>
                  <a:srgbClr val="577F9F"/>
                </a:solidFill>
                <a:effectLst/>
                <a:latin typeface="Arial"/>
                <a:ea typeface="Arial"/>
                <a:cs typeface="Arial"/>
              </a:rPr>
              <a:t>)</a:t>
            </a:r>
            <a:endParaRPr lang="en-US" sz="3400" dirty="0"/>
          </a:p>
        </p:txBody>
      </p:sp>
      <p:sp>
        <p:nvSpPr>
          <p:cNvPr id="6" name="Content Placeholder 5">
            <a:extLst>
              <a:ext uri="{FF2B5EF4-FFF2-40B4-BE49-F238E27FC236}">
                <a16:creationId xmlns:a16="http://schemas.microsoft.com/office/drawing/2014/main" id="{64EBF665-F04D-08A0-E236-D170B3860A00}"/>
              </a:ext>
            </a:extLst>
          </p:cNvPr>
          <p:cNvSpPr>
            <a:spLocks noGrp="1"/>
          </p:cNvSpPr>
          <p:nvPr>
            <p:ph idx="1"/>
          </p:nvPr>
        </p:nvSpPr>
        <p:spPr>
          <a:xfrm>
            <a:off x="276046" y="1604513"/>
            <a:ext cx="6335770" cy="5338541"/>
          </a:xfrm>
        </p:spPr>
        <p:txBody>
          <a:bodyPr/>
          <a:lstStyle/>
          <a:p>
            <a:r>
              <a:rPr lang="uk-UA" sz="2800" b="1" i="0" strike="noStrike" cap="none" spc="0" baseline="0" dirty="0">
                <a:solidFill>
                  <a:srgbClr val="262626"/>
                </a:solidFill>
                <a:effectLst/>
                <a:latin typeface="Arial"/>
                <a:ea typeface="Arial"/>
                <a:cs typeface="Arial"/>
              </a:rPr>
              <a:t>Показання:</a:t>
            </a:r>
          </a:p>
          <a:p>
            <a:pPr lvl="1"/>
            <a:r>
              <a:rPr lang="uk-UA" sz="2200" b="0" i="0" strike="noStrike" cap="none" spc="0" baseline="0" dirty="0">
                <a:solidFill>
                  <a:srgbClr val="262626"/>
                </a:solidFill>
                <a:effectLst/>
                <a:latin typeface="Arial"/>
                <a:ea typeface="Arial"/>
                <a:cs typeface="Arial"/>
              </a:rPr>
              <a:t>Підтверджена інфекція COVID-19 з симптомами</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Симптоми легкого та середнього ступеня</a:t>
            </a:r>
            <a:r>
              <a:rPr lang="en-US" sz="2200" b="0" i="0" strike="noStrike" cap="none" spc="0" baseline="0" dirty="0">
                <a:solidFill>
                  <a:srgbClr val="262626"/>
                </a:solidFill>
                <a:effectLst/>
                <a:latin typeface="Arial"/>
                <a:ea typeface="Arial"/>
                <a:cs typeface="Arial"/>
              </a:rPr>
              <a:t>.</a:t>
            </a:r>
            <a:r>
              <a:rPr lang="uk-UA" sz="2200" b="0" i="0" strike="noStrike" cap="none" spc="0" baseline="0" dirty="0">
                <a:solidFill>
                  <a:srgbClr val="262626"/>
                </a:solidFill>
                <a:effectLst/>
                <a:latin typeface="Arial"/>
                <a:ea typeface="Arial"/>
                <a:cs typeface="Arial"/>
              </a:rPr>
              <a:t> </a:t>
            </a:r>
          </a:p>
          <a:p>
            <a:pPr lvl="1"/>
            <a:r>
              <a:rPr lang="uk-UA" sz="2200" b="0" i="0" strike="noStrike" cap="none" spc="0" baseline="0" dirty="0">
                <a:solidFill>
                  <a:srgbClr val="262626"/>
                </a:solidFill>
                <a:effectLst/>
                <a:latin typeface="Arial"/>
                <a:ea typeface="Arial"/>
                <a:cs typeface="Arial"/>
              </a:rPr>
              <a:t>Протягом 5 днів після появи симптомів</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Вік &gt; 12 років</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Вага &gt; 40 кг</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pPr lvl="1"/>
            <a:r>
              <a:rPr lang="uk-UA" sz="2200" b="0" i="0" strike="noStrike" cap="none" spc="0" baseline="0" dirty="0">
                <a:solidFill>
                  <a:srgbClr val="262626"/>
                </a:solidFill>
                <a:effectLst/>
                <a:latin typeface="Arial"/>
                <a:ea typeface="Arial"/>
                <a:cs typeface="Arial"/>
              </a:rPr>
              <a:t>Критерії високого ризику:</a:t>
            </a:r>
          </a:p>
          <a:p>
            <a:pPr lvl="2"/>
            <a:r>
              <a:rPr lang="uk-UA" sz="2000" b="0" i="0" strike="noStrike" cap="none" spc="0" baseline="0" dirty="0">
                <a:solidFill>
                  <a:srgbClr val="262626"/>
                </a:solidFill>
                <a:effectLst/>
                <a:latin typeface="Arial"/>
                <a:ea typeface="Arial"/>
                <a:cs typeface="Arial"/>
              </a:rPr>
              <a:t>Вік &gt; 50 років, особливо &gt;= 65 років або 50–64 років без вакцинації</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a:solidFill>
                  <a:srgbClr val="262626"/>
                </a:solidFill>
                <a:effectLst/>
                <a:latin typeface="Arial"/>
                <a:ea typeface="Arial"/>
                <a:cs typeface="Arial"/>
              </a:rPr>
              <a:t>Супутні захворювання, такі як захворювання легень, гіпертензія, діабет, хронічна хвороба нирок, імунодефіцит, ВІЛ</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2"/>
            <a:r>
              <a:rPr lang="uk-UA" sz="2000" b="0" i="0" strike="noStrike" cap="none" spc="0" baseline="0" dirty="0" err="1">
                <a:solidFill>
                  <a:srgbClr val="262626"/>
                </a:solidFill>
                <a:effectLst/>
                <a:latin typeface="Arial"/>
                <a:ea typeface="Arial"/>
                <a:cs typeface="Arial"/>
              </a:rPr>
              <a:t>ІМТ</a:t>
            </a:r>
            <a:r>
              <a:rPr lang="uk-UA" sz="2000" b="0" i="0" strike="noStrike" cap="none" spc="0" baseline="0" dirty="0">
                <a:solidFill>
                  <a:srgbClr val="262626"/>
                </a:solidFill>
                <a:effectLst/>
                <a:latin typeface="Arial"/>
                <a:ea typeface="Arial"/>
                <a:cs typeface="Arial"/>
              </a:rPr>
              <a:t> &gt; 30</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p:txBody>
      </p:sp>
      <p:sp>
        <p:nvSpPr>
          <p:cNvPr id="7" name="Content Placeholder 6">
            <a:extLst>
              <a:ext uri="{FF2B5EF4-FFF2-40B4-BE49-F238E27FC236}">
                <a16:creationId xmlns:a16="http://schemas.microsoft.com/office/drawing/2014/main" id="{FF0DFA85-8147-5D4B-FCBA-597807CE1CE2}"/>
              </a:ext>
            </a:extLst>
          </p:cNvPr>
          <p:cNvSpPr>
            <a:spLocks noGrp="1"/>
          </p:cNvSpPr>
          <p:nvPr>
            <p:ph sz="half" idx="4294967295"/>
          </p:nvPr>
        </p:nvSpPr>
        <p:spPr>
          <a:xfrm>
            <a:off x="6197600" y="1673526"/>
            <a:ext cx="5994400" cy="4803340"/>
          </a:xfrm>
        </p:spPr>
        <p:txBody>
          <a:bodyPr>
            <a:normAutofit fontScale="92500" lnSpcReduction="20000"/>
          </a:bodyPr>
          <a:lstStyle/>
          <a:p>
            <a:r>
              <a:rPr lang="uk-UA" sz="2600" b="1" i="0" strike="noStrike" cap="none" spc="0" baseline="0" dirty="0">
                <a:solidFill>
                  <a:srgbClr val="000000"/>
                </a:solidFill>
                <a:effectLst/>
                <a:latin typeface="Arial"/>
                <a:ea typeface="Arial"/>
                <a:cs typeface="Arial"/>
              </a:rPr>
              <a:t>Протипоказання:</a:t>
            </a:r>
          </a:p>
          <a:p>
            <a:pPr lvl="1"/>
            <a:r>
              <a:rPr lang="uk-UA" sz="2200" b="0" i="0" strike="noStrike" cap="none" spc="0" baseline="0" dirty="0">
                <a:solidFill>
                  <a:srgbClr val="000000"/>
                </a:solidFill>
                <a:effectLst/>
                <a:latin typeface="Arial"/>
                <a:ea typeface="Arial"/>
                <a:cs typeface="Arial"/>
              </a:rPr>
              <a:t>Наявність симптомів протягом &gt; 5 днів</a:t>
            </a:r>
            <a:r>
              <a:rPr lang="en-US" sz="2200" b="0" i="0" strike="noStrike" cap="none" spc="0" baseline="0" dirty="0">
                <a:solidFill>
                  <a:srgbClr val="000000"/>
                </a:solidFill>
                <a:effectLst/>
                <a:latin typeface="Arial"/>
                <a:ea typeface="Arial"/>
                <a:cs typeface="Arial"/>
              </a:rPr>
              <a:t>.</a:t>
            </a:r>
            <a:endParaRPr lang="uk-UA" sz="2200" b="0" i="0" strike="noStrike" cap="none" spc="0" baseline="0" dirty="0">
              <a:solidFill>
                <a:srgbClr val="000000"/>
              </a:solidFill>
              <a:effectLst/>
              <a:latin typeface="Arial"/>
              <a:ea typeface="Arial"/>
              <a:cs typeface="Arial"/>
            </a:endParaRPr>
          </a:p>
          <a:p>
            <a:pPr lvl="1"/>
            <a:r>
              <a:rPr lang="uk-UA" sz="2200" b="0" i="0" strike="noStrike" cap="none" spc="0" baseline="0" dirty="0">
                <a:solidFill>
                  <a:srgbClr val="000000"/>
                </a:solidFill>
                <a:effectLst/>
                <a:latin typeface="Arial"/>
                <a:ea typeface="Arial"/>
                <a:cs typeface="Arial"/>
              </a:rPr>
              <a:t>Важка або критична форма захворювання COVID-19</a:t>
            </a:r>
            <a:r>
              <a:rPr lang="en-US" sz="2200" b="0" i="0" strike="noStrike" cap="none" spc="0" baseline="0" dirty="0">
                <a:solidFill>
                  <a:srgbClr val="000000"/>
                </a:solidFill>
                <a:effectLst/>
                <a:latin typeface="Arial"/>
                <a:ea typeface="Arial"/>
                <a:cs typeface="Arial"/>
              </a:rPr>
              <a:t>.</a:t>
            </a:r>
            <a:endParaRPr lang="uk-UA" sz="2200" b="0" i="0" strike="noStrike" cap="none" spc="0" baseline="0" dirty="0">
              <a:solidFill>
                <a:srgbClr val="000000"/>
              </a:solidFill>
              <a:effectLst/>
              <a:latin typeface="Arial"/>
              <a:ea typeface="Arial"/>
              <a:cs typeface="Arial"/>
            </a:endParaRPr>
          </a:p>
          <a:p>
            <a:pPr lvl="1"/>
            <a:r>
              <a:rPr lang="uk-UA" sz="2200" b="0" i="0" strike="noStrike" cap="none" spc="0" baseline="0" dirty="0">
                <a:solidFill>
                  <a:srgbClr val="000000"/>
                </a:solidFill>
                <a:effectLst/>
                <a:latin typeface="Arial"/>
                <a:ea typeface="Arial"/>
                <a:cs typeface="Arial"/>
              </a:rPr>
              <a:t>Відсутність симптомів</a:t>
            </a:r>
            <a:r>
              <a:rPr lang="en-US" sz="2200" b="0" i="0" strike="noStrike" cap="none" spc="0" baseline="0" dirty="0">
                <a:solidFill>
                  <a:srgbClr val="000000"/>
                </a:solidFill>
                <a:effectLst/>
                <a:latin typeface="Arial"/>
                <a:ea typeface="Arial"/>
                <a:cs typeface="Arial"/>
              </a:rPr>
              <a:t>.</a:t>
            </a:r>
            <a:endParaRPr lang="uk-UA" sz="2200" b="0" i="0" strike="noStrike" cap="none" spc="0" baseline="0" dirty="0">
              <a:solidFill>
                <a:srgbClr val="000000"/>
              </a:solidFill>
              <a:effectLst/>
              <a:latin typeface="Arial"/>
              <a:ea typeface="Arial"/>
              <a:cs typeface="Arial"/>
            </a:endParaRPr>
          </a:p>
          <a:p>
            <a:pPr lvl="1"/>
            <a:r>
              <a:rPr lang="uk-UA" sz="2200" b="0" i="0" strike="noStrike" cap="none" spc="0" baseline="0" dirty="0">
                <a:solidFill>
                  <a:srgbClr val="000000"/>
                </a:solidFill>
                <a:effectLst/>
                <a:latin typeface="Arial"/>
                <a:ea typeface="Arial"/>
                <a:cs typeface="Arial"/>
              </a:rPr>
              <a:t>Пацієнти з тяжким захворюванням нирок або печінки (див. алгоритм </a:t>
            </a:r>
            <a:r>
              <a:rPr lang="uk-UA" sz="2200" b="0" i="0" strike="noStrike" cap="none" spc="0" baseline="0" dirty="0" err="1">
                <a:solidFill>
                  <a:srgbClr val="000000"/>
                </a:solidFill>
                <a:effectLst/>
                <a:latin typeface="Arial"/>
                <a:ea typeface="Arial"/>
                <a:cs typeface="Arial"/>
              </a:rPr>
              <a:t>T2T</a:t>
            </a:r>
            <a:r>
              <a:rPr lang="uk-UA" sz="2200" b="0" i="0" strike="noStrike" cap="none" spc="0" baseline="0" dirty="0">
                <a:solidFill>
                  <a:srgbClr val="000000"/>
                </a:solidFill>
                <a:effectLst/>
                <a:latin typeface="Arial"/>
                <a:ea typeface="Arial"/>
                <a:cs typeface="Arial"/>
              </a:rPr>
              <a:t>). </a:t>
            </a:r>
          </a:p>
          <a:p>
            <a:pPr lvl="1"/>
            <a:r>
              <a:rPr lang="uk-UA" sz="2200" b="0" i="0" strike="noStrike" cap="none" spc="0" baseline="0" dirty="0">
                <a:solidFill>
                  <a:srgbClr val="000000"/>
                </a:solidFill>
                <a:effectLst/>
                <a:latin typeface="Arial"/>
                <a:ea typeface="Arial"/>
                <a:cs typeface="Arial"/>
              </a:rPr>
              <a:t>Пацієнти з алергією на будь-який інгредієнт лікарського препарату.</a:t>
            </a:r>
          </a:p>
          <a:p>
            <a:pPr lvl="1"/>
            <a:r>
              <a:rPr lang="uk-UA" sz="2200" b="0" i="0" strike="noStrike" cap="none" spc="0" baseline="0" dirty="0">
                <a:solidFill>
                  <a:srgbClr val="000000"/>
                </a:solidFill>
                <a:effectLst/>
                <a:latin typeface="Arial"/>
                <a:ea typeface="Arial"/>
                <a:cs typeface="Arial"/>
              </a:rPr>
              <a:t>Пацієнти, які не можуть ковтати таблетки цілком. Противірусні лікарські засоби для перорального застосування не можна різати або подрібнювати, їх слід ковтати цілими.</a:t>
            </a:r>
          </a:p>
          <a:p>
            <a:pPr lvl="1"/>
            <a:r>
              <a:rPr lang="uk-UA" sz="2200" b="0" i="0" strike="noStrike" cap="none" spc="0" baseline="0" dirty="0">
                <a:solidFill>
                  <a:srgbClr val="000000"/>
                </a:solidFill>
                <a:effectLst/>
                <a:latin typeface="Arial"/>
                <a:ea typeface="Arial"/>
                <a:cs typeface="Arial"/>
              </a:rPr>
              <a:t>Пацієнти, які приймають препарат, який протипоказаний для застосування з </a:t>
            </a:r>
            <a:r>
              <a:rPr lang="uk-UA" sz="2200" b="0" i="0" strike="noStrike" cap="none" spc="0" baseline="0" dirty="0" err="1">
                <a:solidFill>
                  <a:srgbClr val="000000"/>
                </a:solidFill>
                <a:effectLst/>
                <a:latin typeface="Arial"/>
                <a:ea typeface="Arial"/>
                <a:cs typeface="Arial"/>
              </a:rPr>
              <a:t>нірматрелвіром</a:t>
            </a:r>
            <a:r>
              <a:rPr lang="uk-UA" sz="2200" b="0" i="0" strike="noStrike" cap="none" spc="0" baseline="0" dirty="0">
                <a:solidFill>
                  <a:srgbClr val="000000"/>
                </a:solidFill>
                <a:effectLst/>
                <a:latin typeface="Arial"/>
                <a:ea typeface="Arial"/>
                <a:cs typeface="Arial"/>
              </a:rPr>
              <a:t>/</a:t>
            </a:r>
            <a:r>
              <a:rPr lang="uk-UA" sz="2200" b="0" i="0" strike="noStrike" cap="none" spc="0" baseline="0" dirty="0" err="1">
                <a:solidFill>
                  <a:srgbClr val="000000"/>
                </a:solidFill>
                <a:effectLst/>
                <a:latin typeface="Arial"/>
                <a:ea typeface="Arial"/>
                <a:cs typeface="Arial"/>
              </a:rPr>
              <a:t>ритонавіром</a:t>
            </a:r>
            <a:r>
              <a:rPr lang="uk-UA" sz="2200" b="0" i="0" strike="noStrike" cap="none" spc="0" baseline="0" dirty="0">
                <a:solidFill>
                  <a:srgbClr val="000000"/>
                </a:solidFill>
                <a:effectLst/>
                <a:latin typeface="Arial"/>
                <a:ea typeface="Arial"/>
                <a:cs typeface="Arial"/>
              </a:rPr>
              <a:t>, за винятком випадків, коли препарат можна відмінити або належним чином відкоригувати дозу. </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FF15EC0A-B8E2-69E2-51B5-527AA66301EB}"/>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70</a:t>
            </a:fld>
            <a:endParaRPr lang="en-US"/>
          </a:p>
        </p:txBody>
      </p:sp>
      <p:sp>
        <p:nvSpPr>
          <p:cNvPr id="8" name="TextBox 7">
            <a:extLst>
              <a:ext uri="{FF2B5EF4-FFF2-40B4-BE49-F238E27FC236}">
                <a16:creationId xmlns:a16="http://schemas.microsoft.com/office/drawing/2014/main" id="{E65900E5-1C72-9051-0A47-C183EBBCA9A6}"/>
              </a:ext>
            </a:extLst>
          </p:cNvPr>
          <p:cNvSpPr txBox="1"/>
          <p:nvPr/>
        </p:nvSpPr>
        <p:spPr>
          <a:xfrm>
            <a:off x="906586" y="1027572"/>
            <a:ext cx="9460523" cy="914400"/>
          </a:xfrm>
          <a:prstGeom prst="rect">
            <a:avLst/>
          </a:prstGeom>
          <a:noFill/>
        </p:spPr>
        <p:txBody>
          <a:bodyPr wrap="square" rtlCol="0">
            <a:spAutoFit/>
          </a:bodyPr>
          <a:lstStyle/>
          <a:p>
            <a:r>
              <a:rPr lang="uk-UA" sz="1800" b="0" i="1" strike="noStrike" cap="none" spc="0" baseline="0">
                <a:solidFill>
                  <a:srgbClr val="000000"/>
                </a:solidFill>
                <a:effectLst/>
                <a:latin typeface="Arial"/>
                <a:ea typeface="Arial"/>
                <a:cs typeface="Arial"/>
              </a:rPr>
              <a:t>Інгібітор протеази (3CLpro) SARS-CoV-2, запобігає розщепленню вірусного поліпротеїну, необхідного для того, щоб вірусні білки стали функціональними</a:t>
            </a:r>
            <a:endParaRPr lang="en-US"/>
          </a:p>
          <a:p>
            <a:endParaRPr lang="en-US"/>
          </a:p>
        </p:txBody>
      </p:sp>
    </p:spTree>
    <p:extLst>
      <p:ext uri="{BB962C8B-B14F-4D97-AF65-F5344CB8AC3E}">
        <p14:creationId xmlns:p14="http://schemas.microsoft.com/office/powerpoint/2010/main" val="527160535"/>
      </p:ext>
    </p:extLst>
  </p:cSld>
  <p:clrMapOvr>
    <a:masterClrMapping/>
  </p:clrMapOvr>
  <p:transition/>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D3E1D-F984-01BB-418D-EF558CDA1250}"/>
              </a:ext>
            </a:extLst>
          </p:cNvPr>
          <p:cNvSpPr>
            <a:spLocks noGrp="1"/>
          </p:cNvSpPr>
          <p:nvPr>
            <p:ph type="title"/>
          </p:nvPr>
        </p:nvSpPr>
        <p:spPr>
          <a:xfrm>
            <a:off x="335924" y="127248"/>
            <a:ext cx="11344242" cy="800039"/>
          </a:xfrm>
        </p:spPr>
        <p:txBody>
          <a:bodyPr>
            <a:normAutofit fontScale="90000"/>
          </a:bodyPr>
          <a:lstStyle/>
          <a:p>
            <a:r>
              <a:rPr lang="uk-UA" sz="3100" b="1" i="0" strike="noStrike" cap="none" spc="0" baseline="0" dirty="0">
                <a:solidFill>
                  <a:srgbClr val="577F9F"/>
                </a:solidFill>
                <a:effectLst/>
                <a:latin typeface="Arial"/>
                <a:ea typeface="Arial"/>
                <a:cs typeface="Arial"/>
              </a:rPr>
              <a:t>Пріоритет: противірусні препарати для перорального застосування для стратегії </a:t>
            </a:r>
            <a:r>
              <a:rPr lang="uk-UA" sz="3100" b="1" i="0" strike="noStrike" cap="none" spc="0" baseline="0" dirty="0" err="1">
                <a:solidFill>
                  <a:srgbClr val="577F9F"/>
                </a:solidFill>
                <a:effectLst/>
                <a:latin typeface="Arial"/>
                <a:ea typeface="Arial"/>
                <a:cs typeface="Arial"/>
              </a:rPr>
              <a:t>Test</a:t>
            </a:r>
            <a:r>
              <a:rPr lang="uk-UA" sz="3100" b="1" i="0" strike="noStrike" cap="none" spc="0" baseline="0" dirty="0">
                <a:solidFill>
                  <a:srgbClr val="577F9F"/>
                </a:solidFill>
                <a:effectLst/>
                <a:latin typeface="Arial"/>
                <a:ea typeface="Arial"/>
                <a:cs typeface="Arial"/>
              </a:rPr>
              <a:t> </a:t>
            </a:r>
            <a:r>
              <a:rPr lang="uk-UA" sz="3100" b="1" i="0" strike="noStrike" cap="none" spc="0" baseline="0" dirty="0" err="1">
                <a:solidFill>
                  <a:srgbClr val="577F9F"/>
                </a:solidFill>
                <a:effectLst/>
                <a:latin typeface="Arial"/>
                <a:ea typeface="Arial"/>
                <a:cs typeface="Arial"/>
              </a:rPr>
              <a:t>To</a:t>
            </a:r>
            <a:r>
              <a:rPr lang="uk-UA" sz="3100" b="1" i="0" strike="noStrike" cap="none" spc="0" baseline="0" dirty="0">
                <a:solidFill>
                  <a:srgbClr val="577F9F"/>
                </a:solidFill>
                <a:effectLst/>
                <a:latin typeface="Arial"/>
                <a:ea typeface="Arial"/>
                <a:cs typeface="Arial"/>
              </a:rPr>
              <a:t> </a:t>
            </a:r>
            <a:r>
              <a:rPr lang="uk-UA" sz="3100" b="1" i="0" strike="noStrike" cap="none" spc="0" baseline="0" dirty="0" err="1">
                <a:solidFill>
                  <a:srgbClr val="577F9F"/>
                </a:solidFill>
                <a:effectLst/>
                <a:latin typeface="Arial"/>
                <a:ea typeface="Arial"/>
                <a:cs typeface="Arial"/>
              </a:rPr>
              <a:t>Treat</a:t>
            </a:r>
            <a:endParaRPr lang="uk-UA" sz="3100" b="1" i="0" strike="noStrike" cap="none" spc="0" baseline="0" dirty="0">
              <a:solidFill>
                <a:srgbClr val="577F9F"/>
              </a:solidFill>
              <a:effectLst/>
              <a:latin typeface="Arial"/>
              <a:ea typeface="Arial"/>
              <a:cs typeface="Arial"/>
            </a:endParaRPr>
          </a:p>
        </p:txBody>
      </p:sp>
      <p:sp>
        <p:nvSpPr>
          <p:cNvPr id="5" name="Slide Number Placeholder 4">
            <a:extLst>
              <a:ext uri="{FF2B5EF4-FFF2-40B4-BE49-F238E27FC236}">
                <a16:creationId xmlns:a16="http://schemas.microsoft.com/office/drawing/2014/main" id="{CC7E6D85-22A5-F2E9-04BB-47841293CB73}"/>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71</a:t>
            </a:fld>
            <a:endParaRPr lang="en-US"/>
          </a:p>
        </p:txBody>
      </p:sp>
      <p:pic>
        <p:nvPicPr>
          <p:cNvPr id="8" name="Picture 7">
            <a:extLst>
              <a:ext uri="{FF2B5EF4-FFF2-40B4-BE49-F238E27FC236}">
                <a16:creationId xmlns:a16="http://schemas.microsoft.com/office/drawing/2014/main" id="{68F314F2-D9B0-2311-F300-5F4146BC5144}"/>
              </a:ext>
            </a:extLst>
          </p:cNvPr>
          <p:cNvPicPr>
            <a:picLocks noChangeAspect="1"/>
          </p:cNvPicPr>
          <p:nvPr/>
        </p:nvPicPr>
        <p:blipFill>
          <a:blip r:embed="rId3"/>
          <a:stretch>
            <a:fillRect/>
          </a:stretch>
        </p:blipFill>
        <p:spPr>
          <a:xfrm>
            <a:off x="1604365" y="1798018"/>
            <a:ext cx="3096975" cy="4377132"/>
          </a:xfrm>
          <a:prstGeom prst="rect">
            <a:avLst/>
          </a:prstGeom>
        </p:spPr>
      </p:pic>
      <p:pic>
        <p:nvPicPr>
          <p:cNvPr id="9" name="Picture 8">
            <a:extLst>
              <a:ext uri="{FF2B5EF4-FFF2-40B4-BE49-F238E27FC236}">
                <a16:creationId xmlns:a16="http://schemas.microsoft.com/office/drawing/2014/main" id="{2FE01008-1818-1C82-2E06-C56D33AC6910}"/>
              </a:ext>
            </a:extLst>
          </p:cNvPr>
          <p:cNvPicPr>
            <a:picLocks noChangeAspect="1"/>
          </p:cNvPicPr>
          <p:nvPr/>
        </p:nvPicPr>
        <p:blipFill>
          <a:blip r:embed="rId4"/>
          <a:stretch>
            <a:fillRect/>
          </a:stretch>
        </p:blipFill>
        <p:spPr>
          <a:xfrm>
            <a:off x="7042497" y="1798018"/>
            <a:ext cx="3281392" cy="4377132"/>
          </a:xfrm>
          <a:prstGeom prst="rect">
            <a:avLst/>
          </a:prstGeom>
        </p:spPr>
      </p:pic>
      <p:sp>
        <p:nvSpPr>
          <p:cNvPr id="10" name="TextBox 9">
            <a:extLst>
              <a:ext uri="{FF2B5EF4-FFF2-40B4-BE49-F238E27FC236}">
                <a16:creationId xmlns:a16="http://schemas.microsoft.com/office/drawing/2014/main" id="{AE28F3B2-80CD-E4E7-443A-EFB430F9AE98}"/>
              </a:ext>
            </a:extLst>
          </p:cNvPr>
          <p:cNvSpPr txBox="1"/>
          <p:nvPr/>
        </p:nvSpPr>
        <p:spPr>
          <a:xfrm>
            <a:off x="5982677" y="884513"/>
            <a:ext cx="4951486" cy="954107"/>
          </a:xfrm>
          <a:prstGeom prst="rect">
            <a:avLst/>
          </a:prstGeom>
          <a:noFill/>
        </p:spPr>
        <p:txBody>
          <a:bodyPr wrap="square" rtlCol="0">
            <a:spAutoFit/>
          </a:bodyPr>
          <a:lstStyle/>
          <a:p>
            <a:r>
              <a:rPr lang="uk-UA" sz="2800" b="0" i="0" strike="noStrike" cap="none" spc="0" baseline="0" dirty="0">
                <a:solidFill>
                  <a:srgbClr val="000000"/>
                </a:solidFill>
                <a:effectLst/>
                <a:latin typeface="Arial"/>
                <a:ea typeface="Arial"/>
                <a:cs typeface="Arial"/>
              </a:rPr>
              <a:t>Дозування для нирок: </a:t>
            </a:r>
            <a:r>
              <a:rPr lang="uk-UA" sz="2800" b="0" i="0" strike="noStrike" cap="none" spc="0" baseline="0" dirty="0" err="1">
                <a:solidFill>
                  <a:srgbClr val="000000"/>
                </a:solidFill>
                <a:effectLst/>
                <a:latin typeface="Arial"/>
                <a:ea typeface="Arial"/>
                <a:cs typeface="Arial"/>
              </a:rPr>
              <a:t>GFR</a:t>
            </a:r>
            <a:r>
              <a:rPr lang="uk-UA" sz="2800" b="0" i="0" strike="noStrike" cap="none" spc="0" baseline="0" dirty="0">
                <a:solidFill>
                  <a:srgbClr val="000000"/>
                </a:solidFill>
                <a:effectLst/>
                <a:latin typeface="Arial"/>
                <a:ea typeface="Arial"/>
                <a:cs typeface="Arial"/>
              </a:rPr>
              <a:t> 30–60</a:t>
            </a:r>
          </a:p>
        </p:txBody>
      </p:sp>
      <p:sp>
        <p:nvSpPr>
          <p:cNvPr id="2" name="TextBox 1">
            <a:extLst>
              <a:ext uri="{FF2B5EF4-FFF2-40B4-BE49-F238E27FC236}">
                <a16:creationId xmlns:a16="http://schemas.microsoft.com/office/drawing/2014/main" id="{8DB0E323-ED29-ED43-DCA5-38207D17BCA4}"/>
              </a:ext>
            </a:extLst>
          </p:cNvPr>
          <p:cNvSpPr txBox="1"/>
          <p:nvPr/>
        </p:nvSpPr>
        <p:spPr>
          <a:xfrm>
            <a:off x="560750" y="866337"/>
            <a:ext cx="45288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2800" b="0" i="0" strike="noStrike" cap="none" spc="0" baseline="0" dirty="0">
                <a:solidFill>
                  <a:srgbClr val="000000"/>
                </a:solidFill>
                <a:effectLst/>
                <a:latin typeface="Arial"/>
                <a:ea typeface="Arial"/>
                <a:cs typeface="Arial"/>
              </a:rPr>
              <a:t>Звичайне дозування препарату </a:t>
            </a:r>
            <a:r>
              <a:rPr lang="uk-UA" sz="2800" b="0" i="0" strike="noStrike" cap="none" spc="0" baseline="0" dirty="0" err="1">
                <a:solidFill>
                  <a:srgbClr val="000000"/>
                </a:solidFill>
                <a:effectLst/>
                <a:latin typeface="Arial"/>
                <a:ea typeface="Arial"/>
                <a:cs typeface="Arial"/>
              </a:rPr>
              <a:t>Паксловід</a:t>
            </a:r>
            <a:endParaRPr lang="uk-UA" sz="2800" b="0"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22728564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985-5A91-BCA1-AC25-9375D28C8382}"/>
              </a:ext>
            </a:extLst>
          </p:cNvPr>
          <p:cNvSpPr>
            <a:spLocks noGrp="1"/>
          </p:cNvSpPr>
          <p:nvPr>
            <p:ph type="title"/>
          </p:nvPr>
        </p:nvSpPr>
        <p:spPr>
          <a:xfrm>
            <a:off x="187570" y="36652"/>
            <a:ext cx="8543925" cy="722473"/>
          </a:xfrm>
        </p:spPr>
        <p:txBody>
          <a:bodyPr/>
          <a:lstStyle/>
          <a:p>
            <a:r>
              <a:rPr lang="uk-UA" sz="3200" b="1" i="0" strike="noStrike" cap="none" spc="0" baseline="0" dirty="0" err="1">
                <a:solidFill>
                  <a:srgbClr val="577F9F"/>
                </a:solidFill>
                <a:effectLst/>
                <a:latin typeface="Arial"/>
                <a:ea typeface="Arial"/>
                <a:cs typeface="Arial"/>
              </a:rPr>
              <a:t>Паксловід</a:t>
            </a:r>
            <a:r>
              <a:rPr lang="uk-UA" sz="3200" b="1" i="0" strike="noStrike" cap="none" spc="0" baseline="0" dirty="0">
                <a:solidFill>
                  <a:srgbClr val="577F9F"/>
                </a:solidFill>
                <a:effectLst/>
                <a:latin typeface="Arial"/>
                <a:ea typeface="Arial"/>
                <a:cs typeface="Arial"/>
              </a:rPr>
              <a:t>: інструкції для пацієнта</a:t>
            </a:r>
          </a:p>
        </p:txBody>
      </p:sp>
      <p:sp>
        <p:nvSpPr>
          <p:cNvPr id="3" name="Content Placeholder 2">
            <a:extLst>
              <a:ext uri="{FF2B5EF4-FFF2-40B4-BE49-F238E27FC236}">
                <a16:creationId xmlns:a16="http://schemas.microsoft.com/office/drawing/2014/main" id="{C11B6F16-4AD5-4C37-8020-F377D40B98CE}"/>
              </a:ext>
            </a:extLst>
          </p:cNvPr>
          <p:cNvSpPr>
            <a:spLocks noGrp="1"/>
          </p:cNvSpPr>
          <p:nvPr>
            <p:ph idx="1"/>
          </p:nvPr>
        </p:nvSpPr>
        <p:spPr>
          <a:xfrm>
            <a:off x="838199" y="793630"/>
            <a:ext cx="10873154" cy="5017078"/>
          </a:xfrm>
        </p:spPr>
        <p:txBody>
          <a:bodyPr/>
          <a:lstStyle/>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Ковтайте таблетки цілком. Не розжовуйте, не розламуйте та не подрібнюйте таблетки. </a:t>
            </a:r>
          </a:p>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Приймайте </a:t>
            </a:r>
            <a:r>
              <a:rPr lang="uk-UA" sz="2000" b="0" i="0" strike="noStrike" cap="none" spc="0" baseline="0" dirty="0" err="1">
                <a:solidFill>
                  <a:srgbClr val="262626"/>
                </a:solidFill>
                <a:effectLst/>
                <a:latin typeface="Arial"/>
                <a:ea typeface="Arial"/>
                <a:cs typeface="Arial"/>
              </a:rPr>
              <a:t>ПАКСЛОВІД</a:t>
            </a:r>
            <a:r>
              <a:rPr lang="uk-UA" sz="2000" b="0" i="0" strike="noStrike" cap="none" spc="0" baseline="0" dirty="0">
                <a:solidFill>
                  <a:srgbClr val="262626"/>
                </a:solidFill>
                <a:effectLst/>
                <a:latin typeface="Arial"/>
                <a:ea typeface="Arial"/>
                <a:cs typeface="Arial"/>
              </a:rPr>
              <a:t> незалежно від прийому їжі.</a:t>
            </a:r>
          </a:p>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Не припиняйте прийом </a:t>
            </a:r>
            <a:r>
              <a:rPr lang="uk-UA" sz="2000" b="0" i="0" strike="noStrike" cap="none" spc="0" baseline="0" dirty="0" err="1">
                <a:solidFill>
                  <a:srgbClr val="262626"/>
                </a:solidFill>
                <a:effectLst/>
                <a:latin typeface="Arial"/>
                <a:ea typeface="Arial"/>
                <a:cs typeface="Arial"/>
              </a:rPr>
              <a:t>ПАКСЛОВІДУ</a:t>
            </a:r>
            <a:r>
              <a:rPr lang="uk-UA" sz="2000" b="0" i="0" strike="noStrike" cap="none" spc="0" baseline="0" dirty="0">
                <a:solidFill>
                  <a:srgbClr val="262626"/>
                </a:solidFill>
                <a:effectLst/>
                <a:latin typeface="Arial"/>
                <a:ea typeface="Arial"/>
                <a:cs typeface="Arial"/>
              </a:rPr>
              <a:t> до завершення курсу лікування, не порадившись зі своїм лікарем, навіть якщо Ви почуваєтеся краще.</a:t>
            </a:r>
          </a:p>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Якщо ви пропустили прийом препарату </a:t>
            </a:r>
            <a:r>
              <a:rPr lang="uk-UA" sz="2000" b="0" i="0" strike="noStrike" cap="none" spc="0" baseline="0" dirty="0" err="1">
                <a:solidFill>
                  <a:srgbClr val="262626"/>
                </a:solidFill>
                <a:effectLst/>
                <a:latin typeface="Arial"/>
                <a:ea typeface="Arial"/>
                <a:cs typeface="Arial"/>
              </a:rPr>
              <a:t>ПАКСЛОВІД</a:t>
            </a:r>
            <a:r>
              <a:rPr lang="uk-UA" sz="2000" b="0" i="0" strike="noStrike" cap="none" spc="0" baseline="0" dirty="0">
                <a:solidFill>
                  <a:srgbClr val="262626"/>
                </a:solidFill>
                <a:effectLst/>
                <a:latin typeface="Arial"/>
                <a:ea typeface="Arial"/>
                <a:cs typeface="Arial"/>
              </a:rPr>
              <a:t> протягом 8 годин з моменту звичайного прийому, прийміть його, як тільки згадаєте про це. Якщо Ви пропустили прийом препарату більше ніж на 8 годин, не приймайте його, а натомість прийміть наступну дозу у звичайний час. Не приймайте одночасно 2 дози </a:t>
            </a:r>
            <a:r>
              <a:rPr lang="uk-UA" sz="2000" b="0" i="0" strike="noStrike" cap="none" spc="0" baseline="0" dirty="0" err="1">
                <a:solidFill>
                  <a:srgbClr val="262626"/>
                </a:solidFill>
                <a:effectLst/>
                <a:latin typeface="Arial"/>
                <a:ea typeface="Arial"/>
                <a:cs typeface="Arial"/>
              </a:rPr>
              <a:t>ПАКСЛОВІДУ</a:t>
            </a:r>
            <a:r>
              <a:rPr lang="uk-UA" sz="2000" b="0" i="0" strike="noStrike" cap="none" spc="0" baseline="0" dirty="0">
                <a:solidFill>
                  <a:srgbClr val="262626"/>
                </a:solidFill>
                <a:effectLst/>
                <a:latin typeface="Arial"/>
                <a:ea typeface="Arial"/>
                <a:cs typeface="Arial"/>
              </a:rPr>
              <a:t>. </a:t>
            </a:r>
          </a:p>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Якщо ви прийняли занадто багато препарату </a:t>
            </a:r>
            <a:r>
              <a:rPr lang="uk-UA" sz="2000" b="0" i="0" strike="noStrike" cap="none" spc="0" baseline="0" dirty="0" err="1">
                <a:solidFill>
                  <a:srgbClr val="262626"/>
                </a:solidFill>
                <a:effectLst/>
                <a:latin typeface="Arial"/>
                <a:ea typeface="Arial"/>
                <a:cs typeface="Arial"/>
              </a:rPr>
              <a:t>ПАКСЛОВІД</a:t>
            </a:r>
            <a:r>
              <a:rPr lang="uk-UA" sz="2000" b="0" i="0" strike="noStrike" cap="none" spc="0" baseline="0" dirty="0">
                <a:solidFill>
                  <a:srgbClr val="262626"/>
                </a:solidFill>
                <a:effectLst/>
                <a:latin typeface="Arial"/>
                <a:ea typeface="Arial"/>
                <a:cs typeface="Arial"/>
              </a:rPr>
              <a:t>, негайно зателефонуйте своєму лікарю або зверніться до найближчого пункту невідкладної допомоги. </a:t>
            </a:r>
          </a:p>
          <a:p>
            <a:pPr marL="285750" indent="-285750">
              <a:buFont typeface="Wingdings" panose="05000000000000000000" pitchFamily="2" charset="2"/>
              <a:buChar char="§"/>
            </a:pPr>
            <a:r>
              <a:rPr lang="uk-UA" sz="2000" b="0" i="0" strike="noStrike" cap="none" spc="0" baseline="0" dirty="0">
                <a:solidFill>
                  <a:srgbClr val="262626"/>
                </a:solidFill>
                <a:effectLst/>
                <a:latin typeface="Arial"/>
                <a:ea typeface="Arial"/>
                <a:cs typeface="Arial"/>
              </a:rPr>
              <a:t>Якщо Ви приймаєте ліки, що містять </a:t>
            </a:r>
            <a:r>
              <a:rPr lang="uk-UA" sz="2000" b="0" i="0" strike="noStrike" cap="none" spc="0" baseline="0" dirty="0" err="1">
                <a:solidFill>
                  <a:srgbClr val="262626"/>
                </a:solidFill>
                <a:effectLst/>
                <a:latin typeface="Arial"/>
                <a:ea typeface="Arial"/>
                <a:cs typeface="Arial"/>
              </a:rPr>
              <a:t>ритонавір</a:t>
            </a:r>
            <a:r>
              <a:rPr lang="uk-UA" sz="2000" b="0" i="0" strike="noStrike" cap="none" spc="0" baseline="0" dirty="0">
                <a:solidFill>
                  <a:srgbClr val="262626"/>
                </a:solidFill>
                <a:effectLst/>
                <a:latin typeface="Arial"/>
                <a:ea typeface="Arial"/>
                <a:cs typeface="Arial"/>
              </a:rPr>
              <a:t> або </a:t>
            </a:r>
            <a:r>
              <a:rPr lang="uk-UA" sz="2000" b="0" i="0" strike="noStrike" cap="none" spc="0" baseline="0" dirty="0" err="1">
                <a:solidFill>
                  <a:srgbClr val="262626"/>
                </a:solidFill>
                <a:effectLst/>
                <a:latin typeface="Arial"/>
                <a:ea typeface="Arial"/>
                <a:cs typeface="Arial"/>
              </a:rPr>
              <a:t>кобіцистат</a:t>
            </a:r>
            <a:r>
              <a:rPr lang="uk-UA" sz="2000" b="0" i="0" strike="noStrike" cap="none" spc="0" baseline="0" dirty="0">
                <a:solidFill>
                  <a:srgbClr val="262626"/>
                </a:solidFill>
                <a:effectLst/>
                <a:latin typeface="Arial"/>
                <a:ea typeface="Arial"/>
                <a:cs typeface="Arial"/>
              </a:rPr>
              <a:t>, для лікування гепатиту С або вірусу імунодефіциту людини (ВІЛ), слід продовжувати приймати ліки згідно з призначенням вашого лікаря. Зверніться до свого лікаря, якщо ви не почуваєтеся краще або ваш стан погіршився через 5 днів.</a:t>
            </a:r>
          </a:p>
          <a:p>
            <a:endParaRPr lang="en-US" sz="2200" dirty="0"/>
          </a:p>
        </p:txBody>
      </p:sp>
      <p:sp>
        <p:nvSpPr>
          <p:cNvPr id="4" name="Slide Number Placeholder 3">
            <a:extLst>
              <a:ext uri="{FF2B5EF4-FFF2-40B4-BE49-F238E27FC236}">
                <a16:creationId xmlns:a16="http://schemas.microsoft.com/office/drawing/2014/main" id="{08BE910B-413A-3D8E-24A7-22A7F97B0BBF}"/>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72</a:t>
            </a:fld>
            <a:endParaRPr lang="en-US"/>
          </a:p>
        </p:txBody>
      </p:sp>
    </p:spTree>
    <p:extLst>
      <p:ext uri="{BB962C8B-B14F-4D97-AF65-F5344CB8AC3E}">
        <p14:creationId xmlns:p14="http://schemas.microsoft.com/office/powerpoint/2010/main" val="18960701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71C-9B21-6480-55A4-6463E45ECAFA}"/>
              </a:ext>
            </a:extLst>
          </p:cNvPr>
          <p:cNvSpPr>
            <a:spLocks noGrp="1"/>
          </p:cNvSpPr>
          <p:nvPr>
            <p:ph type="title"/>
          </p:nvPr>
        </p:nvSpPr>
        <p:spPr>
          <a:xfrm>
            <a:off x="486508" y="288524"/>
            <a:ext cx="8543925" cy="800039"/>
          </a:xfrm>
        </p:spPr>
        <p:txBody>
          <a:bodyPr>
            <a:normAutofit fontScale="90000"/>
          </a:bodyPr>
          <a:lstStyle/>
          <a:p>
            <a:r>
              <a:rPr lang="uk-UA" sz="3600" b="1" i="0" strike="noStrike" cap="none" spc="0" baseline="0" dirty="0" err="1">
                <a:solidFill>
                  <a:srgbClr val="577F9F"/>
                </a:solidFill>
                <a:effectLst/>
                <a:latin typeface="Arial"/>
                <a:ea typeface="Arial"/>
                <a:cs typeface="Arial"/>
              </a:rPr>
              <a:t>Паксловід</a:t>
            </a:r>
            <a:r>
              <a:rPr lang="uk-UA" sz="3600" b="1" i="0" strike="noStrike" cap="none" spc="0" baseline="0" dirty="0">
                <a:solidFill>
                  <a:srgbClr val="577F9F"/>
                </a:solidFill>
                <a:effectLst/>
                <a:latin typeface="Arial"/>
                <a:ea typeface="Arial"/>
                <a:cs typeface="Arial"/>
              </a:rPr>
              <a:t>: упаковка на курс лікування</a:t>
            </a:r>
          </a:p>
        </p:txBody>
      </p:sp>
      <p:sp>
        <p:nvSpPr>
          <p:cNvPr id="3" name="Slide Number Placeholder 2">
            <a:extLst>
              <a:ext uri="{FF2B5EF4-FFF2-40B4-BE49-F238E27FC236}">
                <a16:creationId xmlns:a16="http://schemas.microsoft.com/office/drawing/2014/main" id="{BC1C5427-A3F5-F14F-C5D8-040D236E0BD9}"/>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73</a:t>
            </a:fld>
            <a:endParaRPr lang="en-US"/>
          </a:p>
        </p:txBody>
      </p:sp>
      <p:pic>
        <p:nvPicPr>
          <p:cNvPr id="4" name="Picture 3" descr="Text, letter&#10;&#10;Description automatically generated">
            <a:extLst>
              <a:ext uri="{FF2B5EF4-FFF2-40B4-BE49-F238E27FC236}">
                <a16:creationId xmlns:a16="http://schemas.microsoft.com/office/drawing/2014/main" id="{1E10EAD4-5E66-5F2A-2F3D-F9A52F2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857" y="1460374"/>
            <a:ext cx="7389670" cy="4932747"/>
          </a:xfrm>
          <a:prstGeom prst="rect">
            <a:avLst/>
          </a:prstGeom>
        </p:spPr>
      </p:pic>
    </p:spTree>
    <p:extLst>
      <p:ext uri="{BB962C8B-B14F-4D97-AF65-F5344CB8AC3E}">
        <p14:creationId xmlns:p14="http://schemas.microsoft.com/office/powerpoint/2010/main" val="22050978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12D0-2BB9-DA9C-8D6A-E3B70325CCDC}"/>
              </a:ext>
            </a:extLst>
          </p:cNvPr>
          <p:cNvSpPr>
            <a:spLocks noGrp="1"/>
          </p:cNvSpPr>
          <p:nvPr>
            <p:ph type="title"/>
          </p:nvPr>
        </p:nvSpPr>
        <p:spPr>
          <a:xfrm>
            <a:off x="583041" y="4898"/>
            <a:ext cx="10134600" cy="800039"/>
          </a:xfrm>
        </p:spPr>
        <p:txBody>
          <a:bodyPr>
            <a:normAutofit fontScale="90000"/>
          </a:bodyPr>
          <a:lstStyle/>
          <a:p>
            <a:r>
              <a:rPr lang="uk-UA" sz="3600" b="1" i="0" strike="noStrike" cap="none" spc="0" baseline="0" dirty="0" err="1">
                <a:solidFill>
                  <a:srgbClr val="577F9F"/>
                </a:solidFill>
                <a:effectLst/>
                <a:latin typeface="Arial"/>
                <a:ea typeface="Arial"/>
                <a:cs typeface="Arial"/>
              </a:rPr>
              <a:t>Паксловід</a:t>
            </a:r>
            <a:r>
              <a:rPr lang="uk-UA" sz="3600" b="1" i="0" strike="noStrike" cap="none" spc="0" baseline="0" dirty="0">
                <a:solidFill>
                  <a:srgbClr val="577F9F"/>
                </a:solidFill>
                <a:effectLst/>
                <a:latin typeface="Arial"/>
                <a:ea typeface="Arial"/>
                <a:cs typeface="Arial"/>
              </a:rPr>
              <a:t>: протипоказання та побічні ефекти</a:t>
            </a:r>
          </a:p>
        </p:txBody>
      </p:sp>
      <p:sp>
        <p:nvSpPr>
          <p:cNvPr id="4" name="Slide Number Placeholder 3">
            <a:extLst>
              <a:ext uri="{FF2B5EF4-FFF2-40B4-BE49-F238E27FC236}">
                <a16:creationId xmlns:a16="http://schemas.microsoft.com/office/drawing/2014/main" id="{C07C7BC4-752D-185C-FC18-C8FC24EC1161}"/>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74</a:t>
            </a:fld>
            <a:endParaRPr lang="en-US"/>
          </a:p>
        </p:txBody>
      </p:sp>
      <p:grpSp>
        <p:nvGrpSpPr>
          <p:cNvPr id="10" name="Group 9">
            <a:extLst>
              <a:ext uri="{FF2B5EF4-FFF2-40B4-BE49-F238E27FC236}">
                <a16:creationId xmlns:a16="http://schemas.microsoft.com/office/drawing/2014/main" id="{823802A4-3A83-7388-C8C6-93D0F886A875}"/>
              </a:ext>
            </a:extLst>
          </p:cNvPr>
          <p:cNvGrpSpPr/>
          <p:nvPr/>
        </p:nvGrpSpPr>
        <p:grpSpPr>
          <a:xfrm>
            <a:off x="268827" y="1020739"/>
            <a:ext cx="11488176" cy="9075729"/>
            <a:chOff x="5954785" y="983881"/>
            <a:chExt cx="11488176" cy="9075729"/>
          </a:xfrm>
        </p:grpSpPr>
        <p:sp>
          <p:nvSpPr>
            <p:cNvPr id="11" name="TextBox 10">
              <a:extLst>
                <a:ext uri="{FF2B5EF4-FFF2-40B4-BE49-F238E27FC236}">
                  <a16:creationId xmlns:a16="http://schemas.microsoft.com/office/drawing/2014/main" id="{0DEFC1C7-28F3-2822-F3A2-D5001090400A}"/>
                </a:ext>
              </a:extLst>
            </p:cNvPr>
            <p:cNvSpPr txBox="1"/>
            <p:nvPr/>
          </p:nvSpPr>
          <p:spPr>
            <a:xfrm>
              <a:off x="6120955" y="1067324"/>
              <a:ext cx="10605535" cy="8992286"/>
            </a:xfrm>
            <a:prstGeom prst="rect">
              <a:avLst/>
            </a:prstGeom>
            <a:noFill/>
          </p:spPr>
          <p:txBody>
            <a:bodyPr wrap="square">
              <a:spAutoFit/>
            </a:bodyPr>
            <a:lstStyle/>
            <a:p>
              <a:r>
                <a:rPr lang="uk-UA" sz="2200" b="1" i="0" u="sng" strike="noStrike" cap="none" spc="0" baseline="0" dirty="0">
                  <a:solidFill>
                    <a:srgbClr val="000000"/>
                  </a:solidFill>
                  <a:effectLst/>
                  <a:uFill>
                    <a:solidFill>
                      <a:srgbClr val="000000"/>
                    </a:solidFill>
                  </a:uFill>
                  <a:latin typeface="Arial"/>
                  <a:ea typeface="Arial"/>
                  <a:cs typeface="Arial"/>
                </a:rPr>
                <a:t>Не приймайте </a:t>
              </a:r>
              <a:r>
                <a:rPr lang="uk-UA" sz="2200" b="1" i="0" u="sng" strike="noStrike" cap="none" spc="0" baseline="0" dirty="0" err="1">
                  <a:solidFill>
                    <a:srgbClr val="000000"/>
                  </a:solidFill>
                  <a:effectLst/>
                  <a:uFill>
                    <a:solidFill>
                      <a:srgbClr val="000000"/>
                    </a:solidFill>
                  </a:uFill>
                  <a:latin typeface="Arial"/>
                  <a:ea typeface="Arial"/>
                  <a:cs typeface="Arial"/>
                </a:rPr>
                <a:t>ПАКСЛОВІД</a:t>
              </a:r>
              <a:r>
                <a:rPr lang="uk-UA" sz="2200" b="1" i="0" u="sng" strike="noStrike" cap="none" spc="0" baseline="0" dirty="0">
                  <a:solidFill>
                    <a:srgbClr val="000000"/>
                  </a:solidFill>
                  <a:effectLst/>
                  <a:uFill>
                    <a:solidFill>
                      <a:srgbClr val="000000"/>
                    </a:solidFill>
                  </a:uFill>
                  <a:latin typeface="Arial"/>
                  <a:ea typeface="Arial"/>
                  <a:cs typeface="Arial"/>
                </a:rPr>
                <a:t>, якщо</a:t>
              </a:r>
              <a:r>
                <a:rPr lang="uk-UA" sz="2200" b="0" i="0" strike="noStrike" cap="none" spc="0" baseline="0" dirty="0">
                  <a:solidFill>
                    <a:srgbClr val="000000"/>
                  </a:solidFill>
                  <a:effectLst/>
                  <a:latin typeface="Arial"/>
                  <a:ea typeface="Arial"/>
                  <a:cs typeface="Arial"/>
                </a:rPr>
                <a:t>: </a:t>
              </a: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У вас алергія на </a:t>
              </a:r>
              <a:r>
                <a:rPr lang="uk-UA" sz="1800" b="0" i="0" strike="noStrike" cap="none" spc="0" baseline="0" dirty="0" err="1">
                  <a:solidFill>
                    <a:srgbClr val="000000"/>
                  </a:solidFill>
                  <a:effectLst/>
                  <a:latin typeface="Arial"/>
                  <a:ea typeface="Arial"/>
                  <a:cs typeface="Arial"/>
                </a:rPr>
                <a:t>нірматрелвір</a:t>
              </a:r>
              <a:r>
                <a:rPr lang="uk-UA" sz="1800" b="0" i="0" strike="noStrike" cap="none" spc="0" baseline="0" dirty="0">
                  <a:solidFill>
                    <a:srgbClr val="000000"/>
                  </a:solidFill>
                  <a:effectLst/>
                  <a:latin typeface="Arial"/>
                  <a:ea typeface="Arial"/>
                  <a:cs typeface="Arial"/>
                </a:rPr>
                <a:t>, </a:t>
              </a:r>
              <a:r>
                <a:rPr lang="uk-UA" sz="1800" b="0" i="0" strike="noStrike" cap="none" spc="0" baseline="0" dirty="0" err="1">
                  <a:solidFill>
                    <a:srgbClr val="000000"/>
                  </a:solidFill>
                  <a:effectLst/>
                  <a:latin typeface="Arial"/>
                  <a:ea typeface="Arial"/>
                  <a:cs typeface="Arial"/>
                </a:rPr>
                <a:t>ритонавір</a:t>
              </a:r>
              <a:r>
                <a:rPr lang="uk-UA" sz="1800" b="0" i="0" strike="noStrike" cap="none" spc="0" baseline="0" dirty="0">
                  <a:solidFill>
                    <a:srgbClr val="000000"/>
                  </a:solidFill>
                  <a:effectLst/>
                  <a:latin typeface="Arial"/>
                  <a:ea typeface="Arial"/>
                  <a:cs typeface="Arial"/>
                </a:rPr>
                <a:t> або будь-який інгредієнт </a:t>
              </a:r>
              <a:r>
                <a:rPr lang="uk-UA" sz="1800" b="0" i="0" strike="noStrike" cap="none" spc="0" baseline="0" dirty="0" err="1">
                  <a:solidFill>
                    <a:srgbClr val="000000"/>
                  </a:solidFill>
                  <a:effectLst/>
                  <a:latin typeface="Arial"/>
                  <a:ea typeface="Arial"/>
                  <a:cs typeface="Arial"/>
                </a:rPr>
                <a:t>ПАКСЛОВІДУ</a:t>
              </a:r>
              <a:r>
                <a:rPr lang="uk-UA" sz="1800" b="0" i="0" strike="noStrike" cap="none" spc="0" baseline="0" dirty="0">
                  <a:solidFill>
                    <a:srgbClr val="000000"/>
                  </a:solidFill>
                  <a:effectLst/>
                  <a:latin typeface="Arial"/>
                  <a:ea typeface="Arial"/>
                  <a:cs typeface="Arial"/>
                </a:rPr>
                <a:t>.</a:t>
              </a: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У вас виражене захворювання печінки або нирок (див. алгоритм).</a:t>
              </a:r>
            </a:p>
            <a:p>
              <a:endParaRPr lang="en-US" sz="1600" dirty="0">
                <a:cs typeface="Calibri" panose="020F0502020204030204" pitchFamily="34" charset="0"/>
              </a:endParaRPr>
            </a:p>
            <a:p>
              <a:r>
                <a:rPr lang="uk-UA" sz="2200" b="1" i="0" u="sng" strike="noStrike" cap="none" spc="0" baseline="0" dirty="0">
                  <a:solidFill>
                    <a:srgbClr val="000000"/>
                  </a:solidFill>
                  <a:effectLst/>
                  <a:uFill>
                    <a:solidFill>
                      <a:srgbClr val="000000"/>
                    </a:solidFill>
                  </a:uFill>
                  <a:latin typeface="Arial"/>
                  <a:ea typeface="Arial"/>
                  <a:cs typeface="Arial"/>
                </a:rPr>
                <a:t>Можливі побічні ефекти препарату </a:t>
              </a:r>
              <a:r>
                <a:rPr lang="uk-UA" sz="2200" b="1" i="0" u="sng" strike="noStrike" cap="none" spc="0" baseline="0" dirty="0" err="1">
                  <a:solidFill>
                    <a:srgbClr val="000000"/>
                  </a:solidFill>
                  <a:effectLst/>
                  <a:uFill>
                    <a:solidFill>
                      <a:srgbClr val="000000"/>
                    </a:solidFill>
                  </a:uFill>
                  <a:latin typeface="Arial"/>
                  <a:ea typeface="Arial"/>
                  <a:cs typeface="Arial"/>
                </a:rPr>
                <a:t>ПАКСЛОВІД</a:t>
              </a:r>
              <a:r>
                <a:rPr lang="uk-UA" sz="2200" b="1" i="0" u="sng" strike="noStrike" cap="none" spc="0" baseline="0" dirty="0">
                  <a:solidFill>
                    <a:srgbClr val="000000"/>
                  </a:solidFill>
                  <a:effectLst/>
                  <a:uFill>
                    <a:solidFill>
                      <a:srgbClr val="000000"/>
                    </a:solidFill>
                  </a:uFill>
                  <a:latin typeface="Arial"/>
                  <a:ea typeface="Arial"/>
                  <a:cs typeface="Arial"/>
                </a:rPr>
                <a:t>:</a:t>
              </a:r>
            </a:p>
            <a:p>
              <a:endParaRPr lang="en-US" sz="1600" dirty="0">
                <a:cs typeface="Calibri" panose="020F0502020204030204" pitchFamily="34" charset="0"/>
              </a:endParaRP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Змінене відчуття смаку; діарея; високий артеріальний тиск; болі в м’язах; біль у животі; нудота; загальне нездужання</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Реакції </a:t>
              </a:r>
              <a:r>
                <a:rPr lang="uk-UA" sz="1800" b="0" i="0" strike="noStrike" cap="none" spc="0" baseline="0" dirty="0" err="1">
                  <a:solidFill>
                    <a:srgbClr val="000000"/>
                  </a:solidFill>
                  <a:effectLst/>
                  <a:latin typeface="Arial"/>
                  <a:ea typeface="Arial"/>
                  <a:cs typeface="Arial"/>
                </a:rPr>
                <a:t>гіперчутливості</a:t>
              </a:r>
              <a:r>
                <a:rPr lang="uk-UA" sz="1800" b="0" i="0" strike="noStrike" cap="none" spc="0" baseline="0" dirty="0">
                  <a:solidFill>
                    <a:srgbClr val="000000"/>
                  </a:solidFill>
                  <a:effectLst/>
                  <a:latin typeface="Arial"/>
                  <a:ea typeface="Arial"/>
                  <a:cs typeface="Arial"/>
                </a:rPr>
                <a:t>: кропив’янка, проблеми з ковтанням або диханням, набряк рота, губ або обличчя, відчуття стиснення в горлі, хрипкість, висип на шкірі</a:t>
              </a:r>
              <a:r>
                <a:rPr lang="en-US" dirty="0">
                  <a:solidFill>
                    <a:srgbClr val="000000"/>
                  </a:solidFill>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marL="285750" indent="-285750">
                <a:buFont typeface="Wingdings" panose="05000000000000000000" pitchFamily="2" charset="2"/>
                <a:buChar char="§"/>
              </a:pPr>
              <a:r>
                <a:rPr lang="uk-UA" sz="1800" b="0" i="0" strike="noStrike" cap="none" spc="0" baseline="0" dirty="0" err="1">
                  <a:solidFill>
                    <a:srgbClr val="000000"/>
                  </a:solidFill>
                  <a:effectLst/>
                  <a:latin typeface="Arial"/>
                  <a:ea typeface="Arial"/>
                  <a:cs typeface="Arial"/>
                </a:rPr>
                <a:t>Гепатотоксичність</a:t>
              </a:r>
              <a:r>
                <a:rPr lang="uk-UA" sz="1800" b="0" i="0" strike="noStrike" cap="none" spc="0" baseline="0" dirty="0">
                  <a:solidFill>
                    <a:srgbClr val="000000"/>
                  </a:solidFill>
                  <a:effectLst/>
                  <a:latin typeface="Arial"/>
                  <a:ea typeface="Arial"/>
                  <a:cs typeface="Arial"/>
                </a:rPr>
                <a:t>: втрата апетиту, пожовтіння шкіри та білків очей (жовтяниця), темний колір сечі, бліді випорожнення та свербіж шкіри, біль у ділянці шлунка (черевної порожнини)</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Резистентність до ВІЛ-препаратів: Якщо у вас </a:t>
              </a:r>
              <a:r>
                <a:rPr lang="uk-UA" sz="1800" b="0" i="0" strike="noStrike" cap="none" spc="0" baseline="0" dirty="0" err="1">
                  <a:solidFill>
                    <a:srgbClr val="000000"/>
                  </a:solidFill>
                  <a:effectLst/>
                  <a:latin typeface="Arial"/>
                  <a:ea typeface="Arial"/>
                  <a:cs typeface="Arial"/>
                </a:rPr>
                <a:t>нелікована</a:t>
              </a:r>
              <a:r>
                <a:rPr lang="uk-UA" sz="1800" b="0" i="0" strike="noStrike" cap="none" spc="0" baseline="0" dirty="0">
                  <a:solidFill>
                    <a:srgbClr val="000000"/>
                  </a:solidFill>
                  <a:effectLst/>
                  <a:latin typeface="Arial"/>
                  <a:ea typeface="Arial"/>
                  <a:cs typeface="Arial"/>
                </a:rPr>
                <a:t> ВІЛ-інфекція, у майбутньому застосування </a:t>
              </a:r>
              <a:r>
                <a:rPr lang="uk-UA" sz="1800" b="0" i="0" strike="noStrike" cap="none" spc="0" baseline="0" dirty="0" err="1">
                  <a:solidFill>
                    <a:srgbClr val="000000"/>
                  </a:solidFill>
                  <a:effectLst/>
                  <a:latin typeface="Arial"/>
                  <a:ea typeface="Arial"/>
                  <a:cs typeface="Arial"/>
                </a:rPr>
                <a:t>ПАКСЛОВІДУ</a:t>
              </a:r>
              <a:r>
                <a:rPr lang="uk-UA" sz="1800" b="0" i="0" strike="noStrike" cap="none" spc="0" baseline="0" dirty="0">
                  <a:solidFill>
                    <a:srgbClr val="000000"/>
                  </a:solidFill>
                  <a:effectLst/>
                  <a:latin typeface="Arial"/>
                  <a:ea typeface="Arial"/>
                  <a:cs typeface="Arial"/>
                </a:rPr>
                <a:t> може призвести до того, що деякі препарати для лікування ВІЛ-інфекції будуть неефективними.</a:t>
              </a:r>
            </a:p>
            <a:p>
              <a:pPr marL="285750" indent="-285750">
                <a:buFont typeface="Wingdings" panose="05000000000000000000" pitchFamily="2" charset="2"/>
                <a:buChar char="§"/>
              </a:pPr>
              <a:r>
                <a:rPr lang="uk-UA" sz="1800" b="0" i="0" strike="noStrike" cap="none" spc="0" baseline="0" dirty="0">
                  <a:solidFill>
                    <a:srgbClr val="000000"/>
                  </a:solidFill>
                  <a:effectLst/>
                  <a:latin typeface="Arial"/>
                  <a:ea typeface="Arial"/>
                  <a:cs typeface="Arial"/>
                </a:rPr>
                <a:t>Може викликати побічні ефекти з боку </a:t>
              </a:r>
              <a:r>
                <a:rPr lang="uk-UA" sz="1800" b="0" i="0" strike="noStrike" cap="none" spc="0" baseline="0" dirty="0" err="1">
                  <a:solidFill>
                    <a:srgbClr val="000000"/>
                  </a:solidFill>
                  <a:effectLst/>
                  <a:latin typeface="Arial"/>
                  <a:ea typeface="Arial"/>
                  <a:cs typeface="Arial"/>
                </a:rPr>
                <a:t>ШКТ</a:t>
              </a:r>
              <a:r>
                <a:rPr lang="uk-UA" sz="1800" b="0" i="0" strike="noStrike" cap="none" spc="0" baseline="0" dirty="0">
                  <a:solidFill>
                    <a:srgbClr val="000000"/>
                  </a:solidFill>
                  <a:effectLst/>
                  <a:latin typeface="Arial"/>
                  <a:ea typeface="Arial"/>
                  <a:cs typeface="Arial"/>
                </a:rPr>
                <a:t>, якщо у </a:t>
              </a:r>
              <a:r>
                <a:rPr lang="uk-UA" sz="1800" b="0" i="0" strike="noStrike" cap="none" spc="0" baseline="0" dirty="0" err="1">
                  <a:solidFill>
                    <a:srgbClr val="000000"/>
                  </a:solidFill>
                  <a:effectLst/>
                  <a:latin typeface="Arial"/>
                  <a:ea typeface="Arial"/>
                  <a:cs typeface="Arial"/>
                </a:rPr>
                <a:t>іас</a:t>
              </a:r>
              <a:r>
                <a:rPr lang="uk-UA" sz="1800" b="0" i="0" strike="noStrike" cap="none" spc="0" baseline="0" dirty="0">
                  <a:solidFill>
                    <a:srgbClr val="000000"/>
                  </a:solidFill>
                  <a:effectLst/>
                  <a:latin typeface="Arial"/>
                  <a:ea typeface="Arial"/>
                  <a:cs typeface="Arial"/>
                </a:rPr>
                <a:t> непереносимість лактози або галактози; або дефіцит лактози чи порушення всмоктування глюкози-галактози — </a:t>
              </a:r>
              <a:r>
                <a:rPr lang="uk-UA" sz="1800" b="0" i="0" strike="noStrike" cap="none" spc="0" baseline="0" dirty="0" err="1">
                  <a:solidFill>
                    <a:srgbClr val="000000"/>
                  </a:solidFill>
                  <a:effectLst/>
                  <a:latin typeface="Arial"/>
                  <a:ea typeface="Arial"/>
                  <a:cs typeface="Arial"/>
                </a:rPr>
                <a:t>нірматрелвір</a:t>
              </a:r>
              <a:r>
                <a:rPr lang="uk-UA" sz="1800" b="0" i="0" strike="noStrike" cap="none" spc="0" baseline="0" dirty="0">
                  <a:solidFill>
                    <a:srgbClr val="000000"/>
                  </a:solidFill>
                  <a:effectLst/>
                  <a:latin typeface="Arial"/>
                  <a:ea typeface="Arial"/>
                  <a:cs typeface="Arial"/>
                </a:rPr>
                <a:t> містить багато лактози.</a:t>
              </a:r>
              <a:endParaRPr lang="en-US" dirty="0">
                <a:cs typeface="Calibri" panose="020F0502020204030204" pitchFamily="34" charset="0"/>
              </a:endParaRPr>
            </a:p>
            <a:p>
              <a:pPr marL="285750" indent="-285750">
                <a:buFont typeface="Wingdings" panose="05000000000000000000" pitchFamily="2" charset="2"/>
                <a:buChar char="§"/>
              </a:pPr>
              <a:endParaRPr lang="en-US" sz="1600" dirty="0">
                <a:cs typeface="Calibri"/>
              </a:endParaRP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12" name="Rectangle 11">
              <a:extLst>
                <a:ext uri="{FF2B5EF4-FFF2-40B4-BE49-F238E27FC236}">
                  <a16:creationId xmlns:a16="http://schemas.microsoft.com/office/drawing/2014/main" id="{0C100B9C-AB40-F647-FF9C-8C1C367B0FFE}"/>
                </a:ext>
              </a:extLst>
            </p:cNvPr>
            <p:cNvSpPr/>
            <p:nvPr/>
          </p:nvSpPr>
          <p:spPr>
            <a:xfrm>
              <a:off x="5954785" y="983881"/>
              <a:ext cx="11488176" cy="510014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2810740"/>
      </p:ext>
    </p:extLst>
  </p:cSld>
  <p:clrMapOvr>
    <a:masterClrMapping/>
  </p:clrMapOvr>
  <p:transition/>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47D0-DECA-F96E-194F-A48E4689DD8B}"/>
              </a:ext>
            </a:extLst>
          </p:cNvPr>
          <p:cNvSpPr>
            <a:spLocks noGrp="1"/>
          </p:cNvSpPr>
          <p:nvPr>
            <p:ph type="title"/>
          </p:nvPr>
        </p:nvSpPr>
        <p:spPr>
          <a:xfrm>
            <a:off x="318796" y="163288"/>
            <a:ext cx="10515600" cy="1099284"/>
          </a:xfrm>
        </p:spPr>
        <p:txBody>
          <a:bodyPr anchor="b">
            <a:normAutofit/>
          </a:bodyPr>
          <a:lstStyle/>
          <a:p>
            <a:r>
              <a:rPr lang="uk-UA" sz="3600" b="1" i="0" strike="noStrike" cap="none" spc="0" baseline="0" dirty="0">
                <a:solidFill>
                  <a:srgbClr val="577F9F"/>
                </a:solidFill>
                <a:effectLst/>
                <a:latin typeface="Arial"/>
                <a:ea typeface="Arial"/>
                <a:cs typeface="Arial"/>
              </a:rPr>
              <a:t>Взаємодія між лікарськими </a:t>
            </a:r>
            <a:br>
              <a:rPr lang="en-US" sz="3600" b="1" i="0" strike="noStrike" cap="none" spc="0" baseline="0" dirty="0">
                <a:solidFill>
                  <a:srgbClr val="577F9F"/>
                </a:solidFill>
                <a:effectLst/>
                <a:latin typeface="Arial"/>
                <a:ea typeface="Arial"/>
                <a:cs typeface="Arial"/>
              </a:rPr>
            </a:br>
            <a:r>
              <a:rPr lang="uk-UA" sz="3600" b="1" i="0" strike="noStrike" cap="none" spc="0" baseline="0" dirty="0">
                <a:solidFill>
                  <a:srgbClr val="577F9F"/>
                </a:solidFill>
                <a:effectLst/>
                <a:latin typeface="Arial"/>
                <a:ea typeface="Arial"/>
                <a:cs typeface="Arial"/>
              </a:rPr>
              <a:t>препаратами</a:t>
            </a:r>
          </a:p>
        </p:txBody>
      </p:sp>
      <p:sp>
        <p:nvSpPr>
          <p:cNvPr id="3" name="Content Placeholder 2">
            <a:extLst>
              <a:ext uri="{FF2B5EF4-FFF2-40B4-BE49-F238E27FC236}">
                <a16:creationId xmlns:a16="http://schemas.microsoft.com/office/drawing/2014/main" id="{F7A72C68-E1A9-169E-FDD8-A93332A8A2EE}"/>
              </a:ext>
            </a:extLst>
          </p:cNvPr>
          <p:cNvSpPr>
            <a:spLocks noGrp="1"/>
          </p:cNvSpPr>
          <p:nvPr>
            <p:ph idx="1"/>
          </p:nvPr>
        </p:nvSpPr>
        <p:spPr>
          <a:xfrm>
            <a:off x="318796" y="1478110"/>
            <a:ext cx="6576526" cy="4932746"/>
          </a:xfrm>
        </p:spPr>
        <p:txBody>
          <a:bodyPr>
            <a:normAutofit fontScale="87500" lnSpcReduction="10000"/>
          </a:bodyPr>
          <a:lstStyle/>
          <a:p>
            <a:r>
              <a:rPr lang="uk-UA" sz="2800" b="0" i="0" strike="noStrike" cap="none" spc="0" baseline="0" dirty="0">
                <a:solidFill>
                  <a:srgbClr val="262626"/>
                </a:solidFill>
                <a:effectLst/>
                <a:latin typeface="Arial"/>
                <a:ea typeface="Arial"/>
                <a:cs typeface="Arial"/>
              </a:rPr>
              <a:t>Не лякайтеся списку потенційних взаємодій лікарських препаратів із </a:t>
            </a:r>
            <a:r>
              <a:rPr lang="uk-UA" sz="2800" b="0" i="0" strike="noStrike" cap="none" spc="0" baseline="0" dirty="0" err="1">
                <a:solidFill>
                  <a:srgbClr val="262626"/>
                </a:solidFill>
                <a:effectLst/>
                <a:latin typeface="Arial"/>
                <a:ea typeface="Arial"/>
                <a:cs typeface="Arial"/>
              </a:rPr>
              <a:t>Паксловідом</a:t>
            </a:r>
            <a:r>
              <a:rPr lang="uk-UA" sz="2800" b="0" i="0" strike="noStrike" cap="none" spc="0" baseline="0" dirty="0">
                <a:solidFill>
                  <a:srgbClr val="262626"/>
                </a:solidFill>
                <a:effectLst/>
                <a:latin typeface="Arial"/>
                <a:ea typeface="Arial"/>
                <a:cs typeface="Arial"/>
              </a:rPr>
              <a:t>. </a:t>
            </a:r>
          </a:p>
          <a:p>
            <a:r>
              <a:rPr lang="uk-UA" sz="2800" b="0" i="0" strike="noStrike" cap="none" spc="0" baseline="0" dirty="0">
                <a:solidFill>
                  <a:srgbClr val="262626"/>
                </a:solidFill>
                <a:effectLst/>
                <a:latin typeface="Arial"/>
                <a:ea typeface="Arial"/>
                <a:cs typeface="Arial"/>
              </a:rPr>
              <a:t>Більшість з них — рідкісні або нечасті препарати</a:t>
            </a:r>
            <a:r>
              <a:rPr lang="en-US" sz="2800" b="0" i="0" strike="noStrike" cap="none" spc="0" baseline="0" dirty="0">
                <a:solidFill>
                  <a:srgbClr val="262626"/>
                </a:solidFill>
                <a:effectLst/>
                <a:latin typeface="Arial"/>
                <a:ea typeface="Arial"/>
                <a:cs typeface="Arial"/>
              </a:rPr>
              <a:t>.</a:t>
            </a:r>
            <a:r>
              <a:rPr lang="uk-UA" sz="2800" b="0" i="0" strike="noStrike" cap="none" spc="0" baseline="0" dirty="0">
                <a:solidFill>
                  <a:srgbClr val="262626"/>
                </a:solidFill>
                <a:effectLst/>
                <a:latin typeface="Arial"/>
                <a:ea typeface="Arial"/>
                <a:cs typeface="Arial"/>
              </a:rPr>
              <a:t> </a:t>
            </a:r>
          </a:p>
          <a:p>
            <a:r>
              <a:rPr lang="uk-UA" sz="2800" b="0" i="0" strike="noStrike" cap="none" spc="0" baseline="0" dirty="0">
                <a:solidFill>
                  <a:srgbClr val="262626"/>
                </a:solidFill>
                <a:effectLst/>
                <a:latin typeface="Arial"/>
                <a:ea typeface="Arial"/>
                <a:cs typeface="Arial"/>
              </a:rPr>
              <a:t>Найпоширеніші препарати можна легко відмінити під час лікування або знизити дозу</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Кілька ресурсів для довідки: </a:t>
            </a:r>
          </a:p>
          <a:p>
            <a:pPr lvl="1"/>
            <a:r>
              <a:rPr lang="uk-UA" sz="2400" b="0" i="0" strike="noStrike" cap="none" spc="0" baseline="0" dirty="0">
                <a:solidFill>
                  <a:srgbClr val="262626"/>
                </a:solidFill>
                <a:effectLst/>
                <a:latin typeface="Arial"/>
                <a:ea typeface="Arial"/>
                <a:cs typeface="Arial"/>
                <a:hlinkClick r:id="rId3" history="0"/>
              </a:rPr>
              <a:t>ПЕРЕВІРКА ВЗАЄМОДІЇ З ЛІКАРСЬКИМИ ЗАСОБАМИ ВІД COVID-19 </a:t>
            </a:r>
            <a:endParaRPr lang="en-US" sz="2400" dirty="0"/>
          </a:p>
          <a:p>
            <a:pPr lvl="1"/>
            <a:r>
              <a:rPr lang="uk-UA" sz="2400" b="0" i="0" strike="noStrike" cap="none" spc="0" baseline="0" dirty="0">
                <a:solidFill>
                  <a:srgbClr val="262626"/>
                </a:solidFill>
                <a:effectLst/>
                <a:latin typeface="Arial"/>
                <a:ea typeface="Arial"/>
                <a:cs typeface="Arial"/>
              </a:rPr>
              <a:t>Ваша фармацевтична команда</a:t>
            </a:r>
          </a:p>
          <a:p>
            <a:pPr lvl="1"/>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0BA33347-1FAB-E518-9564-298408699E09}"/>
              </a:ext>
            </a:extLst>
          </p:cNvPr>
          <p:cNvPicPr>
            <a:picLocks noChangeAspect="1"/>
          </p:cNvPicPr>
          <p:nvPr/>
        </p:nvPicPr>
        <p:blipFill>
          <a:blip r:embed="rId4"/>
          <a:stretch>
            <a:fillRect/>
          </a:stretch>
        </p:blipFill>
        <p:spPr>
          <a:xfrm>
            <a:off x="7115175" y="144262"/>
            <a:ext cx="4947089" cy="6600810"/>
          </a:xfrm>
          <a:prstGeom prst="rect">
            <a:avLst/>
          </a:prstGeom>
        </p:spPr>
      </p:pic>
    </p:spTree>
    <p:extLst>
      <p:ext uri="{BB962C8B-B14F-4D97-AF65-F5344CB8AC3E}">
        <p14:creationId xmlns:p14="http://schemas.microsoft.com/office/powerpoint/2010/main" val="292982347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42D-E14D-9C14-3392-392160AFB4A6}"/>
              </a:ext>
            </a:extLst>
          </p:cNvPr>
          <p:cNvSpPr>
            <a:spLocks noGrp="1"/>
          </p:cNvSpPr>
          <p:nvPr>
            <p:ph type="title"/>
          </p:nvPr>
        </p:nvSpPr>
        <p:spPr>
          <a:xfrm>
            <a:off x="342900" y="-168585"/>
            <a:ext cx="11506200" cy="948906"/>
          </a:xfrm>
        </p:spPr>
        <p:txBody>
          <a:bodyPr>
            <a:normAutofit/>
          </a:bodyPr>
          <a:lstStyle/>
          <a:p>
            <a:r>
              <a:rPr lang="uk-UA" sz="3000" b="1" i="0" strike="noStrike" cap="none" spc="0" baseline="0" dirty="0">
                <a:solidFill>
                  <a:srgbClr val="577F9F"/>
                </a:solidFill>
                <a:effectLst/>
                <a:latin typeface="Arial"/>
                <a:ea typeface="Arial"/>
                <a:cs typeface="Arial"/>
              </a:rPr>
              <a:t>Додаткова інформація: корекція дози препарату </a:t>
            </a:r>
            <a:r>
              <a:rPr lang="uk-UA" sz="3000" b="1" i="0" strike="noStrike" cap="none" spc="0" baseline="0" dirty="0" err="1">
                <a:solidFill>
                  <a:srgbClr val="577F9F"/>
                </a:solidFill>
                <a:effectLst/>
                <a:latin typeface="Arial"/>
                <a:ea typeface="Arial"/>
                <a:cs typeface="Arial"/>
              </a:rPr>
              <a:t>Паксловід</a:t>
            </a:r>
            <a:endParaRPr lang="uk-UA" sz="3000" b="1" i="0" strike="noStrike" cap="none" spc="0" baseline="0" dirty="0">
              <a:solidFill>
                <a:srgbClr val="577F9F"/>
              </a:solidFill>
              <a:effectLst/>
              <a:latin typeface="Arial"/>
              <a:ea typeface="Arial"/>
              <a:cs typeface="Arial"/>
            </a:endParaRPr>
          </a:p>
        </p:txBody>
      </p:sp>
      <p:sp>
        <p:nvSpPr>
          <p:cNvPr id="5" name="TextBox 4">
            <a:extLst>
              <a:ext uri="{FF2B5EF4-FFF2-40B4-BE49-F238E27FC236}">
                <a16:creationId xmlns:a16="http://schemas.microsoft.com/office/drawing/2014/main" id="{B41637BE-122D-C70E-2C90-D36BD4F91168}"/>
              </a:ext>
            </a:extLst>
          </p:cNvPr>
          <p:cNvSpPr txBox="1"/>
          <p:nvPr/>
        </p:nvSpPr>
        <p:spPr>
          <a:xfrm>
            <a:off x="584200" y="780321"/>
            <a:ext cx="9846733" cy="5242560"/>
          </a:xfrm>
          <a:prstGeom prst="rect">
            <a:avLst/>
          </a:prstGeom>
          <a:noFill/>
        </p:spPr>
        <p:txBody>
          <a:bodyPr wrap="square">
            <a:spAutoFit/>
          </a:bodyPr>
          <a:lstStyle/>
          <a:p>
            <a:pPr rtl="0">
              <a:spcBef>
                <a:spcPct val="0"/>
              </a:spcBef>
              <a:spcAft>
                <a:spcPct val="0"/>
              </a:spcAft>
            </a:pPr>
            <a:r>
              <a:rPr lang="uk-UA" sz="3200" b="0" i="0" strike="noStrike" cap="none" spc="0" baseline="0" dirty="0">
                <a:solidFill>
                  <a:srgbClr val="000000"/>
                </a:solidFill>
                <a:effectLst/>
                <a:latin typeface="Arial"/>
                <a:ea typeface="Arial"/>
                <a:cs typeface="Arial"/>
              </a:rPr>
              <a:t>Наприклад, якщо пацієнт приймає </a:t>
            </a:r>
            <a:r>
              <a:rPr lang="uk-UA" sz="3200" b="0" i="0" strike="noStrike" cap="none" spc="0" baseline="0" dirty="0" err="1">
                <a:solidFill>
                  <a:srgbClr val="000000"/>
                </a:solidFill>
                <a:effectLst/>
                <a:latin typeface="Arial"/>
                <a:ea typeface="Arial"/>
                <a:cs typeface="Arial"/>
              </a:rPr>
              <a:t>алпразолам</a:t>
            </a:r>
            <a:r>
              <a:rPr lang="uk-UA" sz="3200" b="0" i="0" strike="noStrike" cap="none" spc="0" baseline="0" dirty="0">
                <a:solidFill>
                  <a:srgbClr val="000000"/>
                </a:solidFill>
                <a:effectLst/>
                <a:latin typeface="Arial"/>
                <a:ea typeface="Arial"/>
                <a:cs typeface="Arial"/>
              </a:rPr>
              <a:t>...</a:t>
            </a:r>
          </a:p>
          <a:p>
            <a:pPr rtl="0">
              <a:spcBef>
                <a:spcPct val="0"/>
              </a:spcBef>
              <a:spcAft>
                <a:spcPct val="0"/>
              </a:spcAft>
            </a:pPr>
            <a:endParaRPr lang="en-US" b="0" dirty="0">
              <a:effectLst/>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uk-UA" sz="1800" b="0" i="0" strike="noStrike" cap="none" spc="0" baseline="0" dirty="0" err="1">
                <a:solidFill>
                  <a:srgbClr val="000000"/>
                </a:solidFill>
                <a:effectLst/>
                <a:latin typeface="Arial"/>
                <a:ea typeface="Arial"/>
                <a:cs typeface="Arial"/>
              </a:rPr>
              <a:t>Алпразолам</a:t>
            </a:r>
            <a:r>
              <a:rPr lang="uk-UA" sz="1800" b="0" i="0" strike="noStrike" cap="none" spc="0" baseline="0" dirty="0">
                <a:solidFill>
                  <a:srgbClr val="000000"/>
                </a:solidFill>
                <a:effectLst/>
                <a:latin typeface="Arial"/>
                <a:ea typeface="Arial"/>
                <a:cs typeface="Arial"/>
              </a:rPr>
              <a:t> переважно </a:t>
            </a:r>
            <a:r>
              <a:rPr lang="uk-UA" sz="1800" b="0" i="0" strike="noStrike" cap="none" spc="0" baseline="0" dirty="0" err="1">
                <a:solidFill>
                  <a:srgbClr val="000000"/>
                </a:solidFill>
                <a:effectLst/>
                <a:latin typeface="Arial"/>
                <a:ea typeface="Arial"/>
                <a:cs typeface="Arial"/>
              </a:rPr>
              <a:t>метаболізується</a:t>
            </a:r>
            <a:r>
              <a:rPr lang="uk-UA" sz="1800" b="0" i="0" strike="noStrike" cap="none" spc="0" baseline="0" dirty="0">
                <a:solidFill>
                  <a:srgbClr val="000000"/>
                </a:solidFill>
                <a:effectLst/>
                <a:latin typeface="Arial"/>
                <a:ea typeface="Arial"/>
                <a:cs typeface="Arial"/>
              </a:rPr>
              <a:t> </a:t>
            </a:r>
            <a:r>
              <a:rPr lang="uk-UA" sz="1800" b="0" i="0" strike="noStrike" cap="none" spc="0" baseline="0" dirty="0" err="1">
                <a:solidFill>
                  <a:srgbClr val="000000"/>
                </a:solidFill>
                <a:effectLst/>
                <a:latin typeface="Arial"/>
                <a:ea typeface="Arial"/>
                <a:cs typeface="Arial"/>
              </a:rPr>
              <a:t>CYP3A4</a:t>
            </a:r>
            <a:r>
              <a:rPr lang="uk-UA" sz="1800" b="0" i="0" strike="noStrike" cap="none" spc="0" baseline="0" dirty="0">
                <a:solidFill>
                  <a:srgbClr val="000000"/>
                </a:solidFill>
                <a:effectLst/>
                <a:latin typeface="Arial"/>
                <a:ea typeface="Arial"/>
                <a:cs typeface="Arial"/>
              </a:rPr>
              <a:t>. Дослідження взаємодії з </a:t>
            </a:r>
            <a:r>
              <a:rPr lang="uk-UA" sz="1800" b="0" i="0" strike="noStrike" cap="none" spc="0" baseline="0" dirty="0" err="1">
                <a:solidFill>
                  <a:srgbClr val="000000"/>
                </a:solidFill>
                <a:effectLst/>
                <a:latin typeface="Arial"/>
                <a:ea typeface="Arial"/>
                <a:cs typeface="Arial"/>
              </a:rPr>
              <a:t>ритонавіром</a:t>
            </a:r>
            <a:r>
              <a:rPr lang="uk-UA" sz="1800" b="0" i="0" strike="noStrike" cap="none" spc="0" baseline="0" dirty="0">
                <a:solidFill>
                  <a:srgbClr val="000000"/>
                </a:solidFill>
                <a:effectLst/>
                <a:latin typeface="Arial"/>
                <a:ea typeface="Arial"/>
                <a:cs typeface="Arial"/>
              </a:rPr>
              <a:t> продемонстрували </a:t>
            </a:r>
            <a:r>
              <a:rPr lang="uk-UA" sz="1800" b="0" i="0" strike="noStrike" cap="none" spc="0" baseline="0" dirty="0" err="1">
                <a:solidFill>
                  <a:srgbClr val="000000"/>
                </a:solidFill>
                <a:effectLst/>
                <a:latin typeface="Arial"/>
                <a:ea typeface="Arial"/>
                <a:cs typeface="Arial"/>
              </a:rPr>
              <a:t>інгібування</a:t>
            </a:r>
            <a:r>
              <a:rPr lang="uk-UA" sz="1800" b="0" i="0" strike="noStrike" cap="none" spc="0" baseline="0" dirty="0">
                <a:solidFill>
                  <a:srgbClr val="000000"/>
                </a:solidFill>
                <a:effectLst/>
                <a:latin typeface="Arial"/>
                <a:ea typeface="Arial"/>
                <a:cs typeface="Arial"/>
              </a:rPr>
              <a:t> метаболізму </a:t>
            </a:r>
            <a:r>
              <a:rPr lang="uk-UA" sz="1800" b="0" i="0" strike="noStrike" cap="none" spc="0" baseline="0" dirty="0" err="1">
                <a:solidFill>
                  <a:srgbClr val="000000"/>
                </a:solidFill>
                <a:effectLst/>
                <a:latin typeface="Arial"/>
                <a:ea typeface="Arial"/>
                <a:cs typeface="Arial"/>
              </a:rPr>
              <a:t>алпразоламу</a:t>
            </a:r>
            <a:r>
              <a:rPr lang="uk-UA" sz="1800" b="0" i="0" strike="noStrike" cap="none" spc="0" baseline="0" dirty="0">
                <a:solidFill>
                  <a:srgbClr val="000000"/>
                </a:solidFill>
                <a:effectLst/>
                <a:latin typeface="Arial"/>
                <a:ea typeface="Arial"/>
                <a:cs typeface="Arial"/>
              </a:rPr>
              <a:t> після застосування </a:t>
            </a:r>
            <a:r>
              <a:rPr lang="uk-UA" sz="1800" b="0" i="0" strike="noStrike" cap="none" spc="0" baseline="0" dirty="0" err="1">
                <a:solidFill>
                  <a:srgbClr val="000000"/>
                </a:solidFill>
                <a:effectLst/>
                <a:latin typeface="Arial"/>
                <a:ea typeface="Arial"/>
                <a:cs typeface="Arial"/>
              </a:rPr>
              <a:t>ритонавіру</a:t>
            </a:r>
            <a:r>
              <a:rPr lang="uk-UA" sz="1800" b="0" i="0" strike="noStrike" cap="none" spc="0" baseline="0" dirty="0">
                <a:solidFill>
                  <a:srgbClr val="000000"/>
                </a:solidFill>
                <a:effectLst/>
                <a:latin typeface="Arial"/>
                <a:ea typeface="Arial"/>
                <a:cs typeface="Arial"/>
              </a:rPr>
              <a:t>, але при рівноважному стані не спостерігалося значного </a:t>
            </a:r>
            <a:r>
              <a:rPr lang="uk-UA" sz="1800" b="0" i="0" strike="noStrike" cap="none" spc="0" baseline="0" dirty="0" err="1">
                <a:solidFill>
                  <a:srgbClr val="000000"/>
                </a:solidFill>
                <a:effectLst/>
                <a:latin typeface="Arial"/>
                <a:ea typeface="Arial"/>
                <a:cs typeface="Arial"/>
              </a:rPr>
              <a:t>інгібуючого</a:t>
            </a:r>
            <a:r>
              <a:rPr lang="uk-UA" sz="1800" b="0" i="0" strike="noStrike" cap="none" spc="0" baseline="0" dirty="0">
                <a:solidFill>
                  <a:srgbClr val="000000"/>
                </a:solidFill>
                <a:effectLst/>
                <a:latin typeface="Arial"/>
                <a:ea typeface="Arial"/>
                <a:cs typeface="Arial"/>
              </a:rPr>
              <a:t> ефекту.</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uk-UA" sz="1800" b="0" i="0" strike="noStrike" cap="none" spc="0" baseline="0" dirty="0">
                <a:solidFill>
                  <a:srgbClr val="000000"/>
                </a:solidFill>
                <a:effectLst/>
                <a:latin typeface="Arial"/>
                <a:ea typeface="Arial"/>
                <a:cs typeface="Arial"/>
              </a:rPr>
              <a:t>Таким чином, концентрації </a:t>
            </a:r>
            <a:r>
              <a:rPr lang="uk-UA" sz="1800" b="0" i="0" strike="noStrike" cap="none" spc="0" baseline="0" dirty="0" err="1">
                <a:solidFill>
                  <a:srgbClr val="000000"/>
                </a:solidFill>
                <a:effectLst/>
                <a:latin typeface="Arial"/>
                <a:ea typeface="Arial"/>
                <a:cs typeface="Arial"/>
              </a:rPr>
              <a:t>алпразоламу</a:t>
            </a:r>
            <a:r>
              <a:rPr lang="uk-UA" sz="1800" b="0" i="0" strike="noStrike" cap="none" spc="0" baseline="0" dirty="0">
                <a:solidFill>
                  <a:srgbClr val="000000"/>
                </a:solidFill>
                <a:effectLst/>
                <a:latin typeface="Arial"/>
                <a:ea typeface="Arial"/>
                <a:cs typeface="Arial"/>
              </a:rPr>
              <a:t> можуть бути підвищені при застосуванні </a:t>
            </a:r>
            <a:r>
              <a:rPr lang="uk-UA" sz="1800" b="0" i="0" strike="noStrike" cap="none" spc="0" baseline="0" dirty="0" err="1">
                <a:solidFill>
                  <a:srgbClr val="000000"/>
                </a:solidFill>
                <a:effectLst/>
                <a:latin typeface="Arial"/>
                <a:ea typeface="Arial"/>
                <a:cs typeface="Arial"/>
              </a:rPr>
              <a:t>ритонавіру</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uk-UA" sz="1800" b="0" i="0" strike="noStrike" cap="none" spc="0" baseline="0" dirty="0">
                <a:solidFill>
                  <a:srgbClr val="000000"/>
                </a:solidFill>
                <a:effectLst/>
                <a:latin typeface="Arial"/>
                <a:ea typeface="Arial"/>
                <a:cs typeface="Arial"/>
              </a:rPr>
              <a:t>Рекомендується зниження дози протягом та 3 днів після прийому препарату </a:t>
            </a:r>
            <a:r>
              <a:rPr lang="uk-UA" sz="1800" b="0" i="0" strike="noStrike" cap="none" spc="0" baseline="0" dirty="0" err="1">
                <a:solidFill>
                  <a:srgbClr val="000000"/>
                </a:solidFill>
                <a:effectLst/>
                <a:latin typeface="Arial"/>
                <a:ea typeface="Arial"/>
                <a:cs typeface="Arial"/>
              </a:rPr>
              <a:t>Паксловід</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uk-UA" sz="1800" b="0" i="0" strike="noStrike" cap="none" spc="0" baseline="0" dirty="0">
                <a:solidFill>
                  <a:srgbClr val="000000"/>
                </a:solidFill>
                <a:effectLst/>
                <a:latin typeface="Arial"/>
                <a:ea typeface="Arial"/>
                <a:cs typeface="Arial"/>
              </a:rPr>
              <a:t>Під час застосування препарату </a:t>
            </a:r>
            <a:r>
              <a:rPr lang="uk-UA" sz="1800" b="0" i="0" strike="noStrike" cap="none" spc="0" baseline="0" dirty="0" err="1">
                <a:solidFill>
                  <a:srgbClr val="000000"/>
                </a:solidFill>
                <a:effectLst/>
                <a:latin typeface="Arial"/>
                <a:ea typeface="Arial"/>
                <a:cs typeface="Arial"/>
              </a:rPr>
              <a:t>Паксловід</a:t>
            </a:r>
            <a:r>
              <a:rPr lang="uk-UA" sz="1800" b="0" i="0" strike="noStrike" cap="none" spc="0" baseline="0" dirty="0">
                <a:solidFill>
                  <a:srgbClr val="000000"/>
                </a:solidFill>
                <a:effectLst/>
                <a:latin typeface="Arial"/>
                <a:ea typeface="Arial"/>
                <a:cs typeface="Arial"/>
              </a:rPr>
              <a:t> слід застосовувати альтернативні методи лікування, а застосування </a:t>
            </a:r>
            <a:r>
              <a:rPr lang="uk-UA" sz="1800" b="0" i="0" strike="noStrike" cap="none" spc="0" baseline="0" dirty="0" err="1">
                <a:solidFill>
                  <a:srgbClr val="000000"/>
                </a:solidFill>
                <a:effectLst/>
                <a:latin typeface="Arial"/>
                <a:ea typeface="Arial"/>
                <a:cs typeface="Arial"/>
              </a:rPr>
              <a:t>алпразоламу</a:t>
            </a:r>
            <a:r>
              <a:rPr lang="uk-UA" sz="1800" b="0" i="0" strike="noStrike" cap="none" spc="0" baseline="0" dirty="0">
                <a:solidFill>
                  <a:srgbClr val="000000"/>
                </a:solidFill>
                <a:effectLst/>
                <a:latin typeface="Arial"/>
                <a:ea typeface="Arial"/>
                <a:cs typeface="Arial"/>
              </a:rPr>
              <a:t> можна відновити через 4 дні після застосування останньої дози препарату </a:t>
            </a:r>
            <a:r>
              <a:rPr lang="uk-UA" sz="1800" b="0" i="0" strike="noStrike" cap="none" spc="0" baseline="0" dirty="0" err="1">
                <a:solidFill>
                  <a:srgbClr val="000000"/>
                </a:solidFill>
                <a:effectLst/>
                <a:latin typeface="Arial"/>
                <a:ea typeface="Arial"/>
                <a:cs typeface="Arial"/>
              </a:rPr>
              <a:t>Паксловід</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uk-UA" sz="1800" b="0" i="0" strike="noStrike" cap="none" spc="0" baseline="0" dirty="0">
                <a:solidFill>
                  <a:srgbClr val="000000"/>
                </a:solidFill>
                <a:effectLst/>
                <a:latin typeface="Arial"/>
                <a:ea typeface="Arial"/>
                <a:cs typeface="Arial"/>
              </a:rPr>
              <a:t>Якщо пацієнт не може переносити зниження дози або альтернативну терапію, за ним слід спостерігати на предмет небезпечного для життя пригнічення дихання та сонливості</a:t>
            </a:r>
            <a:r>
              <a:rPr lang="en-US" sz="1800" b="0" i="0" strike="noStrike" cap="none" spc="0" baseline="0" dirty="0">
                <a:solidFill>
                  <a:srgbClr val="000000"/>
                </a:solidFill>
                <a:effectLst/>
                <a:latin typeface="Arial"/>
                <a:ea typeface="Arial"/>
                <a:cs typeface="Arial"/>
              </a:rPr>
              <a:t>.</a:t>
            </a:r>
            <a:endParaRPr lang="uk-UA" sz="1800" b="0" i="0" strike="noStrike" cap="none" spc="0" baseline="0" dirty="0">
              <a:solidFill>
                <a:srgbClr val="000000"/>
              </a:solidFill>
              <a:effectLst/>
              <a:latin typeface="Arial"/>
              <a:ea typeface="Arial"/>
              <a:cs typeface="Arial"/>
            </a:endParaRPr>
          </a:p>
        </p:txBody>
      </p:sp>
      <p:sp>
        <p:nvSpPr>
          <p:cNvPr id="6" name="TextBox 5">
            <a:extLst>
              <a:ext uri="{FF2B5EF4-FFF2-40B4-BE49-F238E27FC236}">
                <a16:creationId xmlns:a16="http://schemas.microsoft.com/office/drawing/2014/main" id="{EA18EFC0-4B2C-15B8-02B7-E901067D0A49}"/>
              </a:ext>
            </a:extLst>
          </p:cNvPr>
          <p:cNvSpPr txBox="1"/>
          <p:nvPr/>
        </p:nvSpPr>
        <p:spPr>
          <a:xfrm>
            <a:off x="1133324" y="6097458"/>
            <a:ext cx="10176934" cy="830997"/>
          </a:xfrm>
          <a:prstGeom prst="rect">
            <a:avLst/>
          </a:prstGeom>
          <a:noFill/>
        </p:spPr>
        <p:txBody>
          <a:bodyPr wrap="square" rtlCol="0">
            <a:spAutoFit/>
          </a:bodyPr>
          <a:lstStyle/>
          <a:p>
            <a:r>
              <a:rPr lang="uk-UA" sz="2400" b="0" i="0" strike="noStrike" cap="none" spc="0" baseline="0" dirty="0">
                <a:solidFill>
                  <a:srgbClr val="000000"/>
                </a:solidFill>
                <a:effectLst/>
                <a:latin typeface="Arial"/>
                <a:ea typeface="Arial"/>
                <a:cs typeface="Arial"/>
                <a:hlinkClick r:id="rId3" history="0"/>
              </a:rPr>
              <a:t>ПЕРЕВІРКА ВЗАЄМОДІЇ З ЛІКАРСЬКИМИ ЗАСОБАМИ ВІД COVID-19 </a:t>
            </a:r>
            <a:endParaRPr lang="en-US" sz="2400" dirty="0"/>
          </a:p>
          <a:p>
            <a:endParaRPr lang="en-US" sz="2400" dirty="0"/>
          </a:p>
        </p:txBody>
      </p:sp>
    </p:spTree>
    <p:extLst>
      <p:ext uri="{BB962C8B-B14F-4D97-AF65-F5344CB8AC3E}">
        <p14:creationId xmlns:p14="http://schemas.microsoft.com/office/powerpoint/2010/main" val="62650109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DCAB-E1A1-7FAA-FFD6-89DBCC9C4753}"/>
              </a:ext>
            </a:extLst>
          </p:cNvPr>
          <p:cNvSpPr>
            <a:spLocks noGrp="1"/>
          </p:cNvSpPr>
          <p:nvPr>
            <p:ph type="title"/>
          </p:nvPr>
        </p:nvSpPr>
        <p:spPr>
          <a:xfrm>
            <a:off x="651588" y="363169"/>
            <a:ext cx="8543925" cy="800039"/>
          </a:xfrm>
        </p:spPr>
        <p:txBody>
          <a:bodyPr/>
          <a:lstStyle/>
          <a:p>
            <a:r>
              <a:rPr lang="uk-UA" sz="3600" b="1" i="0" strike="noStrike" cap="none" spc="0" baseline="0">
                <a:solidFill>
                  <a:srgbClr val="577F9F"/>
                </a:solidFill>
                <a:effectLst/>
                <a:latin typeface="Arial"/>
                <a:ea typeface="Arial"/>
                <a:cs typeface="Arial"/>
              </a:rPr>
              <a:t>Паксловід і вагітність</a:t>
            </a:r>
          </a:p>
        </p:txBody>
      </p:sp>
      <p:sp>
        <p:nvSpPr>
          <p:cNvPr id="3" name="Content Placeholder 2">
            <a:extLst>
              <a:ext uri="{FF2B5EF4-FFF2-40B4-BE49-F238E27FC236}">
                <a16:creationId xmlns:a16="http://schemas.microsoft.com/office/drawing/2014/main" id="{9A81B8FF-9FC6-707D-5175-7825A10446A4}"/>
              </a:ext>
            </a:extLst>
          </p:cNvPr>
          <p:cNvSpPr>
            <a:spLocks noGrp="1"/>
          </p:cNvSpPr>
          <p:nvPr>
            <p:ph idx="1"/>
          </p:nvPr>
        </p:nvSpPr>
        <p:spPr>
          <a:xfrm>
            <a:off x="485192" y="1319489"/>
            <a:ext cx="11084767" cy="4932746"/>
          </a:xfrm>
        </p:spPr>
        <p:txBody>
          <a:bodyPr/>
          <a:lstStyle/>
          <a:p>
            <a:pPr fontAlgn="base">
              <a:spcAft>
                <a:spcPts val="600"/>
              </a:spcAft>
            </a:pPr>
            <a:r>
              <a:rPr lang="uk-UA" sz="2400" b="0" i="0" strike="noStrike" cap="none" spc="0" baseline="0" dirty="0">
                <a:solidFill>
                  <a:srgbClr val="262626"/>
                </a:solidFill>
                <a:effectLst/>
                <a:latin typeface="Arial"/>
                <a:ea typeface="Arial"/>
                <a:cs typeface="Arial"/>
              </a:rPr>
              <a:t>Вагітність є фактором ризику розвитку важкої форми COVID-19, і вагітні пацієнтки повинні обговорити ризики та переваги препарату </a:t>
            </a:r>
            <a:r>
              <a:rPr lang="uk-UA" sz="2400" b="0" i="0" strike="noStrike" cap="none" spc="0" baseline="0" dirty="0" err="1">
                <a:solidFill>
                  <a:srgbClr val="262626"/>
                </a:solidFill>
                <a:effectLst/>
                <a:latin typeface="Arial"/>
                <a:ea typeface="Arial"/>
                <a:cs typeface="Arial"/>
              </a:rPr>
              <a:t>Паксловід</a:t>
            </a:r>
            <a:r>
              <a:rPr lang="uk-UA" sz="2400" b="0" i="0" strike="noStrike" cap="none" spc="0" baseline="0" dirty="0">
                <a:solidFill>
                  <a:srgbClr val="262626"/>
                </a:solidFill>
                <a:effectLst/>
                <a:latin typeface="Arial"/>
                <a:ea typeface="Arial"/>
                <a:cs typeface="Arial"/>
              </a:rPr>
              <a:t> зі своїм лікарем.</a:t>
            </a:r>
          </a:p>
          <a:p>
            <a:pPr fontAlgn="base">
              <a:spcBef>
                <a:spcPct val="0"/>
              </a:spcBef>
              <a:spcAft>
                <a:spcPts val="600"/>
              </a:spcAft>
            </a:pPr>
            <a:r>
              <a:rPr lang="uk-UA" sz="2400" b="0" i="0" strike="noStrike" cap="none" spc="0" baseline="0" dirty="0">
                <a:solidFill>
                  <a:srgbClr val="262626"/>
                </a:solidFill>
                <a:effectLst/>
                <a:latin typeface="Arial"/>
                <a:ea typeface="Arial"/>
                <a:cs typeface="Arial"/>
              </a:rPr>
              <a:t>Наразі немає єдиної думки щодо рекомендації </a:t>
            </a:r>
            <a:r>
              <a:rPr lang="uk-UA" sz="2400" b="0" i="0" strike="noStrike" cap="none" spc="0" baseline="0" dirty="0" err="1">
                <a:solidFill>
                  <a:srgbClr val="262626"/>
                </a:solidFill>
                <a:effectLst/>
                <a:latin typeface="Arial"/>
                <a:ea typeface="Arial"/>
                <a:cs typeface="Arial"/>
              </a:rPr>
              <a:t>Паксловіда</a:t>
            </a:r>
            <a:r>
              <a:rPr lang="uk-UA" sz="2400" b="0" i="0" strike="noStrike" cap="none" spc="0" baseline="0" dirty="0">
                <a:solidFill>
                  <a:srgbClr val="262626"/>
                </a:solidFill>
                <a:effectLst/>
                <a:latin typeface="Arial"/>
                <a:ea typeface="Arial"/>
                <a:cs typeface="Arial"/>
              </a:rPr>
              <a:t> для вагітних.  </a:t>
            </a:r>
            <a:r>
              <a:rPr lang="uk-UA" sz="2400" b="0" i="0" strike="noStrike" cap="none" spc="0" baseline="0" dirty="0" err="1">
                <a:solidFill>
                  <a:srgbClr val="262626"/>
                </a:solidFill>
                <a:effectLst/>
                <a:latin typeface="Arial"/>
                <a:ea typeface="Arial"/>
                <a:cs typeface="Arial"/>
              </a:rPr>
              <a:t>FDA</a:t>
            </a:r>
            <a:r>
              <a:rPr lang="uk-UA" sz="2400" b="0" i="0" strike="noStrike" cap="none" spc="0" baseline="0" dirty="0">
                <a:solidFill>
                  <a:srgbClr val="262626"/>
                </a:solidFill>
                <a:effectLst/>
                <a:latin typeface="Arial"/>
                <a:ea typeface="Arial"/>
                <a:cs typeface="Arial"/>
              </a:rPr>
              <a:t> стверджує, що для матері та майбутньої дитини користь від прийому препарату </a:t>
            </a:r>
            <a:r>
              <a:rPr lang="uk-UA" sz="2400" b="0" i="0" strike="noStrike" cap="none" spc="0" baseline="0" dirty="0" err="1">
                <a:solidFill>
                  <a:srgbClr val="262626"/>
                </a:solidFill>
                <a:effectLst/>
                <a:latin typeface="Arial"/>
                <a:ea typeface="Arial"/>
                <a:cs typeface="Arial"/>
              </a:rPr>
              <a:t>Паксловід</a:t>
            </a:r>
            <a:r>
              <a:rPr lang="uk-UA" sz="2400" b="0" i="0" strike="noStrike" cap="none" spc="0" baseline="0" dirty="0">
                <a:solidFill>
                  <a:srgbClr val="262626"/>
                </a:solidFill>
                <a:effectLst/>
                <a:latin typeface="Arial"/>
                <a:ea typeface="Arial"/>
                <a:cs typeface="Arial"/>
              </a:rPr>
              <a:t> може бути більшою, ніж ризик від лікування, враховуючи поточні дослідження на тваринах та широке застосування </a:t>
            </a:r>
            <a:r>
              <a:rPr lang="uk-UA" sz="2400" b="0" i="0" strike="noStrike" cap="none" spc="0" baseline="0" dirty="0" err="1">
                <a:solidFill>
                  <a:srgbClr val="262626"/>
                </a:solidFill>
                <a:effectLst/>
                <a:latin typeface="Arial"/>
                <a:ea typeface="Arial"/>
                <a:cs typeface="Arial"/>
              </a:rPr>
              <a:t>ритонавіру</a:t>
            </a:r>
            <a:r>
              <a:rPr lang="uk-UA" sz="2400" b="0" i="0" strike="noStrike" cap="none" spc="0" baseline="0" dirty="0">
                <a:solidFill>
                  <a:srgbClr val="262626"/>
                </a:solidFill>
                <a:effectLst/>
                <a:latin typeface="Arial"/>
                <a:ea typeface="Arial"/>
                <a:cs typeface="Arial"/>
              </a:rPr>
              <a:t> у вагітних жінок з ВІЛ.</a:t>
            </a:r>
          </a:p>
          <a:p>
            <a:pPr fontAlgn="base">
              <a:spcBef>
                <a:spcPct val="0"/>
              </a:spcBef>
              <a:spcAft>
                <a:spcPts val="600"/>
              </a:spcAft>
            </a:pPr>
            <a:r>
              <a:rPr lang="uk-UA" sz="2400" b="0" i="0" strike="noStrike" cap="none" spc="0" baseline="0" dirty="0">
                <a:solidFill>
                  <a:srgbClr val="262626"/>
                </a:solidFill>
                <a:effectLst/>
                <a:latin typeface="Arial"/>
                <a:ea typeface="Arial"/>
                <a:cs typeface="Arial"/>
              </a:rPr>
              <a:t>Навпаки, ВООЗ заявляє, що її настійна рекомендація не стосується вагітних пацієнток.  </a:t>
            </a:r>
          </a:p>
          <a:p>
            <a:pPr fontAlgn="base">
              <a:spcBef>
                <a:spcPct val="0"/>
              </a:spcBef>
              <a:spcAft>
                <a:spcPts val="600"/>
              </a:spcAft>
            </a:pPr>
            <a:r>
              <a:rPr lang="uk-UA" sz="2400" b="0" i="0" strike="noStrike" cap="none" spc="0" baseline="0" dirty="0">
                <a:solidFill>
                  <a:srgbClr val="262626"/>
                </a:solidFill>
                <a:effectLst/>
                <a:latin typeface="Arial"/>
                <a:ea typeface="Arial"/>
                <a:cs typeface="Arial"/>
              </a:rPr>
              <a:t>Для отримання конкретних рекомендацій та оновленої інформації перегляньте місцеві рекомендації. </a:t>
            </a:r>
          </a:p>
          <a:p>
            <a:endParaRPr lang="en-US" dirty="0"/>
          </a:p>
        </p:txBody>
      </p:sp>
    </p:spTree>
    <p:extLst>
      <p:ext uri="{BB962C8B-B14F-4D97-AF65-F5344CB8AC3E}">
        <p14:creationId xmlns:p14="http://schemas.microsoft.com/office/powerpoint/2010/main" val="4048283905"/>
      </p:ext>
    </p:extLst>
  </p:cSld>
  <p:clrMapOvr>
    <a:masterClrMapping/>
  </p:clrMapOvr>
  <p:transition/>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142795" y="2101609"/>
            <a:ext cx="3037114" cy="800039"/>
          </a:xfrm>
        </p:spPr>
        <p:txBody>
          <a:bodyPr>
            <a:normAutofit fontScale="90000"/>
          </a:bodyPr>
          <a:lstStyle/>
          <a:p>
            <a:r>
              <a:rPr lang="uk-UA" sz="3200" b="1" i="0" strike="noStrike" cap="none" spc="0" baseline="0" dirty="0">
                <a:solidFill>
                  <a:srgbClr val="577F9F"/>
                </a:solidFill>
                <a:effectLst/>
                <a:latin typeface="Arial"/>
                <a:ea typeface="Arial"/>
                <a:cs typeface="Arial"/>
              </a:rPr>
              <a:t>Алгоритм стратегії </a:t>
            </a:r>
            <a:r>
              <a:rPr lang="uk-UA" sz="3200" b="1" i="0" strike="noStrike" cap="none" spc="0" baseline="0" dirty="0" err="1">
                <a:solidFill>
                  <a:srgbClr val="577F9F"/>
                </a:solidFill>
                <a:effectLst/>
                <a:latin typeface="Arial"/>
                <a:ea typeface="Arial"/>
                <a:cs typeface="Arial"/>
              </a:rPr>
              <a:t>Test</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to</a:t>
            </a:r>
            <a:r>
              <a:rPr lang="uk-UA" sz="3200" b="1" i="0" strike="noStrike" cap="none" spc="0" baseline="0" dirty="0">
                <a:solidFill>
                  <a:srgbClr val="577F9F"/>
                </a:solidFill>
                <a:effectLst/>
                <a:latin typeface="Arial"/>
                <a:ea typeface="Arial"/>
                <a:cs typeface="Arial"/>
              </a:rPr>
              <a:t> </a:t>
            </a:r>
            <a:r>
              <a:rPr lang="uk-UA" sz="3200" b="1" i="0" strike="noStrike" cap="none" spc="0" baseline="0" dirty="0" err="1">
                <a:solidFill>
                  <a:srgbClr val="577F9F"/>
                </a:solidFill>
                <a:effectLst/>
                <a:latin typeface="Arial"/>
                <a:ea typeface="Arial"/>
                <a:cs typeface="Arial"/>
              </a:rPr>
              <a:t>Treat</a:t>
            </a:r>
            <a:endParaRPr lang="en-US" dirty="0"/>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CB85CFBB-1E19-717C-1852-7CD867F82EF5}"/>
              </a:ext>
            </a:extLst>
          </p:cNvPr>
          <p:cNvSpPr/>
          <p:nvPr/>
        </p:nvSpPr>
        <p:spPr>
          <a:xfrm>
            <a:off x="7772399" y="5591908"/>
            <a:ext cx="492370" cy="50995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716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E688-3CD4-0444-D578-A4614223569E}"/>
              </a:ext>
            </a:extLst>
          </p:cNvPr>
          <p:cNvSpPr>
            <a:spLocks noGrp="1"/>
          </p:cNvSpPr>
          <p:nvPr>
            <p:ph type="title"/>
          </p:nvPr>
        </p:nvSpPr>
        <p:spPr>
          <a:xfrm>
            <a:off x="644769" y="171694"/>
            <a:ext cx="10029092" cy="800039"/>
          </a:xfrm>
        </p:spPr>
        <p:txBody>
          <a:bodyPr>
            <a:normAutofit/>
          </a:bodyPr>
          <a:lstStyle/>
          <a:p>
            <a:r>
              <a:rPr lang="uk-UA" sz="3200" b="1" i="0" strike="noStrike" cap="none" spc="0" baseline="0" dirty="0">
                <a:solidFill>
                  <a:srgbClr val="577F9F"/>
                </a:solidFill>
                <a:effectLst/>
                <a:latin typeface="Arial"/>
                <a:ea typeface="Arial"/>
                <a:cs typeface="Arial"/>
              </a:rPr>
              <a:t>Лікування другої лінії: </a:t>
            </a:r>
            <a:r>
              <a:rPr lang="uk-UA" sz="3200" b="1" i="0" strike="noStrike" cap="none" spc="0" baseline="0" dirty="0" err="1">
                <a:solidFill>
                  <a:srgbClr val="577F9F"/>
                </a:solidFill>
                <a:effectLst/>
                <a:latin typeface="Arial"/>
                <a:ea typeface="Arial"/>
                <a:cs typeface="Arial"/>
              </a:rPr>
              <a:t>молнупіравір</a:t>
            </a:r>
            <a:endParaRPr lang="en-US" sz="3200" dirty="0">
              <a:cs typeface="Calibri"/>
            </a:endParaRPr>
          </a:p>
        </p:txBody>
      </p:sp>
      <p:sp>
        <p:nvSpPr>
          <p:cNvPr id="6" name="Content Placeholder 5">
            <a:extLst>
              <a:ext uri="{FF2B5EF4-FFF2-40B4-BE49-F238E27FC236}">
                <a16:creationId xmlns:a16="http://schemas.microsoft.com/office/drawing/2014/main" id="{4D97FE63-F2FF-0160-B931-57F759793543}"/>
              </a:ext>
            </a:extLst>
          </p:cNvPr>
          <p:cNvSpPr>
            <a:spLocks noGrp="1"/>
          </p:cNvSpPr>
          <p:nvPr>
            <p:ph idx="1"/>
          </p:nvPr>
        </p:nvSpPr>
        <p:spPr>
          <a:xfrm>
            <a:off x="640470" y="1593579"/>
            <a:ext cx="5843954" cy="4932746"/>
          </a:xfrm>
        </p:spPr>
        <p:txBody>
          <a:bodyPr>
            <a:normAutofit fontScale="97500" lnSpcReduction="10000"/>
          </a:bodyPr>
          <a:lstStyle/>
          <a:p>
            <a:r>
              <a:rPr lang="uk-UA" sz="2800" b="1" i="0" strike="noStrike" cap="none" spc="0" baseline="0" dirty="0">
                <a:solidFill>
                  <a:srgbClr val="262626"/>
                </a:solidFill>
                <a:effectLst/>
                <a:latin typeface="Arial"/>
                <a:ea typeface="Arial"/>
                <a:cs typeface="Arial"/>
              </a:rPr>
              <a:t>Показання</a:t>
            </a:r>
          </a:p>
          <a:p>
            <a:pPr lvl="1"/>
            <a:r>
              <a:rPr lang="uk-UA" sz="2200" b="0" i="0" strike="noStrike" cap="none" spc="0" baseline="0" dirty="0">
                <a:solidFill>
                  <a:srgbClr val="262626"/>
                </a:solidFill>
                <a:effectLst/>
                <a:latin typeface="Arial"/>
                <a:ea typeface="Arial"/>
                <a:cs typeface="Arial"/>
              </a:rPr>
              <a:t>Підтверджена інфекція COVID-19 з симптомами</a:t>
            </a:r>
            <a:r>
              <a:rPr lang="en-US" sz="2200" b="0" i="0" strike="noStrike" cap="none" spc="0" baseline="0" dirty="0">
                <a:solidFill>
                  <a:srgbClr val="262626"/>
                </a:solidFill>
                <a:effectLst/>
                <a:latin typeface="Arial"/>
                <a:ea typeface="Arial"/>
                <a:cs typeface="Arial"/>
              </a:rPr>
              <a:t>.</a:t>
            </a:r>
            <a:endParaRPr lang="en-US" sz="2200" dirty="0">
              <a:cs typeface="Calibri"/>
            </a:endParaRPr>
          </a:p>
          <a:p>
            <a:pPr lvl="1"/>
            <a:r>
              <a:rPr lang="uk-UA" sz="2200" b="0" i="0" strike="noStrike" cap="none" spc="0" baseline="0" dirty="0">
                <a:solidFill>
                  <a:srgbClr val="262626"/>
                </a:solidFill>
                <a:effectLst/>
                <a:latin typeface="Arial"/>
                <a:ea typeface="Arial"/>
                <a:cs typeface="Arial"/>
              </a:rPr>
              <a:t>Симптоми легкого та середнього ступеня</a:t>
            </a:r>
            <a:r>
              <a:rPr lang="en-US" sz="2200" b="0" i="0" strike="noStrike" cap="none" spc="0" baseline="0" dirty="0">
                <a:solidFill>
                  <a:srgbClr val="262626"/>
                </a:solidFill>
                <a:effectLst/>
                <a:latin typeface="Arial"/>
                <a:ea typeface="Arial"/>
                <a:cs typeface="Arial"/>
              </a:rPr>
              <a:t>.</a:t>
            </a:r>
            <a:r>
              <a:rPr lang="uk-UA" sz="2200" b="0" i="0" strike="noStrike" cap="none" spc="0" baseline="0" dirty="0">
                <a:solidFill>
                  <a:srgbClr val="262626"/>
                </a:solidFill>
                <a:effectLst/>
                <a:latin typeface="Arial"/>
                <a:ea typeface="Arial"/>
                <a:cs typeface="Arial"/>
              </a:rPr>
              <a:t> </a:t>
            </a:r>
            <a:endParaRPr lang="en-US" sz="2200" dirty="0">
              <a:cs typeface="Calibri"/>
            </a:endParaRPr>
          </a:p>
          <a:p>
            <a:pPr lvl="1"/>
            <a:r>
              <a:rPr lang="uk-UA" sz="2200" b="0" i="0" strike="noStrike" cap="none" spc="0" baseline="0" dirty="0">
                <a:solidFill>
                  <a:srgbClr val="262626"/>
                </a:solidFill>
                <a:effectLst/>
                <a:latin typeface="Arial"/>
                <a:ea typeface="Arial"/>
                <a:cs typeface="Arial"/>
              </a:rPr>
              <a:t>Протягом 5 днів після появи симптомів</a:t>
            </a:r>
            <a:r>
              <a:rPr lang="en-US" sz="2200" b="0" i="0" strike="noStrike" cap="none" spc="0" baseline="0" dirty="0">
                <a:solidFill>
                  <a:srgbClr val="262626"/>
                </a:solidFill>
                <a:effectLst/>
                <a:latin typeface="Arial"/>
                <a:ea typeface="Arial"/>
                <a:cs typeface="Arial"/>
              </a:rPr>
              <a:t>.</a:t>
            </a:r>
            <a:endParaRPr lang="en-US" sz="2200" dirty="0">
              <a:cs typeface="Calibri"/>
            </a:endParaRPr>
          </a:p>
          <a:p>
            <a:pPr lvl="1"/>
            <a:r>
              <a:rPr lang="uk-UA" sz="2200" b="0" i="0" strike="noStrike" cap="none" spc="0" baseline="0" dirty="0">
                <a:solidFill>
                  <a:srgbClr val="262626"/>
                </a:solidFill>
                <a:effectLst/>
                <a:latin typeface="Arial"/>
                <a:ea typeface="Arial"/>
                <a:cs typeface="Arial"/>
              </a:rPr>
              <a:t>Вік &gt; 18 років</a:t>
            </a:r>
            <a:r>
              <a:rPr lang="en-US" sz="2200" b="0" i="0" strike="noStrike" cap="none" spc="0" baseline="0" dirty="0">
                <a:solidFill>
                  <a:srgbClr val="262626"/>
                </a:solidFill>
                <a:effectLst/>
                <a:latin typeface="Arial"/>
                <a:ea typeface="Arial"/>
                <a:cs typeface="Arial"/>
              </a:rPr>
              <a:t>.</a:t>
            </a:r>
            <a:endParaRPr lang="en-US" sz="2200" dirty="0">
              <a:cs typeface="Calibri"/>
            </a:endParaRPr>
          </a:p>
          <a:p>
            <a:pPr lvl="1"/>
            <a:r>
              <a:rPr lang="uk-UA" sz="2200" b="0" i="0" strike="noStrike" cap="none" spc="0" baseline="0" dirty="0">
                <a:solidFill>
                  <a:srgbClr val="262626"/>
                </a:solidFill>
                <a:effectLst/>
                <a:latin typeface="Arial"/>
                <a:ea typeface="Arial"/>
                <a:cs typeface="Arial"/>
              </a:rPr>
              <a:t>Критерії високого ризику:</a:t>
            </a:r>
            <a:endParaRPr lang="en-US" sz="2200" dirty="0">
              <a:cs typeface="Calibri"/>
            </a:endParaRPr>
          </a:p>
          <a:p>
            <a:pPr lvl="2"/>
            <a:r>
              <a:rPr lang="uk-UA" sz="2000" b="0" i="0" strike="noStrike" cap="none" spc="0" baseline="0" dirty="0">
                <a:solidFill>
                  <a:srgbClr val="262626"/>
                </a:solidFill>
                <a:effectLst/>
                <a:latin typeface="Arial"/>
                <a:ea typeface="Arial"/>
                <a:cs typeface="Arial"/>
              </a:rPr>
              <a:t>Вік &gt;= 65, незалежно від статусу вакцинації, або &gt; 50–64, без вакцинації</a:t>
            </a:r>
            <a:r>
              <a:rPr lang="en-US" sz="2000" b="0" i="0" strike="noStrike" cap="none" spc="0" baseline="0" dirty="0">
                <a:solidFill>
                  <a:srgbClr val="262626"/>
                </a:solidFill>
                <a:effectLst/>
                <a:latin typeface="Arial"/>
                <a:ea typeface="Arial"/>
                <a:cs typeface="Arial"/>
              </a:rPr>
              <a:t>.</a:t>
            </a:r>
            <a:endParaRPr lang="en-US" dirty="0">
              <a:cs typeface="Calibri"/>
            </a:endParaRPr>
          </a:p>
          <a:p>
            <a:pPr lvl="2"/>
            <a:r>
              <a:rPr lang="uk-UA" sz="2000" b="0" i="0" strike="noStrike" cap="none" spc="0" baseline="0" dirty="0">
                <a:solidFill>
                  <a:srgbClr val="262626"/>
                </a:solidFill>
                <a:effectLst/>
                <a:latin typeface="Arial"/>
                <a:ea typeface="Arial"/>
                <a:cs typeface="Arial"/>
              </a:rPr>
              <a:t>Супутні захворювання, такі як захворювання легень, гіпертензія, діабет, хронічна хвороба нирок, імунодефіцит, ВІЛ</a:t>
            </a:r>
            <a:r>
              <a:rPr lang="en-US" sz="2000" b="0" i="0" strike="noStrike" cap="none" spc="0" baseline="0" dirty="0">
                <a:solidFill>
                  <a:srgbClr val="262626"/>
                </a:solidFill>
                <a:effectLst/>
                <a:latin typeface="Arial"/>
                <a:ea typeface="Arial"/>
                <a:cs typeface="Arial"/>
              </a:rPr>
              <a:t>.</a:t>
            </a:r>
            <a:endParaRPr lang="en-US" dirty="0">
              <a:cs typeface="Calibri"/>
            </a:endParaRPr>
          </a:p>
          <a:p>
            <a:pPr lvl="2"/>
            <a:r>
              <a:rPr lang="uk-UA" sz="2000" b="0" i="0" strike="noStrike" cap="none" spc="0" baseline="0" dirty="0" err="1">
                <a:solidFill>
                  <a:srgbClr val="262626"/>
                </a:solidFill>
                <a:effectLst/>
                <a:latin typeface="Arial"/>
                <a:ea typeface="Arial"/>
                <a:cs typeface="Arial"/>
              </a:rPr>
              <a:t>ІМТ</a:t>
            </a:r>
            <a:r>
              <a:rPr lang="uk-UA" sz="2000" b="0" i="0" strike="noStrike" cap="none" spc="0" baseline="0" dirty="0">
                <a:solidFill>
                  <a:srgbClr val="262626"/>
                </a:solidFill>
                <a:effectLst/>
                <a:latin typeface="Arial"/>
                <a:ea typeface="Arial"/>
                <a:cs typeface="Arial"/>
              </a:rPr>
              <a:t> &gt; 30</a:t>
            </a:r>
            <a:r>
              <a:rPr lang="en-US" sz="2000" b="0" i="0" strike="noStrike" cap="none" spc="0" baseline="0" dirty="0">
                <a:solidFill>
                  <a:srgbClr val="262626"/>
                </a:solidFill>
                <a:effectLst/>
                <a:latin typeface="Arial"/>
                <a:ea typeface="Arial"/>
                <a:cs typeface="Arial"/>
              </a:rPr>
              <a:t>.</a:t>
            </a:r>
            <a:endParaRPr lang="en-US" dirty="0">
              <a:cs typeface="Calibri"/>
            </a:endParaRPr>
          </a:p>
        </p:txBody>
      </p:sp>
      <p:sp>
        <p:nvSpPr>
          <p:cNvPr id="7" name="Content Placeholder 6">
            <a:extLst>
              <a:ext uri="{FF2B5EF4-FFF2-40B4-BE49-F238E27FC236}">
                <a16:creationId xmlns:a16="http://schemas.microsoft.com/office/drawing/2014/main" id="{6D8396A5-8819-BDB9-D57A-695E5002C921}"/>
              </a:ext>
            </a:extLst>
          </p:cNvPr>
          <p:cNvSpPr>
            <a:spLocks noGrp="1"/>
          </p:cNvSpPr>
          <p:nvPr>
            <p:ph sz="half" idx="4294967295"/>
          </p:nvPr>
        </p:nvSpPr>
        <p:spPr>
          <a:xfrm>
            <a:off x="6484424" y="1593579"/>
            <a:ext cx="5384800" cy="4716462"/>
          </a:xfrm>
        </p:spPr>
        <p:txBody>
          <a:bodyPr>
            <a:normAutofit/>
          </a:bodyPr>
          <a:lstStyle/>
          <a:p>
            <a:r>
              <a:rPr lang="uk-UA" sz="2800" b="1" i="0" strike="noStrike" cap="none" spc="0" baseline="0" dirty="0">
                <a:solidFill>
                  <a:srgbClr val="000000"/>
                </a:solidFill>
                <a:effectLst/>
                <a:latin typeface="Arial"/>
                <a:ea typeface="Arial"/>
                <a:cs typeface="Arial"/>
              </a:rPr>
              <a:t>Протипоказання:</a:t>
            </a:r>
          </a:p>
          <a:p>
            <a:pPr lvl="1"/>
            <a:r>
              <a:rPr lang="uk-UA" sz="2400" b="0" i="0" strike="noStrike" cap="none" spc="0" baseline="0" dirty="0">
                <a:solidFill>
                  <a:srgbClr val="000000"/>
                </a:solidFill>
                <a:effectLst/>
                <a:latin typeface="Arial"/>
                <a:ea typeface="Arial"/>
                <a:cs typeface="Arial"/>
              </a:rPr>
              <a:t>Вагітність</a:t>
            </a:r>
            <a:r>
              <a:rPr lang="en-US" sz="2400" b="0" i="0" strike="noStrike" cap="none" spc="0" baseline="0" dirty="0">
                <a:solidFill>
                  <a:srgbClr val="000000"/>
                </a:solidFill>
                <a:effectLst/>
                <a:latin typeface="Arial"/>
                <a:ea typeface="Arial"/>
                <a:cs typeface="Arial"/>
              </a:rPr>
              <a:t>.</a:t>
            </a:r>
            <a:endParaRPr lang="uk-UA" sz="2400" b="0" i="0" strike="noStrike" cap="none" spc="0" baseline="0" dirty="0">
              <a:solidFill>
                <a:srgbClr val="000000"/>
              </a:solidFill>
              <a:effectLst/>
              <a:latin typeface="Arial"/>
              <a:ea typeface="Arial"/>
              <a:cs typeface="Arial"/>
            </a:endParaRPr>
          </a:p>
          <a:p>
            <a:pPr lvl="1"/>
            <a:r>
              <a:rPr lang="uk-UA" sz="2400" b="0" i="0" strike="noStrike" cap="none" spc="0" baseline="0" dirty="0">
                <a:solidFill>
                  <a:srgbClr val="000000"/>
                </a:solidFill>
                <a:effectLst/>
                <a:latin typeface="Arial"/>
                <a:ea typeface="Arial"/>
                <a:cs typeface="Arial"/>
              </a:rPr>
              <a:t>Діти віком &lt; 18 років — можливий ризик токсичного впливу на кістки та хрящову тканину</a:t>
            </a:r>
            <a:r>
              <a:rPr lang="en-US" sz="2400" b="0" i="0" strike="noStrike" cap="none" spc="0" baseline="0" dirty="0">
                <a:solidFill>
                  <a:srgbClr val="000000"/>
                </a:solidFill>
                <a:effectLst/>
                <a:latin typeface="Arial"/>
                <a:ea typeface="Arial"/>
                <a:cs typeface="Arial"/>
              </a:rPr>
              <a:t>.</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57A7CF73-4913-7CE5-21F6-AC65D1698AF8}"/>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79</a:t>
            </a:fld>
            <a:endParaRPr lang="en-US"/>
          </a:p>
        </p:txBody>
      </p:sp>
      <p:sp>
        <p:nvSpPr>
          <p:cNvPr id="5" name="TextBox 4">
            <a:extLst>
              <a:ext uri="{FF2B5EF4-FFF2-40B4-BE49-F238E27FC236}">
                <a16:creationId xmlns:a16="http://schemas.microsoft.com/office/drawing/2014/main" id="{FE762BB4-5D85-C30A-20F9-4FC4862F12E2}"/>
              </a:ext>
            </a:extLst>
          </p:cNvPr>
          <p:cNvSpPr txBox="1"/>
          <p:nvPr/>
        </p:nvSpPr>
        <p:spPr>
          <a:xfrm>
            <a:off x="2832988" y="900321"/>
            <a:ext cx="5652654" cy="640080"/>
          </a:xfrm>
          <a:prstGeom prst="rect">
            <a:avLst/>
          </a:prstGeom>
          <a:noFill/>
        </p:spPr>
        <p:txBody>
          <a:bodyPr wrap="square" rtlCol="0">
            <a:spAutoFit/>
          </a:bodyPr>
          <a:lstStyle/>
          <a:p>
            <a:r>
              <a:rPr lang="uk-UA" sz="1800" b="0" i="1" strike="noStrike" cap="none" spc="0" baseline="0">
                <a:solidFill>
                  <a:srgbClr val="000000"/>
                </a:solidFill>
                <a:effectLst/>
                <a:latin typeface="Arial"/>
                <a:ea typeface="Arial"/>
                <a:cs typeface="Arial"/>
              </a:rPr>
              <a:t>Інгібітор реплікації SARS-CoV-2 </a:t>
            </a:r>
          </a:p>
          <a:p>
            <a:endParaRPr lang="en-US"/>
          </a:p>
        </p:txBody>
      </p:sp>
    </p:spTree>
    <p:extLst>
      <p:ext uri="{BB962C8B-B14F-4D97-AF65-F5344CB8AC3E}">
        <p14:creationId xmlns:p14="http://schemas.microsoft.com/office/powerpoint/2010/main" val="4045200586"/>
      </p:ext>
    </p:extLst>
  </p:cSld>
  <p:clrMapOvr>
    <a:masterClrMapping/>
  </p:clrMapOvr>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EAB-E9D6-57B3-F85B-36AE503FBF6B}"/>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Вакцини</a:t>
            </a:r>
          </a:p>
        </p:txBody>
      </p:sp>
      <p:sp>
        <p:nvSpPr>
          <p:cNvPr id="3" name="Content Placeholder 2">
            <a:extLst>
              <a:ext uri="{FF2B5EF4-FFF2-40B4-BE49-F238E27FC236}">
                <a16:creationId xmlns:a16="http://schemas.microsoft.com/office/drawing/2014/main" id="{B9AB238C-7495-CFF8-9464-D933AEB34B08}"/>
              </a:ext>
            </a:extLst>
          </p:cNvPr>
          <p:cNvSpPr>
            <a:spLocks noGrp="1"/>
          </p:cNvSpPr>
          <p:nvPr>
            <p:ph idx="1"/>
          </p:nvPr>
        </p:nvSpPr>
        <p:spPr>
          <a:xfrm>
            <a:off x="838201" y="1636730"/>
            <a:ext cx="3756378" cy="4932746"/>
          </a:xfrm>
        </p:spPr>
        <p:txBody>
          <a:bodyPr/>
          <a:lstStyle/>
          <a:p>
            <a:r>
              <a:rPr lang="uk-UA" sz="2400" b="0" i="0" strike="noStrike" cap="none" spc="0" baseline="0">
                <a:solidFill>
                  <a:srgbClr val="262626"/>
                </a:solidFill>
                <a:effectLst/>
                <a:latin typeface="Arial"/>
                <a:ea typeface="Arial"/>
                <a:cs typeface="Arial"/>
              </a:rPr>
              <a:t>Доступні вакцини </a:t>
            </a:r>
            <a:r>
              <a:rPr lang="uk-UA" sz="2400" b="0" i="0" strike="noStrike" cap="none" spc="0" baseline="0">
                <a:solidFill>
                  <a:srgbClr val="FF0000"/>
                </a:solidFill>
                <a:effectLst/>
                <a:latin typeface="Arial"/>
                <a:ea typeface="Arial"/>
                <a:cs typeface="Arial"/>
              </a:rPr>
              <a:t>безпечні</a:t>
            </a:r>
            <a:r>
              <a:rPr lang="uk-UA" sz="2400" b="0" i="0" strike="noStrike" cap="none" spc="0" baseline="0">
                <a:solidFill>
                  <a:srgbClr val="262626"/>
                </a:solidFill>
                <a:effectLst/>
                <a:latin typeface="Arial"/>
                <a:ea typeface="Arial"/>
                <a:cs typeface="Arial"/>
              </a:rPr>
              <a:t> та </a:t>
            </a:r>
            <a:r>
              <a:rPr lang="uk-UA" sz="2400" b="0" i="0" strike="noStrike" cap="none" spc="0" baseline="0">
                <a:solidFill>
                  <a:srgbClr val="FF0000"/>
                </a:solidFill>
                <a:effectLst/>
                <a:latin typeface="Arial"/>
                <a:ea typeface="Arial"/>
                <a:cs typeface="Arial"/>
              </a:rPr>
              <a:t>ефективні</a:t>
            </a:r>
            <a:r>
              <a:rPr lang="uk-UA" sz="2400" b="0" i="0" strike="noStrike" cap="none" spc="0" baseline="0">
                <a:solidFill>
                  <a:srgbClr val="262626"/>
                </a:solidFill>
                <a:effectLst/>
                <a:latin typeface="Arial"/>
                <a:ea typeface="Arial"/>
                <a:cs typeface="Arial"/>
              </a:rPr>
              <a:t> в захисті людей від серйозного захворювання, госпіталізації та смерті.</a:t>
            </a:r>
          </a:p>
          <a:p>
            <a:r>
              <a:rPr lang="uk-UA" sz="2400" b="0" i="0" strike="noStrike" cap="none" spc="0" baseline="0">
                <a:solidFill>
                  <a:srgbClr val="262626"/>
                </a:solidFill>
                <a:effectLst/>
                <a:latin typeface="Arial"/>
                <a:ea typeface="Arial"/>
                <a:cs typeface="Arial"/>
              </a:rPr>
              <a:t>Це важливий інструмент для захисту себе та наших громад на шляху боротьби з COVID-19.</a:t>
            </a:r>
          </a:p>
          <a:p>
            <a:endParaRPr lang="en-US"/>
          </a:p>
        </p:txBody>
      </p:sp>
      <p:pic>
        <p:nvPicPr>
          <p:cNvPr id="8" name="Picture 7">
            <a:extLst>
              <a:ext uri="{FF2B5EF4-FFF2-40B4-BE49-F238E27FC236}">
                <a16:creationId xmlns:a16="http://schemas.microsoft.com/office/drawing/2014/main" id="{B7718CF6-BA5A-40BB-8832-4888D0631861}"/>
              </a:ext>
            </a:extLst>
          </p:cNvPr>
          <p:cNvPicPr>
            <a:picLocks noChangeAspect="1"/>
          </p:cNvPicPr>
          <p:nvPr/>
        </p:nvPicPr>
        <p:blipFill>
          <a:blip r:embed="rId3"/>
          <a:stretch>
            <a:fillRect/>
          </a:stretch>
        </p:blipFill>
        <p:spPr>
          <a:xfrm>
            <a:off x="4749564" y="1059724"/>
            <a:ext cx="6988058" cy="4932747"/>
          </a:xfrm>
          <a:prstGeom prst="rect">
            <a:avLst/>
          </a:prstGeom>
        </p:spPr>
      </p:pic>
    </p:spTree>
    <p:extLst>
      <p:ext uri="{BB962C8B-B14F-4D97-AF65-F5344CB8AC3E}">
        <p14:creationId xmlns:p14="http://schemas.microsoft.com/office/powerpoint/2010/main" val="17293054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7437-DC02-FB67-179A-52EB66BA8D48}"/>
              </a:ext>
            </a:extLst>
          </p:cNvPr>
          <p:cNvSpPr>
            <a:spLocks noGrp="1"/>
          </p:cNvSpPr>
          <p:nvPr>
            <p:ph type="title"/>
          </p:nvPr>
        </p:nvSpPr>
        <p:spPr>
          <a:xfrm>
            <a:off x="575686" y="461832"/>
            <a:ext cx="9958754" cy="800039"/>
          </a:xfrm>
        </p:spPr>
        <p:txBody>
          <a:bodyPr>
            <a:normAutofit fontScale="90000"/>
          </a:bodyPr>
          <a:lstStyle/>
          <a:p>
            <a:r>
              <a:rPr lang="uk-UA" sz="2900" b="1" i="0" strike="noStrike" cap="none" spc="0" baseline="0" dirty="0">
                <a:solidFill>
                  <a:srgbClr val="577F9F"/>
                </a:solidFill>
                <a:effectLst/>
                <a:latin typeface="Arial"/>
                <a:ea typeface="Arial"/>
                <a:cs typeface="Arial"/>
              </a:rPr>
              <a:t>Пріоритет: противірусні препарати для перорального застосування для стратегії </a:t>
            </a:r>
            <a:r>
              <a:rPr lang="uk-UA" sz="2900" b="1" i="0" strike="noStrike" cap="none" spc="0" baseline="0" dirty="0" err="1">
                <a:solidFill>
                  <a:srgbClr val="577F9F"/>
                </a:solidFill>
                <a:effectLst/>
                <a:latin typeface="Arial"/>
                <a:ea typeface="Arial"/>
                <a:cs typeface="Arial"/>
              </a:rPr>
              <a:t>Test</a:t>
            </a:r>
            <a:r>
              <a:rPr lang="uk-UA" sz="2900" b="1" i="0" strike="noStrike" cap="none" spc="0" baseline="0" dirty="0">
                <a:solidFill>
                  <a:srgbClr val="577F9F"/>
                </a:solidFill>
                <a:effectLst/>
                <a:latin typeface="Arial"/>
                <a:ea typeface="Arial"/>
                <a:cs typeface="Arial"/>
              </a:rPr>
              <a:t> </a:t>
            </a:r>
            <a:r>
              <a:rPr lang="uk-UA" sz="2900" b="1" i="0" strike="noStrike" cap="none" spc="0" baseline="0" dirty="0" err="1">
                <a:solidFill>
                  <a:srgbClr val="577F9F"/>
                </a:solidFill>
                <a:effectLst/>
                <a:latin typeface="Arial"/>
                <a:ea typeface="Arial"/>
                <a:cs typeface="Arial"/>
              </a:rPr>
              <a:t>To</a:t>
            </a:r>
            <a:r>
              <a:rPr lang="uk-UA" sz="2900" b="1" i="0" strike="noStrike" cap="none" spc="0" baseline="0" dirty="0">
                <a:solidFill>
                  <a:srgbClr val="577F9F"/>
                </a:solidFill>
                <a:effectLst/>
                <a:latin typeface="Arial"/>
                <a:ea typeface="Arial"/>
                <a:cs typeface="Arial"/>
              </a:rPr>
              <a:t> </a:t>
            </a:r>
            <a:r>
              <a:rPr lang="uk-UA" sz="2900" b="1" i="0" strike="noStrike" cap="none" spc="0" baseline="0" dirty="0" err="1">
                <a:solidFill>
                  <a:srgbClr val="577F9F"/>
                </a:solidFill>
                <a:effectLst/>
                <a:latin typeface="Arial"/>
                <a:ea typeface="Arial"/>
                <a:cs typeface="Arial"/>
              </a:rPr>
              <a:t>Treat</a:t>
            </a:r>
            <a:r>
              <a:rPr lang="uk-UA" sz="2900" b="1" i="0" strike="noStrike" cap="none" spc="0" baseline="0" dirty="0">
                <a:solidFill>
                  <a:srgbClr val="577F9F"/>
                </a:solidFill>
                <a:effectLst/>
                <a:latin typeface="Arial"/>
                <a:ea typeface="Arial"/>
                <a:cs typeface="Arial"/>
              </a:rPr>
              <a:t>:</a:t>
            </a:r>
            <a:r>
              <a:rPr lang="uk-UA" sz="2900" b="0" i="0" strike="noStrike" cap="none" spc="0" baseline="0" dirty="0">
                <a:solidFill>
                  <a:srgbClr val="577F9F"/>
                </a:solidFill>
                <a:effectLst/>
                <a:latin typeface="Arial"/>
                <a:ea typeface="Arial"/>
                <a:cs typeface="Arial"/>
              </a:rPr>
              <a:t> </a:t>
            </a:r>
            <a:r>
              <a:rPr lang="uk-UA" sz="2900" i="0" strike="noStrike" cap="none" spc="0" baseline="0" dirty="0" err="1">
                <a:solidFill>
                  <a:srgbClr val="577F9F"/>
                </a:solidFill>
                <a:effectLst/>
                <a:latin typeface="Arial"/>
                <a:ea typeface="Arial"/>
                <a:cs typeface="Arial"/>
              </a:rPr>
              <a:t>молнупіравір</a:t>
            </a:r>
            <a:endParaRPr lang="en-US" sz="3200" dirty="0"/>
          </a:p>
        </p:txBody>
      </p:sp>
      <p:sp>
        <p:nvSpPr>
          <p:cNvPr id="3" name="Content Placeholder 2">
            <a:extLst>
              <a:ext uri="{FF2B5EF4-FFF2-40B4-BE49-F238E27FC236}">
                <a16:creationId xmlns:a16="http://schemas.microsoft.com/office/drawing/2014/main" id="{7FB3DC9A-1784-A04E-25E9-2CCE02DE6C27}"/>
              </a:ext>
            </a:extLst>
          </p:cNvPr>
          <p:cNvSpPr>
            <a:spLocks noGrp="1"/>
          </p:cNvSpPr>
          <p:nvPr>
            <p:ph idx="1"/>
          </p:nvPr>
        </p:nvSpPr>
        <p:spPr>
          <a:xfrm>
            <a:off x="385805" y="1423604"/>
            <a:ext cx="6213231" cy="4932746"/>
          </a:xfrm>
        </p:spPr>
        <p:txBody>
          <a:bodyPr>
            <a:normAutofit/>
          </a:bodyPr>
          <a:lstStyle/>
          <a:p>
            <a:r>
              <a:rPr lang="uk-UA" sz="2800" b="0" i="0" strike="noStrike" cap="none" spc="0" baseline="0" dirty="0">
                <a:solidFill>
                  <a:srgbClr val="262626"/>
                </a:solidFill>
                <a:effectLst/>
                <a:latin typeface="Arial"/>
                <a:ea typeface="Arial"/>
                <a:cs typeface="Arial"/>
              </a:rPr>
              <a:t>Інструкції щодо дозування:</a:t>
            </a:r>
          </a:p>
          <a:p>
            <a:pPr lvl="1"/>
            <a:r>
              <a:rPr lang="uk-UA" sz="2200" b="0" i="0" strike="noStrike" cap="none" spc="0" baseline="0" dirty="0">
                <a:solidFill>
                  <a:srgbClr val="262626"/>
                </a:solidFill>
                <a:effectLst/>
                <a:latin typeface="Arial"/>
                <a:ea typeface="Arial"/>
                <a:cs typeface="Arial"/>
              </a:rPr>
              <a:t>Доза для дорослих пацієнтів становить </a:t>
            </a:r>
            <a:r>
              <a:rPr lang="uk-UA" sz="2200" b="1" i="0" strike="noStrike" cap="none" spc="0" baseline="0" dirty="0">
                <a:solidFill>
                  <a:srgbClr val="262626"/>
                </a:solidFill>
                <a:effectLst/>
                <a:latin typeface="Arial"/>
                <a:ea typeface="Arial"/>
                <a:cs typeface="Arial"/>
              </a:rPr>
              <a:t>800 мг (чотири капсули по 200 мг) перорально кожні 12 годин протягом 5 днів</a:t>
            </a:r>
            <a:r>
              <a:rPr lang="en-US" sz="2200" b="1" i="0" strike="noStrike" cap="none" spc="0" baseline="0" dirty="0">
                <a:solidFill>
                  <a:srgbClr val="262626"/>
                </a:solidFill>
                <a:effectLst/>
                <a:latin typeface="Arial"/>
                <a:ea typeface="Arial"/>
                <a:cs typeface="Arial"/>
              </a:rPr>
              <a:t>.</a:t>
            </a:r>
            <a:endParaRPr lang="en-US" sz="2200" b="1" dirty="0">
              <a:cs typeface="Calibri"/>
            </a:endParaRPr>
          </a:p>
          <a:p>
            <a:pPr lvl="1"/>
            <a:r>
              <a:rPr lang="uk-UA" sz="2200" b="0" i="0" strike="noStrike" cap="none" spc="0" baseline="0" dirty="0">
                <a:solidFill>
                  <a:srgbClr val="262626"/>
                </a:solidFill>
                <a:effectLst/>
                <a:latin typeface="Arial"/>
                <a:ea typeface="Arial"/>
                <a:cs typeface="Arial"/>
              </a:rPr>
              <a:t>Приймайте препарат </a:t>
            </a:r>
            <a:r>
              <a:rPr lang="uk-UA" sz="2200" b="0" i="0" strike="noStrike" cap="none" spc="0" baseline="0" dirty="0" err="1">
                <a:solidFill>
                  <a:srgbClr val="262626"/>
                </a:solidFill>
                <a:effectLst/>
                <a:latin typeface="Arial"/>
                <a:ea typeface="Arial"/>
                <a:cs typeface="Arial"/>
              </a:rPr>
              <a:t>МОЛНУПІРАВІР</a:t>
            </a:r>
            <a:r>
              <a:rPr lang="uk-UA" sz="2200" b="0" i="0" strike="noStrike" cap="none" spc="0" baseline="0" dirty="0">
                <a:solidFill>
                  <a:srgbClr val="262626"/>
                </a:solidFill>
                <a:effectLst/>
                <a:latin typeface="Arial"/>
                <a:ea typeface="Arial"/>
                <a:cs typeface="Arial"/>
              </a:rPr>
              <a:t> незалежно від прийому їжі.</a:t>
            </a:r>
            <a:endParaRPr lang="en-US" sz="2200" dirty="0">
              <a:cs typeface="Calibri"/>
            </a:endParaRPr>
          </a:p>
          <a:p>
            <a:pPr lvl="1"/>
            <a:r>
              <a:rPr lang="uk-UA" sz="2200" b="0" i="0" strike="noStrike" cap="none" spc="0" baseline="0" dirty="0">
                <a:solidFill>
                  <a:srgbClr val="262626"/>
                </a:solidFill>
                <a:effectLst/>
                <a:latin typeface="Arial"/>
                <a:ea typeface="Arial"/>
                <a:cs typeface="Arial"/>
              </a:rPr>
              <a:t>Для максимальної ефективності пройдіть повний 5-денний курс лікування.</a:t>
            </a:r>
          </a:p>
          <a:p>
            <a:pPr lvl="1"/>
            <a:r>
              <a:rPr lang="uk-UA" sz="2200" b="0" i="0" strike="noStrike" cap="none" spc="0" baseline="0" dirty="0">
                <a:solidFill>
                  <a:srgbClr val="262626"/>
                </a:solidFill>
                <a:effectLst/>
                <a:latin typeface="Arial"/>
                <a:ea typeface="Arial"/>
                <a:cs typeface="Arial"/>
              </a:rPr>
              <a:t>Не приймайте препарат протягом більше 5 днів поспіль.</a:t>
            </a:r>
            <a:endParaRPr lang="en-US" sz="2200" dirty="0">
              <a:cs typeface="Calibri"/>
            </a:endParaRPr>
          </a:p>
          <a:p>
            <a:endParaRPr lang="en-US" dirty="0"/>
          </a:p>
        </p:txBody>
      </p:sp>
      <p:sp>
        <p:nvSpPr>
          <p:cNvPr id="4" name="Content Placeholder 3">
            <a:extLst>
              <a:ext uri="{FF2B5EF4-FFF2-40B4-BE49-F238E27FC236}">
                <a16:creationId xmlns:a16="http://schemas.microsoft.com/office/drawing/2014/main" id="{7F7BB4F0-57ED-8A63-F80D-C06BAF5CDA7E}"/>
              </a:ext>
            </a:extLst>
          </p:cNvPr>
          <p:cNvSpPr>
            <a:spLocks noGrp="1"/>
          </p:cNvSpPr>
          <p:nvPr>
            <p:ph sz="half" idx="4294967295"/>
          </p:nvPr>
        </p:nvSpPr>
        <p:spPr>
          <a:xfrm>
            <a:off x="6756400" y="1423604"/>
            <a:ext cx="5384800" cy="4525962"/>
          </a:xfrm>
        </p:spPr>
        <p:txBody>
          <a:bodyPr>
            <a:normAutofit/>
          </a:bodyPr>
          <a:lstStyle/>
          <a:p>
            <a:r>
              <a:rPr lang="uk-UA" sz="2800" b="0" i="0" strike="noStrike" cap="none" spc="0" baseline="0" dirty="0">
                <a:solidFill>
                  <a:srgbClr val="000000"/>
                </a:solidFill>
                <a:effectLst/>
                <a:latin typeface="Arial"/>
                <a:ea typeface="Arial"/>
                <a:cs typeface="Arial"/>
              </a:rPr>
              <a:t>Якщо Ви пропустили прийом препарату:</a:t>
            </a:r>
          </a:p>
          <a:p>
            <a:pPr lvl="1"/>
            <a:r>
              <a:rPr lang="uk-UA" sz="2000" b="0" i="0" strike="noStrike" cap="none" spc="0" baseline="0" dirty="0">
                <a:solidFill>
                  <a:srgbClr val="000000"/>
                </a:solidFill>
                <a:effectLst/>
                <a:latin typeface="Arial"/>
                <a:ea typeface="Arial"/>
                <a:cs typeface="Arial"/>
              </a:rPr>
              <a:t>Менше 10 годин — прийміть препарат, відновіть звичайний графік</a:t>
            </a:r>
            <a:r>
              <a:rPr lang="en-US" sz="2000" b="0" i="0" strike="noStrike" cap="none" spc="0" baseline="0" dirty="0">
                <a:solidFill>
                  <a:srgbClr val="000000"/>
                </a:solidFill>
                <a:effectLst/>
                <a:latin typeface="Arial"/>
                <a:ea typeface="Arial"/>
                <a:cs typeface="Arial"/>
              </a:rPr>
              <a:t>.</a:t>
            </a:r>
            <a:endParaRPr lang="en-US" sz="2000" dirty="0">
              <a:cs typeface="Calibri"/>
            </a:endParaRPr>
          </a:p>
          <a:p>
            <a:pPr lvl="1"/>
            <a:r>
              <a:rPr lang="uk-UA" sz="2000" b="0" i="0" strike="noStrike" cap="none" spc="0" baseline="0" dirty="0">
                <a:solidFill>
                  <a:srgbClr val="000000"/>
                </a:solidFill>
                <a:effectLst/>
                <a:latin typeface="Arial"/>
                <a:ea typeface="Arial"/>
                <a:cs typeface="Arial"/>
              </a:rPr>
              <a:t>Більше 10 годин — зачекайте до наступного прийому, не подвоюйте дозу</a:t>
            </a:r>
            <a:r>
              <a:rPr lang="en-US" sz="2000" b="0" i="0" strike="noStrike" cap="none" spc="0" baseline="0" dirty="0">
                <a:solidFill>
                  <a:srgbClr val="000000"/>
                </a:solidFill>
                <a:effectLst/>
                <a:latin typeface="Arial"/>
                <a:ea typeface="Arial"/>
                <a:cs typeface="Arial"/>
              </a:rPr>
              <a:t>.</a:t>
            </a:r>
            <a:r>
              <a:rPr lang="uk-UA" sz="2000" b="0" i="0" strike="noStrike" cap="none" spc="0" baseline="0" dirty="0">
                <a:solidFill>
                  <a:srgbClr val="000000"/>
                </a:solidFill>
                <a:effectLst/>
                <a:latin typeface="Arial"/>
                <a:ea typeface="Arial"/>
                <a:cs typeface="Arial"/>
              </a:rPr>
              <a:t> </a:t>
            </a:r>
            <a:endParaRPr lang="en-US" sz="2000" dirty="0">
              <a:cs typeface="Calibri"/>
            </a:endParaRPr>
          </a:p>
        </p:txBody>
      </p:sp>
      <p:sp>
        <p:nvSpPr>
          <p:cNvPr id="5" name="Slide Number Placeholder 4">
            <a:extLst>
              <a:ext uri="{FF2B5EF4-FFF2-40B4-BE49-F238E27FC236}">
                <a16:creationId xmlns:a16="http://schemas.microsoft.com/office/drawing/2014/main" id="{E72481F6-AA82-6F3E-3DDC-58B5733FE1AD}"/>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80</a:t>
            </a:fld>
            <a:endParaRPr lang="en-US"/>
          </a:p>
        </p:txBody>
      </p:sp>
      <p:pic>
        <p:nvPicPr>
          <p:cNvPr id="7" name="Picture 6" descr="A box of pills&#10;&#10;Description automatically generated with low confidence">
            <a:extLst>
              <a:ext uri="{FF2B5EF4-FFF2-40B4-BE49-F238E27FC236}">
                <a16:creationId xmlns:a16="http://schemas.microsoft.com/office/drawing/2014/main" id="{FEA4C90D-1F33-64E1-7DE8-12C246F43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400" y="3854302"/>
            <a:ext cx="4653282" cy="2824481"/>
          </a:xfrm>
          <a:prstGeom prst="rect">
            <a:avLst/>
          </a:prstGeom>
        </p:spPr>
      </p:pic>
    </p:spTree>
    <p:extLst>
      <p:ext uri="{BB962C8B-B14F-4D97-AF65-F5344CB8AC3E}">
        <p14:creationId xmlns:p14="http://schemas.microsoft.com/office/powerpoint/2010/main" val="116255541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5A37E-D26D-8AB1-B3F0-DF341EB30339}"/>
              </a:ext>
            </a:extLst>
          </p:cNvPr>
          <p:cNvSpPr>
            <a:spLocks noGrp="1"/>
          </p:cNvSpPr>
          <p:nvPr>
            <p:ph type="title"/>
          </p:nvPr>
        </p:nvSpPr>
        <p:spPr/>
        <p:txBody>
          <a:bodyPr>
            <a:normAutofit fontScale="90000"/>
          </a:bodyPr>
          <a:lstStyle/>
          <a:p>
            <a:r>
              <a:rPr lang="uk-UA" sz="2900" b="1" i="0" strike="noStrike" cap="none" spc="0" baseline="0" dirty="0">
                <a:solidFill>
                  <a:srgbClr val="577F9F"/>
                </a:solidFill>
                <a:effectLst/>
                <a:latin typeface="Arial"/>
                <a:ea typeface="Arial"/>
                <a:cs typeface="Arial"/>
              </a:rPr>
              <a:t>Пріоритет: противірусні препарати для перорального застосування для стратегії </a:t>
            </a:r>
            <a:r>
              <a:rPr lang="uk-UA" sz="2900" b="1" i="0" strike="noStrike" cap="none" spc="0" baseline="0" dirty="0" err="1">
                <a:solidFill>
                  <a:srgbClr val="577F9F"/>
                </a:solidFill>
                <a:effectLst/>
                <a:latin typeface="Arial"/>
                <a:ea typeface="Arial"/>
                <a:cs typeface="Arial"/>
              </a:rPr>
              <a:t>Test</a:t>
            </a:r>
            <a:r>
              <a:rPr lang="uk-UA" sz="2900" b="1" i="0" strike="noStrike" cap="none" spc="0" baseline="0" dirty="0">
                <a:solidFill>
                  <a:srgbClr val="577F9F"/>
                </a:solidFill>
                <a:effectLst/>
                <a:latin typeface="Arial"/>
                <a:ea typeface="Arial"/>
                <a:cs typeface="Arial"/>
              </a:rPr>
              <a:t> </a:t>
            </a:r>
            <a:r>
              <a:rPr lang="uk-UA" sz="2900" b="1" i="0" strike="noStrike" cap="none" spc="0" baseline="0" dirty="0" err="1">
                <a:solidFill>
                  <a:srgbClr val="577F9F"/>
                </a:solidFill>
                <a:effectLst/>
                <a:latin typeface="Arial"/>
                <a:ea typeface="Arial"/>
                <a:cs typeface="Arial"/>
              </a:rPr>
              <a:t>To</a:t>
            </a:r>
            <a:r>
              <a:rPr lang="uk-UA" sz="2900" b="1" i="0" strike="noStrike" cap="none" spc="0" baseline="0" dirty="0">
                <a:solidFill>
                  <a:srgbClr val="577F9F"/>
                </a:solidFill>
                <a:effectLst/>
                <a:latin typeface="Arial"/>
                <a:ea typeface="Arial"/>
                <a:cs typeface="Arial"/>
              </a:rPr>
              <a:t> </a:t>
            </a:r>
            <a:r>
              <a:rPr lang="uk-UA" sz="2900" b="1" i="0" strike="noStrike" cap="none" spc="0" baseline="0" dirty="0" err="1">
                <a:solidFill>
                  <a:srgbClr val="577F9F"/>
                </a:solidFill>
                <a:effectLst/>
                <a:latin typeface="Arial"/>
                <a:ea typeface="Arial"/>
                <a:cs typeface="Arial"/>
              </a:rPr>
              <a:t>Treat</a:t>
            </a:r>
            <a:r>
              <a:rPr lang="uk-UA" sz="2900" b="1" i="0" strike="noStrike" cap="none" spc="0" baseline="0" dirty="0">
                <a:solidFill>
                  <a:srgbClr val="577F9F"/>
                </a:solidFill>
                <a:effectLst/>
                <a:latin typeface="Arial"/>
                <a:ea typeface="Arial"/>
                <a:cs typeface="Arial"/>
              </a:rPr>
              <a:t>:</a:t>
            </a:r>
            <a:r>
              <a:rPr lang="uk-UA" sz="2900" b="0" i="0" strike="noStrike" cap="none" spc="0" baseline="0" dirty="0">
                <a:solidFill>
                  <a:srgbClr val="577F9F"/>
                </a:solidFill>
                <a:effectLst/>
                <a:latin typeface="Arial"/>
                <a:ea typeface="Arial"/>
                <a:cs typeface="Arial"/>
              </a:rPr>
              <a:t> </a:t>
            </a:r>
            <a:r>
              <a:rPr lang="uk-UA" sz="2900" i="0" strike="noStrike" cap="none" spc="0" baseline="0" dirty="0" err="1">
                <a:solidFill>
                  <a:srgbClr val="577F9F"/>
                </a:solidFill>
                <a:effectLst/>
                <a:latin typeface="Arial"/>
                <a:ea typeface="Arial"/>
                <a:cs typeface="Arial"/>
              </a:rPr>
              <a:t>молнупіравір</a:t>
            </a:r>
            <a:endParaRPr lang="en-US" sz="3200" dirty="0"/>
          </a:p>
        </p:txBody>
      </p:sp>
      <p:sp>
        <p:nvSpPr>
          <p:cNvPr id="5" name="Content Placeholder 4">
            <a:extLst>
              <a:ext uri="{FF2B5EF4-FFF2-40B4-BE49-F238E27FC236}">
                <a16:creationId xmlns:a16="http://schemas.microsoft.com/office/drawing/2014/main" id="{F87DFDA7-EF6C-A5FE-9B92-B4FCAF8EDC30}"/>
              </a:ext>
            </a:extLst>
          </p:cNvPr>
          <p:cNvSpPr>
            <a:spLocks noGrp="1"/>
          </p:cNvSpPr>
          <p:nvPr>
            <p:ph idx="1"/>
          </p:nvPr>
        </p:nvSpPr>
        <p:spPr>
          <a:xfrm>
            <a:off x="838200" y="1636730"/>
            <a:ext cx="8543925" cy="4289285"/>
          </a:xfrm>
        </p:spPr>
        <p:txBody>
          <a:bodyPr vert="horz" lIns="91440" tIns="45720" rIns="91440" bIns="45720" rtlCol="0" anchor="t">
            <a:normAutofit fontScale="87500" lnSpcReduction="20000"/>
          </a:bodyPr>
          <a:lstStyle/>
          <a:p>
            <a:pPr marL="0" indent="0">
              <a:buNone/>
            </a:pPr>
            <a:r>
              <a:rPr lang="uk-UA" sz="2800" b="1" i="0" u="sng" strike="noStrike" cap="none" spc="0" baseline="0" dirty="0">
                <a:solidFill>
                  <a:srgbClr val="262626"/>
                </a:solidFill>
                <a:effectLst/>
                <a:uFill>
                  <a:solidFill>
                    <a:srgbClr val="262626"/>
                  </a:solidFill>
                </a:uFill>
                <a:latin typeface="Arial"/>
                <a:ea typeface="Arial"/>
                <a:cs typeface="Arial"/>
              </a:rPr>
              <a:t>Можливі побічні ефекти препарату </a:t>
            </a:r>
            <a:r>
              <a:rPr lang="uk-UA" sz="2800" b="1" i="0" u="sng" strike="noStrike" cap="none" spc="0" baseline="0" dirty="0" err="1">
                <a:solidFill>
                  <a:srgbClr val="262626"/>
                </a:solidFill>
                <a:effectLst/>
                <a:uFill>
                  <a:solidFill>
                    <a:srgbClr val="262626"/>
                  </a:solidFill>
                </a:uFill>
                <a:latin typeface="Arial"/>
                <a:ea typeface="Arial"/>
                <a:cs typeface="Arial"/>
              </a:rPr>
              <a:t>МОЛНУПІРАВІР</a:t>
            </a:r>
            <a:r>
              <a:rPr lang="uk-UA" sz="2800" b="1" i="0" u="sng" strike="noStrike" cap="none" spc="0" baseline="0" dirty="0">
                <a:solidFill>
                  <a:srgbClr val="262626"/>
                </a:solidFill>
                <a:effectLst/>
                <a:uFill>
                  <a:solidFill>
                    <a:srgbClr val="262626"/>
                  </a:solidFill>
                </a:uFill>
                <a:latin typeface="Arial"/>
                <a:ea typeface="Arial"/>
                <a:cs typeface="Arial"/>
              </a:rPr>
              <a:t>:</a:t>
            </a:r>
          </a:p>
          <a:p>
            <a:r>
              <a:rPr lang="uk-UA" sz="2800" b="0" i="0" strike="noStrike" cap="none" spc="0" baseline="0" dirty="0">
                <a:solidFill>
                  <a:srgbClr val="262626"/>
                </a:solidFill>
                <a:effectLst/>
                <a:latin typeface="Arial"/>
                <a:ea typeface="Arial"/>
                <a:cs typeface="Arial"/>
              </a:rPr>
              <a:t>Реакції </a:t>
            </a:r>
            <a:r>
              <a:rPr lang="uk-UA" sz="2800" b="0" i="0" strike="noStrike" cap="none" spc="0" baseline="0" dirty="0" err="1">
                <a:solidFill>
                  <a:srgbClr val="262626"/>
                </a:solidFill>
                <a:effectLst/>
                <a:latin typeface="Arial"/>
                <a:ea typeface="Arial"/>
                <a:cs typeface="Arial"/>
              </a:rPr>
              <a:t>гіперчутливості</a:t>
            </a:r>
            <a:r>
              <a:rPr lang="uk-UA" sz="2800" b="0" i="0" strike="noStrike" cap="none" spc="0" baseline="0" dirty="0">
                <a:solidFill>
                  <a:srgbClr val="262626"/>
                </a:solidFill>
                <a:effectLst/>
                <a:latin typeface="Arial"/>
                <a:ea typeface="Arial"/>
                <a:cs typeface="Arial"/>
              </a:rPr>
              <a:t>: кропив’янка; прискорене серцебиття; утруднене ковтання або дихання; набряк рота, губ або обличчя; відчуття стиснення в горлі; охриплість; висип на шкірі</a:t>
            </a:r>
            <a:r>
              <a:rPr lang="en-US" sz="2800" b="0" i="0" strike="noStrike" cap="none" spc="0" baseline="0" dirty="0">
                <a:solidFill>
                  <a:srgbClr val="262626"/>
                </a:solidFill>
                <a:effectLst/>
                <a:latin typeface="Arial"/>
                <a:ea typeface="Arial"/>
                <a:cs typeface="Arial"/>
              </a:rPr>
              <a:t>.</a:t>
            </a:r>
            <a:r>
              <a:rPr lang="uk-UA" sz="2800" b="0" i="0" strike="noStrike" cap="none" spc="0" baseline="0" dirty="0">
                <a:solidFill>
                  <a:srgbClr val="262626"/>
                </a:solidFill>
                <a:effectLst/>
                <a:latin typeface="Arial"/>
                <a:ea typeface="Arial"/>
                <a:cs typeface="Arial"/>
              </a:rPr>
              <a:t> </a:t>
            </a:r>
            <a:endParaRPr lang="en-US" sz="2800" dirty="0"/>
          </a:p>
          <a:p>
            <a:r>
              <a:rPr lang="uk-UA" sz="2800" b="0" i="0" strike="noStrike" cap="none" spc="0" baseline="0" dirty="0">
                <a:solidFill>
                  <a:srgbClr val="262626"/>
                </a:solidFill>
                <a:effectLst/>
                <a:latin typeface="Arial"/>
                <a:ea typeface="Arial"/>
                <a:cs typeface="Arial"/>
              </a:rPr>
              <a:t>Найчастіші побічні ефекти: діарея, нудота та запаморочення. </a:t>
            </a:r>
            <a:endParaRPr lang="en-US" sz="2800" dirty="0"/>
          </a:p>
          <a:p>
            <a:r>
              <a:rPr lang="uk-UA" sz="2800" b="0" i="0" strike="noStrike" cap="none" spc="0" baseline="0" dirty="0">
                <a:solidFill>
                  <a:srgbClr val="262626"/>
                </a:solidFill>
                <a:effectLst/>
                <a:latin typeface="Arial"/>
                <a:ea typeface="Arial"/>
                <a:cs typeface="Arial"/>
              </a:rPr>
              <a:t>Періодичні подальші відхилення в показниках аналізів крові та біохімічних аналізів (спостерігаються в дослідженнях на тваринах)</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pPr marL="0" indent="0">
              <a:buNone/>
            </a:pPr>
            <a:r>
              <a:rPr lang="en-US" b="1" dirty="0">
                <a:latin typeface="Arial"/>
                <a:cs typeface="Arial"/>
              </a:rPr>
              <a:t>			</a:t>
            </a:r>
            <a:endParaRPr lang="en-US" dirty="0">
              <a:latin typeface="Arial"/>
              <a:cs typeface="Arial"/>
            </a:endParaRPr>
          </a:p>
          <a:p>
            <a:endParaRPr lang="en-US" dirty="0"/>
          </a:p>
        </p:txBody>
      </p:sp>
      <p:sp>
        <p:nvSpPr>
          <p:cNvPr id="3" name="Slide Number Placeholder 2">
            <a:extLst>
              <a:ext uri="{FF2B5EF4-FFF2-40B4-BE49-F238E27FC236}">
                <a16:creationId xmlns:a16="http://schemas.microsoft.com/office/drawing/2014/main" id="{0C70A221-718A-9651-34B2-96D7D26B9035}"/>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81</a:t>
            </a:fld>
            <a:endParaRPr lang="en-US"/>
          </a:p>
        </p:txBody>
      </p:sp>
    </p:spTree>
    <p:extLst>
      <p:ext uri="{BB962C8B-B14F-4D97-AF65-F5344CB8AC3E}">
        <p14:creationId xmlns:p14="http://schemas.microsoft.com/office/powerpoint/2010/main" val="10967096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DF27-1E4E-3489-3621-0BFBE8F6154B}"/>
              </a:ext>
            </a:extLst>
          </p:cNvPr>
          <p:cNvSpPr>
            <a:spLocks noGrp="1"/>
          </p:cNvSpPr>
          <p:nvPr>
            <p:ph type="title"/>
          </p:nvPr>
        </p:nvSpPr>
        <p:spPr/>
        <p:txBody>
          <a:bodyPr/>
          <a:lstStyle/>
          <a:p>
            <a:r>
              <a:rPr lang="uk-UA" sz="3600" b="1" i="0" strike="noStrike" cap="none" spc="0" baseline="0">
                <a:solidFill>
                  <a:srgbClr val="577F9F"/>
                </a:solidFill>
                <a:effectLst/>
                <a:latin typeface="Arial"/>
                <a:ea typeface="Arial"/>
                <a:cs typeface="Arial"/>
              </a:rPr>
              <a:t>Молнупіравір і вагітність</a:t>
            </a:r>
          </a:p>
        </p:txBody>
      </p:sp>
      <p:sp>
        <p:nvSpPr>
          <p:cNvPr id="3" name="Content Placeholder 2">
            <a:extLst>
              <a:ext uri="{FF2B5EF4-FFF2-40B4-BE49-F238E27FC236}">
                <a16:creationId xmlns:a16="http://schemas.microsoft.com/office/drawing/2014/main" id="{92582FCE-0E2E-1E03-67C1-6F7366B07736}"/>
              </a:ext>
            </a:extLst>
          </p:cNvPr>
          <p:cNvSpPr>
            <a:spLocks noGrp="1"/>
          </p:cNvSpPr>
          <p:nvPr>
            <p:ph idx="1"/>
          </p:nvPr>
        </p:nvSpPr>
        <p:spPr/>
        <p:txBody>
          <a:bodyPr/>
          <a:lstStyle/>
          <a:p>
            <a:pPr rtl="0" fontAlgn="base">
              <a:spcBef>
                <a:spcPct val="0"/>
              </a:spcBef>
              <a:spcAft>
                <a:spcPct val="0"/>
              </a:spcAft>
              <a:buFont typeface="Arial" panose="020B0604020202020204" pitchFamily="34" charset="0"/>
              <a:buChar char="•"/>
            </a:pPr>
            <a:r>
              <a:rPr lang="uk-UA" sz="2400" b="0" i="0" strike="noStrike" cap="none" spc="0" baseline="0" dirty="0" err="1">
                <a:solidFill>
                  <a:srgbClr val="000000"/>
                </a:solidFill>
                <a:effectLst/>
                <a:latin typeface="Arial"/>
                <a:ea typeface="Arial"/>
                <a:cs typeface="Arial"/>
              </a:rPr>
              <a:t>Молнупіравір</a:t>
            </a:r>
            <a:r>
              <a:rPr lang="uk-UA" sz="2400" b="0" i="0" strike="noStrike" cap="none" spc="0" baseline="0" dirty="0">
                <a:solidFill>
                  <a:srgbClr val="000000"/>
                </a:solidFill>
                <a:effectLst/>
                <a:latin typeface="Arial"/>
                <a:ea typeface="Arial"/>
                <a:cs typeface="Arial"/>
              </a:rPr>
              <a:t> протипоказаний при вагітності</a:t>
            </a:r>
            <a:r>
              <a:rPr lang="en-US" sz="2400" b="0" i="0" strike="noStrike" cap="none" spc="0" baseline="0" dirty="0">
                <a:solidFill>
                  <a:srgbClr val="000000"/>
                </a:solidFill>
                <a:effectLst/>
                <a:latin typeface="Arial"/>
                <a:ea typeface="Arial"/>
                <a:cs typeface="Arial"/>
              </a:rPr>
              <a:t>.</a:t>
            </a:r>
            <a:endParaRPr lang="uk-UA" sz="2400" b="0" i="0" strike="noStrike" cap="none" spc="0" baseline="0" dirty="0">
              <a:solidFill>
                <a:srgbClr val="000000"/>
              </a:solidFill>
              <a:effectLst/>
              <a:latin typeface="Arial"/>
              <a:ea typeface="Arial"/>
              <a:cs typeface="Arial"/>
            </a:endParaRPr>
          </a:p>
          <a:p>
            <a:pPr marL="0" indent="0" rtl="0" fontAlgn="base">
              <a:spcBef>
                <a:spcPct val="0"/>
              </a:spcBef>
              <a:spcAft>
                <a:spcPct val="0"/>
              </a:spcAft>
              <a:buNone/>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uk-UA" sz="2400" b="0" i="0" strike="noStrike" cap="none" spc="0" baseline="0" dirty="0">
                <a:solidFill>
                  <a:srgbClr val="000000"/>
                </a:solidFill>
                <a:effectLst/>
                <a:latin typeface="Arial"/>
                <a:ea typeface="Arial"/>
                <a:cs typeface="Arial"/>
              </a:rPr>
              <a:t>Під час лікування та протягом 4 днів після лікування жінкам рекомендується застосовувати засоби контрацепції.</a:t>
            </a:r>
          </a:p>
          <a:p>
            <a:pPr rtl="0" fontAlgn="base">
              <a:spcBef>
                <a:spcPct val="0"/>
              </a:spcBef>
              <a:spcAft>
                <a:spcPct val="0"/>
              </a:spcAft>
              <a:buFont typeface="Arial" panose="020B0604020202020204" pitchFamily="34" charset="0"/>
              <a:buChar char="•"/>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uk-UA" sz="2400" b="0" i="0" strike="noStrike" cap="none" spc="0" baseline="0" dirty="0">
                <a:solidFill>
                  <a:srgbClr val="000000"/>
                </a:solidFill>
                <a:effectLst/>
                <a:latin typeface="Arial"/>
                <a:ea typeface="Arial"/>
                <a:cs typeface="Arial"/>
              </a:rPr>
              <a:t>Під час лікування та протягом 3 місяців після лікування чоловікам рекомендується застосовувати засоби контрацепції.</a:t>
            </a:r>
          </a:p>
          <a:p>
            <a:pPr marL="0" indent="0" rtl="0" fontAlgn="base">
              <a:spcBef>
                <a:spcPct val="0"/>
              </a:spcBef>
              <a:spcAft>
                <a:spcPct val="0"/>
              </a:spcAft>
              <a:buNone/>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uk-UA" sz="2400" b="0" i="0" strike="noStrike" cap="none" spc="0" baseline="0" dirty="0">
                <a:solidFill>
                  <a:srgbClr val="000000"/>
                </a:solidFill>
                <a:effectLst/>
                <a:latin typeface="Arial"/>
                <a:ea typeface="Arial"/>
                <a:cs typeface="Arial"/>
              </a:rPr>
              <a:t>Під час лікування </a:t>
            </a:r>
            <a:r>
              <a:rPr lang="uk-UA" sz="2400" b="0" i="0" strike="noStrike" cap="none" spc="0" baseline="0" dirty="0" err="1">
                <a:solidFill>
                  <a:srgbClr val="000000"/>
                </a:solidFill>
                <a:effectLst/>
                <a:latin typeface="Arial"/>
                <a:ea typeface="Arial"/>
                <a:cs typeface="Arial"/>
              </a:rPr>
              <a:t>молнупіравіром</a:t>
            </a:r>
            <a:r>
              <a:rPr lang="uk-UA" sz="2400" b="0" i="0" strike="noStrike" cap="none" spc="0" baseline="0" dirty="0">
                <a:solidFill>
                  <a:srgbClr val="000000"/>
                </a:solidFill>
                <a:effectLst/>
                <a:latin typeface="Arial"/>
                <a:ea typeface="Arial"/>
                <a:cs typeface="Arial"/>
              </a:rPr>
              <a:t> і протягом 4 днів після прийому останньої дози не рекомендується годувати груддю.  Жінці, яка годує грудьми, слід розглянути питання про переривання грудного вигодовування та зціджування та утилізації грудного молока під час лікування та протягом 4 днів після останньої дози.</a:t>
            </a:r>
            <a:endParaRPr lang="en-US" sz="2400" b="0" i="0" u="none" strike="noStrike" dirty="0">
              <a:solidFill>
                <a:srgbClr val="E73439"/>
              </a:solidFill>
              <a:effectLst/>
              <a:latin typeface="Arial" panose="020B0604020202020204" pitchFamily="34" charset="0"/>
            </a:endParaRPr>
          </a:p>
        </p:txBody>
      </p:sp>
    </p:spTree>
    <p:extLst>
      <p:ext uri="{BB962C8B-B14F-4D97-AF65-F5344CB8AC3E}">
        <p14:creationId xmlns:p14="http://schemas.microsoft.com/office/powerpoint/2010/main" val="2476742085"/>
      </p:ext>
    </p:extLst>
  </p:cSld>
  <p:clrMapOvr>
    <a:masterClrMapping/>
  </p:clrMapOvr>
  <p:transition/>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1C85-83D1-1822-105A-42F9B9AEB949}"/>
              </a:ext>
            </a:extLst>
          </p:cNvPr>
          <p:cNvSpPr>
            <a:spLocks noGrp="1"/>
          </p:cNvSpPr>
          <p:nvPr>
            <p:ph type="title"/>
          </p:nvPr>
        </p:nvSpPr>
        <p:spPr>
          <a:xfrm>
            <a:off x="838200" y="288524"/>
            <a:ext cx="8543925" cy="800039"/>
          </a:xfrm>
        </p:spPr>
        <p:txBody>
          <a:bodyPr/>
          <a:lstStyle/>
          <a:p>
            <a:r>
              <a:rPr lang="uk-UA" sz="3600" b="1" i="0" strike="noStrike" cap="none" spc="0" baseline="0" dirty="0">
                <a:solidFill>
                  <a:srgbClr val="577F9F"/>
                </a:solidFill>
                <a:effectLst/>
                <a:latin typeface="Arial"/>
                <a:ea typeface="Arial"/>
                <a:cs typeface="Arial"/>
              </a:rPr>
              <a:t>Практична ситуація №1</a:t>
            </a:r>
          </a:p>
        </p:txBody>
      </p:sp>
      <p:sp>
        <p:nvSpPr>
          <p:cNvPr id="3" name="Content Placeholder 2">
            <a:extLst>
              <a:ext uri="{FF2B5EF4-FFF2-40B4-BE49-F238E27FC236}">
                <a16:creationId xmlns:a16="http://schemas.microsoft.com/office/drawing/2014/main" id="{4DC8B44A-83FF-6886-C4B5-D289ACD99D90}"/>
              </a:ext>
            </a:extLst>
          </p:cNvPr>
          <p:cNvSpPr>
            <a:spLocks noGrp="1"/>
          </p:cNvSpPr>
          <p:nvPr>
            <p:ph idx="1"/>
          </p:nvPr>
        </p:nvSpPr>
        <p:spPr>
          <a:xfrm>
            <a:off x="838200" y="1228517"/>
            <a:ext cx="10433538"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жінка віком 65 років.</a:t>
            </a:r>
          </a:p>
          <a:p>
            <a:r>
              <a:rPr lang="uk-UA" sz="2800" b="0" i="0" strike="noStrike" cap="none" spc="0" baseline="0" dirty="0">
                <a:solidFill>
                  <a:srgbClr val="262626"/>
                </a:solidFill>
                <a:effectLst/>
                <a:latin typeface="Arial"/>
                <a:ea typeface="Arial"/>
                <a:cs typeface="Arial"/>
              </a:rPr>
              <a:t>У неї кашель, лихоманка та є дані про відомий контакт із членом сім’ї, у якого нещодавно був позитивний результат тесту на COVID-19.</a:t>
            </a: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88; Насиченість киснем: 97 %;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14; АТ 120/70; Температура 37,6 C</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Клінічно добре виглядає, задишки немає.</a:t>
            </a:r>
          </a:p>
          <a:p>
            <a:endParaRPr lang="en-US" dirty="0"/>
          </a:p>
          <a:p>
            <a:r>
              <a:rPr lang="uk-UA" sz="2800" b="0" i="0" strike="noStrike" cap="none" spc="0" baseline="0" dirty="0">
                <a:solidFill>
                  <a:srgbClr val="262626"/>
                </a:solidFill>
                <a:effectLst/>
                <a:latin typeface="Arial"/>
                <a:ea typeface="Arial"/>
                <a:cs typeface="Arial"/>
              </a:rPr>
              <a:t>Яку інформацію ви хочете дізнатися?  </a:t>
            </a:r>
            <a:endParaRPr lang="en-US" dirty="0"/>
          </a:p>
        </p:txBody>
      </p:sp>
    </p:spTree>
    <p:extLst>
      <p:ext uri="{BB962C8B-B14F-4D97-AF65-F5344CB8AC3E}">
        <p14:creationId xmlns:p14="http://schemas.microsoft.com/office/powerpoint/2010/main" val="7322704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22E-2153-5A85-BECA-BD6BF5105DD7}"/>
              </a:ext>
            </a:extLst>
          </p:cNvPr>
          <p:cNvSpPr>
            <a:spLocks noGrp="1"/>
          </p:cNvSpPr>
          <p:nvPr>
            <p:ph type="title"/>
          </p:nvPr>
        </p:nvSpPr>
        <p:spPr>
          <a:xfrm>
            <a:off x="838199" y="126720"/>
            <a:ext cx="8543925" cy="800039"/>
          </a:xfrm>
        </p:spPr>
        <p:txBody>
          <a:bodyPr>
            <a:normAutofit fontScale="90000"/>
          </a:bodyPr>
          <a:lstStyle/>
          <a:p>
            <a:r>
              <a:rPr lang="uk-UA" sz="3600" b="1" i="0" strike="noStrike" cap="none" spc="0" baseline="0" dirty="0">
                <a:solidFill>
                  <a:srgbClr val="577F9F"/>
                </a:solidFill>
                <a:effectLst/>
                <a:latin typeface="Arial"/>
                <a:ea typeface="Arial"/>
                <a:cs typeface="Arial"/>
              </a:rPr>
              <a:t>Практична ситуація № 1: продовження</a:t>
            </a:r>
          </a:p>
        </p:txBody>
      </p:sp>
      <p:sp>
        <p:nvSpPr>
          <p:cNvPr id="3" name="Content Placeholder 2">
            <a:extLst>
              <a:ext uri="{FF2B5EF4-FFF2-40B4-BE49-F238E27FC236}">
                <a16:creationId xmlns:a16="http://schemas.microsoft.com/office/drawing/2014/main" id="{FFB6BE98-32AA-8CAC-9B72-FC7EF6E82281}"/>
              </a:ext>
            </a:extLst>
          </p:cNvPr>
          <p:cNvSpPr>
            <a:spLocks noGrp="1"/>
          </p:cNvSpPr>
          <p:nvPr>
            <p:ph idx="1"/>
          </p:nvPr>
        </p:nvSpPr>
        <p:spPr>
          <a:xfrm>
            <a:off x="838198" y="1114215"/>
            <a:ext cx="8543925" cy="3286962"/>
          </a:xfrm>
        </p:spPr>
        <p:txBody>
          <a:bodyPr/>
          <a:lstStyle/>
          <a:p>
            <a:r>
              <a:rPr lang="uk-UA" sz="2800" b="1" i="0" strike="noStrike" cap="none" spc="0" baseline="0" dirty="0">
                <a:solidFill>
                  <a:srgbClr val="000000"/>
                </a:solidFill>
                <a:effectLst/>
                <a:latin typeface="Arial"/>
                <a:ea typeface="Arial"/>
                <a:cs typeface="Arial"/>
              </a:rPr>
              <a:t>Чи хворіє цей пацієнт на Covid-19?</a:t>
            </a:r>
          </a:p>
          <a:p>
            <a:pPr lvl="1"/>
            <a:r>
              <a:rPr lang="uk-UA" sz="2400" b="0" i="0" strike="noStrike" cap="none" spc="0" baseline="0" dirty="0">
                <a:solidFill>
                  <a:srgbClr val="000000"/>
                </a:solidFill>
                <a:effectLst/>
                <a:latin typeface="Arial"/>
                <a:ea typeface="Arial"/>
                <a:cs typeface="Arial"/>
              </a:rPr>
              <a:t>Швидкий тест на антиген позитивний.</a:t>
            </a:r>
            <a:endParaRPr lang="en-US" i="0" u="none" strike="noStrike" dirty="0">
              <a:solidFill>
                <a:srgbClr val="000000"/>
              </a:solidFill>
              <a:effectLst/>
              <a:latin typeface="+mn-lt"/>
            </a:endParaRPr>
          </a:p>
          <a:p>
            <a:r>
              <a:rPr lang="uk-UA" sz="2800" b="1" i="0" strike="noStrike" cap="none" spc="0" baseline="0" dirty="0">
                <a:solidFill>
                  <a:srgbClr val="000000"/>
                </a:solidFill>
                <a:effectLst/>
                <a:latin typeface="Arial"/>
                <a:ea typeface="Arial"/>
                <a:cs typeface="Arial"/>
              </a:rPr>
              <a:t>Чи є у цього пацієнта тяжкі симптоми?</a:t>
            </a:r>
          </a:p>
          <a:p>
            <a:pPr lvl="1"/>
            <a:r>
              <a:rPr lang="uk-UA" sz="2400" b="0" i="0" strike="noStrike" cap="none" spc="0" baseline="0" dirty="0">
                <a:solidFill>
                  <a:srgbClr val="000000"/>
                </a:solidFill>
                <a:effectLst/>
                <a:latin typeface="Arial"/>
                <a:ea typeface="Arial"/>
                <a:cs typeface="Arial"/>
              </a:rPr>
              <a:t>Ні, симптоми відповідають легкій категорії.</a:t>
            </a:r>
          </a:p>
          <a:p>
            <a:r>
              <a:rPr lang="uk-UA" sz="2800" b="1" i="0" strike="noStrike" cap="none" spc="0" baseline="0" dirty="0">
                <a:solidFill>
                  <a:srgbClr val="000000"/>
                </a:solidFill>
                <a:effectLst/>
                <a:latin typeface="Arial"/>
                <a:ea typeface="Arial"/>
                <a:cs typeface="Arial"/>
              </a:rPr>
              <a:t>Чи були у пацієнта симптоми протягом менше 5 днів?</a:t>
            </a:r>
          </a:p>
          <a:p>
            <a:pPr lvl="1"/>
            <a:r>
              <a:rPr lang="uk-UA" sz="2400" b="0" i="0" strike="noStrike" cap="none" spc="0" baseline="0" dirty="0">
                <a:solidFill>
                  <a:srgbClr val="000000"/>
                </a:solidFill>
                <a:effectLst/>
                <a:latin typeface="Arial"/>
                <a:ea typeface="Arial"/>
                <a:cs typeface="Arial"/>
              </a:rPr>
              <a:t>Так, симптоми з'явилися 2 дні тому.</a:t>
            </a:r>
          </a:p>
        </p:txBody>
      </p:sp>
      <p:sp>
        <p:nvSpPr>
          <p:cNvPr id="4" name="TextBox 3">
            <a:extLst>
              <a:ext uri="{FF2B5EF4-FFF2-40B4-BE49-F238E27FC236}">
                <a16:creationId xmlns:a16="http://schemas.microsoft.com/office/drawing/2014/main" id="{CEAA62E6-ED21-142E-FF6A-9E59FB8F9C81}"/>
              </a:ext>
            </a:extLst>
          </p:cNvPr>
          <p:cNvSpPr txBox="1"/>
          <p:nvPr/>
        </p:nvSpPr>
        <p:spPr>
          <a:xfrm>
            <a:off x="554854" y="4714732"/>
            <a:ext cx="10726616" cy="1371600"/>
          </a:xfrm>
          <a:prstGeom prst="rect">
            <a:avLst/>
          </a:prstGeom>
          <a:noFill/>
        </p:spPr>
        <p:txBody>
          <a:bodyPr wrap="square" rtlCol="0">
            <a:spAutoFit/>
          </a:bodyPr>
          <a:lstStyle/>
          <a:p>
            <a:r>
              <a:rPr lang="uk-UA" sz="2800" b="1" i="0" strike="noStrike" cap="none" spc="0" baseline="0" dirty="0">
                <a:solidFill>
                  <a:srgbClr val="000000"/>
                </a:solidFill>
                <a:effectLst/>
                <a:latin typeface="Arial"/>
                <a:ea typeface="Arial"/>
                <a:cs typeface="Arial"/>
              </a:rPr>
              <a:t>Наступний крок: оцінка відповідності критеріям для противірусного лікування засобами для перорального застосування</a:t>
            </a:r>
            <a:r>
              <a:rPr lang="en-US" sz="2800" b="1" i="0" strike="noStrike" cap="none" spc="0" baseline="0" dirty="0">
                <a:solidFill>
                  <a:srgbClr val="000000"/>
                </a:solidFill>
                <a:effectLst/>
                <a:latin typeface="Arial"/>
                <a:ea typeface="Arial"/>
                <a:cs typeface="Arial"/>
              </a:rPr>
              <a:t>.</a:t>
            </a:r>
            <a:endParaRPr lang="uk-UA" sz="2800" b="1"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166124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F652-9F0B-C49B-4AEB-46BCFD4997F9}"/>
              </a:ext>
            </a:extLst>
          </p:cNvPr>
          <p:cNvSpPr>
            <a:spLocks noGrp="1"/>
          </p:cNvSpPr>
          <p:nvPr>
            <p:ph type="title"/>
          </p:nvPr>
        </p:nvSpPr>
        <p:spPr/>
        <p:txBody>
          <a:bodyPr>
            <a:normAutofit fontScale="90000"/>
          </a:bodyPr>
          <a:lstStyle/>
          <a:p>
            <a:r>
              <a:rPr lang="uk-UA" sz="3600" b="1" i="0" strike="noStrike" cap="none" spc="0" baseline="0" dirty="0">
                <a:solidFill>
                  <a:srgbClr val="577F9F"/>
                </a:solidFill>
                <a:effectLst/>
                <a:latin typeface="Arial"/>
                <a:ea typeface="Arial"/>
                <a:cs typeface="Arial"/>
              </a:rPr>
              <a:t>Практична ситуація № 1: продовження</a:t>
            </a:r>
          </a:p>
        </p:txBody>
      </p:sp>
      <p:sp>
        <p:nvSpPr>
          <p:cNvPr id="3" name="Content Placeholder 2">
            <a:extLst>
              <a:ext uri="{FF2B5EF4-FFF2-40B4-BE49-F238E27FC236}">
                <a16:creationId xmlns:a16="http://schemas.microsoft.com/office/drawing/2014/main" id="{95543492-6C60-D2E4-F51E-6D6417369C5D}"/>
              </a:ext>
            </a:extLst>
          </p:cNvPr>
          <p:cNvSpPr>
            <a:spLocks noGrp="1"/>
          </p:cNvSpPr>
          <p:nvPr>
            <p:ph idx="1"/>
          </p:nvPr>
        </p:nvSpPr>
        <p:spPr>
          <a:xfrm>
            <a:off x="838200" y="1636730"/>
            <a:ext cx="9633857" cy="4177474"/>
          </a:xfrm>
        </p:spPr>
        <p:txBody>
          <a:bodyPr vert="horz" lIns="91440" tIns="45720" rIns="91440" bIns="45720" rtlCol="0" anchor="t">
            <a:noAutofit/>
          </a:bodyPr>
          <a:lstStyle/>
          <a:p>
            <a:r>
              <a:rPr lang="uk-UA" sz="2800" b="1" i="0" strike="noStrike" cap="none" spc="0" baseline="0" dirty="0">
                <a:solidFill>
                  <a:srgbClr val="262626"/>
                </a:solidFill>
                <a:effectLst/>
                <a:latin typeface="Arial"/>
                <a:ea typeface="Arial"/>
                <a:cs typeface="Arial"/>
              </a:rPr>
              <a:t>Чи знаходиться пацієнт в групі високого ризику?</a:t>
            </a:r>
          </a:p>
          <a:p>
            <a:pPr lvl="1"/>
            <a:r>
              <a:rPr lang="uk-UA" sz="2400" b="0" i="0" strike="noStrike" cap="none" spc="0" baseline="0" dirty="0">
                <a:solidFill>
                  <a:srgbClr val="262626"/>
                </a:solidFill>
                <a:effectLst/>
                <a:latin typeface="Arial"/>
                <a:ea typeface="Arial"/>
                <a:cs typeface="Arial"/>
              </a:rPr>
              <a:t>Так, пацієнт відповідає віковим критеріям.</a:t>
            </a:r>
          </a:p>
          <a:p>
            <a:r>
              <a:rPr lang="uk-UA" sz="2800" b="1" i="0" strike="noStrike" cap="none" spc="0" baseline="0" dirty="0">
                <a:solidFill>
                  <a:srgbClr val="262626"/>
                </a:solidFill>
                <a:effectLst/>
                <a:latin typeface="Arial"/>
                <a:ea typeface="Arial"/>
                <a:cs typeface="Arial"/>
              </a:rPr>
              <a:t>Чи приймає пацієнт ліки, які можуть бути протипоказані або потребують корекції?</a:t>
            </a:r>
          </a:p>
          <a:p>
            <a:pPr lvl="1"/>
            <a:r>
              <a:rPr lang="uk-UA" sz="2400" b="0" i="0" strike="noStrike" cap="none" spc="0" baseline="0" dirty="0">
                <a:solidFill>
                  <a:srgbClr val="262626"/>
                </a:solidFill>
                <a:effectLst/>
                <a:latin typeface="Arial"/>
                <a:ea typeface="Arial"/>
                <a:cs typeface="Arial"/>
              </a:rPr>
              <a:t>Ні, пацієнт не приймає жодних інших препаратів.</a:t>
            </a:r>
          </a:p>
          <a:p>
            <a:r>
              <a:rPr lang="uk-UA" sz="2800" b="1" i="0" strike="noStrike" cap="none" spc="0" baseline="0" dirty="0">
                <a:solidFill>
                  <a:srgbClr val="262626"/>
                </a:solidFill>
                <a:effectLst/>
                <a:latin typeface="Arial"/>
                <a:ea typeface="Arial"/>
                <a:cs typeface="Arial"/>
              </a:rPr>
              <a:t>Чи є в пацієнта захворювання нирок або печінки?</a:t>
            </a:r>
          </a:p>
          <a:p>
            <a:pPr lvl="1"/>
            <a:r>
              <a:rPr lang="uk-UA" sz="2400" b="0" i="0" strike="noStrike" cap="none" spc="0" baseline="0" dirty="0">
                <a:solidFill>
                  <a:srgbClr val="262626"/>
                </a:solidFill>
                <a:effectLst/>
                <a:latin typeface="Arial"/>
                <a:ea typeface="Arial"/>
                <a:cs typeface="Arial"/>
              </a:rPr>
              <a:t>Ні, в пацієнта немає інших відомих захворювань.</a:t>
            </a:r>
            <a:endParaRPr lang="en-US" b="1" dirty="0">
              <a:latin typeface="Arial"/>
              <a:cs typeface="Arial"/>
            </a:endParaRPr>
          </a:p>
          <a:p>
            <a:pPr lvl="1"/>
            <a:endParaRPr lang="en-US" dirty="0">
              <a:latin typeface="Arial"/>
              <a:cs typeface="Arial"/>
            </a:endParaRPr>
          </a:p>
          <a:p>
            <a:pPr lvl="1" indent="0">
              <a:buNone/>
            </a:pPr>
            <a:endParaRPr lang="en-US" dirty="0">
              <a:latin typeface="Arial"/>
              <a:cs typeface="Arial"/>
            </a:endParaRPr>
          </a:p>
          <a:p>
            <a:pPr lvl="1"/>
            <a:endParaRPr lang="en-US" dirty="0"/>
          </a:p>
          <a:p>
            <a:pPr marL="346075" lvl="1" indent="0">
              <a:buNone/>
            </a:pPr>
            <a:endParaRPr lang="en-US" dirty="0"/>
          </a:p>
          <a:p>
            <a:pPr marL="346075"/>
            <a:endParaRPr lang="en-US" dirty="0"/>
          </a:p>
        </p:txBody>
      </p:sp>
      <p:sp>
        <p:nvSpPr>
          <p:cNvPr id="4" name="TextBox 3">
            <a:extLst>
              <a:ext uri="{FF2B5EF4-FFF2-40B4-BE49-F238E27FC236}">
                <a16:creationId xmlns:a16="http://schemas.microsoft.com/office/drawing/2014/main" id="{4C811E9B-065A-E9CF-FDE9-EB406FD2B995}"/>
              </a:ext>
            </a:extLst>
          </p:cNvPr>
          <p:cNvSpPr txBox="1"/>
          <p:nvPr/>
        </p:nvSpPr>
        <p:spPr>
          <a:xfrm>
            <a:off x="1110711" y="5746286"/>
            <a:ext cx="9361346" cy="523220"/>
          </a:xfrm>
          <a:prstGeom prst="rect">
            <a:avLst/>
          </a:prstGeom>
          <a:solidFill>
            <a:srgbClr val="32EE6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uk-UA" sz="2800" b="1" i="0" strike="noStrike" cap="none" spc="0" baseline="0" dirty="0">
                <a:solidFill>
                  <a:srgbClr val="262626"/>
                </a:solidFill>
                <a:effectLst/>
                <a:latin typeface="Arial"/>
                <a:ea typeface="Arial"/>
                <a:cs typeface="Arial"/>
              </a:rPr>
              <a:t>Цей пацієнт може приймати препарат </a:t>
            </a:r>
            <a:r>
              <a:rPr lang="uk-UA" sz="2800" b="1" i="0" strike="noStrike" cap="none" spc="0" baseline="0" dirty="0" err="1">
                <a:solidFill>
                  <a:srgbClr val="262626"/>
                </a:solidFill>
                <a:effectLst/>
                <a:latin typeface="Arial"/>
                <a:ea typeface="Arial"/>
                <a:cs typeface="Arial"/>
              </a:rPr>
              <a:t>Паксловід</a:t>
            </a:r>
            <a:r>
              <a:rPr lang="uk-UA" sz="2800" b="1" i="0" strike="noStrike" cap="none" spc="0" baseline="0" dirty="0">
                <a:solidFill>
                  <a:srgbClr val="262626"/>
                </a:solidFill>
                <a:effectLst/>
                <a:latin typeface="Arial"/>
                <a:ea typeface="Arial"/>
                <a:cs typeface="Arial"/>
              </a:rPr>
              <a:t>!</a:t>
            </a:r>
            <a:endParaRPr lang="en-US" sz="2800" dirty="0">
              <a:highlight>
                <a:srgbClr val="00FF00"/>
              </a:highlight>
            </a:endParaRPr>
          </a:p>
        </p:txBody>
      </p:sp>
    </p:spTree>
    <p:extLst>
      <p:ext uri="{BB962C8B-B14F-4D97-AF65-F5344CB8AC3E}">
        <p14:creationId xmlns:p14="http://schemas.microsoft.com/office/powerpoint/2010/main" val="3528827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E7B6-2B5B-8C08-CE6C-242B09336774}"/>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Практична ситуація №2</a:t>
            </a:r>
          </a:p>
        </p:txBody>
      </p:sp>
      <p:sp>
        <p:nvSpPr>
          <p:cNvPr id="3" name="Content Placeholder 2">
            <a:extLst>
              <a:ext uri="{FF2B5EF4-FFF2-40B4-BE49-F238E27FC236}">
                <a16:creationId xmlns:a16="http://schemas.microsoft.com/office/drawing/2014/main" id="{9A1A8B0A-07CF-EF04-7D9F-111B873AFBF4}"/>
              </a:ext>
            </a:extLst>
          </p:cNvPr>
          <p:cNvSpPr>
            <a:spLocks noGrp="1"/>
          </p:cNvSpPr>
          <p:nvPr>
            <p:ph idx="1"/>
          </p:nvPr>
        </p:nvSpPr>
        <p:spPr>
          <a:xfrm>
            <a:off x="838200" y="1636730"/>
            <a:ext cx="9958754"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чоловік віком 35 років.</a:t>
            </a:r>
          </a:p>
          <a:p>
            <a:r>
              <a:rPr lang="uk-UA" sz="2800" b="0" i="0" strike="noStrike" cap="none" spc="0" baseline="0" dirty="0">
                <a:solidFill>
                  <a:srgbClr val="262626"/>
                </a:solidFill>
                <a:effectLst/>
                <a:latin typeface="Arial"/>
                <a:ea typeface="Arial"/>
                <a:cs typeface="Arial"/>
              </a:rPr>
              <a:t>У нього кашель, лихоманка та є дані про відомий контакт із членом сім’ї, у якого нещодавно був позитивний результат тесту на COVID-19.</a:t>
            </a: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112;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24;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90 %; АТ 110/70; Температура </a:t>
            </a:r>
            <a:r>
              <a:rPr lang="uk-UA" dirty="0">
                <a:solidFill>
                  <a:srgbClr val="262626"/>
                </a:solidFill>
                <a:latin typeface="Arial"/>
                <a:cs typeface="Arial"/>
              </a:rPr>
              <a:t>37,6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Здається, має задишку, говорить реченнями з 3–5 слів; здатний відповідати на запитання в нормальному психічному стані</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p:txBody>
      </p:sp>
    </p:spTree>
    <p:extLst>
      <p:ext uri="{BB962C8B-B14F-4D97-AF65-F5344CB8AC3E}">
        <p14:creationId xmlns:p14="http://schemas.microsoft.com/office/powerpoint/2010/main" val="7548469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9DE5-372F-81F0-D5E4-2D0D46C1F173}"/>
              </a:ext>
            </a:extLst>
          </p:cNvPr>
          <p:cNvSpPr>
            <a:spLocks noGrp="1"/>
          </p:cNvSpPr>
          <p:nvPr>
            <p:ph type="title"/>
          </p:nvPr>
        </p:nvSpPr>
        <p:spPr>
          <a:xfrm>
            <a:off x="838200" y="194073"/>
            <a:ext cx="8543925" cy="690112"/>
          </a:xfrm>
        </p:spPr>
        <p:txBody>
          <a:bodyPr>
            <a:normAutofit fontScale="90000"/>
          </a:bodyPr>
          <a:lstStyle/>
          <a:p>
            <a:r>
              <a:rPr lang="uk-UA" sz="3600" b="1" i="0" strike="noStrike" cap="none" spc="0" baseline="0" dirty="0">
                <a:solidFill>
                  <a:srgbClr val="577F9F"/>
                </a:solidFill>
                <a:effectLst/>
                <a:latin typeface="Arial"/>
                <a:ea typeface="Arial"/>
                <a:cs typeface="Arial"/>
              </a:rPr>
              <a:t>Практична ситуація №2: продовження</a:t>
            </a:r>
          </a:p>
        </p:txBody>
      </p:sp>
      <p:sp>
        <p:nvSpPr>
          <p:cNvPr id="3" name="Content Placeholder 2">
            <a:extLst>
              <a:ext uri="{FF2B5EF4-FFF2-40B4-BE49-F238E27FC236}">
                <a16:creationId xmlns:a16="http://schemas.microsoft.com/office/drawing/2014/main" id="{C2857196-9080-6AEB-2E8C-8B3748012E65}"/>
              </a:ext>
            </a:extLst>
          </p:cNvPr>
          <p:cNvSpPr>
            <a:spLocks noGrp="1"/>
          </p:cNvSpPr>
          <p:nvPr>
            <p:ph idx="1"/>
          </p:nvPr>
        </p:nvSpPr>
        <p:spPr>
          <a:xfrm>
            <a:off x="838200" y="1035170"/>
            <a:ext cx="9644743" cy="4099538"/>
          </a:xfrm>
        </p:spPr>
        <p:txBody>
          <a:bodyPr/>
          <a:lstStyle/>
          <a:p>
            <a:r>
              <a:rPr lang="uk-UA" sz="2800" b="1" i="0" strike="noStrike" cap="none" spc="0" baseline="0" dirty="0">
                <a:solidFill>
                  <a:srgbClr val="262626"/>
                </a:solidFill>
                <a:effectLst/>
                <a:latin typeface="Arial"/>
                <a:ea typeface="Arial"/>
                <a:cs typeface="Arial"/>
              </a:rPr>
              <a:t>Чи хворіє цей пацієнт на </a:t>
            </a:r>
            <a:r>
              <a:rPr lang="uk-UA" sz="2800" b="1" i="0" strike="noStrike" cap="none" spc="0" baseline="0" dirty="0" err="1">
                <a:solidFill>
                  <a:srgbClr val="262626"/>
                </a:solidFill>
                <a:effectLst/>
                <a:latin typeface="Arial"/>
                <a:ea typeface="Arial"/>
                <a:cs typeface="Arial"/>
              </a:rPr>
              <a:t>COVID</a:t>
            </a:r>
            <a:r>
              <a:rPr lang="uk-UA" sz="2800" b="1" i="0" strike="noStrike" cap="none" spc="0" baseline="0" dirty="0">
                <a:solidFill>
                  <a:srgbClr val="262626"/>
                </a:solidFill>
                <a:effectLst/>
                <a:latin typeface="Arial"/>
                <a:ea typeface="Arial"/>
                <a:cs typeface="Arial"/>
              </a:rPr>
              <a:t>?</a:t>
            </a:r>
          </a:p>
          <a:p>
            <a:pPr lvl="1"/>
            <a:r>
              <a:rPr lang="uk-UA" sz="2400" b="0" i="0" strike="noStrike" cap="none" spc="0" baseline="0" dirty="0">
                <a:solidFill>
                  <a:srgbClr val="262626"/>
                </a:solidFill>
                <a:effectLst/>
                <a:latin typeface="Arial"/>
                <a:ea typeface="Arial"/>
                <a:cs typeface="Arial"/>
              </a:rPr>
              <a:t>Є висока ймовірність цього.  Слід провести тест, якщо це можливо для підтвердження. Клінічно високий ризик, тому вважайте його позитивним.</a:t>
            </a:r>
          </a:p>
          <a:p>
            <a:r>
              <a:rPr lang="uk-UA" sz="2800" b="1" i="0" strike="noStrike" cap="none" spc="0" baseline="0" dirty="0">
                <a:solidFill>
                  <a:srgbClr val="262626"/>
                </a:solidFill>
                <a:effectLst/>
                <a:latin typeface="Arial"/>
                <a:ea typeface="Arial"/>
                <a:cs typeface="Arial"/>
              </a:rPr>
              <a:t>Чи є у цього пацієнта тяжкі симптоми?</a:t>
            </a:r>
          </a:p>
          <a:p>
            <a:pPr lvl="1"/>
            <a:r>
              <a:rPr lang="uk-UA" sz="2400" b="0" i="0" strike="noStrike" cap="none" spc="0" baseline="0" dirty="0">
                <a:solidFill>
                  <a:srgbClr val="262626"/>
                </a:solidFill>
                <a:effectLst/>
                <a:latin typeface="Arial"/>
                <a:ea typeface="Arial"/>
                <a:cs typeface="Arial"/>
              </a:rPr>
              <a:t>Так, його стан нестабільний, насиченість киснем низька, і є сильні труднощі з диханням.  Йому потрібен медичний кисень і госпіталізація та переведення.</a:t>
            </a:r>
          </a:p>
          <a:p>
            <a:pPr lvl="1"/>
            <a:endParaRPr lang="en-US" dirty="0"/>
          </a:p>
          <a:p>
            <a:pPr marL="346075" lvl="1" indent="0">
              <a:buNone/>
            </a:pPr>
            <a:endParaRPr lang="en-US" dirty="0"/>
          </a:p>
        </p:txBody>
      </p:sp>
      <p:sp>
        <p:nvSpPr>
          <p:cNvPr id="4" name="TextBox 3">
            <a:extLst>
              <a:ext uri="{FF2B5EF4-FFF2-40B4-BE49-F238E27FC236}">
                <a16:creationId xmlns:a16="http://schemas.microsoft.com/office/drawing/2014/main" id="{0ACC232F-F205-CBE3-F7ED-79A7347EB88D}"/>
              </a:ext>
            </a:extLst>
          </p:cNvPr>
          <p:cNvSpPr txBox="1"/>
          <p:nvPr/>
        </p:nvSpPr>
        <p:spPr>
          <a:xfrm>
            <a:off x="967153" y="4848045"/>
            <a:ext cx="10427678" cy="1815882"/>
          </a:xfrm>
          <a:prstGeom prst="rect">
            <a:avLst/>
          </a:prstGeom>
          <a:noFill/>
        </p:spPr>
        <p:txBody>
          <a:bodyPr wrap="square" rtlCol="0">
            <a:spAutoFit/>
          </a:bodyPr>
          <a:lstStyle/>
          <a:p>
            <a:r>
              <a:rPr lang="uk-UA" sz="2800" b="1" i="0" strike="noStrike" cap="none" spc="0" baseline="0" dirty="0">
                <a:solidFill>
                  <a:srgbClr val="000000"/>
                </a:solidFill>
                <a:effectLst/>
                <a:highlight>
                  <a:srgbClr val="FF0000"/>
                </a:highlight>
                <a:latin typeface="Arial"/>
                <a:ea typeface="Arial"/>
                <a:cs typeface="Arial"/>
              </a:rPr>
              <a:t>Наступний крок: розпочати лікування киснем, за наявності; розглянути можливість госпіталізації та переведення; розглянути додаткові методи лікування (залежно від середовища)</a:t>
            </a:r>
            <a:r>
              <a:rPr lang="en-US" sz="2800" b="1" i="0" strike="noStrike" cap="none" spc="0" baseline="0" dirty="0">
                <a:solidFill>
                  <a:srgbClr val="000000"/>
                </a:solidFill>
                <a:effectLst/>
                <a:highlight>
                  <a:srgbClr val="FF0000"/>
                </a:highlight>
                <a:latin typeface="Arial"/>
                <a:ea typeface="Arial"/>
                <a:cs typeface="Arial"/>
              </a:rPr>
              <a:t>.</a:t>
            </a:r>
            <a:endParaRPr lang="uk-UA" sz="2800" b="1" i="0" strike="noStrike" cap="none" spc="0" baseline="0" dirty="0">
              <a:solidFill>
                <a:srgbClr val="000000"/>
              </a:solidFill>
              <a:effectLst/>
              <a:highlight>
                <a:srgbClr val="FF0000"/>
              </a:highlight>
              <a:latin typeface="Arial"/>
              <a:ea typeface="Arial"/>
              <a:cs typeface="Arial"/>
            </a:endParaRPr>
          </a:p>
        </p:txBody>
      </p:sp>
    </p:spTree>
    <p:extLst>
      <p:ext uri="{BB962C8B-B14F-4D97-AF65-F5344CB8AC3E}">
        <p14:creationId xmlns:p14="http://schemas.microsoft.com/office/powerpoint/2010/main" val="2279545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730-93B3-D7F9-8442-37CEE61DB94B}"/>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Практична ситуація №3</a:t>
            </a:r>
          </a:p>
        </p:txBody>
      </p:sp>
      <p:sp>
        <p:nvSpPr>
          <p:cNvPr id="3" name="Content Placeholder 2">
            <a:extLst>
              <a:ext uri="{FF2B5EF4-FFF2-40B4-BE49-F238E27FC236}">
                <a16:creationId xmlns:a16="http://schemas.microsoft.com/office/drawing/2014/main" id="{5F5841DD-EC69-642D-1B3E-3C70FEE02D0E}"/>
              </a:ext>
            </a:extLst>
          </p:cNvPr>
          <p:cNvSpPr>
            <a:spLocks noGrp="1"/>
          </p:cNvSpPr>
          <p:nvPr>
            <p:ph idx="1"/>
          </p:nvPr>
        </p:nvSpPr>
        <p:spPr>
          <a:xfrm>
            <a:off x="838200" y="1636730"/>
            <a:ext cx="10873154"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жінка віком 27 років.</a:t>
            </a:r>
          </a:p>
          <a:p>
            <a:r>
              <a:rPr lang="uk-UA" sz="2800" b="0" i="0" strike="noStrike" cap="none" spc="0" baseline="0" dirty="0">
                <a:solidFill>
                  <a:srgbClr val="262626"/>
                </a:solidFill>
                <a:effectLst/>
                <a:latin typeface="Arial"/>
                <a:ea typeface="Arial"/>
                <a:cs typeface="Arial"/>
              </a:rPr>
              <a:t>У неї кашель, нездужання, і нещодавно вона їздила в автобусі з групою людей, які кашляли.</a:t>
            </a: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89;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12;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98 %; АТ 120/73; Температура </a:t>
            </a:r>
            <a:r>
              <a:rPr lang="uk-UA" dirty="0">
                <a:solidFill>
                  <a:srgbClr val="262626"/>
                </a:solidFill>
                <a:latin typeface="Arial"/>
                <a:cs typeface="Arial"/>
              </a:rPr>
              <a:t>36,5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Виглядає стабільно, здатна належним чином відповідати на запитання, немає труднощів з диханням, немає задишки</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p:txBody>
      </p:sp>
    </p:spTree>
    <p:extLst>
      <p:ext uri="{BB962C8B-B14F-4D97-AF65-F5344CB8AC3E}">
        <p14:creationId xmlns:p14="http://schemas.microsoft.com/office/powerpoint/2010/main" val="337432414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45A-BB06-FCFE-92AC-1AA6B753D668}"/>
              </a:ext>
            </a:extLst>
          </p:cNvPr>
          <p:cNvSpPr>
            <a:spLocks noGrp="1"/>
          </p:cNvSpPr>
          <p:nvPr>
            <p:ph type="title"/>
          </p:nvPr>
        </p:nvSpPr>
        <p:spPr>
          <a:xfrm>
            <a:off x="838200" y="175770"/>
            <a:ext cx="8543925" cy="672860"/>
          </a:xfrm>
        </p:spPr>
        <p:txBody>
          <a:bodyPr>
            <a:normAutofit/>
          </a:bodyPr>
          <a:lstStyle/>
          <a:p>
            <a:r>
              <a:rPr lang="uk-UA" sz="3600" b="1" i="0" strike="noStrike" cap="none" spc="0" baseline="0" dirty="0">
                <a:solidFill>
                  <a:srgbClr val="577F9F"/>
                </a:solidFill>
                <a:effectLst/>
                <a:latin typeface="Arial"/>
                <a:ea typeface="Arial"/>
                <a:cs typeface="Arial"/>
              </a:rPr>
              <a:t>Ситуація № 3: продовження</a:t>
            </a:r>
          </a:p>
        </p:txBody>
      </p:sp>
      <p:sp>
        <p:nvSpPr>
          <p:cNvPr id="3" name="Content Placeholder 2">
            <a:extLst>
              <a:ext uri="{FF2B5EF4-FFF2-40B4-BE49-F238E27FC236}">
                <a16:creationId xmlns:a16="http://schemas.microsoft.com/office/drawing/2014/main" id="{0BA7DB76-82C4-8C94-D128-E757AEA5F351}"/>
              </a:ext>
            </a:extLst>
          </p:cNvPr>
          <p:cNvSpPr>
            <a:spLocks noGrp="1"/>
          </p:cNvSpPr>
          <p:nvPr>
            <p:ph idx="1"/>
          </p:nvPr>
        </p:nvSpPr>
        <p:spPr>
          <a:xfrm>
            <a:off x="838199" y="929805"/>
            <a:ext cx="10232571" cy="5672329"/>
          </a:xfrm>
        </p:spPr>
        <p:txBody>
          <a:bodyPr/>
          <a:lstStyle/>
          <a:p>
            <a:r>
              <a:rPr lang="uk-UA" sz="2800" b="1" i="0" strike="noStrike" cap="none" spc="0" baseline="0" dirty="0">
                <a:solidFill>
                  <a:srgbClr val="262626"/>
                </a:solidFill>
                <a:effectLst/>
                <a:latin typeface="Arial"/>
                <a:ea typeface="Arial"/>
                <a:cs typeface="Arial"/>
              </a:rPr>
              <a:t>Чи хворіє цей пацієнт на </a:t>
            </a:r>
            <a:r>
              <a:rPr lang="uk-UA" sz="2800" b="1" i="0" strike="noStrike" cap="none" spc="0" baseline="0" dirty="0" err="1">
                <a:solidFill>
                  <a:srgbClr val="262626"/>
                </a:solidFill>
                <a:effectLst/>
                <a:latin typeface="Arial"/>
                <a:ea typeface="Arial"/>
                <a:cs typeface="Arial"/>
              </a:rPr>
              <a:t>COVID</a:t>
            </a:r>
            <a:r>
              <a:rPr lang="uk-UA" sz="2800" b="1" i="0" strike="noStrike" cap="none" spc="0" baseline="0" dirty="0">
                <a:solidFill>
                  <a:srgbClr val="262626"/>
                </a:solidFill>
                <a:effectLst/>
                <a:latin typeface="Arial"/>
                <a:ea typeface="Arial"/>
                <a:cs typeface="Arial"/>
              </a:rPr>
              <a:t>?</a:t>
            </a:r>
          </a:p>
          <a:p>
            <a:pPr lvl="1"/>
            <a:r>
              <a:rPr lang="uk-UA" sz="2400" b="0" i="0" strike="noStrike" cap="none" spc="0" baseline="0" dirty="0">
                <a:solidFill>
                  <a:srgbClr val="262626"/>
                </a:solidFill>
                <a:effectLst/>
                <a:latin typeface="Arial"/>
                <a:ea typeface="Arial"/>
                <a:cs typeface="Arial"/>
              </a:rPr>
              <a:t>Швидкі результати тестів у вашій клініці підтверджують наявність COVID-19.</a:t>
            </a:r>
          </a:p>
          <a:p>
            <a:r>
              <a:rPr lang="uk-UA" sz="2800" b="1" i="0" strike="noStrike" cap="none" spc="0" baseline="0" dirty="0">
                <a:solidFill>
                  <a:srgbClr val="262626"/>
                </a:solidFill>
                <a:effectLst/>
                <a:latin typeface="Arial"/>
                <a:ea typeface="Arial"/>
                <a:cs typeface="Arial"/>
              </a:rPr>
              <a:t>Чи є у цього пацієнта тяжкі симптоми?</a:t>
            </a:r>
          </a:p>
          <a:p>
            <a:pPr lvl="1"/>
            <a:r>
              <a:rPr lang="uk-UA" sz="2400" b="0" i="0" strike="noStrike" cap="none" spc="0" baseline="0" dirty="0">
                <a:solidFill>
                  <a:srgbClr val="262626"/>
                </a:solidFill>
                <a:effectLst/>
                <a:latin typeface="Arial"/>
                <a:ea typeface="Arial"/>
                <a:cs typeface="Arial"/>
              </a:rPr>
              <a:t>Ні, пацієнт відповідає визначенню випадку </a:t>
            </a:r>
            <a:r>
              <a:rPr lang="uk-UA" sz="2400" b="0" i="0" strike="noStrike" cap="none" spc="0" baseline="0" dirty="0" err="1">
                <a:solidFill>
                  <a:srgbClr val="262626"/>
                </a:solidFill>
                <a:effectLst/>
                <a:latin typeface="Arial"/>
                <a:ea typeface="Arial"/>
                <a:cs typeface="Arial"/>
              </a:rPr>
              <a:t>коронавірусної</a:t>
            </a:r>
            <a:r>
              <a:rPr lang="uk-UA" sz="2400" b="0" i="0" strike="noStrike" cap="none" spc="0" baseline="0" dirty="0">
                <a:solidFill>
                  <a:srgbClr val="262626"/>
                </a:solidFill>
                <a:effectLst/>
                <a:latin typeface="Arial"/>
                <a:ea typeface="Arial"/>
                <a:cs typeface="Arial"/>
              </a:rPr>
              <a:t> хвороби COVID-19 легкого ступеня тяжкості.</a:t>
            </a:r>
          </a:p>
          <a:p>
            <a:r>
              <a:rPr lang="uk-UA" sz="2800" b="1" i="0" strike="noStrike" cap="none" spc="0" baseline="0" dirty="0">
                <a:solidFill>
                  <a:srgbClr val="262626"/>
                </a:solidFill>
                <a:effectLst/>
                <a:latin typeface="Arial"/>
                <a:ea typeface="Arial"/>
                <a:cs typeface="Arial"/>
              </a:rPr>
              <a:t>Чи були у пацієнта симптоми протягом менше 5 днів?</a:t>
            </a:r>
          </a:p>
          <a:p>
            <a:pPr lvl="1"/>
            <a:r>
              <a:rPr lang="uk-UA" sz="2400" b="0" i="0" strike="noStrike" cap="none" spc="0" baseline="0" dirty="0">
                <a:solidFill>
                  <a:srgbClr val="262626"/>
                </a:solidFill>
                <a:effectLst/>
                <a:latin typeface="Arial"/>
                <a:ea typeface="Arial"/>
                <a:cs typeface="Arial"/>
              </a:rPr>
              <a:t>Так, симптоми виникли 3 дні тому</a:t>
            </a:r>
            <a:r>
              <a:rPr lang="en-US" sz="2400" b="0" i="0" strike="noStrike" cap="none" spc="0" baseline="0" dirty="0">
                <a:solidFill>
                  <a:srgbClr val="262626"/>
                </a:solidFill>
                <a:effectLst/>
                <a:latin typeface="Arial"/>
                <a:ea typeface="Arial"/>
                <a:cs typeface="Arial"/>
              </a:rPr>
              <a:t>.</a:t>
            </a:r>
            <a:r>
              <a:rPr lang="uk-UA" sz="2400" b="0" i="0" strike="noStrike" cap="none" spc="0" baseline="0" dirty="0">
                <a:solidFill>
                  <a:srgbClr val="262626"/>
                </a:solidFill>
                <a:effectLst/>
                <a:latin typeface="Arial"/>
                <a:ea typeface="Arial"/>
                <a:cs typeface="Arial"/>
              </a:rPr>
              <a:t> </a:t>
            </a:r>
          </a:p>
        </p:txBody>
      </p:sp>
      <p:sp>
        <p:nvSpPr>
          <p:cNvPr id="4" name="TextBox 3">
            <a:extLst>
              <a:ext uri="{FF2B5EF4-FFF2-40B4-BE49-F238E27FC236}">
                <a16:creationId xmlns:a16="http://schemas.microsoft.com/office/drawing/2014/main" id="{5B16C820-D7E2-C16B-7ACC-E361723D4939}"/>
              </a:ext>
            </a:extLst>
          </p:cNvPr>
          <p:cNvSpPr txBox="1"/>
          <p:nvPr/>
        </p:nvSpPr>
        <p:spPr>
          <a:xfrm>
            <a:off x="627185" y="4966351"/>
            <a:ext cx="10726616" cy="1384995"/>
          </a:xfrm>
          <a:prstGeom prst="rect">
            <a:avLst/>
          </a:prstGeom>
          <a:noFill/>
        </p:spPr>
        <p:txBody>
          <a:bodyPr wrap="square" rtlCol="0">
            <a:spAutoFit/>
          </a:bodyPr>
          <a:lstStyle/>
          <a:p>
            <a:r>
              <a:rPr lang="uk-UA" sz="2800" b="1" i="0" strike="noStrike" cap="none" spc="0" baseline="0" dirty="0">
                <a:solidFill>
                  <a:srgbClr val="000000"/>
                </a:solidFill>
                <a:effectLst/>
                <a:latin typeface="Arial"/>
                <a:ea typeface="Arial"/>
                <a:cs typeface="Arial"/>
              </a:rPr>
              <a:t>Наступний крок: оцінка відповідності критеріям для противірусного лікування засобами для перорального застосування</a:t>
            </a:r>
            <a:r>
              <a:rPr lang="en-US" sz="2800" b="1" i="0" strike="noStrike" cap="none" spc="0" baseline="0" dirty="0">
                <a:solidFill>
                  <a:srgbClr val="000000"/>
                </a:solidFill>
                <a:effectLst/>
                <a:latin typeface="Arial"/>
                <a:ea typeface="Arial"/>
                <a:cs typeface="Arial"/>
              </a:rPr>
              <a:t>.</a:t>
            </a:r>
            <a:endParaRPr lang="uk-UA" sz="2800" b="1"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3647986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1A90-7D2A-4701-A7FE-119A5F972B7B}"/>
              </a:ext>
            </a:extLst>
          </p:cNvPr>
          <p:cNvSpPr>
            <a:spLocks noGrp="1"/>
          </p:cNvSpPr>
          <p:nvPr>
            <p:ph type="title"/>
          </p:nvPr>
        </p:nvSpPr>
        <p:spPr>
          <a:xfrm>
            <a:off x="464975" y="290115"/>
            <a:ext cx="10404308" cy="503516"/>
          </a:xfrm>
        </p:spPr>
        <p:txBody>
          <a:bodyPr>
            <a:normAutofit fontScale="90000"/>
          </a:bodyPr>
          <a:lstStyle/>
          <a:p>
            <a:r>
              <a:rPr lang="uk-UA" sz="3600" b="1" i="0" strike="noStrike" cap="none" spc="0" baseline="0" dirty="0">
                <a:solidFill>
                  <a:srgbClr val="577F9F"/>
                </a:solidFill>
                <a:effectLst/>
                <a:latin typeface="Arial"/>
                <a:ea typeface="Arial"/>
                <a:cs typeface="Arial"/>
              </a:rPr>
              <a:t>Розвиток та покращення стратегій лікування</a:t>
            </a:r>
          </a:p>
        </p:txBody>
      </p:sp>
      <p:sp>
        <p:nvSpPr>
          <p:cNvPr id="3" name="Content Placeholder 2">
            <a:extLst>
              <a:ext uri="{FF2B5EF4-FFF2-40B4-BE49-F238E27FC236}">
                <a16:creationId xmlns:a16="http://schemas.microsoft.com/office/drawing/2014/main" id="{FF3057CD-0BD5-679E-ED62-B032FEA58335}"/>
              </a:ext>
            </a:extLst>
          </p:cNvPr>
          <p:cNvSpPr>
            <a:spLocks noGrp="1"/>
          </p:cNvSpPr>
          <p:nvPr>
            <p:ph idx="1"/>
          </p:nvPr>
        </p:nvSpPr>
        <p:spPr>
          <a:xfrm>
            <a:off x="800876" y="845388"/>
            <a:ext cx="11013489" cy="5641675"/>
          </a:xfrm>
        </p:spPr>
        <p:txBody>
          <a:bodyPr/>
          <a:lstStyle/>
          <a:p>
            <a:pPr marL="0" indent="0">
              <a:buNone/>
            </a:pPr>
            <a:r>
              <a:rPr lang="uk-UA" sz="2200" b="0" i="0" strike="noStrike" cap="none" spc="0" baseline="0" dirty="0">
                <a:solidFill>
                  <a:srgbClr val="262626"/>
                </a:solidFill>
                <a:effectLst/>
                <a:latin typeface="Arial"/>
                <a:ea typeface="Arial"/>
                <a:cs typeface="Arial"/>
              </a:rPr>
              <a:t>Лікування на основі досвіду та доказово обґрунтованими методами постійно вдосконалюється.</a:t>
            </a:r>
          </a:p>
          <a:p>
            <a:r>
              <a:rPr lang="uk-UA" sz="2200" b="0" i="0" strike="noStrike" cap="none" spc="0" baseline="0" dirty="0">
                <a:solidFill>
                  <a:srgbClr val="262626"/>
                </a:solidFill>
                <a:effectLst/>
                <a:latin typeface="Arial"/>
                <a:ea typeface="Arial"/>
                <a:cs typeface="Arial"/>
              </a:rPr>
              <a:t>Пероральні противірусні препарати: програма </a:t>
            </a:r>
            <a:r>
              <a:rPr lang="uk-UA" sz="2200" b="0" i="0" strike="noStrike" cap="none" spc="0" baseline="0" dirty="0" err="1">
                <a:solidFill>
                  <a:srgbClr val="262626"/>
                </a:solidFill>
                <a:effectLst/>
                <a:latin typeface="Arial"/>
                <a:ea typeface="Arial"/>
                <a:cs typeface="Arial"/>
              </a:rPr>
              <a:t>Test</a:t>
            </a:r>
            <a:r>
              <a:rPr lang="uk-UA" sz="2200" b="0" i="0" strike="noStrike" cap="none" spc="0" baseline="0" dirty="0">
                <a:solidFill>
                  <a:srgbClr val="262626"/>
                </a:solidFill>
                <a:effectLst/>
                <a:latin typeface="Arial"/>
                <a:ea typeface="Arial"/>
                <a:cs typeface="Arial"/>
              </a:rPr>
              <a:t> </a:t>
            </a:r>
            <a:r>
              <a:rPr lang="uk-UA" sz="2200" b="0" i="0" strike="noStrike" cap="none" spc="0" baseline="0" dirty="0" err="1">
                <a:solidFill>
                  <a:srgbClr val="262626"/>
                </a:solidFill>
                <a:effectLst/>
                <a:latin typeface="Arial"/>
                <a:ea typeface="Arial"/>
                <a:cs typeface="Arial"/>
              </a:rPr>
              <a:t>to</a:t>
            </a:r>
            <a:r>
              <a:rPr lang="uk-UA" sz="2200" b="0" i="0" strike="noStrike" cap="none" spc="0" baseline="0" dirty="0">
                <a:solidFill>
                  <a:srgbClr val="262626"/>
                </a:solidFill>
                <a:effectLst/>
                <a:latin typeface="Arial"/>
                <a:ea typeface="Arial"/>
                <a:cs typeface="Arial"/>
              </a:rPr>
              <a:t> </a:t>
            </a:r>
            <a:r>
              <a:rPr lang="uk-UA" sz="2200" b="0" i="0" strike="noStrike" cap="none" spc="0" baseline="0" dirty="0" err="1">
                <a:solidFill>
                  <a:srgbClr val="262626"/>
                </a:solidFill>
                <a:effectLst/>
                <a:latin typeface="Arial"/>
                <a:ea typeface="Arial"/>
                <a:cs typeface="Arial"/>
              </a:rPr>
              <a:t>Treat</a:t>
            </a:r>
            <a:r>
              <a:rPr lang="uk-UA" sz="2200" b="0" i="0" strike="noStrike" cap="none" spc="0" baseline="0" dirty="0">
                <a:solidFill>
                  <a:srgbClr val="262626"/>
                </a:solidFill>
                <a:effectLst/>
                <a:latin typeface="Arial"/>
                <a:ea typeface="Arial"/>
                <a:cs typeface="Arial"/>
              </a:rPr>
              <a:t> зв'язує ранній діагноз з пероральними противірусними препаратами для пацієнтів, які відповідають критеріям.</a:t>
            </a:r>
          </a:p>
          <a:p>
            <a:r>
              <a:rPr lang="uk-UA" sz="2200" b="0" i="0" strike="noStrike" cap="none" spc="0" baseline="0" dirty="0">
                <a:solidFill>
                  <a:srgbClr val="262626"/>
                </a:solidFill>
                <a:effectLst/>
                <a:latin typeface="Arial"/>
                <a:ea typeface="Arial"/>
                <a:cs typeface="Arial"/>
              </a:rPr>
              <a:t>В/</a:t>
            </a:r>
            <a:r>
              <a:rPr lang="uk-UA" sz="2200" b="0" i="0" strike="noStrike" cap="none" spc="0" baseline="0" dirty="0" err="1">
                <a:solidFill>
                  <a:srgbClr val="262626"/>
                </a:solidFill>
                <a:effectLst/>
                <a:latin typeface="Arial"/>
                <a:ea typeface="Arial"/>
                <a:cs typeface="Arial"/>
              </a:rPr>
              <a:t>в</a:t>
            </a:r>
            <a:r>
              <a:rPr lang="uk-UA" sz="2200" b="0" i="0" strike="noStrike" cap="none" spc="0" baseline="0" dirty="0">
                <a:solidFill>
                  <a:srgbClr val="262626"/>
                </a:solidFill>
                <a:effectLst/>
                <a:latin typeface="Arial"/>
                <a:ea typeface="Arial"/>
                <a:cs typeface="Arial"/>
              </a:rPr>
              <a:t> противірусні препарати: додатковий варіант для </a:t>
            </a:r>
            <a:r>
              <a:rPr lang="uk-UA" sz="2200" b="0" i="0" strike="noStrike" cap="none" spc="0" baseline="0" dirty="0" err="1">
                <a:solidFill>
                  <a:srgbClr val="262626"/>
                </a:solidFill>
                <a:effectLst/>
                <a:latin typeface="Arial"/>
                <a:ea typeface="Arial"/>
                <a:cs typeface="Arial"/>
              </a:rPr>
              <a:t>негоспіталізованих</a:t>
            </a:r>
            <a:r>
              <a:rPr lang="uk-UA" sz="2200" b="0" i="0" strike="noStrike" cap="none" spc="0" baseline="0" dirty="0">
                <a:solidFill>
                  <a:srgbClr val="262626"/>
                </a:solidFill>
                <a:effectLst/>
                <a:latin typeface="Arial"/>
                <a:ea typeface="Arial"/>
                <a:cs typeface="Arial"/>
              </a:rPr>
              <a:t> та деяких госпіталізованих пацієнтів.</a:t>
            </a:r>
          </a:p>
          <a:p>
            <a:r>
              <a:rPr lang="uk-UA" sz="2200" b="0" i="0" strike="noStrike" cap="none" spc="0" baseline="0" dirty="0">
                <a:solidFill>
                  <a:srgbClr val="262626"/>
                </a:solidFill>
                <a:effectLst/>
                <a:latin typeface="Arial"/>
                <a:ea typeface="Arial"/>
                <a:cs typeface="Arial"/>
              </a:rPr>
              <a:t>Додаткові методи лікування, такі як </a:t>
            </a:r>
            <a:r>
              <a:rPr lang="uk-UA" sz="2200" b="0" i="0" strike="noStrike" cap="none" spc="0" baseline="0" dirty="0" err="1">
                <a:solidFill>
                  <a:srgbClr val="262626"/>
                </a:solidFill>
                <a:effectLst/>
                <a:latin typeface="Arial"/>
                <a:ea typeface="Arial"/>
                <a:cs typeface="Arial"/>
              </a:rPr>
              <a:t>моноклональні</a:t>
            </a:r>
            <a:r>
              <a:rPr lang="uk-UA" sz="2200" b="0" i="0" strike="noStrike" cap="none" spc="0" baseline="0" dirty="0">
                <a:solidFill>
                  <a:srgbClr val="262626"/>
                </a:solidFill>
                <a:effectLst/>
                <a:latin typeface="Arial"/>
                <a:ea typeface="Arial"/>
                <a:cs typeface="Arial"/>
              </a:rPr>
              <a:t> антитіла, антикоагулянти, інгібітори IL-6: залежать від тяжкості захворювання.</a:t>
            </a:r>
            <a:endParaRPr lang="en-US" sz="2200" dirty="0"/>
          </a:p>
          <a:p>
            <a:r>
              <a:rPr lang="uk-UA" sz="2200" b="0" i="0" strike="noStrike" cap="none" spc="0" baseline="0" dirty="0">
                <a:solidFill>
                  <a:srgbClr val="262626"/>
                </a:solidFill>
                <a:effectLst/>
                <a:latin typeface="Arial"/>
                <a:ea typeface="Arial"/>
                <a:cs typeface="Arial"/>
              </a:rPr>
              <a:t>Системні кортикостероїди: покращують результати для госпіталізованих пацієнтів, які потребують додаткового кисню</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r>
              <a:rPr lang="uk-UA" sz="2200" b="0" i="0" strike="noStrike" cap="none" spc="0" baseline="0" dirty="0">
                <a:solidFill>
                  <a:srgbClr val="262626"/>
                </a:solidFill>
                <a:effectLst/>
                <a:latin typeface="Arial"/>
                <a:ea typeface="Arial"/>
                <a:cs typeface="Arial"/>
              </a:rPr>
              <a:t>Киснева терапія доказово-обґрунтованими методами: лікування </a:t>
            </a:r>
            <a:r>
              <a:rPr lang="uk-UA" sz="2200" b="0" i="0" strike="noStrike" cap="none" spc="0" baseline="0" dirty="0" err="1">
                <a:solidFill>
                  <a:srgbClr val="262626"/>
                </a:solidFill>
                <a:effectLst/>
                <a:latin typeface="Arial"/>
                <a:ea typeface="Arial"/>
                <a:cs typeface="Arial"/>
              </a:rPr>
              <a:t>гіпоксемії</a:t>
            </a:r>
            <a:r>
              <a:rPr lang="uk-UA" sz="2200" b="0" i="0" strike="noStrike" cap="none" spc="0" baseline="0" dirty="0">
                <a:solidFill>
                  <a:srgbClr val="262626"/>
                </a:solidFill>
                <a:effectLst/>
                <a:latin typeface="Arial"/>
                <a:ea typeface="Arial"/>
                <a:cs typeface="Arial"/>
              </a:rPr>
              <a:t> при COVID-19. </a:t>
            </a:r>
          </a:p>
        </p:txBody>
      </p:sp>
      <p:sp>
        <p:nvSpPr>
          <p:cNvPr id="5" name="TextBox 4">
            <a:extLst>
              <a:ext uri="{FF2B5EF4-FFF2-40B4-BE49-F238E27FC236}">
                <a16:creationId xmlns:a16="http://schemas.microsoft.com/office/drawing/2014/main" id="{3748606F-3C5A-A1FE-21A8-74F1946D25C4}"/>
              </a:ext>
            </a:extLst>
          </p:cNvPr>
          <p:cNvSpPr txBox="1"/>
          <p:nvPr/>
        </p:nvSpPr>
        <p:spPr>
          <a:xfrm>
            <a:off x="2881223" y="6124755"/>
            <a:ext cx="9310777" cy="707886"/>
          </a:xfrm>
          <a:prstGeom prst="rect">
            <a:avLst/>
          </a:prstGeom>
          <a:noFill/>
        </p:spPr>
        <p:txBody>
          <a:bodyPr wrap="square" rtlCol="0">
            <a:spAutoFit/>
          </a:bodyPr>
          <a:lstStyle/>
          <a:p>
            <a:r>
              <a:rPr lang="uk-UA" sz="2000" b="0" i="0" strike="noStrike" cap="none" spc="0" baseline="0" dirty="0">
                <a:solidFill>
                  <a:srgbClr val="000000"/>
                </a:solidFill>
                <a:effectLst/>
                <a:latin typeface="Arial"/>
                <a:ea typeface="Arial"/>
                <a:cs typeface="Arial"/>
                <a:hlinkClick r:id="rId4" history="0"/>
              </a:rPr>
              <a:t>Переглянути оновлені вказівки та рекомендації щодо COVID-19 можна тут</a:t>
            </a:r>
            <a:endParaRPr lang="en-US" sz="2000" dirty="0">
              <a:solidFill>
                <a:srgbClr val="000000"/>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053565"/>
      </p:ext>
    </p:extLst>
  </p:cSld>
  <p:clrMapOvr>
    <a:masterClrMapping/>
  </p:clrMapOvr>
  <p:transition/>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A676-F294-94D6-9237-0C9F6B1FF4B5}"/>
              </a:ext>
            </a:extLst>
          </p:cNvPr>
          <p:cNvSpPr>
            <a:spLocks noGrp="1"/>
          </p:cNvSpPr>
          <p:nvPr>
            <p:ph type="title"/>
          </p:nvPr>
        </p:nvSpPr>
        <p:spPr>
          <a:xfrm>
            <a:off x="838200" y="414069"/>
            <a:ext cx="8543925" cy="672860"/>
          </a:xfrm>
        </p:spPr>
        <p:txBody>
          <a:bodyPr/>
          <a:lstStyle/>
          <a:p>
            <a:r>
              <a:rPr lang="uk-UA" sz="3600" b="1" i="0" strike="noStrike" cap="none" spc="0" baseline="0" dirty="0">
                <a:solidFill>
                  <a:srgbClr val="577F9F"/>
                </a:solidFill>
                <a:effectLst/>
                <a:latin typeface="Arial"/>
                <a:ea typeface="Arial"/>
                <a:cs typeface="Arial"/>
              </a:rPr>
              <a:t>Ситуація №3: продовження</a:t>
            </a:r>
          </a:p>
        </p:txBody>
      </p:sp>
      <p:sp>
        <p:nvSpPr>
          <p:cNvPr id="3" name="Content Placeholder 2">
            <a:extLst>
              <a:ext uri="{FF2B5EF4-FFF2-40B4-BE49-F238E27FC236}">
                <a16:creationId xmlns:a16="http://schemas.microsoft.com/office/drawing/2014/main" id="{7DACEC25-30E9-B044-385B-474932B0D5BB}"/>
              </a:ext>
            </a:extLst>
          </p:cNvPr>
          <p:cNvSpPr>
            <a:spLocks noGrp="1"/>
          </p:cNvSpPr>
          <p:nvPr>
            <p:ph idx="1"/>
          </p:nvPr>
        </p:nvSpPr>
        <p:spPr>
          <a:xfrm>
            <a:off x="838200" y="1155940"/>
            <a:ext cx="8543925" cy="5413536"/>
          </a:xfrm>
        </p:spPr>
        <p:txBody>
          <a:bodyPr/>
          <a:lstStyle/>
          <a:p>
            <a:r>
              <a:rPr lang="uk-UA" sz="2400" b="0" i="0" strike="noStrike" cap="none" spc="0" baseline="0" dirty="0">
                <a:solidFill>
                  <a:srgbClr val="262626"/>
                </a:solidFill>
                <a:effectLst/>
                <a:latin typeface="Arial"/>
                <a:ea typeface="Arial"/>
                <a:cs typeface="Arial"/>
              </a:rPr>
              <a:t>Критерії високого ризику:</a:t>
            </a:r>
          </a:p>
          <a:p>
            <a:pPr lvl="1"/>
            <a:r>
              <a:rPr lang="uk-UA" sz="2000" b="0" i="0" strike="noStrike" cap="none" spc="0" baseline="0" dirty="0">
                <a:solidFill>
                  <a:srgbClr val="262626"/>
                </a:solidFill>
                <a:effectLst/>
                <a:latin typeface="Arial"/>
                <a:ea typeface="Arial"/>
                <a:cs typeface="Arial"/>
              </a:rPr>
              <a:t>Вік ≥ 65, незалежно від статусу вакцинації, або &gt; 50–64, без вакцинації</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r>
              <a:rPr lang="uk-UA" sz="2000" b="0" i="0" strike="noStrike" cap="none" spc="0" baseline="0" dirty="0" err="1">
                <a:solidFill>
                  <a:srgbClr val="262626"/>
                </a:solidFill>
                <a:effectLst/>
                <a:latin typeface="Arial"/>
                <a:ea typeface="Arial"/>
                <a:cs typeface="Arial"/>
              </a:rPr>
              <a:t>ІМТ</a:t>
            </a:r>
            <a:r>
              <a:rPr lang="uk-UA" sz="2000" b="0" i="0" strike="noStrike" cap="none" spc="0" baseline="0" dirty="0">
                <a:solidFill>
                  <a:srgbClr val="262626"/>
                </a:solidFill>
                <a:effectLst/>
                <a:latin typeface="Arial"/>
                <a:ea typeface="Arial"/>
                <a:cs typeface="Arial"/>
              </a:rPr>
              <a:t> ≥ 30 кг/м2</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r>
              <a:rPr lang="uk-UA" sz="2000" b="0" i="0" strike="noStrike" cap="none" spc="0" baseline="0" dirty="0">
                <a:solidFill>
                  <a:srgbClr val="262626"/>
                </a:solidFill>
                <a:effectLst/>
                <a:latin typeface="Arial"/>
                <a:ea typeface="Arial"/>
                <a:cs typeface="Arial"/>
              </a:rPr>
              <a:t>Вагітність</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a:p>
            <a:pPr lvl="1"/>
            <a:r>
              <a:rPr lang="uk-UA" sz="2000" b="0" i="0" strike="noStrike" cap="none" spc="0" baseline="0" dirty="0">
                <a:solidFill>
                  <a:srgbClr val="262626"/>
                </a:solidFill>
                <a:effectLst/>
                <a:latin typeface="Arial"/>
                <a:ea typeface="Arial"/>
                <a:cs typeface="Arial"/>
              </a:rPr>
              <a:t>Цукровий діабет</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err="1">
                <a:solidFill>
                  <a:srgbClr val="262626"/>
                </a:solidFill>
                <a:effectLst/>
                <a:latin typeface="Arial"/>
                <a:ea typeface="Arial"/>
                <a:cs typeface="Arial"/>
              </a:rPr>
              <a:t>Серповидноклітинна</a:t>
            </a:r>
            <a:r>
              <a:rPr lang="uk-UA" sz="2000" b="0" i="0" strike="noStrike" cap="none" spc="0" baseline="0" dirty="0">
                <a:solidFill>
                  <a:srgbClr val="262626"/>
                </a:solidFill>
                <a:effectLst/>
                <a:latin typeface="Arial"/>
                <a:ea typeface="Arial"/>
                <a:cs typeface="Arial"/>
              </a:rPr>
              <a:t> анемія</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a:solidFill>
                  <a:srgbClr val="262626"/>
                </a:solidFill>
                <a:effectLst/>
                <a:latin typeface="Arial"/>
                <a:ea typeface="Arial"/>
                <a:cs typeface="Arial"/>
              </a:rPr>
              <a:t>Розлади нейропсихічного розвитку</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a:solidFill>
                  <a:srgbClr val="262626"/>
                </a:solidFill>
                <a:effectLst/>
                <a:latin typeface="Arial"/>
                <a:ea typeface="Arial"/>
                <a:cs typeface="Arial"/>
              </a:rPr>
              <a:t>Хронічна хвороба нирок, стадія 3b або гірше</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a:solidFill>
                  <a:srgbClr val="262626"/>
                </a:solidFill>
                <a:effectLst/>
                <a:latin typeface="Arial"/>
                <a:ea typeface="Arial"/>
                <a:cs typeface="Arial"/>
              </a:rPr>
              <a:t>Серцево-судинні захворювання, гіпертензія або захворювання легень</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err="1">
                <a:solidFill>
                  <a:srgbClr val="262626"/>
                </a:solidFill>
                <a:effectLst/>
                <a:latin typeface="Arial"/>
                <a:ea typeface="Arial"/>
                <a:cs typeface="Arial"/>
              </a:rPr>
              <a:t>Імунодефіцитна</a:t>
            </a:r>
            <a:r>
              <a:rPr lang="uk-UA" sz="2000" b="0" i="0" strike="noStrike" cap="none" spc="0" baseline="0" dirty="0">
                <a:solidFill>
                  <a:srgbClr val="262626"/>
                </a:solidFill>
                <a:effectLst/>
                <a:latin typeface="Arial"/>
                <a:ea typeface="Arial"/>
                <a:cs typeface="Arial"/>
              </a:rPr>
              <a:t> хвороба (наприклад, ВІЛ)</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a:solidFill>
                  <a:srgbClr val="262626"/>
                </a:solidFill>
                <a:effectLst/>
                <a:latin typeface="Arial"/>
                <a:ea typeface="Arial"/>
                <a:cs typeface="Arial"/>
              </a:rPr>
              <a:t>Туберкульоз</a:t>
            </a:r>
            <a:r>
              <a:rPr lang="en-US" sz="2000" b="0" i="0" strike="noStrike" cap="none" spc="0" baseline="0" dirty="0">
                <a:solidFill>
                  <a:srgbClr val="262626"/>
                </a:solidFill>
                <a:effectLst/>
                <a:latin typeface="Arial"/>
                <a:ea typeface="Arial"/>
                <a:cs typeface="Arial"/>
              </a:rPr>
              <a:t>.</a:t>
            </a:r>
            <a:r>
              <a:rPr lang="uk-UA" sz="2000" b="0" i="0" strike="noStrike" cap="none" spc="0" baseline="0" dirty="0">
                <a:solidFill>
                  <a:srgbClr val="262626"/>
                </a:solidFill>
                <a:effectLst/>
                <a:latin typeface="Arial"/>
                <a:ea typeface="Arial"/>
                <a:cs typeface="Arial"/>
              </a:rPr>
              <a:t> </a:t>
            </a:r>
          </a:p>
          <a:p>
            <a:pPr lvl="1"/>
            <a:r>
              <a:rPr lang="uk-UA" sz="2000" b="0" i="0" strike="noStrike" cap="none" spc="0" baseline="0" dirty="0">
                <a:solidFill>
                  <a:srgbClr val="262626"/>
                </a:solidFill>
                <a:effectLst/>
                <a:latin typeface="Arial"/>
                <a:ea typeface="Arial"/>
                <a:cs typeface="Arial"/>
              </a:rPr>
              <a:t>Визначений лікарем медичний розлад або демографічний фактор, який, як передбачається, наражає пацієнта на високий ризик прогресування захворювання </a:t>
            </a:r>
            <a:r>
              <a:rPr lang="en-US" sz="2000" b="0" i="0" strike="noStrike" cap="none" spc="0" baseline="0" dirty="0">
                <a:solidFill>
                  <a:srgbClr val="262626"/>
                </a:solidFill>
                <a:effectLst/>
                <a:latin typeface="Arial"/>
                <a:ea typeface="Arial"/>
                <a:cs typeface="Arial"/>
              </a:rPr>
              <a:t>.</a:t>
            </a:r>
            <a:endParaRPr lang="uk-UA" sz="2000" b="0" i="0" strike="noStrike" cap="none" spc="0" baseline="0" dirty="0">
              <a:solidFill>
                <a:srgbClr val="262626"/>
              </a:solidFill>
              <a:effectLst/>
              <a:latin typeface="Arial"/>
              <a:ea typeface="Arial"/>
              <a:cs typeface="Arial"/>
            </a:endParaRPr>
          </a:p>
        </p:txBody>
      </p:sp>
      <p:sp>
        <p:nvSpPr>
          <p:cNvPr id="4" name="TextBox 3">
            <a:extLst>
              <a:ext uri="{FF2B5EF4-FFF2-40B4-BE49-F238E27FC236}">
                <a16:creationId xmlns:a16="http://schemas.microsoft.com/office/drawing/2014/main" id="{C3EECFD3-0327-A975-2894-8730FAEDD049}"/>
              </a:ext>
            </a:extLst>
          </p:cNvPr>
          <p:cNvSpPr txBox="1"/>
          <p:nvPr/>
        </p:nvSpPr>
        <p:spPr>
          <a:xfrm>
            <a:off x="9382123" y="1207698"/>
            <a:ext cx="2472419" cy="4093428"/>
          </a:xfrm>
          <a:prstGeom prst="rect">
            <a:avLst/>
          </a:prstGeom>
          <a:noFill/>
        </p:spPr>
        <p:txBody>
          <a:bodyPr wrap="square" rtlCol="0">
            <a:spAutoFit/>
          </a:bodyPr>
          <a:lstStyle/>
          <a:p>
            <a:r>
              <a:rPr lang="uk-UA" sz="2600" b="1" i="0" strike="noStrike" cap="none" spc="0" baseline="0" dirty="0">
                <a:solidFill>
                  <a:srgbClr val="000000"/>
                </a:solidFill>
                <a:effectLst/>
                <a:highlight>
                  <a:srgbClr val="FF0000"/>
                </a:highlight>
                <a:latin typeface="Arial"/>
                <a:ea typeface="Arial"/>
                <a:cs typeface="Arial"/>
              </a:rPr>
              <a:t>Цей пацієнт не відповідає жодному з цих критеріїв:</a:t>
            </a:r>
          </a:p>
          <a:p>
            <a:endParaRPr lang="en-US" sz="2600" b="1" dirty="0">
              <a:highlight>
                <a:srgbClr val="FF0000"/>
              </a:highlight>
            </a:endParaRPr>
          </a:p>
          <a:p>
            <a:r>
              <a:rPr lang="uk-UA" sz="2600" b="1" i="0" strike="noStrike" cap="none" spc="0" baseline="0" dirty="0">
                <a:solidFill>
                  <a:srgbClr val="000000"/>
                </a:solidFill>
                <a:effectLst/>
                <a:highlight>
                  <a:srgbClr val="FF0000"/>
                </a:highlight>
                <a:latin typeface="Arial"/>
                <a:ea typeface="Arial"/>
                <a:cs typeface="Arial"/>
              </a:rPr>
              <a:t>немає показань для одержання </a:t>
            </a:r>
            <a:r>
              <a:rPr lang="uk-UA" sz="2600" b="1" i="0" strike="noStrike" cap="none" spc="0" baseline="0" dirty="0" err="1">
                <a:solidFill>
                  <a:srgbClr val="000000"/>
                </a:solidFill>
                <a:effectLst/>
                <a:highlight>
                  <a:srgbClr val="FF0000"/>
                </a:highlight>
                <a:latin typeface="Arial"/>
                <a:ea typeface="Arial"/>
                <a:cs typeface="Arial"/>
              </a:rPr>
              <a:t>Паксловіду</a:t>
            </a:r>
            <a:r>
              <a:rPr lang="en-US" sz="2600" b="1" i="0" strike="noStrike" cap="none" spc="0" baseline="0" dirty="0">
                <a:solidFill>
                  <a:srgbClr val="000000"/>
                </a:solidFill>
                <a:effectLst/>
                <a:highlight>
                  <a:srgbClr val="FF0000"/>
                </a:highlight>
                <a:latin typeface="Arial"/>
                <a:ea typeface="Arial"/>
                <a:cs typeface="Arial"/>
              </a:rPr>
              <a:t>.</a:t>
            </a:r>
            <a:endParaRPr lang="uk-UA" sz="2600" b="1" i="0" strike="noStrike" cap="none" spc="0" baseline="0" dirty="0">
              <a:solidFill>
                <a:srgbClr val="000000"/>
              </a:solidFill>
              <a:effectLst/>
              <a:highlight>
                <a:srgbClr val="FF0000"/>
              </a:highlight>
              <a:latin typeface="Arial"/>
              <a:ea typeface="Arial"/>
              <a:cs typeface="Arial"/>
            </a:endParaRPr>
          </a:p>
        </p:txBody>
      </p:sp>
    </p:spTree>
    <p:extLst>
      <p:ext uri="{BB962C8B-B14F-4D97-AF65-F5344CB8AC3E}">
        <p14:creationId xmlns:p14="http://schemas.microsoft.com/office/powerpoint/2010/main" val="478207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25A0-FE6C-DB2E-D26C-2A61D3EDEA3E}"/>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Практична ситуація №4</a:t>
            </a:r>
          </a:p>
        </p:txBody>
      </p:sp>
      <p:sp>
        <p:nvSpPr>
          <p:cNvPr id="3" name="Content Placeholder 2">
            <a:extLst>
              <a:ext uri="{FF2B5EF4-FFF2-40B4-BE49-F238E27FC236}">
                <a16:creationId xmlns:a16="http://schemas.microsoft.com/office/drawing/2014/main" id="{827C9D0A-5FF2-5C6B-9070-33C55174A8BC}"/>
              </a:ext>
            </a:extLst>
          </p:cNvPr>
          <p:cNvSpPr>
            <a:spLocks noGrp="1"/>
          </p:cNvSpPr>
          <p:nvPr>
            <p:ph idx="1"/>
          </p:nvPr>
        </p:nvSpPr>
        <p:spPr>
          <a:xfrm>
            <a:off x="838200" y="1636730"/>
            <a:ext cx="9356387"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чоловік віком 45 років.</a:t>
            </a:r>
          </a:p>
          <a:p>
            <a:r>
              <a:rPr lang="uk-UA" sz="2800" b="0" i="0" strike="noStrike" cap="none" spc="0" baseline="0" dirty="0">
                <a:solidFill>
                  <a:srgbClr val="262626"/>
                </a:solidFill>
                <a:effectLst/>
                <a:latin typeface="Arial"/>
                <a:ea typeface="Arial"/>
                <a:cs typeface="Arial"/>
              </a:rPr>
              <a:t>У нього кашель, нездужання і нещодавно він був у церкві, у 5 людей з якої згодом діагностували </a:t>
            </a:r>
            <a:r>
              <a:rPr lang="uk-UA" sz="2800" b="0" i="0" strike="noStrike" cap="none" spc="0" baseline="0" dirty="0" err="1">
                <a:solidFill>
                  <a:srgbClr val="262626"/>
                </a:solidFill>
                <a:effectLst/>
                <a:latin typeface="Arial"/>
                <a:ea typeface="Arial"/>
                <a:cs typeface="Arial"/>
              </a:rPr>
              <a:t>COVID</a:t>
            </a:r>
            <a:r>
              <a:rPr lang="en-US" sz="2800" b="0" i="0" strike="noStrike" cap="none" spc="0" baseline="0" dirty="0">
                <a:solidFill>
                  <a:srgbClr val="262626"/>
                </a:solidFill>
                <a:effectLst/>
                <a:latin typeface="Arial"/>
                <a:ea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93;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14;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96 %; АТ 125/83; Температура </a:t>
            </a:r>
            <a:r>
              <a:rPr lang="uk-UA" dirty="0">
                <a:solidFill>
                  <a:srgbClr val="262626"/>
                </a:solidFill>
                <a:latin typeface="Arial"/>
                <a:cs typeface="Arial"/>
              </a:rPr>
              <a:t>38,0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Виглядає стабільно, здатний належним чином відповідати на запитання, відсутні труднощів з диханням, відсутня задишка</a:t>
            </a:r>
            <a:r>
              <a:rPr lang="en-US" sz="2800" b="0" i="0" strike="noStrike" cap="none" spc="0" baseline="0" dirty="0">
                <a:solidFill>
                  <a:srgbClr val="262626"/>
                </a:solidFill>
                <a:effectLst/>
                <a:latin typeface="Arial"/>
                <a:ea typeface="Arial"/>
                <a:cs typeface="Arial"/>
              </a:rPr>
              <a:t>.</a:t>
            </a:r>
            <a:r>
              <a:rPr lang="uk-UA" sz="2800" b="0" i="0" strike="noStrike" cap="none" spc="0" baseline="0" dirty="0">
                <a:solidFill>
                  <a:srgbClr val="262626"/>
                </a:solidFill>
                <a:effectLst/>
                <a:latin typeface="Arial"/>
                <a:ea typeface="Arial"/>
                <a:cs typeface="Arial"/>
              </a:rPr>
              <a:t> </a:t>
            </a:r>
            <a:endParaRPr lang="en-US" dirty="0"/>
          </a:p>
        </p:txBody>
      </p:sp>
    </p:spTree>
    <p:extLst>
      <p:ext uri="{BB962C8B-B14F-4D97-AF65-F5344CB8AC3E}">
        <p14:creationId xmlns:p14="http://schemas.microsoft.com/office/powerpoint/2010/main" val="371933765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4866-19C8-217B-C99C-5A63829B65A7}"/>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№4</a:t>
            </a:r>
            <a:r>
              <a:rPr lang="en-US" sz="3600" b="1" i="0" strike="noStrike" cap="none" spc="0" baseline="0" dirty="0">
                <a:solidFill>
                  <a:srgbClr val="577F9F"/>
                </a:solidFill>
                <a:effectLst/>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7138CA91-D4E9-2209-FB69-AC627C092E70}"/>
              </a:ext>
            </a:extLst>
          </p:cNvPr>
          <p:cNvSpPr>
            <a:spLocks noGrp="1"/>
          </p:cNvSpPr>
          <p:nvPr>
            <p:ph idx="1"/>
          </p:nvPr>
        </p:nvSpPr>
        <p:spPr/>
        <p:txBody>
          <a:bodyPr/>
          <a:lstStyle/>
          <a:p>
            <a:r>
              <a:rPr lang="uk-UA" sz="2800" b="1" i="0" strike="noStrike" cap="none" spc="0" baseline="0" dirty="0">
                <a:solidFill>
                  <a:srgbClr val="262626"/>
                </a:solidFill>
                <a:effectLst/>
                <a:latin typeface="Arial"/>
                <a:ea typeface="Arial"/>
                <a:cs typeface="Arial"/>
              </a:rPr>
              <a:t>Чи хворіє цей пацієнт на </a:t>
            </a:r>
            <a:r>
              <a:rPr lang="uk-UA" sz="2800" b="1" i="0" strike="noStrike" cap="none" spc="0" baseline="0" dirty="0" err="1">
                <a:solidFill>
                  <a:srgbClr val="262626"/>
                </a:solidFill>
                <a:effectLst/>
                <a:latin typeface="Arial"/>
                <a:ea typeface="Arial"/>
                <a:cs typeface="Arial"/>
              </a:rPr>
              <a:t>COVID</a:t>
            </a:r>
            <a:r>
              <a:rPr lang="uk-UA" sz="2800" b="1" i="0" strike="noStrike" cap="none" spc="0" baseline="0" dirty="0">
                <a:solidFill>
                  <a:srgbClr val="262626"/>
                </a:solidFill>
                <a:effectLst/>
                <a:latin typeface="Arial"/>
                <a:ea typeface="Arial"/>
                <a:cs typeface="Arial"/>
              </a:rPr>
              <a:t>?</a:t>
            </a:r>
          </a:p>
          <a:p>
            <a:pPr lvl="1"/>
            <a:r>
              <a:rPr lang="uk-UA" sz="2400" b="0" i="0" strike="noStrike" cap="none" spc="0" baseline="0" dirty="0">
                <a:solidFill>
                  <a:srgbClr val="262626"/>
                </a:solidFill>
                <a:effectLst/>
                <a:latin typeface="Arial"/>
                <a:ea typeface="Arial"/>
                <a:cs typeface="Arial"/>
              </a:rPr>
              <a:t>Так, це підтверджено швидким тестом на антиген.</a:t>
            </a:r>
          </a:p>
          <a:p>
            <a:r>
              <a:rPr lang="uk-UA" sz="2800" b="1" i="0" strike="noStrike" cap="none" spc="0" baseline="0" dirty="0">
                <a:solidFill>
                  <a:srgbClr val="262626"/>
                </a:solidFill>
                <a:effectLst/>
                <a:latin typeface="Arial"/>
                <a:ea typeface="Arial"/>
                <a:cs typeface="Arial"/>
              </a:rPr>
              <a:t>Чи є у цього пацієнта тяжкі симптоми?</a:t>
            </a:r>
          </a:p>
          <a:p>
            <a:pPr lvl="1"/>
            <a:r>
              <a:rPr lang="uk-UA" sz="2400" b="0" i="0" strike="noStrike" cap="none" spc="0" baseline="0" dirty="0">
                <a:solidFill>
                  <a:srgbClr val="262626"/>
                </a:solidFill>
                <a:effectLst/>
                <a:latin typeface="Arial"/>
                <a:ea typeface="Arial"/>
                <a:cs typeface="Arial"/>
              </a:rPr>
              <a:t>Ні, пацієнт відповідає визначенню випадку хвороби легкого ступеня тяжкості</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r>
              <a:rPr lang="uk-UA" sz="2800" b="1" i="0" strike="noStrike" cap="none" spc="0" baseline="0" dirty="0">
                <a:solidFill>
                  <a:srgbClr val="262626"/>
                </a:solidFill>
                <a:effectLst/>
                <a:latin typeface="Arial"/>
                <a:ea typeface="Arial"/>
                <a:cs typeface="Arial"/>
              </a:rPr>
              <a:t>Чи були у пацієнта симптоми протягом менше 5 днів?</a:t>
            </a:r>
          </a:p>
          <a:p>
            <a:pPr lvl="1"/>
            <a:r>
              <a:rPr lang="uk-UA" sz="2400" b="0" i="0" strike="noStrike" cap="none" spc="0" baseline="0" dirty="0">
                <a:solidFill>
                  <a:srgbClr val="262626"/>
                </a:solidFill>
                <a:effectLst/>
                <a:latin typeface="Arial"/>
                <a:ea typeface="Arial"/>
                <a:cs typeface="Arial"/>
              </a:rPr>
              <a:t>Так, його симптоми виникли вчора.</a:t>
            </a:r>
          </a:p>
        </p:txBody>
      </p:sp>
    </p:spTree>
    <p:extLst>
      <p:ext uri="{BB962C8B-B14F-4D97-AF65-F5344CB8AC3E}">
        <p14:creationId xmlns:p14="http://schemas.microsoft.com/office/powerpoint/2010/main" val="2243935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2204-093E-B1FD-2360-1C690A1B751C}"/>
              </a:ext>
            </a:extLst>
          </p:cNvPr>
          <p:cNvSpPr>
            <a:spLocks noGrp="1"/>
          </p:cNvSpPr>
          <p:nvPr>
            <p:ph type="title"/>
          </p:nvPr>
        </p:nvSpPr>
        <p:spPr>
          <a:xfrm>
            <a:off x="784651" y="133964"/>
            <a:ext cx="8543925" cy="800039"/>
          </a:xfrm>
        </p:spPr>
        <p:txBody>
          <a:bodyPr/>
          <a:lstStyle/>
          <a:p>
            <a:r>
              <a:rPr lang="uk-UA" sz="3600" b="1" i="0" strike="noStrike" cap="none" spc="0" baseline="0" dirty="0">
                <a:solidFill>
                  <a:srgbClr val="577F9F"/>
                </a:solidFill>
                <a:effectLst/>
                <a:latin typeface="Arial"/>
                <a:ea typeface="Arial"/>
                <a:cs typeface="Arial"/>
              </a:rPr>
              <a:t>Ситуація №4</a:t>
            </a:r>
            <a:r>
              <a:rPr lang="en-US" dirty="0">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6934DEE8-A2B6-9B7A-0B84-B47DEE550675}"/>
              </a:ext>
            </a:extLst>
          </p:cNvPr>
          <p:cNvSpPr>
            <a:spLocks noGrp="1"/>
          </p:cNvSpPr>
          <p:nvPr>
            <p:ph idx="1"/>
          </p:nvPr>
        </p:nvSpPr>
        <p:spPr>
          <a:xfrm>
            <a:off x="355443" y="983411"/>
            <a:ext cx="9881681" cy="5161413"/>
          </a:xfrm>
        </p:spPr>
        <p:txBody>
          <a:bodyPr/>
          <a:lstStyle/>
          <a:p>
            <a:r>
              <a:rPr lang="uk-UA" sz="2800" b="1" i="0" strike="noStrike" cap="none" spc="0" baseline="0" dirty="0">
                <a:solidFill>
                  <a:srgbClr val="262626"/>
                </a:solidFill>
                <a:effectLst/>
                <a:latin typeface="Arial"/>
                <a:ea typeface="Arial"/>
                <a:cs typeface="Arial"/>
              </a:rPr>
              <a:t>Чи знаходиться пацієнт в групі високого ризику?</a:t>
            </a:r>
          </a:p>
          <a:p>
            <a:pPr lvl="1"/>
            <a:r>
              <a:rPr lang="uk-UA" sz="2400" b="0" i="0" strike="noStrike" cap="none" spc="0" baseline="0" dirty="0">
                <a:solidFill>
                  <a:srgbClr val="262626"/>
                </a:solidFill>
                <a:effectLst/>
                <a:latin typeface="Arial"/>
                <a:ea typeface="Arial"/>
                <a:cs typeface="Arial"/>
              </a:rPr>
              <a:t>Так, з анамнезу ви дізнаєтеся, що у пацієнта хронічна хвороба нирок, а його остання </a:t>
            </a:r>
            <a:r>
              <a:rPr lang="uk-UA" sz="2400" b="0" i="0" strike="noStrike" cap="none" spc="0" baseline="0" dirty="0" err="1">
                <a:solidFill>
                  <a:srgbClr val="262626"/>
                </a:solidFill>
                <a:effectLst/>
                <a:latin typeface="Arial"/>
                <a:ea typeface="Arial"/>
                <a:cs typeface="Arial"/>
              </a:rPr>
              <a:t>ШКФ</a:t>
            </a:r>
            <a:r>
              <a:rPr lang="uk-UA" sz="2400" b="0" i="0" strike="noStrike" cap="none" spc="0" baseline="0" dirty="0">
                <a:solidFill>
                  <a:srgbClr val="262626"/>
                </a:solidFill>
                <a:effectLst/>
                <a:latin typeface="Arial"/>
                <a:ea typeface="Arial"/>
                <a:cs typeface="Arial"/>
              </a:rPr>
              <a:t> становила 45.</a:t>
            </a:r>
            <a:endParaRPr lang="en-US" b="1" dirty="0"/>
          </a:p>
          <a:p>
            <a:r>
              <a:rPr lang="uk-UA" sz="2800" b="1" i="0" strike="noStrike" cap="none" spc="0" baseline="0" dirty="0">
                <a:solidFill>
                  <a:srgbClr val="262626"/>
                </a:solidFill>
                <a:effectLst/>
                <a:latin typeface="Arial"/>
                <a:ea typeface="Arial"/>
                <a:cs typeface="Arial"/>
              </a:rPr>
              <a:t>Чи приймає пацієнт ліки, які протипоказані або потребують корекції?</a:t>
            </a:r>
          </a:p>
          <a:p>
            <a:pPr lvl="1"/>
            <a:r>
              <a:rPr lang="uk-UA" sz="2400" b="0" i="0" strike="noStrike" cap="none" spc="0" baseline="0" dirty="0">
                <a:solidFill>
                  <a:srgbClr val="262626"/>
                </a:solidFill>
                <a:effectLst/>
                <a:latin typeface="Arial"/>
                <a:ea typeface="Arial"/>
                <a:cs typeface="Arial"/>
              </a:rPr>
              <a:t>Він приймає лише </a:t>
            </a:r>
            <a:r>
              <a:rPr lang="uk-UA" sz="2400" b="0" i="0" strike="noStrike" cap="none" spc="0" baseline="0" dirty="0" err="1">
                <a:solidFill>
                  <a:srgbClr val="262626"/>
                </a:solidFill>
                <a:effectLst/>
                <a:latin typeface="Arial"/>
                <a:ea typeface="Arial"/>
                <a:cs typeface="Arial"/>
              </a:rPr>
              <a:t>метопролол</a:t>
            </a:r>
            <a:r>
              <a:rPr lang="en-US" sz="2400" b="0" i="0" strike="noStrike" cap="none" spc="0" baseline="0" dirty="0">
                <a:solidFill>
                  <a:srgbClr val="262626"/>
                </a:solidFill>
                <a:effectLst/>
                <a:latin typeface="Arial"/>
                <a:ea typeface="Arial"/>
                <a:cs typeface="Arial"/>
              </a:rPr>
              <a:t>.</a:t>
            </a:r>
            <a:endParaRPr lang="uk-UA" sz="2400" b="0" i="0" strike="noStrike" cap="none" spc="0" baseline="0" dirty="0">
              <a:solidFill>
                <a:srgbClr val="262626"/>
              </a:solidFill>
              <a:effectLst/>
              <a:latin typeface="Arial"/>
              <a:ea typeface="Arial"/>
              <a:cs typeface="Arial"/>
            </a:endParaRPr>
          </a:p>
          <a:p>
            <a:pPr lvl="1"/>
            <a:r>
              <a:rPr lang="uk-UA" sz="2400" b="0" i="0" strike="noStrike" cap="none" spc="0" baseline="0" dirty="0">
                <a:solidFill>
                  <a:srgbClr val="262626"/>
                </a:solidFill>
                <a:effectLst/>
                <a:latin typeface="Arial"/>
                <a:ea typeface="Arial"/>
                <a:cs typeface="Arial"/>
              </a:rPr>
              <a:t>На сайті </a:t>
            </a:r>
            <a:r>
              <a:rPr lang="uk-UA" sz="2400" b="0" i="0" strike="noStrike" cap="none" spc="0" baseline="0" dirty="0">
                <a:solidFill>
                  <a:srgbClr val="262626"/>
                </a:solidFill>
                <a:effectLst/>
                <a:latin typeface="Arial"/>
                <a:ea typeface="Arial"/>
                <a:cs typeface="Arial"/>
                <a:hlinkClick r:id="rId3" history="0"/>
              </a:rPr>
              <a:t>https://www.covid19-druginteractions.org/checker</a:t>
            </a:r>
            <a:r>
              <a:rPr lang="uk-UA" sz="2400" b="0" i="0" strike="noStrike" cap="none" spc="0" baseline="0" dirty="0">
                <a:solidFill>
                  <a:srgbClr val="262626"/>
                </a:solidFill>
                <a:effectLst/>
                <a:latin typeface="Arial"/>
                <a:ea typeface="Arial"/>
                <a:cs typeface="Arial"/>
              </a:rPr>
              <a:t> можна дізнатися про лікарські взаємодії.</a:t>
            </a:r>
          </a:p>
          <a:p>
            <a:r>
              <a:rPr lang="uk-UA" sz="2800" b="1" i="0" strike="noStrike" cap="none" spc="0" baseline="0" dirty="0">
                <a:solidFill>
                  <a:srgbClr val="262626"/>
                </a:solidFill>
                <a:effectLst/>
                <a:latin typeface="Arial"/>
                <a:ea typeface="Arial"/>
                <a:cs typeface="Arial"/>
              </a:rPr>
              <a:t>Який відповідний план для цього пацієнта?</a:t>
            </a:r>
          </a:p>
          <a:p>
            <a:pPr lvl="1"/>
            <a:endParaRPr lang="en-US" dirty="0"/>
          </a:p>
          <a:p>
            <a:pPr lvl="1"/>
            <a:endParaRPr lang="en-US" dirty="0"/>
          </a:p>
        </p:txBody>
      </p:sp>
      <p:sp>
        <p:nvSpPr>
          <p:cNvPr id="4" name="TextBox 3">
            <a:extLst>
              <a:ext uri="{FF2B5EF4-FFF2-40B4-BE49-F238E27FC236}">
                <a16:creationId xmlns:a16="http://schemas.microsoft.com/office/drawing/2014/main" id="{45173458-0E56-97DA-F4AA-C60D4F91F998}"/>
              </a:ext>
            </a:extLst>
          </p:cNvPr>
          <p:cNvSpPr txBox="1"/>
          <p:nvPr/>
        </p:nvSpPr>
        <p:spPr>
          <a:xfrm>
            <a:off x="50647" y="5320850"/>
            <a:ext cx="8541261" cy="2092881"/>
          </a:xfrm>
          <a:prstGeom prst="rect">
            <a:avLst/>
          </a:prstGeom>
          <a:noFill/>
        </p:spPr>
        <p:txBody>
          <a:bodyPr wrap="square" rtlCol="0">
            <a:spAutoFit/>
          </a:bodyPr>
          <a:lstStyle/>
          <a:p>
            <a:pPr algn="ctr"/>
            <a:r>
              <a:rPr lang="uk-UA" sz="2600" b="1" i="0" strike="noStrike" cap="none" spc="0" baseline="0" dirty="0">
                <a:solidFill>
                  <a:srgbClr val="000000"/>
                </a:solidFill>
                <a:effectLst/>
                <a:highlight>
                  <a:srgbClr val="32EE63"/>
                </a:highlight>
                <a:latin typeface="Arial"/>
                <a:ea typeface="Arial"/>
                <a:cs typeface="Arial"/>
              </a:rPr>
              <a:t>Цей пацієнт є кандидатом на одержання </a:t>
            </a:r>
            <a:r>
              <a:rPr lang="uk-UA" sz="2600" b="1" i="0" strike="noStrike" cap="none" spc="0" baseline="0" dirty="0" err="1">
                <a:solidFill>
                  <a:srgbClr val="000000"/>
                </a:solidFill>
                <a:effectLst/>
                <a:highlight>
                  <a:srgbClr val="32EE63"/>
                </a:highlight>
                <a:latin typeface="Arial"/>
                <a:ea typeface="Arial"/>
                <a:cs typeface="Arial"/>
              </a:rPr>
              <a:t>ПАКСЛОВІДУ</a:t>
            </a:r>
            <a:r>
              <a:rPr lang="uk-UA" sz="2600" b="1" i="0" strike="noStrike" cap="none" spc="0" baseline="0" dirty="0">
                <a:solidFill>
                  <a:srgbClr val="000000"/>
                </a:solidFill>
                <a:effectLst/>
                <a:highlight>
                  <a:srgbClr val="32EE63"/>
                </a:highlight>
                <a:latin typeface="Arial"/>
                <a:ea typeface="Arial"/>
                <a:cs typeface="Arial"/>
              </a:rPr>
              <a:t>!  При дозі для нирок слід призначати половинну дозу </a:t>
            </a:r>
            <a:r>
              <a:rPr lang="uk-UA" sz="2600" b="1" i="0" strike="noStrike" cap="none" spc="0" baseline="0" dirty="0" err="1">
                <a:solidFill>
                  <a:srgbClr val="000000"/>
                </a:solidFill>
                <a:effectLst/>
                <a:highlight>
                  <a:srgbClr val="32EE63"/>
                </a:highlight>
                <a:latin typeface="Arial"/>
                <a:ea typeface="Arial"/>
                <a:cs typeface="Arial"/>
              </a:rPr>
              <a:t>нірматрелвіру</a:t>
            </a:r>
            <a:r>
              <a:rPr lang="uk-UA" sz="2600" b="1" i="0" strike="noStrike" cap="none" spc="0" baseline="0" dirty="0">
                <a:solidFill>
                  <a:srgbClr val="000000"/>
                </a:solidFill>
                <a:effectLst/>
                <a:highlight>
                  <a:srgbClr val="32EE63"/>
                </a:highlight>
                <a:latin typeface="Arial"/>
                <a:ea typeface="Arial"/>
                <a:cs typeface="Arial"/>
              </a:rPr>
              <a:t>.</a:t>
            </a:r>
          </a:p>
          <a:p>
            <a:pPr algn="ctr"/>
            <a:endParaRPr lang="en-US" sz="2600" dirty="0">
              <a:highlight>
                <a:srgbClr val="32EE63"/>
              </a:highlight>
            </a:endParaRPr>
          </a:p>
          <a:p>
            <a:pPr algn="ctr"/>
            <a:endParaRPr lang="en-US" sz="2600" dirty="0"/>
          </a:p>
        </p:txBody>
      </p:sp>
      <p:pic>
        <p:nvPicPr>
          <p:cNvPr id="5" name="Picture 4">
            <a:extLst>
              <a:ext uri="{FF2B5EF4-FFF2-40B4-BE49-F238E27FC236}">
                <a16:creationId xmlns:a16="http://schemas.microsoft.com/office/drawing/2014/main" id="{17EC940E-2CA4-6F83-1B79-428C87CFC6E1}"/>
              </a:ext>
            </a:extLst>
          </p:cNvPr>
          <p:cNvPicPr>
            <a:picLocks noChangeAspect="1"/>
          </p:cNvPicPr>
          <p:nvPr/>
        </p:nvPicPr>
        <p:blipFill>
          <a:blip r:embed="rId4"/>
          <a:srcRect t="-552" r="-476" b="58157"/>
          <a:stretch>
            <a:fillRect/>
          </a:stretch>
        </p:blipFill>
        <p:spPr>
          <a:xfrm>
            <a:off x="8643360" y="4779034"/>
            <a:ext cx="3497992" cy="1968836"/>
          </a:xfrm>
          <a:prstGeom prst="rect">
            <a:avLst/>
          </a:prstGeom>
        </p:spPr>
      </p:pic>
    </p:spTree>
    <p:extLst>
      <p:ext uri="{BB962C8B-B14F-4D97-AF65-F5344CB8AC3E}">
        <p14:creationId xmlns:p14="http://schemas.microsoft.com/office/powerpoint/2010/main" val="335782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A33D-E529-DAB3-F49C-EC0FF35D1C11}"/>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Практична ситуація №5</a:t>
            </a:r>
          </a:p>
        </p:txBody>
      </p:sp>
      <p:sp>
        <p:nvSpPr>
          <p:cNvPr id="3" name="Content Placeholder 2">
            <a:extLst>
              <a:ext uri="{FF2B5EF4-FFF2-40B4-BE49-F238E27FC236}">
                <a16:creationId xmlns:a16="http://schemas.microsoft.com/office/drawing/2014/main" id="{B745F309-E1AB-C9B0-3A39-5AA40FA77731}"/>
              </a:ext>
            </a:extLst>
          </p:cNvPr>
          <p:cNvSpPr>
            <a:spLocks noGrp="1"/>
          </p:cNvSpPr>
          <p:nvPr>
            <p:ph idx="1"/>
          </p:nvPr>
        </p:nvSpPr>
        <p:spPr>
          <a:xfrm>
            <a:off x="838200" y="1636730"/>
            <a:ext cx="9434209"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жінка віком 55 років.</a:t>
            </a:r>
          </a:p>
          <a:p>
            <a:r>
              <a:rPr lang="uk-UA" sz="2800" b="0" i="0" strike="noStrike" cap="none" spc="0" baseline="0" dirty="0">
                <a:solidFill>
                  <a:srgbClr val="262626"/>
                </a:solidFill>
                <a:effectLst/>
                <a:latin typeface="Arial"/>
                <a:ea typeface="Arial"/>
                <a:cs typeface="Arial"/>
              </a:rPr>
              <a:t>У неї нездужання, лихоманка, біль у горлі та </a:t>
            </a:r>
            <a:r>
              <a:rPr lang="uk-UA" sz="2800" b="0" i="0" strike="noStrike" cap="none" spc="0" baseline="0" dirty="0" err="1">
                <a:solidFill>
                  <a:srgbClr val="262626"/>
                </a:solidFill>
                <a:effectLst/>
                <a:latin typeface="Arial"/>
                <a:ea typeface="Arial"/>
                <a:cs typeface="Arial"/>
              </a:rPr>
              <a:t>закладеність</a:t>
            </a:r>
            <a:r>
              <a:rPr lang="uk-UA" sz="2800" b="0" i="0" strike="noStrike" cap="none" spc="0" baseline="0" dirty="0">
                <a:solidFill>
                  <a:srgbClr val="262626"/>
                </a:solidFill>
                <a:effectLst/>
                <a:latin typeface="Arial"/>
                <a:ea typeface="Arial"/>
                <a:cs typeface="Arial"/>
              </a:rPr>
              <a:t> носа протягом останніх 2 днів. </a:t>
            </a:r>
            <a:endParaRPr lang="en-US" dirty="0"/>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85;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14;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97 %; АТ 117/75; Температура </a:t>
            </a:r>
            <a:r>
              <a:rPr lang="uk-UA" dirty="0">
                <a:solidFill>
                  <a:srgbClr val="262626"/>
                </a:solidFill>
                <a:latin typeface="Arial"/>
                <a:cs typeface="Arial"/>
              </a:rPr>
              <a:t>38,4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Відсутнє гостре нездужання, у свідомості, відповідає на запитання, немає труднощів з диханням або задишки.</a:t>
            </a:r>
          </a:p>
          <a:p>
            <a:endParaRPr lang="en-US" dirty="0"/>
          </a:p>
        </p:txBody>
      </p:sp>
    </p:spTree>
    <p:extLst>
      <p:ext uri="{BB962C8B-B14F-4D97-AF65-F5344CB8AC3E}">
        <p14:creationId xmlns:p14="http://schemas.microsoft.com/office/powerpoint/2010/main" val="166099615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DCBB-C4DC-B0B7-0B6C-69000C34BC96}"/>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№5</a:t>
            </a:r>
            <a:r>
              <a:rPr lang="en-US" sz="3600" b="1" i="0" strike="noStrike" cap="none" spc="0" baseline="0" dirty="0">
                <a:solidFill>
                  <a:srgbClr val="577F9F"/>
                </a:solidFill>
                <a:effectLst/>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42251A39-1930-2348-D5A3-00A40E9AB093}"/>
              </a:ext>
            </a:extLst>
          </p:cNvPr>
          <p:cNvSpPr>
            <a:spLocks noGrp="1"/>
          </p:cNvSpPr>
          <p:nvPr>
            <p:ph idx="1"/>
          </p:nvPr>
        </p:nvSpPr>
        <p:spPr/>
        <p:txBody>
          <a:bodyPr vert="horz" lIns="91440" tIns="45720" rIns="91440" bIns="45720" rtlCol="0" anchor="t">
            <a:noAutofit/>
          </a:bodyPr>
          <a:lstStyle/>
          <a:p>
            <a:r>
              <a:rPr lang="uk-UA" sz="2800" b="1" i="0" strike="noStrike" cap="none" spc="0" baseline="0" dirty="0">
                <a:solidFill>
                  <a:srgbClr val="262626"/>
                </a:solidFill>
                <a:effectLst/>
                <a:latin typeface="Arial"/>
                <a:ea typeface="Arial"/>
                <a:cs typeface="Arial"/>
              </a:rPr>
              <a:t>Чи хворіє цей пацієнт на </a:t>
            </a:r>
            <a:r>
              <a:rPr lang="uk-UA" sz="2800" b="1" i="0" strike="noStrike" cap="none" spc="0" baseline="0" dirty="0" err="1">
                <a:solidFill>
                  <a:srgbClr val="262626"/>
                </a:solidFill>
                <a:effectLst/>
                <a:latin typeface="Arial"/>
                <a:ea typeface="Arial"/>
                <a:cs typeface="Arial"/>
              </a:rPr>
              <a:t>COVID</a:t>
            </a:r>
            <a:r>
              <a:rPr lang="uk-UA" sz="2800" b="1" i="0" strike="noStrike" cap="none" spc="0" baseline="0" dirty="0">
                <a:solidFill>
                  <a:srgbClr val="262626"/>
                </a:solidFill>
                <a:effectLst/>
                <a:latin typeface="Arial"/>
                <a:ea typeface="Arial"/>
                <a:cs typeface="Arial"/>
              </a:rPr>
              <a:t>?</a:t>
            </a:r>
          </a:p>
          <a:p>
            <a:pPr lvl="1"/>
            <a:r>
              <a:rPr lang="uk-UA" sz="2400" b="0" i="0" strike="noStrike" cap="none" spc="0" baseline="0" dirty="0">
                <a:solidFill>
                  <a:srgbClr val="262626"/>
                </a:solidFill>
                <a:effectLst/>
                <a:latin typeface="Arial"/>
                <a:ea typeface="Arial"/>
                <a:cs typeface="Arial"/>
              </a:rPr>
              <a:t>Так, це підтверджено швидким тестом на антиген.</a:t>
            </a:r>
          </a:p>
          <a:p>
            <a:r>
              <a:rPr lang="uk-UA" sz="2800" b="1" i="0" strike="noStrike" cap="none" spc="0" baseline="0" dirty="0">
                <a:solidFill>
                  <a:srgbClr val="262626"/>
                </a:solidFill>
                <a:effectLst/>
                <a:latin typeface="Arial"/>
                <a:ea typeface="Arial"/>
                <a:cs typeface="Arial"/>
              </a:rPr>
              <a:t>Чи є у цього пацієнта тяжкі симптоми?</a:t>
            </a:r>
          </a:p>
          <a:p>
            <a:pPr lvl="1"/>
            <a:r>
              <a:rPr lang="uk-UA" sz="2400" b="0" i="0" strike="noStrike" cap="none" spc="0" baseline="0" dirty="0">
                <a:solidFill>
                  <a:srgbClr val="262626"/>
                </a:solidFill>
                <a:effectLst/>
                <a:latin typeface="Arial"/>
                <a:ea typeface="Arial"/>
                <a:cs typeface="Arial"/>
              </a:rPr>
              <a:t>Ні, пацієнт відповідає критеріям легких симптомів.</a:t>
            </a:r>
          </a:p>
          <a:p>
            <a:r>
              <a:rPr lang="uk-UA" sz="2800" b="1" i="0" strike="noStrike" cap="none" spc="0" baseline="0" dirty="0">
                <a:solidFill>
                  <a:srgbClr val="262626"/>
                </a:solidFill>
                <a:effectLst/>
                <a:latin typeface="Arial"/>
                <a:ea typeface="Arial"/>
                <a:cs typeface="Arial"/>
              </a:rPr>
              <a:t>Чи були у пацієнта симптоми протягом менше 5 днів?</a:t>
            </a:r>
          </a:p>
          <a:p>
            <a:pPr lvl="1"/>
            <a:r>
              <a:rPr lang="uk-UA" sz="2400" b="0" i="0" strike="noStrike" cap="none" spc="0" baseline="0" dirty="0">
                <a:solidFill>
                  <a:srgbClr val="262626"/>
                </a:solidFill>
                <a:effectLst/>
                <a:latin typeface="Arial"/>
                <a:ea typeface="Arial"/>
                <a:cs typeface="Arial"/>
              </a:rPr>
              <a:t>Так, симптоми з'явилися 2 дні тому.</a:t>
            </a:r>
          </a:p>
        </p:txBody>
      </p:sp>
    </p:spTree>
    <p:extLst>
      <p:ext uri="{BB962C8B-B14F-4D97-AF65-F5344CB8AC3E}">
        <p14:creationId xmlns:p14="http://schemas.microsoft.com/office/powerpoint/2010/main" val="1737294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723-0850-6452-6379-EDA3DDFAD08A}"/>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№5</a:t>
            </a:r>
            <a:r>
              <a:rPr lang="en-US" dirty="0">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83ED400F-61B1-7CEE-C7CF-E3DD5C1EDC42}"/>
              </a:ext>
            </a:extLst>
          </p:cNvPr>
          <p:cNvSpPr>
            <a:spLocks noGrp="1"/>
          </p:cNvSpPr>
          <p:nvPr>
            <p:ph idx="1"/>
          </p:nvPr>
        </p:nvSpPr>
        <p:spPr>
          <a:xfrm>
            <a:off x="838200" y="1636730"/>
            <a:ext cx="8543925" cy="2234879"/>
          </a:xfrm>
        </p:spPr>
        <p:txBody>
          <a:bodyPr/>
          <a:lstStyle/>
          <a:p>
            <a:r>
              <a:rPr lang="uk-UA" sz="2800" b="1" i="0" strike="noStrike" cap="none" spc="0" baseline="0" dirty="0">
                <a:solidFill>
                  <a:srgbClr val="262626"/>
                </a:solidFill>
                <a:effectLst/>
                <a:latin typeface="Arial"/>
                <a:ea typeface="Arial"/>
                <a:cs typeface="Arial"/>
              </a:rPr>
              <a:t>Чи знаходиться пацієнт в групі високого ризику?</a:t>
            </a:r>
          </a:p>
          <a:p>
            <a:pPr lvl="1"/>
            <a:r>
              <a:rPr lang="uk-UA" sz="2400" b="0" i="0" strike="noStrike" cap="none" spc="0" baseline="0" dirty="0">
                <a:solidFill>
                  <a:srgbClr val="262626"/>
                </a:solidFill>
                <a:effectLst/>
                <a:latin typeface="Arial"/>
                <a:ea typeface="Arial"/>
                <a:cs typeface="Arial"/>
              </a:rPr>
              <a:t>Так, далі з анамнезу ви дізнаєтеся, що у пацієнта серйозне захворювання печінки, описане вище як клас С за </a:t>
            </a:r>
            <a:r>
              <a:rPr lang="uk-UA" sz="2400" b="0" i="0" strike="noStrike" cap="none" spc="0" baseline="0" dirty="0" err="1">
                <a:solidFill>
                  <a:srgbClr val="262626"/>
                </a:solidFill>
                <a:effectLst/>
                <a:latin typeface="Arial"/>
                <a:ea typeface="Arial"/>
                <a:cs typeface="Arial"/>
              </a:rPr>
              <a:t>Чайлдом</a:t>
            </a:r>
            <a:r>
              <a:rPr lang="uk-UA" sz="2400" b="0" i="0" strike="noStrike" cap="none" spc="0" baseline="0" dirty="0">
                <a:solidFill>
                  <a:srgbClr val="262626"/>
                </a:solidFill>
                <a:effectLst/>
                <a:latin typeface="Arial"/>
                <a:ea typeface="Arial"/>
                <a:cs typeface="Arial"/>
              </a:rPr>
              <a:t> — П’ю</a:t>
            </a:r>
            <a:r>
              <a:rPr lang="en-US" sz="2400" b="0" i="0" strike="noStrike" cap="none" spc="0" baseline="0" dirty="0">
                <a:solidFill>
                  <a:srgbClr val="262626"/>
                </a:solidFill>
                <a:effectLst/>
                <a:latin typeface="Arial"/>
                <a:ea typeface="Arial"/>
                <a:cs typeface="Arial"/>
              </a:rPr>
              <a:t>.</a:t>
            </a:r>
            <a:r>
              <a:rPr lang="uk-UA" sz="2400" b="0" i="0" strike="noStrike" cap="none" spc="0" baseline="0" dirty="0">
                <a:solidFill>
                  <a:srgbClr val="262626"/>
                </a:solidFill>
                <a:effectLst/>
                <a:latin typeface="Arial"/>
                <a:ea typeface="Arial"/>
                <a:cs typeface="Arial"/>
              </a:rPr>
              <a:t> </a:t>
            </a:r>
          </a:p>
          <a:p>
            <a:r>
              <a:rPr lang="uk-UA" sz="2800" b="1" i="0" strike="noStrike" cap="none" spc="0" baseline="0" dirty="0">
                <a:solidFill>
                  <a:srgbClr val="262626"/>
                </a:solidFill>
                <a:effectLst/>
                <a:latin typeface="Arial"/>
                <a:ea typeface="Arial"/>
                <a:cs typeface="Arial"/>
              </a:rPr>
              <a:t>Який відповідний план для цього пацієнта?</a:t>
            </a:r>
          </a:p>
          <a:p>
            <a:pPr lvl="1"/>
            <a:endParaRPr lang="en-US" dirty="0"/>
          </a:p>
        </p:txBody>
      </p:sp>
      <p:sp>
        <p:nvSpPr>
          <p:cNvPr id="4" name="TextBox 3">
            <a:extLst>
              <a:ext uri="{FF2B5EF4-FFF2-40B4-BE49-F238E27FC236}">
                <a16:creationId xmlns:a16="http://schemas.microsoft.com/office/drawing/2014/main" id="{80002F97-BFF4-8A61-EA11-194F428B7794}"/>
              </a:ext>
            </a:extLst>
          </p:cNvPr>
          <p:cNvSpPr txBox="1"/>
          <p:nvPr/>
        </p:nvSpPr>
        <p:spPr>
          <a:xfrm>
            <a:off x="343710" y="4436440"/>
            <a:ext cx="11848290" cy="1920240"/>
          </a:xfrm>
          <a:prstGeom prst="rect">
            <a:avLst/>
          </a:prstGeom>
          <a:noFill/>
        </p:spPr>
        <p:txBody>
          <a:bodyPr wrap="square" rtlCol="0">
            <a:spAutoFit/>
          </a:bodyPr>
          <a:lstStyle/>
          <a:p>
            <a:pPr algn="ctr"/>
            <a:r>
              <a:rPr lang="uk-UA" sz="2400" b="1" i="0" strike="noStrike" cap="none" spc="0" baseline="0" dirty="0">
                <a:solidFill>
                  <a:srgbClr val="000000"/>
                </a:solidFill>
                <a:effectLst/>
                <a:highlight>
                  <a:srgbClr val="32EE63"/>
                </a:highlight>
                <a:latin typeface="Arial"/>
                <a:ea typeface="Arial"/>
                <a:cs typeface="Arial"/>
              </a:rPr>
              <a:t>Цей пацієнт не може приймати препарат </a:t>
            </a:r>
            <a:r>
              <a:rPr lang="uk-UA" sz="2400" b="1" i="0" strike="noStrike" cap="none" spc="0" baseline="0" dirty="0" err="1">
                <a:solidFill>
                  <a:srgbClr val="000000"/>
                </a:solidFill>
                <a:effectLst/>
                <a:highlight>
                  <a:srgbClr val="32EE63"/>
                </a:highlight>
                <a:latin typeface="Arial"/>
                <a:ea typeface="Arial"/>
                <a:cs typeface="Arial"/>
              </a:rPr>
              <a:t>Паксловід</a:t>
            </a:r>
            <a:r>
              <a:rPr lang="uk-UA" sz="2400" b="1" i="0" strike="noStrike" cap="none" spc="0" baseline="0" dirty="0">
                <a:solidFill>
                  <a:srgbClr val="000000"/>
                </a:solidFill>
                <a:effectLst/>
                <a:highlight>
                  <a:srgbClr val="32EE63"/>
                </a:highlight>
                <a:latin typeface="Arial"/>
                <a:ea typeface="Arial"/>
                <a:cs typeface="Arial"/>
              </a:rPr>
              <a:t>, але є кандидатом на застосування препарату </a:t>
            </a:r>
            <a:r>
              <a:rPr lang="uk-UA" sz="2400" b="1" i="0" strike="noStrike" cap="none" spc="0" baseline="0" dirty="0" err="1">
                <a:solidFill>
                  <a:srgbClr val="000000"/>
                </a:solidFill>
                <a:effectLst/>
                <a:highlight>
                  <a:srgbClr val="32EE63"/>
                </a:highlight>
                <a:latin typeface="Arial"/>
                <a:ea typeface="Arial"/>
                <a:cs typeface="Arial"/>
              </a:rPr>
              <a:t>Молнупіравір</a:t>
            </a:r>
            <a:r>
              <a:rPr lang="uk-UA" sz="2400" b="1" i="0" strike="noStrike" cap="none" spc="0" baseline="0" dirty="0">
                <a:solidFill>
                  <a:srgbClr val="000000"/>
                </a:solidFill>
                <a:effectLst/>
                <a:highlight>
                  <a:srgbClr val="32EE63"/>
                </a:highlight>
                <a:latin typeface="Arial"/>
                <a:ea typeface="Arial"/>
                <a:cs typeface="Arial"/>
              </a:rPr>
              <a:t>, на основі фактора ризику без інших протипоказань. </a:t>
            </a:r>
          </a:p>
          <a:p>
            <a:pPr algn="ctr"/>
            <a:endParaRPr lang="en-US" sz="2400" b="1" dirty="0">
              <a:highlight>
                <a:srgbClr val="32EE63"/>
              </a:highlight>
            </a:endParaRPr>
          </a:p>
          <a:p>
            <a:pPr algn="ctr"/>
            <a:r>
              <a:rPr lang="uk-UA" sz="2400" b="1" i="0" strike="noStrike" cap="none" spc="0" baseline="0" dirty="0">
                <a:solidFill>
                  <a:srgbClr val="000000"/>
                </a:solidFill>
                <a:effectLst/>
                <a:highlight>
                  <a:srgbClr val="32EE63"/>
                </a:highlight>
                <a:latin typeface="Arial"/>
                <a:ea typeface="Arial"/>
                <a:cs typeface="Arial"/>
              </a:rPr>
              <a:t>Призначайте </a:t>
            </a:r>
            <a:r>
              <a:rPr lang="uk-UA" sz="2400" b="1" i="0" strike="noStrike" cap="none" spc="0" baseline="0" dirty="0" err="1">
                <a:solidFill>
                  <a:srgbClr val="000000"/>
                </a:solidFill>
                <a:effectLst/>
                <a:highlight>
                  <a:srgbClr val="32EE63"/>
                </a:highlight>
                <a:latin typeface="Arial"/>
                <a:ea typeface="Arial"/>
                <a:cs typeface="Arial"/>
              </a:rPr>
              <a:t>Молнупіравір</a:t>
            </a:r>
            <a:r>
              <a:rPr lang="uk-UA" sz="2400" b="1" i="0" strike="noStrike" cap="none" spc="0" baseline="0" dirty="0">
                <a:solidFill>
                  <a:srgbClr val="000000"/>
                </a:solidFill>
                <a:effectLst/>
                <a:highlight>
                  <a:srgbClr val="32EE63"/>
                </a:highlight>
                <a:latin typeface="Arial"/>
                <a:ea typeface="Arial"/>
                <a:cs typeface="Arial"/>
              </a:rPr>
              <a:t>!</a:t>
            </a:r>
          </a:p>
        </p:txBody>
      </p:sp>
    </p:spTree>
    <p:extLst>
      <p:ext uri="{BB962C8B-B14F-4D97-AF65-F5344CB8AC3E}">
        <p14:creationId xmlns:p14="http://schemas.microsoft.com/office/powerpoint/2010/main" val="3907191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671-66DE-4E61-7287-BDC97BF1A2BD}"/>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Практична ситуація №6</a:t>
            </a:r>
          </a:p>
        </p:txBody>
      </p:sp>
      <p:sp>
        <p:nvSpPr>
          <p:cNvPr id="3" name="Content Placeholder 2">
            <a:extLst>
              <a:ext uri="{FF2B5EF4-FFF2-40B4-BE49-F238E27FC236}">
                <a16:creationId xmlns:a16="http://schemas.microsoft.com/office/drawing/2014/main" id="{B4C95142-83FC-CBB8-FFD1-0A3715CDB9E7}"/>
              </a:ext>
            </a:extLst>
          </p:cNvPr>
          <p:cNvSpPr>
            <a:spLocks noGrp="1"/>
          </p:cNvSpPr>
          <p:nvPr>
            <p:ph idx="1"/>
          </p:nvPr>
        </p:nvSpPr>
        <p:spPr>
          <a:xfrm>
            <a:off x="838199" y="1593188"/>
            <a:ext cx="10308771" cy="4932746"/>
          </a:xfrm>
        </p:spPr>
        <p:txBody>
          <a:bodyPr vert="horz" lIns="91440" tIns="45720" rIns="91440" bIns="45720" rtlCol="0" anchor="t">
            <a:noAutofit/>
          </a:bodyPr>
          <a:lstStyle/>
          <a:p>
            <a:r>
              <a:rPr lang="uk-UA" sz="2800" b="0" i="0" strike="noStrike" cap="none" spc="0" baseline="0" dirty="0">
                <a:solidFill>
                  <a:srgbClr val="262626"/>
                </a:solidFill>
                <a:effectLst/>
                <a:latin typeface="Arial"/>
                <a:ea typeface="Arial"/>
                <a:cs typeface="Arial"/>
              </a:rPr>
              <a:t>В клініку приходить чоловік віком 54 роки.</a:t>
            </a:r>
          </a:p>
          <a:p>
            <a:r>
              <a:rPr lang="uk-UA" sz="2800" b="0" i="0" strike="noStrike" cap="none" spc="0" baseline="0" dirty="0">
                <a:solidFill>
                  <a:srgbClr val="262626"/>
                </a:solidFill>
                <a:effectLst/>
                <a:latin typeface="Arial"/>
                <a:ea typeface="Arial"/>
                <a:cs typeface="Arial"/>
              </a:rPr>
              <a:t>У нього підвищена температура, біль у горлі, </a:t>
            </a:r>
            <a:r>
              <a:rPr lang="uk-UA" sz="2800" b="0" i="0" strike="noStrike" cap="none" spc="0" baseline="0" dirty="0" err="1">
                <a:solidFill>
                  <a:srgbClr val="262626"/>
                </a:solidFill>
                <a:effectLst/>
                <a:latin typeface="Arial"/>
                <a:ea typeface="Arial"/>
                <a:cs typeface="Arial"/>
              </a:rPr>
              <a:t>закладеність</a:t>
            </a:r>
            <a:r>
              <a:rPr lang="uk-UA" sz="2800" b="0" i="0" strike="noStrike" cap="none" spc="0" baseline="0" dirty="0">
                <a:solidFill>
                  <a:srgbClr val="262626"/>
                </a:solidFill>
                <a:effectLst/>
                <a:latin typeface="Arial"/>
                <a:ea typeface="Arial"/>
                <a:cs typeface="Arial"/>
              </a:rPr>
              <a:t> носа. Також у нього легкий кашель, і ще 3 людини в його домі хворіли протягом останніх декількох днів.  Симптоми з'явилися 2 дні тому.</a:t>
            </a:r>
          </a:p>
          <a:p>
            <a:r>
              <a:rPr lang="uk-UA" sz="2800" b="0" i="0" strike="noStrike" cap="none" spc="0" baseline="0" dirty="0" err="1">
                <a:solidFill>
                  <a:srgbClr val="262626"/>
                </a:solidFill>
                <a:effectLst/>
                <a:latin typeface="Arial"/>
                <a:ea typeface="Arial"/>
                <a:cs typeface="Arial"/>
              </a:rPr>
              <a:t>ВС</a:t>
            </a:r>
            <a:r>
              <a:rPr lang="uk-UA" sz="2800" b="0" i="0" strike="noStrike" cap="none" spc="0" baseline="0" dirty="0">
                <a:solidFill>
                  <a:srgbClr val="262626"/>
                </a:solidFill>
                <a:effectLst/>
                <a:latin typeface="Arial"/>
                <a:ea typeface="Arial"/>
                <a:cs typeface="Arial"/>
              </a:rPr>
              <a:t>: Пульс 76; </a:t>
            </a:r>
            <a:r>
              <a:rPr lang="uk-UA" sz="2800" b="0" i="0" strike="noStrike" cap="none" spc="0" baseline="0" dirty="0" err="1">
                <a:solidFill>
                  <a:srgbClr val="262626"/>
                </a:solidFill>
                <a:effectLst/>
                <a:latin typeface="Arial"/>
                <a:ea typeface="Arial"/>
                <a:cs typeface="Arial"/>
              </a:rPr>
              <a:t>ЧД</a:t>
            </a:r>
            <a:r>
              <a:rPr lang="uk-UA" sz="2800" b="0" i="0" strike="noStrike" cap="none" spc="0" baseline="0" dirty="0">
                <a:solidFill>
                  <a:srgbClr val="262626"/>
                </a:solidFill>
                <a:effectLst/>
                <a:latin typeface="Arial"/>
                <a:ea typeface="Arial"/>
                <a:cs typeface="Arial"/>
              </a:rPr>
              <a:t>: 12; </a:t>
            </a:r>
            <a:r>
              <a:rPr lang="uk-UA" sz="2800" b="0" i="0" strike="noStrike" cap="none" spc="0" baseline="0" dirty="0" err="1">
                <a:solidFill>
                  <a:srgbClr val="262626"/>
                </a:solidFill>
                <a:effectLst/>
                <a:latin typeface="Arial"/>
                <a:ea typeface="Arial"/>
                <a:cs typeface="Arial"/>
              </a:rPr>
              <a:t>SpO2</a:t>
            </a:r>
            <a:r>
              <a:rPr lang="uk-UA" sz="2800" b="0" i="0" strike="noStrike" cap="none" spc="0" baseline="0" dirty="0">
                <a:solidFill>
                  <a:srgbClr val="262626"/>
                </a:solidFill>
                <a:effectLst/>
                <a:latin typeface="Arial"/>
                <a:ea typeface="Arial"/>
                <a:cs typeface="Arial"/>
              </a:rPr>
              <a:t>: 98 %; АТ 118/65; Температура </a:t>
            </a:r>
            <a:r>
              <a:rPr lang="uk-UA" dirty="0">
                <a:solidFill>
                  <a:srgbClr val="262626"/>
                </a:solidFill>
                <a:latin typeface="Arial"/>
                <a:cs typeface="Arial"/>
              </a:rPr>
              <a:t>37,9 C</a:t>
            </a:r>
            <a:r>
              <a:rPr lang="en-US" dirty="0">
                <a:solidFill>
                  <a:srgbClr val="262626"/>
                </a:solidFill>
                <a:latin typeface="Arial"/>
                <a:cs typeface="Arial"/>
              </a:rPr>
              <a:t>.</a:t>
            </a:r>
            <a:endParaRPr lang="uk-UA" sz="2800" b="0" i="0" strike="noStrike" cap="none" spc="0" baseline="0" dirty="0">
              <a:solidFill>
                <a:srgbClr val="262626"/>
              </a:solidFill>
              <a:effectLst/>
              <a:latin typeface="Arial"/>
              <a:ea typeface="Arial"/>
              <a:cs typeface="Arial"/>
            </a:endParaRPr>
          </a:p>
          <a:p>
            <a:r>
              <a:rPr lang="uk-UA" sz="2800" b="0" i="0" strike="noStrike" cap="none" spc="0" baseline="0" dirty="0">
                <a:solidFill>
                  <a:srgbClr val="262626"/>
                </a:solidFill>
                <a:effectLst/>
                <a:latin typeface="Arial"/>
                <a:ea typeface="Arial"/>
                <a:cs typeface="Arial"/>
              </a:rPr>
              <a:t>У пацієнта немає утруднення дихання, його легені чисті, він у ясній свідомості та зорієнтований, немає гострих порушень.</a:t>
            </a:r>
          </a:p>
        </p:txBody>
      </p:sp>
    </p:spTree>
    <p:extLst>
      <p:ext uri="{BB962C8B-B14F-4D97-AF65-F5344CB8AC3E}">
        <p14:creationId xmlns:p14="http://schemas.microsoft.com/office/powerpoint/2010/main" val="3200698913"/>
      </p:ext>
    </p:extLst>
  </p:cSld>
  <p:clrMapOvr>
    <a:masterClrMapping/>
  </p:clrMapOvr>
  <p:transition/>
  <p:extLst>
    <p:ext uri="{6950BFC3-D8DA-4A85-94F7-54DA5524770B}">
      <p188:commentRel xmlns:p188="http://schemas.microsoft.com/office/powerpoint/2018/8/main" r:id="rId2"/>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997E-85F3-9A32-1FDA-7656882569D5}"/>
              </a:ext>
            </a:extLst>
          </p:cNvPr>
          <p:cNvSpPr>
            <a:spLocks noGrp="1"/>
          </p:cNvSpPr>
          <p:nvPr>
            <p:ph idx="1"/>
          </p:nvPr>
        </p:nvSpPr>
        <p:spPr/>
        <p:txBody>
          <a:bodyPr/>
          <a:lstStyle/>
          <a:p>
            <a:r>
              <a:rPr lang="uk-UA" sz="2800" b="1" i="0" strike="noStrike" cap="none" spc="0" baseline="0">
                <a:solidFill>
                  <a:srgbClr val="262626"/>
                </a:solidFill>
                <a:effectLst/>
                <a:latin typeface="Arial"/>
                <a:ea typeface="Arial"/>
                <a:cs typeface="Arial"/>
              </a:rPr>
              <a:t>Чи хворіє цей пацієнт на COVID?</a:t>
            </a:r>
          </a:p>
          <a:p>
            <a:pPr lvl="1"/>
            <a:r>
              <a:rPr lang="uk-UA" sz="2400" b="0" i="0" strike="noStrike" cap="none" spc="0" baseline="0">
                <a:solidFill>
                  <a:srgbClr val="262626"/>
                </a:solidFill>
                <a:effectLst/>
                <a:latin typeface="Arial"/>
                <a:ea typeface="Arial"/>
                <a:cs typeface="Arial"/>
              </a:rPr>
              <a:t>Так, це підтверджено швидким тестом на антиген.</a:t>
            </a:r>
          </a:p>
          <a:p>
            <a:r>
              <a:rPr lang="uk-UA" sz="2800" b="1" i="0" strike="noStrike" cap="none" spc="0" baseline="0">
                <a:solidFill>
                  <a:srgbClr val="262626"/>
                </a:solidFill>
                <a:effectLst/>
                <a:latin typeface="Arial"/>
                <a:ea typeface="Arial"/>
                <a:cs typeface="Arial"/>
              </a:rPr>
              <a:t>Чи є у цього пацієнта тяжкі симптоми?</a:t>
            </a:r>
          </a:p>
          <a:p>
            <a:pPr lvl="1"/>
            <a:r>
              <a:rPr lang="uk-UA" sz="2400" b="0" i="0" strike="noStrike" cap="none" spc="0" baseline="0">
                <a:solidFill>
                  <a:srgbClr val="262626"/>
                </a:solidFill>
                <a:effectLst/>
                <a:latin typeface="Arial"/>
                <a:ea typeface="Arial"/>
                <a:cs typeface="Arial"/>
              </a:rPr>
              <a:t>Ні, він не відповідає критеріям тяжкого захворювання, його насиченість киснем нормальна.</a:t>
            </a:r>
          </a:p>
          <a:p>
            <a:r>
              <a:rPr lang="uk-UA" sz="2800" b="1" i="0" strike="noStrike" cap="none" spc="0" baseline="0">
                <a:solidFill>
                  <a:srgbClr val="262626"/>
                </a:solidFill>
                <a:effectLst/>
                <a:latin typeface="Arial"/>
                <a:ea typeface="Arial"/>
                <a:cs typeface="Arial"/>
              </a:rPr>
              <a:t>Чи були у пацієнта симптоми протягом менше 5 днів?</a:t>
            </a:r>
          </a:p>
          <a:p>
            <a:pPr lvl="1"/>
            <a:r>
              <a:rPr lang="uk-UA" sz="2400" b="0" i="0" strike="noStrike" cap="none" spc="0" baseline="0">
                <a:solidFill>
                  <a:srgbClr val="262626"/>
                </a:solidFill>
                <a:effectLst/>
                <a:latin typeface="Arial"/>
                <a:ea typeface="Arial"/>
                <a:cs typeface="Arial"/>
              </a:rPr>
              <a:t>Так, симптоми з'явилися 2 дні тому.</a:t>
            </a:r>
          </a:p>
        </p:txBody>
      </p:sp>
      <p:sp>
        <p:nvSpPr>
          <p:cNvPr id="2" name="Title 1">
            <a:extLst>
              <a:ext uri="{FF2B5EF4-FFF2-40B4-BE49-F238E27FC236}">
                <a16:creationId xmlns:a16="http://schemas.microsoft.com/office/drawing/2014/main" id="{03DC17F3-31E8-2FA9-4680-54328A007F1B}"/>
              </a:ext>
            </a:extLst>
          </p:cNvPr>
          <p:cNvSpPr>
            <a:spLocks noGrp="1"/>
          </p:cNvSpPr>
          <p:nvPr>
            <p:ph type="title"/>
          </p:nvPr>
        </p:nvSpPr>
        <p:spPr/>
        <p:txBody>
          <a:bodyPr/>
          <a:lstStyle/>
          <a:p>
            <a:r>
              <a:rPr lang="uk-UA" sz="3600" b="1" i="0" strike="noStrike" cap="none" spc="0" baseline="0" dirty="0">
                <a:solidFill>
                  <a:srgbClr val="577F9F"/>
                </a:solidFill>
                <a:effectLst/>
                <a:latin typeface="Arial"/>
                <a:ea typeface="Arial"/>
                <a:cs typeface="Arial"/>
              </a:rPr>
              <a:t>Ситуація №6</a:t>
            </a:r>
            <a:r>
              <a:rPr lang="en-US" sz="3600" b="1" i="0" strike="noStrike" cap="none" spc="0" baseline="0" dirty="0">
                <a:solidFill>
                  <a:srgbClr val="577F9F"/>
                </a:solidFill>
                <a:effectLst/>
                <a:latin typeface="Arial"/>
                <a:ea typeface="Arial"/>
                <a:cs typeface="Arial"/>
              </a:rPr>
              <a:t>:</a:t>
            </a:r>
            <a:r>
              <a:rPr lang="uk-UA" sz="3600" b="1" i="0" strike="noStrike" cap="none" spc="0" baseline="0" dirty="0">
                <a:solidFill>
                  <a:srgbClr val="577F9F"/>
                </a:solidFill>
                <a:effectLst/>
                <a:latin typeface="Arial"/>
                <a:ea typeface="Arial"/>
                <a:cs typeface="Arial"/>
              </a:rPr>
              <a:t> продовження</a:t>
            </a:r>
          </a:p>
        </p:txBody>
      </p:sp>
    </p:spTree>
    <p:extLst>
      <p:ext uri="{BB962C8B-B14F-4D97-AF65-F5344CB8AC3E}">
        <p14:creationId xmlns:p14="http://schemas.microsoft.com/office/powerpoint/2010/main" val="2620322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EA81-3890-0965-2FCA-FEDD9A79612A}"/>
              </a:ext>
            </a:extLst>
          </p:cNvPr>
          <p:cNvSpPr>
            <a:spLocks noGrp="1"/>
          </p:cNvSpPr>
          <p:nvPr>
            <p:ph type="title"/>
          </p:nvPr>
        </p:nvSpPr>
        <p:spPr>
          <a:xfrm>
            <a:off x="468549" y="288525"/>
            <a:ext cx="8543925" cy="539612"/>
          </a:xfrm>
        </p:spPr>
        <p:txBody>
          <a:bodyPr>
            <a:normAutofit fontScale="90000"/>
          </a:bodyPr>
          <a:lstStyle/>
          <a:p>
            <a:r>
              <a:rPr lang="uk-UA" sz="3600" b="1" i="0" strike="noStrike" cap="none" spc="0" baseline="0" dirty="0">
                <a:solidFill>
                  <a:srgbClr val="577F9F"/>
                </a:solidFill>
                <a:effectLst/>
                <a:latin typeface="Arial"/>
                <a:ea typeface="Arial"/>
                <a:cs typeface="Arial"/>
              </a:rPr>
              <a:t>Ситуація №</a:t>
            </a:r>
            <a:r>
              <a:rPr lang="en-US" sz="3600" b="1" i="0" strike="noStrike" cap="none" spc="0" baseline="0" dirty="0">
                <a:solidFill>
                  <a:srgbClr val="577F9F"/>
                </a:solidFill>
                <a:effectLst/>
                <a:latin typeface="Arial"/>
                <a:ea typeface="Arial"/>
                <a:cs typeface="Arial"/>
              </a:rPr>
              <a:t>6:</a:t>
            </a:r>
            <a:r>
              <a:rPr lang="uk-UA" sz="3600" b="1" i="0" strike="noStrike" cap="none" spc="0" baseline="0" dirty="0">
                <a:solidFill>
                  <a:srgbClr val="577F9F"/>
                </a:solidFill>
                <a:effectLst/>
                <a:latin typeface="Arial"/>
                <a:ea typeface="Arial"/>
                <a:cs typeface="Arial"/>
              </a:rPr>
              <a:t> продовження:</a:t>
            </a:r>
          </a:p>
        </p:txBody>
      </p:sp>
      <p:sp>
        <p:nvSpPr>
          <p:cNvPr id="3" name="Content Placeholder 2">
            <a:extLst>
              <a:ext uri="{FF2B5EF4-FFF2-40B4-BE49-F238E27FC236}">
                <a16:creationId xmlns:a16="http://schemas.microsoft.com/office/drawing/2014/main" id="{D66E85AE-F912-60AA-3DFE-517C8F77589F}"/>
              </a:ext>
            </a:extLst>
          </p:cNvPr>
          <p:cNvSpPr>
            <a:spLocks noGrp="1"/>
          </p:cNvSpPr>
          <p:nvPr>
            <p:ph idx="1"/>
          </p:nvPr>
        </p:nvSpPr>
        <p:spPr>
          <a:xfrm>
            <a:off x="877111" y="793630"/>
            <a:ext cx="10426429" cy="4595494"/>
          </a:xfrm>
        </p:spPr>
        <p:txBody>
          <a:bodyPr/>
          <a:lstStyle/>
          <a:p>
            <a:r>
              <a:rPr lang="uk-UA" sz="2600" b="1" i="0" strike="noStrike" cap="none" spc="0" baseline="0" dirty="0">
                <a:solidFill>
                  <a:srgbClr val="262626"/>
                </a:solidFill>
                <a:effectLst/>
                <a:latin typeface="Arial"/>
                <a:ea typeface="Arial"/>
                <a:cs typeface="Arial"/>
              </a:rPr>
              <a:t>Чи знаходиться пацієнт в групі високого ризику?</a:t>
            </a:r>
          </a:p>
          <a:p>
            <a:pPr lvl="1"/>
            <a:r>
              <a:rPr lang="uk-UA" sz="2200" b="0" i="0" strike="noStrike" cap="none" spc="0" baseline="0" dirty="0">
                <a:solidFill>
                  <a:srgbClr val="262626"/>
                </a:solidFill>
                <a:effectLst/>
                <a:latin typeface="Arial"/>
                <a:ea typeface="Arial"/>
                <a:cs typeface="Arial"/>
              </a:rPr>
              <a:t>Так, далі при розпитуванні ви дізнаєтеся, що у нього діабет, високий рівень холестерину та ВІЛ</a:t>
            </a:r>
            <a:r>
              <a:rPr lang="en-US" sz="2200" b="0" i="0" strike="noStrike" cap="none" spc="0" baseline="0" dirty="0">
                <a:solidFill>
                  <a:srgbClr val="262626"/>
                </a:solidFill>
                <a:effectLst/>
                <a:latin typeface="Arial"/>
                <a:ea typeface="Arial"/>
                <a:cs typeface="Arial"/>
              </a:rPr>
              <a:t>.</a:t>
            </a:r>
            <a:endParaRPr lang="uk-UA" sz="2200" b="0" i="0" strike="noStrike" cap="none" spc="0" baseline="0" dirty="0">
              <a:solidFill>
                <a:srgbClr val="262626"/>
              </a:solidFill>
              <a:effectLst/>
              <a:latin typeface="Arial"/>
              <a:ea typeface="Arial"/>
              <a:cs typeface="Arial"/>
            </a:endParaRPr>
          </a:p>
          <a:p>
            <a:r>
              <a:rPr lang="uk-UA" sz="2600" b="1" i="0" strike="noStrike" cap="none" spc="0" baseline="0" dirty="0">
                <a:solidFill>
                  <a:srgbClr val="262626"/>
                </a:solidFill>
                <a:effectLst/>
                <a:latin typeface="Arial"/>
                <a:ea typeface="Arial"/>
                <a:cs typeface="Arial"/>
              </a:rPr>
              <a:t>Чи приймає пацієнт ліки, які можуть бути протипоказані або потребують корекції?</a:t>
            </a:r>
          </a:p>
          <a:p>
            <a:pPr lvl="1"/>
            <a:r>
              <a:rPr lang="uk-UA" sz="2200" b="0" i="0" strike="noStrike" cap="none" spc="0" baseline="0" dirty="0">
                <a:solidFill>
                  <a:srgbClr val="262626"/>
                </a:solidFill>
                <a:effectLst/>
                <a:latin typeface="Arial"/>
                <a:ea typeface="Arial"/>
                <a:cs typeface="Arial"/>
              </a:rPr>
              <a:t>Так, він приймає </a:t>
            </a:r>
            <a:r>
              <a:rPr lang="uk-UA" sz="2200" b="0" i="0" strike="noStrike" cap="none" spc="0" baseline="0" dirty="0" err="1">
                <a:solidFill>
                  <a:srgbClr val="262626"/>
                </a:solidFill>
                <a:effectLst/>
                <a:latin typeface="Arial"/>
                <a:ea typeface="Arial"/>
                <a:cs typeface="Arial"/>
              </a:rPr>
              <a:t>Біктарві</a:t>
            </a:r>
            <a:r>
              <a:rPr lang="uk-UA" sz="2200" b="0" i="0" strike="noStrike" cap="none" spc="0" baseline="0" dirty="0">
                <a:solidFill>
                  <a:srgbClr val="262626"/>
                </a:solidFill>
                <a:effectLst/>
                <a:latin typeface="Arial"/>
                <a:ea typeface="Arial"/>
                <a:cs typeface="Arial"/>
              </a:rPr>
              <a:t> (</a:t>
            </a:r>
            <a:r>
              <a:rPr lang="uk-UA" sz="2200" b="0" i="0" strike="noStrike" cap="none" spc="0" baseline="0" dirty="0" err="1">
                <a:solidFill>
                  <a:srgbClr val="000000"/>
                </a:solidFill>
                <a:effectLst/>
                <a:latin typeface="Arial"/>
                <a:ea typeface="Arial"/>
                <a:cs typeface="Arial"/>
              </a:rPr>
              <a:t>біктегравір</a:t>
            </a:r>
            <a:r>
              <a:rPr lang="uk-UA" sz="2200" b="0" i="0" strike="noStrike" cap="none" spc="0" baseline="0" dirty="0">
                <a:solidFill>
                  <a:srgbClr val="000000"/>
                </a:solidFill>
                <a:effectLst/>
                <a:latin typeface="Arial"/>
                <a:ea typeface="Arial"/>
                <a:cs typeface="Arial"/>
              </a:rPr>
              <a:t>/</a:t>
            </a:r>
            <a:r>
              <a:rPr lang="uk-UA" sz="2200" b="0" i="0" strike="noStrike" cap="none" spc="0" baseline="0" dirty="0" err="1">
                <a:solidFill>
                  <a:srgbClr val="000000"/>
                </a:solidFill>
                <a:effectLst/>
                <a:latin typeface="Arial"/>
                <a:ea typeface="Arial"/>
                <a:cs typeface="Arial"/>
              </a:rPr>
              <a:t>емтрицитабін</a:t>
            </a:r>
            <a:r>
              <a:rPr lang="uk-UA" sz="2200" b="0" i="0" strike="noStrike" cap="none" spc="0" baseline="0" dirty="0">
                <a:solidFill>
                  <a:srgbClr val="000000"/>
                </a:solidFill>
                <a:effectLst/>
                <a:latin typeface="Arial"/>
                <a:ea typeface="Arial"/>
                <a:cs typeface="Arial"/>
              </a:rPr>
              <a:t>/</a:t>
            </a:r>
            <a:r>
              <a:rPr lang="uk-UA" sz="2200" b="0" i="0" strike="noStrike" cap="none" spc="0" baseline="0" dirty="0" err="1">
                <a:solidFill>
                  <a:srgbClr val="000000"/>
                </a:solidFill>
                <a:effectLst/>
                <a:latin typeface="Arial"/>
                <a:ea typeface="Arial"/>
                <a:cs typeface="Arial"/>
              </a:rPr>
              <a:t>тенофовіру</a:t>
            </a:r>
            <a:r>
              <a:rPr lang="uk-UA" sz="2200" b="0" i="0" strike="noStrike" cap="none" spc="0" baseline="0" dirty="0">
                <a:solidFill>
                  <a:srgbClr val="000000"/>
                </a:solidFill>
                <a:effectLst/>
                <a:latin typeface="Arial"/>
                <a:ea typeface="Arial"/>
                <a:cs typeface="Arial"/>
              </a:rPr>
              <a:t> </a:t>
            </a:r>
            <a:r>
              <a:rPr lang="uk-UA" sz="2200" b="0" i="0" strike="noStrike" cap="none" spc="0" baseline="0" dirty="0" err="1">
                <a:solidFill>
                  <a:srgbClr val="000000"/>
                </a:solidFill>
                <a:effectLst/>
                <a:latin typeface="Arial"/>
                <a:ea typeface="Arial"/>
                <a:cs typeface="Arial"/>
              </a:rPr>
              <a:t>алафенамід</a:t>
            </a:r>
            <a:r>
              <a:rPr lang="uk-UA" sz="2200" b="0" i="0" strike="noStrike" cap="none" spc="0" baseline="0" dirty="0">
                <a:solidFill>
                  <a:srgbClr val="000000"/>
                </a:solidFill>
                <a:effectLst/>
                <a:latin typeface="Arial"/>
                <a:ea typeface="Arial"/>
                <a:cs typeface="Arial"/>
              </a:rPr>
              <a:t>) для лікування ВІЛ, який добре контролюється, </a:t>
            </a:r>
            <a:r>
              <a:rPr lang="uk-UA" sz="2200" b="0" i="0" strike="noStrike" cap="none" spc="0" baseline="0" dirty="0" err="1">
                <a:solidFill>
                  <a:srgbClr val="000000"/>
                </a:solidFill>
                <a:effectLst/>
                <a:latin typeface="Arial"/>
                <a:ea typeface="Arial"/>
                <a:cs typeface="Arial"/>
              </a:rPr>
              <a:t>метформін</a:t>
            </a:r>
            <a:r>
              <a:rPr lang="uk-UA" sz="2200" b="0" i="0" strike="noStrike" cap="none" spc="0" baseline="0" dirty="0">
                <a:solidFill>
                  <a:srgbClr val="000000"/>
                </a:solidFill>
                <a:effectLst/>
                <a:latin typeface="Arial"/>
                <a:ea typeface="Arial"/>
                <a:cs typeface="Arial"/>
              </a:rPr>
              <a:t> для лікування діабету та </a:t>
            </a:r>
            <a:r>
              <a:rPr lang="uk-UA" sz="2200" b="0" i="0" strike="noStrike" cap="none" spc="0" baseline="0" dirty="0" err="1">
                <a:solidFill>
                  <a:srgbClr val="000000"/>
                </a:solidFill>
                <a:effectLst/>
                <a:latin typeface="Arial"/>
                <a:ea typeface="Arial"/>
                <a:cs typeface="Arial"/>
              </a:rPr>
              <a:t>симвастатин</a:t>
            </a:r>
            <a:r>
              <a:rPr lang="uk-UA" sz="2200" b="0" i="0" strike="noStrike" cap="none" spc="0" baseline="0" dirty="0">
                <a:solidFill>
                  <a:srgbClr val="000000"/>
                </a:solidFill>
                <a:effectLst/>
                <a:latin typeface="Arial"/>
                <a:ea typeface="Arial"/>
                <a:cs typeface="Arial"/>
              </a:rPr>
              <a:t> для лікування підвищеного рівня холестерину.</a:t>
            </a:r>
            <a:endParaRPr lang="en-US" sz="2200" dirty="0"/>
          </a:p>
          <a:p>
            <a:r>
              <a:rPr lang="uk-UA" sz="2600" b="1" i="0" strike="noStrike" cap="none" spc="0" baseline="0" dirty="0">
                <a:solidFill>
                  <a:srgbClr val="262626"/>
                </a:solidFill>
                <a:effectLst/>
                <a:latin typeface="Arial"/>
                <a:ea typeface="Arial"/>
                <a:cs typeface="Arial"/>
              </a:rPr>
              <a:t>Чи є в пацієнта важке захворювання нирок або печінки?</a:t>
            </a:r>
          </a:p>
          <a:p>
            <a:pPr lvl="1"/>
            <a:r>
              <a:rPr lang="uk-UA" sz="2200" b="0" i="0" strike="noStrike" cap="none" spc="0" baseline="0" dirty="0">
                <a:solidFill>
                  <a:srgbClr val="262626"/>
                </a:solidFill>
                <a:effectLst/>
                <a:latin typeface="Arial"/>
                <a:ea typeface="Arial"/>
                <a:cs typeface="Arial"/>
              </a:rPr>
              <a:t>Ні, в нього немає важкого захворювання нирок або печінки.</a:t>
            </a:r>
          </a:p>
          <a:p>
            <a:pPr marL="346075" lvl="1" indent="0">
              <a:buNone/>
            </a:pPr>
            <a:endParaRPr lang="en-US" dirty="0"/>
          </a:p>
        </p:txBody>
      </p:sp>
      <p:sp>
        <p:nvSpPr>
          <p:cNvPr id="4" name="TextBox 3">
            <a:extLst>
              <a:ext uri="{FF2B5EF4-FFF2-40B4-BE49-F238E27FC236}">
                <a16:creationId xmlns:a16="http://schemas.microsoft.com/office/drawing/2014/main" id="{4D4F3FE2-C3F1-515C-23EF-2E9B59CE21CA}"/>
              </a:ext>
            </a:extLst>
          </p:cNvPr>
          <p:cNvSpPr txBox="1"/>
          <p:nvPr/>
        </p:nvSpPr>
        <p:spPr>
          <a:xfrm>
            <a:off x="483080" y="5262933"/>
            <a:ext cx="11167414" cy="1446550"/>
          </a:xfrm>
          <a:prstGeom prst="rect">
            <a:avLst/>
          </a:prstGeom>
          <a:noFill/>
        </p:spPr>
        <p:txBody>
          <a:bodyPr wrap="square" rtlCol="0">
            <a:spAutoFit/>
          </a:bodyPr>
          <a:lstStyle/>
          <a:p>
            <a:pPr algn="ctr"/>
            <a:r>
              <a:rPr lang="uk-UA" sz="2200" b="1" i="0" strike="noStrike" cap="none" spc="0" baseline="0" dirty="0">
                <a:solidFill>
                  <a:srgbClr val="000000"/>
                </a:solidFill>
                <a:effectLst/>
                <a:highlight>
                  <a:srgbClr val="32EE63"/>
                </a:highlight>
                <a:latin typeface="Arial"/>
                <a:ea typeface="Arial"/>
                <a:cs typeface="Arial"/>
              </a:rPr>
              <a:t>Цей пацієнт відповідає критеріям для отримання </a:t>
            </a:r>
            <a:r>
              <a:rPr lang="uk-UA" sz="2200" b="1" i="0" strike="noStrike" cap="none" spc="0" baseline="0" dirty="0" err="1">
                <a:solidFill>
                  <a:srgbClr val="000000"/>
                </a:solidFill>
                <a:effectLst/>
                <a:highlight>
                  <a:srgbClr val="32EE63"/>
                </a:highlight>
                <a:latin typeface="Arial"/>
                <a:ea typeface="Arial"/>
                <a:cs typeface="Arial"/>
              </a:rPr>
              <a:t>Паксловіду</a:t>
            </a:r>
            <a:r>
              <a:rPr lang="uk-UA" sz="2200" b="1" i="0" strike="noStrike" cap="none" spc="0" baseline="0" dirty="0">
                <a:solidFill>
                  <a:srgbClr val="000000"/>
                </a:solidFill>
                <a:effectLst/>
                <a:highlight>
                  <a:srgbClr val="32EE63"/>
                </a:highlight>
                <a:latin typeface="Arial"/>
                <a:ea typeface="Arial"/>
                <a:cs typeface="Arial"/>
              </a:rPr>
              <a:t>!</a:t>
            </a:r>
          </a:p>
          <a:p>
            <a:pPr algn="ctr"/>
            <a:r>
              <a:rPr lang="uk-UA" sz="2200" b="1" i="0" strike="noStrike" cap="none" spc="0" baseline="0" dirty="0">
                <a:solidFill>
                  <a:srgbClr val="000000"/>
                </a:solidFill>
                <a:effectLst/>
                <a:highlight>
                  <a:srgbClr val="32EE63"/>
                </a:highlight>
                <a:latin typeface="Arial"/>
                <a:ea typeface="Arial"/>
                <a:cs typeface="Arial"/>
              </a:rPr>
              <a:t>Йому потрібно скоригувати свою дозу </a:t>
            </a:r>
            <a:r>
              <a:rPr lang="uk-UA" sz="2200" b="1" i="0" strike="noStrike" cap="none" spc="0" baseline="0" dirty="0" err="1">
                <a:solidFill>
                  <a:srgbClr val="000000"/>
                </a:solidFill>
                <a:effectLst/>
                <a:highlight>
                  <a:srgbClr val="32EE63"/>
                </a:highlight>
                <a:latin typeface="Arial"/>
                <a:ea typeface="Arial"/>
                <a:cs typeface="Arial"/>
              </a:rPr>
              <a:t>симвастатину</a:t>
            </a:r>
            <a:r>
              <a:rPr lang="uk-UA" sz="2200" b="1" i="0" strike="noStrike" cap="none" spc="0" baseline="0" dirty="0">
                <a:solidFill>
                  <a:srgbClr val="000000"/>
                </a:solidFill>
                <a:effectLst/>
                <a:highlight>
                  <a:srgbClr val="32EE63"/>
                </a:highlight>
                <a:latin typeface="Arial"/>
                <a:ea typeface="Arial"/>
                <a:cs typeface="Arial"/>
              </a:rPr>
              <a:t> (припинити прийом через 12 годин до першої дози препарату </a:t>
            </a:r>
            <a:r>
              <a:rPr lang="uk-UA" sz="2200" b="1" i="0" strike="noStrike" cap="none" spc="0" baseline="0" dirty="0" err="1">
                <a:solidFill>
                  <a:srgbClr val="000000"/>
                </a:solidFill>
                <a:effectLst/>
                <a:highlight>
                  <a:srgbClr val="32EE63"/>
                </a:highlight>
                <a:latin typeface="Arial"/>
                <a:ea typeface="Arial"/>
                <a:cs typeface="Arial"/>
              </a:rPr>
              <a:t>Паксловід</a:t>
            </a:r>
            <a:r>
              <a:rPr lang="uk-UA" sz="2200" b="1" i="0" strike="noStrike" cap="none" spc="0" baseline="0" dirty="0">
                <a:solidFill>
                  <a:srgbClr val="000000"/>
                </a:solidFill>
                <a:effectLst/>
                <a:highlight>
                  <a:srgbClr val="32EE63"/>
                </a:highlight>
                <a:latin typeface="Arial"/>
                <a:ea typeface="Arial"/>
                <a:cs typeface="Arial"/>
              </a:rPr>
              <a:t>, під час 5-денного лікування </a:t>
            </a:r>
            <a:r>
              <a:rPr lang="uk-UA" sz="2200" b="0" i="0" strike="noStrike" cap="none" spc="0" baseline="0" dirty="0">
                <a:solidFill>
                  <a:srgbClr val="000000"/>
                </a:solidFill>
                <a:effectLst/>
                <a:highlight>
                  <a:srgbClr val="32EE63"/>
                </a:highlight>
                <a:latin typeface="Arial"/>
                <a:ea typeface="Arial"/>
                <a:cs typeface="Arial"/>
              </a:rPr>
              <a:t>та </a:t>
            </a:r>
            <a:r>
              <a:rPr lang="uk-UA" sz="2200" b="1" i="0" strike="noStrike" cap="none" spc="0" baseline="0" dirty="0">
                <a:solidFill>
                  <a:srgbClr val="000000"/>
                </a:solidFill>
                <a:effectLst/>
                <a:highlight>
                  <a:srgbClr val="32EE63"/>
                </a:highlight>
                <a:latin typeface="Arial"/>
                <a:ea typeface="Arial"/>
                <a:cs typeface="Arial"/>
              </a:rPr>
              <a:t>протягом 5 днів після нього).</a:t>
            </a:r>
          </a:p>
        </p:txBody>
      </p:sp>
    </p:spTree>
    <p:extLst>
      <p:ext uri="{BB962C8B-B14F-4D97-AF65-F5344CB8AC3E}">
        <p14:creationId xmlns:p14="http://schemas.microsoft.com/office/powerpoint/2010/main" val="3497230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Lst>
</file>

<file path=ppt/theme/theme1.xml><?xml version="1.0" encoding="utf-8"?>
<a:theme xmlns:a="http://schemas.openxmlformats.org/drawingml/2006/main" name="ThemeE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18" ma:contentTypeDescription="Create a new document." ma:contentTypeScope="" ma:versionID="07c424a8be0a5130d5d1a2d6b36678ec">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7141b6c2bf21ecee4301a573f16c8e1f"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0061474-bead-42c2-8024-4c6c5e2c71fe">
      <UserInfo>
        <DisplayName>Rebecca Dirks</DisplayName>
        <AccountId>24</AccountId>
        <AccountType/>
      </UserInfo>
      <UserInfo>
        <DisplayName>Becca Goldman</DisplayName>
        <AccountId>82</AccountId>
        <AccountType/>
      </UserInfo>
      <UserInfo>
        <DisplayName>Harsha Rajashekharaiah</DisplayName>
        <AccountId>68</AccountId>
        <AccountType/>
      </UserInfo>
      <UserInfo>
        <DisplayName>Rabab Almoayad</DisplayName>
        <AccountId>69</AccountId>
        <AccountType/>
      </UserInfo>
      <UserInfo>
        <DisplayName>John Macom</DisplayName>
        <AccountId>166</AccountId>
        <AccountType/>
      </UserInfo>
      <UserInfo>
        <DisplayName>Efua Orleans-Lindsay</DisplayName>
        <AccountId>73</AccountId>
        <AccountType/>
      </UserInfo>
      <UserInfo>
        <DisplayName>Stephanie Price</DisplayName>
        <AccountId>71</AccountId>
        <AccountType/>
      </UserInfo>
      <UserInfo>
        <DisplayName>Helene Rodriguez Sherman</DisplayName>
        <AccountId>29</AccountId>
        <AccountType/>
      </UserInfo>
      <UserInfo>
        <DisplayName>Kayla Stankevitz</DisplayName>
        <AccountId>75</AccountId>
        <AccountType/>
      </UserInfo>
      <UserInfo>
        <DisplayName>Bridget Buckley</DisplayName>
        <AccountId>76</AccountId>
        <AccountType/>
      </UserInfo>
      <UserInfo>
        <DisplayName>Hannah Skelly</DisplayName>
        <AccountId>77</AccountId>
        <AccountType/>
      </UserInfo>
      <UserInfo>
        <DisplayName>Liz Kariuki</DisplayName>
        <AccountId>46</AccountId>
        <AccountType/>
      </UserInfo>
      <UserInfo>
        <DisplayName>Sarah Dixon</DisplayName>
        <AccountId>78</AccountId>
        <AccountType/>
      </UserInfo>
      <UserInfo>
        <DisplayName>Moses Bateganya</DisplayName>
        <AccountId>41</AccountId>
        <AccountType/>
      </UserInfo>
      <UserInfo>
        <DisplayName>EPIC</DisplayName>
        <AccountId>79</AccountId>
        <AccountType/>
      </UserInfo>
      <UserInfo>
        <DisplayName>Edouard Waly Dione</DisplayName>
        <AccountId>52</AccountId>
        <AccountType/>
      </UserInfo>
      <UserInfo>
        <DisplayName>Anny Chasson</DisplayName>
        <AccountId>61</AccountId>
        <AccountType/>
      </UserInfo>
      <UserInfo>
        <DisplayName>Riley Carbone</DisplayName>
        <AccountId>80</AccountId>
        <AccountType/>
      </UserInfo>
      <UserInfo>
        <DisplayName>Chris Obermeyer</DisplayName>
        <AccountId>81</AccountId>
        <AccountType/>
      </UserInfo>
      <UserInfo>
        <DisplayName>Trishna Govil</DisplayName>
        <AccountId>64</AccountId>
        <AccountType/>
      </UserInfo>
      <UserInfo>
        <DisplayName>Ije Nnachetta</DisplayName>
        <AccountId>65</AccountId>
        <AccountType/>
      </UserInfo>
      <UserInfo>
        <DisplayName>Mirwais Rahimzai</DisplayName>
        <AccountId>66</AccountId>
        <AccountType/>
      </UserInfo>
      <UserInfo>
        <DisplayName>Emma Sell-Goodhand</DisplayName>
        <AccountId>83</AccountId>
        <AccountType/>
      </UserInfo>
      <UserInfo>
        <DisplayName>Olivia Ferguson</DisplayName>
        <AccountId>84</AccountId>
        <AccountType/>
      </UserInfo>
      <UserInfo>
        <DisplayName>System Account</DisplayName>
        <AccountId>1073741823</AccountId>
        <AccountType/>
      </UserInfo>
      <UserInfo>
        <DisplayName>RTP.IT.Helpdesk</DisplayName>
        <AccountId>85</AccountId>
        <AccountType/>
      </UserInfo>
      <UserInfo>
        <DisplayName>RTP.IT.SRV</DisplayName>
        <AccountId>86</AccountId>
        <AccountType/>
      </UserInfo>
      <UserInfo>
        <DisplayName>SDriveDV3</DisplayName>
        <AccountId>87</AccountId>
        <AccountType/>
      </UserInfo>
      <UserInfo>
        <DisplayName>Heather Chotvacs</DisplayName>
        <AccountId>3911</AccountId>
        <AccountType/>
      </UserInfo>
      <UserInfo>
        <DisplayName>Laurent Ferradini</DisplayName>
        <AccountId>427</AccountId>
        <AccountType/>
      </UserInfo>
      <UserInfo>
        <DisplayName>Wame Dikobe</DisplayName>
        <AccountId>121</AccountId>
        <AccountType/>
      </UserInfo>
      <UserInfo>
        <DisplayName>Virginia Letsatsi-Modise</DisplayName>
        <AccountId>1146</AccountId>
        <AccountType/>
      </UserInfo>
      <UserInfo>
        <DisplayName>Sandra Georges</DisplayName>
        <AccountId>145</AccountId>
        <AccountType/>
      </UserInfo>
      <UserInfo>
        <DisplayName>Virginie Ettiegne-Traore</DisplayName>
        <AccountId>5679</AccountId>
        <AccountType/>
      </UserInfo>
      <UserInfo>
        <DisplayName>Jeannine You  Lathe</DisplayName>
        <AccountId>2023</AccountId>
        <AccountType/>
      </UserInfo>
      <UserInfo>
        <DisplayName>Christian Nkama</DisplayName>
        <AccountId>2177</AccountId>
        <AccountType/>
      </UserInfo>
      <UserInfo>
        <DisplayName>Ngonidzashe Madidi</DisplayName>
        <AccountId>4986</AccountId>
        <AccountType/>
      </UserInfo>
      <UserInfo>
        <DisplayName>David Chilongozi</DisplayName>
        <AccountId>3168</AccountId>
        <AccountType/>
      </UserInfo>
      <UserInfo>
        <DisplayName>Pamela Gunda</DisplayName>
        <AccountId>3301</AccountId>
        <AccountType/>
      </UserInfo>
      <UserInfo>
        <DisplayName>Selly Ba</DisplayName>
        <AccountId>4255</AccountId>
        <AccountType/>
      </UserInfo>
      <UserInfo>
        <DisplayName>Jules Bashi Bagendabanga</DisplayName>
        <AccountId>150</AccountId>
        <AccountType/>
      </UserInfo>
      <UserInfo>
        <DisplayName>Valeria Bahamondes</DisplayName>
        <AccountId>5623</AccountId>
        <AccountType/>
      </UserInfo>
      <UserInfo>
        <DisplayName>Nilufar Rakhmanova</DisplayName>
        <AccountId>1226</AccountId>
        <AccountType/>
      </UserInfo>
      <UserInfo>
        <DisplayName>Mary Kariuki</DisplayName>
        <AccountId>5474</AccountId>
        <AccountType/>
      </UserInfo>
      <UserInfo>
        <DisplayName>Andrea Surette</DisplayName>
        <AccountId>67</AccountId>
        <AccountType/>
      </UserInfo>
    </SharedWithUsers>
    <TaxCatchAll xmlns="d0061474-bead-42c2-8024-4c6c5e2c71fe" xsi:nil="true"/>
    <lcf76f155ced4ddcb4097134ff3c332f xmlns="6730796f-a597-4ef5-b1dc-f445f3297e3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4F687-5CBC-4722-9436-875240846E60}">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54CD4A-5AF3-4F48-BEB6-7B5E029AC009}">
  <ds:schemaRefs>
    <ds:schemaRef ds:uri="http://schemas.openxmlformats.org/package/2006/metadata/core-properties"/>
    <ds:schemaRef ds:uri="6730796f-a597-4ef5-b1dc-f445f3297e3b"/>
    <ds:schemaRef ds:uri="http://schemas.microsoft.com/sharepoint/v3"/>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d0061474-bead-42c2-8024-4c6c5e2c71fe"/>
    <ds:schemaRef ds:uri="http://www.w3.org/XML/1998/namespace"/>
    <ds:schemaRef ds:uri="http://purl.org/dc/terms/"/>
  </ds:schemaRefs>
</ds:datastoreItem>
</file>

<file path=customXml/itemProps3.xml><?xml version="1.0" encoding="utf-8"?>
<ds:datastoreItem xmlns:ds="http://schemas.openxmlformats.org/officeDocument/2006/customXml" ds:itemID="{27AA3BC6-300E-4E89-AA21-9C40AC38BB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2855</TotalTime>
  <Words>14889</Words>
  <Application>Microsoft Macintosh PowerPoint</Application>
  <PresentationFormat>Widescreen</PresentationFormat>
  <Paragraphs>1178</Paragraphs>
  <Slides>112</Slides>
  <Notes>94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Calibri</vt:lpstr>
      <vt:lpstr>Courier New</vt:lpstr>
      <vt:lpstr>Helvetica</vt:lpstr>
      <vt:lpstr>Helvetica Neue</vt:lpstr>
      <vt:lpstr>Segoe UI</vt:lpstr>
      <vt:lpstr>Times New Roman</vt:lpstr>
      <vt:lpstr>Varela Round</vt:lpstr>
      <vt:lpstr>Wingdings</vt:lpstr>
      <vt:lpstr>ThemeEpiC</vt:lpstr>
      <vt:lpstr>Програма Test to Treat для коронавірусної хвороби COVID-19: курс клінічної підготовки медичних працівників</vt:lpstr>
      <vt:lpstr>Складові курсу підготовки</vt:lpstr>
      <vt:lpstr>Коронавірусна хвороба COVID-19: огляд і поточна ситуація</vt:lpstr>
      <vt:lpstr>Що таке COVID-19?</vt:lpstr>
      <vt:lpstr>Ознаки та симптоми COVID-19</vt:lpstr>
      <vt:lpstr>Хронологія пандемії COVID-19 </vt:lpstr>
      <vt:lpstr>Варіанти вірусу</vt:lpstr>
      <vt:lpstr>Вакцини</vt:lpstr>
      <vt:lpstr>Розвиток та покращення стратегій лікування</vt:lpstr>
      <vt:lpstr>Чого слід очікувати</vt:lpstr>
      <vt:lpstr>Тестування на COVID-19: хто, коли і як</vt:lpstr>
      <vt:lpstr>Цілі</vt:lpstr>
      <vt:lpstr>Хто повинен пройти тестування на COVID-19?</vt:lpstr>
      <vt:lpstr>Як щодо людей із легкими симптомами?</vt:lpstr>
      <vt:lpstr>А як щодо вакцинованих людей?</vt:lpstr>
      <vt:lpstr>Різні типи тестів</vt:lpstr>
      <vt:lpstr>PowerPoint Presentation</vt:lpstr>
      <vt:lpstr>Краще проводити тестування на ранній стадії!</vt:lpstr>
      <vt:lpstr>Як виконати швидкий тест:</vt:lpstr>
      <vt:lpstr>PowerPoint Presentation</vt:lpstr>
      <vt:lpstr>Розгляньте можливість тестування поза лікувальними закладами</vt:lpstr>
      <vt:lpstr>Збільшення попиту на тестування </vt:lpstr>
      <vt:lpstr>Оцінка пріоритетності, профілактика та контроль інфекцій та шляхи направлення пацієнтів з COVID-19 </vt:lpstr>
      <vt:lpstr>Цілі</vt:lpstr>
      <vt:lpstr>Оцінка пріоритетності: сортування</vt:lpstr>
      <vt:lpstr>Інструменти                        Запитання </vt:lpstr>
      <vt:lpstr>Рекомендоване обладнання</vt:lpstr>
      <vt:lpstr>Основні фізіологічні показники: дорослі</vt:lpstr>
      <vt:lpstr>Основні фізіологічні показники: діти та підлітки</vt:lpstr>
      <vt:lpstr>Профілактика та контроль інфекцій</vt:lpstr>
      <vt:lpstr>Ресурси з ПКІ</vt:lpstr>
      <vt:lpstr>КПІ з варіантами COVID-19 </vt:lpstr>
      <vt:lpstr>Скринінг</vt:lpstr>
      <vt:lpstr>Розподіл на когорти за фізичними параметрами: базова оцінка пріоритетності</vt:lpstr>
      <vt:lpstr>Розподіл на когорти за фізичними параметрами:   центр додаткової оцінки пріоритетності або невідкладної допомоги</vt:lpstr>
      <vt:lpstr>Інтеграція фізичної та клінічної оцінки пріоритетності у контексті COVID-19</vt:lpstr>
      <vt:lpstr>Інтегрована оцінка пріоритетності у стратегії Test to Treat</vt:lpstr>
      <vt:lpstr>Інтегрована оцінка пріоритетності в контексті T2T</vt:lpstr>
      <vt:lpstr>PowerPoint Presentation</vt:lpstr>
      <vt:lpstr>Clinical triage: Adults with confirmed or suspected COVID-19</vt:lpstr>
      <vt:lpstr>Оцінка пріоритетності у клініці: фокус на COVID-19</vt:lpstr>
      <vt:lpstr>Оцінка пріоритетності у клініці: коронавірусна хвороба COVID-19</vt:lpstr>
      <vt:lpstr>Оцінка пріоритетності у клініці: пацієнти, не хворі на COVID-19 </vt:lpstr>
      <vt:lpstr>Можливі практичні ситуації:</vt:lpstr>
      <vt:lpstr>Ситуація 2:</vt:lpstr>
      <vt:lpstr>Ситуація 2: додаткова інформація</vt:lpstr>
      <vt:lpstr>Ситуація 3:</vt:lpstr>
      <vt:lpstr>Ситуація 3: додаткова інформація</vt:lpstr>
      <vt:lpstr>Лікування та управління перебігом COVID-19: клінічний підхід</vt:lpstr>
      <vt:lpstr>Цілі</vt:lpstr>
      <vt:lpstr>Початкова оцінка: Візуальний тест</vt:lpstr>
      <vt:lpstr>Початкова оцінка: анамнез поточного захворювання з приводу респіраторних симптомів </vt:lpstr>
      <vt:lpstr>Не кожен кашель — це COVID! </vt:lpstr>
      <vt:lpstr>Поширені симптоми та диференційні діагнози</vt:lpstr>
      <vt:lpstr>Визначення випадків хвороби: коронавірусна хвороба COVID-19</vt:lpstr>
      <vt:lpstr>Більшість випадків COVID-19 є легкого або помірного ступеня тяжкості — і ця частка може збільшитися</vt:lpstr>
      <vt:lpstr>Початкові запитання</vt:lpstr>
      <vt:lpstr>Результати швидкого тесту на антиген COVID</vt:lpstr>
      <vt:lpstr>Підходи до лікування </vt:lpstr>
      <vt:lpstr>Test to Treat: виявлення та лікування пацієнтів, які відповідають критеріям</vt:lpstr>
      <vt:lpstr>Алгоритм стратегії Test to Treat</vt:lpstr>
      <vt:lpstr>PowerPoint Presentation</vt:lpstr>
      <vt:lpstr>Що робити, якщо мій пацієнт не відповідає критеріям T2T?</vt:lpstr>
      <vt:lpstr>Доказово-обґрунтована терапія COVID</vt:lpstr>
      <vt:lpstr>Концентрація на стратегії Test to Treat: докази, обґрунтування та практика </vt:lpstr>
      <vt:lpstr>Цілі</vt:lpstr>
      <vt:lpstr>PowerPoint Presentation</vt:lpstr>
      <vt:lpstr>Розвиток доказової бази</vt:lpstr>
      <vt:lpstr>Алгоритм стратегії Test to Treat</vt:lpstr>
      <vt:lpstr>Лікування першої лінії: Паксловід (нірматрелвір/ритонавір)</vt:lpstr>
      <vt:lpstr>Пріоритет: противірусні препарати для перорального застосування для стратегії Test To Treat</vt:lpstr>
      <vt:lpstr>Паксловід: інструкції для пацієнта</vt:lpstr>
      <vt:lpstr>Паксловід: упаковка на курс лікування</vt:lpstr>
      <vt:lpstr>Паксловід: протипоказання та побічні ефекти</vt:lpstr>
      <vt:lpstr>Взаємодія між лікарськими  препаратами</vt:lpstr>
      <vt:lpstr>Додаткова інформація: корекція дози препарату Паксловід</vt:lpstr>
      <vt:lpstr>Паксловід і вагітність</vt:lpstr>
      <vt:lpstr>Алгоритм стратегії Test to Treat</vt:lpstr>
      <vt:lpstr>Лікування другої лінії: молнупіравір</vt:lpstr>
      <vt:lpstr>Пріоритет: противірусні препарати для перорального застосування для стратегії Test To Treat: молнупіравір</vt:lpstr>
      <vt:lpstr>Пріоритет: противірусні препарати для перорального застосування для стратегії Test To Treat: молнупіравір</vt:lpstr>
      <vt:lpstr>Молнупіравір і вагітність</vt:lpstr>
      <vt:lpstr>Практична ситуація №1</vt:lpstr>
      <vt:lpstr>Практична ситуація № 1: продовження</vt:lpstr>
      <vt:lpstr>Практична ситуація № 1: продовження</vt:lpstr>
      <vt:lpstr>Практична ситуація №2</vt:lpstr>
      <vt:lpstr>Практична ситуація №2: продовження</vt:lpstr>
      <vt:lpstr>Практична ситуація №3</vt:lpstr>
      <vt:lpstr>Ситуація № 3: продовження</vt:lpstr>
      <vt:lpstr>Ситуація №3: продовження</vt:lpstr>
      <vt:lpstr>Практична ситуація №4</vt:lpstr>
      <vt:lpstr>Ситуація №4: продовження</vt:lpstr>
      <vt:lpstr>Ситуація №4: продовження</vt:lpstr>
      <vt:lpstr>Практична ситуація №5</vt:lpstr>
      <vt:lpstr>Ситуація №5: продовження</vt:lpstr>
      <vt:lpstr>Ситуація №5: продовження</vt:lpstr>
      <vt:lpstr>Практична ситуація №6</vt:lpstr>
      <vt:lpstr>Ситуація №6: продовження</vt:lpstr>
      <vt:lpstr>Ситуація №6: продовження:</vt:lpstr>
      <vt:lpstr>Ситуація №7:</vt:lpstr>
      <vt:lpstr>Ситуація №7: продовження</vt:lpstr>
      <vt:lpstr>Ситуація №7: продовження</vt:lpstr>
      <vt:lpstr>Test to Treat: додаткові запитання та застосування на практиці</vt:lpstr>
      <vt:lpstr>Цілі</vt:lpstr>
      <vt:lpstr>PowerPoint Presentation</vt:lpstr>
      <vt:lpstr>Як стратегія Test to Treat для COVID-19 може покращити досвід пацієнтів у майбутньому? </vt:lpstr>
      <vt:lpstr>Враховуйте умови у вашій клініці</vt:lpstr>
      <vt:lpstr>Керівництво із впровадження — у місці надання послуг</vt:lpstr>
      <vt:lpstr>Заходи з планування:</vt:lpstr>
      <vt:lpstr>Заходи з планування: продовження</vt:lpstr>
      <vt:lpstr>Висновок:  залишайтеся в курсі подій!  Інформація щодо противірусних препаратів для перорального застосування та Test to Treat продовжує оновлюватися</vt:lpstr>
      <vt:lpstr>EpiC — це глобальна угода про співпрацю, спрямована на досягнення та підтримку контролю над епідемією ВІЛ та підтримку протидії COVID-19 і віспі мавп. Її очолює FHI 360 з основними партнерами Right to Care, Palladium і Population Services International (PSI).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Shannon Dyson</dc:creator>
  <cp:keywords/>
  <dc:description/>
  <cp:lastModifiedBy>Amy DiTrani</cp:lastModifiedBy>
  <cp:revision>36</cp:revision>
  <dcterms:created xsi:type="dcterms:W3CDTF">2019-10-25T09:42:36Z</dcterms:created>
  <dcterms:modified xsi:type="dcterms:W3CDTF">2023-02-06T21:28:08Z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MediaServiceImageTags">
    <vt:lpwstr/>
  </property>
  <property fmtid="{D5CDD505-2E9C-101B-9397-08002B2CF9AE}" pid="4" name="Order">
    <vt:i4>100</vt:i4>
  </property>
</Properties>
</file>