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9" r:id="rId4"/>
  </p:sldMasterIdLst>
  <p:notesMasterIdLst>
    <p:notesMasterId r:id="rId117"/>
  </p:notesMasterIdLst>
  <p:sldIdLst>
    <p:sldId id="257" r:id="rId5"/>
    <p:sldId id="259" r:id="rId6"/>
    <p:sldId id="258" r:id="rId7"/>
    <p:sldId id="278" r:id="rId8"/>
    <p:sldId id="343" r:id="rId9"/>
    <p:sldId id="279" r:id="rId10"/>
    <p:sldId id="275" r:id="rId11"/>
    <p:sldId id="342" r:id="rId12"/>
    <p:sldId id="281" r:id="rId13"/>
    <p:sldId id="296" r:id="rId14"/>
    <p:sldId id="276" r:id="rId15"/>
    <p:sldId id="277" r:id="rId16"/>
    <p:sldId id="282" r:id="rId17"/>
    <p:sldId id="345" r:id="rId18"/>
    <p:sldId id="346" r:id="rId19"/>
    <p:sldId id="284" r:id="rId20"/>
    <p:sldId id="350" r:id="rId21"/>
    <p:sldId id="283" r:id="rId22"/>
    <p:sldId id="352" r:id="rId23"/>
    <p:sldId id="351" r:id="rId24"/>
    <p:sldId id="427" r:id="rId25"/>
    <p:sldId id="344" r:id="rId26"/>
    <p:sldId id="291" r:id="rId27"/>
    <p:sldId id="301" r:id="rId28"/>
    <p:sldId id="302" r:id="rId29"/>
    <p:sldId id="260" r:id="rId30"/>
    <p:sldId id="308" r:id="rId31"/>
    <p:sldId id="309" r:id="rId32"/>
    <p:sldId id="310" r:id="rId33"/>
    <p:sldId id="316" r:id="rId34"/>
    <p:sldId id="317" r:id="rId35"/>
    <p:sldId id="311" r:id="rId36"/>
    <p:sldId id="318" r:id="rId37"/>
    <p:sldId id="319" r:id="rId38"/>
    <p:sldId id="320" r:id="rId39"/>
    <p:sldId id="321" r:id="rId40"/>
    <p:sldId id="323" r:id="rId41"/>
    <p:sldId id="322" r:id="rId42"/>
    <p:sldId id="326" r:id="rId43"/>
    <p:sldId id="327" r:id="rId44"/>
    <p:sldId id="328" r:id="rId45"/>
    <p:sldId id="329" r:id="rId46"/>
    <p:sldId id="330" r:id="rId47"/>
    <p:sldId id="340" r:id="rId48"/>
    <p:sldId id="331" r:id="rId49"/>
    <p:sldId id="333" r:id="rId50"/>
    <p:sldId id="332" r:id="rId51"/>
    <p:sldId id="334" r:id="rId52"/>
    <p:sldId id="285" r:id="rId53"/>
    <p:sldId id="286" r:id="rId54"/>
    <p:sldId id="288" r:id="rId55"/>
    <p:sldId id="369" r:id="rId56"/>
    <p:sldId id="371" r:id="rId57"/>
    <p:sldId id="370" r:id="rId58"/>
    <p:sldId id="353" r:id="rId59"/>
    <p:sldId id="287" r:id="rId60"/>
    <p:sldId id="354" r:id="rId61"/>
    <p:sldId id="373" r:id="rId62"/>
    <p:sldId id="377" r:id="rId63"/>
    <p:sldId id="315" r:id="rId64"/>
    <p:sldId id="338" r:id="rId65"/>
    <p:sldId id="339" r:id="rId66"/>
    <p:sldId id="384" r:id="rId67"/>
    <p:sldId id="289" r:id="rId68"/>
    <p:sldId id="349" r:id="rId69"/>
    <p:sldId id="348" r:id="rId70"/>
    <p:sldId id="366" r:id="rId71"/>
    <p:sldId id="367" r:id="rId72"/>
    <p:sldId id="374" r:id="rId73"/>
    <p:sldId id="305" r:id="rId74"/>
    <p:sldId id="306" r:id="rId75"/>
    <p:sldId id="361" r:id="rId76"/>
    <p:sldId id="362" r:id="rId77"/>
    <p:sldId id="363" r:id="rId78"/>
    <p:sldId id="417" r:id="rId79"/>
    <p:sldId id="420" r:id="rId80"/>
    <p:sldId id="426" r:id="rId81"/>
    <p:sldId id="376" r:id="rId82"/>
    <p:sldId id="364" r:id="rId83"/>
    <p:sldId id="365" r:id="rId84"/>
    <p:sldId id="312" r:id="rId85"/>
    <p:sldId id="425" r:id="rId86"/>
    <p:sldId id="359" r:id="rId87"/>
    <p:sldId id="360" r:id="rId88"/>
    <p:sldId id="378" r:id="rId89"/>
    <p:sldId id="379" r:id="rId90"/>
    <p:sldId id="380" r:id="rId91"/>
    <p:sldId id="381" r:id="rId92"/>
    <p:sldId id="382" r:id="rId93"/>
    <p:sldId id="383" r:id="rId94"/>
    <p:sldId id="406" r:id="rId95"/>
    <p:sldId id="409" r:id="rId96"/>
    <p:sldId id="407" r:id="rId97"/>
    <p:sldId id="408" r:id="rId98"/>
    <p:sldId id="411" r:id="rId99"/>
    <p:sldId id="410" r:id="rId100"/>
    <p:sldId id="412" r:id="rId101"/>
    <p:sldId id="413" r:id="rId102"/>
    <p:sldId id="414" r:id="rId103"/>
    <p:sldId id="422" r:id="rId104"/>
    <p:sldId id="423" r:id="rId105"/>
    <p:sldId id="424" r:id="rId106"/>
    <p:sldId id="290" r:id="rId107"/>
    <p:sldId id="297" r:id="rId108"/>
    <p:sldId id="298" r:id="rId109"/>
    <p:sldId id="299" r:id="rId110"/>
    <p:sldId id="415" r:id="rId111"/>
    <p:sldId id="416" r:id="rId112"/>
    <p:sldId id="300" r:id="rId113"/>
    <p:sldId id="421" r:id="rId114"/>
    <p:sldId id="419" r:id="rId115"/>
    <p:sldId id="274" r:id="rId116"/>
  </p:sldIdLst>
  <p:sldSz cx="12192000" cy="6858000"/>
  <p:notesSz cx="6858000" cy="9144000"/>
  <p:custDataLst>
    <p:tags r:id="rId1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274A01-B04D-CE79-9273-3CB641AD867E}" name="Andrea Surette" initials="AS" userId="S::asurette@fhi360.org::854b0342-59ea-4061-854d-d113e31fda5d" providerId="AD"/>
  <p188:author id="{8CD42F20-EF96-AC99-E0FD-B6F0DCF6C965}" name="Katherine Douglass" initials="KD" userId="S::kdouglass@mfa.gwu.edu::1851931c-95f1-4bfd-b9ef-33de7370f69c" providerId="AD"/>
  <p188:author id="{BC91D423-8BED-7723-9CFA-C49BCFAD129F}" name="Emily Headrick" initials="EH" userId="S::EHeadrick@fhi360.org::d3833a32-2329-4ef1-9c6f-c9e2ef22051f" providerId="AD"/>
  <p188:author id="{B0D23752-DB15-8D76-955A-37153DC7A15E}" name="Andrea Surette" initials="AS" userId="S::ASurette@fhi360.org::854b0342-59ea-4061-854d-d113e31fda5d" providerId="AD"/>
  <p188:author id="{45BF31A9-9FB9-5157-A3C0-A8500C996FD0}" name="Kate Douglass" initials="KD" userId="S::kdouglass@fhi360.org::71aedcd6-e3e2-43fb-9c19-63762a958b5e" providerId="AD"/>
  <p188:author id="{D1E7B9E3-7174-A032-94CD-ABE6B36EE080}" name="Mary Kariuki" initials="MK" userId="S::mkariuki@fhi360.org::a2d762f5-19db-49d2-a26c-7ca382abf31e" providerId="AD"/>
  <p188:author id="{FA20DEE4-A319-0046-E82D-B19ED6B306DC}" name="Laurent Ferradini" initials="LF" userId="S::lferradini@fhi360.org::c6e541dc-c6bb-4880-9800-85fea79c73b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ucy Harber" initials="LH" lastIdx="0" clrIdx="0">
    <p:extLst>
      <p:ext uri="{19B8F6BF-5375-455C-9EA6-DF929625EA0E}">
        <p15:presenceInfo xmlns:p15="http://schemas.microsoft.com/office/powerpoint/2012/main" userId="43d7cc6d3c7d2c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65"/>
    <p:restoredTop sz="95522"/>
  </p:normalViewPr>
  <p:slideViewPr>
    <p:cSldViewPr snapToGrid="0">
      <p:cViewPr varScale="1">
        <p:scale>
          <a:sx n="66" d="100"/>
          <a:sy n="66" d="100"/>
        </p:scale>
        <p:origin x="102" y="129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tags" Target="tags/tag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8/10/relationships/authors" Target="author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commentAuthors" Target="commentAuthor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C72D38-22C2-C045-8AFB-C07E5608C984}" type="doc">
      <dgm:prSet loTypeId="urn:microsoft.com/office/officeart/2008/layout/VerticalCurvedList" loCatId="" qsTypeId="urn:microsoft.com/office/officeart/2005/8/quickstyle/simple1" qsCatId="simple" csTypeId="urn:microsoft.com/office/officeart/2005/8/colors/accent1_4" csCatId="accent1" phldr="1"/>
      <dgm:spPr/>
      <dgm:t>
        <a:bodyPr/>
        <a:lstStyle/>
        <a:p>
          <a:endParaRPr lang="en-US"/>
        </a:p>
      </dgm:t>
    </dgm:pt>
    <dgm:pt modelId="{2E659FAE-135D-FE40-A269-344368A0FEBB}" type="parTrans" cxnId="{57C8F7E1-CA15-4878-9245-B4D2B2894952}">
      <dgm:prSet/>
      <dgm:spPr/>
      <dgm:t>
        <a:bodyPr/>
        <a:lstStyle/>
        <a:p>
          <a:endParaRPr lang="en-US"/>
        </a:p>
      </dgm:t>
    </dgm:pt>
    <dgm:pt modelId="{28AE1393-9353-5E42-B05F-96506D104923}">
      <dgm:prSet phldrT="[Text]" custT="1"/>
      <dgm:spPr>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es-LA" sz="1800" b="0" i="0" strike="noStrike" cap="none" spc="0" baseline="0" dirty="0">
              <a:solidFill>
                <a:schemeClr val="bg1"/>
              </a:solidFill>
              <a:effectLst/>
              <a:latin typeface="Arial"/>
              <a:ea typeface="Arial"/>
              <a:cs typeface="Arial"/>
            </a:rPr>
            <a:t>COVID-19: Descripción general y situación actual</a:t>
          </a:r>
        </a:p>
      </dgm:t>
    </dgm:pt>
    <dgm:pt modelId="{04940022-E21F-5C44-998B-831D9B8D338F}" type="sibTrans" cxnId="{57C8F7E1-CA15-4878-9245-B4D2B2894952}">
      <dgm:prSet/>
      <dgm:spPr>
        <a:noFill/>
        <a:ln w="12700" cap="flat" cmpd="sng" algn="ctr">
          <a:solidFill>
            <a:schemeClr val="accent1">
              <a:tint val="90000"/>
              <a:hueOff val="0"/>
              <a:satOff val="0"/>
              <a:lumOff val="0"/>
              <a:alphaOff val="0"/>
            </a:schemeClr>
          </a:solidFill>
          <a:prstDash val="solid"/>
          <a:miter lim="800000"/>
        </a:ln>
      </dgm:spPr>
      <dgm:t>
        <a:bodyPr/>
        <a:lstStyle/>
        <a:p>
          <a:endParaRPr lang="en-US"/>
        </a:p>
      </dgm:t>
    </dgm:pt>
    <dgm:pt modelId="{0DB113C0-BEEC-DE45-96C1-9012330BA2BD}" type="parTrans" cxnId="{D341046E-725D-45D9-86B2-A999F691F561}">
      <dgm:prSet/>
      <dgm:spPr/>
      <dgm:t>
        <a:bodyPr/>
        <a:lstStyle/>
        <a:p>
          <a:endParaRPr lang="en-US"/>
        </a:p>
      </dgm:t>
    </dgm:pt>
    <dgm:pt modelId="{03818DA8-A705-FD43-961C-68D985B68E49}">
      <dgm:prSet phldrT="[Text]" custT="1"/>
      <dgm:spPr>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dgm:spPr>
      <dgm:t>
        <a:bodyPr/>
        <a:lstStyle/>
        <a:p>
          <a:r>
            <a:rPr lang="es-LA" sz="1800" b="0" i="0" strike="noStrike" cap="none" spc="0" baseline="0" dirty="0">
              <a:solidFill>
                <a:schemeClr val="bg1"/>
              </a:solidFill>
              <a:effectLst/>
              <a:latin typeface="Arial"/>
              <a:ea typeface="Arial"/>
              <a:cs typeface="Arial"/>
            </a:rPr>
            <a:t>Pruebas para la COVID-19: Quién, cuándo y cómo</a:t>
          </a:r>
        </a:p>
      </dgm:t>
    </dgm:pt>
    <dgm:pt modelId="{5FC3E503-3580-A142-AD01-6C4C60F8EB5F}" type="sibTrans" cxnId="{D341046E-725D-45D9-86B2-A999F691F561}">
      <dgm:prSet/>
      <dgm:spPr/>
      <dgm:t>
        <a:bodyPr/>
        <a:lstStyle/>
        <a:p>
          <a:endParaRPr lang="en-US"/>
        </a:p>
      </dgm:t>
    </dgm:pt>
    <dgm:pt modelId="{44349B1D-2AAF-6C45-81A0-54987D4A61B1}" type="parTrans" cxnId="{B8A535E1-3AFC-468B-AA99-0F5C746342FB}">
      <dgm:prSet/>
      <dgm:spPr/>
      <dgm:t>
        <a:bodyPr/>
        <a:lstStyle/>
        <a:p>
          <a:endParaRPr lang="en-US"/>
        </a:p>
      </dgm:t>
    </dgm:pt>
    <dgm:pt modelId="{BD28FFA6-C4FC-8B46-8B1E-758732EE4144}">
      <dgm:prSet custT="1"/>
      <dgm:spPr>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dgm:spPr>
      <dgm:t>
        <a:bodyPr/>
        <a:lstStyle/>
        <a:p>
          <a:r>
            <a:rPr lang="es-LA" sz="1800" b="0" i="0" strike="noStrike" cap="none" spc="0" baseline="0" dirty="0">
              <a:solidFill>
                <a:schemeClr val="bg1"/>
              </a:solidFill>
              <a:effectLst/>
              <a:latin typeface="Arial"/>
              <a:ea typeface="Arial"/>
              <a:cs typeface="Arial"/>
            </a:rPr>
            <a:t>Selección, prevención y control de infecciones y vías de derivación para pacientes con COVID-19 </a:t>
          </a:r>
        </a:p>
      </dgm:t>
    </dgm:pt>
    <dgm:pt modelId="{3FAB5859-C3C9-BF4E-87DE-9C4BF9C6394A}" type="sibTrans" cxnId="{B8A535E1-3AFC-468B-AA99-0F5C746342FB}">
      <dgm:prSet/>
      <dgm:spPr/>
      <dgm:t>
        <a:bodyPr/>
        <a:lstStyle/>
        <a:p>
          <a:endParaRPr lang="en-US"/>
        </a:p>
      </dgm:t>
    </dgm:pt>
    <dgm:pt modelId="{4DC8A1BE-CD91-A443-8E77-8F9C0E5018CE}" type="parTrans" cxnId="{56EBDE17-EAE6-4986-BDC3-3869A4F91BEA}">
      <dgm:prSet/>
      <dgm:spPr/>
      <dgm:t>
        <a:bodyPr/>
        <a:lstStyle/>
        <a:p>
          <a:endParaRPr lang="en-US"/>
        </a:p>
      </dgm:t>
    </dgm:pt>
    <dgm:pt modelId="{1C697969-CD74-8940-B262-82CC2A939768}">
      <dgm:prSet phldrT="[Text]" custT="1"/>
      <dgm:spPr>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dgm:spPr>
      <dgm:t>
        <a:bodyPr/>
        <a:lstStyle/>
        <a:p>
          <a:pPr rtl="0"/>
          <a:r>
            <a:rPr lang="es-LA" sz="1800" b="0" i="0" strike="noStrike" cap="none" spc="0" baseline="0" dirty="0">
              <a:solidFill>
                <a:schemeClr val="bg1"/>
              </a:solidFill>
              <a:effectLst/>
              <a:latin typeface="Arial"/>
              <a:ea typeface="Arial"/>
              <a:cs typeface="Arial"/>
            </a:rPr>
            <a:t>Tratamiento y manejo de la COVID-19: Enfoque clínico</a:t>
          </a:r>
          <a:endParaRPr lang="en-US" dirty="0">
            <a:solidFill>
              <a:schemeClr val="bg1"/>
            </a:solidFill>
          </a:endParaRPr>
        </a:p>
      </dgm:t>
    </dgm:pt>
    <dgm:pt modelId="{AFC9BF96-A10F-DD49-B89D-7F8754162669}" type="sibTrans" cxnId="{56EBDE17-EAE6-4986-BDC3-3869A4F91BEA}">
      <dgm:prSet/>
      <dgm:spPr/>
      <dgm:t>
        <a:bodyPr/>
        <a:lstStyle/>
        <a:p>
          <a:endParaRPr lang="en-US"/>
        </a:p>
      </dgm:t>
    </dgm:pt>
    <dgm:pt modelId="{0F0913BC-23C2-484D-AA19-B59811DCD5AA}" type="parTrans" cxnId="{D85F49AA-0598-4AF7-91B2-E781768AE7F2}">
      <dgm:prSet/>
      <dgm:spPr/>
      <dgm:t>
        <a:bodyPr/>
        <a:lstStyle/>
        <a:p>
          <a:endParaRPr lang="en-US"/>
        </a:p>
      </dgm:t>
    </dgm:pt>
    <dgm:pt modelId="{AC25AD7B-37B1-9841-8CE6-5E61DD1F8043}">
      <dgm:prSet phldrT="[Text]" custT="1"/>
      <dgm:spPr>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dgm:spPr>
      <dgm:t>
        <a:bodyPr/>
        <a:lstStyle/>
        <a:p>
          <a:r>
            <a:rPr lang="es-LA" sz="1800" b="0" i="0" strike="noStrike" cap="none" spc="0" baseline="0" dirty="0">
              <a:solidFill>
                <a:schemeClr val="bg1"/>
              </a:solidFill>
              <a:effectLst/>
              <a:latin typeface="Arial"/>
              <a:ea typeface="Arial"/>
              <a:cs typeface="Arial"/>
            </a:rPr>
            <a:t>Enfoque en la prueba para tratar: Evidencia, fundamentos y práctica</a:t>
          </a:r>
        </a:p>
      </dgm:t>
    </dgm:pt>
    <dgm:pt modelId="{2BDF67CA-BF6F-704A-B19F-531487CBC12D}" type="sibTrans" cxnId="{D85F49AA-0598-4AF7-91B2-E781768AE7F2}">
      <dgm:prSet/>
      <dgm:spPr/>
      <dgm:t>
        <a:bodyPr/>
        <a:lstStyle/>
        <a:p>
          <a:endParaRPr lang="en-US"/>
        </a:p>
      </dgm:t>
    </dgm:pt>
    <dgm:pt modelId="{5799050E-9D8E-1C4D-A0E2-D2E5D2259CA3}" type="parTrans" cxnId="{14D28809-8DE3-4F07-B7F0-BC196660BDC6}">
      <dgm:prSet/>
      <dgm:spPr/>
      <dgm:t>
        <a:bodyPr/>
        <a:lstStyle/>
        <a:p>
          <a:endParaRPr lang="en-US"/>
        </a:p>
      </dgm:t>
    </dgm:pt>
    <dgm:pt modelId="{109FAE69-732D-CF49-8B22-D2C5FD87CCE9}">
      <dgm:prSet custT="1"/>
      <dgm:spPr>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dgm:spPr>
      <dgm:t>
        <a:bodyPr/>
        <a:lstStyle/>
        <a:p>
          <a:r>
            <a:rPr lang="es-LA" sz="1800" b="0" i="0" strike="noStrike" cap="none" spc="0" baseline="0" dirty="0">
              <a:solidFill>
                <a:schemeClr val="bg1"/>
              </a:solidFill>
              <a:effectLst/>
              <a:latin typeface="Arial"/>
              <a:ea typeface="Arial"/>
              <a:cs typeface="Arial"/>
            </a:rPr>
            <a:t>Prueba para tratar: Preguntas adicionales y cómo poner en práctica</a:t>
          </a:r>
        </a:p>
      </dgm:t>
    </dgm:pt>
    <dgm:pt modelId="{9078D039-4E31-1C4E-ADD6-1126E522C5F4}" type="sibTrans" cxnId="{14D28809-8DE3-4F07-B7F0-BC196660BDC6}">
      <dgm:prSet/>
      <dgm:spPr/>
      <dgm:t>
        <a:bodyPr/>
        <a:lstStyle/>
        <a:p>
          <a:endParaRPr lang="en-US"/>
        </a:p>
      </dgm:t>
    </dgm:pt>
    <dgm:pt modelId="{58480468-02F9-C14A-94AD-3B447A202433}" type="pres">
      <dgm:prSet presAssocID="{C0C72D38-22C2-C045-8AFB-C07E5608C984}" presName="Name0" presStyleCnt="0">
        <dgm:presLayoutVars>
          <dgm:chMax val="7"/>
          <dgm:chPref val="7"/>
          <dgm:dir/>
        </dgm:presLayoutVars>
      </dgm:prSet>
      <dgm:spPr/>
    </dgm:pt>
    <dgm:pt modelId="{D270A6DA-0C1E-394C-B44D-42E934D9E63C}" type="pres">
      <dgm:prSet presAssocID="{C0C72D38-22C2-C045-8AFB-C07E5608C984}" presName="Name1" presStyleCnt="0"/>
      <dgm:spPr/>
    </dgm:pt>
    <dgm:pt modelId="{DF4FE5EA-2E9F-3744-B5F1-BC64E91A7F0F}" type="pres">
      <dgm:prSet presAssocID="{C0C72D38-22C2-C045-8AFB-C07E5608C984}" presName="cycle" presStyleCnt="0"/>
      <dgm:spPr/>
    </dgm:pt>
    <dgm:pt modelId="{64DD7DDD-F270-894B-8161-BFDF74ADF48F}" type="pres">
      <dgm:prSet presAssocID="{C0C72D38-22C2-C045-8AFB-C07E5608C984}" presName="srcNode" presStyleLbl="node1" presStyleIdx="0" presStyleCnt="6"/>
      <dgm:spPr/>
    </dgm:pt>
    <dgm:pt modelId="{1B27D275-BBAF-3E41-8EE6-DF906F101460}" type="pres">
      <dgm:prSet presAssocID="{C0C72D38-22C2-C045-8AFB-C07E5608C984}" presName="conn" presStyleLbl="parChTrans1D2" presStyleIdx="0" presStyleCnt="1"/>
      <dgm:spPr/>
    </dgm:pt>
    <dgm:pt modelId="{BC113B6E-508F-8A47-8F3F-F0B653429DFA}" type="pres">
      <dgm:prSet presAssocID="{C0C72D38-22C2-C045-8AFB-C07E5608C984}" presName="extraNode" presStyleLbl="node1" presStyleIdx="0" presStyleCnt="6"/>
      <dgm:spPr/>
    </dgm:pt>
    <dgm:pt modelId="{329563CC-E699-104F-BD28-D74819896357}" type="pres">
      <dgm:prSet presAssocID="{C0C72D38-22C2-C045-8AFB-C07E5608C984}" presName="dstNode" presStyleLbl="node1" presStyleIdx="0" presStyleCnt="6"/>
      <dgm:spPr/>
    </dgm:pt>
    <dgm:pt modelId="{9AFDD00C-C597-3A4C-AECB-295BA116D797}" type="pres">
      <dgm:prSet presAssocID="{28AE1393-9353-5E42-B05F-96506D104923}" presName="text_1" presStyleLbl="node1" presStyleIdx="0" presStyleCnt="6">
        <dgm:presLayoutVars>
          <dgm:bulletEnabled val="1"/>
        </dgm:presLayoutVars>
      </dgm:prSet>
      <dgm:spPr/>
    </dgm:pt>
    <dgm:pt modelId="{F974DD16-857B-844B-9F36-E8CF88DB1A31}" type="pres">
      <dgm:prSet presAssocID="{28AE1393-9353-5E42-B05F-96506D104923}" presName="accent_1" presStyleCnt="0"/>
      <dgm:spPr/>
    </dgm:pt>
    <dgm:pt modelId="{F601CEB6-FCB9-7A49-85F1-22BA7D87C1BB}" type="pres">
      <dgm:prSet presAssocID="{28AE1393-9353-5E42-B05F-96506D104923}" presName="accentRepeatNode" presStyleLbl="solidFgAcc1" presStyleIdx="0" presStyleCnt="6"/>
      <dgm:spPr>
        <a:solidFill>
          <a:schemeClr val="lt1">
            <a:hueOff val="0"/>
            <a:satOff val="0"/>
            <a:lumOff val="0"/>
            <a:alphaOff val="0"/>
          </a:schemeClr>
        </a:solidFill>
        <a:ln w="12700" cap="flat" cmpd="sng" algn="ctr">
          <a:solidFill>
            <a:schemeClr val="accent1">
              <a:shade val="50000"/>
              <a:hueOff val="0"/>
              <a:satOff val="0"/>
              <a:lumOff val="0"/>
              <a:alphaOff val="0"/>
            </a:schemeClr>
          </a:solidFill>
          <a:prstDash val="solid"/>
          <a:miter lim="800000"/>
        </a:ln>
      </dgm:spPr>
    </dgm:pt>
    <dgm:pt modelId="{67136449-A258-F949-B331-AA12D4E3D14E}" type="pres">
      <dgm:prSet presAssocID="{03818DA8-A705-FD43-961C-68D985B68E49}" presName="text_2" presStyleLbl="node1" presStyleIdx="1" presStyleCnt="6">
        <dgm:presLayoutVars>
          <dgm:bulletEnabled val="1"/>
        </dgm:presLayoutVars>
      </dgm:prSet>
      <dgm:spPr/>
    </dgm:pt>
    <dgm:pt modelId="{380CB8E5-28ED-B74F-BACE-078271A4CECE}" type="pres">
      <dgm:prSet presAssocID="{03818DA8-A705-FD43-961C-68D985B68E49}" presName="accent_2" presStyleCnt="0"/>
      <dgm:spPr/>
    </dgm:pt>
    <dgm:pt modelId="{F94F0357-AFE2-2547-A98D-DBFDF20587E5}" type="pres">
      <dgm:prSet presAssocID="{03818DA8-A705-FD43-961C-68D985B68E49}" presName="accentRepeatNode" presStyleLbl="solidFgAcc1" presStyleIdx="1" presStyleCnt="6"/>
      <dgm:spPr>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dgm:spPr>
    </dgm:pt>
    <dgm:pt modelId="{46AD875B-65A2-D64A-97B4-BD107CB0444F}" type="pres">
      <dgm:prSet presAssocID="{BD28FFA6-C4FC-8B46-8B1E-758732EE4144}" presName="text_3" presStyleLbl="node1" presStyleIdx="2" presStyleCnt="6">
        <dgm:presLayoutVars>
          <dgm:bulletEnabled val="1"/>
        </dgm:presLayoutVars>
      </dgm:prSet>
      <dgm:spPr/>
    </dgm:pt>
    <dgm:pt modelId="{CA0DC257-1FE2-8E47-AAF8-3F9CCF1FA1B5}" type="pres">
      <dgm:prSet presAssocID="{BD28FFA6-C4FC-8B46-8B1E-758732EE4144}" presName="accent_3" presStyleCnt="0"/>
      <dgm:spPr/>
    </dgm:pt>
    <dgm:pt modelId="{030381E6-9A62-FC41-8805-77A3812B6DA3}" type="pres">
      <dgm:prSet presAssocID="{BD28FFA6-C4FC-8B46-8B1E-758732EE4144}" presName="accentRepeatNode" presStyleLbl="solidFgAcc1" presStyleIdx="2" presStyleCnt="6"/>
      <dgm:spPr>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dgm:spPr>
    </dgm:pt>
    <dgm:pt modelId="{51AD66B2-82D1-FB41-95B0-B4D5CB0849EA}" type="pres">
      <dgm:prSet presAssocID="{1C697969-CD74-8940-B262-82CC2A939768}" presName="text_4" presStyleLbl="node1" presStyleIdx="3" presStyleCnt="6">
        <dgm:presLayoutVars>
          <dgm:bulletEnabled val="1"/>
        </dgm:presLayoutVars>
      </dgm:prSet>
      <dgm:spPr/>
    </dgm:pt>
    <dgm:pt modelId="{BBBC0833-159A-5D44-A227-E9500A928915}" type="pres">
      <dgm:prSet presAssocID="{1C697969-CD74-8940-B262-82CC2A939768}" presName="accent_4" presStyleCnt="0"/>
      <dgm:spPr/>
    </dgm:pt>
    <dgm:pt modelId="{CB13335B-29E2-CA46-8043-CFBBD9F8A5D8}" type="pres">
      <dgm:prSet presAssocID="{1C697969-CD74-8940-B262-82CC2A939768}" presName="accentRepeatNode" presStyleLbl="solidFgAcc1" presStyleIdx="3" presStyleCnt="6"/>
      <dgm:spPr>
        <a:solidFill>
          <a:schemeClr val="lt1">
            <a:hueOff val="0"/>
            <a:satOff val="0"/>
            <a:lumOff val="0"/>
            <a:alphaOff val="0"/>
          </a:schemeClr>
        </a:solidFill>
        <a:ln w="12700" cap="flat" cmpd="sng" algn="ctr">
          <a:solidFill>
            <a:schemeClr val="accent1">
              <a:shade val="50000"/>
              <a:hueOff val="402493"/>
              <a:satOff val="-9802"/>
              <a:lumOff val="42896"/>
              <a:alphaOff val="0"/>
            </a:schemeClr>
          </a:solidFill>
          <a:prstDash val="solid"/>
          <a:miter lim="800000"/>
        </a:ln>
      </dgm:spPr>
    </dgm:pt>
    <dgm:pt modelId="{C04A6AA0-0E53-2E4A-AAF2-9CF9B7F17934}" type="pres">
      <dgm:prSet presAssocID="{AC25AD7B-37B1-9841-8CE6-5E61DD1F8043}" presName="text_5" presStyleLbl="node1" presStyleIdx="4" presStyleCnt="6">
        <dgm:presLayoutVars>
          <dgm:bulletEnabled val="1"/>
        </dgm:presLayoutVars>
      </dgm:prSet>
      <dgm:spPr/>
    </dgm:pt>
    <dgm:pt modelId="{26FBD201-9F57-4141-8C52-537742431BF0}" type="pres">
      <dgm:prSet presAssocID="{AC25AD7B-37B1-9841-8CE6-5E61DD1F8043}" presName="accent_5" presStyleCnt="0"/>
      <dgm:spPr/>
    </dgm:pt>
    <dgm:pt modelId="{C9C7509D-4EFE-0048-AFC6-B1330A2A7DE4}" type="pres">
      <dgm:prSet presAssocID="{AC25AD7B-37B1-9841-8CE6-5E61DD1F8043}" presName="accentRepeatNode" presStyleLbl="solidFgAcc1" presStyleIdx="4" presStyleCnt="6"/>
      <dgm:spPr>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dgm:spPr>
    </dgm:pt>
    <dgm:pt modelId="{9FC2C223-3AE1-4C46-B3B7-BF78223F2085}" type="pres">
      <dgm:prSet presAssocID="{109FAE69-732D-CF49-8B22-D2C5FD87CCE9}" presName="text_6" presStyleLbl="node1" presStyleIdx="5" presStyleCnt="6">
        <dgm:presLayoutVars>
          <dgm:bulletEnabled val="1"/>
        </dgm:presLayoutVars>
      </dgm:prSet>
      <dgm:spPr/>
    </dgm:pt>
    <dgm:pt modelId="{E48BB9DE-EC65-D04D-B63E-16AF563FDC89}" type="pres">
      <dgm:prSet presAssocID="{109FAE69-732D-CF49-8B22-D2C5FD87CCE9}" presName="accent_6" presStyleCnt="0"/>
      <dgm:spPr/>
    </dgm:pt>
    <dgm:pt modelId="{59489289-1E4F-AE42-A0B5-912A515840DE}" type="pres">
      <dgm:prSet presAssocID="{109FAE69-732D-CF49-8B22-D2C5FD87CCE9}" presName="accentRepeatNode" presStyleLbl="solidFgAcc1" presStyleIdx="5" presStyleCnt="6"/>
      <dgm:spPr>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dgm:spPr>
    </dgm:pt>
  </dgm:ptLst>
  <dgm:cxnLst>
    <dgm:cxn modelId="{14D28809-8DE3-4F07-B7F0-BC196660BDC6}" srcId="{C0C72D38-22C2-C045-8AFB-C07E5608C984}" destId="{109FAE69-732D-CF49-8B22-D2C5FD87CCE9}" srcOrd="5" destOrd="0" parTransId="{5799050E-9D8E-1C4D-A0E2-D2E5D2259CA3}" sibTransId="{9078D039-4E31-1C4E-ADD6-1126E522C5F4}"/>
    <dgm:cxn modelId="{87DC5F11-6BC7-4C90-A82E-531A94F632C9}" type="presOf" srcId="{109FAE69-732D-CF49-8B22-D2C5FD87CCE9}" destId="{9FC2C223-3AE1-4C46-B3B7-BF78223F2085}" srcOrd="0" destOrd="0" presId="urn:microsoft.com/office/officeart/2008/layout/VerticalCurvedList"/>
    <dgm:cxn modelId="{56EBDE17-EAE6-4986-BDC3-3869A4F91BEA}" srcId="{C0C72D38-22C2-C045-8AFB-C07E5608C984}" destId="{1C697969-CD74-8940-B262-82CC2A939768}" srcOrd="3" destOrd="0" parTransId="{4DC8A1BE-CD91-A443-8E77-8F9C0E5018CE}" sibTransId="{AFC9BF96-A10F-DD49-B89D-7F8754162669}"/>
    <dgm:cxn modelId="{D5629C38-2FDF-4407-959B-A6D6EB9F1F5E}" type="presOf" srcId="{04940022-E21F-5C44-998B-831D9B8D338F}" destId="{1B27D275-BBAF-3E41-8EE6-DF906F101460}" srcOrd="0" destOrd="0" presId="urn:microsoft.com/office/officeart/2008/layout/VerticalCurvedList"/>
    <dgm:cxn modelId="{1A04A75C-4DF9-468C-967A-BB541DCF9848}" type="presOf" srcId="{BD28FFA6-C4FC-8B46-8B1E-758732EE4144}" destId="{46AD875B-65A2-D64A-97B4-BD107CB0444F}" srcOrd="0" destOrd="0" presId="urn:microsoft.com/office/officeart/2008/layout/VerticalCurvedList"/>
    <dgm:cxn modelId="{2EECA663-5196-4C3E-AF9D-030F3B10E9B0}" type="presOf" srcId="{28AE1393-9353-5E42-B05F-96506D104923}" destId="{9AFDD00C-C597-3A4C-AECB-295BA116D797}" srcOrd="0" destOrd="0" presId="urn:microsoft.com/office/officeart/2008/layout/VerticalCurvedList"/>
    <dgm:cxn modelId="{D341046E-725D-45D9-86B2-A999F691F561}" srcId="{C0C72D38-22C2-C045-8AFB-C07E5608C984}" destId="{03818DA8-A705-FD43-961C-68D985B68E49}" srcOrd="1" destOrd="0" parTransId="{0DB113C0-BEEC-DE45-96C1-9012330BA2BD}" sibTransId="{5FC3E503-3580-A142-AD01-6C4C60F8EB5F}"/>
    <dgm:cxn modelId="{D85F49AA-0598-4AF7-91B2-E781768AE7F2}" srcId="{C0C72D38-22C2-C045-8AFB-C07E5608C984}" destId="{AC25AD7B-37B1-9841-8CE6-5E61DD1F8043}" srcOrd="4" destOrd="0" parTransId="{0F0913BC-23C2-484D-AA19-B59811DCD5AA}" sibTransId="{2BDF67CA-BF6F-704A-B19F-531487CBC12D}"/>
    <dgm:cxn modelId="{5F1162BF-C0CC-47B9-91F9-0A7BC2E883BA}" type="presOf" srcId="{03818DA8-A705-FD43-961C-68D985B68E49}" destId="{67136449-A258-F949-B331-AA12D4E3D14E}" srcOrd="0" destOrd="0" presId="urn:microsoft.com/office/officeart/2008/layout/VerticalCurvedList"/>
    <dgm:cxn modelId="{B8A535E1-3AFC-468B-AA99-0F5C746342FB}" srcId="{C0C72D38-22C2-C045-8AFB-C07E5608C984}" destId="{BD28FFA6-C4FC-8B46-8B1E-758732EE4144}" srcOrd="2" destOrd="0" parTransId="{44349B1D-2AAF-6C45-81A0-54987D4A61B1}" sibTransId="{3FAB5859-C3C9-BF4E-87DE-9C4BF9C6394A}"/>
    <dgm:cxn modelId="{57C8F7E1-CA15-4878-9245-B4D2B2894952}" srcId="{C0C72D38-22C2-C045-8AFB-C07E5608C984}" destId="{28AE1393-9353-5E42-B05F-96506D104923}" srcOrd="0" destOrd="0" parTransId="{2E659FAE-135D-FE40-A269-344368A0FEBB}" sibTransId="{04940022-E21F-5C44-998B-831D9B8D338F}"/>
    <dgm:cxn modelId="{BB1A71E7-0523-4096-9989-2CC6D4ABC47C}" type="presOf" srcId="{C0C72D38-22C2-C045-8AFB-C07E5608C984}" destId="{58480468-02F9-C14A-94AD-3B447A202433}" srcOrd="0" destOrd="0" presId="urn:microsoft.com/office/officeart/2008/layout/VerticalCurvedList"/>
    <dgm:cxn modelId="{9DEA30FC-9F0C-4C2B-A882-BE65647E3E6B}" type="presOf" srcId="{AC25AD7B-37B1-9841-8CE6-5E61DD1F8043}" destId="{C04A6AA0-0E53-2E4A-AAF2-9CF9B7F17934}" srcOrd="0" destOrd="0" presId="urn:microsoft.com/office/officeart/2008/layout/VerticalCurvedList"/>
    <dgm:cxn modelId="{3B30A2FE-E35F-4944-957D-20F64B72BF7B}" type="presOf" srcId="{1C697969-CD74-8940-B262-82CC2A939768}" destId="{51AD66B2-82D1-FB41-95B0-B4D5CB0849EA}" srcOrd="0" destOrd="0" presId="urn:microsoft.com/office/officeart/2008/layout/VerticalCurvedList"/>
    <dgm:cxn modelId="{243FC631-5C16-4650-A0FB-DC56DA8A426D}" type="presParOf" srcId="{58480468-02F9-C14A-94AD-3B447A202433}" destId="{D270A6DA-0C1E-394C-B44D-42E934D9E63C}" srcOrd="0" destOrd="0" presId="urn:microsoft.com/office/officeart/2008/layout/VerticalCurvedList"/>
    <dgm:cxn modelId="{E5587852-EE5E-4368-A026-F26961CCBB2B}" type="presParOf" srcId="{D270A6DA-0C1E-394C-B44D-42E934D9E63C}" destId="{DF4FE5EA-2E9F-3744-B5F1-BC64E91A7F0F}" srcOrd="0" destOrd="0" presId="urn:microsoft.com/office/officeart/2008/layout/VerticalCurvedList"/>
    <dgm:cxn modelId="{5AEB9768-EF6F-40AE-A775-C020491871D2}" type="presParOf" srcId="{DF4FE5EA-2E9F-3744-B5F1-BC64E91A7F0F}" destId="{64DD7DDD-F270-894B-8161-BFDF74ADF48F}" srcOrd="0" destOrd="0" presId="urn:microsoft.com/office/officeart/2008/layout/VerticalCurvedList"/>
    <dgm:cxn modelId="{EFEDEE4B-856E-4387-B511-6668096A8939}" type="presParOf" srcId="{DF4FE5EA-2E9F-3744-B5F1-BC64E91A7F0F}" destId="{1B27D275-BBAF-3E41-8EE6-DF906F101460}" srcOrd="1" destOrd="0" presId="urn:microsoft.com/office/officeart/2008/layout/VerticalCurvedList"/>
    <dgm:cxn modelId="{1D70CFB5-2EEC-43EF-BCBA-9E6AADF7D3D8}" type="presParOf" srcId="{DF4FE5EA-2E9F-3744-B5F1-BC64E91A7F0F}" destId="{BC113B6E-508F-8A47-8F3F-F0B653429DFA}" srcOrd="2" destOrd="0" presId="urn:microsoft.com/office/officeart/2008/layout/VerticalCurvedList"/>
    <dgm:cxn modelId="{629038DB-8CB4-4740-8582-2103E418A975}" type="presParOf" srcId="{DF4FE5EA-2E9F-3744-B5F1-BC64E91A7F0F}" destId="{329563CC-E699-104F-BD28-D74819896357}" srcOrd="3" destOrd="0" presId="urn:microsoft.com/office/officeart/2008/layout/VerticalCurvedList"/>
    <dgm:cxn modelId="{7DEAAC47-885D-440D-88BE-7B72FBE02F70}" type="presParOf" srcId="{D270A6DA-0C1E-394C-B44D-42E934D9E63C}" destId="{9AFDD00C-C597-3A4C-AECB-295BA116D797}" srcOrd="1" destOrd="0" presId="urn:microsoft.com/office/officeart/2008/layout/VerticalCurvedList"/>
    <dgm:cxn modelId="{FEEEDA61-5346-4D02-8BA8-AC679CBDC5E6}" type="presParOf" srcId="{D270A6DA-0C1E-394C-B44D-42E934D9E63C}" destId="{F974DD16-857B-844B-9F36-E8CF88DB1A31}" srcOrd="2" destOrd="0" presId="urn:microsoft.com/office/officeart/2008/layout/VerticalCurvedList"/>
    <dgm:cxn modelId="{3FE42640-EB32-4048-BBAB-B05911DC9810}" type="presParOf" srcId="{F974DD16-857B-844B-9F36-E8CF88DB1A31}" destId="{F601CEB6-FCB9-7A49-85F1-22BA7D87C1BB}" srcOrd="0" destOrd="0" presId="urn:microsoft.com/office/officeart/2008/layout/VerticalCurvedList"/>
    <dgm:cxn modelId="{B78EDB99-3014-4493-B39A-9FA5A70F5013}" type="presParOf" srcId="{D270A6DA-0C1E-394C-B44D-42E934D9E63C}" destId="{67136449-A258-F949-B331-AA12D4E3D14E}" srcOrd="3" destOrd="0" presId="urn:microsoft.com/office/officeart/2008/layout/VerticalCurvedList"/>
    <dgm:cxn modelId="{FECFA935-CD95-45D0-A343-9A954A4FC003}" type="presParOf" srcId="{D270A6DA-0C1E-394C-B44D-42E934D9E63C}" destId="{380CB8E5-28ED-B74F-BACE-078271A4CECE}" srcOrd="4" destOrd="0" presId="urn:microsoft.com/office/officeart/2008/layout/VerticalCurvedList"/>
    <dgm:cxn modelId="{DB5B7ED4-EC69-451C-A472-C281C7F6D7D7}" type="presParOf" srcId="{380CB8E5-28ED-B74F-BACE-078271A4CECE}" destId="{F94F0357-AFE2-2547-A98D-DBFDF20587E5}" srcOrd="0" destOrd="0" presId="urn:microsoft.com/office/officeart/2008/layout/VerticalCurvedList"/>
    <dgm:cxn modelId="{FDDDDFA3-5893-4D16-81DD-62FC76B93FA6}" type="presParOf" srcId="{D270A6DA-0C1E-394C-B44D-42E934D9E63C}" destId="{46AD875B-65A2-D64A-97B4-BD107CB0444F}" srcOrd="5" destOrd="0" presId="urn:microsoft.com/office/officeart/2008/layout/VerticalCurvedList"/>
    <dgm:cxn modelId="{4101371C-428B-445C-A56B-3068F3C16CC9}" type="presParOf" srcId="{D270A6DA-0C1E-394C-B44D-42E934D9E63C}" destId="{CA0DC257-1FE2-8E47-AAF8-3F9CCF1FA1B5}" srcOrd="6" destOrd="0" presId="urn:microsoft.com/office/officeart/2008/layout/VerticalCurvedList"/>
    <dgm:cxn modelId="{02829585-4DBE-4955-A2B8-19889F7E7DD6}" type="presParOf" srcId="{CA0DC257-1FE2-8E47-AAF8-3F9CCF1FA1B5}" destId="{030381E6-9A62-FC41-8805-77A3812B6DA3}" srcOrd="0" destOrd="0" presId="urn:microsoft.com/office/officeart/2008/layout/VerticalCurvedList"/>
    <dgm:cxn modelId="{2EBC68E1-B21E-4169-AC1A-E75AEAE8E748}" type="presParOf" srcId="{D270A6DA-0C1E-394C-B44D-42E934D9E63C}" destId="{51AD66B2-82D1-FB41-95B0-B4D5CB0849EA}" srcOrd="7" destOrd="0" presId="urn:microsoft.com/office/officeart/2008/layout/VerticalCurvedList"/>
    <dgm:cxn modelId="{CA7AD647-7549-4297-8CF4-11864BEBB114}" type="presParOf" srcId="{D270A6DA-0C1E-394C-B44D-42E934D9E63C}" destId="{BBBC0833-159A-5D44-A227-E9500A928915}" srcOrd="8" destOrd="0" presId="urn:microsoft.com/office/officeart/2008/layout/VerticalCurvedList"/>
    <dgm:cxn modelId="{A02574A2-CA5D-41FC-83ED-C4FEBB9702EA}" type="presParOf" srcId="{BBBC0833-159A-5D44-A227-E9500A928915}" destId="{CB13335B-29E2-CA46-8043-CFBBD9F8A5D8}" srcOrd="0" destOrd="0" presId="urn:microsoft.com/office/officeart/2008/layout/VerticalCurvedList"/>
    <dgm:cxn modelId="{1A360E52-7754-4FCC-9188-F88C7A69A918}" type="presParOf" srcId="{D270A6DA-0C1E-394C-B44D-42E934D9E63C}" destId="{C04A6AA0-0E53-2E4A-AAF2-9CF9B7F17934}" srcOrd="9" destOrd="0" presId="urn:microsoft.com/office/officeart/2008/layout/VerticalCurvedList"/>
    <dgm:cxn modelId="{90501561-CDBD-457D-ACC0-BD5EF0BC6AE5}" type="presParOf" srcId="{D270A6DA-0C1E-394C-B44D-42E934D9E63C}" destId="{26FBD201-9F57-4141-8C52-537742431BF0}" srcOrd="10" destOrd="0" presId="urn:microsoft.com/office/officeart/2008/layout/VerticalCurvedList"/>
    <dgm:cxn modelId="{45FEE87F-C0E8-42DA-8493-29B3D1301FB0}" type="presParOf" srcId="{26FBD201-9F57-4141-8C52-537742431BF0}" destId="{C9C7509D-4EFE-0048-AFC6-B1330A2A7DE4}" srcOrd="0" destOrd="0" presId="urn:microsoft.com/office/officeart/2008/layout/VerticalCurvedList"/>
    <dgm:cxn modelId="{3D2F6721-9EA5-4454-B069-3ADCBC592980}" type="presParOf" srcId="{D270A6DA-0C1E-394C-B44D-42E934D9E63C}" destId="{9FC2C223-3AE1-4C46-B3B7-BF78223F2085}" srcOrd="11" destOrd="0" presId="urn:microsoft.com/office/officeart/2008/layout/VerticalCurvedList"/>
    <dgm:cxn modelId="{3BC39CAD-C04B-4B42-8F93-D3F5DB028D81}" type="presParOf" srcId="{D270A6DA-0C1E-394C-B44D-42E934D9E63C}" destId="{E48BB9DE-EC65-D04D-B63E-16AF563FDC89}" srcOrd="12" destOrd="0" presId="urn:microsoft.com/office/officeart/2008/layout/VerticalCurvedList"/>
    <dgm:cxn modelId="{52B03B96-BE96-4716-B14F-4F259B90A287}" type="presParOf" srcId="{E48BB9DE-EC65-D04D-B63E-16AF563FDC89}" destId="{59489289-1E4F-AE42-A0B5-912A515840D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474E9C21-DB29-4FA7-8E12-B381C6EED172}" type="doc">
      <dgm:prSet loTypeId="urn:microsoft.com/office/officeart/2005/8/layout/pyramid1" loCatId="pyramid" qsTypeId="urn:microsoft.com/office/officeart/2005/8/quickstyle/simple1" qsCatId="simple" csTypeId="urn:microsoft.com/office/officeart/2005/8/colors/accent1_5" csCatId="accent1" phldr="1"/>
      <dgm:spPr/>
      <dgm:t>
        <a:bodyPr/>
        <a:lstStyle/>
        <a:p>
          <a:endParaRPr/>
        </a:p>
      </dgm:t>
    </dgm:pt>
    <dgm:pt modelId="{63CEC45D-DDC5-4F9E-B3D5-70BC17E3A1E8}" type="parTrans" cxnId="{74D53CBC-FEE6-4622-BBB6-9E10FFFFD330}">
      <dgm:prSet/>
      <dgm:spPr/>
      <dgm:t>
        <a:bodyPr/>
        <a:lstStyle/>
        <a:p>
          <a:endParaRPr lang="en-US"/>
        </a:p>
      </dgm:t>
    </dgm:pt>
    <dgm:pt modelId="{011703A1-ED8B-44FC-A4BA-37D6E5B793D7}">
      <dgm:prSet phldrT="[Text]" custT="1"/>
      <dgm:spPr/>
      <dgm:t>
        <a:bodyPr/>
        <a:lstStyle/>
        <a:p>
          <a:pPr algn="ctr"/>
          <a:r>
            <a:rPr lang="es-LA" sz="1000" b="1" i="0" strike="noStrike" cap="none" spc="0" baseline="0" dirty="0">
              <a:solidFill>
                <a:srgbClr val="000000"/>
              </a:solidFill>
              <a:effectLst/>
              <a:latin typeface="Arial"/>
              <a:ea typeface="Arial"/>
              <a:cs typeface="Arial"/>
            </a:rPr>
            <a:t>UCI</a:t>
          </a:r>
          <a:endParaRPr lang="es-LA" sz="100" b="1" i="0" strike="noStrike" cap="none" spc="0" baseline="0" dirty="0">
            <a:solidFill>
              <a:srgbClr val="000000"/>
            </a:solidFill>
            <a:effectLst/>
            <a:latin typeface="Arial"/>
            <a:ea typeface="Arial"/>
            <a:cs typeface="Arial"/>
          </a:endParaRPr>
        </a:p>
      </dgm:t>
    </dgm:pt>
    <dgm:pt modelId="{8F8F0DEE-2F7D-4160-9667-5C7B92E3EBC0}" type="sibTrans" cxnId="{74D53CBC-FEE6-4622-BBB6-9E10FFFFD330}">
      <dgm:prSet/>
      <dgm:spPr/>
      <dgm:t>
        <a:bodyPr/>
        <a:lstStyle/>
        <a:p>
          <a:endParaRPr lang="en-US"/>
        </a:p>
      </dgm:t>
    </dgm:pt>
    <dgm:pt modelId="{320C204D-1165-4B7E-BC39-2A81061DAB6E}" type="parTrans" cxnId="{92DC062D-AD99-429E-8C02-B711CB5C6C16}">
      <dgm:prSet/>
      <dgm:spPr/>
      <dgm:t>
        <a:bodyPr/>
        <a:lstStyle/>
        <a:p>
          <a:endParaRPr lang="en-US"/>
        </a:p>
      </dgm:t>
    </dgm:pt>
    <dgm:pt modelId="{CCFD4BEF-2BFA-4973-A17B-112E8DAAC878}">
      <dgm:prSet phldrT="[Text]" custT="1"/>
      <dgm:spPr/>
      <dgm:t>
        <a:bodyPr/>
        <a:lstStyle/>
        <a:p>
          <a:r>
            <a:rPr lang="es-LA" sz="800" b="0" i="0" strike="noStrike" cap="none" spc="0" baseline="0" dirty="0">
              <a:solidFill>
                <a:srgbClr val="000000"/>
              </a:solidFill>
              <a:effectLst/>
              <a:latin typeface="Arial"/>
              <a:ea typeface="Arial"/>
              <a:cs typeface="Arial"/>
            </a:rPr>
            <a:t>Atención hospitalaria</a:t>
          </a:r>
        </a:p>
      </dgm:t>
    </dgm:pt>
    <dgm:pt modelId="{F1B7A180-2E80-4CDF-8DD9-D833122AA2BA}" type="sibTrans" cxnId="{92DC062D-AD99-429E-8C02-B711CB5C6C16}">
      <dgm:prSet/>
      <dgm:spPr/>
      <dgm:t>
        <a:bodyPr/>
        <a:lstStyle/>
        <a:p>
          <a:endParaRPr lang="en-US"/>
        </a:p>
      </dgm:t>
    </dgm:pt>
    <dgm:pt modelId="{360F7326-6808-4F28-BBC7-D13D736C724D}" type="parTrans" cxnId="{E61C0CAC-400B-4632-AB5A-B8F3623E5ACE}">
      <dgm:prSet/>
      <dgm:spPr/>
      <dgm:t>
        <a:bodyPr/>
        <a:lstStyle/>
        <a:p>
          <a:endParaRPr lang="en-US"/>
        </a:p>
      </dgm:t>
    </dgm:pt>
    <dgm:pt modelId="{B6C009F0-4DAE-4F91-816E-317CB68F8994}">
      <dgm:prSet phldrT="[Text]" custT="1"/>
      <dgm:spPr/>
      <dgm:t>
        <a:bodyPr/>
        <a:lstStyle/>
        <a:p>
          <a:r>
            <a:rPr lang="es-LA" sz="800" b="0" i="0" strike="noStrike" cap="none" spc="0" baseline="0">
              <a:solidFill>
                <a:srgbClr val="000000"/>
              </a:solidFill>
              <a:effectLst/>
              <a:latin typeface="Arial"/>
              <a:ea typeface="Arial"/>
              <a:cs typeface="Arial"/>
            </a:rPr>
            <a:t>Atención primaria y atención comunitaria</a:t>
          </a:r>
        </a:p>
      </dgm:t>
    </dgm:pt>
    <dgm:pt modelId="{042B19A9-C0B1-47A3-A7CB-07A13A174612}" type="sibTrans" cxnId="{E61C0CAC-400B-4632-AB5A-B8F3623E5ACE}">
      <dgm:prSet/>
      <dgm:spPr/>
      <dgm:t>
        <a:bodyPr/>
        <a:lstStyle/>
        <a:p>
          <a:endParaRPr lang="en-US"/>
        </a:p>
      </dgm:t>
    </dgm:pt>
    <dgm:pt modelId="{7C8353D8-9E63-4A73-B04C-28FB5A927B1C}" type="pres">
      <dgm:prSet presAssocID="{474E9C21-DB29-4FA7-8E12-B381C6EED172}" presName="Name0" presStyleCnt="0">
        <dgm:presLayoutVars>
          <dgm:dir/>
          <dgm:animLvl val="lvl"/>
          <dgm:resizeHandles val="exact"/>
        </dgm:presLayoutVars>
      </dgm:prSet>
      <dgm:spPr/>
    </dgm:pt>
    <dgm:pt modelId="{D6508200-A125-43D6-95A0-48B2397A8AE1}" type="pres">
      <dgm:prSet presAssocID="{011703A1-ED8B-44FC-A4BA-37D6E5B793D7}" presName="Name8" presStyleCnt="0"/>
      <dgm:spPr/>
    </dgm:pt>
    <dgm:pt modelId="{B84F8FE7-C0CD-439B-A21B-560216DBB101}" type="pres">
      <dgm:prSet presAssocID="{011703A1-ED8B-44FC-A4BA-37D6E5B793D7}" presName="level" presStyleLbl="node1" presStyleIdx="0" presStyleCnt="3" custScaleX="97506">
        <dgm:presLayoutVars>
          <dgm:chMax val="1"/>
          <dgm:bulletEnabled val="1"/>
        </dgm:presLayoutVars>
      </dgm:prSet>
      <dgm:spPr/>
    </dgm:pt>
    <dgm:pt modelId="{17FBD704-11F1-43AA-9C53-C93469A06C1C}" type="pres">
      <dgm:prSet presAssocID="{011703A1-ED8B-44FC-A4BA-37D6E5B793D7}" presName="levelTx" presStyleLbl="revTx" presStyleIdx="0" presStyleCnt="0">
        <dgm:presLayoutVars>
          <dgm:chMax val="1"/>
          <dgm:bulletEnabled val="1"/>
        </dgm:presLayoutVars>
      </dgm:prSet>
      <dgm:spPr/>
    </dgm:pt>
    <dgm:pt modelId="{0682AB53-1ED9-4A5A-8310-BEFF7FAFDCCF}" type="pres">
      <dgm:prSet presAssocID="{CCFD4BEF-2BFA-4973-A17B-112E8DAAC878}" presName="Name8" presStyleCnt="0"/>
      <dgm:spPr/>
    </dgm:pt>
    <dgm:pt modelId="{F5BB4957-95E0-4525-B858-DE6EDD78E945}" type="pres">
      <dgm:prSet presAssocID="{CCFD4BEF-2BFA-4973-A17B-112E8DAAC878}" presName="level" presStyleLbl="node1" presStyleIdx="1" presStyleCnt="3">
        <dgm:presLayoutVars>
          <dgm:chMax val="1"/>
          <dgm:bulletEnabled val="1"/>
        </dgm:presLayoutVars>
      </dgm:prSet>
      <dgm:spPr/>
    </dgm:pt>
    <dgm:pt modelId="{CE7B961C-44F4-491C-9887-DC88B0D73C05}" type="pres">
      <dgm:prSet presAssocID="{CCFD4BEF-2BFA-4973-A17B-112E8DAAC878}" presName="levelTx" presStyleLbl="revTx" presStyleIdx="0" presStyleCnt="0">
        <dgm:presLayoutVars>
          <dgm:chMax val="1"/>
          <dgm:bulletEnabled val="1"/>
        </dgm:presLayoutVars>
      </dgm:prSet>
      <dgm:spPr/>
    </dgm:pt>
    <dgm:pt modelId="{ECFA49BF-7E75-460E-800C-11621712B921}" type="pres">
      <dgm:prSet presAssocID="{B6C009F0-4DAE-4F91-816E-317CB68F8994}" presName="Name8" presStyleCnt="0"/>
      <dgm:spPr/>
    </dgm:pt>
    <dgm:pt modelId="{B5107672-A6CF-4DD5-9E8F-920EA8722E30}" type="pres">
      <dgm:prSet presAssocID="{B6C009F0-4DAE-4F91-816E-317CB68F8994}" presName="level" presStyleLbl="node1" presStyleIdx="2" presStyleCnt="3" custScaleY="225453">
        <dgm:presLayoutVars>
          <dgm:chMax val="1"/>
          <dgm:bulletEnabled val="1"/>
        </dgm:presLayoutVars>
      </dgm:prSet>
      <dgm:spPr/>
    </dgm:pt>
    <dgm:pt modelId="{23685315-343B-462A-BFDB-E90D37A7A131}" type="pres">
      <dgm:prSet presAssocID="{B6C009F0-4DAE-4F91-816E-317CB68F8994}" presName="levelTx" presStyleLbl="revTx" presStyleIdx="0" presStyleCnt="0">
        <dgm:presLayoutVars>
          <dgm:chMax val="1"/>
          <dgm:bulletEnabled val="1"/>
        </dgm:presLayoutVars>
      </dgm:prSet>
      <dgm:spPr/>
    </dgm:pt>
  </dgm:ptLst>
  <dgm:cxnLst>
    <dgm:cxn modelId="{E3DA6B19-1277-442D-B316-6BFFAB4CFC99}" type="presOf" srcId="{B6C009F0-4DAE-4F91-816E-317CB68F8994}" destId="{B5107672-A6CF-4DD5-9E8F-920EA8722E30}" srcOrd="0" destOrd="0" presId="urn:microsoft.com/office/officeart/2005/8/layout/pyramid1"/>
    <dgm:cxn modelId="{761C4921-C9D0-42EA-B963-DF0A653E7B1E}" type="presOf" srcId="{474E9C21-DB29-4FA7-8E12-B381C6EED172}" destId="{7C8353D8-9E63-4A73-B04C-28FB5A927B1C}" srcOrd="0" destOrd="0" presId="urn:microsoft.com/office/officeart/2005/8/layout/pyramid1"/>
    <dgm:cxn modelId="{92DC062D-AD99-429E-8C02-B711CB5C6C16}" srcId="{474E9C21-DB29-4FA7-8E12-B381C6EED172}" destId="{CCFD4BEF-2BFA-4973-A17B-112E8DAAC878}" srcOrd="1" destOrd="0" parTransId="{320C204D-1165-4B7E-BC39-2A81061DAB6E}" sibTransId="{F1B7A180-2E80-4CDF-8DD9-D833122AA2BA}"/>
    <dgm:cxn modelId="{0A63053E-C04E-463A-BBDB-1405ED67CA57}" type="presOf" srcId="{B6C009F0-4DAE-4F91-816E-317CB68F8994}" destId="{23685315-343B-462A-BFDB-E90D37A7A131}" srcOrd="1" destOrd="0" presId="urn:microsoft.com/office/officeart/2005/8/layout/pyramid1"/>
    <dgm:cxn modelId="{6FD3474E-4449-45B6-82D2-4F556F5AC5D4}" type="presOf" srcId="{011703A1-ED8B-44FC-A4BA-37D6E5B793D7}" destId="{B84F8FE7-C0CD-439B-A21B-560216DBB101}" srcOrd="0" destOrd="0" presId="urn:microsoft.com/office/officeart/2005/8/layout/pyramid1"/>
    <dgm:cxn modelId="{A9BEA37E-A93D-4A2E-ADE8-767C7FAD2F33}" type="presOf" srcId="{CCFD4BEF-2BFA-4973-A17B-112E8DAAC878}" destId="{F5BB4957-95E0-4525-B858-DE6EDD78E945}" srcOrd="0" destOrd="0" presId="urn:microsoft.com/office/officeart/2005/8/layout/pyramid1"/>
    <dgm:cxn modelId="{78881C81-A2C6-436A-8F03-E3E6F91878C4}" type="presOf" srcId="{CCFD4BEF-2BFA-4973-A17B-112E8DAAC878}" destId="{CE7B961C-44F4-491C-9887-DC88B0D73C05}" srcOrd="1" destOrd="0" presId="urn:microsoft.com/office/officeart/2005/8/layout/pyramid1"/>
    <dgm:cxn modelId="{1E37599F-30DA-41FE-AC99-DEDF4A99789E}" type="presOf" srcId="{011703A1-ED8B-44FC-A4BA-37D6E5B793D7}" destId="{17FBD704-11F1-43AA-9C53-C93469A06C1C}" srcOrd="1" destOrd="0" presId="urn:microsoft.com/office/officeart/2005/8/layout/pyramid1"/>
    <dgm:cxn modelId="{E61C0CAC-400B-4632-AB5A-B8F3623E5ACE}" srcId="{474E9C21-DB29-4FA7-8E12-B381C6EED172}" destId="{B6C009F0-4DAE-4F91-816E-317CB68F8994}" srcOrd="2" destOrd="0" parTransId="{360F7326-6808-4F28-BBC7-D13D736C724D}" sibTransId="{042B19A9-C0B1-47A3-A7CB-07A13A174612}"/>
    <dgm:cxn modelId="{74D53CBC-FEE6-4622-BBB6-9E10FFFFD330}" srcId="{474E9C21-DB29-4FA7-8E12-B381C6EED172}" destId="{011703A1-ED8B-44FC-A4BA-37D6E5B793D7}" srcOrd="0" destOrd="0" parTransId="{63CEC45D-DDC5-4F9E-B3D5-70BC17E3A1E8}" sibTransId="{8F8F0DEE-2F7D-4160-9667-5C7B92E3EBC0}"/>
    <dgm:cxn modelId="{3AA4B794-9E9C-4215-8B6A-A4DA8A0CA055}" type="presParOf" srcId="{7C8353D8-9E63-4A73-B04C-28FB5A927B1C}" destId="{D6508200-A125-43D6-95A0-48B2397A8AE1}" srcOrd="0" destOrd="0" presId="urn:microsoft.com/office/officeart/2005/8/layout/pyramid1"/>
    <dgm:cxn modelId="{619AF286-D9B6-42DC-A736-83681E582066}" type="presParOf" srcId="{D6508200-A125-43D6-95A0-48B2397A8AE1}" destId="{B84F8FE7-C0CD-439B-A21B-560216DBB101}" srcOrd="0" destOrd="0" presId="urn:microsoft.com/office/officeart/2005/8/layout/pyramid1"/>
    <dgm:cxn modelId="{DED9FF48-3C86-4DCC-B94F-58048FE1A288}" type="presParOf" srcId="{D6508200-A125-43D6-95A0-48B2397A8AE1}" destId="{17FBD704-11F1-43AA-9C53-C93469A06C1C}" srcOrd="1" destOrd="0" presId="urn:microsoft.com/office/officeart/2005/8/layout/pyramid1"/>
    <dgm:cxn modelId="{68161E5D-91A3-46BD-9233-140B374F2823}" type="presParOf" srcId="{7C8353D8-9E63-4A73-B04C-28FB5A927B1C}" destId="{0682AB53-1ED9-4A5A-8310-BEFF7FAFDCCF}" srcOrd="1" destOrd="0" presId="urn:microsoft.com/office/officeart/2005/8/layout/pyramid1"/>
    <dgm:cxn modelId="{0FFC2C5E-A18C-4185-B9EB-2231C1A652E6}" type="presParOf" srcId="{0682AB53-1ED9-4A5A-8310-BEFF7FAFDCCF}" destId="{F5BB4957-95E0-4525-B858-DE6EDD78E945}" srcOrd="0" destOrd="0" presId="urn:microsoft.com/office/officeart/2005/8/layout/pyramid1"/>
    <dgm:cxn modelId="{829E5205-8B41-48EF-A6E3-C62EB7C09EC7}" type="presParOf" srcId="{0682AB53-1ED9-4A5A-8310-BEFF7FAFDCCF}" destId="{CE7B961C-44F4-491C-9887-DC88B0D73C05}" srcOrd="1" destOrd="0" presId="urn:microsoft.com/office/officeart/2005/8/layout/pyramid1"/>
    <dgm:cxn modelId="{DC710BC4-E22F-4151-8CC9-642B40A4E740}" type="presParOf" srcId="{7C8353D8-9E63-4A73-B04C-28FB5A927B1C}" destId="{ECFA49BF-7E75-460E-800C-11621712B921}" srcOrd="2" destOrd="0" presId="urn:microsoft.com/office/officeart/2005/8/layout/pyramid1"/>
    <dgm:cxn modelId="{55F437D7-B339-4D78-9786-048F6CFB239D}" type="presParOf" srcId="{ECFA49BF-7E75-460E-800C-11621712B921}" destId="{B5107672-A6CF-4DD5-9E8F-920EA8722E30}" srcOrd="0" destOrd="0" presId="urn:microsoft.com/office/officeart/2005/8/layout/pyramid1"/>
    <dgm:cxn modelId="{6201B5E6-F1A0-49C5-8A91-FC6D296B1FD8}" type="presParOf" srcId="{ECFA49BF-7E75-460E-800C-11621712B921}" destId="{23685315-343B-462A-BFDB-E90D37A7A13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7D275-BBAF-3E41-8EE6-DF906F101460}">
      <dsp:nvSpPr>
        <dsp:cNvPr id="0" name=""/>
        <dsp:cNvSpPr/>
      </dsp:nvSpPr>
      <dsp:spPr>
        <a:xfrm>
          <a:off x="-5576784" y="-853766"/>
          <a:ext cx="6639894" cy="6639894"/>
        </a:xfrm>
        <a:prstGeom prst="blockArc">
          <a:avLst>
            <a:gd name="adj1" fmla="val 18900000"/>
            <a:gd name="adj2" fmla="val 2700000"/>
            <a:gd name="adj3" fmla="val 325"/>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FDD00C-C597-3A4C-AECB-295BA116D797}">
      <dsp:nvSpPr>
        <dsp:cNvPr id="0" name=""/>
        <dsp:cNvSpPr/>
      </dsp:nvSpPr>
      <dsp:spPr>
        <a:xfrm>
          <a:off x="396220" y="259738"/>
          <a:ext cx="9059878" cy="519279"/>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es-LA" sz="1800" b="0" i="0" strike="noStrike" kern="1200" cap="none" spc="0" baseline="0" dirty="0">
              <a:solidFill>
                <a:schemeClr val="bg1"/>
              </a:solidFill>
              <a:effectLst/>
              <a:latin typeface="Arial"/>
              <a:ea typeface="Arial"/>
              <a:cs typeface="Arial"/>
            </a:rPr>
            <a:t>COVID-19: Descripción general y situación actual</a:t>
          </a:r>
        </a:p>
      </dsp:txBody>
      <dsp:txXfrm>
        <a:off x="396220" y="259738"/>
        <a:ext cx="9059878" cy="519279"/>
      </dsp:txXfrm>
    </dsp:sp>
    <dsp:sp modelId="{F601CEB6-FCB9-7A49-85F1-22BA7D87C1BB}">
      <dsp:nvSpPr>
        <dsp:cNvPr id="0" name=""/>
        <dsp:cNvSpPr/>
      </dsp:nvSpPr>
      <dsp:spPr>
        <a:xfrm>
          <a:off x="71670" y="194828"/>
          <a:ext cx="649098" cy="649098"/>
        </a:xfrm>
        <a:prstGeom prst="ellipse">
          <a:avLst/>
        </a:prstGeom>
        <a:solidFill>
          <a:schemeClr val="lt1">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136449-A258-F949-B331-AA12D4E3D14E}">
      <dsp:nvSpPr>
        <dsp:cNvPr id="0" name=""/>
        <dsp:cNvSpPr/>
      </dsp:nvSpPr>
      <dsp:spPr>
        <a:xfrm>
          <a:off x="823362" y="1038558"/>
          <a:ext cx="8632735" cy="519279"/>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es-LA" sz="1800" b="0" i="0" strike="noStrike" kern="1200" cap="none" spc="0" baseline="0" dirty="0">
              <a:solidFill>
                <a:schemeClr val="bg1"/>
              </a:solidFill>
              <a:effectLst/>
              <a:latin typeface="Arial"/>
              <a:ea typeface="Arial"/>
              <a:cs typeface="Arial"/>
            </a:rPr>
            <a:t>Pruebas para la COVID-19: Quién, cuándo y cómo</a:t>
          </a:r>
        </a:p>
      </dsp:txBody>
      <dsp:txXfrm>
        <a:off x="823362" y="1038558"/>
        <a:ext cx="8632735" cy="519279"/>
      </dsp:txXfrm>
    </dsp:sp>
    <dsp:sp modelId="{F94F0357-AFE2-2547-A98D-DBFDF20587E5}">
      <dsp:nvSpPr>
        <dsp:cNvPr id="0" name=""/>
        <dsp:cNvSpPr/>
      </dsp:nvSpPr>
      <dsp:spPr>
        <a:xfrm>
          <a:off x="498813" y="973648"/>
          <a:ext cx="649098" cy="649098"/>
        </a:xfrm>
        <a:prstGeom prst="ellipse">
          <a:avLst/>
        </a:prstGeom>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AD875B-65A2-D64A-97B4-BD107CB0444F}">
      <dsp:nvSpPr>
        <dsp:cNvPr id="0" name=""/>
        <dsp:cNvSpPr/>
      </dsp:nvSpPr>
      <dsp:spPr>
        <a:xfrm>
          <a:off x="1018684" y="1817378"/>
          <a:ext cx="8437414" cy="519279"/>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es-LA" sz="1800" b="0" i="0" strike="noStrike" kern="1200" cap="none" spc="0" baseline="0" dirty="0">
              <a:solidFill>
                <a:schemeClr val="bg1"/>
              </a:solidFill>
              <a:effectLst/>
              <a:latin typeface="Arial"/>
              <a:ea typeface="Arial"/>
              <a:cs typeface="Arial"/>
            </a:rPr>
            <a:t>Selección, prevención y control de infecciones y vías de derivación para pacientes con COVID-19 </a:t>
          </a:r>
        </a:p>
      </dsp:txBody>
      <dsp:txXfrm>
        <a:off x="1018684" y="1817378"/>
        <a:ext cx="8437414" cy="519279"/>
      </dsp:txXfrm>
    </dsp:sp>
    <dsp:sp modelId="{030381E6-9A62-FC41-8805-77A3812B6DA3}">
      <dsp:nvSpPr>
        <dsp:cNvPr id="0" name=""/>
        <dsp:cNvSpPr/>
      </dsp:nvSpPr>
      <dsp:spPr>
        <a:xfrm>
          <a:off x="694134" y="1752468"/>
          <a:ext cx="649098" cy="649098"/>
        </a:xfrm>
        <a:prstGeom prst="ellipse">
          <a:avLst/>
        </a:prstGeom>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AD66B2-82D1-FB41-95B0-B4D5CB0849EA}">
      <dsp:nvSpPr>
        <dsp:cNvPr id="0" name=""/>
        <dsp:cNvSpPr/>
      </dsp:nvSpPr>
      <dsp:spPr>
        <a:xfrm>
          <a:off x="1018684" y="2595704"/>
          <a:ext cx="8437414" cy="519279"/>
        </a:xfrm>
        <a:prstGeom prst="rect">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rtl="0">
            <a:lnSpc>
              <a:spcPct val="90000"/>
            </a:lnSpc>
            <a:spcBef>
              <a:spcPct val="0"/>
            </a:spcBef>
            <a:spcAft>
              <a:spcPct val="35000"/>
            </a:spcAft>
            <a:buNone/>
          </a:pPr>
          <a:r>
            <a:rPr lang="es-LA" sz="1800" b="0" i="0" strike="noStrike" kern="1200" cap="none" spc="0" baseline="0" dirty="0">
              <a:solidFill>
                <a:schemeClr val="bg1"/>
              </a:solidFill>
              <a:effectLst/>
              <a:latin typeface="Arial"/>
              <a:ea typeface="Arial"/>
              <a:cs typeface="Arial"/>
            </a:rPr>
            <a:t>Tratamiento y manejo de la COVID-19: Enfoque clínico</a:t>
          </a:r>
          <a:endParaRPr lang="en-US" kern="1200" dirty="0">
            <a:solidFill>
              <a:schemeClr val="bg1"/>
            </a:solidFill>
          </a:endParaRPr>
        </a:p>
      </dsp:txBody>
      <dsp:txXfrm>
        <a:off x="1018684" y="2595704"/>
        <a:ext cx="8437414" cy="519279"/>
      </dsp:txXfrm>
    </dsp:sp>
    <dsp:sp modelId="{CB13335B-29E2-CA46-8043-CFBBD9F8A5D8}">
      <dsp:nvSpPr>
        <dsp:cNvPr id="0" name=""/>
        <dsp:cNvSpPr/>
      </dsp:nvSpPr>
      <dsp:spPr>
        <a:xfrm>
          <a:off x="694134" y="2530794"/>
          <a:ext cx="649098" cy="649098"/>
        </a:xfrm>
        <a:prstGeom prst="ellipse">
          <a:avLst/>
        </a:prstGeom>
        <a:solidFill>
          <a:schemeClr val="lt1">
            <a:hueOff val="0"/>
            <a:satOff val="0"/>
            <a:lumOff val="0"/>
            <a:alphaOff val="0"/>
          </a:schemeClr>
        </a:solidFill>
        <a:ln w="12700" cap="flat" cmpd="sng" algn="ctr">
          <a:solidFill>
            <a:schemeClr val="accent1">
              <a:shade val="50000"/>
              <a:hueOff val="402493"/>
              <a:satOff val="-9802"/>
              <a:lumOff val="428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A6AA0-0E53-2E4A-AAF2-9CF9B7F17934}">
      <dsp:nvSpPr>
        <dsp:cNvPr id="0" name=""/>
        <dsp:cNvSpPr/>
      </dsp:nvSpPr>
      <dsp:spPr>
        <a:xfrm>
          <a:off x="823362" y="3374524"/>
          <a:ext cx="8632735" cy="519279"/>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es-LA" sz="1800" b="0" i="0" strike="noStrike" kern="1200" cap="none" spc="0" baseline="0" dirty="0">
              <a:solidFill>
                <a:schemeClr val="bg1"/>
              </a:solidFill>
              <a:effectLst/>
              <a:latin typeface="Arial"/>
              <a:ea typeface="Arial"/>
              <a:cs typeface="Arial"/>
            </a:rPr>
            <a:t>Enfoque en la prueba para tratar: Evidencia, fundamentos y práctica</a:t>
          </a:r>
        </a:p>
      </dsp:txBody>
      <dsp:txXfrm>
        <a:off x="823362" y="3374524"/>
        <a:ext cx="8632735" cy="519279"/>
      </dsp:txXfrm>
    </dsp:sp>
    <dsp:sp modelId="{C9C7509D-4EFE-0048-AFC6-B1330A2A7DE4}">
      <dsp:nvSpPr>
        <dsp:cNvPr id="0" name=""/>
        <dsp:cNvSpPr/>
      </dsp:nvSpPr>
      <dsp:spPr>
        <a:xfrm>
          <a:off x="498813" y="3309614"/>
          <a:ext cx="649098" cy="649098"/>
        </a:xfrm>
        <a:prstGeom prst="ellipse">
          <a:avLst/>
        </a:prstGeom>
        <a:solidFill>
          <a:schemeClr val="lt1">
            <a:hueOff val="0"/>
            <a:satOff val="0"/>
            <a:lumOff val="0"/>
            <a:alphaOff val="0"/>
          </a:schemeClr>
        </a:solidFill>
        <a:ln w="12700" cap="flat" cmpd="sng" algn="ctr">
          <a:solidFill>
            <a:schemeClr val="accent1">
              <a:shade val="50000"/>
              <a:hueOff val="268329"/>
              <a:satOff val="-6535"/>
              <a:lumOff val="285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C2C223-3AE1-4C46-B3B7-BF78223F2085}">
      <dsp:nvSpPr>
        <dsp:cNvPr id="0" name=""/>
        <dsp:cNvSpPr/>
      </dsp:nvSpPr>
      <dsp:spPr>
        <a:xfrm>
          <a:off x="396220" y="4153344"/>
          <a:ext cx="9059878" cy="519279"/>
        </a:xfrm>
        <a:prstGeom prst="rect">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178" tIns="45720" rIns="45720" bIns="45720" numCol="1" spcCol="1270" anchor="ctr" anchorCtr="0">
          <a:noAutofit/>
        </a:bodyPr>
        <a:lstStyle/>
        <a:p>
          <a:pPr marL="0" lvl="0" indent="0" algn="l" defTabSz="800100">
            <a:lnSpc>
              <a:spcPct val="90000"/>
            </a:lnSpc>
            <a:spcBef>
              <a:spcPct val="0"/>
            </a:spcBef>
            <a:spcAft>
              <a:spcPct val="35000"/>
            </a:spcAft>
            <a:buNone/>
          </a:pPr>
          <a:r>
            <a:rPr lang="es-LA" sz="1800" b="0" i="0" strike="noStrike" kern="1200" cap="none" spc="0" baseline="0" dirty="0">
              <a:solidFill>
                <a:schemeClr val="bg1"/>
              </a:solidFill>
              <a:effectLst/>
              <a:latin typeface="Arial"/>
              <a:ea typeface="Arial"/>
              <a:cs typeface="Arial"/>
            </a:rPr>
            <a:t>Prueba para tratar: Preguntas adicionales y cómo poner en práctica</a:t>
          </a:r>
        </a:p>
      </dsp:txBody>
      <dsp:txXfrm>
        <a:off x="396220" y="4153344"/>
        <a:ext cx="9059878" cy="519279"/>
      </dsp:txXfrm>
    </dsp:sp>
    <dsp:sp modelId="{59489289-1E4F-AE42-A0B5-912A515840DE}">
      <dsp:nvSpPr>
        <dsp:cNvPr id="0" name=""/>
        <dsp:cNvSpPr/>
      </dsp:nvSpPr>
      <dsp:spPr>
        <a:xfrm>
          <a:off x="71670" y="4088434"/>
          <a:ext cx="649098" cy="649098"/>
        </a:xfrm>
        <a:prstGeom prst="ellipse">
          <a:avLst/>
        </a:prstGeom>
        <a:solidFill>
          <a:schemeClr val="lt1">
            <a:hueOff val="0"/>
            <a:satOff val="0"/>
            <a:lumOff val="0"/>
            <a:alphaOff val="0"/>
          </a:schemeClr>
        </a:solidFill>
        <a:ln w="12700" cap="flat" cmpd="sng" algn="ctr">
          <a:solidFill>
            <a:schemeClr val="accent1">
              <a:shade val="50000"/>
              <a:hueOff val="134164"/>
              <a:satOff val="-3267"/>
              <a:lumOff val="1429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F8FE7-C0CD-439B-A21B-560216DBB101}">
      <dsp:nvSpPr>
        <dsp:cNvPr id="0" name=""/>
        <dsp:cNvSpPr/>
      </dsp:nvSpPr>
      <dsp:spPr>
        <a:xfrm>
          <a:off x="1593125" y="0"/>
          <a:ext cx="947344" cy="872621"/>
        </a:xfrm>
        <a:prstGeom prst="trapezoid">
          <a:avLst>
            <a:gd name="adj" fmla="val 55670"/>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LA" sz="1000" b="1" i="0" strike="noStrike" kern="1200" cap="none" spc="0" baseline="0" dirty="0">
              <a:solidFill>
                <a:srgbClr val="000000"/>
              </a:solidFill>
              <a:effectLst/>
              <a:latin typeface="Arial"/>
              <a:ea typeface="Arial"/>
              <a:cs typeface="Arial"/>
            </a:rPr>
            <a:t>UCI</a:t>
          </a:r>
          <a:endParaRPr lang="es-LA" sz="100" b="1" i="0" strike="noStrike" kern="1200" cap="none" spc="0" baseline="0" dirty="0">
            <a:solidFill>
              <a:srgbClr val="000000"/>
            </a:solidFill>
            <a:effectLst/>
            <a:latin typeface="Arial"/>
            <a:ea typeface="Arial"/>
            <a:cs typeface="Arial"/>
          </a:endParaRPr>
        </a:p>
      </dsp:txBody>
      <dsp:txXfrm>
        <a:off x="1593125" y="0"/>
        <a:ext cx="947344" cy="872621"/>
      </dsp:txXfrm>
    </dsp:sp>
    <dsp:sp modelId="{F5BB4957-95E0-4525-B858-DE6EDD78E945}">
      <dsp:nvSpPr>
        <dsp:cNvPr id="0" name=""/>
        <dsp:cNvSpPr/>
      </dsp:nvSpPr>
      <dsp:spPr>
        <a:xfrm>
          <a:off x="1095222" y="872621"/>
          <a:ext cx="1943150" cy="872621"/>
        </a:xfrm>
        <a:prstGeom prst="trapezoid">
          <a:avLst>
            <a:gd name="adj" fmla="val 55670"/>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LA" sz="800" b="0" i="0" strike="noStrike" kern="1200" cap="none" spc="0" baseline="0" dirty="0">
              <a:solidFill>
                <a:srgbClr val="000000"/>
              </a:solidFill>
              <a:effectLst/>
              <a:latin typeface="Arial"/>
              <a:ea typeface="Arial"/>
              <a:cs typeface="Arial"/>
            </a:rPr>
            <a:t>Atención hospitalaria</a:t>
          </a:r>
        </a:p>
      </dsp:txBody>
      <dsp:txXfrm>
        <a:off x="1435274" y="872621"/>
        <a:ext cx="1263047" cy="872621"/>
      </dsp:txXfrm>
    </dsp:sp>
    <dsp:sp modelId="{B5107672-A6CF-4DD5-9E8F-920EA8722E30}">
      <dsp:nvSpPr>
        <dsp:cNvPr id="0" name=""/>
        <dsp:cNvSpPr/>
      </dsp:nvSpPr>
      <dsp:spPr>
        <a:xfrm>
          <a:off x="0" y="1745243"/>
          <a:ext cx="4133596" cy="1967352"/>
        </a:xfrm>
        <a:prstGeom prst="trapezoid">
          <a:avLst>
            <a:gd name="adj" fmla="val 55670"/>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LA" sz="800" b="0" i="0" strike="noStrike" kern="1200" cap="none" spc="0" baseline="0">
              <a:solidFill>
                <a:srgbClr val="000000"/>
              </a:solidFill>
              <a:effectLst/>
              <a:latin typeface="Arial"/>
              <a:ea typeface="Arial"/>
              <a:cs typeface="Arial"/>
            </a:rPr>
            <a:t>Atención primaria y atención comunitaria</a:t>
          </a:r>
        </a:p>
      </dsp:txBody>
      <dsp:txXfrm>
        <a:off x="723379" y="1745243"/>
        <a:ext cx="2686837" cy="196735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4A513-7BF8-6547-935C-6DADAAEAA8AD}"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A9890-9C3C-F040-8A1D-47B5802A485B}" type="slidenum">
              <a:rPr lang="en-US" smtClean="0"/>
              <a:t>‹#›</a:t>
            </a:fld>
            <a:endParaRPr lang="en-US"/>
          </a:p>
        </p:txBody>
      </p:sp>
    </p:spTree>
    <p:extLst>
      <p:ext uri="{BB962C8B-B14F-4D97-AF65-F5344CB8AC3E}">
        <p14:creationId xmlns:p14="http://schemas.microsoft.com/office/powerpoint/2010/main" val="3532527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ho.int/publications/i/item/9789240017740"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extranet.who.int/hslp/content/sars-cov-2-antigen-rapid-diagnostic-test-training-packag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La presentación de diapositivas de esta capacitación está compuesta por 6 elementos principales que pueden utilizarse en secuencia tal cual aparecen, o pueden utilizarse por separado según los grupos de alumnos específicos reunidos para la capacitación y los objetivos específicos de la capacitación.  En general, esta capacitación se centra en la prueba para tratar como nuevo componente del tratamiento de calidad para los pacientes con COVID19.  Si bien la prueba para tratar es el foco de esta capacitación, también puede y debe considerarse como un componente de una estrategia integrada para la atención de todos los pacientes con COVID19.  Habrá un enfoque en el uso adecuado de antivirales orales como tratamiento, así como un pensamiento más amplio sobre la atención adecuada y segura para los pacientes con casos más graves, y aquellos que no cumplen con los criterios de elegibilidad para los tratamientos orales.  Este enfoque holístico está diseñado para poner en marcha la prueba para tratar, así como para el cuidado de TODOS los pacientes con COVID.  Los estudios de casos y los ejercicios durante la capacitación pueden utilizarse para practicar escenarios específicos, y también trabajar con un equipo para considerar los procesos y el plan para la puesta en marcha de la T2T.</a:t>
            </a:r>
          </a:p>
        </p:txBody>
      </p:sp>
      <p:sp>
        <p:nvSpPr>
          <p:cNvPr id="4" name="Slide Number Placeholder 3"/>
          <p:cNvSpPr>
            <a:spLocks noGrp="1"/>
          </p:cNvSpPr>
          <p:nvPr>
            <p:ph type="sldNum" sz="quarter" idx="5"/>
          </p:nvPr>
        </p:nvSpPr>
        <p:spPr/>
        <p:txBody>
          <a:bodyPr/>
          <a:lstStyle/>
          <a:p>
            <a:fld id="{A2FA9890-9C3C-F040-8A1D-47B5802A485B}" type="slidenum">
              <a:rPr lang="en-US" smtClean="0"/>
              <a:t>2</a:t>
            </a:fld>
            <a:endParaRPr lang="en-US"/>
          </a:p>
        </p:txBody>
      </p:sp>
    </p:spTree>
    <p:extLst>
      <p:ext uri="{BB962C8B-B14F-4D97-AF65-F5344CB8AC3E}">
        <p14:creationId xmlns:p14="http://schemas.microsoft.com/office/powerpoint/2010/main" val="3242164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 importante hacer pruebas amplias: Los síntomas pueden ser variables y leves, pero las pruebas amplias identificarán casos para evaluación y tratamiento, y también evitarán la diseminación en la comunidad.</a:t>
            </a:r>
          </a:p>
        </p:txBody>
      </p:sp>
      <p:sp>
        <p:nvSpPr>
          <p:cNvPr id="4" name="Slide Number Placeholder 3"/>
          <p:cNvSpPr>
            <a:spLocks noGrp="1"/>
          </p:cNvSpPr>
          <p:nvPr>
            <p:ph type="sldNum" sz="quarter" idx="5"/>
          </p:nvPr>
        </p:nvSpPr>
        <p:spPr/>
        <p:txBody>
          <a:bodyPr/>
          <a:lstStyle/>
          <a:p>
            <a:fld id="{A2FA9890-9C3C-F040-8A1D-47B5802A485B}" type="slidenum">
              <a:rPr lang="en-US" smtClean="0"/>
              <a:t>13</a:t>
            </a:fld>
            <a:endParaRPr lang="en-US"/>
          </a:p>
        </p:txBody>
      </p:sp>
    </p:spTree>
    <p:extLst>
      <p:ext uri="{BB962C8B-B14F-4D97-AF65-F5344CB8AC3E}">
        <p14:creationId xmlns:p14="http://schemas.microsoft.com/office/powerpoint/2010/main" val="2458463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Las pruebas amplias nos ayudarán a contener la enfermedad, obtener más información sobre la enfermedad y su diseminación, y también a proteger a las poblaciones vulnerables. </a:t>
            </a:r>
          </a:p>
          <a:p>
            <a:r>
              <a:rPr lang="es-LA" sz="1200" b="0" i="0" strike="noStrike" cap="none" spc="0" baseline="0">
                <a:solidFill>
                  <a:srgbClr val="000000"/>
                </a:solidFill>
                <a:effectLst/>
                <a:latin typeface="Calibri"/>
                <a:ea typeface="Calibri"/>
                <a:cs typeface="Calibri"/>
              </a:rPr>
              <a:t>Si los pacientes con COVID-19 que no están dentro del grupo de población vulnerable no se identifican, pueden diseminar la enfermedad a otras personas.  </a:t>
            </a:r>
          </a:p>
          <a:p>
            <a:r>
              <a:rPr lang="es-LA" sz="1200" b="0" i="0" strike="noStrike" cap="none" spc="0" baseline="0">
                <a:solidFill>
                  <a:srgbClr val="000000"/>
                </a:solidFill>
                <a:effectLst/>
                <a:latin typeface="Calibri"/>
                <a:ea typeface="Calibri"/>
                <a:cs typeface="Calibri"/>
              </a:rPr>
              <a:t>Y los pacientes que se encuentran dentro del grupo de población vulnerable pueden recibir un mejor tratamiento y recibir un mejor manejo si se identifican de manera temprana.</a:t>
            </a:r>
          </a:p>
        </p:txBody>
      </p:sp>
      <p:sp>
        <p:nvSpPr>
          <p:cNvPr id="4" name="Slide Number Placeholder 3"/>
          <p:cNvSpPr>
            <a:spLocks noGrp="1"/>
          </p:cNvSpPr>
          <p:nvPr>
            <p:ph type="sldNum" sz="quarter" idx="5"/>
          </p:nvPr>
        </p:nvSpPr>
        <p:spPr/>
        <p:txBody>
          <a:bodyPr/>
          <a:lstStyle/>
          <a:p>
            <a:fld id="{A2FA9890-9C3C-F040-8A1D-47B5802A485B}" type="slidenum">
              <a:rPr lang="en-US" smtClean="0"/>
              <a:t>14</a:t>
            </a:fld>
            <a:endParaRPr lang="en-US"/>
          </a:p>
        </p:txBody>
      </p:sp>
    </p:spTree>
    <p:extLst>
      <p:ext uri="{BB962C8B-B14F-4D97-AF65-F5344CB8AC3E}">
        <p14:creationId xmlns:p14="http://schemas.microsoft.com/office/powerpoint/2010/main" val="2578774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La vacunación tiene un gran éxito en la prevención de las formas graves y críticas de la COVID-19.  Sin embargo, no previene TODOS estos casos, y especialmente los pacientes vulnerables, incluso cuando están vacunados, aún pueden tener una enfermedad clínicamente significativa.  Recuerde que las pruebas proporcionan información que puede guiar los próximos pasos, incluidos aislamiento, monitoreo y las posibles opciones de tratamiento.  </a:t>
            </a:r>
          </a:p>
          <a:p>
            <a:r>
              <a:rPr lang="es-LA" sz="1200" b="0" i="0" strike="noStrike" cap="none" spc="0" baseline="0">
                <a:solidFill>
                  <a:srgbClr val="000000"/>
                </a:solidFill>
                <a:effectLst/>
                <a:latin typeface="Calibri"/>
                <a:ea typeface="Calibri"/>
                <a:cs typeface="Calibri"/>
              </a:rPr>
              <a:t>Cuantas más pruebas hagamos, más sabremos y mejor equipados estaremos para contener y tratar la enfermedad. </a:t>
            </a:r>
          </a:p>
        </p:txBody>
      </p:sp>
      <p:sp>
        <p:nvSpPr>
          <p:cNvPr id="4" name="Slide Number Placeholder 3"/>
          <p:cNvSpPr>
            <a:spLocks noGrp="1"/>
          </p:cNvSpPr>
          <p:nvPr>
            <p:ph type="sldNum" sz="quarter" idx="5"/>
          </p:nvPr>
        </p:nvSpPr>
        <p:spPr/>
        <p:txBody>
          <a:bodyPr/>
          <a:lstStyle/>
          <a:p>
            <a:fld id="{A2FA9890-9C3C-F040-8A1D-47B5802A485B}" type="slidenum">
              <a:rPr lang="en-US" smtClean="0"/>
              <a:t>15</a:t>
            </a:fld>
            <a:endParaRPr lang="en-US"/>
          </a:p>
        </p:txBody>
      </p:sp>
    </p:spTree>
    <p:extLst>
      <p:ext uri="{BB962C8B-B14F-4D97-AF65-F5344CB8AC3E}">
        <p14:creationId xmlns:p14="http://schemas.microsoft.com/office/powerpoint/2010/main" val="129335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Las pruebas rápidas de antígenos son la estrategia preferida para las pruebas, considerando su facilidad de uso, tiempo de respuesta rápido y buenas características de prueba en pacientes sintomáticos.  Las pruebas rápidas de antígenos cada vez están más disponibles y, si bien la autorización de uso depende de las pautas locales, su uso amplio es cada vez más frecuente en todo el mundo.</a:t>
            </a:r>
          </a:p>
          <a:p>
            <a:endParaRPr lang="en-US"/>
          </a:p>
          <a:p>
            <a:r>
              <a:rPr lang="es-LA" sz="1200" b="0" i="0" strike="noStrike" cap="none" spc="0" baseline="0">
                <a:solidFill>
                  <a:srgbClr val="000000"/>
                </a:solidFill>
                <a:effectLst/>
                <a:latin typeface="Calibri"/>
                <a:ea typeface="Calibri"/>
                <a:cs typeface="Calibri"/>
              </a:rPr>
              <a:t>Las pruebas de PCR tienen una sensibilidad general más alta, pero son mucho más complejas y tienen un tiempo mucho más prolongado de procesamiento, entre horas y días.  </a:t>
            </a:r>
          </a:p>
          <a:p>
            <a:endParaRPr lang="en-US"/>
          </a:p>
          <a:p>
            <a:r>
              <a:rPr lang="es-LA" sz="1200" b="0" i="0" strike="noStrike" cap="none" spc="0" baseline="0">
                <a:solidFill>
                  <a:srgbClr val="000000"/>
                </a:solidFill>
                <a:effectLst/>
                <a:latin typeface="Calibri"/>
                <a:ea typeface="Calibri"/>
                <a:cs typeface="Calibri"/>
              </a:rPr>
              <a:t>Algunos consejos clave:</a:t>
            </a:r>
          </a:p>
          <a:p>
            <a:pPr marL="228600" indent="-228600">
              <a:buAutoNum type="arabicPeriod"/>
            </a:pPr>
            <a:r>
              <a:rPr lang="es-LA" sz="1200" b="0" i="0" strike="noStrike" cap="none" spc="0" baseline="0">
                <a:solidFill>
                  <a:srgbClr val="000000"/>
                </a:solidFill>
                <a:effectLst/>
                <a:latin typeface="Calibri"/>
                <a:ea typeface="Calibri"/>
                <a:cs typeface="Calibri"/>
              </a:rPr>
              <a:t>Se deben repetir las pruebas de antígenos para los pacientes sintomáticos con resultados negativos de las pruebas rápidas, y se pueden considerar pruebas confirmatorias de PCR.</a:t>
            </a:r>
          </a:p>
          <a:p>
            <a:pPr marL="228600" indent="-228600">
              <a:buAutoNum type="arabicPeriod"/>
            </a:pPr>
            <a:r>
              <a:rPr lang="es-LA" sz="1200" b="0" i="0" strike="noStrike" cap="none" spc="0" baseline="0">
                <a:solidFill>
                  <a:srgbClr val="000000"/>
                </a:solidFill>
                <a:effectLst/>
                <a:latin typeface="Calibri"/>
                <a:ea typeface="Calibri"/>
                <a:cs typeface="Calibri"/>
              </a:rPr>
              <a:t>La sensibilidad de las pruebas rápidas de antígenos es mucho menor en pacientes asintomáticos; esta estrategia es realmente mejor para las pruebas en sintomáticos, menos buena para las pruebas de selección.</a:t>
            </a:r>
          </a:p>
        </p:txBody>
      </p:sp>
      <p:sp>
        <p:nvSpPr>
          <p:cNvPr id="4" name="Slide Number Placeholder 3"/>
          <p:cNvSpPr>
            <a:spLocks noGrp="1"/>
          </p:cNvSpPr>
          <p:nvPr>
            <p:ph type="sldNum" sz="quarter" idx="5"/>
          </p:nvPr>
        </p:nvSpPr>
        <p:spPr/>
        <p:txBody>
          <a:bodyPr/>
          <a:lstStyle/>
          <a:p>
            <a:fld id="{A2FA9890-9C3C-F040-8A1D-47B5802A485B}" type="slidenum">
              <a:rPr lang="en-US" smtClean="0"/>
              <a:t>16</a:t>
            </a:fld>
            <a:endParaRPr lang="en-US"/>
          </a:p>
        </p:txBody>
      </p:sp>
    </p:spTree>
    <p:extLst>
      <p:ext uri="{BB962C8B-B14F-4D97-AF65-F5344CB8AC3E}">
        <p14:creationId xmlns:p14="http://schemas.microsoft.com/office/powerpoint/2010/main" val="2096976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Se prefieren las pruebas rápidas de antígenos para la prueba para tratar porque el marco temporal para la eficacia de los antivirales orales se encuentra dentro de los 5 días de la aparición de los síntomas.  La posible elegibilidad para la T2T es un componente, pero las pautas eficaces de monitoreo, manejo y aislamiento son mejores si se inician en las primeras etapas de la infección por la COVID-19. </a:t>
            </a:r>
          </a:p>
          <a:p>
            <a:endParaRPr lang="en-US"/>
          </a:p>
          <a:p>
            <a:r>
              <a:rPr lang="es-LA" sz="1200" b="0" i="0" strike="noStrike" cap="none" spc="0" baseline="0">
                <a:solidFill>
                  <a:srgbClr val="000000"/>
                </a:solidFill>
                <a:effectLst/>
                <a:latin typeface="Calibri"/>
                <a:ea typeface="Calibri"/>
                <a:cs typeface="Calibri"/>
              </a:rPr>
              <a:t>Por lo tanto, el diagnóstico y la información precoces pueden servir para dar un mejor tratamiento, y esto incluye a T2T.</a:t>
            </a:r>
          </a:p>
          <a:p>
            <a:endParaRPr lang="en-US"/>
          </a:p>
          <a:p>
            <a:r>
              <a:rPr lang="es-LA" sz="1200" b="0" i="0" strike="noStrike" cap="none" spc="0" baseline="0">
                <a:solidFill>
                  <a:srgbClr val="000000"/>
                </a:solidFill>
                <a:effectLst/>
                <a:latin typeface="Calibri"/>
                <a:ea typeface="Calibri"/>
                <a:cs typeface="Calibri"/>
              </a:rPr>
              <a:t>Tenga en cuenta también los dos últimos puntos:</a:t>
            </a:r>
          </a:p>
          <a:p>
            <a:pPr marL="171450" indent="-171450">
              <a:buFont typeface="Arial" panose="020B0604020202020204" pitchFamily="34" charset="0"/>
              <a:buChar char="•"/>
            </a:pPr>
            <a:r>
              <a:rPr lang="es-LA" sz="1200" b="0" i="0" strike="noStrike" cap="none" spc="0" baseline="0">
                <a:solidFill>
                  <a:srgbClr val="000000"/>
                </a:solidFill>
                <a:effectLst/>
                <a:latin typeface="Calibri"/>
                <a:ea typeface="Calibri"/>
                <a:cs typeface="Calibri"/>
              </a:rPr>
              <a:t>Usted les PUEDE ofrecer antivirales orales a pacientes con resultado positivo de la prueba de PCR, siempre y cuando estén dentro de los 5 días de la aparición de los síntomas y cumplan con los criterios de elegibilidad.</a:t>
            </a:r>
          </a:p>
          <a:p>
            <a:pPr marL="171450" indent="-171450">
              <a:buFont typeface="Arial" panose="020B0604020202020204" pitchFamily="34" charset="0"/>
              <a:buChar char="•"/>
            </a:pPr>
            <a:r>
              <a:rPr lang="es-LA" sz="1200" b="0" i="0" strike="noStrike" cap="none" spc="0" baseline="0">
                <a:solidFill>
                  <a:srgbClr val="000000"/>
                </a:solidFill>
                <a:effectLst/>
                <a:latin typeface="Calibri"/>
                <a:ea typeface="Calibri"/>
                <a:cs typeface="Calibri"/>
              </a:rPr>
              <a:t>Diferentes regiones tendrán diferentes políticas de pruebas, así que asegúrese de consultar sus pautas locales.</a:t>
            </a:r>
          </a:p>
        </p:txBody>
      </p:sp>
      <p:sp>
        <p:nvSpPr>
          <p:cNvPr id="4" name="Slide Number Placeholder 3"/>
          <p:cNvSpPr>
            <a:spLocks noGrp="1"/>
          </p:cNvSpPr>
          <p:nvPr>
            <p:ph type="sldNum" sz="quarter" idx="5"/>
          </p:nvPr>
        </p:nvSpPr>
        <p:spPr/>
        <p:txBody>
          <a:bodyPr/>
          <a:lstStyle/>
          <a:p>
            <a:fld id="{A2FA9890-9C3C-F040-8A1D-47B5802A485B}" type="slidenum">
              <a:rPr lang="en-US" smtClean="0"/>
              <a:t>17</a:t>
            </a:fld>
            <a:endParaRPr lang="en-US"/>
          </a:p>
        </p:txBody>
      </p:sp>
    </p:spTree>
    <p:extLst>
      <p:ext uri="{BB962C8B-B14F-4D97-AF65-F5344CB8AC3E}">
        <p14:creationId xmlns:p14="http://schemas.microsoft.com/office/powerpoint/2010/main" val="989908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Como se indica en la diapositiva ¡la identificación precoz es mejor!</a:t>
            </a:r>
          </a:p>
        </p:txBody>
      </p:sp>
      <p:sp>
        <p:nvSpPr>
          <p:cNvPr id="4" name="Slide Number Placeholder 3"/>
          <p:cNvSpPr>
            <a:spLocks noGrp="1"/>
          </p:cNvSpPr>
          <p:nvPr>
            <p:ph type="sldNum" sz="quarter" idx="5"/>
          </p:nvPr>
        </p:nvSpPr>
        <p:spPr/>
        <p:txBody>
          <a:bodyPr/>
          <a:lstStyle/>
          <a:p>
            <a:fld id="{A2FA9890-9C3C-F040-8A1D-47B5802A485B}" type="slidenum">
              <a:rPr lang="en-US" smtClean="0"/>
              <a:t>18</a:t>
            </a:fld>
            <a:endParaRPr lang="en-US"/>
          </a:p>
        </p:txBody>
      </p:sp>
    </p:spTree>
    <p:extLst>
      <p:ext uri="{BB962C8B-B14F-4D97-AF65-F5344CB8AC3E}">
        <p14:creationId xmlns:p14="http://schemas.microsoft.com/office/powerpoint/2010/main" val="4277960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Estas instrucciones serán similares para la mayoría de los tipos de pruebas rápidas. Sin embargo, es esencial que se familiarice con las instrucciones para el tipo específico de prueba que utilizará, ya que habrá alguna variación.</a:t>
            </a:r>
          </a:p>
          <a:p>
            <a:endParaRPr lang="en-US"/>
          </a:p>
          <a:p>
            <a:r>
              <a:rPr lang="es-LA" sz="1200" b="0" i="0" strike="noStrike" cap="none" spc="0" baseline="0">
                <a:solidFill>
                  <a:srgbClr val="000000"/>
                </a:solidFill>
                <a:effectLst/>
                <a:latin typeface="Calibri"/>
                <a:ea typeface="Calibri"/>
                <a:cs typeface="Calibri"/>
              </a:rPr>
              <a:t>Tenga en cuenta que una prueba positiva tiene dos líneas, una prueba negativa SOLO tiene la línea de control y una prueba inválida solo tendrá la línea de prueba o ninguna línea en absoluto.</a:t>
            </a:r>
          </a:p>
        </p:txBody>
      </p:sp>
      <p:sp>
        <p:nvSpPr>
          <p:cNvPr id="4" name="Slide Number Placeholder 3"/>
          <p:cNvSpPr>
            <a:spLocks noGrp="1"/>
          </p:cNvSpPr>
          <p:nvPr>
            <p:ph type="sldNum" sz="quarter" idx="5"/>
          </p:nvPr>
        </p:nvSpPr>
        <p:spPr/>
        <p:txBody>
          <a:bodyPr/>
          <a:lstStyle/>
          <a:p>
            <a:fld id="{A2FA9890-9C3C-F040-8A1D-47B5802A485B}" type="slidenum">
              <a:rPr lang="en-US" smtClean="0"/>
              <a:t>19</a:t>
            </a:fld>
            <a:endParaRPr lang="en-US"/>
          </a:p>
        </p:txBody>
      </p:sp>
    </p:spTree>
    <p:extLst>
      <p:ext uri="{BB962C8B-B14F-4D97-AF65-F5344CB8AC3E}">
        <p14:creationId xmlns:p14="http://schemas.microsoft.com/office/powerpoint/2010/main" val="719689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Asegúrese de revisar sus pautas locales; podría resultar muy valioso llevar esas pautas locales a la capacitación real. </a:t>
            </a:r>
          </a:p>
          <a:p>
            <a:r>
              <a:rPr lang="es-LA" sz="1200" b="0" i="0" strike="noStrike" cap="none" spc="0" baseline="0">
                <a:solidFill>
                  <a:srgbClr val="000000"/>
                </a:solidFill>
                <a:effectLst/>
                <a:latin typeface="Calibri"/>
                <a:ea typeface="Calibri"/>
                <a:cs typeface="Calibri"/>
              </a:rPr>
              <a:t>Las pautas para la realización de una prueba variarán en diferentes ubicaciones y probablemente cambien con el tiempo.</a:t>
            </a:r>
          </a:p>
          <a:p>
            <a:endParaRPr lang="en-US"/>
          </a:p>
          <a:p>
            <a:r>
              <a:rPr lang="es-LA" sz="1200" b="0" i="0" strike="noStrike" cap="none" spc="0" baseline="0">
                <a:solidFill>
                  <a:srgbClr val="000000"/>
                </a:solidFill>
                <a:effectLst/>
                <a:latin typeface="Calibri"/>
                <a:ea typeface="Calibri"/>
                <a:cs typeface="Calibri"/>
              </a:rPr>
              <a:t>Analice las pautas locales para su área en este momento y considere las posibles estrategias para su consultorio o centro de atención médica para optimizar las opciones de pruebas para lograr y prestar un mejor servicio a sus comunidades, en particular a las poblaciones y personas más vulnerables a las que les prestan servicios.</a:t>
            </a:r>
          </a:p>
          <a:p>
            <a:endParaRPr lang="en-US"/>
          </a:p>
          <a:p>
            <a:r>
              <a:rPr lang="es-LA" sz="1800" b="0" i="0" strike="noStrike" cap="none" spc="0" baseline="0">
                <a:solidFill>
                  <a:srgbClr val="000000"/>
                </a:solidFill>
                <a:effectLst/>
                <a:latin typeface="Calibri"/>
                <a:ea typeface="Calibri"/>
                <a:cs typeface="Calibri"/>
              </a:rPr>
              <a:t>Recuerde que solo los pacientes sintomáticos son elegibles para la terapia antiviral oral, por lo que, si bien las pruebas y la identificación de contactos cercanos pueden ser importantes para la elegibilidad para T2T, los pacientes deben tener síntomas.</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20</a:t>
            </a:fld>
            <a:endParaRPr lang="en-US"/>
          </a:p>
        </p:txBody>
      </p:sp>
    </p:spTree>
    <p:extLst>
      <p:ext uri="{BB962C8B-B14F-4D97-AF65-F5344CB8AC3E}">
        <p14:creationId xmlns:p14="http://schemas.microsoft.com/office/powerpoint/2010/main" val="1202956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ct val="0"/>
              </a:spcBef>
              <a:spcAft>
                <a:spcPct val="0"/>
              </a:spcAft>
            </a:pPr>
            <a:r>
              <a:rPr lang="es-LA" sz="1800" b="0" i="0" strike="noStrike" cap="none" spc="0" baseline="0">
                <a:solidFill>
                  <a:srgbClr val="000000"/>
                </a:solidFill>
                <a:effectLst/>
                <a:latin typeface="Calibri"/>
                <a:ea typeface="Calibri"/>
                <a:cs typeface="Calibri"/>
              </a:rPr>
              <a:t>Los diferentes países tendrán diferentes políticas, prácticas y estrategias con respecto a las pruebas.   Es importante tener en cuenta las políticas de su propio país y también la rapidez con la que se utilizan actualmente las pruebas y las oportunidades de uso en el futuro.</a:t>
            </a:r>
            <a:endParaRPr lang="en-US" b="0">
              <a:effectLst/>
            </a:endParaRPr>
          </a:p>
          <a:p>
            <a:pPr rtl="0">
              <a:spcBef>
                <a:spcPct val="0"/>
              </a:spcBef>
              <a:spcAft>
                <a:spcPct val="0"/>
              </a:spcAft>
            </a:pPr>
            <a:br>
              <a:rPr sz="1200"/>
            </a:br>
            <a:r>
              <a:rPr lang="es-LA" sz="1800" b="0" i="0" strike="noStrike" cap="none" spc="0" baseline="0">
                <a:solidFill>
                  <a:srgbClr val="000000"/>
                </a:solidFill>
                <a:effectLst/>
                <a:latin typeface="Calibri"/>
                <a:ea typeface="Calibri"/>
                <a:cs typeface="Calibri"/>
              </a:rPr>
              <a:t>La política de la Organización Mundial de la Salud respalda las pruebas comunitarias y puede encontrar más detalles sobre una estrategia de implementación aquí: </a:t>
            </a:r>
            <a:r>
              <a:rPr lang="es-LA" sz="1800" b="0" i="0" u="sng" strike="noStrike" cap="none" spc="0" baseline="0">
                <a:solidFill>
                  <a:srgbClr val="0563C1"/>
                </a:solidFill>
                <a:effectLst/>
                <a:uFill>
                  <a:solidFill>
                    <a:srgbClr val="0563C1"/>
                  </a:solidFill>
                </a:uFill>
                <a:latin typeface="Calibri"/>
                <a:ea typeface="Calibri"/>
                <a:cs typeface="Calibri"/>
                <a:hlinkClick r:id="rId3" history="0"/>
              </a:rPr>
              <a:t>https://www.who.int/publications/i/item/9789240017740</a:t>
            </a:r>
            <a:endParaRPr lang="en-US" b="0">
              <a:effectLst/>
            </a:endParaRPr>
          </a:p>
          <a:p>
            <a:br>
              <a:rPr sz="1200"/>
            </a:br>
            <a:r>
              <a:rPr lang="es-LA" sz="1800" b="0" i="0" strike="noStrike" cap="none" spc="0" baseline="0">
                <a:solidFill>
                  <a:srgbClr val="000000"/>
                </a:solidFill>
                <a:effectLst/>
                <a:latin typeface="Calibri"/>
                <a:ea typeface="Calibri"/>
                <a:cs typeface="Calibri"/>
              </a:rPr>
              <a:t>La OMS también ha elaborado un paquete de capacitación para las pruebas rápidas de diagnóstico que puede encontrar aquí: </a:t>
            </a:r>
            <a:r>
              <a:rPr lang="es-LA" sz="1800" b="0" i="0" u="sng" strike="noStrike" cap="none" spc="0" baseline="0">
                <a:solidFill>
                  <a:srgbClr val="0563C1"/>
                </a:solidFill>
                <a:effectLst/>
                <a:uFill>
                  <a:solidFill>
                    <a:srgbClr val="0563C1"/>
                  </a:solidFill>
                </a:uFill>
                <a:latin typeface="Calibri"/>
                <a:ea typeface="Calibri"/>
                <a:cs typeface="Calibri"/>
                <a:hlinkClick r:id="rId4" history="0"/>
              </a:rPr>
              <a:t>https://extranet.who.int/hslp/content/sars-cov-2-antigen-rapid-diagnostic-test-training-package</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21</a:t>
            </a:fld>
            <a:endParaRPr lang="en-US"/>
          </a:p>
        </p:txBody>
      </p:sp>
    </p:spTree>
    <p:extLst>
      <p:ext uri="{BB962C8B-B14F-4D97-AF65-F5344CB8AC3E}">
        <p14:creationId xmlns:p14="http://schemas.microsoft.com/office/powerpoint/2010/main" val="3194920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Este es otro momento para debatir en grupo.</a:t>
            </a:r>
          </a:p>
          <a:p>
            <a:r>
              <a:rPr lang="es-LA" sz="1200" b="0" i="0" strike="noStrike" cap="none" spc="0" baseline="0">
                <a:solidFill>
                  <a:srgbClr val="000000"/>
                </a:solidFill>
                <a:effectLst/>
                <a:latin typeface="Calibri"/>
                <a:ea typeface="Calibri"/>
                <a:cs typeface="Calibri"/>
              </a:rPr>
              <a:t>¿Qué está sucediendo en la comunidad en la que trabaja/vive?  </a:t>
            </a:r>
          </a:p>
          <a:p>
            <a:r>
              <a:rPr lang="es-LA" sz="1200" b="0" i="0" strike="noStrike" cap="none" spc="0" baseline="0">
                <a:solidFill>
                  <a:srgbClr val="000000"/>
                </a:solidFill>
                <a:effectLst/>
                <a:latin typeface="Calibri"/>
                <a:ea typeface="Calibri"/>
                <a:cs typeface="Calibri"/>
              </a:rPr>
              <a:t>¿Hay personas enfermas de COVID19?  ¿Hay personas que se hacen pruebas de COVID19?</a:t>
            </a:r>
            <a:br>
              <a:rPr sz="1200"/>
            </a:br>
            <a:r>
              <a:rPr lang="es-LA" sz="1200" b="0" i="0" strike="noStrike" cap="none" spc="0" baseline="0">
                <a:solidFill>
                  <a:srgbClr val="000000"/>
                </a:solidFill>
                <a:effectLst/>
                <a:latin typeface="Calibri"/>
                <a:ea typeface="Calibri"/>
                <a:cs typeface="Calibri"/>
              </a:rPr>
              <a:t>¿Hay campañas de extensión para garantizar que las personas con signos o síntomas de COVID sean alentadas a acceder a las pruebas y puedan hacerlo?</a:t>
            </a:r>
          </a:p>
        </p:txBody>
      </p:sp>
      <p:sp>
        <p:nvSpPr>
          <p:cNvPr id="4" name="Slide Number Placeholder 3"/>
          <p:cNvSpPr>
            <a:spLocks noGrp="1"/>
          </p:cNvSpPr>
          <p:nvPr>
            <p:ph type="sldNum" sz="quarter" idx="5"/>
          </p:nvPr>
        </p:nvSpPr>
        <p:spPr/>
        <p:txBody>
          <a:bodyPr/>
          <a:lstStyle/>
          <a:p>
            <a:fld id="{A2FA9890-9C3C-F040-8A1D-47B5802A485B}" type="slidenum">
              <a:rPr lang="en-US" smtClean="0"/>
              <a:t>22</a:t>
            </a:fld>
            <a:endParaRPr lang="en-US"/>
          </a:p>
        </p:txBody>
      </p:sp>
    </p:spTree>
    <p:extLst>
      <p:ext uri="{BB962C8B-B14F-4D97-AF65-F5344CB8AC3E}">
        <p14:creationId xmlns:p14="http://schemas.microsoft.com/office/powerpoint/2010/main" val="1614667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Esta diapositiva sirve como recordatorio, nos lleva nuevamente al motivo por el que estamos aquí. </a:t>
            </a:r>
          </a:p>
          <a:p>
            <a:r>
              <a:rPr lang="es-LA" sz="1200" b="0" i="0" strike="noStrike" cap="none" spc="0" baseline="0">
                <a:solidFill>
                  <a:srgbClr val="000000"/>
                </a:solidFill>
                <a:effectLst/>
                <a:latin typeface="Calibri"/>
                <a:ea typeface="Calibri"/>
                <a:cs typeface="Calibri"/>
              </a:rPr>
              <a:t>La COVID-19 es la infección causada por el SARS-CoV02. </a:t>
            </a:r>
          </a:p>
        </p:txBody>
      </p:sp>
      <p:sp>
        <p:nvSpPr>
          <p:cNvPr id="4" name="Slide Number Placeholder 3"/>
          <p:cNvSpPr>
            <a:spLocks noGrp="1"/>
          </p:cNvSpPr>
          <p:nvPr>
            <p:ph type="sldNum" sz="quarter" idx="5"/>
          </p:nvPr>
        </p:nvSpPr>
        <p:spPr/>
        <p:txBody>
          <a:bodyPr/>
          <a:lstStyle/>
          <a:p>
            <a:fld id="{A2FA9890-9C3C-F040-8A1D-47B5802A485B}" type="slidenum">
              <a:rPr lang="en-US" smtClean="0"/>
              <a:t>4</a:t>
            </a:fld>
            <a:endParaRPr lang="en-US"/>
          </a:p>
        </p:txBody>
      </p:sp>
    </p:spTree>
    <p:extLst>
      <p:ext uri="{BB962C8B-B14F-4D97-AF65-F5344CB8AC3E}">
        <p14:creationId xmlns:p14="http://schemas.microsoft.com/office/powerpoint/2010/main" val="233316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El término “priorización” (triaje) proviene del verbo francés </a:t>
            </a:r>
            <a:r>
              <a:rPr lang="es-LA" sz="1800" b="0" i="1" strike="noStrike" cap="none" spc="0" baseline="0">
                <a:solidFill>
                  <a:srgbClr val="000000"/>
                </a:solidFill>
                <a:effectLst/>
                <a:latin typeface="Calibri"/>
                <a:ea typeface="Calibri"/>
                <a:cs typeface="Calibri"/>
              </a:rPr>
              <a:t>trier</a:t>
            </a:r>
            <a:r>
              <a:rPr lang="es-LA" sz="1800" b="0" i="0" strike="noStrike" cap="none" spc="0" baseline="0">
                <a:solidFill>
                  <a:srgbClr val="000000"/>
                </a:solidFill>
                <a:effectLst/>
                <a:latin typeface="Calibri"/>
                <a:ea typeface="Calibri"/>
                <a:cs typeface="Calibri"/>
              </a:rPr>
              <a:t>, que significa separar, clasificar, discernir o seleccionar. Inicialmente se aplicó durante los tiempos de guerra con su escasez implícita de recursos; el triaje estandarizado se utiliza habitualmente y se considera el estándar de atención.</a:t>
            </a:r>
            <a:endParaRPr lang="en-US" sz="1800">
              <a:effectLst/>
              <a:latin typeface="Calibri" panose="020F0502020204030204"/>
              <a:ea typeface="Calibri" panose="020F0502020204030204" pitchFamily="34" charset="0"/>
              <a:cs typeface="Calibri"/>
            </a:endParaRPr>
          </a:p>
          <a:p>
            <a:pPr marL="0" marR="0">
              <a:lnSpc>
                <a:spcPct val="107000"/>
              </a:lnSpc>
              <a:spcBef>
                <a:spcPct val="0"/>
              </a:spcBef>
              <a:spcAft>
                <a:spcPct val="0"/>
              </a:spcAft>
            </a:pPr>
            <a:r>
              <a:rPr lang="en-US" sz="1800" kern="1200">
                <a:effectLst/>
                <a:latin typeface="Calibri" panose="020F0502020204030204"/>
                <a:ea typeface="Calibri" panose="020F0502020204030204" pitchFamily="34" charset="0"/>
                <a:cs typeface="Calibri"/>
              </a:rPr>
              <a:t> </a:t>
            </a:r>
            <a:endParaRPr lang="en-US" sz="1800">
              <a:effectLst/>
              <a:latin typeface="Calibri" panose="020F0502020204030204"/>
              <a:ea typeface="Calibri" panose="020F0502020204030204" pitchFamily="34" charset="0"/>
              <a:cs typeface="Calibri"/>
            </a:endParaRPr>
          </a:p>
          <a:p>
            <a:r>
              <a:rPr lang="es-LA" sz="1800" b="0" i="0" strike="noStrike" cap="none" spc="0" baseline="0">
                <a:solidFill>
                  <a:srgbClr val="000000"/>
                </a:solidFill>
                <a:effectLst/>
                <a:latin typeface="Calibri"/>
                <a:ea typeface="Calibri"/>
                <a:cs typeface="Calibri"/>
              </a:rPr>
              <a:t>Los conceptos básicos de la priorización o triaje se tornan más complicados de aplicar en el contexto de la COVID-19 (y otras enfermedades contagiosas) debido a la necesidad añadida de separar a los pacientes con sospecha de COVID-19 de otros pacientes, a la vez que se prioriza la seguridad del personal clínico.</a:t>
            </a:r>
            <a:endParaRPr lang="en-US">
              <a:cs typeface="Calibri"/>
            </a:endParaRPr>
          </a:p>
        </p:txBody>
      </p:sp>
      <p:sp>
        <p:nvSpPr>
          <p:cNvPr id="4" name="Slide Number Placeholder 3"/>
          <p:cNvSpPr>
            <a:spLocks noGrp="1"/>
          </p:cNvSpPr>
          <p:nvPr>
            <p:ph type="sldNum" sz="quarter" idx="5"/>
          </p:nvPr>
        </p:nvSpPr>
        <p:spPr/>
        <p:txBody>
          <a:bodyPr/>
          <a:lstStyle/>
          <a:p>
            <a:fld id="{A2FA9890-9C3C-F040-8A1D-47B5802A485B}" type="slidenum">
              <a:rPr lang="en-US" smtClean="0"/>
              <a:t>25</a:t>
            </a:fld>
            <a:endParaRPr lang="en-US"/>
          </a:p>
        </p:txBody>
      </p:sp>
    </p:spTree>
    <p:extLst>
      <p:ext uri="{BB962C8B-B14F-4D97-AF65-F5344CB8AC3E}">
        <p14:creationId xmlns:p14="http://schemas.microsoft.com/office/powerpoint/2010/main" val="920325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endParaRPr lang="en-US" sz="1800" b="1">
              <a:effectLst/>
              <a:latin typeface="Calibri" panose="020F0502020204030204" pitchFamily="34" charset="0"/>
              <a:ea typeface="Calibri" panose="020F0502020204030204" pitchFamily="34" charset="0"/>
              <a:cs typeface="Calibri"/>
            </a:endParaRPr>
          </a:p>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La capacitación, la capacidad de evaluar la impresión clínica y la experiencia son esenciales para la persona responsable de la priorización.</a:t>
            </a:r>
            <a:r>
              <a:rPr lang="es-LA" sz="1800" b="0" i="0" strike="noStrike" cap="none" spc="0" baseline="0">
                <a:solidFill>
                  <a:srgbClr val="000000"/>
                </a:solidFill>
                <a:effectLst/>
                <a:latin typeface="Times New Roman"/>
                <a:ea typeface="Times New Roman"/>
                <a:cs typeface="Times New Roman"/>
              </a:rPr>
              <a:t> </a:t>
            </a:r>
            <a:r>
              <a:rPr lang="es-LA" sz="1800" b="0" i="0" strike="noStrike" cap="none" spc="0" baseline="0">
                <a:solidFill>
                  <a:srgbClr val="000000"/>
                </a:solidFill>
                <a:effectLst/>
                <a:latin typeface="Calibri"/>
                <a:ea typeface="Calibri"/>
                <a:cs typeface="Calibri"/>
              </a:rPr>
              <a:t>Si es posible, se debe incluir a una persona que tenga como mínimo algunos años de experiencia clínica en la función de triaje, dependiendo de quién esté disponible en su equipo.</a:t>
            </a:r>
            <a:endParaRPr lang="en-US" sz="1800">
              <a:effectLst/>
              <a:latin typeface="Calibri" panose="020F0502020204030204"/>
              <a:ea typeface="Calibri" panose="020F0502020204030204" pitchFamily="34" charset="0"/>
              <a:cs typeface="Calibri"/>
            </a:endParaRPr>
          </a:p>
          <a:p>
            <a:pPr marL="0" marR="0">
              <a:lnSpc>
                <a:spcPct val="107000"/>
              </a:lnSpc>
              <a:spcBef>
                <a:spcPct val="0"/>
              </a:spcBef>
              <a:spcAft>
                <a:spcPct val="0"/>
              </a:spcAft>
            </a:pPr>
            <a:r>
              <a:rPr lang="en-US" sz="1800" kern="1200">
                <a:effectLst/>
                <a:latin typeface="Calibri" panose="020F0502020204030204"/>
                <a:ea typeface="Calibri" panose="020F0502020204030204" pitchFamily="34" charset="0"/>
                <a:cs typeface="Calibri"/>
              </a:rPr>
              <a:t> </a:t>
            </a:r>
            <a:endParaRPr lang="en-US" sz="1800">
              <a:effectLst/>
              <a:latin typeface="Calibri" panose="020F0502020204030204"/>
              <a:ea typeface="Calibri" panose="020F0502020204030204" pitchFamily="34" charset="0"/>
              <a:cs typeface="Calibri"/>
            </a:endParaRPr>
          </a:p>
          <a:p>
            <a:pPr>
              <a:lnSpc>
                <a:spcPct val="107000"/>
              </a:lnSpc>
            </a:pPr>
            <a:r>
              <a:rPr lang="es-LA" sz="1800" b="0" i="0" strike="noStrike" cap="none" spc="0" baseline="0">
                <a:solidFill>
                  <a:srgbClr val="000000"/>
                </a:solidFill>
                <a:effectLst/>
                <a:latin typeface="Calibri"/>
                <a:ea typeface="Calibri"/>
                <a:cs typeface="Calibri"/>
              </a:rPr>
              <a:t>Los tipos de proveedores que realizan la priorización varían según el entorno clínico</a:t>
            </a:r>
            <a:r>
              <a:rPr lang="es-LA" sz="1800" b="0" i="0" strike="noStrike" cap="none" spc="0" baseline="0">
                <a:solidFill>
                  <a:srgbClr val="000000"/>
                </a:solidFill>
                <a:effectLst/>
                <a:latin typeface="Times New Roman"/>
                <a:ea typeface="Times New Roman"/>
                <a:cs typeface="Times New Roman"/>
              </a:rPr>
              <a:t>:</a:t>
            </a:r>
            <a:r>
              <a:rPr lang="es-LA" sz="1800" b="0" i="0" strike="noStrike" cap="none" spc="0" baseline="0">
                <a:solidFill>
                  <a:srgbClr val="000000"/>
                </a:solidFill>
                <a:effectLst/>
                <a:latin typeface="Calibri"/>
                <a:ea typeface="Calibri"/>
                <a:cs typeface="Calibri"/>
              </a:rPr>
              <a:t> Son enfermeros en muchos entornos y técnicos o paramédicos en otros.</a:t>
            </a:r>
            <a:endParaRPr lang="en-US" sz="1800">
              <a:latin typeface="Times New Roman"/>
              <a:ea typeface="Calibri" panose="020F0502020204030204" pitchFamily="34" charset="0"/>
              <a:cs typeface="Times New Roman"/>
            </a:endParaRPr>
          </a:p>
          <a:p>
            <a:pPr>
              <a:lnSpc>
                <a:spcPct val="107000"/>
              </a:lnSpc>
            </a:pPr>
            <a:endParaRPr lang="en-US" sz="1800">
              <a:latin typeface="Calibri" panose="020F0502020204030204"/>
              <a:ea typeface="Calibri" panose="020F0502020204030204" pitchFamily="34" charset="0"/>
              <a:cs typeface="Calibri"/>
            </a:endParaRPr>
          </a:p>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Piense en su propio entorno clínico. ¿Quién se encuentra por primera vez con el paciente?¿Tiene un lugar donde se realiza la priorización? ¿Quién es responsable de controlar los signos vitales?¿Dónde están las herramientas para tomar los signos vitales? ¿Tiene capacitación formal sobre priorización? ¿Cuenta con un proceso formal de priorización?</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26</a:t>
            </a:fld>
            <a:endParaRPr lang="en-US"/>
          </a:p>
        </p:txBody>
      </p:sp>
    </p:spTree>
    <p:extLst>
      <p:ext uri="{BB962C8B-B14F-4D97-AF65-F5344CB8AC3E}">
        <p14:creationId xmlns:p14="http://schemas.microsoft.com/office/powerpoint/2010/main" val="178306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s-LA" sz="1800" b="0" i="0" strike="noStrike" cap="none" spc="0" baseline="0">
                <a:solidFill>
                  <a:srgbClr val="000000"/>
                </a:solidFill>
                <a:effectLst/>
                <a:latin typeface="Calibri"/>
                <a:ea typeface="Calibri"/>
                <a:cs typeface="Calibri"/>
              </a:rPr>
              <a:t>Idealmente, debe tener los equipos necesarios para la priorización disponibles para usar durante este módulo para efectos de demostración y práctica. </a:t>
            </a:r>
          </a:p>
          <a:p>
            <a:pPr>
              <a:lnSpc>
                <a:spcPct val="107000"/>
              </a:lnSpc>
            </a:pPr>
            <a:endParaRPr lang="en-US" sz="1800">
              <a:effectLst/>
              <a:latin typeface="Calibri" panose="020F0502020204030204"/>
              <a:ea typeface="Calibri" panose="020F0502020204030204" pitchFamily="34" charset="0"/>
              <a:cs typeface="Calibri"/>
            </a:endParaRPr>
          </a:p>
          <a:p>
            <a:pPr>
              <a:lnSpc>
                <a:spcPct val="107000"/>
              </a:lnSpc>
            </a:pPr>
            <a:r>
              <a:rPr lang="es-LA" sz="1800" b="0" i="0" strike="noStrike" cap="none" spc="0" baseline="0">
                <a:solidFill>
                  <a:srgbClr val="000000"/>
                </a:solidFill>
                <a:effectLst/>
                <a:latin typeface="Calibri"/>
                <a:ea typeface="Calibri"/>
                <a:cs typeface="Calibri"/>
              </a:rPr>
              <a:t>Tenga en cuenta que este equipo y estas mediciones generalmente se utilizan para el triaje y las mediciones de signos vitales en entornos basados en los centros.  En el caso de la prueba para tratar, en particular teniendo en cuenta los entornos en el hogar u otros entornos clínicos sin este equipo, se puede seleccionar a los pacientes para detectar síntomas leves y moderados sin el equipo mencionado.</a:t>
            </a:r>
            <a:endParaRPr lang="en-US" sz="1800">
              <a:effectLst/>
              <a:latin typeface="Calibri" panose="020F0502020204030204" pitchFamily="34" charset="0"/>
              <a:ea typeface="Calibri" panose="020F0502020204030204" pitchFamily="34" charset="0"/>
              <a:cs typeface="Calibri"/>
            </a:endParaRPr>
          </a:p>
          <a:p>
            <a:pPr marL="0" marR="0">
              <a:lnSpc>
                <a:spcPct val="107000"/>
              </a:lnSpc>
              <a:spcBef>
                <a:spcPct val="0"/>
              </a:spcBef>
              <a:spcAft>
                <a:spcPct val="0"/>
              </a:spcAft>
            </a:pPr>
            <a:r>
              <a:rPr lang="en-US" sz="1800" kern="1200">
                <a:effectLst/>
                <a:latin typeface="Calibri" panose="020F0502020204030204"/>
                <a:ea typeface="Calibri" panose="020F0502020204030204" pitchFamily="34" charset="0"/>
                <a:cs typeface="Calibri"/>
              </a:rPr>
              <a:t> </a:t>
            </a:r>
            <a:endParaRPr lang="en-US" sz="1800">
              <a:effectLst/>
              <a:latin typeface="Calibri" panose="020F0502020204030204"/>
              <a:ea typeface="Calibri" panose="020F0502020204030204" pitchFamily="34" charset="0"/>
              <a:cs typeface="Calibri"/>
            </a:endParaRPr>
          </a:p>
          <a:p>
            <a:r>
              <a:rPr lang="es-LA" sz="1800" b="0" i="0" strike="noStrike" cap="none" spc="0" baseline="0">
                <a:solidFill>
                  <a:srgbClr val="000000"/>
                </a:solidFill>
                <a:effectLst/>
                <a:latin typeface="Calibri"/>
                <a:ea typeface="Calibri"/>
                <a:cs typeface="Calibri"/>
              </a:rPr>
              <a:t>La diapositiva también tiene enlaces para videos que pueden ser útiles. Sin embargo, indique a los participantes que es posible que los videos no muestren protocolos de IPC completos. Además, recuerde a todos los participantes la importancia del uso universal del tapabocas y el control durante el proceso.</a:t>
            </a:r>
            <a:endParaRPr lang="en-US">
              <a:cs typeface="Calibri"/>
            </a:endParaRPr>
          </a:p>
        </p:txBody>
      </p:sp>
      <p:sp>
        <p:nvSpPr>
          <p:cNvPr id="4" name="Slide Number Placeholder 3"/>
          <p:cNvSpPr>
            <a:spLocks noGrp="1"/>
          </p:cNvSpPr>
          <p:nvPr>
            <p:ph type="sldNum" sz="quarter" idx="5"/>
          </p:nvPr>
        </p:nvSpPr>
        <p:spPr/>
        <p:txBody>
          <a:bodyPr/>
          <a:lstStyle/>
          <a:p>
            <a:fld id="{A2FA9890-9C3C-F040-8A1D-47B5802A485B}" type="slidenum">
              <a:rPr lang="en-US" smtClean="0"/>
              <a:t>27</a:t>
            </a:fld>
            <a:endParaRPr lang="en-US"/>
          </a:p>
        </p:txBody>
      </p:sp>
    </p:spTree>
    <p:extLst>
      <p:ext uri="{BB962C8B-B14F-4D97-AF65-F5344CB8AC3E}">
        <p14:creationId xmlns:p14="http://schemas.microsoft.com/office/powerpoint/2010/main" val="3890492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Esta diapositiva es una herramienta de referencia que muestra los signos vitales normales en adultos.</a:t>
            </a:r>
          </a:p>
          <a:p>
            <a:pPr marL="0" marR="0">
              <a:lnSpc>
                <a:spcPct val="107000"/>
              </a:lnSpc>
              <a:spcBef>
                <a:spcPct val="0"/>
              </a:spcBef>
              <a:spcAft>
                <a:spcPct val="0"/>
              </a:spcAft>
            </a:pPr>
            <a:endParaRPr lang="en-US" sz="1800" kern="1200">
              <a:effectLst/>
              <a:latin typeface="Calibri" panose="020F0502020204030204"/>
              <a:ea typeface="Calibri" panose="020F0502020204030204" pitchFamily="34" charset="0"/>
              <a:cs typeface="Calibri"/>
            </a:endParaRPr>
          </a:p>
          <a:p>
            <a:pPr rtl="0">
              <a:spcBef>
                <a:spcPct val="0"/>
              </a:spcBef>
              <a:spcAft>
                <a:spcPct val="0"/>
              </a:spcAft>
            </a:pPr>
            <a:r>
              <a:rPr lang="es-LA" sz="1800" b="0" i="0" strike="noStrike" cap="none" spc="0" baseline="0">
                <a:solidFill>
                  <a:srgbClr val="000000"/>
                </a:solidFill>
                <a:effectLst/>
                <a:latin typeface="Calibri"/>
                <a:ea typeface="Calibri"/>
                <a:cs typeface="Calibri"/>
              </a:rPr>
              <a:t>Si bien la presión arterial normal es de 120/80, hay un rango de normalidad como lo hay con todos los signos vitales.</a:t>
            </a:r>
            <a:endParaRPr lang="en-US" sz="2800" b="0">
              <a:effectLst/>
            </a:endParaRPr>
          </a:p>
          <a:p>
            <a:pPr rtl="0">
              <a:spcBef>
                <a:spcPct val="0"/>
              </a:spcBef>
              <a:spcAft>
                <a:spcPct val="0"/>
              </a:spcAft>
            </a:pPr>
            <a:r>
              <a:rPr lang="es-LA" sz="1800" b="0" i="0" strike="noStrike" cap="none" spc="0" baseline="0">
                <a:solidFill>
                  <a:srgbClr val="000000"/>
                </a:solidFill>
                <a:effectLst/>
                <a:latin typeface="Calibri"/>
                <a:ea typeface="Calibri"/>
                <a:cs typeface="Calibri"/>
              </a:rPr>
              <a:t>La presión arterial normal puede oscilar entre 90/60 y 130/89. </a:t>
            </a:r>
            <a:endParaRPr lang="en-US" sz="2800" b="0">
              <a:effectLst/>
            </a:endParaRPr>
          </a:p>
          <a:p>
            <a:br>
              <a:rPr lang="en-US" sz="2800"/>
            </a:br>
            <a:endParaRPr lang="en-US" sz="1800" kern="1200">
              <a:effectLst/>
              <a:latin typeface="Calibri" panose="020F0502020204030204"/>
              <a:ea typeface="Calibri" panose="020F0502020204030204" pitchFamily="34" charset="0"/>
              <a:cs typeface="Calibri"/>
            </a:endParaRPr>
          </a:p>
          <a:p>
            <a:pPr marL="0" marR="0">
              <a:lnSpc>
                <a:spcPct val="107000"/>
              </a:lnSpc>
              <a:spcBef>
                <a:spcPct val="0"/>
              </a:spcBef>
              <a:spcAft>
                <a:spcPct val="0"/>
              </a:spcAft>
            </a:pPr>
            <a:endParaRPr lang="en-US" sz="1800">
              <a:effectLst/>
              <a:latin typeface="Calibri" panose="020F0502020204030204"/>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28</a:t>
            </a:fld>
            <a:endParaRPr lang="en-US"/>
          </a:p>
        </p:txBody>
      </p:sp>
    </p:spTree>
    <p:extLst>
      <p:ext uri="{BB962C8B-B14F-4D97-AF65-F5344CB8AC3E}">
        <p14:creationId xmlns:p14="http://schemas.microsoft.com/office/powerpoint/2010/main" val="3529526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800" b="0" i="0" strike="noStrike" cap="none" spc="0" baseline="0">
                <a:solidFill>
                  <a:srgbClr val="000000"/>
                </a:solidFill>
                <a:effectLst/>
                <a:latin typeface="Calibri"/>
                <a:ea typeface="Calibri"/>
                <a:cs typeface="Calibri"/>
              </a:rPr>
              <a:t>Esta herramienta de referencia muestra los rangos normales de signos vitales en pacientes pediátricos. Tenga en cuenta que los valores normales para los niños cambian a medida que crecen. Debido a que estos valores son difíciles de recordar, es mejor publicar una tabla o tener una disponible para consulta rápida durante la priorización.</a:t>
            </a:r>
            <a:r>
              <a:rPr lang="es-LA" sz="1200" b="0" i="0" strike="noStrike" cap="none" spc="0" baseline="0">
                <a:solidFill>
                  <a:srgbClr val="000000"/>
                </a:solidFill>
                <a:effectLst/>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29</a:t>
            </a:fld>
            <a:endParaRPr lang="en-US"/>
          </a:p>
        </p:txBody>
      </p:sp>
    </p:spTree>
    <p:extLst>
      <p:ext uri="{BB962C8B-B14F-4D97-AF65-F5344CB8AC3E}">
        <p14:creationId xmlns:p14="http://schemas.microsoft.com/office/powerpoint/2010/main" val="1112592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Existen muchos recursos que presentan los principios y las prácticas de IPC relacionados con la COVID-19. </a:t>
            </a:r>
          </a:p>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Alentamos al facilitador a acceder y revisar las pautas locales como parte de esta sesión, si el tiempo lo permite.</a:t>
            </a:r>
          </a:p>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Sin embargo, el punto más importante que hay que destacar es la importancia fundamental de los niveles universalmente altos de uso de equipo de protección personal con pacientes no diferenciados</a:t>
            </a:r>
            <a:r>
              <a:rPr lang="es-LA" sz="1800" b="0" i="0" strike="noStrike" cap="none" spc="0" baseline="0">
                <a:solidFill>
                  <a:srgbClr val="000000"/>
                </a:solidFill>
                <a:effectLst/>
                <a:latin typeface="Times New Roman"/>
                <a:ea typeface="Times New Roman"/>
                <a:cs typeface="Times New Roman"/>
              </a:rPr>
              <a:t>,</a:t>
            </a:r>
            <a:r>
              <a:rPr lang="es-LA" sz="1800" b="0" i="0" strike="noStrike" cap="none" spc="0" baseline="0">
                <a:solidFill>
                  <a:srgbClr val="000000"/>
                </a:solidFill>
                <a:effectLst/>
                <a:latin typeface="Calibri"/>
                <a:ea typeface="Calibri"/>
                <a:cs typeface="Calibri"/>
              </a:rPr>
              <a:t> incluidos los sintomáticos y los positivos, así como los que acuden al entorno clínico por otros motivos.</a:t>
            </a:r>
            <a:r>
              <a:rPr lang="es-LA" sz="1800" b="0" i="0" strike="noStrike" cap="none" spc="0" baseline="0">
                <a:solidFill>
                  <a:srgbClr val="000000"/>
                </a:solidFill>
                <a:effectLst/>
                <a:latin typeface="Times New Roman"/>
                <a:ea typeface="Times New Roman"/>
                <a:cs typeface="Times New Roman"/>
              </a:rPr>
              <a:t> </a:t>
            </a:r>
            <a:r>
              <a:rPr lang="es-LA" sz="1800" b="0" i="0" strike="noStrike" cap="none" spc="0" baseline="0">
                <a:solidFill>
                  <a:srgbClr val="000000"/>
                </a:solidFill>
                <a:effectLst/>
                <a:latin typeface="Calibri"/>
                <a:ea typeface="Calibri"/>
                <a:cs typeface="Calibri"/>
              </a:rPr>
              <a:t>La seguridad personal durante la priorización es esencial, especialmente dados los altos niveles de positividad y transmisibilidad de la cepa ómicron, u otras variantes que pueden surgir en el futuro. </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30</a:t>
            </a:fld>
            <a:endParaRPr lang="en-US"/>
          </a:p>
        </p:txBody>
      </p:sp>
    </p:spTree>
    <p:extLst>
      <p:ext uri="{BB962C8B-B14F-4D97-AF65-F5344CB8AC3E}">
        <p14:creationId xmlns:p14="http://schemas.microsoft.com/office/powerpoint/2010/main" val="4097762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800" b="0" i="0" strike="noStrike" cap="none" spc="0" baseline="0">
                <a:solidFill>
                  <a:srgbClr val="000000"/>
                </a:solidFill>
                <a:effectLst/>
                <a:latin typeface="Calibri"/>
                <a:ea typeface="Calibri"/>
                <a:cs typeface="Calibri"/>
              </a:rPr>
              <a:t>Esta diapositiva tiene enlaces a recursos de IPC adicionales.</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31</a:t>
            </a:fld>
            <a:endParaRPr lang="en-US"/>
          </a:p>
        </p:txBody>
      </p:sp>
    </p:spTree>
    <p:extLst>
      <p:ext uri="{BB962C8B-B14F-4D97-AF65-F5344CB8AC3E}">
        <p14:creationId xmlns:p14="http://schemas.microsoft.com/office/powerpoint/2010/main" val="102818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800" b="0" i="0" strike="noStrike" cap="none" spc="0" baseline="0">
                <a:solidFill>
                  <a:srgbClr val="000000"/>
                </a:solidFill>
                <a:effectLst/>
                <a:latin typeface="Calibri"/>
                <a:ea typeface="Calibri"/>
                <a:cs typeface="Calibri"/>
              </a:rPr>
              <a:t>Reitere la importancia de un mayor nivel de IPC con las nuevas variantes de la COVID-19 y mantenga la precaución con la posibilidad de nuevas variantes en el futuro.</a:t>
            </a:r>
            <a:r>
              <a:rPr lang="es-LA" sz="1200" b="0" i="0" strike="noStrike" cap="none" spc="0" baseline="0">
                <a:solidFill>
                  <a:srgbClr val="000000"/>
                </a:solidFill>
                <a:effectLst/>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32</a:t>
            </a:fld>
            <a:endParaRPr lang="en-US"/>
          </a:p>
        </p:txBody>
      </p:sp>
    </p:spTree>
    <p:extLst>
      <p:ext uri="{BB962C8B-B14F-4D97-AF65-F5344CB8AC3E}">
        <p14:creationId xmlns:p14="http://schemas.microsoft.com/office/powerpoint/2010/main" val="1893113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800" b="0" i="0" strike="noStrike" cap="none" spc="0" baseline="0">
                <a:solidFill>
                  <a:srgbClr val="000000"/>
                </a:solidFill>
                <a:effectLst/>
                <a:latin typeface="Calibri"/>
                <a:ea typeface="Calibri"/>
                <a:cs typeface="Calibri"/>
              </a:rPr>
              <a:t>La selección debe iniciarse en el primer punto de ingreso al centro médico. Esto es universal, lo que significa que se aplica a todos</a:t>
            </a:r>
            <a:r>
              <a:rPr lang="es-LA" sz="1800" b="0" i="0" strike="noStrike" cap="none" spc="0" baseline="0">
                <a:solidFill>
                  <a:srgbClr val="000000"/>
                </a:solidFill>
                <a:effectLst/>
                <a:latin typeface="Times New Roman"/>
                <a:ea typeface="Times New Roman"/>
                <a:cs typeface="Times New Roman"/>
              </a:rPr>
              <a:t>:</a:t>
            </a:r>
            <a:r>
              <a:rPr lang="es-LA" sz="1800" b="0" i="0" strike="noStrike" cap="none" spc="0" baseline="0">
                <a:solidFill>
                  <a:srgbClr val="000000"/>
                </a:solidFill>
                <a:effectLst/>
                <a:latin typeface="Calibri"/>
                <a:ea typeface="Calibri"/>
                <a:cs typeface="Calibri"/>
              </a:rPr>
              <a:t> Personal, pacientes y médicos. Puede incluir evaluación de temperatura, síntomas y contactos cercanos. Se debe mantener el uso universal de tapabocas. Se pueden aplicar protocolos relevantes para las pautas locales, teniendo en cuenta la importancia del aislamiento y la cuarentena, en especial para personas no vacunadas y personas con mayor riesgo de enfermedad grave.  Recuerde que el centro de atención médica está diseñado para brindar atención a las personas en riesgo, por lo que se necesita un alto nivel de precaución.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33</a:t>
            </a:fld>
            <a:endParaRPr lang="en-US"/>
          </a:p>
        </p:txBody>
      </p:sp>
    </p:spTree>
    <p:extLst>
      <p:ext uri="{BB962C8B-B14F-4D97-AF65-F5344CB8AC3E}">
        <p14:creationId xmlns:p14="http://schemas.microsoft.com/office/powerpoint/2010/main" val="4114047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Esta diapositiva muestra un esquema de la priorización básica para iniciar el aislamiento y la atención de los pacientes.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r>
              <a:rPr lang="es-LA" sz="1800" b="0" i="0" strike="noStrike" cap="none" spc="0" baseline="0">
                <a:solidFill>
                  <a:srgbClr val="000000"/>
                </a:solidFill>
                <a:effectLst/>
                <a:latin typeface="Calibri"/>
                <a:ea typeface="Calibri"/>
                <a:cs typeface="Calibri"/>
              </a:rPr>
              <a:t>La cohorte física debe mantenerse cuando sea posible separar a los pacientes que tienen y no tienen síntomas de COVID-19. Por supuesto que también habrá pacientes asintomáticos con resultado positivo de la prueba, por lo que las precauciones universales son importantes. Por el contrario, no todas las personas con fiebre, falta de aire o tos tendrán diagnóstico de la COVID-19.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34</a:t>
            </a:fld>
            <a:endParaRPr lang="en-US"/>
          </a:p>
        </p:txBody>
      </p:sp>
    </p:spTree>
    <p:extLst>
      <p:ext uri="{BB962C8B-B14F-4D97-AF65-F5344CB8AC3E}">
        <p14:creationId xmlns:p14="http://schemas.microsoft.com/office/powerpoint/2010/main" val="3551947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El espectro de signos y síntomas de la COVID-19.</a:t>
            </a:r>
          </a:p>
          <a:p>
            <a:r>
              <a:rPr lang="es-LA" sz="1200" b="0" i="0" strike="noStrike" cap="none" spc="0" baseline="0">
                <a:solidFill>
                  <a:srgbClr val="000000"/>
                </a:solidFill>
                <a:effectLst/>
                <a:latin typeface="Calibri"/>
                <a:ea typeface="Calibri"/>
                <a:cs typeface="Calibri"/>
              </a:rPr>
              <a:t>Tenga en cuenta que hay síntomas más o menos frecuentes con las diferentes variantes de la COVID-19, y las cosas pueden continuar cambiando.</a:t>
            </a:r>
          </a:p>
          <a:p>
            <a:r>
              <a:rPr lang="es-LA" sz="1200" b="0" i="0" strike="noStrike" cap="none" spc="0" baseline="0">
                <a:solidFill>
                  <a:srgbClr val="000000"/>
                </a:solidFill>
                <a:effectLst/>
                <a:latin typeface="Calibri"/>
                <a:ea typeface="Calibri"/>
                <a:cs typeface="Calibri"/>
              </a:rPr>
              <a:t>Es importante que, aunque en muchos lugares el número de casos disminuye, la COVID-19 aún está presente en la mayoría de las comunidades.</a:t>
            </a:r>
          </a:p>
        </p:txBody>
      </p:sp>
      <p:sp>
        <p:nvSpPr>
          <p:cNvPr id="4" name="Slide Number Placeholder 3"/>
          <p:cNvSpPr>
            <a:spLocks noGrp="1"/>
          </p:cNvSpPr>
          <p:nvPr>
            <p:ph type="sldNum" sz="quarter" idx="5"/>
          </p:nvPr>
        </p:nvSpPr>
        <p:spPr/>
        <p:txBody>
          <a:bodyPr/>
          <a:lstStyle/>
          <a:p>
            <a:fld id="{A2FA9890-9C3C-F040-8A1D-47B5802A485B}" type="slidenum">
              <a:rPr lang="en-US" smtClean="0"/>
              <a:t>5</a:t>
            </a:fld>
            <a:endParaRPr lang="en-US"/>
          </a:p>
        </p:txBody>
      </p:sp>
    </p:spTree>
    <p:extLst>
      <p:ext uri="{BB962C8B-B14F-4D97-AF65-F5344CB8AC3E}">
        <p14:creationId xmlns:p14="http://schemas.microsoft.com/office/powerpoint/2010/main" val="3341944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800" b="0" i="0" strike="noStrike" cap="none" spc="0" baseline="0">
                <a:solidFill>
                  <a:srgbClr val="000000"/>
                </a:solidFill>
                <a:effectLst/>
                <a:latin typeface="Calibri"/>
                <a:ea typeface="Calibri"/>
                <a:cs typeface="Calibri"/>
              </a:rPr>
              <a:t>Este esquema lleva la priorización a un nivel más avanzado</a:t>
            </a:r>
            <a:r>
              <a:rPr lang="es-LA" sz="1800" b="0" i="0" strike="noStrike" cap="none" spc="0" baseline="0">
                <a:solidFill>
                  <a:srgbClr val="000000"/>
                </a:solidFill>
                <a:effectLst/>
                <a:latin typeface="Times New Roman"/>
                <a:ea typeface="Times New Roman"/>
                <a:cs typeface="Times New Roman"/>
              </a:rPr>
              <a:t>,</a:t>
            </a:r>
            <a:r>
              <a:rPr lang="es-LA" sz="1800" b="0" i="0" strike="noStrike" cap="none" spc="0" baseline="0">
                <a:solidFill>
                  <a:srgbClr val="000000"/>
                </a:solidFill>
                <a:effectLst/>
                <a:latin typeface="Calibri"/>
                <a:ea typeface="Calibri"/>
                <a:cs typeface="Calibri"/>
              </a:rPr>
              <a:t> más allá de la separación inicial de los pacientes sintomáticos y asintomáticos a niveles divididos de atención clínica en función de la gravedad de los síntomas. Los casos presuntos leves y moderados pueden (o no) necesitar más pruebas, en tanto que los casos graves requieren estabilización inmediata.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35</a:t>
            </a:fld>
            <a:endParaRPr lang="en-US"/>
          </a:p>
        </p:txBody>
      </p:sp>
    </p:spTree>
    <p:extLst>
      <p:ext uri="{BB962C8B-B14F-4D97-AF65-F5344CB8AC3E}">
        <p14:creationId xmlns:p14="http://schemas.microsoft.com/office/powerpoint/2010/main" val="533115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Este diagrama muestra un enfoque integrado para la priorización física y clínica.La pandemia de la COVID-19 se ha centrado necesariamente en la agrupación y la separación de pacientes sintomáticos y expuestos de los pacientes asintomáticos y no expuestos. Sin embargo, un enfoque holístico tiene que integrar la importancia de priorizar a los pacientes de </a:t>
            </a:r>
            <a:r>
              <a:rPr lang="es-LA" sz="1800" b="0" i="0" strike="noStrike" cap="none" spc="0" baseline="0">
                <a:solidFill>
                  <a:srgbClr val="000000"/>
                </a:solidFill>
                <a:effectLst/>
                <a:latin typeface="Times New Roman"/>
                <a:ea typeface="Times New Roman"/>
                <a:cs typeface="Times New Roman"/>
              </a:rPr>
              <a:t>“</a:t>
            </a:r>
            <a:r>
              <a:rPr lang="es-LA" sz="1800" b="0" i="0" strike="noStrike" cap="none" spc="0" baseline="0">
                <a:solidFill>
                  <a:srgbClr val="000000"/>
                </a:solidFill>
                <a:effectLst/>
                <a:latin typeface="Calibri"/>
                <a:ea typeface="Calibri"/>
                <a:cs typeface="Calibri"/>
              </a:rPr>
              <a:t>nivel rojo</a:t>
            </a:r>
            <a:r>
              <a:rPr lang="es-LA" sz="1800" b="0" i="0" strike="noStrike" cap="none" spc="0" baseline="0">
                <a:solidFill>
                  <a:srgbClr val="000000"/>
                </a:solidFill>
                <a:effectLst/>
                <a:latin typeface="Times New Roman"/>
                <a:ea typeface="Times New Roman"/>
                <a:cs typeface="Times New Roman"/>
              </a:rPr>
              <a:t>”</a:t>
            </a:r>
            <a:r>
              <a:rPr lang="es-LA" sz="1800" b="0" i="0" strike="noStrike" cap="none" spc="0" baseline="0">
                <a:solidFill>
                  <a:srgbClr val="000000"/>
                </a:solidFill>
                <a:effectLst/>
                <a:latin typeface="Calibri"/>
                <a:ea typeface="Calibri"/>
                <a:cs typeface="Calibri"/>
              </a:rPr>
              <a:t>, ya sea que el estado de nivel rojo se deba a la COVID-19 o a otros problemas.</a:t>
            </a:r>
            <a:r>
              <a:rPr lang="es-LA" sz="1800" b="0" i="0" strike="noStrike" cap="none" spc="0" baseline="0">
                <a:solidFill>
                  <a:srgbClr val="000000"/>
                </a:solidFill>
                <a:effectLst/>
                <a:latin typeface="Times New Roman"/>
                <a:ea typeface="Times New Roman"/>
                <a:cs typeface="Times New Roman"/>
              </a:rPr>
              <a:t> </a:t>
            </a:r>
            <a:r>
              <a:rPr lang="es-LA" sz="1800" b="0" i="0" strike="noStrike" cap="none" spc="0" baseline="0">
                <a:solidFill>
                  <a:srgbClr val="000000"/>
                </a:solidFill>
                <a:effectLst/>
                <a:latin typeface="Calibri"/>
                <a:ea typeface="Calibri"/>
                <a:cs typeface="Calibri"/>
              </a:rPr>
              <a:t>Aquí, el objetivo es proporcionar un marco para un enfoque integrado de priorización física y clínica.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Al ver este diagrama, es muy importante que recuerde algunas cosas: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1. Cualquier paciente ROJO (con o sin sospecha de COVID-19) debe trasladarse inmediatamente a un área de reanimación para evaluación clínica y tratamiento.</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2. Se debe mantener el IPC/EPP en todos los pacientes, independientemente de los resultados de la selección o de las pruebas</a:t>
            </a:r>
            <a:r>
              <a:rPr lang="es-LA" sz="1800" b="0" i="0" strike="noStrike" cap="none" spc="0" baseline="0">
                <a:solidFill>
                  <a:srgbClr val="000000"/>
                </a:solidFill>
                <a:effectLst/>
                <a:latin typeface="Times New Roman"/>
                <a:ea typeface="Times New Roman"/>
                <a:cs typeface="Times New Roman"/>
              </a:rPr>
              <a:t>,</a:t>
            </a:r>
            <a:r>
              <a:rPr lang="es-LA" sz="1800" b="0" i="0" strike="noStrike" cap="none" spc="0" baseline="0">
                <a:solidFill>
                  <a:srgbClr val="000000"/>
                </a:solidFill>
                <a:effectLst/>
                <a:latin typeface="Calibri"/>
                <a:ea typeface="Calibri"/>
                <a:cs typeface="Calibri"/>
              </a:rPr>
              <a:t> aunque se deben mantener niveles más altos de EPP en pacientes muy sintomáticos, con sospecha o confirmados como positivos.</a:t>
            </a:r>
            <a:endParaRPr lang="en-US" sz="1800">
              <a:effectLst/>
              <a:latin typeface="Calibri" panose="020F0502020204030204" pitchFamily="34" charset="0"/>
              <a:ea typeface="Calibri" panose="020F0502020204030204" pitchFamily="34" charset="0"/>
              <a:cs typeface="Arial" panose="020B0604020202020204" pitchFamily="34" charset="0"/>
            </a:endParaRPr>
          </a:p>
          <a:p>
            <a:r>
              <a:rPr lang="es-LA" sz="1800" b="0" i="0" strike="noStrike" cap="none" spc="0" baseline="0">
                <a:solidFill>
                  <a:srgbClr val="000000"/>
                </a:solidFill>
                <a:effectLst/>
                <a:latin typeface="Calibri"/>
                <a:ea typeface="Calibri"/>
                <a:cs typeface="Calibri"/>
              </a:rPr>
              <a:t>3. Todos los pacientes requieren una evaluación clínica completa.</a:t>
            </a:r>
            <a:r>
              <a:rPr lang="es-LA" sz="1800" b="0" i="0" strike="noStrike" cap="none" spc="0" baseline="0">
                <a:solidFill>
                  <a:srgbClr val="000000"/>
                </a:solidFill>
                <a:effectLst/>
                <a:latin typeface="Times New Roman"/>
                <a:ea typeface="Times New Roman"/>
                <a:cs typeface="Times New Roman"/>
              </a:rPr>
              <a:t> </a:t>
            </a:r>
            <a:r>
              <a:rPr lang="es-LA" sz="1800" b="0" i="0" strike="noStrike" cap="none" spc="0" baseline="0">
                <a:solidFill>
                  <a:srgbClr val="000000"/>
                </a:solidFill>
                <a:effectLst/>
                <a:latin typeface="Calibri"/>
                <a:ea typeface="Calibri"/>
                <a:cs typeface="Calibri"/>
              </a:rPr>
              <a:t>Esto es particularmente importante para los pacientes en la zona amarilla/anaranjada que están estables pero tienen factores de riesgo y enfermedad moderada. Estos pacientes requieren una evaluación detallada, ya que pueden ser elegibles para un seguimiento estrecho y pueden terminar necesitando hospitalización.</a:t>
            </a:r>
            <a:r>
              <a:rPr lang="es-LA" sz="1800" b="0" i="0" strike="noStrike" cap="none" spc="0" baseline="0">
                <a:solidFill>
                  <a:srgbClr val="000000"/>
                </a:solidFill>
                <a:effectLst/>
                <a:latin typeface="Times New Roman"/>
                <a:ea typeface="Times New Roman"/>
                <a:cs typeface="Times New Roman"/>
              </a:rPr>
              <a:t> </a:t>
            </a:r>
            <a:r>
              <a:rPr lang="es-LA" sz="1800" b="0" i="0" strike="noStrike" cap="none" spc="0" baseline="0">
                <a:solidFill>
                  <a:srgbClr val="000000"/>
                </a:solidFill>
                <a:effectLst/>
                <a:latin typeface="Calibri"/>
                <a:ea typeface="Calibri"/>
                <a:cs typeface="Calibri"/>
              </a:rPr>
              <a:t>El propósito de la priorización es categorizar a los pacientes en términos de prioridad para la evaluación; la evaluación clínica contribuye a la disposición final de los pacientes.</a:t>
            </a:r>
            <a:r>
              <a:rPr lang="es-LA" sz="1200" b="0" i="0" strike="noStrike" cap="none" spc="0" baseline="0">
                <a:solidFill>
                  <a:srgbClr val="000000"/>
                </a:solidFill>
                <a:effectLst/>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36</a:t>
            </a:fld>
            <a:endParaRPr lang="en-US"/>
          </a:p>
        </p:txBody>
      </p:sp>
    </p:spTree>
    <p:extLst>
      <p:ext uri="{BB962C8B-B14F-4D97-AF65-F5344CB8AC3E}">
        <p14:creationId xmlns:p14="http://schemas.microsoft.com/office/powerpoint/2010/main" val="2782453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Este gráfico proporciona una vista actualizada de la selección integrada, que incorpora la prueba y el tratamiento como un componente importante que se debe considerar.</a:t>
            </a:r>
          </a:p>
          <a:p>
            <a:r>
              <a:rPr lang="es-LA" sz="1200" b="0" i="0" strike="noStrike" cap="none" spc="0" baseline="0">
                <a:solidFill>
                  <a:srgbClr val="000000"/>
                </a:solidFill>
                <a:effectLst/>
                <a:latin typeface="Calibri"/>
                <a:ea typeface="Calibri"/>
                <a:cs typeface="Calibri"/>
              </a:rPr>
              <a:t>Unos pocos elementos importantes para tener en cuenta:</a:t>
            </a:r>
          </a:p>
          <a:p>
            <a:endParaRPr lang="en-US"/>
          </a:p>
          <a:p>
            <a:pPr marL="228600" indent="-228600">
              <a:buAutoNum type="arabicPeriod"/>
            </a:pPr>
            <a:r>
              <a:rPr lang="es-LA" sz="1200" b="0" i="0" strike="noStrike" cap="none" spc="0" baseline="0">
                <a:solidFill>
                  <a:srgbClr val="000000"/>
                </a:solidFill>
                <a:effectLst/>
                <a:latin typeface="Calibri"/>
                <a:ea typeface="Calibri"/>
                <a:cs typeface="Calibri"/>
              </a:rPr>
              <a:t>Si están disponibles, las pruebas rápidas para las personas sintomáticas pueden ayudar a confirmar las infecciones positivas.  Se debe mantener el control durante el proceso para los trabajadores de la salud, incluso en presencia de una prueba negativa.</a:t>
            </a:r>
          </a:p>
          <a:p>
            <a:pPr marL="228600" indent="-228600">
              <a:buAutoNum type="arabicPeriod"/>
            </a:pPr>
            <a:r>
              <a:rPr lang="es-LA" sz="1200" b="0" i="0" strike="noStrike" cap="none" spc="0" baseline="0">
                <a:solidFill>
                  <a:srgbClr val="000000"/>
                </a:solidFill>
                <a:effectLst/>
                <a:latin typeface="Calibri"/>
                <a:ea typeface="Calibri"/>
                <a:cs typeface="Calibri"/>
              </a:rPr>
              <a:t>Todos los pacientes deben tratarse de acuerdo con las pautas basadas en la evidencia: La oportunidad de dar antivirales orales a pacientes sintomáticos positivos confirmados dentro de los 5 días de la aparición de los síntomas es un pilar de la atención y el tratamiento de la COVID-19.  Los pacientes con enfermedad grave y crítica aún deben estabilizarse y transferirse, y los que tienen enfermedad leve y moderada que no requieren hospitalización pero que tampoco son elegibles para recibir antivirales orales deben manejarse con medidas de soporte y de acuerdo con las pautas actualizadas basadas en la evidencia.</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B2DF0012-FC26-E741-A2C3-CFF981C916D5}" type="slidenum">
              <a:rPr lang="en-US" smtClean="0"/>
              <a:t>37</a:t>
            </a:fld>
            <a:endParaRPr lang="en-US"/>
          </a:p>
        </p:txBody>
      </p:sp>
    </p:spTree>
    <p:extLst>
      <p:ext uri="{BB962C8B-B14F-4D97-AF65-F5344CB8AC3E}">
        <p14:creationId xmlns:p14="http://schemas.microsoft.com/office/powerpoint/2010/main" val="2214510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Puntos importantes para recordar en la reiteración de la T2T.</a:t>
            </a:r>
          </a:p>
        </p:txBody>
      </p:sp>
      <p:sp>
        <p:nvSpPr>
          <p:cNvPr id="4" name="Slide Number Placeholder 3"/>
          <p:cNvSpPr>
            <a:spLocks noGrp="1"/>
          </p:cNvSpPr>
          <p:nvPr>
            <p:ph type="sldNum" sz="quarter" idx="5"/>
          </p:nvPr>
        </p:nvSpPr>
        <p:spPr/>
        <p:txBody>
          <a:bodyPr/>
          <a:lstStyle/>
          <a:p>
            <a:fld id="{A2FA9890-9C3C-F040-8A1D-47B5802A485B}" type="slidenum">
              <a:rPr lang="en-US" smtClean="0"/>
              <a:t>38</a:t>
            </a:fld>
            <a:endParaRPr lang="en-US"/>
          </a:p>
        </p:txBody>
      </p:sp>
    </p:spTree>
    <p:extLst>
      <p:ext uri="{BB962C8B-B14F-4D97-AF65-F5344CB8AC3E}">
        <p14:creationId xmlns:p14="http://schemas.microsoft.com/office/powerpoint/2010/main" val="1787770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A medida que evalúa al paciente inicialmente, considere su aspecto general.</a:t>
            </a:r>
            <a:r>
              <a:rPr lang="es-LA" sz="1800" b="0" i="0" strike="noStrike" cap="none" spc="0" baseline="0">
                <a:solidFill>
                  <a:srgbClr val="000000"/>
                </a:solidFill>
                <a:effectLst/>
                <a:latin typeface="Times New Roman"/>
                <a:ea typeface="Times New Roman"/>
                <a:cs typeface="Times New Roman"/>
              </a:rPr>
              <a:t> </a:t>
            </a:r>
            <a:r>
              <a:rPr lang="es-LA" sz="1800" b="0" i="0" strike="noStrike" cap="none" spc="0" baseline="0">
                <a:solidFill>
                  <a:srgbClr val="000000"/>
                </a:solidFill>
                <a:effectLst/>
                <a:latin typeface="Calibri"/>
                <a:ea typeface="Calibri"/>
                <a:cs typeface="Calibri"/>
              </a:rPr>
              <a:t>¿Está el paciente visiblemente con disnea, cianótico o confundido? Si es así, el paciente debe ser trasladado inmediatamente a una zona roja/área de reanimación, y se deben iniciar los siguientes pasos de evaluación del paciente por parte del equipo adecuado.</a:t>
            </a:r>
            <a:r>
              <a:rPr lang="es-LA" sz="1800" b="0" i="0" strike="noStrike" cap="none" spc="0" baseline="0">
                <a:solidFill>
                  <a:srgbClr val="000000"/>
                </a:solidFill>
                <a:effectLst/>
                <a:latin typeface="Times New Roman"/>
                <a:ea typeface="Times New Roman"/>
                <a:cs typeface="Times New Roman"/>
              </a:rPr>
              <a:t> </a:t>
            </a:r>
            <a:r>
              <a:rPr lang="es-LA" sz="1800" b="0" i="0" strike="noStrike" cap="none" spc="0" baseline="0">
                <a:solidFill>
                  <a:srgbClr val="000000"/>
                </a:solidFill>
                <a:effectLst/>
                <a:latin typeface="Calibri"/>
                <a:ea typeface="Calibri"/>
                <a:cs typeface="Calibri"/>
              </a:rPr>
              <a:t>Piense por adelantado</a:t>
            </a:r>
            <a:r>
              <a:rPr lang="es-LA" sz="1800" b="0" i="0" strike="noStrike" cap="none" spc="0" baseline="0">
                <a:solidFill>
                  <a:srgbClr val="000000"/>
                </a:solidFill>
                <a:effectLst/>
                <a:latin typeface="Times New Roman"/>
                <a:ea typeface="Times New Roman"/>
                <a:cs typeface="Times New Roman"/>
              </a:rPr>
              <a:t>:</a:t>
            </a:r>
            <a:r>
              <a:rPr lang="es-LA" sz="1800" b="0" i="0" strike="noStrike" cap="none" spc="0" baseline="0">
                <a:solidFill>
                  <a:srgbClr val="000000"/>
                </a:solidFill>
                <a:effectLst/>
                <a:latin typeface="Calibri"/>
                <a:ea typeface="Calibri"/>
                <a:cs typeface="Calibri"/>
              </a:rPr>
              <a:t> La persona que realiza la priorización generalmente no debe ser la misma que lleva a cabo los siguientes pasos de reanimación y estabilización, pero en algunos casos no hay otra opción.</a:t>
            </a:r>
            <a:r>
              <a:rPr lang="es-LA" sz="1800" b="0" i="0" strike="noStrike" cap="none" spc="0" baseline="0">
                <a:solidFill>
                  <a:srgbClr val="000000"/>
                </a:solidFill>
                <a:effectLst/>
                <a:latin typeface="Times New Roman"/>
                <a:ea typeface="Times New Roman"/>
                <a:cs typeface="Times New Roman"/>
              </a:rPr>
              <a:t> </a:t>
            </a:r>
            <a:r>
              <a:rPr lang="es-LA" sz="1800" b="0" i="0" strike="noStrike" cap="none" spc="0" baseline="0">
                <a:solidFill>
                  <a:srgbClr val="000000"/>
                </a:solidFill>
                <a:effectLst/>
                <a:latin typeface="Calibri"/>
                <a:ea typeface="Calibri"/>
                <a:cs typeface="Calibri"/>
              </a:rPr>
              <a:t>Considere su entorno y planifique cuál es el más adecuado dados los recursos que tiene.</a:t>
            </a:r>
            <a:r>
              <a:rPr lang="es-LA" sz="1800" b="0" i="0" strike="noStrike" cap="none" spc="0" baseline="0">
                <a:solidFill>
                  <a:srgbClr val="000000"/>
                </a:solidFill>
                <a:effectLst/>
                <a:latin typeface="Times New Roman"/>
                <a:ea typeface="Times New Roman"/>
                <a:cs typeface="Times New Roman"/>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Los síntomas de </a:t>
            </a:r>
            <a:r>
              <a:rPr lang="es-LA" sz="1800" b="0" i="0" strike="noStrike" cap="none" spc="0" baseline="0">
                <a:solidFill>
                  <a:srgbClr val="000000"/>
                </a:solidFill>
                <a:effectLst/>
                <a:latin typeface="Times New Roman"/>
                <a:ea typeface="Times New Roman"/>
                <a:cs typeface="Times New Roman"/>
              </a:rPr>
              <a:t>“</a:t>
            </a:r>
            <a:r>
              <a:rPr lang="es-LA" sz="1800" b="0" i="0" strike="noStrike" cap="none" spc="0" baseline="0">
                <a:solidFill>
                  <a:srgbClr val="000000"/>
                </a:solidFill>
                <a:effectLst/>
                <a:latin typeface="Calibri"/>
                <a:ea typeface="Calibri"/>
                <a:cs typeface="Calibri"/>
              </a:rPr>
              <a:t>señal de alerta </a:t>
            </a:r>
            <a:r>
              <a:rPr lang="es-LA" sz="1800" b="0" i="0" strike="noStrike" cap="none" spc="0" baseline="0">
                <a:solidFill>
                  <a:srgbClr val="000000"/>
                </a:solidFill>
                <a:effectLst/>
                <a:latin typeface="Times New Roman"/>
                <a:ea typeface="Times New Roman"/>
                <a:cs typeface="Times New Roman"/>
              </a:rPr>
              <a:t>”</a:t>
            </a:r>
            <a:r>
              <a:rPr lang="es-LA" sz="1800" b="0" i="0" strike="noStrike" cap="none" spc="0" baseline="0">
                <a:solidFill>
                  <a:srgbClr val="000000"/>
                </a:solidFill>
                <a:effectLst/>
                <a:latin typeface="Calibri"/>
                <a:ea typeface="Calibri"/>
                <a:cs typeface="Calibri"/>
              </a:rPr>
              <a:t> deben generar un mayor nivel de preocupación. Cuando un paciente que parece estar enfermo o tiene signos vitales inestables también tiene síntomas de alerta roja, esto aumenta los niveles de preocupación. Sin embargo, incluso si un paciente no parece clínicamente inestable, estos síntomas de alerta requieren mayor consideración y, con frecuencia, mayor investigación.</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39</a:t>
            </a:fld>
            <a:endParaRPr lang="en-US"/>
          </a:p>
        </p:txBody>
      </p:sp>
    </p:spTree>
    <p:extLst>
      <p:ext uri="{BB962C8B-B14F-4D97-AF65-F5344CB8AC3E}">
        <p14:creationId xmlns:p14="http://schemas.microsoft.com/office/powerpoint/2010/main" val="3308790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a:effectLst/>
                <a:latin typeface="Calibri" panose="020F0502020204030204" pitchFamily="34" charset="0"/>
                <a:ea typeface="Calibri" panose="020F0502020204030204" pitchFamily="34" charset="0"/>
              </a:rPr>
              <a:t>Keep references available for normal ranges of vital signs for adults and pediatric patients. Remember </a:t>
            </a:r>
            <a:r>
              <a:rPr lang="en-US" sz="1800" kern="1200">
                <a:effectLst/>
                <a:latin typeface="Times New Roman" panose="02020603050405020304" pitchFamily="18" charset="0"/>
                <a:ea typeface="Calibri" panose="020F0502020204030204" pitchFamily="34" charset="0"/>
              </a:rPr>
              <a:t>—</a:t>
            </a:r>
            <a:r>
              <a:rPr lang="en-US" sz="1800" kern="1200">
                <a:effectLst/>
                <a:latin typeface="Calibri" panose="020F0502020204030204" pitchFamily="34" charset="0"/>
                <a:ea typeface="Calibri" panose="020F0502020204030204" pitchFamily="34" charset="0"/>
              </a:rPr>
              <a:t> vital signs are vital.</a:t>
            </a:r>
            <a:r>
              <a:rPr lang="en-US" sz="1800" kern="1200">
                <a:effectLst/>
                <a:latin typeface="Times New Roman" panose="02020603050405020304" pitchFamily="18" charset="0"/>
                <a:ea typeface="Calibri" panose="020F0502020204030204" pitchFamily="34" charset="0"/>
                <a:cs typeface="Calibri" panose="020F0502020204030204" pitchFamily="34" charset="0"/>
              </a:rPr>
              <a:t> </a:t>
            </a:r>
            <a:r>
              <a:rPr lang="en-US" sz="1800" kern="1200">
                <a:effectLst/>
                <a:latin typeface="Calibri" panose="020F0502020204030204" pitchFamily="34" charset="0"/>
                <a:ea typeface="Calibri" panose="020F0502020204030204" pitchFamily="34" charset="0"/>
              </a:rPr>
              <a:t>Abnormalities are important to recognize and investigate further</a:t>
            </a:r>
            <a:r>
              <a:rPr lang="en-US">
                <a:effectLst/>
              </a:rPr>
              <a:t>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40</a:t>
            </a:fld>
            <a:endParaRPr lang="en-US"/>
          </a:p>
        </p:txBody>
      </p:sp>
    </p:spTree>
    <p:extLst>
      <p:ext uri="{BB962C8B-B14F-4D97-AF65-F5344CB8AC3E}">
        <p14:creationId xmlns:p14="http://schemas.microsoft.com/office/powerpoint/2010/main" val="926022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La edad &gt;=65 años es un factor de riesgo de progresión de la enfermedad, independientemente del estado de vacunación; o de 50 a 64 años y no vacunados</a:t>
            </a:r>
          </a:p>
          <a:p>
            <a:endParaRPr lang="en-US"/>
          </a:p>
          <a:p>
            <a:pPr rtl="0" fontAlgn="base">
              <a:spcBef>
                <a:spcPct val="0"/>
              </a:spcBef>
              <a:spcAft>
                <a:spcPct val="0"/>
              </a:spcAft>
              <a:buFont typeface="Arial" panose="020B0604020202020204" pitchFamily="34" charset="0"/>
              <a:buChar char="•"/>
            </a:pPr>
            <a:r>
              <a:rPr lang="es-LA" sz="1800" b="0" i="0" strike="noStrike" cap="none" spc="0" baseline="0">
                <a:solidFill>
                  <a:srgbClr val="666666"/>
                </a:solidFill>
                <a:effectLst/>
                <a:latin typeface="Arial"/>
                <a:ea typeface="Arial"/>
                <a:cs typeface="Arial"/>
              </a:rPr>
              <a:t>Edad ≥50</a:t>
            </a:r>
          </a:p>
          <a:p>
            <a:pPr rtl="0" fontAlgn="base">
              <a:spcBef>
                <a:spcPct val="0"/>
              </a:spcBef>
              <a:spcAft>
                <a:spcPct val="0"/>
              </a:spcAft>
              <a:buFont typeface="Arial" panose="020B0604020202020204" pitchFamily="34" charset="0"/>
              <a:buChar char="•"/>
            </a:pPr>
            <a:r>
              <a:rPr lang="es-LA" sz="1800" b="0" i="0" strike="noStrike" cap="none" spc="0" baseline="0">
                <a:solidFill>
                  <a:srgbClr val="666666"/>
                </a:solidFill>
                <a:effectLst/>
                <a:latin typeface="Arial"/>
                <a:ea typeface="Arial"/>
                <a:cs typeface="Arial"/>
              </a:rPr>
              <a:t>IMC ≥30 kg/m2</a:t>
            </a:r>
          </a:p>
          <a:p>
            <a:pPr rtl="0" fontAlgn="base">
              <a:spcBef>
                <a:spcPct val="0"/>
              </a:spcBef>
              <a:spcAft>
                <a:spcPct val="0"/>
              </a:spcAft>
              <a:buFont typeface="Arial" panose="020B0604020202020204" pitchFamily="34" charset="0"/>
              <a:buChar char="•"/>
            </a:pPr>
            <a:r>
              <a:rPr lang="es-LA" sz="1800" b="0" i="0" strike="noStrike" cap="none" spc="0" baseline="0">
                <a:solidFill>
                  <a:srgbClr val="666666"/>
                </a:solidFill>
                <a:effectLst/>
                <a:latin typeface="Arial"/>
                <a:ea typeface="Arial"/>
                <a:cs typeface="Arial"/>
              </a:rPr>
              <a:t>Embarazo</a:t>
            </a:r>
          </a:p>
          <a:p>
            <a:pPr rtl="0" fontAlgn="base">
              <a:spcBef>
                <a:spcPct val="0"/>
              </a:spcBef>
              <a:spcAft>
                <a:spcPct val="0"/>
              </a:spcAft>
              <a:buFont typeface="Arial" panose="020B0604020202020204" pitchFamily="34" charset="0"/>
              <a:buChar char="•"/>
            </a:pPr>
            <a:r>
              <a:rPr lang="es-LA" sz="1800" b="0" i="0" strike="noStrike" cap="none" spc="0" baseline="0">
                <a:solidFill>
                  <a:srgbClr val="666666"/>
                </a:solidFill>
                <a:effectLst/>
                <a:latin typeface="Arial"/>
                <a:ea typeface="Arial"/>
                <a:cs typeface="Arial"/>
              </a:rPr>
              <a:t>Diabetes</a:t>
            </a:r>
          </a:p>
          <a:p>
            <a:pPr rtl="0" fontAlgn="base">
              <a:spcBef>
                <a:spcPct val="0"/>
              </a:spcBef>
              <a:spcAft>
                <a:spcPct val="0"/>
              </a:spcAft>
              <a:buFont typeface="Arial" panose="020B0604020202020204" pitchFamily="34" charset="0"/>
              <a:buChar char="•"/>
            </a:pPr>
            <a:r>
              <a:rPr lang="es-LA" sz="1800" b="0" i="0" strike="noStrike" cap="none" spc="0" baseline="0">
                <a:solidFill>
                  <a:srgbClr val="666666"/>
                </a:solidFill>
                <a:effectLst/>
                <a:latin typeface="Arial"/>
                <a:ea typeface="Arial"/>
                <a:cs typeface="Arial"/>
              </a:rPr>
              <a:t>Enfermedad drepanocítica</a:t>
            </a:r>
          </a:p>
          <a:p>
            <a:pPr rtl="0" fontAlgn="base">
              <a:spcBef>
                <a:spcPct val="0"/>
              </a:spcBef>
              <a:spcAft>
                <a:spcPct val="0"/>
              </a:spcAft>
              <a:buFont typeface="Arial" panose="020B0604020202020204" pitchFamily="34" charset="0"/>
              <a:buChar char="•"/>
            </a:pPr>
            <a:r>
              <a:rPr lang="es-LA" sz="1800" b="0" i="0" strike="noStrike" cap="none" spc="0" baseline="0">
                <a:solidFill>
                  <a:srgbClr val="666666"/>
                </a:solidFill>
                <a:effectLst/>
                <a:latin typeface="Arial"/>
                <a:ea typeface="Arial"/>
                <a:cs typeface="Arial"/>
              </a:rPr>
              <a:t>Trastornos del neurodesarrollo</a:t>
            </a:r>
          </a:p>
          <a:p>
            <a:pPr rtl="0" fontAlgn="base">
              <a:spcBef>
                <a:spcPct val="0"/>
              </a:spcBef>
              <a:spcAft>
                <a:spcPct val="0"/>
              </a:spcAft>
              <a:buFont typeface="Arial" panose="020B0604020202020204" pitchFamily="34" charset="0"/>
              <a:buChar char="•"/>
            </a:pPr>
            <a:r>
              <a:rPr lang="es-LA" sz="1800" b="0" i="0" strike="noStrike" cap="none" spc="0" baseline="0">
                <a:solidFill>
                  <a:srgbClr val="666666"/>
                </a:solidFill>
                <a:effectLst/>
                <a:latin typeface="Arial"/>
                <a:ea typeface="Arial"/>
                <a:cs typeface="Arial"/>
              </a:rPr>
              <a:t>Enfermedad renal crónica (estadio 3b o peor)</a:t>
            </a:r>
          </a:p>
          <a:p>
            <a:pPr rtl="0" fontAlgn="base">
              <a:spcBef>
                <a:spcPct val="0"/>
              </a:spcBef>
              <a:spcAft>
                <a:spcPct val="0"/>
              </a:spcAft>
              <a:buFont typeface="Arial" panose="020B0604020202020204" pitchFamily="34" charset="0"/>
              <a:buChar char="•"/>
            </a:pPr>
            <a:r>
              <a:rPr lang="es-LA" sz="1800" b="0" i="0" strike="noStrike" cap="none" spc="0" baseline="0">
                <a:solidFill>
                  <a:srgbClr val="666666"/>
                </a:solidFill>
                <a:effectLst/>
                <a:latin typeface="Arial"/>
                <a:ea typeface="Arial"/>
                <a:cs typeface="Arial"/>
              </a:rPr>
              <a:t>Enfermedad cardiovascular, hipertensión o enfermedad pulmonar</a:t>
            </a:r>
          </a:p>
          <a:p>
            <a:pPr rtl="0" fontAlgn="base">
              <a:spcBef>
                <a:spcPct val="0"/>
              </a:spcBef>
              <a:spcAft>
                <a:spcPct val="0"/>
              </a:spcAft>
              <a:buFont typeface="Arial" panose="020B0604020202020204" pitchFamily="34" charset="0"/>
              <a:buChar char="•"/>
            </a:pPr>
            <a:r>
              <a:rPr lang="es-LA" sz="1800" b="0" i="0" strike="noStrike" cap="none" spc="0" baseline="0">
                <a:solidFill>
                  <a:srgbClr val="666666"/>
                </a:solidFill>
                <a:effectLst/>
                <a:latin typeface="Arial"/>
                <a:ea typeface="Arial"/>
                <a:cs typeface="Arial"/>
              </a:rPr>
              <a:t>Afección inmunodeprimida (p. ej., VIH)</a:t>
            </a:r>
          </a:p>
          <a:p>
            <a:pPr rtl="0" fontAlgn="base">
              <a:spcBef>
                <a:spcPct val="0"/>
              </a:spcBef>
              <a:spcAft>
                <a:spcPct val="0"/>
              </a:spcAft>
              <a:buFont typeface="Arial" panose="020B0604020202020204" pitchFamily="34" charset="0"/>
              <a:buChar char="•"/>
            </a:pPr>
            <a:r>
              <a:rPr lang="es-LA" sz="1800" b="0" i="0" strike="noStrike" cap="none" spc="0" baseline="0">
                <a:solidFill>
                  <a:srgbClr val="666666"/>
                </a:solidFill>
                <a:effectLst/>
                <a:latin typeface="Arial"/>
                <a:ea typeface="Arial"/>
                <a:cs typeface="Arial"/>
              </a:rPr>
              <a:t>Tuberculosis</a:t>
            </a:r>
          </a:p>
          <a:p>
            <a:pPr rtl="0" fontAlgn="base">
              <a:spcBef>
                <a:spcPct val="0"/>
              </a:spcBef>
              <a:spcAft>
                <a:spcPct val="0"/>
              </a:spcAft>
              <a:buFont typeface="Arial" panose="020B0604020202020204" pitchFamily="34" charset="0"/>
              <a:buChar char="•"/>
            </a:pPr>
            <a:r>
              <a:rPr lang="es-LA" sz="1800" b="0" i="0" strike="noStrike" cap="none" spc="0" baseline="0">
                <a:solidFill>
                  <a:srgbClr val="666666"/>
                </a:solidFill>
                <a:effectLst/>
                <a:latin typeface="Arial"/>
                <a:ea typeface="Arial"/>
                <a:cs typeface="Arial"/>
              </a:rPr>
              <a:t>Afección médica determinada por el médico o factor demográfico que se presume que pone al paciente en riesgo alto de progresión de la enfermedad</a:t>
            </a:r>
          </a:p>
          <a:p>
            <a:endParaRPr lang="en-US"/>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41</a:t>
            </a:fld>
            <a:endParaRPr lang="en-US"/>
          </a:p>
        </p:txBody>
      </p:sp>
    </p:spTree>
    <p:extLst>
      <p:ext uri="{BB962C8B-B14F-4D97-AF65-F5344CB8AC3E}">
        <p14:creationId xmlns:p14="http://schemas.microsoft.com/office/powerpoint/2010/main" val="2478085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800" b="0" i="0" strike="noStrike" cap="none" spc="0" baseline="0">
                <a:solidFill>
                  <a:srgbClr val="000000"/>
                </a:solidFill>
                <a:effectLst/>
                <a:latin typeface="Calibri"/>
                <a:ea typeface="Calibri"/>
                <a:cs typeface="Calibri"/>
              </a:rPr>
              <a:t>Estas definiciones de casos son útiles para revisar y considerar a medida que se encuentra con pacientes con la COVID-19.</a:t>
            </a:r>
            <a:r>
              <a:rPr lang="es-LA" sz="1800" b="0" i="0" strike="noStrike" cap="none" spc="0" baseline="0">
                <a:solidFill>
                  <a:srgbClr val="000000"/>
                </a:solidFill>
                <a:effectLst/>
                <a:latin typeface="Times New Roman"/>
                <a:ea typeface="Times New Roman"/>
                <a:cs typeface="Times New Roman"/>
              </a:rPr>
              <a:t> </a:t>
            </a:r>
            <a:r>
              <a:rPr lang="es-LA" sz="1800" b="0" i="0" strike="noStrike" cap="none" spc="0" baseline="0">
                <a:solidFill>
                  <a:srgbClr val="000000"/>
                </a:solidFill>
                <a:effectLst/>
                <a:latin typeface="Calibri"/>
                <a:ea typeface="Calibri"/>
                <a:cs typeface="Calibri"/>
              </a:rPr>
              <a:t>Considere el énfasis en los signos vitales como un punto de datos esencial.</a:t>
            </a:r>
            <a:r>
              <a:rPr lang="es-LA" sz="1200" b="0" i="0" strike="noStrike" cap="none" spc="0" baseline="0">
                <a:solidFill>
                  <a:srgbClr val="000000"/>
                </a:solidFill>
                <a:effectLst/>
                <a:latin typeface="Calibri"/>
                <a:ea typeface="Calibri"/>
                <a:cs typeface="Calibri"/>
              </a:rPr>
              <a:t> </a:t>
            </a:r>
          </a:p>
          <a:p>
            <a:endParaRPr lang="en-US">
              <a:effectLst/>
            </a:endParaRPr>
          </a:p>
          <a:p>
            <a:r>
              <a:rPr lang="es-LA" sz="1200" b="0" i="0" strike="noStrike" cap="none" spc="0" baseline="0">
                <a:solidFill>
                  <a:srgbClr val="000000"/>
                </a:solidFill>
                <a:effectLst/>
                <a:latin typeface="Calibri"/>
                <a:ea typeface="Calibri"/>
                <a:cs typeface="Calibri"/>
              </a:rPr>
              <a:t>Recuerde que las enfermedades sintomáticas leves y moderadas son objetivos para tener en cuenta para la prueba para tratar.  Se debe evaluar a todos los pacientes para determinar la gravedad de la enfermedad y la necesidad de iniciar el tratamiento.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42</a:t>
            </a:fld>
            <a:endParaRPr lang="en-US"/>
          </a:p>
        </p:txBody>
      </p:sp>
    </p:spTree>
    <p:extLst>
      <p:ext uri="{BB962C8B-B14F-4D97-AF65-F5344CB8AC3E}">
        <p14:creationId xmlns:p14="http://schemas.microsoft.com/office/powerpoint/2010/main" val="20582400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Si bien esta capacitación y nuestra atención se centran en los pacientes con COVID, recuerde que cualquier paciente puede llegar al consultorio o centro en busca de evaluación y atención.</a:t>
            </a:r>
          </a:p>
          <a:p>
            <a:r>
              <a:rPr lang="es-LA" sz="1200" b="0" i="0" strike="noStrike" cap="none" spc="0" baseline="0">
                <a:solidFill>
                  <a:srgbClr val="000000"/>
                </a:solidFill>
                <a:effectLst/>
                <a:latin typeface="Calibri"/>
                <a:ea typeface="Calibri"/>
                <a:cs typeface="Calibri"/>
              </a:rPr>
              <a:t>Este paciente puede tener COVID u otro problema, y estamos trabajando para fortalecer el sistema de salud para atender todas estas posibles cosas.</a:t>
            </a:r>
          </a:p>
          <a:p>
            <a:r>
              <a:rPr lang="es-LA" sz="1200" b="0" i="0" strike="noStrike" cap="none" spc="0" baseline="0">
                <a:solidFill>
                  <a:srgbClr val="000000"/>
                </a:solidFill>
                <a:effectLst/>
                <a:latin typeface="Calibri"/>
                <a:ea typeface="Calibri"/>
                <a:cs typeface="Calibri"/>
              </a:rPr>
              <a:t>Mantenga un alto nivel de protección personal con el IPC adecuado y un diagnóstico diferencial amplio al evaluar y atender inicialmente a los pacientes. </a:t>
            </a:r>
          </a:p>
        </p:txBody>
      </p:sp>
      <p:sp>
        <p:nvSpPr>
          <p:cNvPr id="4" name="Slide Number Placeholder 3"/>
          <p:cNvSpPr>
            <a:spLocks noGrp="1"/>
          </p:cNvSpPr>
          <p:nvPr>
            <p:ph type="sldNum" sz="quarter" idx="5"/>
          </p:nvPr>
        </p:nvSpPr>
        <p:spPr/>
        <p:txBody>
          <a:bodyPr/>
          <a:lstStyle/>
          <a:p>
            <a:fld id="{A2FA9890-9C3C-F040-8A1D-47B5802A485B}" type="slidenum">
              <a:rPr lang="en-US" smtClean="0"/>
              <a:t>43</a:t>
            </a:fld>
            <a:endParaRPr lang="en-US"/>
          </a:p>
        </p:txBody>
      </p:sp>
    </p:spTree>
    <p:extLst>
      <p:ext uri="{BB962C8B-B14F-4D97-AF65-F5344CB8AC3E}">
        <p14:creationId xmlns:p14="http://schemas.microsoft.com/office/powerpoint/2010/main" val="2654857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800" b="0" i="0" strike="noStrike" cap="none" spc="0" baseline="0">
                <a:solidFill>
                  <a:srgbClr val="000000"/>
                </a:solidFill>
                <a:effectLst/>
                <a:latin typeface="Calibri"/>
                <a:ea typeface="Calibri"/>
                <a:cs typeface="Calibri"/>
              </a:rPr>
              <a:t>Para prepararse para el primer día de priorización, necesitará EPP y herramientas de priorización. Los EPP para pacientes no diferenciados deben incluir tapabocas, protección facial/protección ocular, guantes y bata. Las herramientas incluyen oxímetro de pulso, monitor FC/PA y tablas de signos vitales normales para consulta.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44</a:t>
            </a:fld>
            <a:endParaRPr lang="en-US"/>
          </a:p>
        </p:txBody>
      </p:sp>
    </p:spTree>
    <p:extLst>
      <p:ext uri="{BB962C8B-B14F-4D97-AF65-F5344CB8AC3E}">
        <p14:creationId xmlns:p14="http://schemas.microsoft.com/office/powerpoint/2010/main" val="2847004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La pandemia no ha terminado.  Estos gráficos muestran el número de casos y el número de muertes desde marzo de 2020.  Se pueden ver varios eventos y aumentos con el tiempo, y afortunadamente la cantidad de muertes por millón ha bajado desde la primavera de 2022. El número total de casos y el número total de muertes son impresionantes y continúan en aumento.  </a:t>
            </a:r>
            <a:r>
              <a:rPr lang="es-LA" sz="1800" b="0" i="0" strike="noStrike" cap="none" spc="0" baseline="0">
                <a:solidFill>
                  <a:srgbClr val="000000"/>
                </a:solidFill>
                <a:effectLst/>
                <a:latin typeface="Calibri"/>
                <a:ea typeface="Calibri"/>
                <a:cs typeface="Calibri"/>
              </a:rPr>
              <a:t>Los avances en medicina clínica, diagnóstico, sistemas de salud y ciencia de vacunas nos han dado la esperanza de que la COVID-19 probablemente esté volviéndose menos mortal o grave para la mayoría de las personas.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6</a:t>
            </a:fld>
            <a:endParaRPr lang="en-US"/>
          </a:p>
        </p:txBody>
      </p:sp>
    </p:spTree>
    <p:extLst>
      <p:ext uri="{BB962C8B-B14F-4D97-AF65-F5344CB8AC3E}">
        <p14:creationId xmlns:p14="http://schemas.microsoft.com/office/powerpoint/2010/main" val="47437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LA" sz="1800" b="0" i="0" strike="noStrike" cap="none" spc="0" baseline="0">
                <a:solidFill>
                  <a:srgbClr val="000000"/>
                </a:solidFill>
                <a:effectLst/>
                <a:latin typeface="Calibri"/>
                <a:ea typeface="Calibri"/>
                <a:cs typeface="Calibri"/>
              </a:rPr>
              <a:t>Para este paciente, necesita más información. Pero primero, debe asegurarse de tener los EPP adecuados.  Debe usar tapabocas, guantes, protector facial o protección para los ojos, y una bata.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s-LA" sz="1800" b="0" i="0" strike="noStrike" cap="none" spc="0" baseline="0">
                <a:solidFill>
                  <a:srgbClr val="000000"/>
                </a:solidFill>
                <a:effectLst/>
                <a:latin typeface="Calibri"/>
                <a:ea typeface="Calibri"/>
                <a:cs typeface="Calibri"/>
              </a:rPr>
              <a:t>Luego, debe crear una impresión inicial. ¿Cómo se ve esta paciente? ¿Tiene un mayor esfuerzo respiratorio? ¿Está pálida o cianótica?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s-LA" sz="1800" b="0" i="0" strike="noStrike" cap="none" spc="0" baseline="0">
                <a:solidFill>
                  <a:srgbClr val="000000"/>
                </a:solidFill>
                <a:effectLst/>
                <a:latin typeface="Calibri"/>
                <a:ea typeface="Calibri"/>
                <a:cs typeface="Calibri"/>
              </a:rPr>
              <a:t>Si tiene herramientas como oximetría de pulso y monitores para obtener los signos vitales, los va a necesitar.  Anticípese. ¿Qué más podría necesitar?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45</a:t>
            </a:fld>
            <a:endParaRPr lang="en-US"/>
          </a:p>
        </p:txBody>
      </p:sp>
    </p:spTree>
    <p:extLst>
      <p:ext uri="{BB962C8B-B14F-4D97-AF65-F5344CB8AC3E}">
        <p14:creationId xmlns:p14="http://schemas.microsoft.com/office/powerpoint/2010/main" val="3827388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800" b="0" i="0" strike="noStrike" cap="none" spc="0" baseline="0">
                <a:solidFill>
                  <a:srgbClr val="000000"/>
                </a:solidFill>
                <a:effectLst/>
                <a:latin typeface="Calibri"/>
                <a:ea typeface="Calibri"/>
                <a:cs typeface="Calibri"/>
              </a:rPr>
              <a:t>Este paciente tiene una priorización tranquilizadora.  Sí tiene signos y síntomas de COVID, pero sus signos vitales y aspecto clínico son tranquilizadores. No cumple con los criterios de enfermedad grave. En una evaluación clínica completa deberá obtener una historia clínica más detallada y hacer un examen físico completo para determinar si necesita más pruebas o tratamiento. Deberá considerar factores de riesgo para la elegibilidad para los antivirales orales. Por ahora, puede priorizarlo en la categoría de pacientes leves/estables y esperar una evaluación clínica completa para determinar un plan.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46</a:t>
            </a:fld>
            <a:endParaRPr lang="en-US"/>
          </a:p>
        </p:txBody>
      </p:sp>
    </p:spTree>
    <p:extLst>
      <p:ext uri="{BB962C8B-B14F-4D97-AF65-F5344CB8AC3E}">
        <p14:creationId xmlns:p14="http://schemas.microsoft.com/office/powerpoint/2010/main" val="4106851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Necesita más información para este caso. Pero primero, debe asegurarse de tener los EPP adecuados. Debe usar tapabocas, guantes, protector facial o protección para los ojos, y una bata.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Luego, debe crear una impresión inicial. ¿Cómo se ve esta paciente? ¿Tiene un mayor esfuerzo respiratorio? ¿Está pálida o cianótica?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ct val="0"/>
              </a:spcBef>
              <a:spcAft>
                <a:spcPct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r>
              <a:rPr lang="es-LA" sz="1800" b="0" i="0" strike="noStrike" cap="none" spc="0" baseline="0">
                <a:solidFill>
                  <a:srgbClr val="000000"/>
                </a:solidFill>
                <a:effectLst/>
                <a:latin typeface="Calibri"/>
                <a:ea typeface="Calibri"/>
                <a:cs typeface="Calibri"/>
              </a:rPr>
              <a:t>Si tiene herramientas como oximetría de pulso y monitores para obtener los signos vitales, los va a necesitar.  Anticípese. ¿Qué más podría necesitar?</a:t>
            </a:r>
            <a:r>
              <a:rPr lang="es-LA" sz="1200" b="0" i="0" strike="noStrike" cap="none" spc="0" baseline="0">
                <a:solidFill>
                  <a:srgbClr val="000000"/>
                </a:solidFill>
                <a:effectLst/>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47</a:t>
            </a:fld>
            <a:endParaRPr lang="en-US"/>
          </a:p>
        </p:txBody>
      </p:sp>
    </p:spTree>
    <p:extLst>
      <p:ext uri="{BB962C8B-B14F-4D97-AF65-F5344CB8AC3E}">
        <p14:creationId xmlns:p14="http://schemas.microsoft.com/office/powerpoint/2010/main" val="4112495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Esta paciente está enferma.  Debe trasladarla a un área de reanimación donde pueda estabilizarla con oxigenoterapia y reanimación inmediata.  La prueba de detección arrojó un resultado positivo para sospecha de COVID y también para síntomas graves. </a:t>
            </a:r>
          </a:p>
          <a:p>
            <a:endParaRPr lang="en-US" sz="1800" b="0" i="0">
              <a:solidFill>
                <a:srgbClr val="000000"/>
              </a:solidFill>
              <a:effectLst/>
              <a:latin typeface="Calibri" panose="020F0502020204030204" pitchFamily="34" charset="0"/>
            </a:endParaRPr>
          </a:p>
          <a:p>
            <a:r>
              <a:rPr lang="es-LA" sz="1800" b="0" i="0" strike="noStrike" cap="none" spc="0" baseline="0">
                <a:solidFill>
                  <a:srgbClr val="000000"/>
                </a:solidFill>
                <a:effectLst/>
                <a:latin typeface="Calibri"/>
                <a:ea typeface="Calibri"/>
                <a:cs typeface="Calibri"/>
              </a:rPr>
              <a:t>¿Qué herramientas tiene en su área clínica? ¿Necesita ayuda de otro médico? ¿Tiene oxígeno disponible?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b="0" i="0">
              <a:solidFill>
                <a:srgbClr val="000000"/>
              </a:solidFill>
              <a:effectLst/>
              <a:latin typeface="Segoe UI" panose="020B0502040204020203" pitchFamily="34" charset="0"/>
            </a:endParaRPr>
          </a:p>
          <a:p>
            <a:pPr algn="l" rtl="0" fontAlgn="base"/>
            <a:r>
              <a:rPr lang="es-LA" sz="1800" b="0" i="0" strike="noStrike" cap="none" spc="0" baseline="0">
                <a:solidFill>
                  <a:srgbClr val="000000"/>
                </a:solidFill>
                <a:effectLst/>
                <a:latin typeface="Calibri"/>
                <a:ea typeface="Calibri"/>
                <a:cs typeface="Calibri"/>
              </a:rPr>
              <a:t>Anticípese. ¿Cómo puede estabilizar a esta paciente? Y si necesita trasladar a esta paciente a un centro de nivel superior, ¿qué deberá hacer?  ¿Cómo puede llegar allí de manera segura, manteniendo la seguridad del grupo de transporte durante el traslado?</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48</a:t>
            </a:fld>
            <a:endParaRPr lang="en-US"/>
          </a:p>
        </p:txBody>
      </p:sp>
    </p:spTree>
    <p:extLst>
      <p:ext uri="{BB962C8B-B14F-4D97-AF65-F5344CB8AC3E}">
        <p14:creationId xmlns:p14="http://schemas.microsoft.com/office/powerpoint/2010/main" val="1061304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Como sabe, puede averiguar mucho sobre su paciente en los primeros momentos de su visita.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Al acercarse a un paciente en su centro ya debe tener mucha información del cuestionario de selección y del motivo de consulta. </a:t>
            </a:r>
          </a:p>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¿Está enfermo? ¿Acude por síntomas de la enfermedad? ¿O acude por otras inquietudes médicas y de casualidad tiene tos leve?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s-LA" sz="1800" b="0" i="0" strike="noStrike" cap="none" spc="0" baseline="0">
                <a:solidFill>
                  <a:srgbClr val="000000"/>
                </a:solidFill>
                <a:effectLst/>
                <a:latin typeface="Calibri"/>
                <a:ea typeface="Calibri"/>
                <a:cs typeface="Calibri"/>
              </a:rPr>
              <a:t>Cuando entre por la puerta y vea al paciente, puede hacer su primera evaluación sobre su estado clínico. </a:t>
            </a:r>
          </a:p>
          <a:p>
            <a:r>
              <a:rPr lang="es-LA" sz="1800" b="0" i="0" strike="noStrike" cap="none" spc="0" baseline="0">
                <a:solidFill>
                  <a:srgbClr val="000000"/>
                </a:solidFill>
                <a:effectLst/>
                <a:latin typeface="Calibri"/>
                <a:ea typeface="Calibri"/>
                <a:cs typeface="Calibri"/>
              </a:rPr>
              <a:t>¿Cómo evaluaría a cada uno de estos pacientes? ¿Por qué? </a:t>
            </a:r>
            <a:endParaRPr lang="en-US"/>
          </a:p>
        </p:txBody>
      </p:sp>
      <p:sp>
        <p:nvSpPr>
          <p:cNvPr id="4" name="Slide Number Placeholder 3"/>
          <p:cNvSpPr>
            <a:spLocks noGrp="1"/>
          </p:cNvSpPr>
          <p:nvPr>
            <p:ph type="sldNum" sz="quarter" idx="5"/>
          </p:nvPr>
        </p:nvSpPr>
        <p:spPr/>
        <p:txBody>
          <a:bodyPr/>
          <a:lstStyle/>
          <a:p>
            <a:fld id="{3186DDF8-9224-45C3-9CB6-AD79A9C4D5DA}" type="slidenum">
              <a:rPr lang="en-US" smtClean="0"/>
              <a:t>51</a:t>
            </a:fld>
            <a:endParaRPr lang="en-US"/>
          </a:p>
        </p:txBody>
      </p:sp>
    </p:spTree>
    <p:extLst>
      <p:ext uri="{BB962C8B-B14F-4D97-AF65-F5344CB8AC3E}">
        <p14:creationId xmlns:p14="http://schemas.microsoft.com/office/powerpoint/2010/main" val="344089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1. Fecha de aparición: ¿Estos síntomas son nuevos (en los últimos 7-10 días) o crónicos? ¿Tiene el paciente tos crónica en condiciones iniciales, pero con fiebre nueva? Determinar la fecha de aparición de los síntomas virales agudos guiará sus recomendaciones sobre cuánto tiempo debe aislar el paciente.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2. Tipo y gravedad de los síntomas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3. Exposición a personas enfermas: Recuerde que la COVID-19 puede causar síntomas muy leves, por lo que incluso si alguien en su hogar o lugar de trabajo no tuvo un resultado positivo ni una enfermedad grave, la exposición puede explicar los síntomas actuales de su paciente.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es-LA" sz="1800" b="0" i="0" strike="noStrike" cap="none" spc="0" baseline="0">
                <a:solidFill>
                  <a:srgbClr val="000000"/>
                </a:solidFill>
                <a:effectLst/>
                <a:latin typeface="Calibri"/>
                <a:ea typeface="Calibri"/>
                <a:cs typeface="Calibri"/>
              </a:rPr>
              <a:t>Estado de vacunación: </a:t>
            </a:r>
            <a:r>
              <a:rPr lang="es-LA" sz="1800" b="1" i="0" strike="noStrike" cap="none" spc="0" baseline="0">
                <a:solidFill>
                  <a:srgbClr val="262626"/>
                </a:solidFill>
                <a:effectLst/>
                <a:latin typeface="Calibri"/>
                <a:ea typeface="Calibri"/>
                <a:cs typeface="Calibri"/>
              </a:rPr>
              <a:t>Recuerde</a:t>
            </a:r>
            <a:r>
              <a:rPr lang="es-LA" sz="1800" b="0" i="0" strike="noStrike" cap="none" spc="0" baseline="0">
                <a:solidFill>
                  <a:srgbClr val="262626"/>
                </a:solidFill>
                <a:effectLst/>
                <a:latin typeface="Calibri"/>
                <a:ea typeface="Calibri"/>
                <a:cs typeface="Calibri"/>
              </a:rPr>
              <a:t>, las personas solo están completamente inmunizadas dos semanas después de su última dosis recomendada de su serie principal.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es-LA" sz="1800" b="0" i="0" strike="noStrike" cap="none" spc="0" baseline="0">
                <a:solidFill>
                  <a:srgbClr val="262626"/>
                </a:solidFill>
                <a:effectLst/>
                <a:latin typeface="Calibri"/>
                <a:ea typeface="Calibri"/>
                <a:cs typeface="Calibri"/>
              </a:rPr>
              <a:t>Las personas vacunadas pueden tener COVID-19, aunque sus síntomas generalmente son menos graves. Conocer el estado de vacunación de un paciente de todas maneras ayuda a dar forma a su evaluación clínica.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es-LA" sz="1800" b="0" i="0" strike="noStrike" cap="none" spc="0" baseline="0">
                <a:solidFill>
                  <a:srgbClr val="262626"/>
                </a:solidFill>
                <a:effectLst/>
                <a:latin typeface="Calibri"/>
                <a:ea typeface="Calibri"/>
                <a:cs typeface="Calibri"/>
              </a:rPr>
              <a:t>4. Historia clínica, incluidas comorbilidades: Desea conocer los antecedentes médicos del paciente para determinar su riesgo de complicaciones si tiene la COVID-19, para planificar su atención médica para las afecciones comórbidas y para hacer una lista detallada de diagnósticos diferenciales para garantizar que esté brindando la mejor atención.  Esto también ayudará a evaluar la elegibilidad para los antivirales orales en el caso de los pacientes con COVID-19 leve o moderada.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es-LA" sz="1800" b="0" i="0" strike="noStrike" cap="none" spc="-20" baseline="0">
                <a:solidFill>
                  <a:srgbClr val="262626"/>
                </a:solidFill>
                <a:effectLst/>
                <a:latin typeface="Calibri"/>
                <a:ea typeface="Calibri"/>
                <a:cs typeface="Calibri"/>
              </a:rPr>
              <a:t>Las afecciones cardiopulmonares como la enfermedad pulmonar obstructiva crónica (EPOC), el asma y la insuficiencia cardíaca congestiva (ICC) deben tenerse en mente al desarrollar un diagnóstico diferencial y al considerar la estratificación de riesgo de su paciente en el contexto de sospecha de COVID-19.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es-LA" sz="1800" b="0" i="0" strike="noStrike" cap="none" spc="0" baseline="0">
                <a:solidFill>
                  <a:srgbClr val="262626"/>
                </a:solidFill>
                <a:effectLst/>
                <a:latin typeface="Calibri"/>
                <a:ea typeface="Calibri"/>
                <a:cs typeface="Calibri"/>
              </a:rPr>
              <a:t>La enfermedad renal crónica, incluidos los pacientes con insuficiencia renal total/en diálisis, tienen un mayor riesgo de complicaciones.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es-LA" sz="1800" b="0" i="0" strike="noStrike" cap="none" spc="0" baseline="0">
                <a:solidFill>
                  <a:srgbClr val="262626"/>
                </a:solidFill>
                <a:effectLst/>
                <a:latin typeface="Calibri"/>
                <a:ea typeface="Calibri"/>
                <a:cs typeface="Calibri"/>
              </a:rPr>
              <a:t>El consumo de tabaco u otra exposición al humo pueden afectar los factores de riesgo cardiopulmonar.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es-LA" sz="1800" b="0" i="0" strike="noStrike" cap="none" spc="0" baseline="0">
                <a:solidFill>
                  <a:srgbClr val="262626"/>
                </a:solidFill>
                <a:effectLst/>
                <a:latin typeface="Calibri"/>
                <a:ea typeface="Calibri"/>
                <a:cs typeface="Calibri"/>
              </a:rPr>
              <a:t>La obesidad es un factor de riesgo de complicaciones de la COVID-19.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es-LA" sz="1800" b="0" i="0" strike="noStrike" cap="none" spc="0" baseline="0">
                <a:solidFill>
                  <a:srgbClr val="262626"/>
                </a:solidFill>
                <a:effectLst/>
                <a:latin typeface="Calibri"/>
                <a:ea typeface="Calibri"/>
                <a:cs typeface="Calibri"/>
              </a:rPr>
              <a:t>Es posible que los pacientes con diabetes necesiten un ajuste de los medicamentos para controlar los episodios de hiper o hipoglicemia; también están en mayor riesgo de sufrir complicaciones de la COVID-19 y deben ser monitoreados estrechamente para detectar signos de deterioro.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es-LA" sz="1800" b="0" i="0" strike="noStrike" cap="none" spc="0" baseline="0">
                <a:solidFill>
                  <a:srgbClr val="262626"/>
                </a:solidFill>
                <a:effectLst/>
                <a:latin typeface="Calibri"/>
                <a:ea typeface="Calibri"/>
                <a:cs typeface="Calibri"/>
              </a:rPr>
              <a:t>Cualquier paciente con un sistema inmunitario comprometido tiene un mayor riesgo de tener una COVID-19 grave, incluidas las personas con VIH/SIDA y que reciben quimioterapia u otros tratamientos contra el cáncer.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ct val="0"/>
              </a:spcBef>
              <a:spcAft>
                <a:spcPct val="0"/>
              </a:spcAft>
              <a:buFont typeface="Arial" panose="020B0604020202020204" pitchFamily="34" charset="0"/>
              <a:buChar char="*"/>
            </a:pPr>
            <a:r>
              <a:rPr lang="es-LA" sz="1800" b="0" i="0" strike="noStrike" cap="none" spc="0" baseline="0">
                <a:solidFill>
                  <a:srgbClr val="262626"/>
                </a:solidFill>
                <a:effectLst/>
                <a:latin typeface="Calibri"/>
                <a:ea typeface="Calibri"/>
                <a:cs typeface="Calibri"/>
              </a:rPr>
              <a:t>Haga pruebas de tamizaje de afecciones psiquiátricas y neuropsiquiátricas, ya que estas pueden simular alteraciones en el estado mental o afectar la capacidad de un paciente de dar antecedentes completos y comprender un plan de atención.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es-LA" sz="1800" b="0" i="0" strike="noStrike" cap="none" spc="0" baseline="0">
                <a:solidFill>
                  <a:srgbClr val="262626"/>
                </a:solidFill>
                <a:effectLst/>
                <a:latin typeface="Calibri"/>
                <a:ea typeface="Calibri"/>
                <a:cs typeface="Calibri"/>
              </a:rPr>
              <a:t>5. Antecedentes sociales: Es importante conocer a su paciente como persona. Incluso en una visita breve usted puede evaluar aspectos importantes de su experiencia vivida, como su entorno de vida, red de apoyo, ocupación y acceso a necesidades como alimentos, agua limpia y transporte. Si bien esta información puede parecer irrelevante para el encuentro clínico, a menudo es esencial para desarrollar un plan de atención eficaz.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186DDF8-9224-45C3-9CB6-AD79A9C4D5DA}" type="slidenum">
              <a:rPr lang="en-US" smtClean="0"/>
              <a:t>52</a:t>
            </a:fld>
            <a:endParaRPr lang="en-US"/>
          </a:p>
        </p:txBody>
      </p:sp>
    </p:spTree>
    <p:extLst>
      <p:ext uri="{BB962C8B-B14F-4D97-AF65-F5344CB8AC3E}">
        <p14:creationId xmlns:p14="http://schemas.microsoft.com/office/powerpoint/2010/main" val="2710126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800" b="0" i="0" strike="noStrike" cap="none" spc="0" baseline="0">
                <a:solidFill>
                  <a:srgbClr val="000000"/>
                </a:solidFill>
                <a:effectLst/>
                <a:latin typeface="Calibri"/>
                <a:ea typeface="Calibri"/>
                <a:cs typeface="Calibri"/>
              </a:rPr>
              <a:t>¿Qué significa esto y por qué debemos construir un diagnóstico diferencial completo (incluso si estamos muy seguros de que el paciente tiene COVID-19)?</a:t>
            </a:r>
            <a:r>
              <a:rPr lang="es-LA" sz="1200" b="0" i="0" strike="noStrike" cap="none" spc="0" baseline="0">
                <a:solidFill>
                  <a:srgbClr val="000000"/>
                </a:solidFill>
                <a:effectLst/>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3186DDF8-9224-45C3-9CB6-AD79A9C4D5DA}" type="slidenum">
              <a:rPr lang="en-US" smtClean="0"/>
              <a:t>53</a:t>
            </a:fld>
            <a:endParaRPr lang="en-US"/>
          </a:p>
        </p:txBody>
      </p:sp>
    </p:spTree>
    <p:extLst>
      <p:ext uri="{BB962C8B-B14F-4D97-AF65-F5344CB8AC3E}">
        <p14:creationId xmlns:p14="http://schemas.microsoft.com/office/powerpoint/2010/main" val="15786476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es-LA" sz="1800" b="0" i="0" strike="noStrike" cap="none" spc="0" baseline="0">
                <a:solidFill>
                  <a:srgbClr val="262626"/>
                </a:solidFill>
                <a:effectLst/>
                <a:latin typeface="Calibri"/>
                <a:ea typeface="Calibri"/>
                <a:cs typeface="Calibri"/>
              </a:rPr>
              <a:t>Los trabajadores de la salud deben ponderar la posibilidad de que un paciente enfermo esté infectado con la COVID-19 con la posibilidad de que tengan algo que no sea COVID-19. O pueden estar enfermos con COVID-19 y otro problema médico. Esto puede ser confuso o abrumador, pero es fundamental considerar todas las posibilidades al acercarse a un paciente.  Si solo considera un diagnóstico, solo encontrará un diagnóstico, pero los pacientes pueden tener varios y, a veces, más de uno al mismo tiempo.  Es importante mantenerse abierto y usar la historia clínica y las herramientas físicas para acortar la lista de posibilidades.</a:t>
            </a:r>
          </a:p>
          <a:p>
            <a:pPr marL="0" marR="0">
              <a:lnSpc>
                <a:spcPct val="107000"/>
              </a:lnSpc>
              <a:spcBef>
                <a:spcPct val="0"/>
              </a:spcBef>
              <a:spcAft>
                <a:spcPct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800"/>
              </a:spcAft>
            </a:pPr>
            <a:r>
              <a:rPr lang="es-LA" sz="1800" b="1" i="0" strike="noStrike" cap="none" spc="0" baseline="0">
                <a:solidFill>
                  <a:srgbClr val="262626"/>
                </a:solidFill>
                <a:effectLst/>
                <a:latin typeface="Calibri"/>
                <a:ea typeface="Calibri"/>
                <a:cs typeface="Calibri"/>
              </a:rPr>
              <a:t>Notas adicionales: </a:t>
            </a:r>
            <a:r>
              <a:rPr lang="es-LA" sz="1800" b="0" i="0" strike="noStrike" cap="none" spc="0" baseline="0">
                <a:solidFill>
                  <a:srgbClr val="262626"/>
                </a:solidFill>
                <a:effectLst/>
                <a:latin typeface="Calibri"/>
                <a:ea typeface="Calibri"/>
                <a:cs typeface="Calibri"/>
              </a:rPr>
              <a:t>*La pérdida del gusto y el olfato es un síntoma único del SARS-CoV-2 y un fuerte factor predictivo del estado positivo de COVID-19. Sin embargo, existen informes de una menor incidencia de este síntoma con la actual variante ómicron.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s-LA" sz="1800" b="0" i="0" strike="noStrike" cap="none" spc="0" baseline="0">
                <a:solidFill>
                  <a:srgbClr val="262626"/>
                </a:solidFill>
                <a:effectLst/>
                <a:latin typeface="Calibri"/>
                <a:ea typeface="Calibri"/>
                <a:cs typeface="Calibri"/>
              </a:rPr>
              <a:t>**Si bien se han informado síntomas GI como vómitos y/o diarrea en 20-40 % de los casos de COVID, estos rara vez son los únicos síntomas del cuadro inicial (es decir, por lo general, se agregan a otros como tos, síntomas respiratorios). Es importante recordar que los síntomas GI pueden ser COVID, pero pueden ser muchos otros procesos patológicos que deben evaluarse y manejarse en detalle. </a:t>
            </a:r>
            <a:endParaRPr lang="en-US"/>
          </a:p>
        </p:txBody>
      </p:sp>
      <p:sp>
        <p:nvSpPr>
          <p:cNvPr id="4" name="Slide Number Placeholder 3"/>
          <p:cNvSpPr>
            <a:spLocks noGrp="1"/>
          </p:cNvSpPr>
          <p:nvPr>
            <p:ph type="sldNum" sz="quarter" idx="5"/>
          </p:nvPr>
        </p:nvSpPr>
        <p:spPr/>
        <p:txBody>
          <a:bodyPr/>
          <a:lstStyle/>
          <a:p>
            <a:fld id="{3186DDF8-9224-45C3-9CB6-AD79A9C4D5DA}" type="slidenum">
              <a:rPr lang="en-US" smtClean="0"/>
              <a:t>54</a:t>
            </a:fld>
            <a:endParaRPr lang="en-US"/>
          </a:p>
        </p:txBody>
      </p:sp>
    </p:spTree>
    <p:extLst>
      <p:ext uri="{BB962C8B-B14F-4D97-AF65-F5344CB8AC3E}">
        <p14:creationId xmlns:p14="http://schemas.microsoft.com/office/powerpoint/2010/main" val="40779267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800" b="0" i="0" strike="noStrike" cap="none" spc="0" baseline="0">
                <a:solidFill>
                  <a:srgbClr val="000000"/>
                </a:solidFill>
                <a:effectLst/>
                <a:latin typeface="Calibri"/>
                <a:ea typeface="Calibri"/>
                <a:cs typeface="Calibri"/>
              </a:rPr>
              <a:t>Nuevamente, estas definiciones de casos son útiles de revisar y considerar a medida que usted encuentra pacientes con la COVID-19.</a:t>
            </a:r>
            <a:r>
              <a:rPr lang="es-LA" sz="1800" b="0" i="0" strike="noStrike" cap="none" spc="0" baseline="0">
                <a:solidFill>
                  <a:srgbClr val="000000"/>
                </a:solidFill>
                <a:effectLst/>
                <a:latin typeface="Times New Roman"/>
                <a:ea typeface="Times New Roman"/>
                <a:cs typeface="Times New Roman"/>
              </a:rPr>
              <a:t> </a:t>
            </a:r>
            <a:r>
              <a:rPr lang="es-LA" sz="1800" b="0" i="0" strike="noStrike" cap="none" spc="0" baseline="0">
                <a:solidFill>
                  <a:srgbClr val="000000"/>
                </a:solidFill>
                <a:effectLst/>
                <a:latin typeface="Calibri"/>
                <a:ea typeface="Calibri"/>
                <a:cs typeface="Calibri"/>
              </a:rPr>
              <a:t>Considere el énfasis en los signos vitales como un punto de datos esencial.</a:t>
            </a:r>
            <a:r>
              <a:rPr lang="es-LA" sz="1200" b="0" i="0" strike="noStrike" cap="none" spc="0" baseline="0">
                <a:solidFill>
                  <a:srgbClr val="000000"/>
                </a:solidFill>
                <a:effectLst/>
                <a:latin typeface="Calibri"/>
                <a:ea typeface="Calibri"/>
                <a:cs typeface="Calibri"/>
              </a:rPr>
              <a:t> </a:t>
            </a:r>
          </a:p>
          <a:p>
            <a:endParaRPr lang="en-US">
              <a:effectLst/>
            </a:endParaRPr>
          </a:p>
          <a:p>
            <a:r>
              <a:rPr lang="es-LA" sz="1200" b="0" i="0" strike="noStrike" cap="none" spc="0" baseline="0">
                <a:solidFill>
                  <a:srgbClr val="000000"/>
                </a:solidFill>
                <a:effectLst/>
                <a:latin typeface="Calibri"/>
                <a:ea typeface="Calibri"/>
                <a:cs typeface="Calibri"/>
              </a:rPr>
              <a:t>Recuerde que las enfermedades sintomáticas leves y moderadas son objetivos para tener en cuenta para la prueba para tratar.  Se debe evaluar a todos los pacientes para determinar la gravedad de la enfermedad y la necesidad de iniciar el tratamiento. </a:t>
            </a:r>
            <a:endParaRPr lang="en-US"/>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55</a:t>
            </a:fld>
            <a:endParaRPr lang="en-US"/>
          </a:p>
        </p:txBody>
      </p:sp>
    </p:spTree>
    <p:extLst>
      <p:ext uri="{BB962C8B-B14F-4D97-AF65-F5344CB8AC3E}">
        <p14:creationId xmlns:p14="http://schemas.microsoft.com/office/powerpoint/2010/main" val="4232408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ct val="0"/>
              </a:spcBef>
              <a:spcAft>
                <a:spcPct val="0"/>
              </a:spcAft>
            </a:pPr>
            <a:r>
              <a:rPr lang="es-LA" sz="1800" b="0" i="0" strike="noStrike" cap="none" spc="0" baseline="0">
                <a:solidFill>
                  <a:srgbClr val="000000"/>
                </a:solidFill>
                <a:effectLst/>
                <a:latin typeface="Calibri"/>
                <a:ea typeface="Calibri"/>
                <a:cs typeface="Calibri"/>
              </a:rPr>
              <a:t>Incluso antes de la llegada de la vacunación y otros avances en el tratamiento médico de la COVID-19, la mayoría de las infecciones por COVID-19 no requirió atención hospitalaria.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es-LA" sz="1800" b="0" i="0" strike="noStrike" cap="none" spc="0" baseline="0">
                <a:solidFill>
                  <a:srgbClr val="000000"/>
                </a:solidFill>
                <a:effectLst/>
                <a:latin typeface="Calibri"/>
                <a:ea typeface="Calibri"/>
                <a:cs typeface="Calibri"/>
              </a:rPr>
              <a:t>Alrededor del 80 % de los pacientes positivos para la COVID-19 siempre tiene síntomas leves o moderados; una prioridad para estos pacientes es mantenerlos seguros, cómodos y aislados de los demás para que no propaguen la enfermedad, mientras se identifica y trata a aquellos que tienen un mayor riesgo de progresión de la enfermedad.  Los nuevos tratamientos, como los antivirales orales, son un avance importante para prevenir la progresión de la enfermedad, junto con la identificación precoz de los casos de la COVID-19, y el aislamiento y las medidas de apoyo adecuadas para prevenir la propagación adicional de la enfermedad.  </a:t>
            </a:r>
          </a:p>
          <a:p>
            <a:pPr marL="0" marR="0">
              <a:lnSpc>
                <a:spcPct val="107000"/>
              </a:lnSpc>
              <a:spcBef>
                <a:spcPct val="0"/>
              </a:spcBef>
              <a:spcAft>
                <a:spcPts val="600"/>
              </a:spcAft>
            </a:pPr>
            <a:endParaRPr lang="en-US" sz="1800" kern="12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ct val="0"/>
              </a:spcBef>
              <a:spcAft>
                <a:spcPts val="600"/>
              </a:spcAft>
            </a:pPr>
            <a:r>
              <a:rPr lang="es-LA" sz="1800" b="0" i="0" strike="noStrike" cap="none" spc="0" baseline="0">
                <a:solidFill>
                  <a:srgbClr val="000000"/>
                </a:solidFill>
                <a:effectLst/>
                <a:latin typeface="Calibri"/>
                <a:ea typeface="Calibri"/>
                <a:cs typeface="Calibri"/>
              </a:rPr>
              <a:t>Los sistemas de atención primaria deben estar preparados para atender a todos los pacientes de manera segura y eficaz. Esto incluye a los pacientes con COVID con síntomas leves, así como a otros pacientes que necesitan otra atención médica.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ct val="0"/>
              </a:spcAft>
            </a:pPr>
            <a:r>
              <a:rPr lang="en-US" sz="1800" kern="12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es-LA" sz="1800" b="0" i="0" strike="noStrike" cap="none" spc="0" baseline="0">
                <a:solidFill>
                  <a:srgbClr val="000000"/>
                </a:solidFill>
                <a:effectLst/>
                <a:latin typeface="Calibri"/>
                <a:ea typeface="Calibri"/>
                <a:cs typeface="Calibri"/>
              </a:rPr>
              <a:t>Notas para el gráfico: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es-LA" sz="1800" b="0" i="0" strike="noStrike" cap="none" spc="0" baseline="0">
                <a:solidFill>
                  <a:srgbClr val="000000"/>
                </a:solidFill>
                <a:effectLst/>
                <a:latin typeface="Calibri"/>
                <a:ea typeface="Calibri"/>
                <a:cs typeface="Calibri"/>
              </a:rPr>
              <a:t>UCI: Menos personas que contraen la COVID-19 significan menos pacientes gravemente enfermos.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es-LA" sz="1800" b="0" i="0" strike="noStrike" cap="none" spc="0" baseline="0">
                <a:solidFill>
                  <a:srgbClr val="000000"/>
                </a:solidFill>
                <a:effectLst/>
                <a:latin typeface="Calibri"/>
                <a:ea typeface="Calibri"/>
                <a:cs typeface="Calibri"/>
              </a:rPr>
              <a:t>Atención hospitalaria: Es posible que vea pacientes que vienen directamente de la comunidad o que son derivados por el centro de atención primaria.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ct val="0"/>
              </a:spcBef>
              <a:spcAft>
                <a:spcPts val="600"/>
              </a:spcAft>
            </a:pPr>
            <a:r>
              <a:rPr lang="es-LA" sz="1800" b="0" i="0" strike="noStrike" cap="none" spc="0" baseline="0">
                <a:solidFill>
                  <a:srgbClr val="000000"/>
                </a:solidFill>
                <a:effectLst/>
                <a:latin typeface="Calibri"/>
                <a:ea typeface="Calibri"/>
                <a:cs typeface="Calibri"/>
              </a:rPr>
              <a:t>Centro de atención primaria y comunitario: Entre el 80 % y el 90 % de los pacientes con prueba positiva puede autoaislarse en el hogar. Algunos de ellos se beneficiarán del tratamiento adicional, y deben ser evaluados para determinar las vulnerabilidades y la elegibilidad para los antivirales orales.  Algunos de estos pacientes solo necesitarán observación hasta la resolución de los síntomas. </a:t>
            </a:r>
            <a:r>
              <a:rPr lang="es-LA" sz="1800" b="1" i="0" strike="noStrike" cap="none" spc="0" baseline="0">
                <a:solidFill>
                  <a:srgbClr val="000000"/>
                </a:solidFill>
                <a:effectLst/>
                <a:latin typeface="Calibri"/>
                <a:ea typeface="Calibri"/>
                <a:cs typeface="Calibri"/>
              </a:rPr>
              <a:t>El aislamiento es clave</a:t>
            </a:r>
            <a:r>
              <a:rPr lang="es-LA" sz="1800" b="0" i="0" strike="noStrike" cap="none" spc="0" baseline="0">
                <a:solidFill>
                  <a:srgbClr val="000000"/>
                </a:solidFill>
                <a:effectLst/>
                <a:latin typeface="Calibri"/>
                <a:ea typeface="Calibri"/>
                <a:cs typeface="Calibri"/>
              </a:rPr>
              <a:t> para evitar que la propagación, mientras que la mayoría de los pacientes se recupera en el hogar.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56</a:t>
            </a:fld>
            <a:endParaRPr lang="en-US"/>
          </a:p>
        </p:txBody>
      </p:sp>
    </p:spTree>
    <p:extLst>
      <p:ext uri="{BB962C8B-B14F-4D97-AF65-F5344CB8AC3E}">
        <p14:creationId xmlns:p14="http://schemas.microsoft.com/office/powerpoint/2010/main" val="1154561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LA" sz="1200" b="0" i="0" strike="noStrike" cap="none" spc="0" baseline="0">
                <a:solidFill>
                  <a:srgbClr val="3C4242"/>
                </a:solidFill>
                <a:effectLst/>
                <a:latin typeface="Helvetica Neue"/>
                <a:ea typeface="Helvetica Neue"/>
                <a:cs typeface="Helvetica Neue"/>
              </a:rPr>
              <a:t>Las mutaciones y variantes son muy normales en todos los virus. Todos los virus cambian con el tiempo, incluido el virus que causa la COVID-19. La mayoría de las veces, las variantes no afectan la manera en que funciona un virus ni su capacidad de causar infección y enfermedad.</a:t>
            </a:r>
            <a:endParaRPr lang="en-US" b="0" i="0" baseline="30000">
              <a:solidFill>
                <a:srgbClr val="3C4242"/>
              </a:solidFill>
              <a:effectLst/>
              <a:latin typeface="Helvetica Neue" panose="02000503000000020004" pitchFamily="2" charset="0"/>
            </a:endParaRPr>
          </a:p>
          <a:p>
            <a:pPr algn="l"/>
            <a:r>
              <a:rPr lang="es-LA" sz="1200" b="0" i="0" strike="noStrike" cap="none" spc="0" baseline="0">
                <a:solidFill>
                  <a:srgbClr val="3C4242"/>
                </a:solidFill>
                <a:effectLst/>
                <a:latin typeface="Helvetica Neue"/>
                <a:ea typeface="Helvetica Neue"/>
                <a:cs typeface="Helvetica Neue"/>
              </a:rPr>
              <a:t>Sin embargo, a veces las variantes pueden:</a:t>
            </a:r>
          </a:p>
          <a:p>
            <a:pPr algn="l">
              <a:buFont typeface="Arial" panose="020B0604020202020204" pitchFamily="34" charset="0"/>
              <a:buChar char="•"/>
            </a:pPr>
            <a:r>
              <a:rPr lang="es-LA" sz="1200" b="0" i="0" strike="noStrike" cap="none" spc="0" baseline="0">
                <a:solidFill>
                  <a:srgbClr val="3C4242"/>
                </a:solidFill>
                <a:effectLst/>
                <a:latin typeface="Helvetica Neue"/>
                <a:ea typeface="Helvetica Neue"/>
                <a:cs typeface="Helvetica Neue"/>
              </a:rPr>
              <a:t>hacer que el virus se propague más fácilmente</a:t>
            </a:r>
          </a:p>
          <a:p>
            <a:pPr algn="l">
              <a:buFont typeface="Arial" panose="020B0604020202020204" pitchFamily="34" charset="0"/>
              <a:buChar char="•"/>
            </a:pPr>
            <a:r>
              <a:rPr lang="es-LA" sz="1200" b="0" i="0" strike="noStrike" cap="none" spc="0" baseline="0">
                <a:solidFill>
                  <a:srgbClr val="3C4242"/>
                </a:solidFill>
                <a:effectLst/>
                <a:latin typeface="Helvetica Neue"/>
                <a:ea typeface="Helvetica Neue"/>
                <a:cs typeface="Helvetica Neue"/>
              </a:rPr>
              <a:t>afectar cuán bien responde una persona al tratamiento para el virus</a:t>
            </a:r>
          </a:p>
          <a:p>
            <a:pPr algn="l">
              <a:buFont typeface="Arial" panose="020B0604020202020204" pitchFamily="34" charset="0"/>
              <a:buChar char="•"/>
            </a:pPr>
            <a:r>
              <a:rPr lang="es-LA" sz="1200" b="0" i="0" strike="noStrike" cap="none" spc="0" baseline="0">
                <a:solidFill>
                  <a:srgbClr val="3C4242"/>
                </a:solidFill>
                <a:effectLst/>
                <a:latin typeface="Helvetica Neue"/>
                <a:ea typeface="Helvetica Neue"/>
                <a:cs typeface="Helvetica Neue"/>
              </a:rPr>
              <a:t>afectar las pruebas del virus y qué tan bien se detecta</a:t>
            </a:r>
          </a:p>
          <a:p>
            <a:pPr algn="l">
              <a:buFont typeface="Arial" panose="020B0604020202020204" pitchFamily="34" charset="0"/>
              <a:buChar char="•"/>
            </a:pPr>
            <a:r>
              <a:rPr lang="es-LA" sz="1200" b="0" i="0" strike="noStrike" cap="none" spc="0" baseline="0">
                <a:solidFill>
                  <a:srgbClr val="3C4242"/>
                </a:solidFill>
                <a:effectLst/>
                <a:latin typeface="Helvetica Neue"/>
                <a:ea typeface="Helvetica Neue"/>
                <a:cs typeface="Helvetica Neue"/>
              </a:rPr>
              <a:t>reducir el efecto de las vacunas contra el virus</a:t>
            </a:r>
          </a:p>
          <a:p>
            <a:pPr algn="l">
              <a:buFont typeface="Arial" panose="020B0604020202020204" pitchFamily="34" charset="0"/>
              <a:buChar char="•"/>
            </a:pPr>
            <a:r>
              <a:rPr lang="es-LA" sz="1200" b="0" i="0" strike="noStrike" cap="none" spc="0" baseline="0">
                <a:solidFill>
                  <a:srgbClr val="3C4242"/>
                </a:solidFill>
                <a:effectLst/>
                <a:latin typeface="Helvetica Neue"/>
                <a:ea typeface="Helvetica Neue"/>
                <a:cs typeface="Helvetica Neue"/>
              </a:rPr>
              <a:t>causar una enfermedad más grave debido al virus.</a:t>
            </a:r>
          </a:p>
          <a:p>
            <a:pPr algn="l"/>
            <a:r>
              <a:rPr lang="es-LA" sz="1200" b="0" i="0" strike="noStrike" cap="none" spc="0" baseline="0">
                <a:solidFill>
                  <a:srgbClr val="3C4242"/>
                </a:solidFill>
                <a:effectLst/>
                <a:latin typeface="Helvetica Neue"/>
                <a:ea typeface="Helvetica Neue"/>
                <a:cs typeface="Helvetica Neue"/>
              </a:rPr>
              <a:t>Una </a:t>
            </a:r>
            <a:r>
              <a:rPr lang="es-LA" sz="1200" b="1" i="0" strike="noStrike" cap="none" spc="0" baseline="0">
                <a:solidFill>
                  <a:srgbClr val="3C4242"/>
                </a:solidFill>
                <a:effectLst/>
                <a:latin typeface="Helvetica Neue"/>
                <a:ea typeface="Helvetica Neue"/>
                <a:cs typeface="Helvetica Neue"/>
              </a:rPr>
              <a:t>variante preocupante</a:t>
            </a:r>
            <a:r>
              <a:rPr lang="es-LA" sz="1200" b="0" i="0" strike="noStrike" cap="none" spc="0" baseline="0">
                <a:solidFill>
                  <a:srgbClr val="3C4242"/>
                </a:solidFill>
                <a:effectLst/>
                <a:latin typeface="Helvetica Neue"/>
                <a:ea typeface="Helvetica Neue"/>
                <a:cs typeface="Helvetica Neue"/>
              </a:rPr>
              <a:t> es el nombre que se le da a cualquier variante del virus de la COVID-19 (SARS-CoV-2) que se comporte de cualquiera de las maneras anteriores.</a:t>
            </a:r>
          </a:p>
          <a:p>
            <a:pPr algn="l"/>
            <a:r>
              <a:rPr lang="es-LA" sz="1200" b="0" i="0" strike="noStrike" cap="none" spc="0" baseline="0">
                <a:solidFill>
                  <a:srgbClr val="3C4242"/>
                </a:solidFill>
                <a:effectLst/>
                <a:latin typeface="Helvetica Neue"/>
                <a:ea typeface="Helvetica Neue"/>
                <a:cs typeface="Helvetica Neue"/>
              </a:rPr>
              <a:t>Algunas variantes también pueden tener efectos positivos en la salud pública, como reducir la capacidad de propagación de un virus. Las variantes también pueden desaparecer con el tiempo.</a:t>
            </a:r>
          </a:p>
          <a:p>
            <a:pPr algn="l"/>
            <a:endParaRPr lang="en-US" b="0" i="0">
              <a:solidFill>
                <a:srgbClr val="3C4242"/>
              </a:solidFill>
              <a:effectLst/>
              <a:latin typeface="Helvetica Neue" panose="02000503000000020004" pitchFamily="2" charset="0"/>
            </a:endParaRPr>
          </a:p>
          <a:p>
            <a:pPr algn="l"/>
            <a:r>
              <a:rPr lang="es-LA" sz="1200" b="0" i="0" strike="noStrike" cap="none" spc="0" baseline="0">
                <a:solidFill>
                  <a:srgbClr val="3C4242"/>
                </a:solidFill>
                <a:effectLst/>
                <a:latin typeface="Helvetica Neue"/>
                <a:ea typeface="Helvetica Neue"/>
                <a:cs typeface="Helvetica Neue"/>
              </a:rPr>
              <a:t>https://www.who.int/news-room/feature-stories/detail/the-effects-of-virus-variants-on-covid-19-vaccines</a:t>
            </a:r>
          </a:p>
        </p:txBody>
      </p:sp>
      <p:sp>
        <p:nvSpPr>
          <p:cNvPr id="4" name="Slide Number Placeholder 3"/>
          <p:cNvSpPr>
            <a:spLocks noGrp="1"/>
          </p:cNvSpPr>
          <p:nvPr>
            <p:ph type="sldNum" sz="quarter" idx="5"/>
          </p:nvPr>
        </p:nvSpPr>
        <p:spPr/>
        <p:txBody>
          <a:bodyPr/>
          <a:lstStyle/>
          <a:p>
            <a:fld id="{A2FA9890-9C3C-F040-8A1D-47B5802A485B}" type="slidenum">
              <a:rPr lang="en-US" smtClean="0"/>
              <a:t>7</a:t>
            </a:fld>
            <a:endParaRPr lang="en-US"/>
          </a:p>
        </p:txBody>
      </p:sp>
    </p:spTree>
    <p:extLst>
      <p:ext uri="{BB962C8B-B14F-4D97-AF65-F5344CB8AC3E}">
        <p14:creationId xmlns:p14="http://schemas.microsoft.com/office/powerpoint/2010/main" val="4241721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Una prueba rápida realizada en el hogar o en otro centro puede ser suficiente para confirmar un caso positivo de la COVID-19 (confirmar con las pautas locales).</a:t>
            </a:r>
          </a:p>
          <a:p>
            <a:r>
              <a:rPr lang="es-LA" sz="1200" b="0" i="0" strike="noStrike" cap="none" spc="0" baseline="0">
                <a:solidFill>
                  <a:srgbClr val="000000"/>
                </a:solidFill>
                <a:effectLst/>
                <a:latin typeface="Calibri"/>
                <a:ea typeface="Calibri"/>
                <a:cs typeface="Calibri"/>
              </a:rPr>
              <a:t>Este paciente de todas maneras tiene que confirmar que los síntomas aparecieron hace menos de 5 días y que la prueba también se realizó dentro de ese plazo.</a:t>
            </a:r>
          </a:p>
        </p:txBody>
      </p:sp>
      <p:sp>
        <p:nvSpPr>
          <p:cNvPr id="4" name="Slide Number Placeholder 3"/>
          <p:cNvSpPr>
            <a:spLocks noGrp="1"/>
          </p:cNvSpPr>
          <p:nvPr>
            <p:ph type="sldNum" sz="quarter" idx="5"/>
          </p:nvPr>
        </p:nvSpPr>
        <p:spPr/>
        <p:txBody>
          <a:bodyPr/>
          <a:lstStyle/>
          <a:p>
            <a:fld id="{A2FA9890-9C3C-F040-8A1D-47B5802A485B}" type="slidenum">
              <a:rPr lang="en-US" smtClean="0"/>
              <a:t>57</a:t>
            </a:fld>
            <a:endParaRPr lang="en-US"/>
          </a:p>
        </p:txBody>
      </p:sp>
    </p:spTree>
    <p:extLst>
      <p:ext uri="{BB962C8B-B14F-4D97-AF65-F5344CB8AC3E}">
        <p14:creationId xmlns:p14="http://schemas.microsoft.com/office/powerpoint/2010/main" val="13514959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¡Esta prueba es positiva!</a:t>
            </a:r>
          </a:p>
        </p:txBody>
      </p:sp>
      <p:sp>
        <p:nvSpPr>
          <p:cNvPr id="4" name="Slide Number Placeholder 3"/>
          <p:cNvSpPr>
            <a:spLocks noGrp="1"/>
          </p:cNvSpPr>
          <p:nvPr>
            <p:ph type="sldNum" sz="quarter" idx="5"/>
          </p:nvPr>
        </p:nvSpPr>
        <p:spPr/>
        <p:txBody>
          <a:bodyPr/>
          <a:lstStyle/>
          <a:p>
            <a:fld id="{A2FA9890-9C3C-F040-8A1D-47B5802A485B}" type="slidenum">
              <a:rPr lang="en-US" smtClean="0"/>
              <a:t>58</a:t>
            </a:fld>
            <a:endParaRPr lang="en-US"/>
          </a:p>
        </p:txBody>
      </p:sp>
    </p:spTree>
    <p:extLst>
      <p:ext uri="{BB962C8B-B14F-4D97-AF65-F5344CB8AC3E}">
        <p14:creationId xmlns:p14="http://schemas.microsoft.com/office/powerpoint/2010/main" val="523359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Recuerde que hay tratamientos que podemos ofrecer a los pacientes con COVID-19, incluidos los antivirales orales para pacientes elegibles con enfermedad leve y moderada, así como otros tratamientos para casos más graves.</a:t>
            </a:r>
          </a:p>
          <a:p>
            <a:r>
              <a:rPr lang="es-LA" sz="1200" b="0" i="0" strike="noStrike" cap="none" spc="0" baseline="0">
                <a:solidFill>
                  <a:srgbClr val="000000"/>
                </a:solidFill>
                <a:effectLst/>
                <a:latin typeface="Calibri"/>
                <a:ea typeface="Calibri"/>
                <a:cs typeface="Calibri"/>
              </a:rPr>
              <a:t>Puede pedirle al grupo que mencione los tratamientos que conoce, los tratamientos que están disponibles en su institución local o en otros lugares.</a:t>
            </a:r>
          </a:p>
        </p:txBody>
      </p:sp>
      <p:sp>
        <p:nvSpPr>
          <p:cNvPr id="4" name="Slide Number Placeholder 3"/>
          <p:cNvSpPr>
            <a:spLocks noGrp="1"/>
          </p:cNvSpPr>
          <p:nvPr>
            <p:ph type="sldNum" sz="quarter" idx="5"/>
          </p:nvPr>
        </p:nvSpPr>
        <p:spPr/>
        <p:txBody>
          <a:bodyPr/>
          <a:lstStyle/>
          <a:p>
            <a:fld id="{A2FA9890-9C3C-F040-8A1D-47B5802A485B}" type="slidenum">
              <a:rPr lang="en-US" smtClean="0"/>
              <a:t>59</a:t>
            </a:fld>
            <a:endParaRPr lang="en-US"/>
          </a:p>
        </p:txBody>
      </p:sp>
    </p:spTree>
    <p:extLst>
      <p:ext uri="{BB962C8B-B14F-4D97-AF65-F5344CB8AC3E}">
        <p14:creationId xmlns:p14="http://schemas.microsoft.com/office/powerpoint/2010/main" val="1013004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Esta es la descripción básica de la estrategia de la T2T.  </a:t>
            </a:r>
          </a:p>
          <a:p>
            <a:r>
              <a:rPr lang="es-LA" sz="1200" b="0" i="0" strike="noStrike" cap="none" spc="0" baseline="0">
                <a:solidFill>
                  <a:srgbClr val="000000"/>
                </a:solidFill>
                <a:effectLst/>
                <a:latin typeface="Calibri"/>
                <a:ea typeface="Calibri"/>
                <a:cs typeface="Calibri"/>
              </a:rPr>
              <a:t>Recuerde que no es una entidad independiente, sino que se ajusta a la atención general de pacientes con COVID19.</a:t>
            </a:r>
          </a:p>
          <a:p>
            <a:r>
              <a:rPr lang="es-LA" sz="1200" b="0" i="0" strike="noStrike" cap="none" spc="0" baseline="0">
                <a:solidFill>
                  <a:srgbClr val="000000"/>
                </a:solidFill>
                <a:effectLst/>
                <a:latin typeface="Calibri"/>
                <a:ea typeface="Calibri"/>
                <a:cs typeface="Calibri"/>
              </a:rPr>
              <a:t>La T2T es la mejor estrategia de atención para los pacientes con COVID19 que cumplen con los criterios de elegibilidad, y debemos trabajar arduamente para identificar a estos pacientes para que puedan tener los mejores resultados clínicos posibles.</a:t>
            </a:r>
          </a:p>
        </p:txBody>
      </p:sp>
      <p:sp>
        <p:nvSpPr>
          <p:cNvPr id="4" name="Slide Number Placeholder 3"/>
          <p:cNvSpPr>
            <a:spLocks noGrp="1"/>
          </p:cNvSpPr>
          <p:nvPr>
            <p:ph type="sldNum" sz="quarter" idx="5"/>
          </p:nvPr>
        </p:nvSpPr>
        <p:spPr/>
        <p:txBody>
          <a:bodyPr/>
          <a:lstStyle/>
          <a:p>
            <a:fld id="{A2FA9890-9C3C-F040-8A1D-47B5802A485B}" type="slidenum">
              <a:rPr lang="en-US" smtClean="0"/>
              <a:t>60</a:t>
            </a:fld>
            <a:endParaRPr lang="en-US"/>
          </a:p>
        </p:txBody>
      </p:sp>
    </p:spTree>
    <p:extLst>
      <p:ext uri="{BB962C8B-B14F-4D97-AF65-F5344CB8AC3E}">
        <p14:creationId xmlns:p14="http://schemas.microsoft.com/office/powerpoint/2010/main" val="15816500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¿Tiene el paciente una infección por COVID-19 sintomática que esté confirmada?</a:t>
            </a:r>
          </a:p>
          <a:p>
            <a:r>
              <a:rPr lang="es-LA" sz="1200" b="0" i="0" strike="noStrike" cap="none" spc="0" baseline="0">
                <a:solidFill>
                  <a:srgbClr val="000000"/>
                </a:solidFill>
                <a:effectLst/>
                <a:latin typeface="Calibri"/>
                <a:ea typeface="Calibri"/>
                <a:cs typeface="Calibri"/>
              </a:rPr>
              <a:t>¿El paciente NO tiene signos de enfermedad médica grave?  Recuerde: Si tiene una enfermedad grave debe ser tratado, estabilizado, si es necesario, e ingresado en el hospital o trasladado de manera segura, según sea necesario.</a:t>
            </a:r>
          </a:p>
          <a:p>
            <a:r>
              <a:rPr lang="es-LA" sz="1200" b="0" i="0" strike="noStrike" cap="none" spc="0" baseline="0">
                <a:solidFill>
                  <a:srgbClr val="000000"/>
                </a:solidFill>
                <a:effectLst/>
                <a:latin typeface="Calibri"/>
                <a:ea typeface="Calibri"/>
                <a:cs typeface="Calibri"/>
              </a:rPr>
              <a:t>¿Pasaron menos de 5 días desde la aparición de los síntomas?  Si la respuesta es SÍ, continúe con el algoritmo.</a:t>
            </a:r>
          </a:p>
        </p:txBody>
      </p:sp>
      <p:sp>
        <p:nvSpPr>
          <p:cNvPr id="4" name="Slide Number Placeholder 3"/>
          <p:cNvSpPr>
            <a:spLocks noGrp="1"/>
          </p:cNvSpPr>
          <p:nvPr>
            <p:ph type="sldNum" sz="quarter" idx="5"/>
          </p:nvPr>
        </p:nvSpPr>
        <p:spPr/>
        <p:txBody>
          <a:bodyPr/>
          <a:lstStyle/>
          <a:p>
            <a:fld id="{A2FA9890-9C3C-F040-8A1D-47B5802A485B}" type="slidenum">
              <a:rPr lang="en-US" smtClean="0"/>
              <a:t>61</a:t>
            </a:fld>
            <a:endParaRPr lang="en-US"/>
          </a:p>
        </p:txBody>
      </p:sp>
    </p:spTree>
    <p:extLst>
      <p:ext uri="{BB962C8B-B14F-4D97-AF65-F5344CB8AC3E}">
        <p14:creationId xmlns:p14="http://schemas.microsoft.com/office/powerpoint/2010/main" val="23404617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Esta segunda página de la guía Prueba para tratar ofrece orientación específica adicional con respecto a la dosificación de Paxlovid (nimatrelvir/ritonavir) y molnupiravir.</a:t>
            </a:r>
          </a:p>
          <a:p>
            <a:r>
              <a:rPr lang="es-LA" sz="1200" b="0" i="0" strike="noStrike" cap="none" spc="0" baseline="0">
                <a:solidFill>
                  <a:srgbClr val="000000"/>
                </a:solidFill>
                <a:effectLst/>
                <a:latin typeface="Calibri"/>
                <a:ea typeface="Calibri"/>
                <a:cs typeface="Calibri"/>
              </a:rPr>
              <a:t>También ofrece un marco para considerar la priorización de las terapias si hay escasez de medicamentos u otras restricciones logísticas: Priorizar el tratamiento para las poblaciones más vulnerables que tienen el cambio más significativo en los resultados cuando se tratan.</a:t>
            </a: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62</a:t>
            </a:fld>
            <a:endParaRPr lang="en-US"/>
          </a:p>
        </p:txBody>
      </p:sp>
    </p:spTree>
    <p:extLst>
      <p:ext uri="{BB962C8B-B14F-4D97-AF65-F5344CB8AC3E}">
        <p14:creationId xmlns:p14="http://schemas.microsoft.com/office/powerpoint/2010/main" val="14197079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Queremos tratar a tantas personas como sea posible que cumplan con los criterios de elegibilidad.  Pero recuerde, si un paciente no cumple con los criterios, entonces no deberíamos recetarle los medicamentos.  Al mismo tiempo, esto no significa que no tengamos nada para ofrecer.</a:t>
            </a:r>
          </a:p>
          <a:p>
            <a:r>
              <a:rPr lang="es-LA" sz="1200" b="0" i="0" strike="noStrike" cap="none" spc="0" baseline="0">
                <a:solidFill>
                  <a:srgbClr val="000000"/>
                </a:solidFill>
                <a:effectLst/>
                <a:latin typeface="Calibri"/>
                <a:ea typeface="Calibri"/>
                <a:cs typeface="Calibri"/>
              </a:rPr>
              <a:t>Los pacientes con casos leves y moderados se beneficiarán de varias medidas de soporte (acetaminofén, medicamentos para la tos, otro manejo de los síntomas) y del monitoreo de la progresión de la enfermedad.  </a:t>
            </a: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63</a:t>
            </a:fld>
            <a:endParaRPr lang="en-US"/>
          </a:p>
        </p:txBody>
      </p:sp>
    </p:spTree>
    <p:extLst>
      <p:ext uri="{BB962C8B-B14F-4D97-AF65-F5344CB8AC3E}">
        <p14:creationId xmlns:p14="http://schemas.microsoft.com/office/powerpoint/2010/main" val="14215068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Estos son recursos adicionales para la terapia basada en la evidencia actualizada regularmente para la COVID-19.</a:t>
            </a:r>
            <a:br>
              <a:rPr sz="1200"/>
            </a:br>
            <a:r>
              <a:rPr lang="es-LA" sz="1200" b="0" i="0" strike="noStrike" cap="none" spc="0" baseline="0">
                <a:solidFill>
                  <a:srgbClr val="000000"/>
                </a:solidFill>
                <a:effectLst/>
                <a:latin typeface="Calibri"/>
                <a:ea typeface="Calibri"/>
                <a:cs typeface="Calibri"/>
              </a:rPr>
              <a:t>La ciencia está cambiando, todos trabajamos para mantenernos al día y brindar la mejor atención a nuestros pacientes en todo momento.  </a:t>
            </a:r>
          </a:p>
          <a:p>
            <a:endParaRPr lang="en-US"/>
          </a:p>
          <a:p>
            <a:r>
              <a:rPr lang="es-LA" sz="1200" b="0" i="0" strike="noStrike" cap="none" spc="0" baseline="0">
                <a:solidFill>
                  <a:srgbClr val="000000"/>
                </a:solidFill>
                <a:effectLst/>
                <a:latin typeface="Calibri"/>
                <a:ea typeface="Calibri"/>
                <a:cs typeface="Calibri"/>
              </a:rPr>
              <a:t>Puede usar este tiempo para acceder a estos recursos, analizar diferentes enfoques para la integración de la práctica basada en la evidencia en diversos entornos clínicos, así como observar, revisar y analizar las pautas nacionales.  </a:t>
            </a:r>
          </a:p>
          <a:p>
            <a:endParaRPr lang="en-US"/>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64</a:t>
            </a:fld>
            <a:endParaRPr lang="en-US"/>
          </a:p>
        </p:txBody>
      </p:sp>
    </p:spTree>
    <p:extLst>
      <p:ext uri="{BB962C8B-B14F-4D97-AF65-F5344CB8AC3E}">
        <p14:creationId xmlns:p14="http://schemas.microsoft.com/office/powerpoint/2010/main" val="4977317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Estos estudios son parte de la base de evidencia inicial para respaldar el uso de medicamentos antivirales orales en pacientes con COVID-19.</a:t>
            </a:r>
          </a:p>
          <a:p>
            <a:r>
              <a:rPr lang="es-LA" sz="1200" b="0" i="0" strike="noStrike" cap="none" spc="0" baseline="0">
                <a:solidFill>
                  <a:srgbClr val="000000"/>
                </a:solidFill>
                <a:effectLst/>
                <a:latin typeface="Calibri"/>
                <a:ea typeface="Calibri"/>
                <a:cs typeface="Calibri"/>
              </a:rPr>
              <a:t>Los medicamentos todavía están aprobados bajo una autorización de uso de emergencia, pero también hay pautas globales descritas por la OMS que respaldan el uso de antivirales orales para pacientes en riesgo con COVID-19 leve a moderada.</a:t>
            </a:r>
          </a:p>
          <a:p>
            <a:endParaRPr lang="en-US"/>
          </a:p>
          <a:p>
            <a:r>
              <a:rPr lang="es-LA" sz="1800" b="0" i="0" strike="noStrike" cap="none" spc="0" baseline="0">
                <a:solidFill>
                  <a:srgbClr val="000000"/>
                </a:solidFill>
                <a:effectLst/>
                <a:latin typeface="Calibri"/>
                <a:ea typeface="Calibri"/>
                <a:cs typeface="Calibri"/>
              </a:rPr>
              <a:t>El Paxlovid de Pfizer está precalificado por la OMS, al igual que el molnupiravir genérico de Hetero.</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67</a:t>
            </a:fld>
            <a:endParaRPr lang="en-US"/>
          </a:p>
        </p:txBody>
      </p:sp>
    </p:spTree>
    <p:extLst>
      <p:ext uri="{BB962C8B-B14F-4D97-AF65-F5344CB8AC3E}">
        <p14:creationId xmlns:p14="http://schemas.microsoft.com/office/powerpoint/2010/main" val="29376082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Recuerde que la evidencia continúa evolucionando y los estudios siguen monitoreando la eficacia de los antivirales orales con nuevas variantes, mayor captación de la vacunación, etc.</a:t>
            </a:r>
          </a:p>
          <a:p>
            <a:r>
              <a:rPr lang="es-LA" sz="1200" b="0" i="0" strike="noStrike" cap="none" spc="0" baseline="0">
                <a:solidFill>
                  <a:srgbClr val="000000"/>
                </a:solidFill>
                <a:effectLst/>
                <a:latin typeface="Calibri"/>
                <a:ea typeface="Calibri"/>
                <a:cs typeface="Calibri"/>
              </a:rPr>
              <a:t>Las pautas globales basadas en la evidencia continúan viendo resultados importantes en poblaciones vulnerables elegibles con el inicio oportuno de antivirales orales para la COVID-19.</a:t>
            </a:r>
          </a:p>
          <a:p>
            <a:endParaRPr lang="en-US"/>
          </a:p>
          <a:p>
            <a:r>
              <a:rPr lang="es-LA" sz="1200" b="0" i="0" strike="noStrike" cap="none" spc="0" baseline="0">
                <a:solidFill>
                  <a:srgbClr val="000000"/>
                </a:solidFill>
                <a:effectLst/>
                <a:latin typeface="Calibri"/>
                <a:ea typeface="Calibri"/>
                <a:cs typeface="Calibri"/>
              </a:rPr>
              <a:t>Además, esta estrategia para mejorar el acceso a la atención es un modelo conocido para el VIH, la TB y otros procesos patológicos, y tiene un impacto más amplio en el fortalecimiento de los sistemas de salud. </a:t>
            </a:r>
          </a:p>
        </p:txBody>
      </p:sp>
      <p:sp>
        <p:nvSpPr>
          <p:cNvPr id="4" name="Slide Number Placeholder 3"/>
          <p:cNvSpPr>
            <a:spLocks noGrp="1"/>
          </p:cNvSpPr>
          <p:nvPr>
            <p:ph type="sldNum" sz="quarter" idx="5"/>
          </p:nvPr>
        </p:nvSpPr>
        <p:spPr/>
        <p:txBody>
          <a:bodyPr/>
          <a:lstStyle/>
          <a:p>
            <a:fld id="{A2FA9890-9C3C-F040-8A1D-47B5802A485B}" type="slidenum">
              <a:rPr lang="en-US" smtClean="0"/>
              <a:t>68</a:t>
            </a:fld>
            <a:endParaRPr lang="en-US"/>
          </a:p>
        </p:txBody>
      </p:sp>
    </p:spTree>
    <p:extLst>
      <p:ext uri="{BB962C8B-B14F-4D97-AF65-F5344CB8AC3E}">
        <p14:creationId xmlns:p14="http://schemas.microsoft.com/office/powerpoint/2010/main" val="2173553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El desarrollo y la distribución de las vacunas contra la COVID en todo el mundo es un increíble logro científico y de salud pública.  Aún hay trabajo por hacer para alcanzar los objetivos, pero los esfuerzos que se muestran en el gráfico anterior, precedidos por los esfuerzos para desarrollar una vacuna y para determinar su eficacia y la seguridad, no son nada menos que increíbles.  </a:t>
            </a:r>
          </a:p>
          <a:p>
            <a:endParaRPr lang="en-US"/>
          </a:p>
          <a:p>
            <a:r>
              <a:rPr lang="es-LA" sz="1200" b="0" i="0" strike="noStrike" cap="none" spc="0" baseline="0">
                <a:solidFill>
                  <a:srgbClr val="000000"/>
                </a:solidFill>
                <a:effectLst/>
                <a:latin typeface="Calibri"/>
                <a:ea typeface="Calibri"/>
                <a:cs typeface="Calibri"/>
              </a:rPr>
              <a:t>El reconocimiento de los esfuerzos en curso para vacunar como un complemento de las estrategias amplias de la COVID, incluida la identificación precoz de los casos y el inicio precoz del tratamiento en personas vulnerables elegibles ofrecerá de manera holística un enfoque equilibrado hacia la prevención y la atención de la COVID19. </a:t>
            </a:r>
          </a:p>
          <a:p>
            <a:endParaRPr lang="en-US"/>
          </a:p>
          <a:p>
            <a:r>
              <a:rPr lang="es-LA" sz="1200" b="0" i="0" strike="noStrike" cap="none" spc="0" baseline="0">
                <a:solidFill>
                  <a:srgbClr val="000000"/>
                </a:solidFill>
                <a:effectLst/>
                <a:latin typeface="Calibri"/>
                <a:ea typeface="Calibri"/>
                <a:cs typeface="Calibri"/>
              </a:rPr>
              <a:t>https://www.who.int/emergencies/diseases/novel-coronavirus-2019/covid-19-vaccines</a:t>
            </a:r>
          </a:p>
        </p:txBody>
      </p:sp>
      <p:sp>
        <p:nvSpPr>
          <p:cNvPr id="4" name="Slide Number Placeholder 3"/>
          <p:cNvSpPr>
            <a:spLocks noGrp="1"/>
          </p:cNvSpPr>
          <p:nvPr>
            <p:ph type="sldNum" sz="quarter" idx="5"/>
          </p:nvPr>
        </p:nvSpPr>
        <p:spPr/>
        <p:txBody>
          <a:bodyPr/>
          <a:lstStyle/>
          <a:p>
            <a:fld id="{A2FA9890-9C3C-F040-8A1D-47B5802A485B}" type="slidenum">
              <a:rPr lang="en-US" smtClean="0"/>
              <a:t>8</a:t>
            </a:fld>
            <a:endParaRPr lang="en-US"/>
          </a:p>
        </p:txBody>
      </p:sp>
    </p:spTree>
    <p:extLst>
      <p:ext uri="{BB962C8B-B14F-4D97-AF65-F5344CB8AC3E}">
        <p14:creationId xmlns:p14="http://schemas.microsoft.com/office/powerpoint/2010/main" val="3641230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Este es el algoritmo de la prueba para tratar.</a:t>
            </a:r>
          </a:p>
          <a:p>
            <a:r>
              <a:rPr lang="es-LA" sz="1200" b="0" i="0" strike="noStrike" cap="none" spc="0" baseline="0">
                <a:solidFill>
                  <a:srgbClr val="000000"/>
                </a:solidFill>
                <a:effectLst/>
                <a:latin typeface="Calibri"/>
                <a:ea typeface="Calibri"/>
                <a:cs typeface="Calibri"/>
              </a:rPr>
              <a:t>Analice este algoritmo ahora, en la sesión de enseñanza.  Vea dónde están los puntos de decisión importantes y, para la primera parte de esta sesión vamos a analizar a nirmatrelvir/ritonavir, también conocido como Paxlovid.   La estrella marca el punto en el algoritmo en el que ha realizado el tamizaje para considerar el tratamiento en función de los síntomas, la ausencia de síntomas graves y el marco temporal.  Luego es momento de considerar NMV/r.</a:t>
            </a:r>
          </a:p>
        </p:txBody>
      </p:sp>
      <p:sp>
        <p:nvSpPr>
          <p:cNvPr id="4" name="Slide Number Placeholder 3"/>
          <p:cNvSpPr>
            <a:spLocks noGrp="1"/>
          </p:cNvSpPr>
          <p:nvPr>
            <p:ph type="sldNum" sz="quarter" idx="5"/>
          </p:nvPr>
        </p:nvSpPr>
        <p:spPr/>
        <p:txBody>
          <a:bodyPr/>
          <a:lstStyle/>
          <a:p>
            <a:fld id="{A2FA9890-9C3C-F040-8A1D-47B5802A485B}" type="slidenum">
              <a:rPr lang="en-US" smtClean="0"/>
              <a:t>69</a:t>
            </a:fld>
            <a:endParaRPr lang="en-US"/>
          </a:p>
        </p:txBody>
      </p:sp>
    </p:spTree>
    <p:extLst>
      <p:ext uri="{BB962C8B-B14F-4D97-AF65-F5344CB8AC3E}">
        <p14:creationId xmlns:p14="http://schemas.microsoft.com/office/powerpoint/2010/main" val="12211847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Paxlovid (nirmatrelvir/ritonavir) es el tratamiento de primera línea para la prueba para tratar y antivirales orales.  </a:t>
            </a:r>
          </a:p>
          <a:p>
            <a:r>
              <a:rPr lang="es-LA" sz="1200" b="0" i="0" strike="noStrike" cap="none" spc="0" baseline="0">
                <a:solidFill>
                  <a:srgbClr val="000000"/>
                </a:solidFill>
                <a:effectLst/>
                <a:latin typeface="Calibri"/>
                <a:ea typeface="Calibri"/>
                <a:cs typeface="Calibri"/>
              </a:rPr>
              <a:t>Aquí se enumeran las indicaciones y contraindicaciones.</a:t>
            </a:r>
          </a:p>
        </p:txBody>
      </p:sp>
      <p:sp>
        <p:nvSpPr>
          <p:cNvPr id="4" name="Slide Number Placeholder 3"/>
          <p:cNvSpPr>
            <a:spLocks noGrp="1"/>
          </p:cNvSpPr>
          <p:nvPr>
            <p:ph type="sldNum" sz="quarter" idx="5"/>
          </p:nvPr>
        </p:nvSpPr>
        <p:spPr/>
        <p:txBody>
          <a:bodyPr/>
          <a:lstStyle/>
          <a:p>
            <a:fld id="{8C4CB186-827D-46A1-832D-38A448F0ACE6}" type="slidenum">
              <a:rPr lang="en-US" smtClean="0"/>
              <a:t>70</a:t>
            </a:fld>
            <a:endParaRPr lang="en-US"/>
          </a:p>
        </p:txBody>
      </p:sp>
    </p:spTree>
    <p:extLst>
      <p:ext uri="{BB962C8B-B14F-4D97-AF65-F5344CB8AC3E}">
        <p14:creationId xmlns:p14="http://schemas.microsoft.com/office/powerpoint/2010/main" val="7323143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Estos son ejemplos típicos de empaques y dosis, incluida la dosificación usual y la dosificación renal.</a:t>
            </a:r>
          </a:p>
          <a:p>
            <a:r>
              <a:rPr lang="es-LA" sz="1200" b="0" i="0" strike="noStrike" cap="none" spc="0" baseline="0">
                <a:solidFill>
                  <a:srgbClr val="000000"/>
                </a:solidFill>
                <a:effectLst/>
                <a:latin typeface="Calibri"/>
                <a:ea typeface="Calibri"/>
                <a:cs typeface="Calibri"/>
              </a:rPr>
              <a:t>Tenga en cuenta que la dosificación renal es media dosis de nirmatrelvir (150 mg), dosis habitual de ritonavir (100 mg)</a:t>
            </a: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71</a:t>
            </a:fld>
            <a:endParaRPr lang="en-US"/>
          </a:p>
        </p:txBody>
      </p:sp>
    </p:spTree>
    <p:extLst>
      <p:ext uri="{BB962C8B-B14F-4D97-AF65-F5344CB8AC3E}">
        <p14:creationId xmlns:p14="http://schemas.microsoft.com/office/powerpoint/2010/main" val="1785059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Estas son instrucciones generales sobre Paxlovid para el paciente.</a:t>
            </a:r>
          </a:p>
        </p:txBody>
      </p:sp>
      <p:sp>
        <p:nvSpPr>
          <p:cNvPr id="4" name="Slide Number Placeholder 3"/>
          <p:cNvSpPr>
            <a:spLocks noGrp="1"/>
          </p:cNvSpPr>
          <p:nvPr>
            <p:ph type="sldNum" sz="quarter" idx="5"/>
          </p:nvPr>
        </p:nvSpPr>
        <p:spPr/>
        <p:txBody>
          <a:bodyPr/>
          <a:lstStyle/>
          <a:p>
            <a:fld id="{A2FA9890-9C3C-F040-8A1D-47B5802A485B}" type="slidenum">
              <a:rPr lang="en-US" smtClean="0"/>
              <a:t>72</a:t>
            </a:fld>
            <a:endParaRPr lang="en-US"/>
          </a:p>
        </p:txBody>
      </p:sp>
    </p:spTree>
    <p:extLst>
      <p:ext uri="{BB962C8B-B14F-4D97-AF65-F5344CB8AC3E}">
        <p14:creationId xmlns:p14="http://schemas.microsoft.com/office/powerpoint/2010/main" val="2078924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Imagen para ayudar a explicar el paquete de dosis/las instrucciones de administración; el paquete de dosis está diseñado para que sea más fácil para los pacientes cumplir con el tratamiento.</a:t>
            </a:r>
          </a:p>
        </p:txBody>
      </p:sp>
      <p:sp>
        <p:nvSpPr>
          <p:cNvPr id="4" name="Slide Number Placeholder 3"/>
          <p:cNvSpPr>
            <a:spLocks noGrp="1"/>
          </p:cNvSpPr>
          <p:nvPr>
            <p:ph type="sldNum" sz="quarter" idx="5"/>
          </p:nvPr>
        </p:nvSpPr>
        <p:spPr/>
        <p:txBody>
          <a:bodyPr/>
          <a:lstStyle/>
          <a:p>
            <a:fld id="{8C4CB186-827D-46A1-832D-38A448F0ACE6}" type="slidenum">
              <a:rPr lang="en-US" smtClean="0"/>
              <a:t>73</a:t>
            </a:fld>
            <a:endParaRPr lang="en-US"/>
          </a:p>
        </p:txBody>
      </p:sp>
    </p:spTree>
    <p:extLst>
      <p:ext uri="{BB962C8B-B14F-4D97-AF65-F5344CB8AC3E}">
        <p14:creationId xmlns:p14="http://schemas.microsoft.com/office/powerpoint/2010/main" val="35876505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Estas son contraindicaciones y efectos secundarios típicos.</a:t>
            </a:r>
          </a:p>
          <a:p>
            <a:endParaRPr lang="en-US"/>
          </a:p>
        </p:txBody>
      </p:sp>
      <p:sp>
        <p:nvSpPr>
          <p:cNvPr id="4" name="Slide Number Placeholder 3"/>
          <p:cNvSpPr>
            <a:spLocks noGrp="1"/>
          </p:cNvSpPr>
          <p:nvPr>
            <p:ph type="sldNum" sz="quarter" idx="5"/>
          </p:nvPr>
        </p:nvSpPr>
        <p:spPr/>
        <p:txBody>
          <a:bodyPr/>
          <a:lstStyle/>
          <a:p>
            <a:fld id="{8C4CB186-827D-46A1-832D-38A448F0ACE6}" type="slidenum">
              <a:rPr lang="en-US" smtClean="0"/>
              <a:t>74</a:t>
            </a:fld>
            <a:endParaRPr lang="en-US"/>
          </a:p>
        </p:txBody>
      </p:sp>
    </p:spTree>
    <p:extLst>
      <p:ext uri="{BB962C8B-B14F-4D97-AF65-F5344CB8AC3E}">
        <p14:creationId xmlns:p14="http://schemas.microsoft.com/office/powerpoint/2010/main" val="40277546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 importante reforzar: Si bien la dosis de Paxlovid tiene una larga lista de interacciones farmacológicas, por lo general es un medicamento seguro.</a:t>
            </a:r>
          </a:p>
          <a:p>
            <a:r>
              <a:rPr lang="es-LA" sz="1200" b="0" i="0" strike="noStrike" cap="none" spc="0" baseline="0">
                <a:solidFill>
                  <a:srgbClr val="000000"/>
                </a:solidFill>
                <a:effectLst/>
                <a:latin typeface="Calibri"/>
                <a:ea typeface="Calibri"/>
                <a:cs typeface="Calibri"/>
              </a:rPr>
              <a:t>El controlador de interacción farmacológica de la COVID-19 está vinculado; haga clic en este enlace durante la capacitación y practique su uso.</a:t>
            </a:r>
          </a:p>
          <a:p>
            <a:r>
              <a:rPr lang="es-LA" sz="1200" b="0" i="0" strike="noStrike" cap="none" spc="0" baseline="0">
                <a:solidFill>
                  <a:srgbClr val="000000"/>
                </a:solidFill>
                <a:effectLst/>
                <a:latin typeface="Calibri"/>
                <a:ea typeface="Calibri"/>
                <a:cs typeface="Calibri"/>
              </a:rPr>
              <a:t>Agregue los medicamentos típicos para su población de pacientes y practique el control para ver si hay problemas con el uso de Paxlovid.</a:t>
            </a:r>
            <a:br>
              <a:rPr sz="1200"/>
            </a:br>
            <a:r>
              <a:rPr lang="es-LA" sz="1200" b="0" i="0" strike="noStrike" cap="none" spc="0" baseline="0">
                <a:solidFill>
                  <a:srgbClr val="000000"/>
                </a:solidFill>
                <a:effectLst/>
                <a:latin typeface="Calibri"/>
                <a:ea typeface="Calibri"/>
                <a:cs typeface="Calibri"/>
              </a:rPr>
              <a:t>Si bien esta lista parece larga e intimidante, en realidad es bastante fácil de navegar y de hacer recomendaciones para el uso de Paxlovid.</a:t>
            </a:r>
          </a:p>
          <a:p>
            <a:endParaRPr lang="en-US"/>
          </a:p>
          <a:p>
            <a:endParaRPr lang="en-US"/>
          </a:p>
          <a:p>
            <a:r>
              <a:rPr lang="es-LA" sz="1200" b="0" i="0" strike="noStrike" cap="none" spc="0" baseline="0">
                <a:solidFill>
                  <a:srgbClr val="000000"/>
                </a:solidFill>
                <a:effectLst/>
                <a:latin typeface="Calibri"/>
                <a:ea typeface="Calibri"/>
                <a:cs typeface="Calibri"/>
              </a:rPr>
              <a:t>También es importante recordar que este medicamento solo se receta durante 5 días, por lo que a veces un paciente deberá interrumpir un medicamento concomitante esos días y algunos días después, pero no es un tratamiento a largo plazo sino una intervención a corto plazo para mejorar los resultados.  </a:t>
            </a:r>
            <a:br>
              <a:rPr sz="1200"/>
            </a:br>
            <a:r>
              <a:rPr lang="es-LA" sz="1200" b="0" i="0" strike="noStrike" cap="none" spc="0" baseline="0">
                <a:solidFill>
                  <a:srgbClr val="000000"/>
                </a:solidFill>
                <a:effectLst/>
                <a:latin typeface="Calibri"/>
                <a:ea typeface="Calibri"/>
                <a:cs typeface="Calibri"/>
              </a:rPr>
              <a:t>Esto es manejable y se vuelve más fácil con la práctica.</a:t>
            </a:r>
          </a:p>
        </p:txBody>
      </p:sp>
      <p:sp>
        <p:nvSpPr>
          <p:cNvPr id="4" name="Slide Number Placeholder 3"/>
          <p:cNvSpPr>
            <a:spLocks noGrp="1"/>
          </p:cNvSpPr>
          <p:nvPr>
            <p:ph type="sldNum" sz="quarter" idx="5"/>
          </p:nvPr>
        </p:nvSpPr>
        <p:spPr/>
        <p:txBody>
          <a:bodyPr/>
          <a:lstStyle/>
          <a:p>
            <a:fld id="{A2FA9890-9C3C-F040-8A1D-47B5802A485B}" type="slidenum">
              <a:rPr lang="en-US" smtClean="0"/>
              <a:t>75</a:t>
            </a:fld>
            <a:endParaRPr lang="en-US"/>
          </a:p>
        </p:txBody>
      </p:sp>
    </p:spTree>
    <p:extLst>
      <p:ext uri="{BB962C8B-B14F-4D97-AF65-F5344CB8AC3E}">
        <p14:creationId xmlns:p14="http://schemas.microsoft.com/office/powerpoint/2010/main" val="13378791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Un buen caso para resolver: También puede acceder una vez más al controlador de interacción farmacológica </a:t>
            </a:r>
          </a:p>
        </p:txBody>
      </p:sp>
      <p:sp>
        <p:nvSpPr>
          <p:cNvPr id="4" name="Slide Number Placeholder 3"/>
          <p:cNvSpPr>
            <a:spLocks noGrp="1"/>
          </p:cNvSpPr>
          <p:nvPr>
            <p:ph type="sldNum" sz="quarter" idx="5"/>
          </p:nvPr>
        </p:nvSpPr>
        <p:spPr/>
        <p:txBody>
          <a:bodyPr/>
          <a:lstStyle/>
          <a:p>
            <a:fld id="{A2FA9890-9C3C-F040-8A1D-47B5802A485B}" type="slidenum">
              <a:rPr lang="en-US" smtClean="0"/>
              <a:t>76</a:t>
            </a:fld>
            <a:endParaRPr lang="en-US"/>
          </a:p>
        </p:txBody>
      </p:sp>
    </p:spTree>
    <p:extLst>
      <p:ext uri="{BB962C8B-B14F-4D97-AF65-F5344CB8AC3E}">
        <p14:creationId xmlns:p14="http://schemas.microsoft.com/office/powerpoint/2010/main" val="38723634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Lo que aparece aquí marcado con una ESTRELLA ROJA es el punto de decisión para molnupiravir: El antiviral oral de segunda línea.</a:t>
            </a:r>
          </a:p>
          <a:p>
            <a:r>
              <a:rPr lang="es-LA" sz="1200" b="0" i="0" strike="noStrike" cap="none" spc="0" baseline="0">
                <a:solidFill>
                  <a:srgbClr val="000000"/>
                </a:solidFill>
                <a:effectLst/>
                <a:latin typeface="Calibri"/>
                <a:ea typeface="Calibri"/>
                <a:cs typeface="Calibri"/>
              </a:rPr>
              <a:t>Si un paciente cumple con los criterios/elegibilidad para el tratamiento, pero no puede recibir NMV/r, este es el momento de considerar molnupiravir.</a:t>
            </a:r>
          </a:p>
          <a:p>
            <a:br>
              <a:rPr sz="1200"/>
            </a:br>
            <a:r>
              <a:rPr lang="es-LA" sz="1200" b="0" i="0" strike="noStrike" cap="none" spc="0" baseline="0">
                <a:solidFill>
                  <a:srgbClr val="000000"/>
                </a:solidFill>
                <a:effectLst/>
                <a:latin typeface="Calibri"/>
                <a:ea typeface="Calibri"/>
                <a:cs typeface="Calibri"/>
              </a:rPr>
              <a:t>En el caso de los lugares que solo tengan Molnu disponible, puede saltar a este lugar por ahora, pero es probable en el futuro que ambos medicamentos estén disponibles y, por lo tanto, es importante revisar las indicaciones y contraindicaciones de cada uno de ellos.</a:t>
            </a:r>
          </a:p>
        </p:txBody>
      </p:sp>
      <p:sp>
        <p:nvSpPr>
          <p:cNvPr id="4" name="Slide Number Placeholder 3"/>
          <p:cNvSpPr>
            <a:spLocks noGrp="1"/>
          </p:cNvSpPr>
          <p:nvPr>
            <p:ph type="sldNum" sz="quarter" idx="5"/>
          </p:nvPr>
        </p:nvSpPr>
        <p:spPr/>
        <p:txBody>
          <a:bodyPr/>
          <a:lstStyle/>
          <a:p>
            <a:fld id="{A2FA9890-9C3C-F040-8A1D-47B5802A485B}" type="slidenum">
              <a:rPr lang="en-US" smtClean="0"/>
              <a:t>78</a:t>
            </a:fld>
            <a:endParaRPr lang="en-US"/>
          </a:p>
        </p:txBody>
      </p:sp>
    </p:spTree>
    <p:extLst>
      <p:ext uri="{BB962C8B-B14F-4D97-AF65-F5344CB8AC3E}">
        <p14:creationId xmlns:p14="http://schemas.microsoft.com/office/powerpoint/2010/main" val="2065923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A continuación, se enumeran las indicaciones y contraindicaciones del molnupiravir.</a:t>
            </a:r>
          </a:p>
          <a:p>
            <a:endParaRPr lang="en-US"/>
          </a:p>
          <a:p>
            <a:r>
              <a:rPr lang="es-LA" sz="1200" b="0" i="0" strike="noStrike" cap="none" spc="0" baseline="0">
                <a:solidFill>
                  <a:srgbClr val="000000"/>
                </a:solidFill>
                <a:effectLst/>
                <a:latin typeface="Calibri"/>
                <a:ea typeface="Calibri"/>
                <a:cs typeface="Calibri"/>
              </a:rPr>
              <a:t>Es importante destacar que el embarazo es una contraindicación para molnupiravir, lo que se analizará más adelante en algunas diapositivas.</a:t>
            </a:r>
          </a:p>
        </p:txBody>
      </p:sp>
      <p:sp>
        <p:nvSpPr>
          <p:cNvPr id="4" name="Slide Number Placeholder 3"/>
          <p:cNvSpPr>
            <a:spLocks noGrp="1"/>
          </p:cNvSpPr>
          <p:nvPr>
            <p:ph type="sldNum" sz="quarter" idx="5"/>
          </p:nvPr>
        </p:nvSpPr>
        <p:spPr/>
        <p:txBody>
          <a:bodyPr/>
          <a:lstStyle/>
          <a:p>
            <a:fld id="{8C4CB186-827D-46A1-832D-38A448F0ACE6}" type="slidenum">
              <a:rPr lang="en-US" smtClean="0"/>
              <a:t>79</a:t>
            </a:fld>
            <a:endParaRPr lang="en-US"/>
          </a:p>
        </p:txBody>
      </p:sp>
    </p:spTree>
    <p:extLst>
      <p:ext uri="{BB962C8B-B14F-4D97-AF65-F5344CB8AC3E}">
        <p14:creationId xmlns:p14="http://schemas.microsoft.com/office/powerpoint/2010/main" val="2276511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¡Hemos aprendido una enormidad!  Hay muchas más herramientas disponibles para un tratamiento eficaz de los pacientes con COVID-19.  Esta capacitación se centra en la prueba para tratar y analizaremos en profundidad el diagnóstico eficaz de estos pacientes, con el marco temporal de 5 días y el tratamiento adecuado de los pacientes elegibles. </a:t>
            </a:r>
          </a:p>
          <a:p>
            <a:endParaRPr lang="en-US"/>
          </a:p>
          <a:p>
            <a:r>
              <a:rPr lang="es-LA" sz="1200" b="0" i="0" strike="noStrike" cap="none" spc="0" baseline="0">
                <a:solidFill>
                  <a:srgbClr val="000000"/>
                </a:solidFill>
                <a:effectLst/>
                <a:latin typeface="Calibri"/>
                <a:ea typeface="Calibri"/>
                <a:cs typeface="Calibri"/>
              </a:rPr>
              <a:t>Pero recuerde: No todas las personas necesitarán antivirales orales, y algunas necesitarán un manejo más avanzado para la enfermedad grave.  La identificación de los casos de COVID-19 permitirá el manejo adecuado de la COVID-19, y el manejo apropiado continuará disminuyendo la muerte por COVID-19.  Estos son solo algunos ejemplos de opciones de tratamiento; más adelante en la capacitación, encontrará un análisis más profundo de las opciones de tratamiento adecuadas y recursos para mantenerse actualizado.</a:t>
            </a:r>
          </a:p>
        </p:txBody>
      </p:sp>
      <p:sp>
        <p:nvSpPr>
          <p:cNvPr id="4" name="Slide Number Placeholder 3"/>
          <p:cNvSpPr>
            <a:spLocks noGrp="1"/>
          </p:cNvSpPr>
          <p:nvPr>
            <p:ph type="sldNum" sz="quarter" idx="5"/>
          </p:nvPr>
        </p:nvSpPr>
        <p:spPr/>
        <p:txBody>
          <a:bodyPr/>
          <a:lstStyle/>
          <a:p>
            <a:fld id="{A2FA9890-9C3C-F040-8A1D-47B5802A485B}" type="slidenum">
              <a:rPr lang="en-US" smtClean="0"/>
              <a:t>9</a:t>
            </a:fld>
            <a:endParaRPr lang="en-US"/>
          </a:p>
        </p:txBody>
      </p:sp>
    </p:spTree>
    <p:extLst>
      <p:ext uri="{BB962C8B-B14F-4D97-AF65-F5344CB8AC3E}">
        <p14:creationId xmlns:p14="http://schemas.microsoft.com/office/powerpoint/2010/main" val="4986502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La recomendación de métodos anticonceptivos es muy importante para quienes recetan molnupiravir.</a:t>
            </a:r>
          </a:p>
          <a:p>
            <a:r>
              <a:rPr lang="es-LA" sz="1200" b="0" i="0" strike="noStrike" cap="none" spc="0" baseline="0">
                <a:solidFill>
                  <a:srgbClr val="000000"/>
                </a:solidFill>
                <a:effectLst/>
                <a:latin typeface="Calibri"/>
                <a:ea typeface="Calibri"/>
                <a:cs typeface="Calibri"/>
              </a:rPr>
              <a:t>Se deben usar métodos anticonceptivos durante el tratamiento, así como 4 días después del uso en las mujeres y 3 meses después en los hombres.</a:t>
            </a:r>
          </a:p>
        </p:txBody>
      </p:sp>
      <p:sp>
        <p:nvSpPr>
          <p:cNvPr id="4" name="Slide Number Placeholder 3"/>
          <p:cNvSpPr>
            <a:spLocks noGrp="1"/>
          </p:cNvSpPr>
          <p:nvPr>
            <p:ph type="sldNum" sz="quarter" idx="5"/>
          </p:nvPr>
        </p:nvSpPr>
        <p:spPr/>
        <p:txBody>
          <a:bodyPr/>
          <a:lstStyle/>
          <a:p>
            <a:fld id="{A2FA9890-9C3C-F040-8A1D-47B5802A485B}" type="slidenum">
              <a:rPr lang="en-US" smtClean="0"/>
              <a:t>81</a:t>
            </a:fld>
            <a:endParaRPr lang="en-US"/>
          </a:p>
        </p:txBody>
      </p:sp>
    </p:spTree>
    <p:extLst>
      <p:ext uri="{BB962C8B-B14F-4D97-AF65-F5344CB8AC3E}">
        <p14:creationId xmlns:p14="http://schemas.microsoft.com/office/powerpoint/2010/main" val="19337455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 un buen momento para analizar cómo asesorar adecuadamente a los pacientes, en especial a los hombres que requieren una mayor duración del método anticonceptivo después del tratamiento con molnupiravir.</a:t>
            </a:r>
          </a:p>
        </p:txBody>
      </p:sp>
      <p:sp>
        <p:nvSpPr>
          <p:cNvPr id="4" name="Slide Number Placeholder 3"/>
          <p:cNvSpPr>
            <a:spLocks noGrp="1"/>
          </p:cNvSpPr>
          <p:nvPr>
            <p:ph type="sldNum" sz="quarter" idx="5"/>
          </p:nvPr>
        </p:nvSpPr>
        <p:spPr/>
        <p:txBody>
          <a:bodyPr/>
          <a:lstStyle/>
          <a:p>
            <a:fld id="{A2FA9890-9C3C-F040-8A1D-47B5802A485B}" type="slidenum">
              <a:rPr lang="en-US" smtClean="0"/>
              <a:t>82</a:t>
            </a:fld>
            <a:endParaRPr lang="en-US"/>
          </a:p>
        </p:txBody>
      </p:sp>
    </p:spTree>
    <p:extLst>
      <p:ext uri="{BB962C8B-B14F-4D97-AF65-F5344CB8AC3E}">
        <p14:creationId xmlns:p14="http://schemas.microsoft.com/office/powerpoint/2010/main" val="35248009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Aquí hay una serie de casos prácticos para los trabajadores de la salud.</a:t>
            </a:r>
          </a:p>
          <a:p>
            <a:endParaRPr lang="en-US"/>
          </a:p>
          <a:p>
            <a:r>
              <a:rPr lang="es-LA" sz="1200" b="0" i="0" strike="noStrike" cap="none" spc="0" baseline="0">
                <a:solidFill>
                  <a:srgbClr val="000000"/>
                </a:solidFill>
                <a:effectLst/>
                <a:latin typeface="Calibri"/>
                <a:ea typeface="Calibri"/>
                <a:cs typeface="Calibri"/>
              </a:rPr>
              <a:t>¿Cómo puede iniciar el algoritmo para la prueba para tratar?</a:t>
            </a:r>
          </a:p>
        </p:txBody>
      </p:sp>
      <p:sp>
        <p:nvSpPr>
          <p:cNvPr id="4" name="Slide Number Placeholder 3"/>
          <p:cNvSpPr>
            <a:spLocks noGrp="1"/>
          </p:cNvSpPr>
          <p:nvPr>
            <p:ph type="sldNum" sz="quarter" idx="5"/>
          </p:nvPr>
        </p:nvSpPr>
        <p:spPr/>
        <p:txBody>
          <a:bodyPr/>
          <a:lstStyle/>
          <a:p>
            <a:fld id="{A2FA9890-9C3C-F040-8A1D-47B5802A485B}" type="slidenum">
              <a:rPr lang="en-US" smtClean="0"/>
              <a:t>83</a:t>
            </a:fld>
            <a:endParaRPr lang="en-US"/>
          </a:p>
        </p:txBody>
      </p:sp>
    </p:spTree>
    <p:extLst>
      <p:ext uri="{BB962C8B-B14F-4D97-AF65-F5344CB8AC3E}">
        <p14:creationId xmlns:p14="http://schemas.microsoft.com/office/powerpoint/2010/main" val="6041190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3 preguntas importantes.  </a:t>
            </a:r>
          </a:p>
          <a:p>
            <a:endParaRPr lang="en-US"/>
          </a:p>
          <a:p>
            <a:r>
              <a:rPr lang="es-LA" sz="1200" b="0" i="0" strike="noStrike" cap="none" spc="0" baseline="0">
                <a:solidFill>
                  <a:srgbClr val="000000"/>
                </a:solidFill>
                <a:effectLst/>
                <a:latin typeface="Calibri"/>
                <a:ea typeface="Calibri"/>
                <a:cs typeface="Calibri"/>
              </a:rPr>
              <a:t>Las respuestas son positivas; ahora continúe con el algoritmo.</a:t>
            </a:r>
          </a:p>
        </p:txBody>
      </p:sp>
      <p:sp>
        <p:nvSpPr>
          <p:cNvPr id="4" name="Slide Number Placeholder 3"/>
          <p:cNvSpPr>
            <a:spLocks noGrp="1"/>
          </p:cNvSpPr>
          <p:nvPr>
            <p:ph type="sldNum" sz="quarter" idx="5"/>
          </p:nvPr>
        </p:nvSpPr>
        <p:spPr/>
        <p:txBody>
          <a:bodyPr/>
          <a:lstStyle/>
          <a:p>
            <a:fld id="{A2FA9890-9C3C-F040-8A1D-47B5802A485B}" type="slidenum">
              <a:rPr lang="en-US" smtClean="0"/>
              <a:t>84</a:t>
            </a:fld>
            <a:endParaRPr lang="en-US"/>
          </a:p>
        </p:txBody>
      </p:sp>
    </p:spTree>
    <p:extLst>
      <p:ext uri="{BB962C8B-B14F-4D97-AF65-F5344CB8AC3E}">
        <p14:creationId xmlns:p14="http://schemas.microsoft.com/office/powerpoint/2010/main" val="41568373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ct val="0"/>
              </a:spcBef>
              <a:spcAft>
                <a:spcPct val="0"/>
              </a:spcAft>
            </a:pPr>
            <a:r>
              <a:rPr lang="es-LA" sz="1800" b="0" i="0" strike="noStrike" cap="none" spc="0" baseline="0">
                <a:solidFill>
                  <a:srgbClr val="000000"/>
                </a:solidFill>
                <a:effectLst/>
                <a:latin typeface="Calibri"/>
                <a:ea typeface="Calibri"/>
                <a:cs typeface="Calibri"/>
              </a:rPr>
              <a:t>Este caso (y los casos posteriores) proporcionan la oportunidad de analizar los pasos en la evaluación del paciente, incluidos los criterios para el tratamiento con antivirales orales, las preguntas esenciales que se deben hacer (como otros medicamentos y problemas de salud).  </a:t>
            </a:r>
            <a:endParaRPr lang="en-US" b="0">
              <a:effectLst/>
            </a:endParaRPr>
          </a:p>
          <a:p>
            <a:pPr rtl="0">
              <a:spcBef>
                <a:spcPct val="0"/>
              </a:spcBef>
              <a:spcAft>
                <a:spcPct val="0"/>
              </a:spcAft>
            </a:pPr>
            <a:br>
              <a:rPr sz="1200"/>
            </a:br>
            <a:r>
              <a:rPr lang="es-LA" sz="1800" b="0" i="0" strike="noStrike" cap="none" spc="0" baseline="0">
                <a:solidFill>
                  <a:srgbClr val="000000"/>
                </a:solidFill>
                <a:effectLst/>
                <a:latin typeface="Calibri"/>
                <a:ea typeface="Calibri"/>
                <a:cs typeface="Calibri"/>
              </a:rPr>
              <a:t>En algunos lugares donde hay diferentes medicamentos disponibles (por ejemplo, molnupiravir está disponible y Paxlovid no lo está), este conocimiento puede extenderse si se pregunta, ¿este paciente es candidato para molupiravir?  En este caso, sí: si Paxlovid no está disponible y molnupiravir está disponible, entonces el paciente es candidato para molnupiravir.</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85</a:t>
            </a:fld>
            <a:endParaRPr lang="en-US"/>
          </a:p>
        </p:txBody>
      </p:sp>
    </p:spTree>
    <p:extLst>
      <p:ext uri="{BB962C8B-B14F-4D97-AF65-F5344CB8AC3E}">
        <p14:creationId xmlns:p14="http://schemas.microsoft.com/office/powerpoint/2010/main" val="29426404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¿Cuáles son sus preguntas iniciales al evaluar a este paciente?</a:t>
            </a:r>
          </a:p>
          <a:p>
            <a:r>
              <a:rPr lang="es-LA" sz="1200" b="0" i="0" strike="noStrike" cap="none" spc="0" baseline="0">
                <a:solidFill>
                  <a:srgbClr val="000000"/>
                </a:solidFill>
                <a:effectLst/>
                <a:latin typeface="Calibri"/>
                <a:ea typeface="Calibri"/>
                <a:cs typeface="Calibri"/>
              </a:rPr>
              <a:t>¿Alguna señal de alerta?</a:t>
            </a:r>
          </a:p>
        </p:txBody>
      </p:sp>
      <p:sp>
        <p:nvSpPr>
          <p:cNvPr id="4" name="Slide Number Placeholder 3"/>
          <p:cNvSpPr>
            <a:spLocks noGrp="1"/>
          </p:cNvSpPr>
          <p:nvPr>
            <p:ph type="sldNum" sz="quarter" idx="5"/>
          </p:nvPr>
        </p:nvSpPr>
        <p:spPr/>
        <p:txBody>
          <a:bodyPr/>
          <a:lstStyle/>
          <a:p>
            <a:fld id="{A2FA9890-9C3C-F040-8A1D-47B5802A485B}" type="slidenum">
              <a:rPr lang="en-US" smtClean="0"/>
              <a:t>86</a:t>
            </a:fld>
            <a:endParaRPr lang="en-US"/>
          </a:p>
        </p:txBody>
      </p:sp>
    </p:spTree>
    <p:extLst>
      <p:ext uri="{BB962C8B-B14F-4D97-AF65-F5344CB8AC3E}">
        <p14:creationId xmlns:p14="http://schemas.microsoft.com/office/powerpoint/2010/main" val="39584347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Esta es una excelente oportunidad para considerar cuál es el plan de manejo de un caso grave de COVID.</a:t>
            </a:r>
          </a:p>
          <a:p>
            <a:r>
              <a:rPr lang="es-LA" sz="1200" b="0" i="0" strike="noStrike" cap="none" spc="0" baseline="0">
                <a:solidFill>
                  <a:srgbClr val="000000"/>
                </a:solidFill>
                <a:effectLst/>
                <a:latin typeface="Calibri"/>
                <a:ea typeface="Calibri"/>
                <a:cs typeface="Calibri"/>
              </a:rPr>
              <a:t>¿Qué recursos están disponibles en su espacio clínico?  ¿Qué es un plan seguro para el traslado si se necesita?</a:t>
            </a:r>
          </a:p>
          <a:p>
            <a:r>
              <a:rPr lang="es-LA" sz="1200" b="0" i="0" strike="noStrike" cap="none" spc="0" baseline="0">
                <a:solidFill>
                  <a:srgbClr val="000000"/>
                </a:solidFill>
                <a:effectLst/>
                <a:latin typeface="Calibri"/>
                <a:ea typeface="Calibri"/>
                <a:cs typeface="Calibri"/>
              </a:rPr>
              <a:t>Tómese unos minutos para analizar y planificar esta situación.</a:t>
            </a:r>
          </a:p>
        </p:txBody>
      </p:sp>
      <p:sp>
        <p:nvSpPr>
          <p:cNvPr id="4" name="Slide Number Placeholder 3"/>
          <p:cNvSpPr>
            <a:spLocks noGrp="1"/>
          </p:cNvSpPr>
          <p:nvPr>
            <p:ph type="sldNum" sz="quarter" idx="5"/>
          </p:nvPr>
        </p:nvSpPr>
        <p:spPr/>
        <p:txBody>
          <a:bodyPr/>
          <a:lstStyle/>
          <a:p>
            <a:fld id="{A2FA9890-9C3C-F040-8A1D-47B5802A485B}" type="slidenum">
              <a:rPr lang="en-US" smtClean="0"/>
              <a:t>87</a:t>
            </a:fld>
            <a:endParaRPr lang="en-US"/>
          </a:p>
        </p:txBody>
      </p:sp>
    </p:spTree>
    <p:extLst>
      <p:ext uri="{BB962C8B-B14F-4D97-AF65-F5344CB8AC3E}">
        <p14:creationId xmlns:p14="http://schemas.microsoft.com/office/powerpoint/2010/main" val="3934373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88</a:t>
            </a:fld>
            <a:endParaRPr lang="en-US"/>
          </a:p>
        </p:txBody>
      </p:sp>
    </p:spTree>
    <p:extLst>
      <p:ext uri="{BB962C8B-B14F-4D97-AF65-F5344CB8AC3E}">
        <p14:creationId xmlns:p14="http://schemas.microsoft.com/office/powerpoint/2010/main" val="132769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En el caso de una mujer de 27 años puede que deba preguntar sobre métodos anticonceptivos y/o la fecha de la última menstruación para evaluar si esta paciente de riesgo bajo puede estar embarazada. </a:t>
            </a:r>
          </a:p>
          <a:p>
            <a:r>
              <a:rPr lang="es-LA" sz="1200" b="0" i="0" strike="noStrike" cap="none" spc="0" baseline="0">
                <a:solidFill>
                  <a:srgbClr val="000000"/>
                </a:solidFill>
                <a:effectLst/>
                <a:latin typeface="Calibri"/>
                <a:ea typeface="Calibri"/>
                <a:cs typeface="Calibri"/>
              </a:rPr>
              <a:t>Considere ofrecer una prueba de embarazo si esto puede cambiar la toma de decisiones clínicas. </a:t>
            </a:r>
          </a:p>
        </p:txBody>
      </p:sp>
      <p:sp>
        <p:nvSpPr>
          <p:cNvPr id="4" name="Slide Number Placeholder 3"/>
          <p:cNvSpPr>
            <a:spLocks noGrp="1"/>
          </p:cNvSpPr>
          <p:nvPr>
            <p:ph type="sldNum" sz="quarter" idx="5"/>
          </p:nvPr>
        </p:nvSpPr>
        <p:spPr/>
        <p:txBody>
          <a:bodyPr/>
          <a:lstStyle/>
          <a:p>
            <a:fld id="{A2FA9890-9C3C-F040-8A1D-47B5802A485B}" type="slidenum">
              <a:rPr lang="en-US" smtClean="0"/>
              <a:t>90</a:t>
            </a:fld>
            <a:endParaRPr lang="en-US"/>
          </a:p>
        </p:txBody>
      </p:sp>
    </p:spTree>
    <p:extLst>
      <p:ext uri="{BB962C8B-B14F-4D97-AF65-F5344CB8AC3E}">
        <p14:creationId xmlns:p14="http://schemas.microsoft.com/office/powerpoint/2010/main" val="39165812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Nota: No es necesario ni se recomienda hacer exámenes de sangre confirmatorios para pacientes con enfermedad renal crónica.</a:t>
            </a:r>
          </a:p>
          <a:p>
            <a:r>
              <a:rPr lang="es-LA" sz="1200" b="0" i="0" strike="noStrike" cap="none" spc="0" baseline="0">
                <a:solidFill>
                  <a:srgbClr val="000000"/>
                </a:solidFill>
                <a:effectLst/>
                <a:latin typeface="Calibri"/>
                <a:ea typeface="Calibri"/>
                <a:cs typeface="Calibri"/>
              </a:rPr>
              <a:t>Puede tomar una decisión basada en los antecedentes, el examen físico y la historia clínica.</a:t>
            </a:r>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93</a:t>
            </a:fld>
            <a:endParaRPr lang="en-US"/>
          </a:p>
        </p:txBody>
      </p:sp>
    </p:spTree>
    <p:extLst>
      <p:ext uri="{BB962C8B-B14F-4D97-AF65-F5344CB8AC3E}">
        <p14:creationId xmlns:p14="http://schemas.microsoft.com/office/powerpoint/2010/main" val="2141759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 difícil predecir lo que sucederá a continuación.  Lo que sí sabemos es que tenemos avances significativos en diagnóstico y tratamiento, además de vacunas y prevención.  Esta capacitación se centra en la prueba para tratar, una estrategia cuyo objetivo es descubrir y diagnosticar casos en el momento correcto para proporcionar el tratamiento adecuado, prevenir la progresión de la enfermedad y reducir su propagación.  Es un elemento de un enfoque amplio de atención y manejo adecuados para la COVID-19, que finalmente nos ayudará a todos, independientemente de lo que suceda a continuación.</a:t>
            </a:r>
          </a:p>
          <a:p>
            <a:endParaRPr lang="en-US"/>
          </a:p>
          <a:p>
            <a:r>
              <a:rPr lang="es-LA" sz="1200" b="0" i="0" strike="noStrike" cap="none" spc="0" baseline="0">
                <a:solidFill>
                  <a:srgbClr val="000000"/>
                </a:solidFill>
                <a:effectLst/>
                <a:latin typeface="Calibri"/>
                <a:ea typeface="Calibri"/>
                <a:cs typeface="Calibri"/>
              </a:rPr>
              <a:t>“Estamos juntos en esto y lo lograremos juntos”.</a:t>
            </a:r>
          </a:p>
        </p:txBody>
      </p:sp>
      <p:sp>
        <p:nvSpPr>
          <p:cNvPr id="4" name="Slide Number Placeholder 3"/>
          <p:cNvSpPr>
            <a:spLocks noGrp="1"/>
          </p:cNvSpPr>
          <p:nvPr>
            <p:ph type="sldNum" sz="quarter" idx="5"/>
          </p:nvPr>
        </p:nvSpPr>
        <p:spPr/>
        <p:txBody>
          <a:bodyPr/>
          <a:lstStyle/>
          <a:p>
            <a:fld id="{A2FA9890-9C3C-F040-8A1D-47B5802A485B}" type="slidenum">
              <a:rPr lang="en-US" smtClean="0"/>
              <a:t>10</a:t>
            </a:fld>
            <a:endParaRPr lang="en-US"/>
          </a:p>
        </p:txBody>
      </p:sp>
    </p:spTree>
    <p:extLst>
      <p:ext uri="{BB962C8B-B14F-4D97-AF65-F5344CB8AC3E}">
        <p14:creationId xmlns:p14="http://schemas.microsoft.com/office/powerpoint/2010/main" val="39011379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Molnupiravir NO está contraindicado en pacientes con enfermedad renal o hepática avanzada.</a:t>
            </a:r>
          </a:p>
          <a:p>
            <a:r>
              <a:rPr lang="es-LA" sz="1200" b="0" i="0" strike="noStrike" cap="none" spc="0" baseline="0">
                <a:solidFill>
                  <a:srgbClr val="000000"/>
                </a:solidFill>
                <a:effectLst/>
                <a:latin typeface="Calibri"/>
                <a:ea typeface="Calibri"/>
                <a:cs typeface="Calibri"/>
              </a:rPr>
              <a:t>Este enlace es una calculadora para determinar la gravedad de la enfermedad hepática. https://www.hepatitisc.uw.edu/page/clinical-calculators/ctp</a:t>
            </a:r>
            <a:endParaRPr lang="en-US"/>
          </a:p>
          <a:p>
            <a:r>
              <a:rPr lang="es-LA" sz="1200" b="0" i="0" strike="noStrike" cap="none" spc="0" baseline="0">
                <a:solidFill>
                  <a:srgbClr val="000000"/>
                </a:solidFill>
                <a:effectLst/>
                <a:latin typeface="Calibri"/>
                <a:ea typeface="Calibri"/>
                <a:cs typeface="Calibri"/>
              </a:rPr>
              <a:t>Si no está seguro sobre la clasificación exacta, pero tiene otro motivo para creer que es grave, puede optar por molnupiravir.</a:t>
            </a:r>
          </a:p>
          <a:p>
            <a:endParaRPr lang="en-US"/>
          </a:p>
          <a:p>
            <a:r>
              <a:rPr lang="es-LA" sz="1200" b="0" i="0" strike="noStrike" cap="none" spc="0" baseline="0">
                <a:solidFill>
                  <a:srgbClr val="000000"/>
                </a:solidFill>
                <a:effectLst/>
                <a:latin typeface="Calibri"/>
                <a:ea typeface="Calibri"/>
                <a:cs typeface="Calibri"/>
              </a:rPr>
              <a:t>Como esta paciente es posmenopáusica (usted lo confirmó con ella), no necesita asesoría adicional sobre embarazo o métodos anticonceptivos.</a:t>
            </a:r>
          </a:p>
          <a:p>
            <a:endParaRPr lang="en-US"/>
          </a:p>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96</a:t>
            </a:fld>
            <a:endParaRPr lang="en-US"/>
          </a:p>
        </p:txBody>
      </p:sp>
    </p:spTree>
    <p:extLst>
      <p:ext uri="{BB962C8B-B14F-4D97-AF65-F5344CB8AC3E}">
        <p14:creationId xmlns:p14="http://schemas.microsoft.com/office/powerpoint/2010/main" val="13766783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Revise este caso con el grupo.</a:t>
            </a:r>
          </a:p>
          <a:p>
            <a:r>
              <a:rPr lang="es-LA" sz="1200" b="0" i="0" strike="noStrike" cap="none" spc="0" baseline="0">
                <a:solidFill>
                  <a:srgbClr val="000000"/>
                </a:solidFill>
                <a:effectLst/>
                <a:latin typeface="Calibri"/>
                <a:ea typeface="Calibri"/>
                <a:cs typeface="Calibri"/>
              </a:rPr>
              <a:t>Riesgo alto, por lo que califica para Paxlovid</a:t>
            </a:r>
            <a:endParaRPr lang="en-US"/>
          </a:p>
          <a:p>
            <a:r>
              <a:rPr lang="es-LA" sz="1200" b="0" i="0" strike="noStrike" cap="none" spc="0" baseline="0">
                <a:solidFill>
                  <a:srgbClr val="000000"/>
                </a:solidFill>
                <a:effectLst/>
                <a:latin typeface="Calibri"/>
                <a:ea typeface="Calibri"/>
                <a:cs typeface="Calibri"/>
              </a:rPr>
              <a:t>Sin contraindicación verdadera.</a:t>
            </a:r>
          </a:p>
          <a:p>
            <a:r>
              <a:rPr lang="es-LA" sz="1200" b="0" i="0" strike="noStrike" cap="none" spc="0" baseline="0">
                <a:solidFill>
                  <a:srgbClr val="000000"/>
                </a:solidFill>
                <a:effectLst/>
                <a:latin typeface="Calibri"/>
                <a:ea typeface="Calibri"/>
                <a:cs typeface="Calibri"/>
              </a:rPr>
              <a:t>Se puede usar https://www.covid19-druginteractions.org/checker – Controlador de interacción farmacológica de Liverpool para ver qué ajuste de medicamentos es necesario.</a:t>
            </a:r>
          </a:p>
          <a:p>
            <a:endParaRPr lang="en-US"/>
          </a:p>
          <a:p>
            <a:r>
              <a:rPr lang="es-LA" sz="1200" b="0" i="0" strike="noStrike" cap="none" spc="0" baseline="0">
                <a:solidFill>
                  <a:srgbClr val="000000"/>
                </a:solidFill>
                <a:effectLst/>
                <a:latin typeface="Calibri"/>
                <a:ea typeface="Calibri"/>
                <a:cs typeface="Calibri"/>
              </a:rPr>
              <a:t>El paciente debe </a:t>
            </a:r>
            <a:r>
              <a:rPr lang="es-LA" sz="1200" b="0" i="0" strike="noStrike" cap="none" spc="0" baseline="0">
                <a:solidFill>
                  <a:srgbClr val="666666"/>
                </a:solidFill>
                <a:effectLst/>
                <a:latin typeface="Varela Round"/>
                <a:ea typeface="Varela Round"/>
                <a:cs typeface="Varela Round"/>
              </a:rPr>
              <a:t>interrumpir el uso de simvastatina por lo menos 12 horas antes del inicio de Paxlovid, durante los 5 días de tratamiento con Paxlovid y 5 días después de terminar el tratamiento con Paxlovid.</a:t>
            </a:r>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99</a:t>
            </a:fld>
            <a:endParaRPr lang="en-US"/>
          </a:p>
        </p:txBody>
      </p:sp>
    </p:spTree>
    <p:extLst>
      <p:ext uri="{BB962C8B-B14F-4D97-AF65-F5344CB8AC3E}">
        <p14:creationId xmlns:p14="http://schemas.microsoft.com/office/powerpoint/2010/main" val="18276992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Este paciente con enfermedad renal grave no es candidato para Paxlovid; no es necesario confirmar los exámenes de sangre, se puede determinar en función del cuadro clínico.  </a:t>
            </a:r>
          </a:p>
          <a:p>
            <a:endParaRPr lang="en-US"/>
          </a:p>
          <a:p>
            <a:r>
              <a:rPr lang="es-LA" sz="1200" b="0" i="0" strike="noStrike" cap="none" spc="0" baseline="0">
                <a:solidFill>
                  <a:srgbClr val="000000"/>
                </a:solidFill>
                <a:effectLst/>
                <a:latin typeface="Calibri"/>
                <a:ea typeface="Calibri"/>
                <a:cs typeface="Calibri"/>
              </a:rPr>
              <a:t>Este paciente puede ser candidato para molnupiravir, pero tenga en cuenta la importancia de asesorarlo sobre métodos anticonceptivos con la receta de molnupiravir.  Específicamente los hombres deben usar un método anticonceptivo de barrera durante 3 meses después de tomar este medicamento.  Esto se incluirá en la hoja de información para el sujeto proporcionada al paciente, pero el médico clínico/trabajador de la salud deben repetírselo como instrucciones específicas en el momento de proporcionarle la receta.</a:t>
            </a:r>
          </a:p>
        </p:txBody>
      </p:sp>
      <p:sp>
        <p:nvSpPr>
          <p:cNvPr id="4" name="Slide Number Placeholder 3"/>
          <p:cNvSpPr>
            <a:spLocks noGrp="1"/>
          </p:cNvSpPr>
          <p:nvPr>
            <p:ph type="sldNum" sz="quarter" idx="5"/>
          </p:nvPr>
        </p:nvSpPr>
        <p:spPr/>
        <p:txBody>
          <a:bodyPr/>
          <a:lstStyle/>
          <a:p>
            <a:fld id="{A2FA9890-9C3C-F040-8A1D-47B5802A485B}" type="slidenum">
              <a:rPr lang="en-US" smtClean="0"/>
              <a:t>102</a:t>
            </a:fld>
            <a:endParaRPr lang="en-US"/>
          </a:p>
        </p:txBody>
      </p:sp>
    </p:spTree>
    <p:extLst>
      <p:ext uri="{BB962C8B-B14F-4D97-AF65-F5344CB8AC3E}">
        <p14:creationId xmlns:p14="http://schemas.microsoft.com/office/powerpoint/2010/main" val="5550017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La oportunidad de ofrecer un tratamiento eficaz para los pacientes con COVID19, y prevenir el empeoramiento de la enfermedad es excelente, es genial tener un tratamiento disponible.  Esta es una parte de mejorar la atención de todos los pacientes con COVID y, posteriormente, apoyar al sistema de atención médica para que responda a la pandemia y se prepare para lo que viene a continuación.</a:t>
            </a:r>
            <a:br>
              <a:rPr sz="1200"/>
            </a:br>
            <a:br>
              <a:rPr sz="1200"/>
            </a:br>
            <a:r>
              <a:rPr lang="es-LA" sz="1200" b="0" i="0" strike="noStrike" cap="none" spc="0" baseline="0">
                <a:solidFill>
                  <a:srgbClr val="000000"/>
                </a:solidFill>
                <a:effectLst/>
                <a:latin typeface="Calibri"/>
                <a:ea typeface="Calibri"/>
                <a:cs typeface="Calibri"/>
              </a:rPr>
              <a:t>Esto no es algo independiente: Es una atención integrada y de calidad.</a:t>
            </a:r>
          </a:p>
        </p:txBody>
      </p:sp>
      <p:sp>
        <p:nvSpPr>
          <p:cNvPr id="4" name="Slide Number Placeholder 3"/>
          <p:cNvSpPr>
            <a:spLocks noGrp="1"/>
          </p:cNvSpPr>
          <p:nvPr>
            <p:ph type="sldNum" sz="quarter" idx="5"/>
          </p:nvPr>
        </p:nvSpPr>
        <p:spPr/>
        <p:txBody>
          <a:bodyPr/>
          <a:lstStyle/>
          <a:p>
            <a:fld id="{A2FA9890-9C3C-F040-8A1D-47B5802A485B}" type="slidenum">
              <a:rPr lang="en-US" smtClean="0"/>
              <a:t>105</a:t>
            </a:fld>
            <a:endParaRPr lang="en-US"/>
          </a:p>
        </p:txBody>
      </p:sp>
    </p:spTree>
    <p:extLst>
      <p:ext uri="{BB962C8B-B14F-4D97-AF65-F5344CB8AC3E}">
        <p14:creationId xmlns:p14="http://schemas.microsoft.com/office/powerpoint/2010/main" val="12029678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Un diagnóstico y tratamiento precoz es un enfoque que salva vidas en muchas enfermedades diferentes.  Esto incluye a la COVID-19, así como a otras infecciones agudas como neumonía o IVU; existen precedentes entre otros esfuerzos de salud pública, incluidos el VIH o la TB.  </a:t>
            </a:r>
          </a:p>
          <a:p>
            <a:endParaRPr lang="en-US"/>
          </a:p>
          <a:p>
            <a:r>
              <a:rPr lang="es-LA" sz="1200" b="0" i="0" strike="noStrike" cap="none" spc="0" baseline="0">
                <a:solidFill>
                  <a:srgbClr val="000000"/>
                </a:solidFill>
                <a:effectLst/>
                <a:latin typeface="Calibri"/>
                <a:ea typeface="Calibri"/>
                <a:cs typeface="Calibri"/>
              </a:rPr>
              <a:t>Crear oportunidades de éxito con este marco tiene un gran potencial y si la siguiente variante o repetición de la COVID es más grave, contar con este marco podría tener un enorme impacto.</a:t>
            </a:r>
          </a:p>
        </p:txBody>
      </p:sp>
      <p:sp>
        <p:nvSpPr>
          <p:cNvPr id="4" name="Slide Number Placeholder 3"/>
          <p:cNvSpPr>
            <a:spLocks noGrp="1"/>
          </p:cNvSpPr>
          <p:nvPr>
            <p:ph type="sldNum" sz="quarter" idx="5"/>
          </p:nvPr>
        </p:nvSpPr>
        <p:spPr/>
        <p:txBody>
          <a:bodyPr/>
          <a:lstStyle/>
          <a:p>
            <a:fld id="{A2FA9890-9C3C-F040-8A1D-47B5802A485B}" type="slidenum">
              <a:rPr lang="en-US" smtClean="0"/>
              <a:t>106</a:t>
            </a:fld>
            <a:endParaRPr lang="en-US"/>
          </a:p>
        </p:txBody>
      </p:sp>
    </p:spTree>
    <p:extLst>
      <p:ext uri="{BB962C8B-B14F-4D97-AF65-F5344CB8AC3E}">
        <p14:creationId xmlns:p14="http://schemas.microsoft.com/office/powerpoint/2010/main" val="6253066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Esta es una oportunidad para generar ideas.  </a:t>
            </a:r>
          </a:p>
          <a:p>
            <a:r>
              <a:rPr lang="es-LA" sz="1200" b="0" i="0" strike="noStrike" cap="none" spc="0" baseline="0">
                <a:solidFill>
                  <a:srgbClr val="000000"/>
                </a:solidFill>
                <a:effectLst/>
                <a:latin typeface="Calibri"/>
                <a:ea typeface="Calibri"/>
                <a:cs typeface="Calibri"/>
              </a:rPr>
              <a:t>Se alimentará con una actividad de planificación que, con suerte, facultará a los equipos clínicos para que regresen a sus entornos de trabajo con ideas para poner en práctica la prueba para tratar y respaldar otros procesos para optimizar la atención de otros pacientes también.</a:t>
            </a:r>
          </a:p>
        </p:txBody>
      </p:sp>
      <p:sp>
        <p:nvSpPr>
          <p:cNvPr id="4" name="Slide Number Placeholder 3"/>
          <p:cNvSpPr>
            <a:spLocks noGrp="1"/>
          </p:cNvSpPr>
          <p:nvPr>
            <p:ph type="sldNum" sz="quarter" idx="5"/>
          </p:nvPr>
        </p:nvSpPr>
        <p:spPr/>
        <p:txBody>
          <a:bodyPr/>
          <a:lstStyle/>
          <a:p>
            <a:fld id="{A2FA9890-9C3C-F040-8A1D-47B5802A485B}" type="slidenum">
              <a:rPr lang="en-US" smtClean="0"/>
              <a:t>107</a:t>
            </a:fld>
            <a:endParaRPr lang="en-US"/>
          </a:p>
        </p:txBody>
      </p:sp>
    </p:spTree>
    <p:extLst>
      <p:ext uri="{BB962C8B-B14F-4D97-AF65-F5344CB8AC3E}">
        <p14:creationId xmlns:p14="http://schemas.microsoft.com/office/powerpoint/2010/main" val="109992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La puesta en práctica y la integración de la prueba para tratar en los servicios clínicos regulares no es un proceso sencillo.</a:t>
            </a:r>
            <a:br>
              <a:rPr sz="1200"/>
            </a:br>
            <a:r>
              <a:rPr lang="es-LA" sz="1200" b="0" i="0" strike="noStrike" cap="none" spc="0" baseline="0">
                <a:solidFill>
                  <a:srgbClr val="000000"/>
                </a:solidFill>
                <a:effectLst/>
                <a:latin typeface="Calibri"/>
                <a:ea typeface="Calibri"/>
                <a:cs typeface="Calibri"/>
              </a:rPr>
              <a:t>Existen numerosos factores que se deben tener en cuenta, en varios niveles.</a:t>
            </a:r>
          </a:p>
          <a:p>
            <a:r>
              <a:rPr lang="es-LA" sz="1200" b="0" i="0" strike="noStrike" cap="none" spc="0" baseline="0">
                <a:solidFill>
                  <a:srgbClr val="000000"/>
                </a:solidFill>
                <a:effectLst/>
                <a:latin typeface="Calibri"/>
                <a:ea typeface="Calibri"/>
                <a:cs typeface="Calibri"/>
              </a:rPr>
              <a:t>La guía de puesta en práctica vinculada está diseñada para identificar factores y países de soporte, así como lugares de entrega de servicios para considerar y abordar sistemáticamente los problemas necesarios para poner en práctica la prueba para tratar.</a:t>
            </a:r>
          </a:p>
          <a:p>
            <a:endParaRPr lang="en-US"/>
          </a:p>
          <a:p>
            <a:r>
              <a:rPr lang="es-LA" sz="1200" b="0" i="0" strike="noStrike" cap="none" spc="0" baseline="0">
                <a:solidFill>
                  <a:srgbClr val="000000"/>
                </a:solidFill>
                <a:effectLst/>
                <a:latin typeface="Calibri"/>
                <a:ea typeface="Calibri"/>
                <a:cs typeface="Calibri"/>
              </a:rPr>
              <a:t>Considere estos factores y lo que ya ha sucedido en su institución y qué pasos de acción puede identificar para enfocarse en ellos.</a:t>
            </a:r>
          </a:p>
          <a:p>
            <a:endParaRPr lang="en-US"/>
          </a:p>
          <a:p>
            <a:r>
              <a:rPr lang="es-LA" sz="1200" b="0" i="0" strike="noStrike" cap="none" spc="0" baseline="0">
                <a:solidFill>
                  <a:srgbClr val="000000"/>
                </a:solidFill>
                <a:effectLst/>
                <a:latin typeface="Calibri"/>
                <a:ea typeface="Calibri"/>
                <a:cs typeface="Calibri"/>
              </a:rPr>
              <a:t>https://opencriticalcare.org/wp-content/uploads/2022/06/Implementation-Guide-Test-to-Treat-July-2022-ipycid.pdf</a:t>
            </a:r>
          </a:p>
        </p:txBody>
      </p:sp>
      <p:sp>
        <p:nvSpPr>
          <p:cNvPr id="4" name="Slide Number Placeholder 3"/>
          <p:cNvSpPr>
            <a:spLocks noGrp="1"/>
          </p:cNvSpPr>
          <p:nvPr>
            <p:ph type="sldNum" sz="quarter" idx="5"/>
          </p:nvPr>
        </p:nvSpPr>
        <p:spPr/>
        <p:txBody>
          <a:bodyPr/>
          <a:lstStyle/>
          <a:p>
            <a:fld id="{A2FA9890-9C3C-F040-8A1D-47B5802A485B}" type="slidenum">
              <a:rPr lang="en-US" smtClean="0"/>
              <a:t>108</a:t>
            </a:fld>
            <a:endParaRPr lang="en-US"/>
          </a:p>
        </p:txBody>
      </p:sp>
    </p:spTree>
    <p:extLst>
      <p:ext uri="{BB962C8B-B14F-4D97-AF65-F5344CB8AC3E}">
        <p14:creationId xmlns:p14="http://schemas.microsoft.com/office/powerpoint/2010/main" val="8421443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Esta actividad está diseñada para permitir la planificación y la consideración del proceso entre los participantes de la capacitación/grupo.</a:t>
            </a:r>
          </a:p>
          <a:p>
            <a:r>
              <a:rPr lang="es-LA" sz="1200" b="0" i="0" strike="noStrike" cap="none" spc="0" baseline="0">
                <a:solidFill>
                  <a:srgbClr val="000000"/>
                </a:solidFill>
                <a:effectLst/>
                <a:latin typeface="Calibri"/>
                <a:ea typeface="Calibri"/>
                <a:cs typeface="Calibri"/>
              </a:rPr>
              <a:t>Considere el escenario actual y lo que se necesita para la prueba para tratar. </a:t>
            </a:r>
          </a:p>
          <a:p>
            <a:r>
              <a:rPr lang="es-LA" sz="1200" b="0" i="0" strike="noStrike" cap="none" spc="0" baseline="0">
                <a:solidFill>
                  <a:srgbClr val="000000"/>
                </a:solidFill>
                <a:effectLst/>
                <a:latin typeface="Calibri"/>
                <a:ea typeface="Calibri"/>
                <a:cs typeface="Calibri"/>
              </a:rPr>
              <a:t>Piense en las fortalezas, las brechas y las oportunidades.   Piense en el espacio y en los trabajadores de la salud que se desempeñan en él.  Piense en los pacientes y en las estrategias para optimizar su atención.</a:t>
            </a:r>
          </a:p>
          <a:p>
            <a:endParaRPr lang="en-US"/>
          </a:p>
          <a:p>
            <a:r>
              <a:rPr lang="es-LA" sz="1200" b="0" i="0" strike="noStrike" cap="none" spc="0" baseline="0">
                <a:solidFill>
                  <a:srgbClr val="000000"/>
                </a:solidFill>
                <a:effectLst/>
                <a:latin typeface="Calibri"/>
                <a:ea typeface="Calibri"/>
                <a:cs typeface="Calibri"/>
              </a:rPr>
              <a:t>Como facilitador, puede considerar el acceso a la PPT de mapeo del proceso completo y la guía para facilitadores de la Guía de Vías Clínicas del EpiC (disponible como anexo).  </a:t>
            </a:r>
          </a:p>
        </p:txBody>
      </p:sp>
      <p:sp>
        <p:nvSpPr>
          <p:cNvPr id="4" name="Slide Number Placeholder 3"/>
          <p:cNvSpPr>
            <a:spLocks noGrp="1"/>
          </p:cNvSpPr>
          <p:nvPr>
            <p:ph type="sldNum" sz="quarter" idx="5"/>
          </p:nvPr>
        </p:nvSpPr>
        <p:spPr/>
        <p:txBody>
          <a:bodyPr/>
          <a:lstStyle/>
          <a:p>
            <a:fld id="{A2FA9890-9C3C-F040-8A1D-47B5802A485B}" type="slidenum">
              <a:rPr lang="en-US" smtClean="0"/>
              <a:t>109</a:t>
            </a:fld>
            <a:endParaRPr lang="en-US"/>
          </a:p>
        </p:txBody>
      </p:sp>
    </p:spTree>
    <p:extLst>
      <p:ext uri="{BB962C8B-B14F-4D97-AF65-F5344CB8AC3E}">
        <p14:creationId xmlns:p14="http://schemas.microsoft.com/office/powerpoint/2010/main" val="41116903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110</a:t>
            </a:fld>
            <a:endParaRPr lang="en-US"/>
          </a:p>
        </p:txBody>
      </p:sp>
    </p:spTree>
    <p:extLst>
      <p:ext uri="{BB962C8B-B14F-4D97-AF65-F5344CB8AC3E}">
        <p14:creationId xmlns:p14="http://schemas.microsoft.com/office/powerpoint/2010/main" val="13775978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En conclusión, recuerde mantenerse actualizado a medida que la información relacionada con la atención de la COVID19, incluidos los antivirales orales y la prueba para tratar, siguen evolucionando.  Estos son algunos buenos recursos para mantenerse al día, y le recomendamos que siga actualizándose con las pautas nacionales y estas pautas globales.</a:t>
            </a:r>
          </a:p>
        </p:txBody>
      </p:sp>
      <p:sp>
        <p:nvSpPr>
          <p:cNvPr id="4" name="Slide Number Placeholder 3"/>
          <p:cNvSpPr>
            <a:spLocks noGrp="1"/>
          </p:cNvSpPr>
          <p:nvPr>
            <p:ph type="sldNum" sz="quarter" idx="5"/>
          </p:nvPr>
        </p:nvSpPr>
        <p:spPr/>
        <p:txBody>
          <a:bodyPr/>
          <a:lstStyle/>
          <a:p>
            <a:fld id="{A2FA9890-9C3C-F040-8A1D-47B5802A485B}" type="slidenum">
              <a:rPr lang="en-US" smtClean="0"/>
              <a:t>111</a:t>
            </a:fld>
            <a:endParaRPr lang="en-US"/>
          </a:p>
        </p:txBody>
      </p:sp>
    </p:spTree>
    <p:extLst>
      <p:ext uri="{BB962C8B-B14F-4D97-AF65-F5344CB8AC3E}">
        <p14:creationId xmlns:p14="http://schemas.microsoft.com/office/powerpoint/2010/main" val="136112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LA" sz="1200" b="0" i="0" strike="noStrike" cap="none" spc="0" baseline="0">
                <a:solidFill>
                  <a:srgbClr val="000000"/>
                </a:solidFill>
                <a:effectLst/>
                <a:latin typeface="Calibri"/>
                <a:ea typeface="Calibri"/>
                <a:cs typeface="Calibri"/>
              </a:rPr>
              <a:t>Revise los objetivos de esta sección de la capacitación.  Recuerde que estos módulos de capacitación pueden utilizarse juntos o por separado, según corresponda para el escenario específico. </a:t>
            </a:r>
          </a:p>
        </p:txBody>
      </p:sp>
      <p:sp>
        <p:nvSpPr>
          <p:cNvPr id="4" name="Slide Number Placeholder 3"/>
          <p:cNvSpPr>
            <a:spLocks noGrp="1"/>
          </p:cNvSpPr>
          <p:nvPr>
            <p:ph type="sldNum" sz="quarter" idx="5"/>
          </p:nvPr>
        </p:nvSpPr>
        <p:spPr/>
        <p:txBody>
          <a:bodyPr/>
          <a:lstStyle/>
          <a:p>
            <a:fld id="{A2FA9890-9C3C-F040-8A1D-47B5802A485B}" type="slidenum">
              <a:rPr lang="en-US" smtClean="0"/>
              <a:t>12</a:t>
            </a:fld>
            <a:endParaRPr lang="en-US"/>
          </a:p>
        </p:txBody>
      </p:sp>
    </p:spTree>
    <p:extLst>
      <p:ext uri="{BB962C8B-B14F-4D97-AF65-F5344CB8AC3E}">
        <p14:creationId xmlns:p14="http://schemas.microsoft.com/office/powerpoint/2010/main" val="40097407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A9890-9C3C-F040-8A1D-47B5802A485B}" type="slidenum">
              <a:rPr lang="en-US" smtClean="0"/>
              <a:t>112</a:t>
            </a:fld>
            <a:endParaRPr lang="en-US"/>
          </a:p>
        </p:txBody>
      </p:sp>
    </p:spTree>
    <p:extLst>
      <p:ext uri="{BB962C8B-B14F-4D97-AF65-F5344CB8AC3E}">
        <p14:creationId xmlns:p14="http://schemas.microsoft.com/office/powerpoint/2010/main" val="3370432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BB5FE-399F-1645-BCE9-2AA73BDCECF6}"/>
              </a:ext>
            </a:extLst>
          </p:cNvPr>
          <p:cNvSpPr/>
          <p:nvPr userDrawn="1"/>
        </p:nvSpPr>
        <p:spPr>
          <a:xfrm>
            <a:off x="0" y="0"/>
            <a:ext cx="12192000" cy="5796503"/>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03000A1-482C-504F-9727-CB826E9D6F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965" y="5941931"/>
            <a:ext cx="2067183" cy="636056"/>
          </a:xfrm>
          <a:prstGeom prst="rect">
            <a:avLst/>
          </a:prstGeom>
        </p:spPr>
      </p:pic>
      <p:sp>
        <p:nvSpPr>
          <p:cNvPr id="19" name="Rectangle 18">
            <a:extLst>
              <a:ext uri="{FF2B5EF4-FFF2-40B4-BE49-F238E27FC236}">
                <a16:creationId xmlns:a16="http://schemas.microsoft.com/office/drawing/2014/main" id="{B0BC728C-7529-1048-8009-BAF6710FC242}"/>
              </a:ext>
            </a:extLst>
          </p:cNvPr>
          <p:cNvSpPr/>
          <p:nvPr userDrawn="1"/>
        </p:nvSpPr>
        <p:spPr>
          <a:xfrm>
            <a:off x="1759143" y="37054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30D12AA-A1FC-F342-BC7F-23897ECCADBB}"/>
              </a:ext>
            </a:extLst>
          </p:cNvPr>
          <p:cNvPicPr/>
          <p:nvPr userDrawn="1"/>
        </p:nvPicPr>
        <p:blipFill>
          <a:blip r:embed="rId3">
            <a:alphaModFix/>
            <a:extLst>
              <a:ext uri="{28A0092B-C50C-407E-A947-70E740481C1C}">
                <a14:useLocalDpi xmlns:a14="http://schemas.microsoft.com/office/drawing/2010/main" val="0"/>
              </a:ext>
            </a:extLst>
          </a:blip>
          <a:srcRect t="36352" r="38913"/>
          <a:stretch>
            <a:fillRect/>
          </a:stretch>
        </p:blipFill>
        <p:spPr bwMode="auto">
          <a:xfrm>
            <a:off x="9599271" y="0"/>
            <a:ext cx="2592729" cy="2691747"/>
          </a:xfrm>
          <a:prstGeom prst="rect">
            <a:avLst/>
          </a:prstGeom>
          <a:noFill/>
          <a:ln>
            <a:noFill/>
          </a:ln>
        </p:spPr>
      </p:pic>
      <p:sp>
        <p:nvSpPr>
          <p:cNvPr id="21" name="Title 1">
            <a:extLst>
              <a:ext uri="{FF2B5EF4-FFF2-40B4-BE49-F238E27FC236}">
                <a16:creationId xmlns:a16="http://schemas.microsoft.com/office/drawing/2014/main" id="{5F1B06FC-A0B9-AB49-AAFE-310A4E5ECEB0}"/>
              </a:ext>
            </a:extLst>
          </p:cNvPr>
          <p:cNvSpPr>
            <a:spLocks noGrp="1"/>
          </p:cNvSpPr>
          <p:nvPr>
            <p:ph type="ctrTitle" hasCustomPrompt="1"/>
          </p:nvPr>
        </p:nvSpPr>
        <p:spPr>
          <a:xfrm>
            <a:off x="1759143" y="1276916"/>
            <a:ext cx="8216348" cy="1292846"/>
          </a:xfrm>
        </p:spPr>
        <p:txBody>
          <a:bodyPr anchor="b">
            <a:normAutofit/>
          </a:bodyPr>
          <a:lstStyle>
            <a:lvl1pPr algn="l">
              <a:defRPr sz="3600" b="1" i="0">
                <a:solidFill>
                  <a:srgbClr val="DEEBF7"/>
                </a:solidFill>
                <a:latin typeface="Arial" panose="020B0604020202020204" pitchFamily="34" charset="0"/>
                <a:cs typeface="Arial" panose="020B0604020202020204" pitchFamily="34" charset="0"/>
              </a:defRPr>
            </a:lvl1pPr>
          </a:lstStyle>
          <a:p>
            <a:r>
              <a:rPr lang="en-US"/>
              <a:t>Title of the document goes here—the font is Arial 36pt, Bold, Blue-gray</a:t>
            </a:r>
          </a:p>
        </p:txBody>
      </p:sp>
      <p:sp>
        <p:nvSpPr>
          <p:cNvPr id="22" name="Subtitle 2">
            <a:extLst>
              <a:ext uri="{FF2B5EF4-FFF2-40B4-BE49-F238E27FC236}">
                <a16:creationId xmlns:a16="http://schemas.microsoft.com/office/drawing/2014/main" id="{DC0382FE-4D36-024F-8483-69234F9E3E56}"/>
              </a:ext>
            </a:extLst>
          </p:cNvPr>
          <p:cNvSpPr>
            <a:spLocks noGrp="1"/>
          </p:cNvSpPr>
          <p:nvPr>
            <p:ph type="subTitle" idx="1" hasCustomPrompt="1"/>
          </p:nvPr>
        </p:nvSpPr>
        <p:spPr>
          <a:xfrm>
            <a:off x="1759143" y="2799841"/>
            <a:ext cx="8216348" cy="655879"/>
          </a:xfrm>
        </p:spPr>
        <p:txBody>
          <a:bodyPr>
            <a:normAutofit/>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LINE 1, ARIAL REGULAR, 20PT, EXPANDED</a:t>
            </a:r>
          </a:p>
        </p:txBody>
      </p:sp>
      <p:pic>
        <p:nvPicPr>
          <p:cNvPr id="23" name="Picture 22">
            <a:extLst>
              <a:ext uri="{FF2B5EF4-FFF2-40B4-BE49-F238E27FC236}">
                <a16:creationId xmlns:a16="http://schemas.microsoft.com/office/drawing/2014/main" id="{59F15D0C-8700-8E4B-991C-FFA0A2D70488}"/>
              </a:ext>
            </a:extLst>
          </p:cNvPr>
          <p:cNvPicPr/>
          <p:nvPr userDrawn="1"/>
        </p:nvPicPr>
        <p:blipFill>
          <a:blip r:embed="rId3">
            <a:alphaModFix/>
            <a:extLst>
              <a:ext uri="{28A0092B-C50C-407E-A947-70E740481C1C}">
                <a14:useLocalDpi xmlns:a14="http://schemas.microsoft.com/office/drawing/2010/main" val="0"/>
              </a:ext>
            </a:extLst>
          </a:blip>
          <a:srcRect l="123" t="54602" r="55624" b="-475"/>
          <a:stretch>
            <a:fillRect/>
          </a:stretch>
        </p:blipFill>
        <p:spPr bwMode="auto">
          <a:xfrm rot="10800000">
            <a:off x="-1" y="3856525"/>
            <a:ext cx="1878228" cy="1939977"/>
          </a:xfrm>
          <a:prstGeom prst="rect">
            <a:avLst/>
          </a:prstGeom>
          <a:noFill/>
          <a:ln>
            <a:noFill/>
          </a:ln>
        </p:spPr>
      </p:pic>
      <p:sp>
        <p:nvSpPr>
          <p:cNvPr id="24" name="Text Placeholder 14">
            <a:extLst>
              <a:ext uri="{FF2B5EF4-FFF2-40B4-BE49-F238E27FC236}">
                <a16:creationId xmlns:a16="http://schemas.microsoft.com/office/drawing/2014/main" id="{608882FF-7C72-854B-BB07-53C6DBD6C51D}"/>
              </a:ext>
            </a:extLst>
          </p:cNvPr>
          <p:cNvSpPr>
            <a:spLocks noGrp="1"/>
          </p:cNvSpPr>
          <p:nvPr>
            <p:ph type="body" sz="quarter" idx="10" hasCustomPrompt="1"/>
          </p:nvPr>
        </p:nvSpPr>
        <p:spPr>
          <a:xfrm>
            <a:off x="1759143" y="3919177"/>
            <a:ext cx="4691277" cy="343899"/>
          </a:xfrm>
        </p:spPr>
        <p:txBody>
          <a:bodyPr>
            <a:noAutofit/>
          </a:bodyPr>
          <a:lstStyle>
            <a:lvl1pPr marL="0" indent="0">
              <a:buNone/>
              <a:defRPr sz="2000" b="1" i="0">
                <a:solidFill>
                  <a:srgbClr val="DEEBF7"/>
                </a:solidFill>
                <a:latin typeface="Arial" panose="020B0604020202020204" pitchFamily="34" charset="0"/>
                <a:cs typeface="Arial" panose="020B0604020202020204" pitchFamily="34" charset="0"/>
              </a:defRPr>
            </a:lvl1pPr>
          </a:lstStyle>
          <a:p>
            <a:pPr lvl="0"/>
            <a:r>
              <a:rPr lang="en-US"/>
              <a:t>Author name</a:t>
            </a:r>
          </a:p>
        </p:txBody>
      </p:sp>
      <p:sp>
        <p:nvSpPr>
          <p:cNvPr id="25" name="Text Placeholder 16">
            <a:extLst>
              <a:ext uri="{FF2B5EF4-FFF2-40B4-BE49-F238E27FC236}">
                <a16:creationId xmlns:a16="http://schemas.microsoft.com/office/drawing/2014/main" id="{023C5BC6-3A0E-A343-B0FC-4E3069115565}"/>
              </a:ext>
            </a:extLst>
          </p:cNvPr>
          <p:cNvSpPr>
            <a:spLocks noGrp="1"/>
          </p:cNvSpPr>
          <p:nvPr>
            <p:ph type="body" sz="quarter" idx="11" hasCustomPrompt="1"/>
          </p:nvPr>
        </p:nvSpPr>
        <p:spPr>
          <a:xfrm>
            <a:off x="1758950" y="4288132"/>
            <a:ext cx="4727575" cy="325438"/>
          </a:xfrm>
        </p:spPr>
        <p:txBody>
          <a:bodyPr>
            <a:noAutofit/>
          </a:bodyPr>
          <a:lstStyle>
            <a:lvl1pPr marL="0" indent="0">
              <a:buNone/>
              <a:defRPr sz="2000" b="0" i="1">
                <a:solidFill>
                  <a:srgbClr val="DEEBF7"/>
                </a:solidFill>
                <a:latin typeface="Arial" panose="020B0604020202020204" pitchFamily="34" charset="0"/>
                <a:cs typeface="Arial" panose="020B0604020202020204" pitchFamily="34" charset="0"/>
              </a:defRPr>
            </a:lvl1pPr>
          </a:lstStyle>
          <a:p>
            <a:pPr lvl="0"/>
            <a:r>
              <a:rPr lang="en-US"/>
              <a:t>Author title</a:t>
            </a:r>
          </a:p>
        </p:txBody>
      </p:sp>
      <p:pic>
        <p:nvPicPr>
          <p:cNvPr id="13" name="Picture 12">
            <a:extLst>
              <a:ext uri="{FF2B5EF4-FFF2-40B4-BE49-F238E27FC236}">
                <a16:creationId xmlns:a16="http://schemas.microsoft.com/office/drawing/2014/main" id="{8AAD2982-2AD3-48B9-A985-A0C9A6AECE9B}"/>
              </a:ext>
            </a:extLst>
          </p:cNvPr>
          <p:cNvPicPr>
            <a:picLocks noChangeAspect="1"/>
          </p:cNvPicPr>
          <p:nvPr userDrawn="1"/>
        </p:nvPicPr>
        <p:blipFill>
          <a:blip r:embed="rId4"/>
          <a:stretch>
            <a:fillRect/>
          </a:stretch>
        </p:blipFill>
        <p:spPr>
          <a:xfrm>
            <a:off x="9813793" y="5915677"/>
            <a:ext cx="1107242" cy="740002"/>
          </a:xfrm>
          <a:prstGeom prst="rect">
            <a:avLst/>
          </a:prstGeom>
        </p:spPr>
      </p:pic>
    </p:spTree>
    <p:extLst>
      <p:ext uri="{BB962C8B-B14F-4D97-AF65-F5344CB8AC3E}">
        <p14:creationId xmlns:p14="http://schemas.microsoft.com/office/powerpoint/2010/main" val="255493151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17F1F82B-EACD-44DD-B37E-7A7D49CC393D}" type="slidenum">
              <a:rPr lang="en-US"/>
              <a:pPr>
                <a:defRPr/>
              </a:pPr>
              <a:t>‹#›</a:t>
            </a:fld>
            <a:endParaRPr lang="en-US"/>
          </a:p>
        </p:txBody>
      </p:sp>
    </p:spTree>
    <p:extLst>
      <p:ext uri="{BB962C8B-B14F-4D97-AF65-F5344CB8AC3E}">
        <p14:creationId xmlns:p14="http://schemas.microsoft.com/office/powerpoint/2010/main" val="10804148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154323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457244" y="774443"/>
            <a:ext cx="5131075" cy="5719490"/>
          </a:xfrm>
          <a:prstGeom prst="rect">
            <a:avLst/>
          </a:prstGeom>
        </p:spPr>
        <p:txBody>
          <a:bodyPr>
            <a:normAutofit/>
          </a:bodyPr>
          <a:lstStyle>
            <a:lvl1pPr marL="228600" indent="-223838">
              <a:spcBef>
                <a:spcPts val="1200"/>
              </a:spcBef>
              <a:buFont typeface="Arial" panose="020B0604020202020204" pitchFamily="34" charset="0"/>
              <a:buChar char="•"/>
              <a:defRPr sz="28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475842" y="3094810"/>
            <a:ext cx="4612871" cy="1273432"/>
          </a:xfrm>
          <a:prstGeom prst="rect">
            <a:avLst/>
          </a:prstGeom>
        </p:spPr>
        <p:txBody>
          <a:bodyPr anchor="t" anchorCtr="0">
            <a:noAutofit/>
          </a:bodyPr>
          <a:lstStyle>
            <a:lvl1pPr>
              <a:defRPr sz="3600" b="1" i="0">
                <a:solidFill>
                  <a:srgbClr val="DEEBF7"/>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734EB123-A9D5-1547-B8E4-C7EBCDB647C4}"/>
              </a:ext>
            </a:extLst>
          </p:cNvPr>
          <p:cNvPicPr>
            <a:picLocks noChangeAspect="1"/>
          </p:cNvPicPr>
          <p:nvPr userDrawn="1"/>
        </p:nvPicPr>
        <p:blipFill>
          <a:blip r:embed="rId2">
            <a:alphaModFix amt="14000"/>
          </a:blip>
          <a:srcRect r="50248" b="50000"/>
          <a:stretch>
            <a:fillRect/>
          </a:stretch>
        </p:blipFill>
        <p:spPr>
          <a:xfrm rot="10800000">
            <a:off x="0" y="-20736"/>
            <a:ext cx="3273461" cy="2895009"/>
          </a:xfrm>
          <a:prstGeom prst="rect">
            <a:avLst/>
          </a:prstGeom>
        </p:spPr>
      </p:pic>
    </p:spTree>
    <p:extLst>
      <p:ext uri="{BB962C8B-B14F-4D97-AF65-F5344CB8AC3E}">
        <p14:creationId xmlns:p14="http://schemas.microsoft.com/office/powerpoint/2010/main" val="183354914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DD789-6D25-CD23-7520-AB60B14C18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18FD6A-95E8-66E3-356B-3294AF0894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0556C8-ABF8-0965-5A01-0CE39A5E903B}"/>
              </a:ext>
            </a:extLst>
          </p:cNvPr>
          <p:cNvSpPr>
            <a:spLocks noGrp="1"/>
          </p:cNvSpPr>
          <p:nvPr>
            <p:ph type="dt" sz="half" idx="10"/>
          </p:nvPr>
        </p:nvSpPr>
        <p:spPr/>
        <p:txBody>
          <a:bodyPr/>
          <a:lstStyle/>
          <a:p>
            <a:fld id="{1362879B-9FA3-4EDD-90BE-CD6A917E79DF}" type="datetimeFigureOut">
              <a:rPr lang="en-US" smtClean="0"/>
              <a:t>2/2/2023</a:t>
            </a:fld>
            <a:endParaRPr lang="en-US"/>
          </a:p>
        </p:txBody>
      </p:sp>
      <p:sp>
        <p:nvSpPr>
          <p:cNvPr id="5" name="Footer Placeholder 4">
            <a:extLst>
              <a:ext uri="{FF2B5EF4-FFF2-40B4-BE49-F238E27FC236}">
                <a16:creationId xmlns:a16="http://schemas.microsoft.com/office/drawing/2014/main" id="{92F62068-85FE-8960-BC93-A3CCA740F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1D05E-3FEF-32F1-7813-D91AFF26CEDA}"/>
              </a:ext>
            </a:extLst>
          </p:cNvPr>
          <p:cNvSpPr>
            <a:spLocks noGrp="1"/>
          </p:cNvSpPr>
          <p:nvPr>
            <p:ph type="sldNum" sz="quarter" idx="12"/>
          </p:nvPr>
        </p:nvSpPr>
        <p:spPr/>
        <p:txBody>
          <a:bodyPr/>
          <a:lstStyle/>
          <a:p>
            <a:fld id="{4CF88EB7-66A9-4D87-AF39-F9E6A1533717}" type="slidenum">
              <a:rPr lang="en-US" smtClean="0"/>
              <a:t>‹#›</a:t>
            </a:fld>
            <a:endParaRPr lang="en-US"/>
          </a:p>
        </p:txBody>
      </p:sp>
    </p:spTree>
    <p:extLst>
      <p:ext uri="{BB962C8B-B14F-4D97-AF65-F5344CB8AC3E}">
        <p14:creationId xmlns:p14="http://schemas.microsoft.com/office/powerpoint/2010/main" val="83960831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EFD58-E07A-E8E3-79CD-7E3AF96FC2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6A744B-61C7-C5F5-F7C0-8285BFFBB9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690713-06E4-1B7F-C8FB-870C0497CBA7}"/>
              </a:ext>
            </a:extLst>
          </p:cNvPr>
          <p:cNvSpPr>
            <a:spLocks noGrp="1"/>
          </p:cNvSpPr>
          <p:nvPr>
            <p:ph type="dt" sz="half" idx="10"/>
          </p:nvPr>
        </p:nvSpPr>
        <p:spPr/>
        <p:txBody>
          <a:bodyPr/>
          <a:lstStyle/>
          <a:p>
            <a:fld id="{1362879B-9FA3-4EDD-90BE-CD6A917E79DF}" type="datetimeFigureOut">
              <a:rPr lang="en-US" smtClean="0"/>
              <a:t>2/2/2023</a:t>
            </a:fld>
            <a:endParaRPr lang="en-US"/>
          </a:p>
        </p:txBody>
      </p:sp>
      <p:sp>
        <p:nvSpPr>
          <p:cNvPr id="5" name="Footer Placeholder 4">
            <a:extLst>
              <a:ext uri="{FF2B5EF4-FFF2-40B4-BE49-F238E27FC236}">
                <a16:creationId xmlns:a16="http://schemas.microsoft.com/office/drawing/2014/main" id="{59BC7831-69F1-6A38-7449-7387E8796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DAB46-7917-97B9-82DD-5CB2FBB93210}"/>
              </a:ext>
            </a:extLst>
          </p:cNvPr>
          <p:cNvSpPr>
            <a:spLocks noGrp="1"/>
          </p:cNvSpPr>
          <p:nvPr>
            <p:ph type="sldNum" sz="quarter" idx="12"/>
          </p:nvPr>
        </p:nvSpPr>
        <p:spPr/>
        <p:txBody>
          <a:bodyPr/>
          <a:lstStyle/>
          <a:p>
            <a:fld id="{4CF88EB7-66A9-4D87-AF39-F9E6A1533717}" type="slidenum">
              <a:rPr lang="en-US" smtClean="0"/>
              <a:t>‹#›</a:t>
            </a:fld>
            <a:endParaRPr lang="en-US"/>
          </a:p>
        </p:txBody>
      </p:sp>
    </p:spTree>
    <p:extLst>
      <p:ext uri="{BB962C8B-B14F-4D97-AF65-F5344CB8AC3E}">
        <p14:creationId xmlns:p14="http://schemas.microsoft.com/office/powerpoint/2010/main" val="9232828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SectionDivider">
    <p:spTree>
      <p:nvGrpSpPr>
        <p:cNvPr id="1" name=""/>
        <p:cNvGrpSpPr/>
        <p:nvPr/>
      </p:nvGrpSpPr>
      <p:grpSpPr>
        <a:xfrm>
          <a:off x="0" y="0"/>
          <a:ext cx="0" cy="0"/>
          <a:chOff x="0" y="0"/>
          <a:chExt cx="0" cy="0"/>
        </a:xfrm>
      </p:grpSpPr>
      <p:sp>
        <p:nvSpPr>
          <p:cNvPr id="23" name="Picture Placeholder 14">
            <a:extLst>
              <a:ext uri="{FF2B5EF4-FFF2-40B4-BE49-F238E27FC236}">
                <a16:creationId xmlns:a16="http://schemas.microsoft.com/office/drawing/2014/main" id="{ADD07B64-0B68-274F-8E7D-729AEDC4D0A7}"/>
              </a:ext>
            </a:extLst>
          </p:cNvPr>
          <p:cNvSpPr>
            <a:spLocks noGrp="1"/>
          </p:cNvSpPr>
          <p:nvPr>
            <p:ph type="pic" sz="quarter" idx="10"/>
          </p:nvPr>
        </p:nvSpPr>
        <p:spPr>
          <a:xfrm>
            <a:off x="4703416" y="0"/>
            <a:ext cx="7488584" cy="3771411"/>
          </a:xfrm>
          <a:solidFill>
            <a:srgbClr val="10254D"/>
          </a:solidFill>
        </p:spPr>
        <p:txBody>
          <a:bodyPr anchor="ctr" anchorCtr="0">
            <a:normAutofit/>
          </a:bodyPr>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pic>
        <p:nvPicPr>
          <p:cNvPr id="24" name="Picture 23">
            <a:extLst>
              <a:ext uri="{FF2B5EF4-FFF2-40B4-BE49-F238E27FC236}">
                <a16:creationId xmlns:a16="http://schemas.microsoft.com/office/drawing/2014/main" id="{03617280-F625-A644-975B-8B64FEFBE8C1}"/>
              </a:ext>
            </a:extLst>
          </p:cNvPr>
          <p:cNvPicPr>
            <a:picLocks noChangeAspect="1"/>
          </p:cNvPicPr>
          <p:nvPr userDrawn="1"/>
        </p:nvPicPr>
        <p:blipFill>
          <a:blip r:embed="rId2"/>
          <a:srcRect l="16978" t="15834" r="19350" b="17045"/>
          <a:stretch>
            <a:fillRect/>
          </a:stretch>
        </p:blipFill>
        <p:spPr>
          <a:xfrm>
            <a:off x="715616" y="5860"/>
            <a:ext cx="3987800" cy="3765551"/>
          </a:xfrm>
          <a:prstGeom prst="rect">
            <a:avLst/>
          </a:prstGeom>
        </p:spPr>
      </p:pic>
      <p:sp>
        <p:nvSpPr>
          <p:cNvPr id="25" name="Rectangle 24">
            <a:extLst>
              <a:ext uri="{FF2B5EF4-FFF2-40B4-BE49-F238E27FC236}">
                <a16:creationId xmlns:a16="http://schemas.microsoft.com/office/drawing/2014/main" id="{10B87B3F-5EBC-C84C-A9F6-19C9BA9453E5}"/>
              </a:ext>
            </a:extLst>
          </p:cNvPr>
          <p:cNvSpPr/>
          <p:nvPr userDrawn="1"/>
        </p:nvSpPr>
        <p:spPr>
          <a:xfrm>
            <a:off x="-1" y="-1"/>
            <a:ext cx="715617" cy="3771412"/>
          </a:xfrm>
          <a:prstGeom prst="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7DBCB90-1054-0D42-822A-509700C8589C}"/>
              </a:ext>
            </a:extLst>
          </p:cNvPr>
          <p:cNvSpPr/>
          <p:nvPr userDrawn="1"/>
        </p:nvSpPr>
        <p:spPr>
          <a:xfrm>
            <a:off x="0" y="3771411"/>
            <a:ext cx="12192000" cy="3147204"/>
          </a:xfrm>
          <a:prstGeom prst="rect">
            <a:avLst/>
          </a:prstGeom>
          <a:solidFill>
            <a:srgbClr val="446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06BBB84-AB1B-884B-9CE3-D4CF0C045B12}"/>
              </a:ext>
            </a:extLst>
          </p:cNvPr>
          <p:cNvSpPr/>
          <p:nvPr userDrawn="1"/>
        </p:nvSpPr>
        <p:spPr>
          <a:xfrm>
            <a:off x="1486861" y="4433867"/>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6B54EAE4-0834-FE41-A4DF-7D51B9D5EEB0}"/>
              </a:ext>
            </a:extLst>
          </p:cNvPr>
          <p:cNvSpPr>
            <a:spLocks noGrp="1"/>
          </p:cNvSpPr>
          <p:nvPr>
            <p:ph type="title" hasCustomPrompt="1"/>
          </p:nvPr>
        </p:nvSpPr>
        <p:spPr>
          <a:xfrm>
            <a:off x="1366897" y="4752477"/>
            <a:ext cx="9817601" cy="1325563"/>
          </a:xfrm>
        </p:spPr>
        <p:txBody>
          <a:bodyPr>
            <a:normAutofit/>
          </a:bodyPr>
          <a:lstStyle>
            <a:lvl1pPr>
              <a:defRPr sz="3600" b="0" i="0" spc="300">
                <a:solidFill>
                  <a:schemeClr val="bg1"/>
                </a:solidFill>
                <a:latin typeface="Arial" panose="020B0604020202020204" pitchFamily="34" charset="0"/>
                <a:cs typeface="Arial" panose="020B0604020202020204" pitchFamily="34" charset="0"/>
              </a:defRPr>
            </a:lvl1pPr>
          </a:lstStyle>
          <a:p>
            <a:r>
              <a:rPr lang="en-US"/>
              <a:t>SECTIONS TITLE HERE, ARIAL REGULAR, 36PT, ALL CAPS, EXPANDED</a:t>
            </a:r>
          </a:p>
        </p:txBody>
      </p:sp>
    </p:spTree>
    <p:extLst>
      <p:ext uri="{BB962C8B-B14F-4D97-AF65-F5344CB8AC3E}">
        <p14:creationId xmlns:p14="http://schemas.microsoft.com/office/powerpoint/2010/main" val="31027080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8543925"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8543925"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7BAB9B2F-F28D-B24A-888B-C4AF3D81D898}"/>
              </a:ext>
            </a:extLst>
          </p:cNvPr>
          <p:cNvPicPr>
            <a:picLocks noChangeAspect="1"/>
          </p:cNvPicPr>
          <p:nvPr userDrawn="1"/>
        </p:nvPicPr>
        <p:blipFill>
          <a:blip r:embed="rId2">
            <a:alphaModFix amt="40000"/>
          </a:blip>
          <a:srcRect l="-476" t="-4739" r="45636" b="42707"/>
          <a:stretch>
            <a:fillRect/>
          </a:stretch>
        </p:blipFill>
        <p:spPr>
          <a:xfrm rot="16200000">
            <a:off x="8592039" y="20567"/>
            <a:ext cx="3608226" cy="3591697"/>
          </a:xfrm>
          <a:prstGeom prst="rect">
            <a:avLst/>
          </a:prstGeom>
        </p:spPr>
      </p:pic>
    </p:spTree>
    <p:extLst>
      <p:ext uri="{BB962C8B-B14F-4D97-AF65-F5344CB8AC3E}">
        <p14:creationId xmlns:p14="http://schemas.microsoft.com/office/powerpoint/2010/main" val="123106852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4469187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4D9A9-2F77-31DE-9518-EA07547E9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51CF02-5B26-365B-B380-0ADFB813D3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70FE3-2232-FD6F-FFE0-B1B249DBB12E}"/>
              </a:ext>
            </a:extLst>
          </p:cNvPr>
          <p:cNvSpPr>
            <a:spLocks noGrp="1"/>
          </p:cNvSpPr>
          <p:nvPr>
            <p:ph type="dt" sz="half" idx="10"/>
          </p:nvPr>
        </p:nvSpPr>
        <p:spPr/>
        <p:txBody>
          <a:bodyPr/>
          <a:lstStyle/>
          <a:p>
            <a:fld id="{D95D9A42-DB41-8940-96D9-36845EDFED29}" type="datetimeFigureOut">
              <a:rPr lang="en-US" smtClean="0"/>
              <a:t>2/2/2023</a:t>
            </a:fld>
            <a:endParaRPr lang="en-US"/>
          </a:p>
        </p:txBody>
      </p:sp>
      <p:sp>
        <p:nvSpPr>
          <p:cNvPr id="5" name="Footer Placeholder 4">
            <a:extLst>
              <a:ext uri="{FF2B5EF4-FFF2-40B4-BE49-F238E27FC236}">
                <a16:creationId xmlns:a16="http://schemas.microsoft.com/office/drawing/2014/main" id="{3D998A2C-E258-C324-6C38-A9564C430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89063-D760-FF24-6941-386DE58135B0}"/>
              </a:ext>
            </a:extLst>
          </p:cNvPr>
          <p:cNvSpPr>
            <a:spLocks noGrp="1"/>
          </p:cNvSpPr>
          <p:nvPr>
            <p:ph type="sldNum" sz="quarter" idx="12"/>
          </p:nvPr>
        </p:nvSpPr>
        <p:spPr/>
        <p:txBody>
          <a:bodyPr/>
          <a:lstStyle/>
          <a:p>
            <a:fld id="{485B1454-C475-004F-A8EF-33E9D8350D9C}" type="slidenum">
              <a:rPr lang="en-US" smtClean="0"/>
              <a:t>‹#›</a:t>
            </a:fld>
            <a:endParaRPr lang="en-US"/>
          </a:p>
        </p:txBody>
      </p:sp>
    </p:spTree>
    <p:extLst>
      <p:ext uri="{BB962C8B-B14F-4D97-AF65-F5344CB8AC3E}">
        <p14:creationId xmlns:p14="http://schemas.microsoft.com/office/powerpoint/2010/main" val="200629199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EF87-780C-52CC-7316-7532F17F79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8B6514-EF95-EBD8-B3A3-6F77F5B2F21B}"/>
              </a:ext>
            </a:extLst>
          </p:cNvPr>
          <p:cNvSpPr>
            <a:spLocks noGrp="1"/>
          </p:cNvSpPr>
          <p:nvPr>
            <p:ph type="dt" sz="half" idx="10"/>
          </p:nvPr>
        </p:nvSpPr>
        <p:spPr/>
        <p:txBody>
          <a:bodyPr/>
          <a:lstStyle/>
          <a:p>
            <a:fld id="{D95D9A42-DB41-8940-96D9-36845EDFED29}" type="datetimeFigureOut">
              <a:rPr lang="en-US" smtClean="0"/>
              <a:t>2/2/2023</a:t>
            </a:fld>
            <a:endParaRPr lang="en-US"/>
          </a:p>
        </p:txBody>
      </p:sp>
      <p:sp>
        <p:nvSpPr>
          <p:cNvPr id="4" name="Footer Placeholder 3">
            <a:extLst>
              <a:ext uri="{FF2B5EF4-FFF2-40B4-BE49-F238E27FC236}">
                <a16:creationId xmlns:a16="http://schemas.microsoft.com/office/drawing/2014/main" id="{0769EF56-EC94-3646-0E15-C2CFFA2CB1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FB4C8D-D918-9615-FEB6-332A2AA0E324}"/>
              </a:ext>
            </a:extLst>
          </p:cNvPr>
          <p:cNvSpPr>
            <a:spLocks noGrp="1"/>
          </p:cNvSpPr>
          <p:nvPr>
            <p:ph type="sldNum" sz="quarter" idx="12"/>
          </p:nvPr>
        </p:nvSpPr>
        <p:spPr/>
        <p:txBody>
          <a:bodyPr/>
          <a:lstStyle/>
          <a:p>
            <a:fld id="{485B1454-C475-004F-A8EF-33E9D8350D9C}" type="slidenum">
              <a:rPr lang="en-US" smtClean="0"/>
              <a:t>‹#›</a:t>
            </a:fld>
            <a:endParaRPr lang="en-US"/>
          </a:p>
        </p:txBody>
      </p:sp>
    </p:spTree>
    <p:extLst>
      <p:ext uri="{BB962C8B-B14F-4D97-AF65-F5344CB8AC3E}">
        <p14:creationId xmlns:p14="http://schemas.microsoft.com/office/powerpoint/2010/main" val="375839520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2207C0-8EBF-FF47-9405-041901B6C528}"/>
              </a:ext>
            </a:extLst>
          </p:cNvPr>
          <p:cNvSpPr>
            <a:spLocks noGrp="1"/>
          </p:cNvSpPr>
          <p:nvPr>
            <p:ph type="dt" sz="half" idx="10"/>
          </p:nvPr>
        </p:nvSpPr>
        <p:spPr/>
        <p:txBody>
          <a:bodyPr/>
          <a:lstStyle/>
          <a:p>
            <a:fld id="{D95D9A42-DB41-8940-96D9-36845EDFED29}" type="datetimeFigureOut">
              <a:rPr lang="en-US" smtClean="0"/>
              <a:t>2/2/2023</a:t>
            </a:fld>
            <a:endParaRPr lang="en-US"/>
          </a:p>
        </p:txBody>
      </p:sp>
      <p:sp>
        <p:nvSpPr>
          <p:cNvPr id="3" name="Footer Placeholder 2">
            <a:extLst>
              <a:ext uri="{FF2B5EF4-FFF2-40B4-BE49-F238E27FC236}">
                <a16:creationId xmlns:a16="http://schemas.microsoft.com/office/drawing/2014/main" id="{E4AE9772-4FBD-80F2-896F-D77FCF2539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7D55A-D3AA-72B8-0E9D-468823D83928}"/>
              </a:ext>
            </a:extLst>
          </p:cNvPr>
          <p:cNvSpPr>
            <a:spLocks noGrp="1"/>
          </p:cNvSpPr>
          <p:nvPr>
            <p:ph type="sldNum" sz="quarter" idx="12"/>
          </p:nvPr>
        </p:nvSpPr>
        <p:spPr/>
        <p:txBody>
          <a:bodyPr/>
          <a:lstStyle/>
          <a:p>
            <a:fld id="{485B1454-C475-004F-A8EF-33E9D8350D9C}" type="slidenum">
              <a:rPr lang="en-US" smtClean="0"/>
              <a:t>‹#›</a:t>
            </a:fld>
            <a:endParaRPr lang="en-US"/>
          </a:p>
        </p:txBody>
      </p:sp>
    </p:spTree>
    <p:extLst>
      <p:ext uri="{BB962C8B-B14F-4D97-AF65-F5344CB8AC3E}">
        <p14:creationId xmlns:p14="http://schemas.microsoft.com/office/powerpoint/2010/main" val="20681155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
          <p:cNvSpPr>
            <a:spLocks noGrp="1"/>
          </p:cNvSpPr>
          <p:nvPr>
            <p:ph type="sldNum" sz="quarter" idx="10"/>
          </p:nvPr>
        </p:nvSpPr>
        <p:spPr/>
        <p:txBody>
          <a:bodyPr/>
          <a:lstStyle>
            <a:lvl1pPr>
              <a:defRPr/>
            </a:lvl1pPr>
          </a:lstStyle>
          <a:p>
            <a:pPr>
              <a:defRPr/>
            </a:pPr>
            <a:fld id="{FEF22BF4-E4CF-45A2-8CAB-2CEA7D4850F7}" type="slidenum">
              <a:rPr lang="en-US"/>
              <a:pPr>
                <a:defRPr/>
              </a:pPr>
              <a:t>‹#›</a:t>
            </a:fld>
            <a:endParaRPr lang="en-US"/>
          </a:p>
        </p:txBody>
      </p:sp>
    </p:spTree>
    <p:extLst>
      <p:ext uri="{BB962C8B-B14F-4D97-AF65-F5344CB8AC3E}">
        <p14:creationId xmlns:p14="http://schemas.microsoft.com/office/powerpoint/2010/main" val="214817971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Bod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609600" y="1101725"/>
            <a:ext cx="10972800" cy="502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Slide Number Placeholder 2"/>
          <p:cNvSpPr>
            <a:spLocks noGrp="1"/>
          </p:cNvSpPr>
          <p:nvPr>
            <p:ph type="sldNum" sz="quarter" idx="10"/>
          </p:nvPr>
        </p:nvSpPr>
        <p:spPr/>
        <p:txBody>
          <a:bodyPr/>
          <a:lstStyle>
            <a:lvl1pPr>
              <a:defRPr/>
            </a:lvl1pPr>
          </a:lstStyle>
          <a:p>
            <a:pPr>
              <a:defRPr/>
            </a:pPr>
            <a:fld id="{4C0A3798-3E55-40AD-888C-464D28038119}" type="slidenum">
              <a:rPr lang="en-US"/>
              <a:pPr>
                <a:defRPr/>
              </a:pPr>
              <a:t>‹#›</a:t>
            </a:fld>
            <a:endParaRPr lang="en-US"/>
          </a:p>
        </p:txBody>
      </p:sp>
    </p:spTree>
    <p:extLst>
      <p:ext uri="{BB962C8B-B14F-4D97-AF65-F5344CB8AC3E}">
        <p14:creationId xmlns:p14="http://schemas.microsoft.com/office/powerpoint/2010/main" val="40822453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2722D-56F1-E64E-A95C-4E0EC49E9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DC111D-7313-984F-B62D-BF2063CA0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37ACB-0185-8543-AEA9-BEC465546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2/2/2023</a:t>
            </a:fld>
            <a:endParaRPr lang="en-US"/>
          </a:p>
        </p:txBody>
      </p:sp>
      <p:sp>
        <p:nvSpPr>
          <p:cNvPr id="5" name="Footer Placeholder 4">
            <a:extLst>
              <a:ext uri="{FF2B5EF4-FFF2-40B4-BE49-F238E27FC236}">
                <a16:creationId xmlns:a16="http://schemas.microsoft.com/office/drawing/2014/main" id="{D79DE683-D839-E041-9A26-5D4F5EFE6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88E141-32F9-6545-9E6F-E6C09D23A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11675136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hyperlink" Target="https://opencriticalcare.org/wp-content/uploads/2022/06/Implementation-Guide-Test-to-Treat-July-2022-ipycid.pdf"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hyperlink" Target="https://www.who.int/publications/i/item/WHO-2019-nCoV-therapeutics-2022.4" TargetMode="External"/><Relationship Id="rId2" Type="http://schemas.openxmlformats.org/officeDocument/2006/relationships/notesSlide" Target="../notesSlides/notesSlide89.xml"/><Relationship Id="rId1" Type="http://schemas.openxmlformats.org/officeDocument/2006/relationships/slideLayout" Target="../slideLayouts/slideLayout12.xml"/><Relationship Id="rId6" Type="http://schemas.openxmlformats.org/officeDocument/2006/relationships/hyperlink" Target="https://www.covid19treatmentguidelines.nih.gov/" TargetMode="External"/><Relationship Id="rId5" Type="http://schemas.openxmlformats.org/officeDocument/2006/relationships/hyperlink" Target="https://opencriticalcare.org/" TargetMode="External"/><Relationship Id="rId4" Type="http://schemas.openxmlformats.org/officeDocument/2006/relationships/hyperlink" Target="https://africacdc.org/download/covid-19-test-to-treat-guidelines-for-african-union-member-states/"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extranet.who.int/hslp/content/sars-cov-2-antigen-rapid-diagnostic-test-training-package"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esw1tZg1ZG8"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openoximetry.org/faq/" TargetMode="External"/><Relationship Id="rId5" Type="http://schemas.openxmlformats.org/officeDocument/2006/relationships/hyperlink" Target="https://www.youtube.com/watch?v=OfkUWyixpvc" TargetMode="Externa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https://opencriticalcare.org/suggested-trainings/infection-prevention-control/" TargetMode="External"/><Relationship Id="rId4" Type="http://schemas.openxmlformats.org/officeDocument/2006/relationships/hyperlink" Target="https://www.who.int/emergencies/diseases/novel-coronavirus-2019/technical-guidance/infection-prevention-and-control/"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www.fhi360.org/sites/default/files/media/documents/resource-epic-integrated-triage-algorithm.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www.covid19treatmentguidelines.nih.gov/"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hyperlink" Target="https://www.who.int/publications/i/item/WHO-2019-nCoV-therapeutics-2022.4" TargetMode="External"/><Relationship Id="rId4" Type="http://schemas.openxmlformats.org/officeDocument/2006/relationships/hyperlink" Target="https://opencriticalcare.org/"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76.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opencriticalcare.org/covid-dashboard/"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hyperlink" Target="https://www.covid19-druginteractions.org/checker"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s-LA" sz="3200" b="1" i="0" strike="noStrike" cap="none" spc="0" baseline="0">
                <a:solidFill>
                  <a:srgbClr val="DEEBF7"/>
                </a:solidFill>
                <a:effectLst/>
                <a:latin typeface="Arial"/>
                <a:ea typeface="Arial"/>
                <a:cs typeface="Arial"/>
              </a:rPr>
              <a:t>Prueba para tratar la COVID-19:</a:t>
            </a:r>
            <a:br>
              <a:rPr sz="3200" dirty="0"/>
            </a:br>
            <a:r>
              <a:rPr lang="es-LA" sz="3200" b="1" i="0" strike="noStrike" cap="none" spc="0" baseline="0">
                <a:solidFill>
                  <a:srgbClr val="DEEBF7"/>
                </a:solidFill>
                <a:effectLst/>
                <a:latin typeface="Arial"/>
                <a:ea typeface="Arial"/>
                <a:cs typeface="Arial"/>
              </a:rPr>
              <a:t>Capacitación clínica para profesionales </a:t>
            </a:r>
            <a:r>
              <a:rPr lang="en-US" sz="3200" b="1" i="0" strike="noStrike" cap="none" spc="0" baseline="0" dirty="0">
                <a:solidFill>
                  <a:srgbClr val="DEEBF7"/>
                </a:solidFill>
                <a:effectLst/>
                <a:latin typeface="Arial"/>
                <a:ea typeface="Arial"/>
                <a:cs typeface="Arial"/>
              </a:rPr>
              <a:t>      </a:t>
            </a:r>
            <a:r>
              <a:rPr lang="es-LA" sz="3200" b="1" i="0" strike="noStrike" cap="none" spc="0" baseline="0">
                <a:solidFill>
                  <a:srgbClr val="DEEBF7"/>
                </a:solidFill>
                <a:effectLst/>
                <a:latin typeface="Arial"/>
                <a:ea typeface="Arial"/>
                <a:cs typeface="Arial"/>
              </a:rPr>
              <a:t>de la salud</a:t>
            </a:r>
          </a:p>
        </p:txBody>
      </p:sp>
      <p:sp>
        <p:nvSpPr>
          <p:cNvPr id="10" name="Subtitle 9"/>
          <p:cNvSpPr>
            <a:spLocks noGrp="1"/>
          </p:cNvSpPr>
          <p:nvPr>
            <p:ph type="subTitle" idx="1"/>
          </p:nvPr>
        </p:nvSpPr>
        <p:spPr/>
        <p:txBody>
          <a:bodyPr/>
          <a:lstStyle/>
          <a:p>
            <a:r>
              <a:rPr lang="es-LA" sz="2000" b="0" i="0" strike="noStrike" cap="none" spc="300" baseline="0">
                <a:solidFill>
                  <a:srgbClr val="577F9F"/>
                </a:solidFill>
                <a:effectLst/>
                <a:latin typeface="Arial"/>
                <a:ea typeface="Arial"/>
                <a:cs typeface="Arial"/>
              </a:rPr>
              <a:t>Octubre de 2022</a:t>
            </a:r>
          </a:p>
        </p:txBody>
      </p:sp>
      <p:sp>
        <p:nvSpPr>
          <p:cNvPr id="11" name="Text Placeholder 10"/>
          <p:cNvSpPr>
            <a:spLocks noGrp="1"/>
          </p:cNvSpPr>
          <p:nvPr>
            <p:ph type="body" sz="quarter" idx="10"/>
          </p:nvPr>
        </p:nvSpPr>
        <p:spPr/>
        <p:txBody>
          <a:bodyPr vert="horz" lIns="91440" tIns="45720" rIns="91440" bIns="45720" rtlCol="0" anchor="t">
            <a:noAutofit/>
          </a:bodyPr>
          <a:lstStyle/>
          <a:p>
            <a:r>
              <a:rPr lang="es-LA" sz="2000" b="1" i="0" strike="noStrike" cap="none" spc="0" baseline="0">
                <a:solidFill>
                  <a:srgbClr val="DEEBF7"/>
                </a:solidFill>
                <a:effectLst/>
                <a:latin typeface="Arial"/>
                <a:ea typeface="Arial"/>
                <a:cs typeface="Arial"/>
              </a:rPr>
              <a:t>Programas EpiC para la COVID-19</a:t>
            </a:r>
            <a:r>
              <a:rPr lang="es-LA" sz="2000" b="0" i="0" strike="noStrike" cap="none" spc="0" baseline="0">
                <a:solidFill>
                  <a:srgbClr val="000000"/>
                </a:solidFill>
                <a:effectLst/>
                <a:latin typeface="Arial"/>
                <a:ea typeface="Arial"/>
                <a:cs typeface="Arial"/>
              </a:rPr>
              <a:t>​</a:t>
            </a:r>
            <a:endParaRPr lang="en-US">
              <a:latin typeface="Arial"/>
              <a:cs typeface="Arial"/>
            </a:endParaRPr>
          </a:p>
        </p:txBody>
      </p:sp>
    </p:spTree>
    <p:extLst>
      <p:ext uri="{BB962C8B-B14F-4D97-AF65-F5344CB8AC3E}">
        <p14:creationId xmlns:p14="http://schemas.microsoft.com/office/powerpoint/2010/main" val="196234523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77A5-BFF9-1DE0-9290-35304AF55658}"/>
              </a:ext>
            </a:extLst>
          </p:cNvPr>
          <p:cNvSpPr>
            <a:spLocks noGrp="1"/>
          </p:cNvSpPr>
          <p:nvPr>
            <p:ph type="title"/>
          </p:nvPr>
        </p:nvSpPr>
        <p:spPr>
          <a:xfrm>
            <a:off x="488244" y="18904"/>
            <a:ext cx="8543925" cy="800039"/>
          </a:xfrm>
        </p:spPr>
        <p:txBody>
          <a:bodyPr/>
          <a:lstStyle/>
          <a:p>
            <a:r>
              <a:rPr lang="es-LA" sz="3600" b="1" i="0" strike="noStrike" cap="none" spc="0" baseline="0">
                <a:solidFill>
                  <a:srgbClr val="577F9F"/>
                </a:solidFill>
                <a:effectLst/>
                <a:latin typeface="Arial"/>
                <a:ea typeface="Arial"/>
                <a:cs typeface="Arial"/>
              </a:rPr>
              <a:t>Lo que vendrá</a:t>
            </a:r>
          </a:p>
        </p:txBody>
      </p:sp>
      <p:sp>
        <p:nvSpPr>
          <p:cNvPr id="3" name="Content Placeholder 2">
            <a:extLst>
              <a:ext uri="{FF2B5EF4-FFF2-40B4-BE49-F238E27FC236}">
                <a16:creationId xmlns:a16="http://schemas.microsoft.com/office/drawing/2014/main" id="{24D58B8D-C1A6-B385-96C7-9A65F0170A48}"/>
              </a:ext>
            </a:extLst>
          </p:cNvPr>
          <p:cNvSpPr>
            <a:spLocks noGrp="1"/>
          </p:cNvSpPr>
          <p:nvPr>
            <p:ph idx="1"/>
          </p:nvPr>
        </p:nvSpPr>
        <p:spPr>
          <a:xfrm>
            <a:off x="364068" y="818943"/>
            <a:ext cx="6743658" cy="4932746"/>
          </a:xfrm>
        </p:spPr>
        <p:txBody>
          <a:bodyPr/>
          <a:lstStyle/>
          <a:p>
            <a:r>
              <a:rPr lang="es-LA" sz="2800" b="0" i="0" strike="noStrike" cap="none" spc="0" baseline="0">
                <a:solidFill>
                  <a:srgbClr val="262626"/>
                </a:solidFill>
                <a:effectLst/>
                <a:latin typeface="Arial"/>
                <a:ea typeface="Arial"/>
                <a:cs typeface="Arial"/>
              </a:rPr>
              <a:t>La diseminación continua de la infección continuará teniendo brotes episódicos en diferentes áreas</a:t>
            </a:r>
          </a:p>
          <a:p>
            <a:r>
              <a:rPr lang="es-LA" sz="2800" b="0" i="0" strike="noStrike" cap="none" spc="0" baseline="0">
                <a:solidFill>
                  <a:srgbClr val="262626"/>
                </a:solidFill>
                <a:effectLst/>
                <a:latin typeface="Arial"/>
                <a:ea typeface="Arial"/>
                <a:cs typeface="Arial"/>
              </a:rPr>
              <a:t>El tratamiento eficaz de las personas infectadas, junto con la vacunación, son pilares de la respuesta sostenida a la COVID-19. </a:t>
            </a:r>
          </a:p>
          <a:p>
            <a:r>
              <a:rPr lang="es-LA" sz="2800" b="1" i="0" strike="noStrike" cap="none" spc="0" baseline="0">
                <a:solidFill>
                  <a:srgbClr val="FF0000"/>
                </a:solidFill>
                <a:effectLst/>
                <a:latin typeface="Arial"/>
                <a:ea typeface="Arial"/>
                <a:cs typeface="Arial"/>
              </a:rPr>
              <a:t>Prueba para tratar:</a:t>
            </a:r>
            <a:r>
              <a:rPr lang="es-LA" sz="2800" b="0" i="0" strike="noStrike" cap="none" spc="0" baseline="0">
                <a:solidFill>
                  <a:srgbClr val="262626"/>
                </a:solidFill>
                <a:effectLst/>
                <a:latin typeface="Arial"/>
                <a:ea typeface="Arial"/>
                <a:cs typeface="Arial"/>
              </a:rPr>
              <a:t>descubrir y diagnosticar casos en el momento correcto para proporcionar el tratamiento adecuado, prevenir la enfermedad grave y reducir la propagación de la enfermedad.</a:t>
            </a:r>
          </a:p>
          <a:p>
            <a:endParaRPr lang="en-US" dirty="0"/>
          </a:p>
          <a:p>
            <a:endParaRPr lang="en-US" dirty="0"/>
          </a:p>
        </p:txBody>
      </p:sp>
      <p:pic>
        <p:nvPicPr>
          <p:cNvPr id="5" name="Picture 4">
            <a:extLst>
              <a:ext uri="{FF2B5EF4-FFF2-40B4-BE49-F238E27FC236}">
                <a16:creationId xmlns:a16="http://schemas.microsoft.com/office/drawing/2014/main" id="{320155D0-BBF3-45EA-8D1B-F463CB7DEEAA}"/>
              </a:ext>
            </a:extLst>
          </p:cNvPr>
          <p:cNvPicPr>
            <a:picLocks noChangeAspect="1"/>
          </p:cNvPicPr>
          <p:nvPr/>
        </p:nvPicPr>
        <p:blipFill>
          <a:blip r:embed="rId3"/>
          <a:stretch>
            <a:fillRect/>
          </a:stretch>
        </p:blipFill>
        <p:spPr>
          <a:xfrm>
            <a:off x="7107726" y="2037644"/>
            <a:ext cx="4947042" cy="2782711"/>
          </a:xfrm>
          <a:prstGeom prst="rect">
            <a:avLst/>
          </a:prstGeom>
        </p:spPr>
      </p:pic>
    </p:spTree>
    <p:extLst>
      <p:ext uri="{BB962C8B-B14F-4D97-AF65-F5344CB8AC3E}">
        <p14:creationId xmlns:p14="http://schemas.microsoft.com/office/powerpoint/2010/main" val="1355985112"/>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E0F1-2ACA-595C-3581-954FD438C266}"/>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n.° 7:</a:t>
            </a:r>
          </a:p>
        </p:txBody>
      </p:sp>
      <p:sp>
        <p:nvSpPr>
          <p:cNvPr id="3" name="Content Placeholder 2">
            <a:extLst>
              <a:ext uri="{FF2B5EF4-FFF2-40B4-BE49-F238E27FC236}">
                <a16:creationId xmlns:a16="http://schemas.microsoft.com/office/drawing/2014/main" id="{87C904D8-1114-4CB2-8331-B47531C7588F}"/>
              </a:ext>
            </a:extLst>
          </p:cNvPr>
          <p:cNvSpPr>
            <a:spLocks noGrp="1"/>
          </p:cNvSpPr>
          <p:nvPr>
            <p:ph idx="1"/>
          </p:nvPr>
        </p:nvSpPr>
        <p:spPr>
          <a:xfrm>
            <a:off x="838200" y="1636730"/>
            <a:ext cx="10022633" cy="4932746"/>
          </a:xfrm>
        </p:spPr>
        <p:txBody>
          <a:bodyPr/>
          <a:lstStyle/>
          <a:p>
            <a:r>
              <a:rPr lang="es-LA" sz="2800" b="0" i="0" strike="noStrike" cap="none" spc="0" baseline="0">
                <a:solidFill>
                  <a:srgbClr val="262626"/>
                </a:solidFill>
                <a:effectLst/>
                <a:latin typeface="Arial"/>
                <a:ea typeface="Arial"/>
                <a:cs typeface="Arial"/>
              </a:rPr>
              <a:t>Un hombre de 32 años ingresa al centro médico.</a:t>
            </a:r>
          </a:p>
          <a:p>
            <a:r>
              <a:rPr lang="es-LA" sz="2800" b="0" i="0" strike="noStrike" cap="none" spc="0" baseline="0">
                <a:solidFill>
                  <a:srgbClr val="262626"/>
                </a:solidFill>
                <a:effectLst/>
                <a:latin typeface="Arial"/>
                <a:ea typeface="Arial"/>
                <a:cs typeface="Arial"/>
              </a:rPr>
              <a:t>Tiene tos, dolor de garganta, congestión nasal.  Tiene muchos familiares con COVID, y más temprano ese mismo día tuvo un resultado positivo en la prueba de COVID realizada por un trabajador de la salud comunitario.</a:t>
            </a:r>
          </a:p>
          <a:p>
            <a:r>
              <a:rPr lang="es-LA" sz="2800" b="0" i="0" strike="noStrike" cap="none" spc="0" baseline="0">
                <a:solidFill>
                  <a:srgbClr val="262626"/>
                </a:solidFill>
                <a:effectLst/>
                <a:latin typeface="Arial"/>
                <a:ea typeface="Arial"/>
                <a:cs typeface="Arial"/>
              </a:rPr>
              <a:t>Signos vitales: FC: 88; PA: 145/87; SpO2: 96 %; FR: 14; Temp.: 38,2</a:t>
            </a:r>
            <a:r>
              <a:rPr lang="en-US" sz="2800" b="0" i="0" strike="noStrike" cap="none" spc="0" baseline="0" dirty="0">
                <a:solidFill>
                  <a:srgbClr val="262626"/>
                </a:solidFill>
                <a:effectLst/>
                <a:latin typeface="Arial"/>
                <a:ea typeface="Arial"/>
                <a:cs typeface="Arial"/>
              </a:rPr>
              <a:t>.</a:t>
            </a:r>
            <a:endParaRPr lang="es-LA" sz="2800" b="0" i="0" strike="noStrike" cap="none" spc="0" baseline="0">
              <a:solidFill>
                <a:srgbClr val="262626"/>
              </a:solidFill>
              <a:effectLst/>
              <a:latin typeface="Arial"/>
              <a:ea typeface="Arial"/>
              <a:cs typeface="Arial"/>
            </a:endParaRPr>
          </a:p>
          <a:p>
            <a:r>
              <a:rPr lang="es-LA" sz="2800" b="0" i="0" strike="noStrike" cap="none" spc="0" baseline="0">
                <a:solidFill>
                  <a:srgbClr val="262626"/>
                </a:solidFill>
                <a:effectLst/>
                <a:latin typeface="Arial"/>
                <a:ea typeface="Arial"/>
                <a:cs typeface="Arial"/>
              </a:rPr>
              <a:t>Parece clínicamente estable, sin disnea, sus pulmones están despejados, está alerta y orientado.</a:t>
            </a:r>
          </a:p>
        </p:txBody>
      </p:sp>
    </p:spTree>
    <p:extLst>
      <p:ext uri="{BB962C8B-B14F-4D97-AF65-F5344CB8AC3E}">
        <p14:creationId xmlns:p14="http://schemas.microsoft.com/office/powerpoint/2010/main" val="350434300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EB1AD-698A-4AB6-BF0D-0A5E1D869767}"/>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n.° 7 Continuación</a:t>
            </a:r>
          </a:p>
        </p:txBody>
      </p:sp>
      <p:sp>
        <p:nvSpPr>
          <p:cNvPr id="3" name="Content Placeholder 2">
            <a:extLst>
              <a:ext uri="{FF2B5EF4-FFF2-40B4-BE49-F238E27FC236}">
                <a16:creationId xmlns:a16="http://schemas.microsoft.com/office/drawing/2014/main" id="{251CC5E4-89CB-2982-004B-EC7E6D9160D9}"/>
              </a:ext>
            </a:extLst>
          </p:cNvPr>
          <p:cNvSpPr>
            <a:spLocks noGrp="1"/>
          </p:cNvSpPr>
          <p:nvPr>
            <p:ph idx="1"/>
          </p:nvPr>
        </p:nvSpPr>
        <p:spPr/>
        <p:txBody>
          <a:bodyPr/>
          <a:lstStyle/>
          <a:p>
            <a:r>
              <a:rPr lang="es-LA" sz="2800" b="1" i="0" strike="noStrike" cap="none" spc="0" baseline="0">
                <a:solidFill>
                  <a:srgbClr val="262626"/>
                </a:solidFill>
                <a:effectLst/>
                <a:latin typeface="Arial"/>
                <a:ea typeface="Arial"/>
                <a:cs typeface="Arial"/>
              </a:rPr>
              <a:t>¿Tiene este paciente COVID-19?</a:t>
            </a:r>
          </a:p>
          <a:p>
            <a:pPr lvl="1"/>
            <a:r>
              <a:rPr lang="es-LA" sz="2400" b="0" i="0" strike="noStrike" cap="none" spc="0" baseline="0">
                <a:solidFill>
                  <a:srgbClr val="262626"/>
                </a:solidFill>
                <a:effectLst/>
                <a:latin typeface="Arial"/>
                <a:ea typeface="Arial"/>
                <a:cs typeface="Arial"/>
              </a:rPr>
              <a:t>Sí, confirmado mediante prueba rápida de antígenos antes de la llegada, no requiere pruebas confirmatorias adicionales.</a:t>
            </a:r>
          </a:p>
          <a:p>
            <a:r>
              <a:rPr lang="es-LA" sz="2800" b="1" i="0" strike="noStrike" cap="none" spc="0" baseline="0">
                <a:solidFill>
                  <a:srgbClr val="262626"/>
                </a:solidFill>
                <a:effectLst/>
                <a:latin typeface="Arial"/>
                <a:ea typeface="Arial"/>
                <a:cs typeface="Arial"/>
              </a:rPr>
              <a:t>¿Tiene este paciente síntomas graves?</a:t>
            </a:r>
          </a:p>
          <a:p>
            <a:pPr lvl="1"/>
            <a:r>
              <a:rPr lang="es-LA" sz="2400" b="0" i="0" strike="noStrike" cap="none" spc="0" baseline="0">
                <a:solidFill>
                  <a:srgbClr val="262626"/>
                </a:solidFill>
                <a:effectLst/>
                <a:latin typeface="Arial"/>
                <a:ea typeface="Arial"/>
                <a:cs typeface="Arial"/>
              </a:rPr>
              <a:t>No, cumple con los criterios de síntomas leves.</a:t>
            </a:r>
          </a:p>
          <a:p>
            <a:r>
              <a:rPr lang="es-LA" sz="2800" b="1" i="0" strike="noStrike" cap="none" spc="0" baseline="0">
                <a:solidFill>
                  <a:srgbClr val="262626"/>
                </a:solidFill>
                <a:effectLst/>
                <a:latin typeface="Arial"/>
                <a:ea typeface="Arial"/>
                <a:cs typeface="Arial"/>
              </a:rPr>
              <a:t>¿Ha tenido síntomas durante menos de 5 días?</a:t>
            </a:r>
          </a:p>
          <a:p>
            <a:pPr lvl="1"/>
            <a:r>
              <a:rPr lang="es-LA" sz="2400" b="0" i="0" strike="noStrike" cap="none" spc="0" baseline="0">
                <a:solidFill>
                  <a:srgbClr val="262626"/>
                </a:solidFill>
                <a:effectLst/>
                <a:latin typeface="Arial"/>
                <a:ea typeface="Arial"/>
                <a:cs typeface="Arial"/>
              </a:rPr>
              <a:t>Sí, ha tenido síntomas durante 3 días.</a:t>
            </a:r>
          </a:p>
        </p:txBody>
      </p:sp>
    </p:spTree>
    <p:extLst>
      <p:ext uri="{BB962C8B-B14F-4D97-AF65-F5344CB8AC3E}">
        <p14:creationId xmlns:p14="http://schemas.microsoft.com/office/powerpoint/2010/main" val="39497112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01CD8-682A-C6D4-D4B5-680BAF8D8AEC}"/>
              </a:ext>
            </a:extLst>
          </p:cNvPr>
          <p:cNvSpPr>
            <a:spLocks noGrp="1"/>
          </p:cNvSpPr>
          <p:nvPr>
            <p:ph type="title"/>
          </p:nvPr>
        </p:nvSpPr>
        <p:spPr>
          <a:xfrm>
            <a:off x="171855" y="0"/>
            <a:ext cx="8543925" cy="800039"/>
          </a:xfrm>
        </p:spPr>
        <p:txBody>
          <a:bodyPr/>
          <a:lstStyle/>
          <a:p>
            <a:r>
              <a:rPr lang="es-LA" sz="3600" b="1" i="0" strike="noStrike" cap="none" spc="0" baseline="0">
                <a:solidFill>
                  <a:srgbClr val="577F9F"/>
                </a:solidFill>
                <a:effectLst/>
                <a:latin typeface="Arial"/>
                <a:ea typeface="Arial"/>
                <a:cs typeface="Arial"/>
              </a:rPr>
              <a:t>Caso n.° 7 Continuación</a:t>
            </a:r>
          </a:p>
        </p:txBody>
      </p:sp>
      <p:sp>
        <p:nvSpPr>
          <p:cNvPr id="3" name="Content Placeholder 2">
            <a:extLst>
              <a:ext uri="{FF2B5EF4-FFF2-40B4-BE49-F238E27FC236}">
                <a16:creationId xmlns:a16="http://schemas.microsoft.com/office/drawing/2014/main" id="{0978DF03-1D98-7262-A9A6-C965B35D277E}"/>
              </a:ext>
            </a:extLst>
          </p:cNvPr>
          <p:cNvSpPr>
            <a:spLocks noGrp="1"/>
          </p:cNvSpPr>
          <p:nvPr>
            <p:ph idx="1"/>
          </p:nvPr>
        </p:nvSpPr>
        <p:spPr>
          <a:xfrm>
            <a:off x="1429054" y="800039"/>
            <a:ext cx="8543925" cy="4932746"/>
          </a:xfrm>
        </p:spPr>
        <p:txBody>
          <a:bodyPr/>
          <a:lstStyle/>
          <a:p>
            <a:r>
              <a:rPr lang="es-LA" sz="2600" b="1" i="0" strike="noStrike" cap="none" spc="0" baseline="0">
                <a:solidFill>
                  <a:srgbClr val="262626"/>
                </a:solidFill>
                <a:effectLst/>
                <a:latin typeface="Arial"/>
                <a:ea typeface="Arial"/>
                <a:cs typeface="Arial"/>
              </a:rPr>
              <a:t>¿Este paciente es de riesgo alto?</a:t>
            </a:r>
          </a:p>
          <a:p>
            <a:pPr lvl="1"/>
            <a:r>
              <a:rPr lang="es-LA" sz="2200" b="0" i="0" strike="noStrike" cap="none" spc="0" baseline="0">
                <a:solidFill>
                  <a:srgbClr val="262626"/>
                </a:solidFill>
                <a:effectLst/>
                <a:latin typeface="Arial"/>
                <a:ea typeface="Arial"/>
                <a:cs typeface="Arial"/>
              </a:rPr>
              <a:t>Sí, al realizar más consultas usted se entera de que tiene una enfermedad renal significativa y que sus médicos han dicho que está cerca de necesitar diálisis.</a:t>
            </a:r>
          </a:p>
          <a:p>
            <a:r>
              <a:rPr lang="es-LA" sz="2600" b="1" i="0" strike="noStrike" cap="none" spc="0" baseline="0">
                <a:solidFill>
                  <a:srgbClr val="262626"/>
                </a:solidFill>
                <a:effectLst/>
                <a:latin typeface="Arial"/>
                <a:ea typeface="Arial"/>
                <a:cs typeface="Arial"/>
              </a:rPr>
              <a:t>¿También toma medicamentos que podrían estar contraindicados o requerir un ajuste?</a:t>
            </a:r>
          </a:p>
          <a:p>
            <a:pPr lvl="1"/>
            <a:r>
              <a:rPr lang="es-LA" sz="2200" b="0" i="0" strike="noStrike" cap="none" spc="0" baseline="0">
                <a:solidFill>
                  <a:srgbClr val="262626"/>
                </a:solidFill>
                <a:effectLst/>
                <a:latin typeface="Arial"/>
                <a:ea typeface="Arial"/>
                <a:cs typeface="Arial"/>
              </a:rPr>
              <a:t>No, no tiene ninguna interacción medicamentosa.  Usted revisa su lista con el controlador de interacción en línea.</a:t>
            </a:r>
          </a:p>
          <a:p>
            <a:r>
              <a:rPr lang="es-LA" sz="2600" b="1" i="0" strike="noStrike" cap="none" spc="0" baseline="0">
                <a:solidFill>
                  <a:srgbClr val="262626"/>
                </a:solidFill>
                <a:effectLst/>
                <a:latin typeface="Arial"/>
                <a:ea typeface="Arial"/>
                <a:cs typeface="Arial"/>
              </a:rPr>
              <a:t>¿Tiene enfermedad renal o hepática grave?</a:t>
            </a:r>
          </a:p>
          <a:p>
            <a:pPr lvl="1"/>
            <a:r>
              <a:rPr lang="es-LA" sz="2200" b="0" i="0" strike="noStrike" cap="none" spc="0" baseline="0">
                <a:solidFill>
                  <a:srgbClr val="262626"/>
                </a:solidFill>
                <a:effectLst/>
                <a:latin typeface="Arial"/>
                <a:ea typeface="Arial"/>
                <a:cs typeface="Arial"/>
              </a:rPr>
              <a:t>Sí, tiene enfermedad renal grave.</a:t>
            </a:r>
          </a:p>
          <a:p>
            <a:endParaRPr lang="en-US" dirty="0"/>
          </a:p>
        </p:txBody>
      </p:sp>
      <p:sp>
        <p:nvSpPr>
          <p:cNvPr id="4" name="TextBox 3">
            <a:extLst>
              <a:ext uri="{FF2B5EF4-FFF2-40B4-BE49-F238E27FC236}">
                <a16:creationId xmlns:a16="http://schemas.microsoft.com/office/drawing/2014/main" id="{CAE74DD0-0C2C-C9AD-3B7A-4B6F99B451DC}"/>
              </a:ext>
            </a:extLst>
          </p:cNvPr>
          <p:cNvSpPr txBox="1"/>
          <p:nvPr/>
        </p:nvSpPr>
        <p:spPr>
          <a:xfrm>
            <a:off x="171855" y="5012875"/>
            <a:ext cx="11665918" cy="1554480"/>
          </a:xfrm>
          <a:prstGeom prst="rect">
            <a:avLst/>
          </a:prstGeom>
          <a:noFill/>
        </p:spPr>
        <p:txBody>
          <a:bodyPr wrap="square" rtlCol="0">
            <a:spAutoFit/>
          </a:bodyPr>
          <a:lstStyle/>
          <a:p>
            <a:pPr algn="ctr"/>
            <a:r>
              <a:rPr lang="es-LA" sz="2400" b="1" i="0" strike="noStrike" cap="none" spc="0" baseline="0">
                <a:solidFill>
                  <a:srgbClr val="000000"/>
                </a:solidFill>
                <a:effectLst/>
                <a:latin typeface="Arial"/>
                <a:ea typeface="Arial"/>
                <a:cs typeface="Arial"/>
              </a:rPr>
              <a:t>Esta paciente no puede tomar Paxlovid, pero es candidato para molnupiravir, en función del factor de riesgo sin ninguna otra contraindicación. </a:t>
            </a:r>
          </a:p>
          <a:p>
            <a:pPr algn="ctr"/>
            <a:endParaRPr lang="en-US" sz="2400" b="1" dirty="0">
              <a:highlight>
                <a:srgbClr val="00FF00"/>
              </a:highlight>
            </a:endParaRPr>
          </a:p>
          <a:p>
            <a:pPr algn="ctr"/>
            <a:r>
              <a:rPr lang="es-LA" sz="2400" b="1" i="0" strike="noStrike" cap="none" spc="0" baseline="0">
                <a:solidFill>
                  <a:srgbClr val="000000"/>
                </a:solidFill>
                <a:effectLst/>
                <a:latin typeface="Arial"/>
                <a:ea typeface="Arial"/>
                <a:cs typeface="Arial"/>
              </a:rPr>
              <a:t>¡Prescriba molnupiravir!  ¡Y asesórele sobre métodos anticonceptivos!</a:t>
            </a:r>
          </a:p>
        </p:txBody>
      </p:sp>
    </p:spTree>
    <p:extLst>
      <p:ext uri="{BB962C8B-B14F-4D97-AF65-F5344CB8AC3E}">
        <p14:creationId xmlns:p14="http://schemas.microsoft.com/office/powerpoint/2010/main" val="26567486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FAC80F-ACFF-0179-0B9C-4B758EA53AC5}"/>
              </a:ext>
            </a:extLst>
          </p:cNvPr>
          <p:cNvSpPr>
            <a:spLocks noGrp="1"/>
          </p:cNvSpPr>
          <p:nvPr>
            <p:ph type="title"/>
          </p:nvPr>
        </p:nvSpPr>
        <p:spPr/>
        <p:txBody>
          <a:bodyPr>
            <a:normAutofit/>
          </a:bodyPr>
          <a:lstStyle/>
          <a:p>
            <a:r>
              <a:rPr lang="es-LA" sz="3600" b="0" i="0" strike="noStrike" cap="none" spc="300" baseline="0">
                <a:solidFill>
                  <a:srgbClr val="FFFFFF"/>
                </a:solidFill>
                <a:effectLst/>
                <a:latin typeface="Arial"/>
                <a:ea typeface="Arial"/>
                <a:cs typeface="Arial"/>
              </a:rPr>
              <a:t>Prueba para tratar: Preguntas adicionales y cómo poner en práctica</a:t>
            </a:r>
          </a:p>
        </p:txBody>
      </p:sp>
      <p:sp>
        <p:nvSpPr>
          <p:cNvPr id="4" name="Picture Placeholder 3">
            <a:extLst>
              <a:ext uri="{FF2B5EF4-FFF2-40B4-BE49-F238E27FC236}">
                <a16:creationId xmlns:a16="http://schemas.microsoft.com/office/drawing/2014/main" id="{42D48087-2224-FA56-53E2-54B7784D7579}"/>
              </a:ext>
            </a:extLst>
          </p:cNvPr>
          <p:cNvSpPr>
            <a:spLocks noGrp="1"/>
          </p:cNvSpPr>
          <p:nvPr>
            <p:ph type="pic" sz="quarter" idx="10"/>
          </p:nvPr>
        </p:nvSpPr>
        <p:spPr/>
        <p:txBody>
          <a:bodyPr/>
          <a:lstStyle/>
          <a:p>
            <a:endParaRPr/>
          </a:p>
        </p:txBody>
      </p:sp>
    </p:spTree>
    <p:extLst>
      <p:ext uri="{BB962C8B-B14F-4D97-AF65-F5344CB8AC3E}">
        <p14:creationId xmlns:p14="http://schemas.microsoft.com/office/powerpoint/2010/main" val="359265856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486B-FD3F-FDE9-5D46-3100816A3D96}"/>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Objetivos</a:t>
            </a:r>
          </a:p>
        </p:txBody>
      </p:sp>
      <p:sp>
        <p:nvSpPr>
          <p:cNvPr id="3" name="Content Placeholder 2">
            <a:extLst>
              <a:ext uri="{FF2B5EF4-FFF2-40B4-BE49-F238E27FC236}">
                <a16:creationId xmlns:a16="http://schemas.microsoft.com/office/drawing/2014/main" id="{70ACB36B-24FD-8A8B-B8B7-9F097800D014}"/>
              </a:ext>
            </a:extLst>
          </p:cNvPr>
          <p:cNvSpPr>
            <a:spLocks noGrp="1"/>
          </p:cNvSpPr>
          <p:nvPr>
            <p:ph idx="1"/>
          </p:nvPr>
        </p:nvSpPr>
        <p:spPr/>
        <p:txBody>
          <a:bodyPr/>
          <a:lstStyle/>
          <a:p>
            <a:r>
              <a:rPr lang="es-LA" sz="2800" b="0" i="0" strike="noStrike" cap="none" spc="0" baseline="0">
                <a:solidFill>
                  <a:srgbClr val="262626"/>
                </a:solidFill>
                <a:effectLst/>
                <a:latin typeface="Arial"/>
                <a:ea typeface="Arial"/>
                <a:cs typeface="Arial"/>
              </a:rPr>
              <a:t>Comprender las preguntas frecuentes sobre la puesta en práctica de la prueba para tratar.</a:t>
            </a:r>
          </a:p>
          <a:p>
            <a:r>
              <a:rPr lang="es-LA" sz="2800" b="0" i="0" strike="noStrike" cap="none" spc="0" baseline="0">
                <a:solidFill>
                  <a:srgbClr val="262626"/>
                </a:solidFill>
                <a:effectLst/>
                <a:latin typeface="Arial"/>
                <a:ea typeface="Arial"/>
                <a:cs typeface="Arial"/>
              </a:rPr>
              <a:t>Apreciar el beneficio de la T2T para el fortalecimiento de los sistemas de salud. </a:t>
            </a:r>
          </a:p>
          <a:p>
            <a:r>
              <a:rPr lang="es-LA" sz="2800" b="0" i="0" strike="noStrike" cap="none" spc="0" baseline="0">
                <a:solidFill>
                  <a:srgbClr val="262626"/>
                </a:solidFill>
                <a:effectLst/>
                <a:latin typeface="Arial"/>
                <a:ea typeface="Arial"/>
                <a:cs typeface="Arial"/>
              </a:rPr>
              <a:t>Planificar la puesta en práctica de la T2T en su entorno clínico.</a:t>
            </a:r>
          </a:p>
          <a:p>
            <a:endParaRPr lang="en-US"/>
          </a:p>
          <a:p>
            <a:endParaRPr lang="en-US"/>
          </a:p>
        </p:txBody>
      </p:sp>
    </p:spTree>
    <p:extLst>
      <p:ext uri="{BB962C8B-B14F-4D97-AF65-F5344CB8AC3E}">
        <p14:creationId xmlns:p14="http://schemas.microsoft.com/office/powerpoint/2010/main" val="142594364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A28FA5-13F2-E945-8640-630E61D7F7D4}"/>
              </a:ext>
            </a:extLst>
          </p:cNvPr>
          <p:cNvSpPr txBox="1"/>
          <p:nvPr/>
        </p:nvSpPr>
        <p:spPr>
          <a:xfrm>
            <a:off x="304800" y="222620"/>
            <a:ext cx="11582400" cy="9921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es-LA" sz="3200" b="1" i="0" strike="noStrike" cap="none" spc="0" baseline="0">
                <a:solidFill>
                  <a:srgbClr val="577F9F"/>
                </a:solidFill>
                <a:effectLst/>
                <a:latin typeface="Arial"/>
                <a:ea typeface="Arial"/>
                <a:cs typeface="Arial"/>
              </a:rPr>
              <a:t>¿Cómo puede la prueba para tratar mejorar la experiencia de mi equipo clínico? </a:t>
            </a:r>
          </a:p>
        </p:txBody>
      </p:sp>
      <p:sp>
        <p:nvSpPr>
          <p:cNvPr id="5" name="Content Placeholder 3">
            <a:extLst>
              <a:ext uri="{FF2B5EF4-FFF2-40B4-BE49-F238E27FC236}">
                <a16:creationId xmlns:a16="http://schemas.microsoft.com/office/drawing/2014/main" id="{B6ACC662-5430-C028-667C-7819074CEF2F}"/>
              </a:ext>
            </a:extLst>
          </p:cNvPr>
          <p:cNvSpPr txBox="1"/>
          <p:nvPr/>
        </p:nvSpPr>
        <p:spPr>
          <a:xfrm>
            <a:off x="762001" y="916781"/>
            <a:ext cx="10972800" cy="5024438"/>
          </a:xfrm>
          <a:prstGeom prst="rect">
            <a:avLst/>
          </a:prstGeom>
        </p:spPr>
        <p:txBody>
          <a:bodyPr vert="horz" lIns="91440" tIns="45720" rIns="91440" bIns="45720" rtlCol="0" anchor="t">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s-LA" sz="2800" b="0" i="0" strike="noStrike" cap="none" spc="0" baseline="0">
                <a:solidFill>
                  <a:srgbClr val="262626"/>
                </a:solidFill>
                <a:effectLst/>
                <a:latin typeface="Arial"/>
                <a:ea typeface="Arial"/>
                <a:cs typeface="Arial"/>
              </a:rPr>
              <a:t>Tener la oportunidad de ofrecer mejores tratamientos a los pacientes es EXCELENTE y MOTIVADOR, especialmente dado el estrés constante de la pandemia.</a:t>
            </a:r>
            <a:endParaRPr lang="en-US" dirty="0">
              <a:cs typeface="Calibri"/>
            </a:endParaRPr>
          </a:p>
          <a:p>
            <a:r>
              <a:rPr lang="es-LA" sz="2800" b="0" i="0" strike="noStrike" cap="none" spc="0" baseline="0">
                <a:solidFill>
                  <a:srgbClr val="262626"/>
                </a:solidFill>
                <a:effectLst/>
                <a:latin typeface="Arial"/>
                <a:ea typeface="Arial"/>
                <a:cs typeface="Arial"/>
              </a:rPr>
              <a:t>Reducir la carga para los sistemas de salud y, por ende, la carga de trabajo, tener menos personas hospitalizadas con COVID grave.</a:t>
            </a:r>
            <a:endParaRPr lang="en-US" dirty="0"/>
          </a:p>
          <a:p>
            <a:r>
              <a:rPr lang="es-LA" sz="2800" b="0" i="0" strike="noStrike" cap="none" spc="0" baseline="0">
                <a:solidFill>
                  <a:srgbClr val="262626"/>
                </a:solidFill>
                <a:effectLst/>
                <a:latin typeface="Arial"/>
                <a:ea typeface="Arial"/>
                <a:cs typeface="Arial"/>
              </a:rPr>
              <a:t>El flujo de trabajo simplificado y eficiente puede traducirse en una mejor atención del paciente en todos los procesos de la enfermedad (no solo la COVID).</a:t>
            </a:r>
          </a:p>
          <a:p>
            <a:r>
              <a:rPr lang="es-LA" sz="2800" b="0" i="0" strike="noStrike" cap="none" spc="0" baseline="0">
                <a:solidFill>
                  <a:srgbClr val="262626"/>
                </a:solidFill>
                <a:effectLst/>
                <a:latin typeface="Arial"/>
                <a:ea typeface="Arial"/>
                <a:cs typeface="Arial"/>
              </a:rPr>
              <a:t>Acceso mejorado a pruebas e identificación de casos</a:t>
            </a:r>
            <a:r>
              <a:rPr lang="en-US" sz="2800" b="0" i="0" strike="noStrike" cap="none" spc="0" baseline="0" dirty="0">
                <a:solidFill>
                  <a:srgbClr val="262626"/>
                </a:solidFill>
                <a:effectLst/>
                <a:latin typeface="Arial"/>
                <a:ea typeface="Arial"/>
                <a:cs typeface="Arial"/>
              </a:rPr>
              <a:t>.</a:t>
            </a:r>
            <a:r>
              <a:rPr lang="es-LA" sz="2800" b="0" i="0" strike="noStrike" cap="none" spc="0" baseline="0">
                <a:solidFill>
                  <a:srgbClr val="262626"/>
                </a:solidFill>
                <a:effectLst/>
                <a:latin typeface="Arial"/>
                <a:ea typeface="Arial"/>
                <a:cs typeface="Arial"/>
              </a:rPr>
              <a:t> </a:t>
            </a:r>
          </a:p>
          <a:p>
            <a:endParaRPr lang="en-US" dirty="0"/>
          </a:p>
        </p:txBody>
      </p:sp>
      <p:sp>
        <p:nvSpPr>
          <p:cNvPr id="6" name="Slide Number Placeholder 2">
            <a:extLst>
              <a:ext uri="{FF2B5EF4-FFF2-40B4-BE49-F238E27FC236}">
                <a16:creationId xmlns:a16="http://schemas.microsoft.com/office/drawing/2014/main" id="{48E5B5A0-0C9F-F979-791E-98892452EE96}"/>
              </a:ext>
            </a:extLst>
          </p:cNvPr>
          <p:cNvSpPr txBox="1"/>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7F1F82B-EACD-44DD-B37E-7A7D49CC393D}" type="slidenum">
              <a:rPr lang="en-US" smtClean="0"/>
              <a:pPr>
                <a:defRPr/>
              </a:pPr>
              <a:t>105</a:t>
            </a:fld>
            <a:endParaRPr lang="en-US"/>
          </a:p>
        </p:txBody>
      </p:sp>
    </p:spTree>
    <p:extLst>
      <p:ext uri="{BB962C8B-B14F-4D97-AF65-F5344CB8AC3E}">
        <p14:creationId xmlns:p14="http://schemas.microsoft.com/office/powerpoint/2010/main" val="242540332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50E051-74AD-CAB0-2F07-FFC6091BD9B2}"/>
              </a:ext>
            </a:extLst>
          </p:cNvPr>
          <p:cNvSpPr>
            <a:spLocks noGrp="1"/>
          </p:cNvSpPr>
          <p:nvPr>
            <p:ph type="title"/>
          </p:nvPr>
        </p:nvSpPr>
        <p:spPr>
          <a:xfrm>
            <a:off x="390728" y="288525"/>
            <a:ext cx="11185187" cy="1080554"/>
          </a:xfrm>
        </p:spPr>
        <p:txBody>
          <a:bodyPr>
            <a:normAutofit fontScale="90000"/>
          </a:bodyPr>
          <a:lstStyle/>
          <a:p>
            <a:r>
              <a:rPr lang="es-LA" sz="3600" b="1" i="0" strike="noStrike" cap="none" spc="0" baseline="0">
                <a:solidFill>
                  <a:srgbClr val="577F9F"/>
                </a:solidFill>
                <a:effectLst/>
                <a:latin typeface="Arial"/>
                <a:ea typeface="Arial"/>
                <a:cs typeface="Arial"/>
              </a:rPr>
              <a:t>¿Cómo puede la prueba para tratar la COVID-19 mejorar las experiencias de los pacientes en el futuro? </a:t>
            </a:r>
          </a:p>
        </p:txBody>
      </p:sp>
      <p:sp>
        <p:nvSpPr>
          <p:cNvPr id="2" name="Content Placeholder 1">
            <a:extLst>
              <a:ext uri="{FF2B5EF4-FFF2-40B4-BE49-F238E27FC236}">
                <a16:creationId xmlns:a16="http://schemas.microsoft.com/office/drawing/2014/main" id="{2346D15D-4E2A-0288-4C6B-21FBC27EDEE9}"/>
              </a:ext>
            </a:extLst>
          </p:cNvPr>
          <p:cNvSpPr>
            <a:spLocks noGrp="1"/>
          </p:cNvSpPr>
          <p:nvPr>
            <p:ph idx="1"/>
          </p:nvPr>
        </p:nvSpPr>
        <p:spPr>
          <a:xfrm>
            <a:off x="838200" y="1636730"/>
            <a:ext cx="10737715" cy="4932746"/>
          </a:xfrm>
        </p:spPr>
        <p:txBody>
          <a:bodyPr/>
          <a:lstStyle/>
          <a:p>
            <a:r>
              <a:rPr lang="es-LA" sz="2800" b="0" i="0" strike="noStrike" cap="none" spc="0" baseline="0">
                <a:solidFill>
                  <a:srgbClr val="000000"/>
                </a:solidFill>
                <a:effectLst/>
                <a:latin typeface="Helvetica"/>
                <a:ea typeface="Helvetica"/>
                <a:cs typeface="Helvetica"/>
              </a:rPr>
              <a:t>La T2T para la COVID-19 creará nuestra capacidad de aplicar enfoques similares de diagnóstico e inicio del tratamiento precoces para TODOS los pacientes</a:t>
            </a:r>
            <a:r>
              <a:rPr lang="en-US" sz="2800" b="0" i="0" strike="noStrike" cap="none" spc="0" baseline="0" dirty="0">
                <a:solidFill>
                  <a:srgbClr val="000000"/>
                </a:solidFill>
                <a:effectLst/>
                <a:latin typeface="Helvetica"/>
                <a:ea typeface="Helvetica"/>
                <a:cs typeface="Helvetica"/>
              </a:rPr>
              <a:t>.</a:t>
            </a:r>
            <a:endParaRPr lang="es-LA" sz="2800" b="0" i="0" strike="noStrike" cap="none" spc="0" baseline="0">
              <a:solidFill>
                <a:srgbClr val="000000"/>
              </a:solidFill>
              <a:effectLst/>
              <a:latin typeface="Helvetica"/>
              <a:ea typeface="Helvetica"/>
              <a:cs typeface="Helvetica"/>
            </a:endParaRPr>
          </a:p>
          <a:p>
            <a:pPr lvl="1"/>
            <a:r>
              <a:rPr lang="es-LA" sz="2400" b="0" i="0" strike="noStrike" cap="none" spc="0" baseline="0">
                <a:solidFill>
                  <a:srgbClr val="262626"/>
                </a:solidFill>
                <a:effectLst/>
                <a:latin typeface="Arial"/>
                <a:ea typeface="Arial"/>
                <a:cs typeface="Arial"/>
              </a:rPr>
              <a:t>Las variantes futuras de la COVID-19 pueden tener manifestaciones más graves, en cuyo caso la T2T tendría un impacto potencial tremendo.</a:t>
            </a:r>
            <a:endParaRPr lang="en-US" b="1" dirty="0">
              <a:effectLst/>
              <a:ea typeface="Calibri" panose="020F0502020204030204"/>
              <a:cs typeface="Times New Roman"/>
            </a:endParaRPr>
          </a:p>
          <a:p>
            <a:pPr>
              <a:lnSpc>
                <a:spcPct val="107000"/>
              </a:lnSpc>
              <a:spcAft>
                <a:spcPts val="800"/>
              </a:spcAft>
            </a:pPr>
            <a:r>
              <a:rPr lang="es-LA" sz="2800" b="1" i="0" strike="noStrike" cap="none" spc="0" baseline="0">
                <a:solidFill>
                  <a:srgbClr val="262626"/>
                </a:solidFill>
                <a:effectLst/>
                <a:latin typeface="Arial"/>
                <a:ea typeface="Arial"/>
                <a:cs typeface="Arial"/>
              </a:rPr>
              <a:t>El diagnóstico y el inicio precoces del tratamiento </a:t>
            </a:r>
            <a:r>
              <a:rPr lang="es-LA" sz="2800" b="0" i="0" strike="noStrike" cap="none" spc="0" baseline="0">
                <a:solidFill>
                  <a:srgbClr val="262626"/>
                </a:solidFill>
                <a:effectLst/>
                <a:latin typeface="Arial"/>
                <a:ea typeface="Arial"/>
                <a:cs typeface="Arial"/>
              </a:rPr>
              <a:t>pueden cambiar el curso de la enfermedad para otras enfermedades además de la COVID-19.  </a:t>
            </a:r>
            <a:endParaRPr lang="en-US" dirty="0"/>
          </a:p>
          <a:p>
            <a:pPr lvl="1">
              <a:lnSpc>
                <a:spcPct val="107000"/>
              </a:lnSpc>
              <a:spcAft>
                <a:spcPts val="800"/>
              </a:spcAft>
            </a:pPr>
            <a:r>
              <a:rPr lang="es-LA" sz="2400" b="0" i="0" strike="noStrike" cap="none" spc="0" baseline="0">
                <a:solidFill>
                  <a:srgbClr val="262626"/>
                </a:solidFill>
                <a:effectLst/>
                <a:latin typeface="Arial"/>
                <a:ea typeface="Arial"/>
                <a:cs typeface="Arial"/>
              </a:rPr>
              <a:t>Por ejemplo, la identificación y el tratamiento precoces de infecciones agudas como neumonía o infecciones de las vías urinarias pueden prevenir la progresión a una infección más grave. </a:t>
            </a:r>
            <a:endParaRPr lang="en-US" dirty="0">
              <a:ea typeface="Calibri" panose="020F0502020204030204"/>
              <a:cs typeface="Calibri"/>
            </a:endParaRPr>
          </a:p>
          <a:p>
            <a:endParaRPr lang="en-US" dirty="0">
              <a:solidFill>
                <a:srgbClr val="000000"/>
              </a:solidFill>
              <a:effectLst/>
              <a:latin typeface="Helvetica" pitchFamily="2" charset="0"/>
            </a:endParaRPr>
          </a:p>
        </p:txBody>
      </p:sp>
      <p:sp>
        <p:nvSpPr>
          <p:cNvPr id="5" name="Slide Number Placeholder 2">
            <a:extLst>
              <a:ext uri="{FF2B5EF4-FFF2-40B4-BE49-F238E27FC236}">
                <a16:creationId xmlns:a16="http://schemas.microsoft.com/office/drawing/2014/main" id="{919713BE-9011-0C9D-4D3E-AF9DE0AC2BA0}"/>
              </a:ext>
            </a:extLst>
          </p:cNvPr>
          <p:cNvSpPr txBox="1"/>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7F1F82B-EACD-44DD-B37E-7A7D49CC393D}" type="slidenum">
              <a:rPr lang="en-US" smtClean="0"/>
              <a:pPr>
                <a:defRPr/>
              </a:pPr>
              <a:t>106</a:t>
            </a:fld>
            <a:endParaRPr lang="en-US"/>
          </a:p>
        </p:txBody>
      </p:sp>
    </p:spTree>
    <p:extLst>
      <p:ext uri="{BB962C8B-B14F-4D97-AF65-F5344CB8AC3E}">
        <p14:creationId xmlns:p14="http://schemas.microsoft.com/office/powerpoint/2010/main" val="83440820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11B6-462E-00EA-08DB-079831CEC040}"/>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Considere su entorno clínico</a:t>
            </a:r>
          </a:p>
        </p:txBody>
      </p:sp>
      <p:sp>
        <p:nvSpPr>
          <p:cNvPr id="3" name="Content Placeholder 2">
            <a:extLst>
              <a:ext uri="{FF2B5EF4-FFF2-40B4-BE49-F238E27FC236}">
                <a16:creationId xmlns:a16="http://schemas.microsoft.com/office/drawing/2014/main" id="{FDBA3575-C740-30E3-289B-AC8AC4305B22}"/>
              </a:ext>
            </a:extLst>
          </p:cNvPr>
          <p:cNvSpPr>
            <a:spLocks noGrp="1"/>
          </p:cNvSpPr>
          <p:nvPr>
            <p:ph idx="1"/>
          </p:nvPr>
        </p:nvSpPr>
        <p:spPr>
          <a:xfrm>
            <a:off x="838200" y="1636730"/>
            <a:ext cx="10854447" cy="4932746"/>
          </a:xfrm>
        </p:spPr>
        <p:txBody>
          <a:bodyPr/>
          <a:lstStyle/>
          <a:p>
            <a:r>
              <a:rPr lang="es-LA" sz="2800" b="0" i="0" strike="noStrike" cap="none" spc="0" baseline="0">
                <a:solidFill>
                  <a:srgbClr val="262626"/>
                </a:solidFill>
                <a:effectLst/>
                <a:latin typeface="Arial"/>
                <a:ea typeface="Arial"/>
                <a:cs typeface="Arial"/>
              </a:rPr>
              <a:t>¿Cuál es el proceso actual para el cuidado de pacientes con COVID-19?</a:t>
            </a:r>
          </a:p>
          <a:p>
            <a:pPr lvl="1"/>
            <a:r>
              <a:rPr lang="es-LA" sz="2400" b="0" i="0" strike="noStrike" cap="none" spc="0" baseline="0">
                <a:solidFill>
                  <a:srgbClr val="262626"/>
                </a:solidFill>
                <a:effectLst/>
                <a:latin typeface="Arial"/>
                <a:ea typeface="Arial"/>
                <a:cs typeface="Arial"/>
              </a:rPr>
              <a:t>¿Cuándo, por qué y cómo se involucran en la atención?</a:t>
            </a:r>
          </a:p>
          <a:p>
            <a:pPr lvl="1"/>
            <a:r>
              <a:rPr lang="es-LA" sz="2400" b="0" i="0" strike="noStrike" cap="none" spc="0" baseline="0">
                <a:solidFill>
                  <a:srgbClr val="262626"/>
                </a:solidFill>
                <a:effectLst/>
                <a:latin typeface="Arial"/>
                <a:ea typeface="Arial"/>
                <a:cs typeface="Arial"/>
              </a:rPr>
              <a:t>¿Quién forma parte del equipo de atención?</a:t>
            </a:r>
          </a:p>
          <a:p>
            <a:pPr lvl="1"/>
            <a:r>
              <a:rPr lang="es-LA" sz="2400" b="0" i="0" strike="noStrike" cap="none" spc="0" baseline="0">
                <a:solidFill>
                  <a:srgbClr val="262626"/>
                </a:solidFill>
                <a:effectLst/>
                <a:latin typeface="Arial"/>
                <a:ea typeface="Arial"/>
                <a:cs typeface="Arial"/>
              </a:rPr>
              <a:t>¿Qué tan bien está funcionando esto para los pacientes?</a:t>
            </a:r>
          </a:p>
          <a:p>
            <a:pPr lvl="1"/>
            <a:r>
              <a:rPr lang="es-LA" sz="2400" b="0" i="0" strike="noStrike" cap="none" spc="0" baseline="0">
                <a:solidFill>
                  <a:srgbClr val="262626"/>
                </a:solidFill>
                <a:effectLst/>
                <a:latin typeface="Arial"/>
                <a:ea typeface="Arial"/>
                <a:cs typeface="Arial"/>
              </a:rPr>
              <a:t>¿Qué tan bien está funcionando para el equipo de atención?</a:t>
            </a:r>
          </a:p>
          <a:p>
            <a:pPr lvl="1"/>
            <a:r>
              <a:rPr lang="es-LA" sz="2400" b="0" i="0" strike="noStrike" cap="none" spc="0" baseline="0">
                <a:solidFill>
                  <a:srgbClr val="262626"/>
                </a:solidFill>
                <a:effectLst/>
                <a:latin typeface="Arial"/>
                <a:ea typeface="Arial"/>
                <a:cs typeface="Arial"/>
              </a:rPr>
              <a:t>¿Cómo podría mejorarse tanto para los pacientes como para el equipo de atención?</a:t>
            </a:r>
          </a:p>
          <a:p>
            <a:r>
              <a:rPr lang="es-LA" sz="2800" b="0" i="0" strike="noStrike" cap="none" spc="0" baseline="0">
                <a:solidFill>
                  <a:srgbClr val="262626"/>
                </a:solidFill>
                <a:effectLst/>
                <a:latin typeface="Arial"/>
                <a:ea typeface="Arial"/>
                <a:cs typeface="Arial"/>
              </a:rPr>
              <a:t>¿Cómo puede realizar la prueba para tratar en su entorno clínico?</a:t>
            </a:r>
          </a:p>
        </p:txBody>
      </p:sp>
    </p:spTree>
    <p:extLst>
      <p:ext uri="{BB962C8B-B14F-4D97-AF65-F5344CB8AC3E}">
        <p14:creationId xmlns:p14="http://schemas.microsoft.com/office/powerpoint/2010/main" val="299016656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1E9D-CF04-D433-8971-02F99484BB85}"/>
              </a:ext>
            </a:extLst>
          </p:cNvPr>
          <p:cNvSpPr>
            <a:spLocks noGrp="1"/>
          </p:cNvSpPr>
          <p:nvPr>
            <p:ph type="title"/>
          </p:nvPr>
        </p:nvSpPr>
        <p:spPr>
          <a:xfrm>
            <a:off x="410183" y="179933"/>
            <a:ext cx="11379740" cy="800039"/>
          </a:xfrm>
        </p:spPr>
        <p:txBody>
          <a:bodyPr>
            <a:normAutofit fontScale="90000"/>
          </a:bodyPr>
          <a:lstStyle/>
          <a:p>
            <a:r>
              <a:rPr lang="es-LA" sz="3200" b="1" i="0" strike="noStrike" cap="none" spc="0" baseline="0">
                <a:solidFill>
                  <a:srgbClr val="577F9F"/>
                </a:solidFill>
                <a:effectLst/>
                <a:latin typeface="Arial"/>
                <a:ea typeface="Arial"/>
                <a:cs typeface="Arial"/>
              </a:rPr>
              <a:t>Guía de puesta en práctica: En el lugar de prestación de servicios</a:t>
            </a:r>
          </a:p>
        </p:txBody>
      </p:sp>
      <p:sp>
        <p:nvSpPr>
          <p:cNvPr id="3" name="Content Placeholder 2">
            <a:extLst>
              <a:ext uri="{FF2B5EF4-FFF2-40B4-BE49-F238E27FC236}">
                <a16:creationId xmlns:a16="http://schemas.microsoft.com/office/drawing/2014/main" id="{A99F37AB-FBB3-E548-EB5D-DCA7603FFEB0}"/>
              </a:ext>
            </a:extLst>
          </p:cNvPr>
          <p:cNvSpPr>
            <a:spLocks noGrp="1"/>
          </p:cNvSpPr>
          <p:nvPr>
            <p:ph idx="1"/>
          </p:nvPr>
        </p:nvSpPr>
        <p:spPr>
          <a:xfrm>
            <a:off x="896566" y="979972"/>
            <a:ext cx="8543925" cy="3694027"/>
          </a:xfrm>
        </p:spPr>
        <p:txBody>
          <a:bodyPr/>
          <a:lstStyle/>
          <a:p>
            <a:r>
              <a:rPr lang="es-LA" sz="2200" b="1" i="0" strike="noStrike" cap="none" spc="0" baseline="0">
                <a:solidFill>
                  <a:srgbClr val="262626"/>
                </a:solidFill>
                <a:effectLst/>
                <a:latin typeface="Arial"/>
                <a:ea typeface="Arial"/>
                <a:cs typeface="Arial"/>
              </a:rPr>
              <a:t>Liderazgo</a:t>
            </a:r>
          </a:p>
          <a:p>
            <a:pPr lvl="1"/>
            <a:r>
              <a:rPr lang="es-LA" sz="1800" b="0" i="0" strike="noStrike" cap="none" spc="0" baseline="0">
                <a:solidFill>
                  <a:srgbClr val="262626"/>
                </a:solidFill>
                <a:effectLst/>
                <a:latin typeface="Arial"/>
                <a:ea typeface="Arial"/>
                <a:cs typeface="Arial"/>
              </a:rPr>
              <a:t>Se necesita el liderazgo de y la aceptación administrativa de la institución</a:t>
            </a:r>
          </a:p>
          <a:p>
            <a:r>
              <a:rPr lang="es-LA" sz="2200" b="1" i="0" strike="noStrike" cap="none" spc="0" baseline="0">
                <a:solidFill>
                  <a:srgbClr val="262626"/>
                </a:solidFill>
                <a:effectLst/>
                <a:latin typeface="Arial"/>
                <a:ea typeface="Arial"/>
                <a:cs typeface="Arial"/>
              </a:rPr>
              <a:t>Organizacional</a:t>
            </a:r>
          </a:p>
          <a:p>
            <a:pPr lvl="1"/>
            <a:r>
              <a:rPr lang="es-LA" sz="1800" b="0" i="0" strike="noStrike" cap="none" spc="0" baseline="0">
                <a:solidFill>
                  <a:srgbClr val="262626"/>
                </a:solidFill>
                <a:effectLst/>
                <a:latin typeface="Arial"/>
                <a:ea typeface="Arial"/>
                <a:cs typeface="Arial"/>
              </a:rPr>
              <a:t>Disponibilidad de materiales</a:t>
            </a:r>
          </a:p>
          <a:p>
            <a:pPr lvl="1"/>
            <a:r>
              <a:rPr lang="es-LA" sz="1800" b="0" i="0" strike="noStrike" cap="none" spc="0" baseline="0">
                <a:solidFill>
                  <a:srgbClr val="262626"/>
                </a:solidFill>
                <a:effectLst/>
                <a:latin typeface="Arial"/>
                <a:ea typeface="Arial"/>
                <a:cs typeface="Arial"/>
              </a:rPr>
              <a:t>Desarrollo de políticas</a:t>
            </a:r>
          </a:p>
          <a:p>
            <a:pPr lvl="1"/>
            <a:r>
              <a:rPr lang="es-LA" sz="1800" b="0" i="0" strike="noStrike" cap="none" spc="0" baseline="0">
                <a:solidFill>
                  <a:srgbClr val="262626"/>
                </a:solidFill>
                <a:effectLst/>
                <a:latin typeface="Arial"/>
                <a:ea typeface="Arial"/>
                <a:cs typeface="Arial"/>
              </a:rPr>
              <a:t>Optimización segura y eficaz de la atención</a:t>
            </a:r>
          </a:p>
          <a:p>
            <a:r>
              <a:rPr lang="es-LA" sz="2200" b="1" i="0" strike="noStrike" cap="none" spc="0" baseline="0">
                <a:solidFill>
                  <a:srgbClr val="262626"/>
                </a:solidFill>
                <a:effectLst/>
                <a:latin typeface="Arial"/>
                <a:ea typeface="Arial"/>
                <a:cs typeface="Arial"/>
              </a:rPr>
              <a:t>Monitoreo de la calidad</a:t>
            </a:r>
          </a:p>
          <a:p>
            <a:pPr lvl="1"/>
            <a:r>
              <a:rPr lang="es-LA" sz="1800" b="0" i="0" strike="noStrike" cap="none" spc="0" baseline="0">
                <a:solidFill>
                  <a:srgbClr val="262626"/>
                </a:solidFill>
                <a:effectLst/>
                <a:latin typeface="Arial"/>
                <a:ea typeface="Arial"/>
                <a:cs typeface="Arial"/>
              </a:rPr>
              <a:t>Procesos de QI</a:t>
            </a:r>
          </a:p>
          <a:p>
            <a:pPr lvl="1"/>
            <a:r>
              <a:rPr lang="es-LA" sz="1800" b="0" i="0" strike="noStrike" cap="none" spc="0" baseline="0">
                <a:solidFill>
                  <a:srgbClr val="262626"/>
                </a:solidFill>
                <a:effectLst/>
                <a:latin typeface="Arial"/>
                <a:ea typeface="Arial"/>
                <a:cs typeface="Arial"/>
              </a:rPr>
              <a:t>Farmacovigilancia</a:t>
            </a:r>
          </a:p>
          <a:p>
            <a:r>
              <a:rPr lang="es-LA" sz="2200" b="1" i="0" strike="noStrike" cap="none" spc="0" baseline="0">
                <a:solidFill>
                  <a:srgbClr val="262626"/>
                </a:solidFill>
                <a:effectLst/>
                <a:latin typeface="Arial"/>
                <a:ea typeface="Arial"/>
                <a:cs typeface="Arial"/>
              </a:rPr>
              <a:t>Dotación de personal</a:t>
            </a:r>
          </a:p>
          <a:p>
            <a:pPr lvl="1"/>
            <a:r>
              <a:rPr lang="es-LA" sz="1800" b="0" i="0" strike="noStrike" cap="none" spc="0" baseline="0">
                <a:solidFill>
                  <a:srgbClr val="262626"/>
                </a:solidFill>
                <a:effectLst/>
                <a:latin typeface="Arial"/>
                <a:ea typeface="Arial"/>
                <a:cs typeface="Arial"/>
              </a:rPr>
              <a:t>Médicos clínicos que recetan: Conocimiento y capacidad</a:t>
            </a:r>
          </a:p>
          <a:p>
            <a:r>
              <a:rPr lang="es-LA" sz="2200" b="1" i="0" strike="noStrike" cap="none" spc="0" baseline="0">
                <a:solidFill>
                  <a:srgbClr val="262626"/>
                </a:solidFill>
                <a:effectLst/>
                <a:latin typeface="Arial"/>
                <a:ea typeface="Arial"/>
                <a:cs typeface="Arial"/>
              </a:rPr>
              <a:t>Personas</a:t>
            </a:r>
          </a:p>
          <a:p>
            <a:pPr lvl="1"/>
            <a:r>
              <a:rPr lang="es-LA" sz="1800" b="0" i="0" strike="noStrike" cap="none" spc="0" baseline="0">
                <a:solidFill>
                  <a:srgbClr val="262626"/>
                </a:solidFill>
                <a:effectLst/>
                <a:latin typeface="Arial"/>
                <a:ea typeface="Arial"/>
                <a:cs typeface="Arial"/>
              </a:rPr>
              <a:t>Conocimiento de la COVID-19</a:t>
            </a:r>
          </a:p>
          <a:p>
            <a:pPr lvl="1"/>
            <a:r>
              <a:rPr lang="es-LA" sz="1800" b="0" i="0" strike="noStrike" cap="none" spc="0" baseline="0">
                <a:solidFill>
                  <a:srgbClr val="262626"/>
                </a:solidFill>
                <a:effectLst/>
                <a:latin typeface="Arial"/>
                <a:ea typeface="Arial"/>
                <a:cs typeface="Arial"/>
              </a:rPr>
              <a:t>Disponibilidad de servicios y demanda de pruebas</a:t>
            </a:r>
          </a:p>
          <a:p>
            <a:pPr lvl="1"/>
            <a:endParaRPr lang="en-US" sz="1800" b="1"/>
          </a:p>
          <a:p>
            <a:endParaRPr lang="en-US"/>
          </a:p>
        </p:txBody>
      </p:sp>
      <p:sp>
        <p:nvSpPr>
          <p:cNvPr id="4" name="TextBox 3">
            <a:extLst>
              <a:ext uri="{FF2B5EF4-FFF2-40B4-BE49-F238E27FC236}">
                <a16:creationId xmlns:a16="http://schemas.microsoft.com/office/drawing/2014/main" id="{0F5C789B-975A-6DC7-2448-750863377F63}"/>
              </a:ext>
            </a:extLst>
          </p:cNvPr>
          <p:cNvSpPr txBox="1"/>
          <p:nvPr/>
        </p:nvSpPr>
        <p:spPr>
          <a:xfrm>
            <a:off x="8085417" y="2878940"/>
            <a:ext cx="2902675" cy="1554480"/>
          </a:xfrm>
          <a:prstGeom prst="rect">
            <a:avLst/>
          </a:prstGeom>
          <a:noFill/>
        </p:spPr>
        <p:txBody>
          <a:bodyPr wrap="square" lIns="91440" tIns="45720" rIns="91440" bIns="45720" rtlCol="0" anchor="t">
            <a:spAutoFit/>
          </a:bodyPr>
          <a:lstStyle/>
          <a:p>
            <a:pPr algn="ctr"/>
            <a:r>
              <a:rPr lang="es-LA" sz="2400" b="0" i="0" strike="noStrike" cap="none" spc="0" baseline="0">
                <a:solidFill>
                  <a:srgbClr val="000000"/>
                </a:solidFill>
                <a:effectLst/>
                <a:latin typeface="Arial"/>
                <a:ea typeface="Arial"/>
                <a:cs typeface="Arial"/>
              </a:rPr>
              <a:t>Encuentre la </a:t>
            </a:r>
          </a:p>
          <a:p>
            <a:pPr algn="ctr"/>
            <a:r>
              <a:rPr lang="es-LA" sz="2400" b="0" i="0" strike="noStrike" cap="none" spc="0" baseline="0">
                <a:solidFill>
                  <a:srgbClr val="000000"/>
                </a:solidFill>
                <a:effectLst/>
                <a:latin typeface="Arial"/>
                <a:ea typeface="Arial"/>
                <a:cs typeface="Arial"/>
                <a:hlinkClick r:id="rId3" history="0"/>
              </a:rPr>
              <a:t>Guía de puesta en práctica </a:t>
            </a:r>
            <a:endParaRPr lang="en-US" sz="2400"/>
          </a:p>
          <a:p>
            <a:pPr algn="ctr"/>
            <a:r>
              <a:rPr lang="es-LA" sz="2400" b="0" i="0" strike="noStrike" cap="none" spc="0" baseline="0">
                <a:solidFill>
                  <a:srgbClr val="000000"/>
                </a:solidFill>
                <a:effectLst/>
                <a:latin typeface="Arial"/>
                <a:ea typeface="Arial"/>
                <a:cs typeface="Arial"/>
              </a:rPr>
              <a:t>aquí</a:t>
            </a:r>
            <a:endParaRPr lang="en-US" sz="2400">
              <a:cs typeface="Arial"/>
            </a:endParaRPr>
          </a:p>
        </p:txBody>
      </p:sp>
    </p:spTree>
    <p:extLst>
      <p:ext uri="{BB962C8B-B14F-4D97-AF65-F5344CB8AC3E}">
        <p14:creationId xmlns:p14="http://schemas.microsoft.com/office/powerpoint/2010/main" val="1338332843"/>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BCF8-3AF0-04FA-7AE2-2D93C9E78FE4}"/>
              </a:ext>
            </a:extLst>
          </p:cNvPr>
          <p:cNvSpPr>
            <a:spLocks noGrp="1"/>
          </p:cNvSpPr>
          <p:nvPr>
            <p:ph type="title"/>
          </p:nvPr>
        </p:nvSpPr>
        <p:spPr>
          <a:xfrm>
            <a:off x="838200" y="180721"/>
            <a:ext cx="8543925" cy="800039"/>
          </a:xfrm>
        </p:spPr>
        <p:txBody>
          <a:bodyPr/>
          <a:lstStyle/>
          <a:p>
            <a:r>
              <a:rPr lang="es-LA" sz="3600" b="1" i="0" strike="noStrike" cap="none" spc="0" baseline="0">
                <a:solidFill>
                  <a:srgbClr val="577F9F"/>
                </a:solidFill>
                <a:effectLst/>
                <a:latin typeface="Arial"/>
                <a:ea typeface="Arial"/>
                <a:cs typeface="Arial"/>
              </a:rPr>
              <a:t>Actividad de planificación:</a:t>
            </a:r>
            <a:endParaRPr lang="en-US" dirty="0"/>
          </a:p>
        </p:txBody>
      </p:sp>
      <p:sp>
        <p:nvSpPr>
          <p:cNvPr id="3" name="Content Placeholder 2">
            <a:extLst>
              <a:ext uri="{FF2B5EF4-FFF2-40B4-BE49-F238E27FC236}">
                <a16:creationId xmlns:a16="http://schemas.microsoft.com/office/drawing/2014/main" id="{AF651397-8238-158C-0090-98552ADF71C8}"/>
              </a:ext>
            </a:extLst>
          </p:cNvPr>
          <p:cNvSpPr>
            <a:spLocks noGrp="1"/>
          </p:cNvSpPr>
          <p:nvPr>
            <p:ph idx="1"/>
          </p:nvPr>
        </p:nvSpPr>
        <p:spPr>
          <a:xfrm>
            <a:off x="838200" y="1068319"/>
            <a:ext cx="9022492" cy="4932746"/>
          </a:xfrm>
        </p:spPr>
        <p:txBody>
          <a:bodyPr/>
          <a:lstStyle/>
          <a:p>
            <a:r>
              <a:rPr lang="es-LA" sz="2800" b="0" i="0" strike="noStrike" cap="none" spc="0" baseline="0">
                <a:solidFill>
                  <a:srgbClr val="262626"/>
                </a:solidFill>
                <a:effectLst/>
                <a:latin typeface="Arial"/>
                <a:ea typeface="Arial"/>
                <a:cs typeface="Arial"/>
              </a:rPr>
              <a:t>Divídanse en grupos pequeños, idealmente formando grupos de personas de la misma institución.</a:t>
            </a:r>
          </a:p>
          <a:p>
            <a:r>
              <a:rPr lang="es-LA" sz="2800" b="0" i="0" strike="noStrike" cap="none" spc="0" baseline="0">
                <a:solidFill>
                  <a:srgbClr val="262626"/>
                </a:solidFill>
                <a:effectLst/>
                <a:latin typeface="Arial"/>
                <a:ea typeface="Arial"/>
                <a:cs typeface="Arial"/>
              </a:rPr>
              <a:t>Identifique un objetivo para esta actividad:</a:t>
            </a:r>
          </a:p>
          <a:p>
            <a:pPr lvl="1"/>
            <a:r>
              <a:rPr lang="es-LA" sz="2400" b="0" i="0" strike="noStrike" cap="none" spc="0" baseline="0">
                <a:solidFill>
                  <a:srgbClr val="262626"/>
                </a:solidFill>
                <a:effectLst/>
                <a:latin typeface="Arial"/>
                <a:ea typeface="Arial"/>
                <a:cs typeface="Arial"/>
              </a:rPr>
              <a:t>Puede ser complejo o un elemento de un proceso más grande</a:t>
            </a:r>
          </a:p>
          <a:p>
            <a:pPr lvl="1"/>
            <a:r>
              <a:rPr lang="es-LA" sz="2400" b="0" i="0" strike="noStrike" cap="none" spc="0" baseline="0">
                <a:solidFill>
                  <a:srgbClr val="262626"/>
                </a:solidFill>
                <a:effectLst/>
                <a:latin typeface="Arial"/>
                <a:ea typeface="Arial"/>
                <a:cs typeface="Arial"/>
              </a:rPr>
              <a:t>Por ejemplo, considere todo el proceso para un paciente que llega al centro médico con signos y síntomas de COVID: ¿Qué sucede a continuación?  </a:t>
            </a:r>
          </a:p>
          <a:p>
            <a:pPr lvl="1"/>
            <a:r>
              <a:rPr lang="es-LA" sz="2400" b="0" i="0" strike="noStrike" cap="none" spc="0" baseline="0">
                <a:solidFill>
                  <a:srgbClr val="262626"/>
                </a:solidFill>
                <a:effectLst/>
                <a:latin typeface="Arial"/>
                <a:ea typeface="Arial"/>
                <a:cs typeface="Arial"/>
              </a:rPr>
              <a:t>O... considere el proceso para un paciente al que se le recetó Paxlovid: ¿Qué sucede a continuación?  </a:t>
            </a:r>
          </a:p>
          <a:p>
            <a:pPr lvl="2"/>
            <a:r>
              <a:rPr lang="es-LA" sz="2000" b="0" i="0" strike="noStrike" cap="none" spc="0" baseline="0">
                <a:solidFill>
                  <a:srgbClr val="262626"/>
                </a:solidFill>
                <a:effectLst/>
                <a:latin typeface="Arial"/>
                <a:ea typeface="Arial"/>
                <a:cs typeface="Arial"/>
              </a:rPr>
              <a:t>¿Cómo se surte su receta?</a:t>
            </a:r>
          </a:p>
          <a:p>
            <a:pPr lvl="2"/>
            <a:r>
              <a:rPr lang="es-LA" sz="2000" b="0" i="0" strike="noStrike" cap="none" spc="0" baseline="0">
                <a:solidFill>
                  <a:srgbClr val="262626"/>
                </a:solidFill>
                <a:effectLst/>
                <a:latin typeface="Arial"/>
                <a:ea typeface="Arial"/>
                <a:cs typeface="Arial"/>
              </a:rPr>
              <a:t>¿Cuál es el proceso de monitoreo para la resolución de los síntomas?</a:t>
            </a:r>
          </a:p>
          <a:p>
            <a:endParaRPr lang="en-US" dirty="0"/>
          </a:p>
        </p:txBody>
      </p:sp>
    </p:spTree>
    <p:extLst>
      <p:ext uri="{BB962C8B-B14F-4D97-AF65-F5344CB8AC3E}">
        <p14:creationId xmlns:p14="http://schemas.microsoft.com/office/powerpoint/2010/main" val="18498397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40F90C-A83A-461C-12F1-B6D209217606}"/>
              </a:ext>
            </a:extLst>
          </p:cNvPr>
          <p:cNvSpPr>
            <a:spLocks noGrp="1"/>
          </p:cNvSpPr>
          <p:nvPr>
            <p:ph type="title"/>
          </p:nvPr>
        </p:nvSpPr>
        <p:spPr>
          <a:xfrm>
            <a:off x="1366897" y="4752477"/>
            <a:ext cx="10263128" cy="1325563"/>
          </a:xfrm>
        </p:spPr>
        <p:txBody>
          <a:bodyPr/>
          <a:lstStyle/>
          <a:p>
            <a:r>
              <a:rPr lang="es-LA" sz="3600" b="0" i="0" strike="noStrike" cap="none" spc="300" baseline="0">
                <a:solidFill>
                  <a:srgbClr val="FFFFFF"/>
                </a:solidFill>
                <a:effectLst/>
                <a:latin typeface="Arial"/>
                <a:ea typeface="Arial"/>
                <a:cs typeface="Arial"/>
              </a:rPr>
              <a:t>Pruebas para la COVID-19: Quién, cuándo y cómo</a:t>
            </a:r>
          </a:p>
        </p:txBody>
      </p:sp>
      <p:pic>
        <p:nvPicPr>
          <p:cNvPr id="4" name="Picture 2">
            <a:extLst>
              <a:ext uri="{FF2B5EF4-FFF2-40B4-BE49-F238E27FC236}">
                <a16:creationId xmlns:a16="http://schemas.microsoft.com/office/drawing/2014/main" id="{7B05A0E4-6316-D169-3C8C-1ED1B7B0CB43}"/>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2140" b="121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185087"/>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2F34-C51C-09E8-B20F-4034E270075C}"/>
              </a:ext>
            </a:extLst>
          </p:cNvPr>
          <p:cNvSpPr>
            <a:spLocks noGrp="1"/>
          </p:cNvSpPr>
          <p:nvPr>
            <p:ph type="title"/>
          </p:nvPr>
        </p:nvSpPr>
        <p:spPr/>
        <p:txBody>
          <a:bodyPr>
            <a:normAutofit fontScale="90000"/>
          </a:bodyPr>
          <a:lstStyle/>
          <a:p>
            <a:r>
              <a:rPr lang="es-LA" sz="3600" b="1" i="0" strike="noStrike" cap="none" spc="0" baseline="0">
                <a:solidFill>
                  <a:srgbClr val="577F9F"/>
                </a:solidFill>
                <a:effectLst/>
                <a:latin typeface="Arial"/>
                <a:ea typeface="Arial"/>
                <a:cs typeface="Arial"/>
              </a:rPr>
              <a:t>Actividad de planificación: Continuación</a:t>
            </a:r>
          </a:p>
        </p:txBody>
      </p:sp>
      <p:sp>
        <p:nvSpPr>
          <p:cNvPr id="3" name="Content Placeholder 2">
            <a:extLst>
              <a:ext uri="{FF2B5EF4-FFF2-40B4-BE49-F238E27FC236}">
                <a16:creationId xmlns:a16="http://schemas.microsoft.com/office/drawing/2014/main" id="{B82B219E-22A6-A596-603E-8DE3B2073245}"/>
              </a:ext>
            </a:extLst>
          </p:cNvPr>
          <p:cNvSpPr>
            <a:spLocks noGrp="1"/>
          </p:cNvSpPr>
          <p:nvPr>
            <p:ph idx="1"/>
          </p:nvPr>
        </p:nvSpPr>
        <p:spPr>
          <a:xfrm>
            <a:off x="838200" y="1636730"/>
            <a:ext cx="10371667" cy="4932746"/>
          </a:xfrm>
        </p:spPr>
        <p:txBody>
          <a:bodyPr/>
          <a:lstStyle/>
          <a:p>
            <a:r>
              <a:rPr lang="es-LA" sz="2800" b="0" i="0" strike="noStrike" cap="none" spc="0" baseline="0">
                <a:solidFill>
                  <a:srgbClr val="262626"/>
                </a:solidFill>
                <a:effectLst/>
                <a:latin typeface="Arial"/>
                <a:ea typeface="Arial"/>
                <a:cs typeface="Arial"/>
              </a:rPr>
              <a:t>Trabajen en equipo</a:t>
            </a:r>
          </a:p>
          <a:p>
            <a:r>
              <a:rPr lang="es-LA" sz="2800" b="0" i="0" strike="noStrike" cap="none" spc="0" baseline="0">
                <a:solidFill>
                  <a:srgbClr val="262626"/>
                </a:solidFill>
                <a:effectLst/>
                <a:latin typeface="Arial"/>
                <a:ea typeface="Arial"/>
                <a:cs typeface="Arial"/>
              </a:rPr>
              <a:t>Creen un diagrama de flujo (mapa)</a:t>
            </a:r>
          </a:p>
          <a:p>
            <a:r>
              <a:rPr lang="es-LA" sz="2800" b="0" i="0" strike="noStrike" cap="none" spc="0" baseline="0">
                <a:solidFill>
                  <a:srgbClr val="262626"/>
                </a:solidFill>
                <a:effectLst/>
                <a:latin typeface="Arial"/>
                <a:ea typeface="Arial"/>
                <a:cs typeface="Arial"/>
              </a:rPr>
              <a:t>Solucionen problemas en las áreas de cuello de botella</a:t>
            </a:r>
          </a:p>
          <a:p>
            <a:endParaRPr lang="en-US"/>
          </a:p>
          <a:p>
            <a:r>
              <a:rPr lang="es-LA" sz="2800" b="0" i="0" strike="noStrike" cap="none" spc="0" baseline="0">
                <a:solidFill>
                  <a:srgbClr val="262626"/>
                </a:solidFill>
                <a:effectLst/>
                <a:latin typeface="Arial"/>
                <a:ea typeface="Arial"/>
                <a:cs typeface="Arial"/>
              </a:rPr>
              <a:t>Lleve este mapa a su área clínica real y vea cómo funciona.  </a:t>
            </a:r>
          </a:p>
          <a:p>
            <a:pPr lvl="1"/>
            <a:r>
              <a:rPr lang="es-LA" sz="2400" b="0" i="0" strike="noStrike" cap="none" spc="0" baseline="0">
                <a:solidFill>
                  <a:srgbClr val="262626"/>
                </a:solidFill>
                <a:effectLst/>
                <a:latin typeface="Arial"/>
                <a:ea typeface="Arial"/>
                <a:cs typeface="Arial"/>
              </a:rPr>
              <a:t>¿Dónde funciona bien?</a:t>
            </a:r>
          </a:p>
          <a:p>
            <a:pPr lvl="1"/>
            <a:r>
              <a:rPr lang="es-LA" sz="2400" b="0" i="0" strike="noStrike" cap="none" spc="0" baseline="0">
                <a:solidFill>
                  <a:srgbClr val="262626"/>
                </a:solidFill>
                <a:effectLst/>
                <a:latin typeface="Arial"/>
                <a:ea typeface="Arial"/>
                <a:cs typeface="Arial"/>
              </a:rPr>
              <a:t>¿Cuáles son las áreas de mejora potencial?</a:t>
            </a:r>
          </a:p>
          <a:p>
            <a:pPr lvl="1"/>
            <a:r>
              <a:rPr lang="es-LA" sz="2400" b="0" i="0" strike="noStrike" cap="none" spc="0" baseline="0">
                <a:solidFill>
                  <a:srgbClr val="262626"/>
                </a:solidFill>
                <a:effectLst/>
                <a:latin typeface="Arial"/>
                <a:ea typeface="Arial"/>
                <a:cs typeface="Arial"/>
              </a:rPr>
              <a:t>¿Cuándo es momento de reunir al equipo y revisarlo y actualizarlo?</a:t>
            </a:r>
          </a:p>
        </p:txBody>
      </p:sp>
    </p:spTree>
    <p:extLst>
      <p:ext uri="{BB962C8B-B14F-4D97-AF65-F5344CB8AC3E}">
        <p14:creationId xmlns:p14="http://schemas.microsoft.com/office/powerpoint/2010/main" val="414347298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3CD9D7-E67C-4338-B1B3-BAFB12CEACDE}"/>
              </a:ext>
            </a:extLst>
          </p:cNvPr>
          <p:cNvSpPr>
            <a:spLocks noGrp="1"/>
          </p:cNvSpPr>
          <p:nvPr>
            <p:ph type="body" idx="1"/>
          </p:nvPr>
        </p:nvSpPr>
        <p:spPr/>
        <p:txBody>
          <a:bodyPr vert="horz" lIns="91440" tIns="45720" rIns="91440" bIns="45720" rtlCol="0" anchor="t">
            <a:normAutofit/>
          </a:bodyPr>
          <a:lstStyle/>
          <a:p>
            <a:pPr indent="-223520">
              <a:lnSpc>
                <a:spcPct val="120000"/>
              </a:lnSpc>
            </a:pPr>
            <a:r>
              <a:rPr lang="es-LA" sz="2200" b="0" i="0" strike="noStrike" cap="none" spc="0" baseline="0">
                <a:solidFill>
                  <a:srgbClr val="DEEBF7"/>
                </a:solidFill>
                <a:effectLst/>
                <a:latin typeface="Arial"/>
                <a:ea typeface="Arial"/>
                <a:cs typeface="Arial"/>
              </a:rPr>
              <a:t>Organización Mundial de la Salud: Living Guidelines:</a:t>
            </a:r>
          </a:p>
          <a:p>
            <a:pPr lvl="1">
              <a:lnSpc>
                <a:spcPct val="120000"/>
              </a:lnSpc>
            </a:pPr>
            <a:r>
              <a:rPr lang="es-LA" sz="1600" b="0" i="0" strike="noStrike" cap="none" spc="0" baseline="0">
                <a:solidFill>
                  <a:srgbClr val="FFC000"/>
                </a:solidFill>
                <a:effectLst/>
                <a:latin typeface="Arial"/>
                <a:ea typeface="Arial"/>
                <a:cs typeface="Arial"/>
                <a:hlinkClick r:id="rId3" history="0"/>
              </a:rPr>
              <a:t>https://www.who.int/publications/i/item/WHO-2019-nCoV-therapeutics-2022.4</a:t>
            </a:r>
            <a:endParaRPr lang="en-US">
              <a:solidFill>
                <a:schemeClr val="accent4"/>
              </a:solidFill>
              <a:cs typeface="Arial"/>
            </a:endParaRPr>
          </a:p>
          <a:p>
            <a:pPr indent="-223520">
              <a:lnSpc>
                <a:spcPct val="120000"/>
              </a:lnSpc>
            </a:pPr>
            <a:r>
              <a:rPr lang="es-LA" sz="2200" b="0" i="0" strike="noStrike" cap="none" spc="0" baseline="0">
                <a:solidFill>
                  <a:srgbClr val="FFFFFF"/>
                </a:solidFill>
                <a:effectLst/>
                <a:latin typeface="Arial"/>
                <a:ea typeface="Arial"/>
                <a:cs typeface="Arial"/>
              </a:rPr>
              <a:t>Africa CDC Test to Treat Guidelines:</a:t>
            </a:r>
          </a:p>
          <a:p>
            <a:pPr lvl="1">
              <a:lnSpc>
                <a:spcPct val="120000"/>
              </a:lnSpc>
            </a:pPr>
            <a:r>
              <a:rPr lang="es-LA" sz="1600" b="0" i="0" strike="noStrike" cap="none" spc="0" baseline="0">
                <a:solidFill>
                  <a:srgbClr val="FFC000"/>
                </a:solidFill>
                <a:effectLst/>
                <a:latin typeface="Arial"/>
                <a:ea typeface="Arial"/>
                <a:cs typeface="Arial"/>
                <a:hlinkClick r:id="rId4" history="0"/>
              </a:rPr>
              <a:t>https://africacdc.org/download/covid-19-test-to-treat-guidelines-for-african-union-member-states/</a:t>
            </a:r>
            <a:endParaRPr lang="en-US">
              <a:solidFill>
                <a:schemeClr val="accent4"/>
              </a:solidFill>
              <a:cs typeface="Arial"/>
            </a:endParaRPr>
          </a:p>
          <a:p>
            <a:pPr indent="-223520">
              <a:lnSpc>
                <a:spcPct val="120000"/>
              </a:lnSpc>
            </a:pPr>
            <a:r>
              <a:rPr lang="es-LA" sz="2200" b="0" i="0" strike="noStrike" cap="none" spc="0" baseline="0">
                <a:solidFill>
                  <a:srgbClr val="DEEBF7"/>
                </a:solidFill>
                <a:effectLst/>
                <a:latin typeface="Arial"/>
                <a:ea typeface="Arial"/>
                <a:cs typeface="Arial"/>
              </a:rPr>
              <a:t>Open Critical Care: Test to Treat Algorithm &amp; Implementation Guidelines:</a:t>
            </a:r>
          </a:p>
          <a:p>
            <a:pPr lvl="1">
              <a:lnSpc>
                <a:spcPct val="120000"/>
              </a:lnSpc>
            </a:pPr>
            <a:r>
              <a:rPr lang="es-LA" sz="1600" b="0" i="0" strike="noStrike" cap="none" spc="0" baseline="0">
                <a:solidFill>
                  <a:srgbClr val="FFC000"/>
                </a:solidFill>
                <a:effectLst/>
                <a:latin typeface="Arial"/>
                <a:ea typeface="Arial"/>
                <a:cs typeface="Arial"/>
                <a:hlinkClick r:id="rId5" history="0"/>
              </a:rPr>
              <a:t>https://opencriticalcare.org/</a:t>
            </a:r>
            <a:endParaRPr lang="en-US">
              <a:solidFill>
                <a:schemeClr val="accent4"/>
              </a:solidFill>
              <a:cs typeface="Arial"/>
            </a:endParaRPr>
          </a:p>
          <a:p>
            <a:pPr indent="-223520">
              <a:lnSpc>
                <a:spcPct val="120000"/>
              </a:lnSpc>
            </a:pPr>
            <a:r>
              <a:rPr lang="es-LA" sz="2200" b="0" i="0" strike="noStrike" cap="none" spc="0" baseline="0">
                <a:solidFill>
                  <a:srgbClr val="DEEBF7"/>
                </a:solidFill>
                <a:effectLst/>
                <a:latin typeface="Arial"/>
                <a:ea typeface="Arial"/>
                <a:cs typeface="Arial"/>
              </a:rPr>
              <a:t>COVID Treatment Guidelines:</a:t>
            </a:r>
          </a:p>
          <a:p>
            <a:pPr lvl="1">
              <a:lnSpc>
                <a:spcPct val="120000"/>
              </a:lnSpc>
            </a:pPr>
            <a:r>
              <a:rPr lang="es-LA" sz="1600" b="0" i="0" strike="noStrike" cap="none" spc="0" baseline="0">
                <a:solidFill>
                  <a:srgbClr val="FFC000"/>
                </a:solidFill>
                <a:effectLst/>
                <a:latin typeface="Arial"/>
                <a:ea typeface="Arial"/>
                <a:cs typeface="Arial"/>
                <a:hlinkClick r:id="rId6" history="0"/>
              </a:rPr>
              <a:t>https://www.covid19treatmentguidelines.nih.gov/</a:t>
            </a:r>
            <a:endParaRPr lang="en-US">
              <a:solidFill>
                <a:schemeClr val="accent4"/>
              </a:solidFill>
              <a:cs typeface="Arial"/>
            </a:endParaRPr>
          </a:p>
        </p:txBody>
      </p:sp>
      <p:sp>
        <p:nvSpPr>
          <p:cNvPr id="3" name="Title 2">
            <a:extLst>
              <a:ext uri="{FF2B5EF4-FFF2-40B4-BE49-F238E27FC236}">
                <a16:creationId xmlns:a16="http://schemas.microsoft.com/office/drawing/2014/main" id="{2D78B296-2F5B-4083-B25A-ABDA9EA50F83}"/>
              </a:ext>
            </a:extLst>
          </p:cNvPr>
          <p:cNvSpPr>
            <a:spLocks noGrp="1"/>
          </p:cNvSpPr>
          <p:nvPr>
            <p:ph type="title"/>
          </p:nvPr>
        </p:nvSpPr>
        <p:spPr>
          <a:xfrm>
            <a:off x="114598" y="2859587"/>
            <a:ext cx="5981402" cy="2760134"/>
          </a:xfrm>
        </p:spPr>
        <p:txBody>
          <a:bodyPr/>
          <a:lstStyle/>
          <a:p>
            <a:r>
              <a:rPr lang="es-LA" sz="3600" b="1" i="0" strike="noStrike" cap="none" spc="0" baseline="0">
                <a:solidFill>
                  <a:srgbClr val="DEEBF7"/>
                </a:solidFill>
                <a:effectLst/>
                <a:latin typeface="Arial"/>
                <a:ea typeface="Arial"/>
                <a:cs typeface="Arial"/>
              </a:rPr>
              <a:t>Conclusión: </a:t>
            </a:r>
            <a:br>
              <a:rPr sz="3600"/>
            </a:br>
            <a:r>
              <a:rPr lang="es-LA" sz="3600" b="1" i="0" strike="noStrike" cap="none" spc="0" baseline="0">
                <a:solidFill>
                  <a:srgbClr val="DEEBF7"/>
                </a:solidFill>
                <a:effectLst/>
                <a:latin typeface="Arial"/>
                <a:ea typeface="Arial"/>
                <a:cs typeface="Arial"/>
              </a:rPr>
              <a:t>¡Manténgase actualizado!  La información continúa evolucionando en relación con los antivirales orales y la prueba para tratar</a:t>
            </a:r>
          </a:p>
        </p:txBody>
      </p:sp>
    </p:spTree>
    <p:extLst>
      <p:ext uri="{BB962C8B-B14F-4D97-AF65-F5344CB8AC3E}">
        <p14:creationId xmlns:p14="http://schemas.microsoft.com/office/powerpoint/2010/main" val="324668401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4AF7F1-9185-473C-81B6-362D475676E6}"/>
              </a:ext>
            </a:extLst>
          </p:cNvPr>
          <p:cNvSpPr>
            <a:spLocks noGrp="1"/>
          </p:cNvSpPr>
          <p:nvPr>
            <p:ph type="title"/>
          </p:nvPr>
        </p:nvSpPr>
        <p:spPr>
          <a:xfrm>
            <a:off x="1616561" y="4571057"/>
            <a:ext cx="9144000" cy="800039"/>
          </a:xfrm>
        </p:spPr>
        <p:txBody>
          <a:bodyPr>
            <a:noAutofit/>
          </a:bodyPr>
          <a:lstStyle/>
          <a:p>
            <a:pPr algn="ctr"/>
            <a:r>
              <a:rPr lang="es-LA" sz="2000" b="0" i="0" strike="noStrike" cap="none" spc="0" baseline="0">
                <a:solidFill>
                  <a:srgbClr val="577F9F"/>
                </a:solidFill>
                <a:effectLst/>
                <a:latin typeface="Arial"/>
                <a:ea typeface="Arial"/>
                <a:cs typeface="Arial"/>
              </a:rPr>
              <a:t>El EpiC es un acuerdo cooperativo global dedicado a lograr y mantener el control de la epidemia del VIH y a respaldar la respuesta a la COVID-19 y la viruela del mono. Está dirigido por FHI 360 junto a sus socios principales, Right to Care, Palladium y Population Services International (PSI).</a:t>
            </a:r>
          </a:p>
        </p:txBody>
      </p:sp>
      <p:pic>
        <p:nvPicPr>
          <p:cNvPr id="7" name="Picture 6" descr="A picture containing drawing&#10;&#10;Description automatically generated">
            <a:extLst>
              <a:ext uri="{FF2B5EF4-FFF2-40B4-BE49-F238E27FC236}">
                <a16:creationId xmlns:a16="http://schemas.microsoft.com/office/drawing/2014/main" id="{C694AD2D-71F1-4B02-BA9F-1A97BD8A9088}"/>
              </a:ext>
            </a:extLst>
          </p:cNvPr>
          <p:cNvPicPr/>
          <p:nvPr/>
        </p:nvPicPr>
        <p:blipFill>
          <a:blip r:embed="rId3">
            <a:extLst>
              <a:ext uri="{28A0092B-C50C-407E-A947-70E740481C1C}">
                <a14:useLocalDpi xmlns:a14="http://schemas.microsoft.com/office/drawing/2010/main" val="0"/>
              </a:ext>
            </a:extLst>
          </a:blip>
          <a:stretch>
            <a:fillRect/>
          </a:stretch>
        </p:blipFill>
        <p:spPr>
          <a:xfrm>
            <a:off x="5396805" y="1603793"/>
            <a:ext cx="1586662" cy="70404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C9052B1-BFA1-417B-A01B-25F54EECABC0}"/>
              </a:ext>
            </a:extLst>
          </p:cNvPr>
          <p:cNvPicPr/>
          <p:nvPr/>
        </p:nvPicPr>
        <p:blipFill>
          <a:blip r:embed="rId4">
            <a:extLst>
              <a:ext uri="{28A0092B-C50C-407E-A947-70E740481C1C}">
                <a14:useLocalDpi xmlns:a14="http://schemas.microsoft.com/office/drawing/2010/main" val="0"/>
              </a:ext>
            </a:extLst>
          </a:blip>
          <a:stretch>
            <a:fillRect/>
          </a:stretch>
        </p:blipFill>
        <p:spPr>
          <a:xfrm>
            <a:off x="7851374" y="2910364"/>
            <a:ext cx="1298709" cy="804801"/>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6AF8259-1C73-4D4B-ADC2-BFFB4B97B41E}"/>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3054019" y="2929867"/>
            <a:ext cx="1429484" cy="765795"/>
          </a:xfrm>
          <a:prstGeom prst="rect">
            <a:avLst/>
          </a:prstGeom>
          <a:ln>
            <a:noFill/>
          </a:ln>
          <a:extLst>
            <a:ext uri="{53640926-AAD7-44D8-BBD7-CCE9431645EC}">
              <a14:shadowObscured xmlns:a14="http://schemas.microsoft.com/office/drawing/2010/main"/>
            </a:ext>
          </a:extLst>
        </p:spPr>
      </p:pic>
      <p:pic>
        <p:nvPicPr>
          <p:cNvPr id="10" name="Picture 9" descr="A picture containing drawing&#10;&#10;Description automatically generated">
            <a:extLst>
              <a:ext uri="{FF2B5EF4-FFF2-40B4-BE49-F238E27FC236}">
                <a16:creationId xmlns:a16="http://schemas.microsoft.com/office/drawing/2014/main" id="{5386E5B8-5D36-46A3-A0CB-393AF7F1FA96}"/>
              </a:ext>
            </a:extLst>
          </p:cNvPr>
          <p:cNvPicPr/>
          <p:nvPr/>
        </p:nvPicPr>
        <p:blipFill>
          <a:blip r:embed="rId6">
            <a:extLst>
              <a:ext uri="{28A0092B-C50C-407E-A947-70E740481C1C}">
                <a14:useLocalDpi xmlns:a14="http://schemas.microsoft.com/office/drawing/2010/main" val="0"/>
              </a:ext>
            </a:extLst>
          </a:blip>
          <a:stretch>
            <a:fillRect/>
          </a:stretch>
        </p:blipFill>
        <p:spPr>
          <a:xfrm>
            <a:off x="5185011" y="2918831"/>
            <a:ext cx="1967397" cy="787866"/>
          </a:xfrm>
          <a:prstGeom prst="rect">
            <a:avLst/>
          </a:prstGeom>
        </p:spPr>
      </p:pic>
    </p:spTree>
    <p:extLst>
      <p:ext uri="{BB962C8B-B14F-4D97-AF65-F5344CB8AC3E}">
        <p14:creationId xmlns:p14="http://schemas.microsoft.com/office/powerpoint/2010/main" val="110683884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A59B-5C46-EC0E-C42C-9A070048845A}"/>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Objetivos</a:t>
            </a:r>
          </a:p>
        </p:txBody>
      </p:sp>
      <p:sp>
        <p:nvSpPr>
          <p:cNvPr id="3" name="Content Placeholder 2">
            <a:extLst>
              <a:ext uri="{FF2B5EF4-FFF2-40B4-BE49-F238E27FC236}">
                <a16:creationId xmlns:a16="http://schemas.microsoft.com/office/drawing/2014/main" id="{9A842B5D-1723-EFC4-C19E-2E1663C3CAEC}"/>
              </a:ext>
            </a:extLst>
          </p:cNvPr>
          <p:cNvSpPr>
            <a:spLocks noGrp="1"/>
          </p:cNvSpPr>
          <p:nvPr>
            <p:ph idx="1"/>
          </p:nvPr>
        </p:nvSpPr>
        <p:spPr/>
        <p:txBody>
          <a:bodyPr vert="horz" lIns="91440" tIns="45720" rIns="91440" bIns="45720" rtlCol="0" anchor="t">
            <a:noAutofit/>
          </a:bodyPr>
          <a:lstStyle/>
          <a:p>
            <a:r>
              <a:rPr lang="es-LA" sz="2800" b="0" i="0" strike="noStrike" cap="none" spc="0" baseline="0">
                <a:solidFill>
                  <a:srgbClr val="262626"/>
                </a:solidFill>
                <a:effectLst/>
                <a:latin typeface="Arial"/>
                <a:ea typeface="Arial"/>
                <a:cs typeface="Arial"/>
              </a:rPr>
              <a:t>Identificar indicaciones para las pruebas de la COVID-19.</a:t>
            </a:r>
            <a:endParaRPr lang="en-US"/>
          </a:p>
          <a:p>
            <a:r>
              <a:rPr lang="es-LA" sz="2800" b="0" i="0" strike="noStrike" cap="none" spc="0" baseline="0">
                <a:solidFill>
                  <a:srgbClr val="262626"/>
                </a:solidFill>
                <a:effectLst/>
                <a:latin typeface="Arial"/>
                <a:ea typeface="Arial"/>
                <a:cs typeface="Arial"/>
              </a:rPr>
              <a:t>Analizar los diferentes tipos de pruebas y características de cada uno.</a:t>
            </a:r>
            <a:endParaRPr lang="en-US"/>
          </a:p>
          <a:p>
            <a:r>
              <a:rPr lang="es-LA" sz="2800" b="0" i="0" strike="noStrike" cap="none" spc="0" baseline="0">
                <a:solidFill>
                  <a:srgbClr val="262626"/>
                </a:solidFill>
                <a:effectLst/>
                <a:latin typeface="Arial"/>
                <a:ea typeface="Arial"/>
                <a:cs typeface="Arial"/>
              </a:rPr>
              <a:t>Describir estrategias eficaces para aumentar las pruebas en su comunidad.</a:t>
            </a:r>
            <a:endParaRPr lang="en-US"/>
          </a:p>
          <a:p>
            <a:pPr marL="0" indent="0">
              <a:buNone/>
            </a:pPr>
            <a:endParaRPr lang="en-US"/>
          </a:p>
          <a:p>
            <a:endParaRPr lang="en-US"/>
          </a:p>
          <a:p>
            <a:endParaRPr lang="en-US"/>
          </a:p>
          <a:p>
            <a:endParaRPr lang="en-US"/>
          </a:p>
        </p:txBody>
      </p:sp>
    </p:spTree>
    <p:extLst>
      <p:ext uri="{BB962C8B-B14F-4D97-AF65-F5344CB8AC3E}">
        <p14:creationId xmlns:p14="http://schemas.microsoft.com/office/powerpoint/2010/main" val="303403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FA9F2-C6D0-658D-2283-F030341B7E5D}"/>
              </a:ext>
            </a:extLst>
          </p:cNvPr>
          <p:cNvSpPr>
            <a:spLocks noGrp="1"/>
          </p:cNvSpPr>
          <p:nvPr>
            <p:ph type="title"/>
          </p:nvPr>
        </p:nvSpPr>
        <p:spPr>
          <a:xfrm>
            <a:off x="285997" y="126979"/>
            <a:ext cx="11620005" cy="800039"/>
          </a:xfrm>
        </p:spPr>
        <p:txBody>
          <a:bodyPr/>
          <a:lstStyle/>
          <a:p>
            <a:r>
              <a:rPr lang="es-LA" sz="3600" b="1" i="0" strike="noStrike" cap="none" spc="0" baseline="0">
                <a:solidFill>
                  <a:srgbClr val="577F9F"/>
                </a:solidFill>
                <a:effectLst/>
                <a:latin typeface="Arial"/>
                <a:ea typeface="Arial"/>
                <a:cs typeface="Arial"/>
              </a:rPr>
              <a:t>¿A quién se le debe hacer la prueba de COVID-19?</a:t>
            </a:r>
          </a:p>
        </p:txBody>
      </p:sp>
      <p:sp>
        <p:nvSpPr>
          <p:cNvPr id="3" name="Content Placeholder 2">
            <a:extLst>
              <a:ext uri="{FF2B5EF4-FFF2-40B4-BE49-F238E27FC236}">
                <a16:creationId xmlns:a16="http://schemas.microsoft.com/office/drawing/2014/main" id="{C5FDB64A-8578-FBDD-9DC8-4D1574DAAEDF}"/>
              </a:ext>
            </a:extLst>
          </p:cNvPr>
          <p:cNvSpPr>
            <a:spLocks noGrp="1"/>
          </p:cNvSpPr>
          <p:nvPr>
            <p:ph idx="1"/>
          </p:nvPr>
        </p:nvSpPr>
        <p:spPr>
          <a:xfrm>
            <a:off x="202718" y="962627"/>
            <a:ext cx="7974519" cy="4932746"/>
          </a:xfrm>
        </p:spPr>
        <p:txBody>
          <a:bodyPr vert="horz" lIns="91440" tIns="45720" rIns="91440" bIns="45720" rtlCol="0" anchor="t">
            <a:noAutofit/>
          </a:bodyPr>
          <a:lstStyle/>
          <a:p>
            <a:r>
              <a:rPr lang="es-LA" sz="2800" b="0" i="0" strike="noStrike" cap="none" spc="0" baseline="0">
                <a:solidFill>
                  <a:srgbClr val="262626"/>
                </a:solidFill>
                <a:effectLst/>
                <a:latin typeface="Arial"/>
                <a:ea typeface="Arial"/>
                <a:cs typeface="Arial"/>
              </a:rPr>
              <a:t>La prueba se debe realizar a cualquier persona con síntomas de COVID-19, incluso si los síntomas son leves.</a:t>
            </a:r>
            <a:endParaRPr lang="en-US" dirty="0"/>
          </a:p>
          <a:p>
            <a:r>
              <a:rPr lang="es-LA" sz="2800" b="0" i="0" strike="noStrike" cap="none" spc="0" baseline="0">
                <a:solidFill>
                  <a:srgbClr val="262626"/>
                </a:solidFill>
                <a:effectLst/>
                <a:latin typeface="Arial"/>
                <a:ea typeface="Arial"/>
                <a:cs typeface="Arial"/>
              </a:rPr>
              <a:t>Las pruebas deben llevarse a cabo lo antes posible después del inicio de los síntomas, definitivamente dentro de los </a:t>
            </a:r>
            <a:r>
              <a:rPr lang="es-LA" sz="2800" b="0" i="0" u="sng" strike="noStrike" cap="none" spc="0" baseline="0">
                <a:solidFill>
                  <a:srgbClr val="262626"/>
                </a:solidFill>
                <a:effectLst/>
                <a:uFill>
                  <a:solidFill>
                    <a:srgbClr val="262626"/>
                  </a:solidFill>
                </a:uFill>
                <a:latin typeface="Arial"/>
                <a:ea typeface="Arial"/>
                <a:cs typeface="Arial"/>
              </a:rPr>
              <a:t>primeros 5 días de la infección</a:t>
            </a:r>
            <a:r>
              <a:rPr lang="es-LA" sz="2800" b="0" i="0" strike="noStrike" cap="none" spc="0" baseline="0">
                <a:solidFill>
                  <a:srgbClr val="262626"/>
                </a:solidFill>
                <a:effectLst/>
                <a:latin typeface="Arial"/>
                <a:ea typeface="Arial"/>
                <a:cs typeface="Arial"/>
              </a:rPr>
              <a:t>.</a:t>
            </a:r>
          </a:p>
          <a:p>
            <a:r>
              <a:rPr lang="es-LA" sz="2800" b="0" i="0" strike="noStrike" cap="none" spc="0" baseline="0">
                <a:solidFill>
                  <a:srgbClr val="262626"/>
                </a:solidFill>
                <a:effectLst/>
                <a:latin typeface="Arial"/>
                <a:ea typeface="Arial"/>
                <a:cs typeface="Arial"/>
              </a:rPr>
              <a:t>¡Mantenga un alto índice de sospecha!  </a:t>
            </a:r>
          </a:p>
        </p:txBody>
      </p:sp>
      <p:sp>
        <p:nvSpPr>
          <p:cNvPr id="5" name="Rectangle: Rounded Corners 4">
            <a:extLst>
              <a:ext uri="{FF2B5EF4-FFF2-40B4-BE49-F238E27FC236}">
                <a16:creationId xmlns:a16="http://schemas.microsoft.com/office/drawing/2014/main" id="{4C84B8EE-8F23-643B-271B-CED06D1884A1}"/>
              </a:ext>
            </a:extLst>
          </p:cNvPr>
          <p:cNvSpPr/>
          <p:nvPr/>
        </p:nvSpPr>
        <p:spPr>
          <a:xfrm>
            <a:off x="630195" y="4933115"/>
            <a:ext cx="6284147" cy="1566749"/>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LA" sz="2000" b="0" i="0" strike="noStrike" cap="none" spc="0" baseline="0">
                <a:solidFill>
                  <a:srgbClr val="FFFFFF"/>
                </a:solidFill>
                <a:effectLst/>
                <a:latin typeface="Arial"/>
                <a:ea typeface="Arial"/>
                <a:cs typeface="Arial"/>
              </a:rPr>
              <a:t>No todas las toses son COVID, ¡pero podrían serlo!</a:t>
            </a:r>
            <a:endParaRPr lang="en-US" sz="2000" dirty="0">
              <a:cs typeface="Arial"/>
            </a:endParaRPr>
          </a:p>
          <a:p>
            <a:pPr algn="ctr"/>
            <a:endParaRPr lang="en-US" sz="2000" dirty="0">
              <a:cs typeface="Arial"/>
            </a:endParaRPr>
          </a:p>
          <a:p>
            <a:pPr algn="ctr"/>
            <a:r>
              <a:rPr lang="es-LA" sz="2000" b="0" i="0" strike="noStrike" cap="none" spc="0" baseline="0">
                <a:solidFill>
                  <a:srgbClr val="FFFFFF"/>
                </a:solidFill>
                <a:effectLst/>
                <a:latin typeface="Arial"/>
                <a:ea typeface="Arial"/>
                <a:cs typeface="Arial"/>
              </a:rPr>
              <a:t>Conozca el estado de COVID de su paciente, incluso con síntomas leves o mínimos. </a:t>
            </a:r>
            <a:endParaRPr lang="en-US" sz="2000" dirty="0">
              <a:cs typeface="Arial"/>
            </a:endParaRPr>
          </a:p>
        </p:txBody>
      </p:sp>
      <p:sp>
        <p:nvSpPr>
          <p:cNvPr id="6" name="Rectangle: Rounded Corners 5">
            <a:extLst>
              <a:ext uri="{FF2B5EF4-FFF2-40B4-BE49-F238E27FC236}">
                <a16:creationId xmlns:a16="http://schemas.microsoft.com/office/drawing/2014/main" id="{4C84B8EE-8F23-643B-271B-CED06D1884A1}"/>
              </a:ext>
            </a:extLst>
          </p:cNvPr>
          <p:cNvSpPr/>
          <p:nvPr/>
        </p:nvSpPr>
        <p:spPr>
          <a:xfrm>
            <a:off x="8260958" y="927018"/>
            <a:ext cx="3728324" cy="5003964"/>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cs typeface="Arial"/>
            </a:endParaRPr>
          </a:p>
          <a:p>
            <a:pPr algn="ctr"/>
            <a:endParaRPr lang="en-US" dirty="0">
              <a:cs typeface="Arial"/>
            </a:endParaRPr>
          </a:p>
          <a:p>
            <a:pPr algn="ctr"/>
            <a:r>
              <a:rPr lang="es-LA" sz="2400" b="1" i="0" strike="noStrike" cap="none" spc="0" baseline="0">
                <a:solidFill>
                  <a:srgbClr val="FFFFFF"/>
                </a:solidFill>
                <a:effectLst/>
                <a:latin typeface="Arial"/>
                <a:ea typeface="Arial"/>
                <a:cs typeface="Arial"/>
              </a:rPr>
              <a:t>Síntomas de la COVID:</a:t>
            </a:r>
          </a:p>
          <a:p>
            <a:pPr marL="285750" indent="-285750">
              <a:buFont typeface="Arial"/>
              <a:buChar char="•"/>
            </a:pPr>
            <a:r>
              <a:rPr lang="es-LA" sz="1800" b="0" i="0" strike="noStrike" cap="none" spc="0" baseline="0">
                <a:solidFill>
                  <a:srgbClr val="FFFFFF"/>
                </a:solidFill>
                <a:effectLst/>
                <a:latin typeface="Arial"/>
                <a:ea typeface="Arial"/>
                <a:cs typeface="Arial"/>
              </a:rPr>
              <a:t>Tos</a:t>
            </a:r>
          </a:p>
          <a:p>
            <a:pPr marL="285750" indent="-285750">
              <a:buFont typeface="Arial"/>
              <a:buChar char="•"/>
            </a:pPr>
            <a:r>
              <a:rPr lang="es-LA" sz="1800" b="0" i="0" strike="noStrike" cap="none" spc="0" baseline="0">
                <a:solidFill>
                  <a:srgbClr val="FFFFFF"/>
                </a:solidFill>
                <a:effectLst/>
                <a:latin typeface="Arial"/>
                <a:ea typeface="Arial"/>
                <a:cs typeface="Arial"/>
              </a:rPr>
              <a:t>Fiebre</a:t>
            </a:r>
          </a:p>
          <a:p>
            <a:pPr marL="285750" indent="-285750">
              <a:buFont typeface="Arial"/>
              <a:buChar char="•"/>
            </a:pPr>
            <a:r>
              <a:rPr lang="es-LA" sz="1800" b="0" i="0" strike="noStrike" cap="none" spc="0" baseline="0">
                <a:solidFill>
                  <a:srgbClr val="FFFFFF"/>
                </a:solidFill>
                <a:effectLst/>
                <a:latin typeface="Arial"/>
                <a:ea typeface="Arial"/>
                <a:cs typeface="Arial"/>
              </a:rPr>
              <a:t>Fatiga</a:t>
            </a:r>
          </a:p>
          <a:p>
            <a:pPr marL="285750" indent="-285750">
              <a:buFont typeface="Arial"/>
              <a:buChar char="•"/>
            </a:pPr>
            <a:r>
              <a:rPr lang="es-LA" sz="1800" b="0" i="0" strike="noStrike" cap="none" spc="0" baseline="0">
                <a:solidFill>
                  <a:srgbClr val="FFFFFF"/>
                </a:solidFill>
                <a:effectLst/>
                <a:latin typeface="Arial"/>
                <a:ea typeface="Arial"/>
                <a:cs typeface="Arial"/>
              </a:rPr>
              <a:t>Pérdida del gusto y el olfato</a:t>
            </a:r>
          </a:p>
          <a:p>
            <a:pPr marL="285750" indent="-285750">
              <a:buFont typeface="Arial"/>
              <a:buChar char="•"/>
            </a:pPr>
            <a:r>
              <a:rPr lang="es-LA" sz="1800" b="0" i="0" strike="noStrike" cap="none" spc="0" baseline="0">
                <a:solidFill>
                  <a:srgbClr val="FFFFFF"/>
                </a:solidFill>
                <a:effectLst/>
                <a:latin typeface="Arial"/>
                <a:ea typeface="Arial"/>
                <a:cs typeface="Arial"/>
              </a:rPr>
              <a:t>Falta de aire</a:t>
            </a:r>
          </a:p>
          <a:p>
            <a:pPr marL="285750" indent="-285750">
              <a:buFont typeface="Arial"/>
              <a:buChar char="•"/>
            </a:pPr>
            <a:r>
              <a:rPr lang="es-LA" sz="1800" b="0" i="0" strike="noStrike" cap="none" spc="0" baseline="0">
                <a:solidFill>
                  <a:srgbClr val="FFFFFF"/>
                </a:solidFill>
                <a:effectLst/>
                <a:latin typeface="Arial"/>
                <a:ea typeface="Arial"/>
                <a:cs typeface="Arial"/>
              </a:rPr>
              <a:t>Dolor de garganta</a:t>
            </a:r>
          </a:p>
          <a:p>
            <a:pPr marL="285750" indent="-285750">
              <a:buFont typeface="Arial"/>
              <a:buChar char="•"/>
            </a:pPr>
            <a:r>
              <a:rPr lang="es-LA" sz="1800" b="0" i="0" strike="noStrike" cap="none" spc="0" baseline="0">
                <a:solidFill>
                  <a:srgbClr val="FFFFFF"/>
                </a:solidFill>
                <a:effectLst/>
                <a:latin typeface="Arial"/>
                <a:ea typeface="Arial"/>
                <a:cs typeface="Arial"/>
              </a:rPr>
              <a:t>Secreción/congestión nasal</a:t>
            </a:r>
          </a:p>
          <a:p>
            <a:pPr marL="285750" indent="-285750">
              <a:buFont typeface="Arial"/>
              <a:buChar char="•"/>
            </a:pPr>
            <a:r>
              <a:rPr lang="es-LA" sz="1800" b="0" i="0" strike="noStrike" cap="none" spc="0" baseline="0">
                <a:solidFill>
                  <a:srgbClr val="FFFFFF"/>
                </a:solidFill>
                <a:effectLst/>
                <a:latin typeface="Arial"/>
                <a:ea typeface="Arial"/>
                <a:cs typeface="Arial"/>
              </a:rPr>
              <a:t>Dolores corporales/musculares</a:t>
            </a:r>
          </a:p>
          <a:p>
            <a:pPr marL="285750" indent="-285750">
              <a:buFont typeface="Arial"/>
              <a:buChar char="•"/>
            </a:pPr>
            <a:r>
              <a:rPr lang="es-LA" sz="1800" b="0" i="0" strike="noStrike" cap="none" spc="0" baseline="0">
                <a:solidFill>
                  <a:srgbClr val="FFFFFF"/>
                </a:solidFill>
                <a:effectLst/>
                <a:latin typeface="Arial"/>
                <a:ea typeface="Arial"/>
                <a:cs typeface="Arial"/>
              </a:rPr>
              <a:t>Síntomas GI: Náuseas/vómitos/diarrea</a:t>
            </a:r>
          </a:p>
          <a:p>
            <a:r>
              <a:rPr lang="es-LA" sz="2400" b="1" i="0" strike="noStrike" cap="none" spc="0" baseline="0">
                <a:solidFill>
                  <a:srgbClr val="FFC000"/>
                </a:solidFill>
                <a:effectLst/>
                <a:latin typeface="Arial"/>
                <a:ea typeface="Arial"/>
                <a:cs typeface="Arial"/>
              </a:rPr>
              <a:t>Un paciente puede tener uno o más de estos. ¡Esté atento!</a:t>
            </a:r>
          </a:p>
          <a:p>
            <a:pPr marL="285750" indent="-285750">
              <a:buFont typeface="Arial"/>
              <a:buChar char="•"/>
            </a:pPr>
            <a:endParaRPr lang="en-US" dirty="0">
              <a:cs typeface="Arial"/>
            </a:endParaRPr>
          </a:p>
          <a:p>
            <a:endParaRPr lang="en-US" dirty="0">
              <a:cs typeface="Arial"/>
            </a:endParaRPr>
          </a:p>
        </p:txBody>
      </p:sp>
    </p:spTree>
    <p:extLst>
      <p:ext uri="{BB962C8B-B14F-4D97-AF65-F5344CB8AC3E}">
        <p14:creationId xmlns:p14="http://schemas.microsoft.com/office/powerpoint/2010/main" val="5039490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BD04-AC15-AE96-2362-0A74F52F4936}"/>
              </a:ext>
            </a:extLst>
          </p:cNvPr>
          <p:cNvSpPr>
            <a:spLocks noGrp="1"/>
          </p:cNvSpPr>
          <p:nvPr>
            <p:ph type="title"/>
          </p:nvPr>
        </p:nvSpPr>
        <p:spPr>
          <a:xfrm>
            <a:off x="838200" y="588494"/>
            <a:ext cx="9481771" cy="800039"/>
          </a:xfrm>
        </p:spPr>
        <p:txBody>
          <a:bodyPr>
            <a:normAutofit fontScale="90000"/>
          </a:bodyPr>
          <a:lstStyle/>
          <a:p>
            <a:r>
              <a:rPr lang="es-LA" sz="3600" b="1" i="0" strike="noStrike" cap="none" spc="0" baseline="0">
                <a:solidFill>
                  <a:srgbClr val="577F9F"/>
                </a:solidFill>
                <a:effectLst/>
                <a:latin typeface="Arial"/>
                <a:ea typeface="Arial"/>
                <a:cs typeface="Arial"/>
              </a:rPr>
              <a:t>¿Qué sucede con las personas con síntomas leves?</a:t>
            </a:r>
            <a:endParaRPr lang="en-US"/>
          </a:p>
        </p:txBody>
      </p:sp>
      <p:sp>
        <p:nvSpPr>
          <p:cNvPr id="3" name="Content Placeholder 2">
            <a:extLst>
              <a:ext uri="{FF2B5EF4-FFF2-40B4-BE49-F238E27FC236}">
                <a16:creationId xmlns:a16="http://schemas.microsoft.com/office/drawing/2014/main" id="{868A5D3D-C403-0BF3-1DF7-14469754EBBE}"/>
              </a:ext>
            </a:extLst>
          </p:cNvPr>
          <p:cNvSpPr>
            <a:spLocks noGrp="1"/>
          </p:cNvSpPr>
          <p:nvPr>
            <p:ph idx="1"/>
          </p:nvPr>
        </p:nvSpPr>
        <p:spPr>
          <a:xfrm>
            <a:off x="838200" y="1636730"/>
            <a:ext cx="9481771" cy="4932746"/>
          </a:xfrm>
        </p:spPr>
        <p:txBody>
          <a:bodyPr vert="horz" lIns="91440" tIns="45720" rIns="91440" bIns="45720" rtlCol="0" anchor="t">
            <a:noAutofit/>
          </a:bodyPr>
          <a:lstStyle/>
          <a:p>
            <a:r>
              <a:rPr lang="es-LA" sz="2600" b="0" i="0" strike="noStrike" cap="none" spc="0" baseline="0">
                <a:solidFill>
                  <a:srgbClr val="000000"/>
                </a:solidFill>
                <a:effectLst/>
                <a:latin typeface="Arial"/>
                <a:ea typeface="Arial"/>
                <a:cs typeface="Arial"/>
              </a:rPr>
              <a:t>¡Sí! ¡Hágales pruebas a los pacientes que tienen síntomas leves o mínimos! Mantenga un alto nivel de sospecha. </a:t>
            </a:r>
          </a:p>
          <a:p>
            <a:r>
              <a:rPr lang="es-LA" sz="2600" b="0" i="0" strike="noStrike" cap="none" spc="0" baseline="0">
                <a:solidFill>
                  <a:srgbClr val="000000"/>
                </a:solidFill>
                <a:effectLst/>
                <a:latin typeface="Arial"/>
                <a:ea typeface="Arial"/>
                <a:cs typeface="Arial"/>
              </a:rPr>
              <a:t>Si bien algunas de las variantes más nuevas pueden ser leves en su presentación inicial, </a:t>
            </a:r>
            <a:r>
              <a:rPr lang="es-LA" sz="2600" b="0" i="0" strike="noStrike" cap="none" spc="0" baseline="0">
                <a:solidFill>
                  <a:srgbClr val="FF0000"/>
                </a:solidFill>
                <a:effectLst/>
                <a:latin typeface="Arial"/>
                <a:ea typeface="Arial"/>
                <a:cs typeface="Arial"/>
              </a:rPr>
              <a:t>aún podrían progresar a enfermedad grave y a la muerte en personas vulnerables</a:t>
            </a:r>
            <a:r>
              <a:rPr lang="es-LA" sz="2600" b="0" i="0" strike="noStrike" cap="none" spc="0" baseline="0">
                <a:solidFill>
                  <a:srgbClr val="000000"/>
                </a:solidFill>
                <a:effectLst/>
                <a:latin typeface="Arial"/>
                <a:ea typeface="Arial"/>
                <a:cs typeface="Arial"/>
              </a:rPr>
              <a:t>.</a:t>
            </a:r>
            <a:endParaRPr lang="en-US" sz="2600">
              <a:solidFill>
                <a:schemeClr val="tx1"/>
              </a:solidFill>
            </a:endParaRPr>
          </a:p>
          <a:p>
            <a:r>
              <a:rPr lang="es-LA" sz="2600" b="0" i="0" strike="noStrike" cap="none" spc="0" baseline="0">
                <a:solidFill>
                  <a:srgbClr val="262626"/>
                </a:solidFill>
                <a:effectLst/>
                <a:latin typeface="Arial"/>
                <a:ea typeface="Arial"/>
                <a:cs typeface="Arial"/>
              </a:rPr>
              <a:t>Las pruebas de la COVID-19 ayudarán a:</a:t>
            </a:r>
            <a:endParaRPr lang="en-US" sz="2600">
              <a:solidFill>
                <a:schemeClr val="tx1"/>
              </a:solidFill>
            </a:endParaRPr>
          </a:p>
          <a:p>
            <a:pPr lvl="1">
              <a:lnSpc>
                <a:spcPct val="100000"/>
              </a:lnSpc>
              <a:spcBef>
                <a:spcPct val="0"/>
              </a:spcBef>
            </a:pPr>
            <a:r>
              <a:rPr lang="es-LA" sz="2000" b="0" i="0" strike="noStrike" cap="none" spc="0" baseline="0">
                <a:solidFill>
                  <a:srgbClr val="262626"/>
                </a:solidFill>
                <a:effectLst/>
                <a:latin typeface="Arial"/>
                <a:ea typeface="Arial"/>
                <a:cs typeface="Arial"/>
              </a:rPr>
              <a:t>Identificar casos positivos de manera eficiente</a:t>
            </a:r>
            <a:endParaRPr lang="en-US" sz="2000"/>
          </a:p>
          <a:p>
            <a:pPr lvl="1">
              <a:lnSpc>
                <a:spcPct val="100000"/>
              </a:lnSpc>
              <a:spcBef>
                <a:spcPct val="0"/>
              </a:spcBef>
            </a:pPr>
            <a:r>
              <a:rPr lang="es-LA" sz="2000" b="0" i="0" strike="noStrike" cap="none" spc="0" baseline="0">
                <a:solidFill>
                  <a:srgbClr val="262626"/>
                </a:solidFill>
                <a:effectLst/>
                <a:latin typeface="Arial"/>
                <a:ea typeface="Arial"/>
                <a:cs typeface="Arial"/>
              </a:rPr>
              <a:t>Optimizar las oportunidades para brindar atención a todos los pacientes con COVID-19 </a:t>
            </a:r>
          </a:p>
          <a:p>
            <a:pPr lvl="1">
              <a:lnSpc>
                <a:spcPct val="100000"/>
              </a:lnSpc>
              <a:spcBef>
                <a:spcPct val="0"/>
              </a:spcBef>
            </a:pPr>
            <a:r>
              <a:rPr lang="es-LA" sz="2000" b="0" i="0" strike="noStrike" cap="none" spc="0" baseline="0">
                <a:solidFill>
                  <a:srgbClr val="262626"/>
                </a:solidFill>
                <a:effectLst/>
                <a:latin typeface="Arial"/>
                <a:ea typeface="Arial"/>
                <a:cs typeface="Arial"/>
              </a:rPr>
              <a:t>Identificar a personas con riesgo alto de enfermedad grave para proponerles un tratamiento y un seguimiento adecuados</a:t>
            </a:r>
          </a:p>
          <a:p>
            <a:pPr lvl="1">
              <a:lnSpc>
                <a:spcPct val="100000"/>
              </a:lnSpc>
              <a:spcBef>
                <a:spcPct val="0"/>
              </a:spcBef>
            </a:pPr>
            <a:r>
              <a:rPr lang="es-LA" sz="2000" b="0" i="0" strike="noStrike" cap="none" spc="0" baseline="0">
                <a:solidFill>
                  <a:srgbClr val="262626"/>
                </a:solidFill>
                <a:effectLst/>
                <a:latin typeface="Arial"/>
                <a:ea typeface="Arial"/>
                <a:cs typeface="Arial"/>
              </a:rPr>
              <a:t>Guiar efectivamente las medidas de aislamiento y cuarentena para prevenir la transmisión de la enfermedad</a:t>
            </a:r>
            <a:endParaRPr lang="en-US" sz="2000"/>
          </a:p>
          <a:p>
            <a:endParaRPr lang="en-US"/>
          </a:p>
        </p:txBody>
      </p:sp>
    </p:spTree>
    <p:extLst>
      <p:ext uri="{BB962C8B-B14F-4D97-AF65-F5344CB8AC3E}">
        <p14:creationId xmlns:p14="http://schemas.microsoft.com/office/powerpoint/2010/main" val="429399798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B053B-5355-DC23-9ED7-242F3A12934E}"/>
              </a:ext>
            </a:extLst>
          </p:cNvPr>
          <p:cNvSpPr>
            <a:spLocks noGrp="1"/>
          </p:cNvSpPr>
          <p:nvPr>
            <p:ph type="title"/>
          </p:nvPr>
        </p:nvSpPr>
        <p:spPr>
          <a:xfrm>
            <a:off x="838200" y="288524"/>
            <a:ext cx="10628870" cy="800039"/>
          </a:xfrm>
        </p:spPr>
        <p:txBody>
          <a:bodyPr>
            <a:normAutofit/>
          </a:bodyPr>
          <a:lstStyle/>
          <a:p>
            <a:r>
              <a:rPr lang="es-LA" sz="3200" b="1" i="0" strike="noStrike" cap="none" spc="0" baseline="0">
                <a:solidFill>
                  <a:srgbClr val="577F9F"/>
                </a:solidFill>
                <a:effectLst/>
                <a:latin typeface="Arial"/>
                <a:ea typeface="Arial"/>
                <a:cs typeface="Arial"/>
              </a:rPr>
              <a:t>¿Qué sucede con las personas vacunadas?</a:t>
            </a:r>
            <a:endParaRPr lang="en-US" dirty="0"/>
          </a:p>
        </p:txBody>
      </p:sp>
      <p:sp>
        <p:nvSpPr>
          <p:cNvPr id="3" name="Content Placeholder 2">
            <a:extLst>
              <a:ext uri="{FF2B5EF4-FFF2-40B4-BE49-F238E27FC236}">
                <a16:creationId xmlns:a16="http://schemas.microsoft.com/office/drawing/2014/main" id="{0E15EAF3-954C-D3AB-B415-DBB59B7E767F}"/>
              </a:ext>
            </a:extLst>
          </p:cNvPr>
          <p:cNvSpPr>
            <a:spLocks noGrp="1"/>
          </p:cNvSpPr>
          <p:nvPr>
            <p:ph idx="1"/>
          </p:nvPr>
        </p:nvSpPr>
        <p:spPr>
          <a:xfrm>
            <a:off x="838200" y="1228957"/>
            <a:ext cx="9628573" cy="4932746"/>
          </a:xfrm>
        </p:spPr>
        <p:txBody>
          <a:bodyPr vert="horz" lIns="91440" tIns="45720" rIns="91440" bIns="45720" rtlCol="0" anchor="t">
            <a:noAutofit/>
          </a:bodyPr>
          <a:lstStyle/>
          <a:p>
            <a:r>
              <a:rPr lang="es-LA" sz="2800" b="0" i="0" strike="noStrike" cap="none" spc="0" baseline="0">
                <a:solidFill>
                  <a:srgbClr val="FF0000"/>
                </a:solidFill>
                <a:effectLst/>
                <a:latin typeface="Arial"/>
                <a:ea typeface="Arial"/>
                <a:cs typeface="Arial"/>
              </a:rPr>
              <a:t>¡Sí!</a:t>
            </a:r>
            <a:r>
              <a:rPr lang="en-US" sz="2800" b="0" i="0" strike="noStrike" cap="none" spc="0" baseline="0" dirty="0">
                <a:solidFill>
                  <a:srgbClr val="FF0000"/>
                </a:solidFill>
                <a:effectLst/>
                <a:latin typeface="Arial"/>
                <a:ea typeface="Arial"/>
                <a:cs typeface="Arial"/>
              </a:rPr>
              <a:t> </a:t>
            </a:r>
            <a:r>
              <a:rPr lang="es-LA" sz="2800" b="0" i="0" strike="noStrike" cap="none" spc="0" baseline="0">
                <a:solidFill>
                  <a:srgbClr val="262626"/>
                </a:solidFill>
                <a:effectLst/>
                <a:latin typeface="Arial"/>
                <a:ea typeface="Arial"/>
                <a:cs typeface="Arial"/>
              </a:rPr>
              <a:t>Todas las personas con síntomas deben ser evaluadas.</a:t>
            </a:r>
          </a:p>
          <a:p>
            <a:r>
              <a:rPr lang="es-LA" sz="2800" b="0" i="0" strike="noStrike" cap="none" spc="0" baseline="0">
                <a:solidFill>
                  <a:srgbClr val="000000"/>
                </a:solidFill>
                <a:effectLst/>
                <a:latin typeface="Arial"/>
                <a:ea typeface="Arial"/>
                <a:cs typeface="Arial"/>
              </a:rPr>
              <a:t>Las personas completamente vacunadas aún pueden contraer la COVID-19, ser contagiosas y, en ocasiones, desarrollar una enfermedad más importante (especialmente las que tienen vulnerabilidades clínicas). </a:t>
            </a:r>
            <a:endParaRPr lang="en-US" dirty="0">
              <a:solidFill>
                <a:srgbClr val="000000"/>
              </a:solidFill>
              <a:latin typeface="+mn-lt"/>
              <a:cs typeface="Arial"/>
            </a:endParaRPr>
          </a:p>
          <a:p>
            <a:r>
              <a:rPr lang="es-LA" sz="2800" b="0" i="0" strike="noStrike" cap="none" spc="0" baseline="0">
                <a:solidFill>
                  <a:srgbClr val="000000"/>
                </a:solidFill>
                <a:effectLst/>
                <a:latin typeface="Arial"/>
                <a:ea typeface="Arial"/>
                <a:cs typeface="Arial"/>
              </a:rPr>
              <a:t>Los pacientes clínicamente vulnerables a la COVID-19, incluso si están vacunados, aún pueden beneficiarse de las terapias antivirales orales u otras terapias indicadas. </a:t>
            </a:r>
          </a:p>
          <a:p>
            <a:r>
              <a:rPr lang="es-LA" sz="2800" b="0" i="0" strike="noStrike" cap="none" spc="0" baseline="0">
                <a:solidFill>
                  <a:srgbClr val="000000"/>
                </a:solidFill>
                <a:effectLst/>
                <a:latin typeface="Arial"/>
                <a:ea typeface="Arial"/>
                <a:cs typeface="Arial"/>
              </a:rPr>
              <a:t>Todos los pacientes, vacunados o no, se beneficiarán de la educación y el monitoreo.​</a:t>
            </a:r>
            <a:r>
              <a:rPr lang="es-LA" sz="2800" b="0" i="0" strike="noStrike" cap="none" spc="0" baseline="0">
                <a:solidFill>
                  <a:srgbClr val="262626"/>
                </a:solidFill>
                <a:effectLst/>
                <a:latin typeface="Arial"/>
                <a:ea typeface="Arial"/>
                <a:cs typeface="Arial"/>
              </a:rPr>
              <a:t> </a:t>
            </a:r>
            <a:endParaRPr lang="en-US" dirty="0">
              <a:latin typeface="+mn-lt"/>
            </a:endParaRPr>
          </a:p>
        </p:txBody>
      </p:sp>
    </p:spTree>
    <p:extLst>
      <p:ext uri="{BB962C8B-B14F-4D97-AF65-F5344CB8AC3E}">
        <p14:creationId xmlns:p14="http://schemas.microsoft.com/office/powerpoint/2010/main" val="40822407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7D19-2E1A-F9ED-4C23-72A4BA5C6429}"/>
              </a:ext>
            </a:extLst>
          </p:cNvPr>
          <p:cNvSpPr>
            <a:spLocks noGrp="1"/>
          </p:cNvSpPr>
          <p:nvPr>
            <p:ph type="title"/>
          </p:nvPr>
        </p:nvSpPr>
        <p:spPr>
          <a:xfrm>
            <a:off x="609600" y="305159"/>
            <a:ext cx="8543925" cy="800039"/>
          </a:xfrm>
        </p:spPr>
        <p:txBody>
          <a:bodyPr/>
          <a:lstStyle/>
          <a:p>
            <a:r>
              <a:rPr lang="es-LA" sz="3600" b="1" i="0" strike="noStrike" cap="none" spc="0" baseline="0">
                <a:solidFill>
                  <a:srgbClr val="577F9F"/>
                </a:solidFill>
                <a:effectLst/>
                <a:latin typeface="Arial"/>
                <a:ea typeface="Arial"/>
                <a:cs typeface="Arial"/>
              </a:rPr>
              <a:t>Diferentes tipos de pruebas</a:t>
            </a:r>
          </a:p>
        </p:txBody>
      </p:sp>
      <p:sp>
        <p:nvSpPr>
          <p:cNvPr id="4" name="Content Placeholder 8">
            <a:extLst>
              <a:ext uri="{FF2B5EF4-FFF2-40B4-BE49-F238E27FC236}">
                <a16:creationId xmlns:a16="http://schemas.microsoft.com/office/drawing/2014/main" id="{717AFE8F-D60F-0F12-9BD5-428623828A7B}"/>
              </a:ext>
            </a:extLst>
          </p:cNvPr>
          <p:cNvSpPr>
            <a:spLocks noGrp="1"/>
          </p:cNvSpPr>
          <p:nvPr/>
        </p:nvSpPr>
        <p:spPr bwMode="auto">
          <a:xfrm>
            <a:off x="609600" y="1433946"/>
            <a:ext cx="5384800" cy="5028638"/>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F374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F37421"/>
              </a:buClr>
              <a:buFont typeface="Arial" panose="020B0604020202020204" pitchFamily="34"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F37421"/>
              </a:buClr>
              <a:buFont typeface="Arial" panose="020B0604020202020204" pitchFamily="34"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F37421"/>
              </a:buClr>
              <a:buFont typeface="Arial" panose="020B0604020202020204" pitchFamily="34" charset="0"/>
              <a:buChar char="–"/>
              <a:defRPr sz="18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F37421"/>
              </a:buClr>
              <a:buFont typeface="Arial" panose="020B0604020202020204"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s-LA" sz="2400" b="1" i="0" strike="noStrike" cap="none" spc="0" baseline="0">
                <a:solidFill>
                  <a:srgbClr val="000000"/>
                </a:solidFill>
                <a:effectLst/>
                <a:latin typeface="Arial"/>
                <a:ea typeface="Arial"/>
                <a:cs typeface="Arial"/>
              </a:rPr>
              <a:t>Prueba preferida: Prueba rápida de antígenos (prueba rápida de diagnóstico)</a:t>
            </a:r>
            <a:endParaRPr lang="en-US" sz="2400" b="1" dirty="0">
              <a:cs typeface="Arial"/>
            </a:endParaRPr>
          </a:p>
          <a:p>
            <a:pPr defTabSz="914400" eaLnBrk="1" hangingPunct="1">
              <a:lnSpc>
                <a:spcPct val="90000"/>
              </a:lnSpc>
              <a:spcBef>
                <a:spcPts val="500"/>
              </a:spcBef>
              <a:buFont typeface="Arial" panose="020B0604020202020204" pitchFamily="34" charset="0"/>
              <a:buChar char="•"/>
            </a:pPr>
            <a:r>
              <a:rPr lang="es-LA" sz="2400" b="0" i="0" strike="noStrike" cap="none" spc="0" baseline="0">
                <a:solidFill>
                  <a:srgbClr val="000000"/>
                </a:solidFill>
                <a:effectLst/>
                <a:latin typeface="Arial"/>
                <a:ea typeface="Arial"/>
                <a:cs typeface="Arial"/>
              </a:rPr>
              <a:t>Ventajas: </a:t>
            </a:r>
            <a:r>
              <a:rPr lang="en-US" sz="2400" b="0" i="0" strike="noStrike" cap="none" spc="0" baseline="0" dirty="0">
                <a:solidFill>
                  <a:srgbClr val="000000"/>
                </a:solidFill>
                <a:effectLst/>
                <a:latin typeface="Arial"/>
                <a:ea typeface="Arial"/>
                <a:cs typeface="Arial"/>
              </a:rPr>
              <a:t>r</a:t>
            </a:r>
            <a:r>
              <a:rPr lang="es-LA" sz="2400" b="0" i="0" strike="noStrike" cap="none" spc="0" baseline="0">
                <a:solidFill>
                  <a:srgbClr val="000000"/>
                </a:solidFill>
                <a:effectLst/>
                <a:latin typeface="Arial"/>
                <a:ea typeface="Arial"/>
                <a:cs typeface="Arial"/>
              </a:rPr>
              <a:t>ápida, más sensible en pacientes sintomáticos, menos costosa, relativamente fácil de usar</a:t>
            </a:r>
            <a:endParaRPr lang="en-US" sz="2400" dirty="0">
              <a:cs typeface="Arial"/>
            </a:endParaRPr>
          </a:p>
          <a:p>
            <a:pPr defTabSz="914400" eaLnBrk="1" hangingPunct="1">
              <a:lnSpc>
                <a:spcPct val="90000"/>
              </a:lnSpc>
              <a:spcBef>
                <a:spcPts val="500"/>
              </a:spcBef>
              <a:buFont typeface="Arial" panose="020B0604020202020204" pitchFamily="34" charset="0"/>
              <a:buChar char="•"/>
            </a:pPr>
            <a:r>
              <a:rPr lang="es-LA" sz="2400" b="0" i="0" strike="noStrike" cap="none" spc="0" baseline="0">
                <a:solidFill>
                  <a:srgbClr val="000000"/>
                </a:solidFill>
                <a:effectLst/>
                <a:latin typeface="Arial"/>
                <a:ea typeface="Arial"/>
                <a:cs typeface="Arial"/>
              </a:rPr>
              <a:t>Desventajas: </a:t>
            </a:r>
            <a:r>
              <a:rPr lang="en-US" sz="2400" b="0" i="0" strike="noStrike" cap="none" spc="0" baseline="0" dirty="0">
                <a:solidFill>
                  <a:srgbClr val="000000"/>
                </a:solidFill>
                <a:effectLst/>
                <a:latin typeface="Arial"/>
                <a:ea typeface="Arial"/>
                <a:cs typeface="Arial"/>
              </a:rPr>
              <a:t>m</a:t>
            </a:r>
            <a:r>
              <a:rPr lang="es-LA" sz="2400" b="0" i="0" strike="noStrike" cap="none" spc="0" baseline="0">
                <a:solidFill>
                  <a:srgbClr val="000000"/>
                </a:solidFill>
                <a:effectLst/>
                <a:latin typeface="Arial"/>
                <a:ea typeface="Arial"/>
                <a:cs typeface="Arial"/>
              </a:rPr>
              <a:t>enor sensibilidad en pacientes asintomáticos</a:t>
            </a:r>
            <a:endParaRPr lang="en-US" sz="2400" dirty="0">
              <a:cs typeface="Arial"/>
            </a:endParaRPr>
          </a:p>
          <a:p>
            <a:pPr defTabSz="914400" eaLnBrk="1" hangingPunct="1">
              <a:lnSpc>
                <a:spcPct val="90000"/>
              </a:lnSpc>
              <a:spcBef>
                <a:spcPts val="500"/>
              </a:spcBef>
              <a:buFont typeface="Arial" panose="020B0604020202020204" pitchFamily="34" charset="0"/>
              <a:buChar char="•"/>
            </a:pPr>
            <a:r>
              <a:rPr lang="es-LA" sz="2400" b="0" i="0" strike="noStrike" cap="none" spc="0" baseline="0">
                <a:solidFill>
                  <a:srgbClr val="000000"/>
                </a:solidFill>
                <a:effectLst/>
                <a:latin typeface="Arial"/>
                <a:ea typeface="Arial"/>
                <a:cs typeface="Arial"/>
              </a:rPr>
              <a:t>Se recomienda repetir las pruebas o hacer pruebas seriadas o confirmatorias de PCR en pacientes sintomáticos con resultados negativos de antígenos (Ag)</a:t>
            </a:r>
            <a:endParaRPr lang="en-US" sz="2400" dirty="0">
              <a:cs typeface="Arial"/>
            </a:endParaRPr>
          </a:p>
        </p:txBody>
      </p:sp>
      <p:sp>
        <p:nvSpPr>
          <p:cNvPr id="3" name="Content Placeholder 17">
            <a:extLst>
              <a:ext uri="{FF2B5EF4-FFF2-40B4-BE49-F238E27FC236}">
                <a16:creationId xmlns:a16="http://schemas.microsoft.com/office/drawing/2014/main" id="{3AE2C6A5-3511-2279-7552-690D8A0BDA95}"/>
              </a:ext>
            </a:extLst>
          </p:cNvPr>
          <p:cNvSpPr txBox="1"/>
          <p:nvPr/>
        </p:nvSpPr>
        <p:spPr>
          <a:xfrm>
            <a:off x="6172200" y="1459704"/>
            <a:ext cx="5384800" cy="4670640"/>
          </a:xfrm>
          <a:prstGeom prst="rect">
            <a:avLst/>
          </a:prstGeom>
          <a:solidFill>
            <a:srgbClr val="CC4145"/>
          </a:solidFill>
        </p:spPr>
        <p:txBody>
          <a:bodyPr lIns="91440" tIns="45720" rIns="91440" bIns="4572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b="1" i="0" strike="noStrike" cap="none" spc="0" baseline="0" dirty="0">
              <a:solidFill>
                <a:srgbClr val="000000"/>
              </a:solidFill>
              <a:effectLst/>
              <a:latin typeface="Arial"/>
              <a:ea typeface="Arial"/>
              <a:cs typeface="Arial"/>
            </a:endParaRPr>
          </a:p>
          <a:p>
            <a:pPr marL="0" indent="0">
              <a:buFont typeface="Arial" panose="020B0604020202020204" pitchFamily="34" charset="0"/>
              <a:buNone/>
            </a:pPr>
            <a:r>
              <a:rPr lang="es-LA" sz="2400" b="1" i="0" strike="noStrike" cap="none" spc="0" baseline="0">
                <a:solidFill>
                  <a:srgbClr val="000000"/>
                </a:solidFill>
                <a:effectLst/>
                <a:latin typeface="Arial"/>
                <a:ea typeface="Arial"/>
                <a:cs typeface="Arial"/>
              </a:rPr>
              <a:t>Prueba alternativa: PCR (reacción en cadena de polimerasa) o NAAT (prueba de amplificación del ácido nucleico)*</a:t>
            </a:r>
            <a:endParaRPr lang="en-US" sz="2400" b="1" dirty="0">
              <a:solidFill>
                <a:srgbClr val="FFFF00"/>
              </a:solidFill>
              <a:cs typeface="Arial"/>
            </a:endParaRPr>
          </a:p>
          <a:p>
            <a:pPr lvl="1"/>
            <a:r>
              <a:rPr lang="es-LA" sz="2400" b="0" i="0" strike="noStrike" cap="none" spc="0" baseline="0">
                <a:solidFill>
                  <a:srgbClr val="000000"/>
                </a:solidFill>
                <a:effectLst/>
                <a:latin typeface="Arial"/>
                <a:ea typeface="Arial"/>
                <a:cs typeface="Arial"/>
              </a:rPr>
              <a:t>Ventajas: </a:t>
            </a:r>
            <a:r>
              <a:rPr lang="en-US" sz="2400" b="0" i="0" strike="noStrike" cap="none" spc="0" baseline="0" dirty="0">
                <a:solidFill>
                  <a:srgbClr val="000000"/>
                </a:solidFill>
                <a:effectLst/>
                <a:latin typeface="Arial"/>
                <a:ea typeface="Arial"/>
                <a:cs typeface="Arial"/>
              </a:rPr>
              <a:t>m</a:t>
            </a:r>
            <a:r>
              <a:rPr lang="es-LA" sz="2400" b="0" i="0" strike="noStrike" cap="none" spc="0" baseline="0">
                <a:solidFill>
                  <a:srgbClr val="000000"/>
                </a:solidFill>
                <a:effectLst/>
                <a:latin typeface="Arial"/>
                <a:ea typeface="Arial"/>
                <a:cs typeface="Arial"/>
              </a:rPr>
              <a:t>ejor sensibilidad general</a:t>
            </a:r>
            <a:endParaRPr lang="en-US" dirty="0">
              <a:cs typeface="Arial"/>
            </a:endParaRPr>
          </a:p>
          <a:p>
            <a:pPr lvl="1"/>
            <a:r>
              <a:rPr lang="es-LA" sz="2400" b="0" i="0" strike="noStrike" cap="none" spc="0" baseline="0">
                <a:solidFill>
                  <a:srgbClr val="000000"/>
                </a:solidFill>
                <a:effectLst/>
                <a:latin typeface="Arial"/>
                <a:ea typeface="Arial"/>
                <a:cs typeface="Arial"/>
              </a:rPr>
              <a:t>Desventajas: </a:t>
            </a:r>
            <a:r>
              <a:rPr lang="en-US" sz="2400" b="0" i="0" strike="noStrike" cap="none" spc="0" baseline="0" dirty="0">
                <a:solidFill>
                  <a:srgbClr val="000000"/>
                </a:solidFill>
                <a:effectLst/>
                <a:latin typeface="Arial"/>
                <a:ea typeface="Arial"/>
                <a:cs typeface="Arial"/>
              </a:rPr>
              <a:t>t</a:t>
            </a:r>
            <a:r>
              <a:rPr lang="es-LA" sz="2400" b="0" i="0" strike="noStrike" cap="none" spc="0" baseline="0">
                <a:solidFill>
                  <a:srgbClr val="000000"/>
                </a:solidFill>
                <a:effectLst/>
                <a:latin typeface="Arial"/>
                <a:ea typeface="Arial"/>
                <a:cs typeface="Arial"/>
              </a:rPr>
              <a:t>iempo de respuesta más prolongado, procesamiento más complejo</a:t>
            </a:r>
            <a:endParaRPr lang="en-US" dirty="0">
              <a:cs typeface="Arial"/>
            </a:endParaRPr>
          </a:p>
          <a:p>
            <a:pPr lvl="1"/>
            <a:r>
              <a:rPr lang="es-LA" sz="2400" b="0" i="0" strike="noStrike" cap="none" spc="0" baseline="0">
                <a:solidFill>
                  <a:srgbClr val="000000"/>
                </a:solidFill>
                <a:effectLst/>
                <a:latin typeface="Arial"/>
                <a:ea typeface="Arial"/>
                <a:cs typeface="Arial"/>
              </a:rPr>
              <a:t>NO es ideal para la prueba para tratar, pero depende de la disponibilidad local</a:t>
            </a:r>
            <a:endParaRPr lang="en-US" dirty="0">
              <a:cs typeface="Arial"/>
            </a:endParaRPr>
          </a:p>
          <a:p>
            <a:pPr lvl="1"/>
            <a:r>
              <a:rPr lang="es-LA" sz="2400" b="0" i="0" strike="noStrike" cap="none" spc="0" baseline="0">
                <a:solidFill>
                  <a:srgbClr val="000000"/>
                </a:solidFill>
                <a:effectLst/>
                <a:latin typeface="Arial"/>
                <a:ea typeface="Arial"/>
                <a:cs typeface="Arial"/>
              </a:rPr>
              <a:t>Debe considerarse para personas sintomáticas con resultados negativos de antígenos</a:t>
            </a:r>
            <a:endParaRPr lang="en-US" dirty="0">
              <a:cs typeface="Arial"/>
            </a:endParaRPr>
          </a:p>
          <a:p>
            <a:pPr marL="0" indent="0">
              <a:buNone/>
            </a:pPr>
            <a:r>
              <a:rPr lang="en-US" sz="2200" dirty="0"/>
              <a:t>            </a:t>
            </a:r>
            <a:endParaRPr lang="en-US" sz="2200" dirty="0">
              <a:cs typeface="Arial"/>
            </a:endParaRPr>
          </a:p>
          <a:p>
            <a:pPr marL="0" indent="0">
              <a:buFont typeface="Arial" panose="020B0604020202020204" pitchFamily="34" charset="0"/>
              <a:buNone/>
            </a:pPr>
            <a:r>
              <a:rPr lang="es-LA" sz="2200" b="0" i="0" strike="noStrike" cap="none" spc="0" baseline="0">
                <a:solidFill>
                  <a:srgbClr val="FFFF00"/>
                </a:solidFill>
                <a:effectLst/>
                <a:latin typeface="Arial"/>
                <a:ea typeface="Arial"/>
                <a:cs typeface="Arial"/>
              </a:rPr>
              <a:t>*</a:t>
            </a:r>
            <a:r>
              <a:rPr lang="es-LA" sz="2200" b="0" i="0" strike="noStrike" cap="none" spc="0" baseline="0">
                <a:solidFill>
                  <a:srgbClr val="000000"/>
                </a:solidFill>
                <a:effectLst/>
                <a:latin typeface="Arial"/>
                <a:ea typeface="Arial"/>
                <a:cs typeface="Arial"/>
              </a:rPr>
              <a:t> </a:t>
            </a:r>
            <a:r>
              <a:rPr lang="es-LA" sz="1600" b="0" i="0" strike="noStrike" cap="none" spc="0" baseline="0">
                <a:solidFill>
                  <a:srgbClr val="000000"/>
                </a:solidFill>
                <a:effectLst/>
                <a:latin typeface="Arial"/>
                <a:ea typeface="Arial"/>
                <a:cs typeface="Arial"/>
              </a:rPr>
              <a:t>La PCR es un tipo de prueba NAAT</a:t>
            </a:r>
            <a:endParaRPr lang="en-US" sz="2200" dirty="0"/>
          </a:p>
        </p:txBody>
      </p:sp>
    </p:spTree>
    <p:extLst>
      <p:ext uri="{BB962C8B-B14F-4D97-AF65-F5344CB8AC3E}">
        <p14:creationId xmlns:p14="http://schemas.microsoft.com/office/powerpoint/2010/main" val="33098606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022268D0-B627-238D-6EF8-06F9150A5788}"/>
              </a:ext>
            </a:extLst>
          </p:cNvPr>
          <p:cNvSpPr txBox="1"/>
          <p:nvPr/>
        </p:nvSpPr>
        <p:spPr>
          <a:xfrm>
            <a:off x="609600" y="-34448"/>
            <a:ext cx="9621795" cy="9921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es-LA" sz="2800" b="1" i="0" strike="noStrike" cap="none" spc="0" baseline="0">
                <a:solidFill>
                  <a:srgbClr val="577F9F"/>
                </a:solidFill>
                <a:effectLst/>
                <a:latin typeface="Arial"/>
                <a:ea typeface="Arial"/>
                <a:cs typeface="Arial"/>
              </a:rPr>
              <a:t>¿Por qué las pruebas rápidas de antígenos son ideales para la T2T? </a:t>
            </a:r>
          </a:p>
        </p:txBody>
      </p:sp>
      <p:sp>
        <p:nvSpPr>
          <p:cNvPr id="5" name="Content Placeholder 6">
            <a:extLst>
              <a:ext uri="{FF2B5EF4-FFF2-40B4-BE49-F238E27FC236}">
                <a16:creationId xmlns:a16="http://schemas.microsoft.com/office/drawing/2014/main" id="{E14A16B5-7F8F-644F-3A82-A3B2554E1903}"/>
              </a:ext>
            </a:extLst>
          </p:cNvPr>
          <p:cNvSpPr txBox="1"/>
          <p:nvPr/>
        </p:nvSpPr>
        <p:spPr>
          <a:xfrm>
            <a:off x="609600" y="1109540"/>
            <a:ext cx="10972800" cy="5024438"/>
          </a:xfrm>
          <a:prstGeom prst="rect">
            <a:avLst/>
          </a:prstGeom>
        </p:spPr>
        <p:txBody>
          <a:bodyPr vert="horz" lIns="91440" tIns="45720" rIns="91440" bIns="45720" rtlCol="0">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LA" sz="2400" b="0" i="0" strike="noStrike" cap="none" spc="0" baseline="0">
                <a:solidFill>
                  <a:srgbClr val="262626"/>
                </a:solidFill>
                <a:effectLst/>
                <a:latin typeface="Arial"/>
                <a:ea typeface="Arial"/>
                <a:cs typeface="Arial"/>
              </a:rPr>
              <a:t>Resultados más rápidos = acceso más rápido a la atención.</a:t>
            </a:r>
          </a:p>
          <a:p>
            <a:r>
              <a:rPr lang="es-LA" sz="2400" b="0" i="0" strike="noStrike" cap="none" spc="0" baseline="0">
                <a:solidFill>
                  <a:srgbClr val="262626"/>
                </a:solidFill>
                <a:effectLst/>
                <a:latin typeface="Arial"/>
                <a:ea typeface="Arial"/>
                <a:cs typeface="Arial"/>
              </a:rPr>
              <a:t>Con los resultados de las pruebas de la COVID-19 disponibles en el centro, se les puede ofrecer a los pacientes sintomáticos acceso inmediato a la atención basada en evidencia, incluidos los antivirales orales para los pacientes elegibles. </a:t>
            </a:r>
          </a:p>
          <a:p>
            <a:r>
              <a:rPr lang="es-LA" sz="2400" b="0" i="0" strike="noStrike" cap="none" spc="0" baseline="0">
                <a:solidFill>
                  <a:srgbClr val="262626"/>
                </a:solidFill>
                <a:effectLst/>
                <a:latin typeface="Arial"/>
                <a:ea typeface="Arial"/>
                <a:cs typeface="Arial"/>
              </a:rPr>
              <a:t>Los pacientes que tienen algunos síntomas de COVID-19 pero buscan atención para otros problemas de salud pueden ser seleccionados con confianza y, si son negativos, pueden ser atendidos adecuadamente. </a:t>
            </a:r>
          </a:p>
          <a:p>
            <a:r>
              <a:rPr lang="es-LA" sz="2400" b="0" i="0" strike="noStrike" cap="none" spc="0" baseline="0">
                <a:solidFill>
                  <a:srgbClr val="262626"/>
                </a:solidFill>
                <a:effectLst/>
                <a:latin typeface="Arial"/>
                <a:ea typeface="Arial"/>
                <a:cs typeface="Arial"/>
              </a:rPr>
              <a:t>Usted les PUEDE ofrecer antivirales orales a pacientes con resultado positivo de la prueba de PCR, siempre y cuando estén dentro de los 5 días de la aparición de los síntomas y cumplan con los criterios de elegibilidad. </a:t>
            </a:r>
          </a:p>
        </p:txBody>
      </p:sp>
      <p:sp>
        <p:nvSpPr>
          <p:cNvPr id="7" name="TextBox 6">
            <a:extLst>
              <a:ext uri="{FF2B5EF4-FFF2-40B4-BE49-F238E27FC236}">
                <a16:creationId xmlns:a16="http://schemas.microsoft.com/office/drawing/2014/main" id="{83A80D48-E29D-53B3-1655-1C2FDA80BF2C}"/>
              </a:ext>
            </a:extLst>
          </p:cNvPr>
          <p:cNvSpPr txBox="1"/>
          <p:nvPr/>
        </p:nvSpPr>
        <p:spPr>
          <a:xfrm>
            <a:off x="4856085" y="6065924"/>
            <a:ext cx="6726315" cy="640080"/>
          </a:xfrm>
          <a:prstGeom prst="rect">
            <a:avLst/>
          </a:prstGeom>
          <a:noFill/>
        </p:spPr>
        <p:txBody>
          <a:bodyPr wrap="square" rtlCol="0">
            <a:spAutoFit/>
          </a:bodyPr>
          <a:lstStyle/>
          <a:p>
            <a:r>
              <a:rPr lang="es-LA" sz="1800" b="1" i="0" strike="noStrike" cap="none" spc="0" baseline="0">
                <a:solidFill>
                  <a:srgbClr val="FF0000"/>
                </a:solidFill>
                <a:effectLst/>
                <a:latin typeface="Arial"/>
                <a:ea typeface="Arial"/>
                <a:cs typeface="Arial"/>
              </a:rPr>
              <a:t>NOTA: Las diferentes regiones tendrán diferentes políticas para hacer las pruebas. Consulte sus pautas locales.</a:t>
            </a:r>
          </a:p>
        </p:txBody>
      </p:sp>
    </p:spTree>
    <p:extLst>
      <p:ext uri="{BB962C8B-B14F-4D97-AF65-F5344CB8AC3E}">
        <p14:creationId xmlns:p14="http://schemas.microsoft.com/office/powerpoint/2010/main" val="47824066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2BB77-750E-C4F4-4784-3DEE37AA89C0}"/>
              </a:ext>
            </a:extLst>
          </p:cNvPr>
          <p:cNvSpPr>
            <a:spLocks noGrp="1"/>
          </p:cNvSpPr>
          <p:nvPr>
            <p:ph type="title"/>
          </p:nvPr>
        </p:nvSpPr>
        <p:spPr>
          <a:xfrm>
            <a:off x="838200" y="588494"/>
            <a:ext cx="9467335" cy="800039"/>
          </a:xfrm>
        </p:spPr>
        <p:txBody>
          <a:bodyPr>
            <a:normAutofit fontScale="90000"/>
          </a:bodyPr>
          <a:lstStyle/>
          <a:p>
            <a:r>
              <a:rPr lang="es-LA" sz="3600" b="1" i="0" strike="noStrike" cap="none" spc="0" baseline="0">
                <a:solidFill>
                  <a:srgbClr val="577F9F"/>
                </a:solidFill>
                <a:effectLst/>
                <a:latin typeface="Arial"/>
                <a:ea typeface="Arial"/>
                <a:cs typeface="Arial"/>
              </a:rPr>
              <a:t>¡Hacer las pruebas tempranamente es mejor!</a:t>
            </a:r>
          </a:p>
        </p:txBody>
      </p:sp>
      <p:sp>
        <p:nvSpPr>
          <p:cNvPr id="3" name="Content Placeholder 2">
            <a:extLst>
              <a:ext uri="{FF2B5EF4-FFF2-40B4-BE49-F238E27FC236}">
                <a16:creationId xmlns:a16="http://schemas.microsoft.com/office/drawing/2014/main" id="{1833F9F6-CE7F-CDEF-4A52-30C1B1771D68}"/>
              </a:ext>
            </a:extLst>
          </p:cNvPr>
          <p:cNvSpPr>
            <a:spLocks noGrp="1"/>
          </p:cNvSpPr>
          <p:nvPr>
            <p:ph idx="1"/>
          </p:nvPr>
        </p:nvSpPr>
        <p:spPr>
          <a:xfrm>
            <a:off x="838200" y="1636730"/>
            <a:ext cx="10116845" cy="4932746"/>
          </a:xfrm>
        </p:spPr>
        <p:txBody>
          <a:bodyPr/>
          <a:lstStyle/>
          <a:p>
            <a:r>
              <a:rPr lang="es-LA" sz="2800" b="0" i="0" strike="noStrike" cap="none" spc="0" baseline="0">
                <a:solidFill>
                  <a:srgbClr val="262626"/>
                </a:solidFill>
                <a:effectLst/>
                <a:latin typeface="Arial"/>
                <a:ea typeface="Arial"/>
                <a:cs typeface="Arial"/>
              </a:rPr>
              <a:t>La identificación precoz de los casos positivos permite un aislamiento eficaz que posiblemente disminuya la transmisión.</a:t>
            </a:r>
          </a:p>
          <a:p>
            <a:r>
              <a:rPr lang="es-LA" sz="2800" b="0" i="0" strike="noStrike" cap="none" spc="0" baseline="0">
                <a:solidFill>
                  <a:srgbClr val="262626"/>
                </a:solidFill>
                <a:effectLst/>
                <a:latin typeface="Arial"/>
                <a:ea typeface="Arial"/>
                <a:cs typeface="Arial"/>
              </a:rPr>
              <a:t>La identificación precoz de los casos positivos facilita el tratamiento adecuado, incluidos los antivirales orales y otras estrategias de manejo clínicamente apropiadas.</a:t>
            </a:r>
          </a:p>
          <a:p>
            <a:r>
              <a:rPr lang="es-LA" sz="2800" b="0" i="0" strike="noStrike" cap="none" spc="0" baseline="0">
                <a:solidFill>
                  <a:srgbClr val="262626"/>
                </a:solidFill>
                <a:effectLst/>
                <a:latin typeface="Arial"/>
                <a:ea typeface="Arial"/>
                <a:cs typeface="Arial"/>
              </a:rPr>
              <a:t>El intervalo para iniciar la terapia antiviral oral es dentro de los 5 días de la aparición de los síntomas.</a:t>
            </a:r>
          </a:p>
          <a:p>
            <a:pPr marL="0" indent="0">
              <a:buNone/>
            </a:pPr>
            <a:endParaRPr lang="en-US"/>
          </a:p>
          <a:p>
            <a:endParaRPr lang="en-US"/>
          </a:p>
          <a:p>
            <a:pPr marL="0" indent="0">
              <a:buNone/>
            </a:pPr>
            <a:endParaRPr lang="en-US"/>
          </a:p>
          <a:p>
            <a:endParaRPr lang="en-US"/>
          </a:p>
          <a:p>
            <a:endParaRPr lang="en-US"/>
          </a:p>
        </p:txBody>
      </p:sp>
    </p:spTree>
    <p:extLst>
      <p:ext uri="{BB962C8B-B14F-4D97-AF65-F5344CB8AC3E}">
        <p14:creationId xmlns:p14="http://schemas.microsoft.com/office/powerpoint/2010/main" val="376384220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6A0C-533D-AFDA-E935-0E42B25D31E3}"/>
              </a:ext>
            </a:extLst>
          </p:cNvPr>
          <p:cNvSpPr>
            <a:spLocks noGrp="1"/>
          </p:cNvSpPr>
          <p:nvPr>
            <p:ph type="title"/>
          </p:nvPr>
        </p:nvSpPr>
        <p:spPr>
          <a:xfrm>
            <a:off x="489425" y="-140786"/>
            <a:ext cx="8543925" cy="800039"/>
          </a:xfrm>
        </p:spPr>
        <p:txBody>
          <a:bodyPr/>
          <a:lstStyle/>
          <a:p>
            <a:r>
              <a:rPr lang="es-LA" sz="3600" b="1" i="0" strike="noStrike" cap="none" spc="0" baseline="0">
                <a:solidFill>
                  <a:srgbClr val="577F9F"/>
                </a:solidFill>
                <a:effectLst/>
                <a:latin typeface="Arial"/>
                <a:ea typeface="Arial"/>
                <a:cs typeface="Arial"/>
              </a:rPr>
              <a:t>Cómo realizar una prueba rápida:</a:t>
            </a:r>
          </a:p>
        </p:txBody>
      </p:sp>
      <p:sp>
        <p:nvSpPr>
          <p:cNvPr id="8" name="Content Placeholder 7">
            <a:extLst>
              <a:ext uri="{FF2B5EF4-FFF2-40B4-BE49-F238E27FC236}">
                <a16:creationId xmlns:a16="http://schemas.microsoft.com/office/drawing/2014/main" id="{2C7C0C2A-1BEA-F7D5-D985-E4604CD98066}"/>
              </a:ext>
            </a:extLst>
          </p:cNvPr>
          <p:cNvSpPr>
            <a:spLocks noGrp="1"/>
          </p:cNvSpPr>
          <p:nvPr>
            <p:ph idx="1"/>
          </p:nvPr>
        </p:nvSpPr>
        <p:spPr>
          <a:xfrm>
            <a:off x="316779" y="548042"/>
            <a:ext cx="10581880" cy="4932746"/>
          </a:xfrm>
        </p:spPr>
        <p:txBody>
          <a:bodyPr/>
          <a:lstStyle/>
          <a:p>
            <a:pPr marL="0" indent="0" algn="l" fontAlgn="base">
              <a:buNone/>
            </a:pPr>
            <a:r>
              <a:rPr lang="es-LA" sz="1800" b="1" i="0" strike="noStrike" cap="none" spc="0" baseline="0">
                <a:solidFill>
                  <a:srgbClr val="FF0000"/>
                </a:solidFill>
                <a:effectLst/>
                <a:latin typeface="Arial"/>
                <a:ea typeface="Arial"/>
                <a:cs typeface="Arial"/>
              </a:rPr>
              <a:t>Asegúrese de leer las instrucciones en la caja; las instrucciones de las pruebas pueden variar.</a:t>
            </a:r>
          </a:p>
          <a:p>
            <a:pPr algn="l" fontAlgn="base">
              <a:buFont typeface="+mj-lt"/>
              <a:buAutoNum type="arabicPeriod"/>
            </a:pPr>
            <a:r>
              <a:rPr lang="es-LA" sz="1800" b="0" i="0" strike="noStrike" cap="none" spc="0" baseline="0">
                <a:solidFill>
                  <a:srgbClr val="555555"/>
                </a:solidFill>
                <a:effectLst/>
                <a:latin typeface="Arial"/>
                <a:ea typeface="Arial"/>
                <a:cs typeface="Arial"/>
              </a:rPr>
              <a:t>Lávese bien las manos con jabón.</a:t>
            </a:r>
          </a:p>
          <a:p>
            <a:pPr algn="l" fontAlgn="base">
              <a:buFont typeface="+mj-lt"/>
              <a:buAutoNum type="arabicPeriod"/>
            </a:pPr>
            <a:r>
              <a:rPr lang="es-LA" sz="1800" b="0" i="0" strike="noStrike" cap="none" spc="0" baseline="0">
                <a:solidFill>
                  <a:srgbClr val="555555"/>
                </a:solidFill>
                <a:effectLst/>
                <a:latin typeface="Arial"/>
                <a:ea typeface="Arial"/>
                <a:cs typeface="Arial"/>
              </a:rPr>
              <a:t>El kit contiene tres elementos principales: Un hisopo de toma de muestra, una tira reactiva y un vial pequeño de líquido.</a:t>
            </a:r>
          </a:p>
          <a:p>
            <a:pPr algn="l" fontAlgn="base">
              <a:buFont typeface="+mj-lt"/>
              <a:buAutoNum type="arabicPeriod"/>
            </a:pPr>
            <a:r>
              <a:rPr lang="es-LA" sz="1800" b="0" i="0" strike="noStrike" cap="none" spc="0" baseline="0">
                <a:solidFill>
                  <a:srgbClr val="555555"/>
                </a:solidFill>
                <a:effectLst/>
                <a:latin typeface="Arial"/>
                <a:ea typeface="Arial"/>
                <a:cs typeface="Arial"/>
              </a:rPr>
              <a:t>Abra el hisopo de toma e introdúzcalo en cada orificio nasal, rotando cinco (5) veces contra la pared interna. Debe insertar el hisopo de 1⁄2 a 3⁄4 de pulgada (1 a 2 cm) en las fosas nasales.</a:t>
            </a:r>
          </a:p>
          <a:p>
            <a:pPr algn="l" fontAlgn="base">
              <a:buFont typeface="+mj-lt"/>
              <a:buAutoNum type="arabicPeriod"/>
            </a:pPr>
            <a:r>
              <a:rPr lang="es-LA" sz="1800" b="0" i="0" strike="noStrike" cap="none" spc="0" baseline="0">
                <a:solidFill>
                  <a:srgbClr val="555555"/>
                </a:solidFill>
                <a:effectLst/>
                <a:latin typeface="Arial"/>
                <a:ea typeface="Arial"/>
                <a:cs typeface="Arial"/>
              </a:rPr>
              <a:t>Abra la tapa grande e inserte el hisopo en el vial; luego, revuelva el hisopo durante 30 segundos.</a:t>
            </a:r>
          </a:p>
          <a:p>
            <a:pPr algn="l" fontAlgn="base">
              <a:buFont typeface="+mj-lt"/>
              <a:buAutoNum type="arabicPeriod"/>
            </a:pPr>
            <a:r>
              <a:rPr lang="es-LA" sz="1800" b="0" i="0" strike="noStrike" cap="none" spc="0" baseline="0">
                <a:solidFill>
                  <a:srgbClr val="555555"/>
                </a:solidFill>
                <a:effectLst/>
                <a:latin typeface="Arial"/>
                <a:ea typeface="Arial"/>
                <a:cs typeface="Arial"/>
              </a:rPr>
              <a:t>Apriete los lados del vial contra el hisopo a medida que lo retira.</a:t>
            </a:r>
          </a:p>
          <a:p>
            <a:pPr algn="l" fontAlgn="base">
              <a:buFont typeface="+mj-lt"/>
              <a:buAutoNum type="arabicPeriod"/>
            </a:pPr>
            <a:r>
              <a:rPr lang="es-LA" sz="1800" b="0" i="0" strike="noStrike" cap="none" spc="0" baseline="0">
                <a:solidFill>
                  <a:srgbClr val="555555"/>
                </a:solidFill>
                <a:effectLst/>
                <a:latin typeface="Arial"/>
                <a:ea typeface="Arial"/>
                <a:cs typeface="Arial"/>
              </a:rPr>
              <a:t>Abra la tira reactiva. Verá que tiene una “C” y una “T”.</a:t>
            </a:r>
          </a:p>
          <a:p>
            <a:pPr algn="l" fontAlgn="base">
              <a:buFont typeface="+mj-lt"/>
              <a:buAutoNum type="arabicPeriod"/>
            </a:pPr>
            <a:r>
              <a:rPr lang="es-LA" sz="1800" b="0" i="0" strike="noStrike" cap="none" spc="0" baseline="0">
                <a:solidFill>
                  <a:srgbClr val="555555"/>
                </a:solidFill>
                <a:effectLst/>
                <a:latin typeface="Arial"/>
                <a:ea typeface="Arial"/>
                <a:cs typeface="Arial"/>
              </a:rPr>
              <a:t>Abra la tapa superior más pequeña del vial de líquido y luego </a:t>
            </a:r>
            <a:r>
              <a:rPr lang="en-US" sz="1800" b="0" i="0" strike="noStrike" cap="none" spc="0" baseline="0" dirty="0">
                <a:solidFill>
                  <a:srgbClr val="555555"/>
                </a:solidFill>
                <a:effectLst/>
                <a:latin typeface="Arial"/>
                <a:ea typeface="Arial"/>
                <a:cs typeface="Arial"/>
              </a:rPr>
              <a:t>                                               </a:t>
            </a:r>
            <a:r>
              <a:rPr lang="es-LA" sz="1800" b="0" i="0" strike="noStrike" cap="none" spc="0" baseline="0">
                <a:solidFill>
                  <a:srgbClr val="555555"/>
                </a:solidFill>
                <a:effectLst/>
                <a:latin typeface="Arial"/>
                <a:ea typeface="Arial"/>
                <a:cs typeface="Arial"/>
              </a:rPr>
              <a:t>mediante presión deje caercuatro (4) gotas de su muestra en el </a:t>
            </a:r>
            <a:r>
              <a:rPr lang="en-US" sz="1800" b="0" i="0" strike="noStrike" cap="none" spc="0" baseline="0" dirty="0">
                <a:solidFill>
                  <a:srgbClr val="555555"/>
                </a:solidFill>
                <a:effectLst/>
                <a:latin typeface="Arial"/>
                <a:ea typeface="Arial"/>
                <a:cs typeface="Arial"/>
              </a:rPr>
              <a:t>                                               </a:t>
            </a:r>
            <a:r>
              <a:rPr lang="es-LA" sz="1800" b="0" i="0" strike="noStrike" cap="none" spc="0" baseline="0">
                <a:solidFill>
                  <a:srgbClr val="555555"/>
                </a:solidFill>
                <a:effectLst/>
                <a:latin typeface="Arial"/>
                <a:ea typeface="Arial"/>
                <a:cs typeface="Arial"/>
              </a:rPr>
              <a:t>área de recolección de la tira.</a:t>
            </a:r>
          </a:p>
          <a:p>
            <a:pPr algn="l" fontAlgn="base">
              <a:buFont typeface="+mj-lt"/>
              <a:buAutoNum type="arabicPeriod"/>
            </a:pPr>
            <a:r>
              <a:rPr lang="es-LA" sz="1800" b="0" i="0" strike="noStrike" cap="none" spc="0" baseline="0">
                <a:solidFill>
                  <a:srgbClr val="555555"/>
                </a:solidFill>
                <a:effectLst/>
                <a:latin typeface="Arial"/>
                <a:ea typeface="Arial"/>
                <a:cs typeface="Arial"/>
              </a:rPr>
              <a:t>Fije un cronómetro en 15 minutos. No altere la tira reactiva </a:t>
            </a:r>
            <a:r>
              <a:rPr lang="en-US" sz="1800" b="0" i="0" strike="noStrike" cap="none" spc="0" baseline="0" dirty="0">
                <a:solidFill>
                  <a:srgbClr val="555555"/>
                </a:solidFill>
                <a:effectLst/>
                <a:latin typeface="Arial"/>
                <a:ea typeface="Arial"/>
                <a:cs typeface="Arial"/>
              </a:rPr>
              <a:t>                                                       </a:t>
            </a:r>
            <a:r>
              <a:rPr lang="es-LA" sz="1800" b="0" i="0" strike="noStrike" cap="none" spc="0" baseline="0">
                <a:solidFill>
                  <a:srgbClr val="555555"/>
                </a:solidFill>
                <a:effectLst/>
                <a:latin typeface="Arial"/>
                <a:ea typeface="Arial"/>
                <a:cs typeface="Arial"/>
              </a:rPr>
              <a:t>durante este tiempo.</a:t>
            </a:r>
          </a:p>
          <a:p>
            <a:pPr algn="l" fontAlgn="base">
              <a:buFont typeface="+mj-lt"/>
              <a:buAutoNum type="arabicPeriod"/>
            </a:pPr>
            <a:r>
              <a:rPr lang="es-LA" sz="1800" b="0" i="0" strike="noStrike" cap="none" spc="0" baseline="0">
                <a:solidFill>
                  <a:srgbClr val="555555"/>
                </a:solidFill>
                <a:effectLst/>
                <a:latin typeface="Arial"/>
                <a:ea typeface="Arial"/>
                <a:cs typeface="Arial"/>
              </a:rPr>
              <a:t>Lea su prueba.</a:t>
            </a:r>
          </a:p>
          <a:p>
            <a:endParaRPr lang="en-US" sz="1800" dirty="0"/>
          </a:p>
        </p:txBody>
      </p:sp>
      <p:pic>
        <p:nvPicPr>
          <p:cNvPr id="7" name="Picture 6" descr="Chart, waterfall chart&#10;&#10;Description automatically generated">
            <a:extLst>
              <a:ext uri="{FF2B5EF4-FFF2-40B4-BE49-F238E27FC236}">
                <a16:creationId xmlns:a16="http://schemas.microsoft.com/office/drawing/2014/main" id="{A1061A61-13A0-4CBA-FA61-12F923491D2A}"/>
              </a:ext>
            </a:extLst>
          </p:cNvPr>
          <p:cNvPicPr>
            <a:picLocks noChangeAspect="1"/>
          </p:cNvPicPr>
          <p:nvPr/>
        </p:nvPicPr>
        <p:blipFill>
          <a:blip r:embed="rId3"/>
          <a:stretch>
            <a:fillRect/>
          </a:stretch>
        </p:blipFill>
        <p:spPr>
          <a:xfrm>
            <a:off x="7300158" y="4609704"/>
            <a:ext cx="4721512" cy="1947467"/>
          </a:xfrm>
          <a:prstGeom prst="rect">
            <a:avLst/>
          </a:prstGeom>
        </p:spPr>
      </p:pic>
    </p:spTree>
    <p:extLst>
      <p:ext uri="{BB962C8B-B14F-4D97-AF65-F5344CB8AC3E}">
        <p14:creationId xmlns:p14="http://schemas.microsoft.com/office/powerpoint/2010/main" val="128319186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2257" y="442839"/>
            <a:ext cx="8543925" cy="800039"/>
          </a:xfrm>
        </p:spPr>
        <p:txBody>
          <a:bodyPr/>
          <a:lstStyle/>
          <a:p>
            <a:r>
              <a:rPr lang="es-LA" sz="3600" b="1" i="0" strike="noStrike" cap="none" spc="0" baseline="0">
                <a:solidFill>
                  <a:srgbClr val="577F9F"/>
                </a:solidFill>
                <a:effectLst/>
                <a:latin typeface="Arial"/>
                <a:ea typeface="Arial"/>
                <a:cs typeface="Arial"/>
              </a:rPr>
              <a:t>Elementos de la capacitación</a:t>
            </a:r>
          </a:p>
        </p:txBody>
      </p:sp>
      <p:graphicFrame>
        <p:nvGraphicFramePr>
          <p:cNvPr id="2" name="Content Placeholder 1">
            <a:extLst>
              <a:ext uri="{FF2B5EF4-FFF2-40B4-BE49-F238E27FC236}">
                <a16:creationId xmlns:a16="http://schemas.microsoft.com/office/drawing/2014/main" id="{89B29507-75FB-E747-D76C-70D16EE91F66}"/>
              </a:ext>
            </a:extLst>
          </p:cNvPr>
          <p:cNvGraphicFramePr>
            <a:graphicFrameLocks noGrp="1"/>
          </p:cNvGraphicFramePr>
          <p:nvPr>
            <p:ph idx="1"/>
            <p:extLst>
              <p:ext uri="{D42A27DB-BD31-4B8C-83A1-F6EECF244321}">
                <p14:modId xmlns:p14="http://schemas.microsoft.com/office/powerpoint/2010/main" val="2120904562"/>
              </p:ext>
            </p:extLst>
          </p:nvPr>
        </p:nvGraphicFramePr>
        <p:xfrm>
          <a:off x="838200" y="1388533"/>
          <a:ext cx="9525000" cy="493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 name="TextBox 101">
            <a:extLst>
              <a:ext uri="{FF2B5EF4-FFF2-40B4-BE49-F238E27FC236}">
                <a16:creationId xmlns:a16="http://schemas.microsoft.com/office/drawing/2014/main" id="{D3DEA009-709E-532A-F556-A49D7D10BF81}"/>
              </a:ext>
            </a:extLst>
          </p:cNvPr>
          <p:cNvSpPr txBox="1"/>
          <p:nvPr/>
        </p:nvSpPr>
        <p:spPr>
          <a:xfrm>
            <a:off x="164524" y="6459680"/>
            <a:ext cx="11152041" cy="274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LA" sz="1200" b="0" i="0" strike="noStrike" cap="none" spc="0" baseline="0">
                <a:solidFill>
                  <a:srgbClr val="44546A"/>
                </a:solidFill>
                <a:effectLst/>
                <a:latin typeface="Arial"/>
                <a:ea typeface="Arial"/>
                <a:cs typeface="Arial"/>
              </a:rPr>
              <a:t>Esta capacitación se desarrolló en octubre de 2022. Se actualizará a medida que la evidencia evolucione en torno a las pruebas y el tratamiento de la COVID-19.</a:t>
            </a:r>
            <a:endParaRPr lang="en-US" sz="1200">
              <a:solidFill>
                <a:schemeClr val="tx2"/>
              </a:solidFill>
              <a:cs typeface="Arial"/>
            </a:endParaRPr>
          </a:p>
        </p:txBody>
      </p:sp>
    </p:spTree>
    <p:extLst>
      <p:ext uri="{BB962C8B-B14F-4D97-AF65-F5344CB8AC3E}">
        <p14:creationId xmlns:p14="http://schemas.microsoft.com/office/powerpoint/2010/main" val="389357877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A8B993-DFEB-AD9E-F772-257D1CF4682D}"/>
              </a:ext>
            </a:extLst>
          </p:cNvPr>
          <p:cNvSpPr txBox="1"/>
          <p:nvPr/>
        </p:nvSpPr>
        <p:spPr>
          <a:xfrm>
            <a:off x="381000" y="235743"/>
            <a:ext cx="7571317" cy="9921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es-LA" sz="3200" b="1" i="0" strike="noStrike" cap="none" spc="0" baseline="0">
                <a:solidFill>
                  <a:srgbClr val="577F9F"/>
                </a:solidFill>
                <a:effectLst/>
                <a:latin typeface="Arial"/>
                <a:ea typeface="Arial"/>
                <a:cs typeface="Arial"/>
              </a:rPr>
              <a:t>Más información sobre las pruebas...</a:t>
            </a:r>
          </a:p>
        </p:txBody>
      </p:sp>
      <p:sp>
        <p:nvSpPr>
          <p:cNvPr id="5" name="Content Placeholder 2">
            <a:extLst>
              <a:ext uri="{FF2B5EF4-FFF2-40B4-BE49-F238E27FC236}">
                <a16:creationId xmlns:a16="http://schemas.microsoft.com/office/drawing/2014/main" id="{D2FD92CE-897D-F295-9F71-FA39066B854A}"/>
              </a:ext>
            </a:extLst>
          </p:cNvPr>
          <p:cNvSpPr txBox="1"/>
          <p:nvPr/>
        </p:nvSpPr>
        <p:spPr>
          <a:xfrm>
            <a:off x="635358" y="1597819"/>
            <a:ext cx="11347938" cy="5024438"/>
          </a:xfrm>
          <a:prstGeom prst="rect">
            <a:avLst/>
          </a:prstGeom>
        </p:spPr>
        <p:txBody>
          <a:bodyPr vert="horz" lIns="91440" tIns="45720" rIns="91440" bIns="45720" rtlCol="0" anchor="t">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LA" sz="2800" b="0" i="0" strike="noStrike" cap="none" spc="0" baseline="0">
                <a:solidFill>
                  <a:srgbClr val="262626"/>
                </a:solidFill>
                <a:effectLst/>
                <a:latin typeface="Arial"/>
                <a:ea typeface="Arial"/>
                <a:cs typeface="Arial"/>
              </a:rPr>
              <a:t>¿Quién puede realizar una prueba rápida?</a:t>
            </a:r>
          </a:p>
          <a:p>
            <a:pPr lvl="1"/>
            <a:r>
              <a:rPr lang="es-LA" sz="2400" b="0" i="0" strike="noStrike" cap="none" spc="0" baseline="0">
                <a:solidFill>
                  <a:srgbClr val="262626"/>
                </a:solidFill>
                <a:effectLst/>
                <a:latin typeface="Arial"/>
                <a:ea typeface="Arial"/>
                <a:cs typeface="Arial"/>
              </a:rPr>
              <a:t>Esto dependerá de las pautas locales.  </a:t>
            </a:r>
            <a:endParaRPr lang="en-US"/>
          </a:p>
          <a:p>
            <a:pPr lvl="2">
              <a:buFont typeface="Courier New" panose="020F0502020204030204" pitchFamily="34" charset="0"/>
              <a:buChar char="o"/>
            </a:pPr>
            <a:r>
              <a:rPr lang="es-LA" sz="2000" b="0" i="0" strike="noStrike" cap="none" spc="0" baseline="0">
                <a:solidFill>
                  <a:srgbClr val="262626"/>
                </a:solidFill>
                <a:effectLst/>
                <a:latin typeface="Arial"/>
                <a:ea typeface="Arial"/>
                <a:cs typeface="Arial"/>
              </a:rPr>
              <a:t>En algunos casos, las personas pueden realizar pruebas rápidas en el hogar.</a:t>
            </a:r>
          </a:p>
          <a:p>
            <a:pPr lvl="2">
              <a:buFont typeface="Courier New" panose="020F0502020204030204" pitchFamily="34" charset="0"/>
              <a:buChar char="o"/>
            </a:pPr>
            <a:r>
              <a:rPr lang="es-LA" sz="2000" b="0" i="0" strike="noStrike" cap="none" spc="0" baseline="0">
                <a:solidFill>
                  <a:srgbClr val="262626"/>
                </a:solidFill>
                <a:effectLst/>
                <a:latin typeface="Arial"/>
                <a:ea typeface="Arial"/>
                <a:cs typeface="Arial"/>
              </a:rPr>
              <a:t>En algunos casos, un trabajador de la salud capacitado realizará la prueba, a veces en el hogar, en un consultorio o farmacia, o en una institución.</a:t>
            </a:r>
          </a:p>
          <a:p>
            <a:r>
              <a:rPr lang="es-LA" sz="2800" b="0" i="0" strike="noStrike" cap="none" spc="0" baseline="0">
                <a:solidFill>
                  <a:srgbClr val="262626"/>
                </a:solidFill>
                <a:effectLst/>
                <a:latin typeface="Arial"/>
                <a:ea typeface="Arial"/>
                <a:cs typeface="Arial"/>
              </a:rPr>
              <a:t>¿Cuándo debe una persona realizar una prueba rápida?</a:t>
            </a:r>
          </a:p>
          <a:p>
            <a:pPr lvl="1"/>
            <a:r>
              <a:rPr lang="es-LA" sz="2400" b="0" i="0" strike="noStrike" cap="none" spc="0" baseline="0">
                <a:solidFill>
                  <a:srgbClr val="262626"/>
                </a:solidFill>
                <a:effectLst/>
                <a:latin typeface="Arial"/>
                <a:ea typeface="Arial"/>
                <a:cs typeface="Arial"/>
              </a:rPr>
              <a:t>Si una persona tiene algún síntoma de COVID-19, ¡REALICE LA PRUEBA!</a:t>
            </a:r>
          </a:p>
          <a:p>
            <a:pPr lvl="1"/>
            <a:r>
              <a:rPr lang="es-LA" sz="2400" b="0" i="0" strike="noStrike" cap="none" spc="0" baseline="0">
                <a:solidFill>
                  <a:srgbClr val="262626"/>
                </a:solidFill>
                <a:effectLst/>
                <a:latin typeface="Arial"/>
                <a:ea typeface="Arial"/>
                <a:cs typeface="Arial"/>
              </a:rPr>
              <a:t>Si una persona tiene síntomas, pero su prueba de ayer fue negativa, ¡REALICE LA PRUEBA NUEVAMENTE!</a:t>
            </a:r>
          </a:p>
        </p:txBody>
      </p:sp>
      <p:sp>
        <p:nvSpPr>
          <p:cNvPr id="6" name="Slide Number Placeholder 3">
            <a:extLst>
              <a:ext uri="{FF2B5EF4-FFF2-40B4-BE49-F238E27FC236}">
                <a16:creationId xmlns:a16="http://schemas.microsoft.com/office/drawing/2014/main" id="{0B94201D-4C55-0B44-D7D5-E4049169C0D1}"/>
              </a:ext>
            </a:extLst>
          </p:cNvPr>
          <p:cNvSpPr txBox="1"/>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C0A3798-3E55-40AD-888C-464D28038119}" type="slidenum">
              <a:rPr lang="en-US" smtClean="0"/>
              <a:pPr>
                <a:defRPr/>
              </a:pPr>
              <a:t>20</a:t>
            </a:fld>
            <a:endParaRPr lang="en-US"/>
          </a:p>
        </p:txBody>
      </p:sp>
    </p:spTree>
    <p:extLst>
      <p:ext uri="{BB962C8B-B14F-4D97-AF65-F5344CB8AC3E}">
        <p14:creationId xmlns:p14="http://schemas.microsoft.com/office/powerpoint/2010/main" val="79027235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3562-9F7F-0228-37DF-6CFC0343F4C9}"/>
              </a:ext>
            </a:extLst>
          </p:cNvPr>
          <p:cNvSpPr>
            <a:spLocks noGrp="1"/>
          </p:cNvSpPr>
          <p:nvPr>
            <p:ph type="title"/>
          </p:nvPr>
        </p:nvSpPr>
        <p:spPr>
          <a:xfrm>
            <a:off x="838199" y="0"/>
            <a:ext cx="8543925" cy="800039"/>
          </a:xfrm>
        </p:spPr>
        <p:txBody>
          <a:bodyPr/>
          <a:lstStyle/>
          <a:p>
            <a:r>
              <a:rPr lang="es-LA" sz="3600" b="1" i="0" strike="noStrike" cap="none" spc="0" baseline="0">
                <a:solidFill>
                  <a:srgbClr val="577F9F"/>
                </a:solidFill>
                <a:effectLst/>
                <a:latin typeface="Arial"/>
                <a:ea typeface="Arial"/>
                <a:cs typeface="Arial"/>
              </a:rPr>
              <a:t>Considere las pruebas comunitarias</a:t>
            </a:r>
          </a:p>
        </p:txBody>
      </p:sp>
      <p:sp>
        <p:nvSpPr>
          <p:cNvPr id="3" name="Content Placeholder 2">
            <a:extLst>
              <a:ext uri="{FF2B5EF4-FFF2-40B4-BE49-F238E27FC236}">
                <a16:creationId xmlns:a16="http://schemas.microsoft.com/office/drawing/2014/main" id="{5FF26E03-20B7-C269-B14C-02A889CC9C63}"/>
              </a:ext>
            </a:extLst>
          </p:cNvPr>
          <p:cNvSpPr>
            <a:spLocks noGrp="1"/>
          </p:cNvSpPr>
          <p:nvPr>
            <p:ph idx="1"/>
          </p:nvPr>
        </p:nvSpPr>
        <p:spPr>
          <a:xfrm>
            <a:off x="838199" y="800039"/>
            <a:ext cx="10962504" cy="4932746"/>
          </a:xfrm>
        </p:spPr>
        <p:txBody>
          <a:bodyPr/>
          <a:lstStyle/>
          <a:p>
            <a:pPr rtl="0" fontAlgn="base">
              <a:spcBef>
                <a:spcPts val="1800"/>
              </a:spcBef>
              <a:spcAft>
                <a:spcPct val="0"/>
              </a:spcAft>
              <a:buFont typeface="Arial" panose="020B0604020202020204" pitchFamily="34" charset="0"/>
              <a:buChar char="•"/>
            </a:pPr>
            <a:r>
              <a:rPr lang="es-LA" sz="2600" b="0" i="0" strike="noStrike" cap="none" spc="0" baseline="0">
                <a:solidFill>
                  <a:srgbClr val="262626"/>
                </a:solidFill>
                <a:effectLst/>
                <a:latin typeface="Arial"/>
                <a:ea typeface="Arial"/>
                <a:cs typeface="Arial"/>
              </a:rPr>
              <a:t>Los operadores capacitados pueden realizar las pruebas de diagnóstico rápidas fuera del entorno clínico y de laboratorio, p. ej., mediante el uso del </a:t>
            </a:r>
            <a:r>
              <a:rPr lang="es-LA" sz="2600" b="0" i="0" u="sng" strike="noStrike" cap="none" spc="0" baseline="0">
                <a:solidFill>
                  <a:srgbClr val="0563C1"/>
                </a:solidFill>
                <a:effectLst/>
                <a:uFill>
                  <a:solidFill>
                    <a:srgbClr val="0563C1"/>
                  </a:solidFill>
                </a:uFill>
                <a:latin typeface="Arial"/>
                <a:ea typeface="Arial"/>
                <a:cs typeface="Arial"/>
                <a:hlinkClick r:id="rId3" history="0"/>
              </a:rPr>
              <a:t>Paquete de formación en pruebas rápidas de diagnóstico (RDT) del antígeno del SARS-CoV-2</a:t>
            </a:r>
            <a:r>
              <a:rPr lang="es-LA" sz="2600" b="0" i="0" strike="noStrike" cap="none" spc="0" baseline="0">
                <a:solidFill>
                  <a:srgbClr val="262626"/>
                </a:solidFill>
                <a:effectLst/>
                <a:latin typeface="Arial"/>
                <a:ea typeface="Arial"/>
                <a:cs typeface="Arial"/>
              </a:rPr>
              <a:t>, o las pueden realizar las personas como parte de la autoevaluación.</a:t>
            </a:r>
            <a:endParaRPr lang="en-US" sz="2600" dirty="0">
              <a:solidFill>
                <a:srgbClr val="E73439"/>
              </a:solidFill>
            </a:endParaRPr>
          </a:p>
          <a:p>
            <a:pPr rtl="0" fontAlgn="base">
              <a:spcBef>
                <a:spcPts val="1800"/>
              </a:spcBef>
              <a:spcAft>
                <a:spcPct val="0"/>
              </a:spcAft>
              <a:buFont typeface="Arial" panose="020B0604020202020204" pitchFamily="34" charset="0"/>
              <a:buChar char="•"/>
            </a:pPr>
            <a:r>
              <a:rPr lang="es-LA" sz="2600" b="0" i="0" strike="noStrike" cap="none" spc="0" baseline="0">
                <a:solidFill>
                  <a:srgbClr val="262626"/>
                </a:solidFill>
                <a:effectLst/>
                <a:latin typeface="Arial"/>
                <a:ea typeface="Arial"/>
                <a:cs typeface="Arial"/>
              </a:rPr>
              <a:t>Las pruebas deben centrarse en las personas sintomáticas.</a:t>
            </a:r>
            <a:endParaRPr lang="en-US" sz="2600" dirty="0">
              <a:solidFill>
                <a:srgbClr val="E73439"/>
              </a:solidFill>
            </a:endParaRPr>
          </a:p>
          <a:p>
            <a:pPr rtl="0" fontAlgn="base">
              <a:spcBef>
                <a:spcPts val="1800"/>
              </a:spcBef>
              <a:spcAft>
                <a:spcPct val="0"/>
              </a:spcAft>
              <a:buFont typeface="Arial" panose="020B0604020202020204" pitchFamily="34" charset="0"/>
              <a:buChar char="•"/>
            </a:pPr>
            <a:r>
              <a:rPr lang="es-LA" sz="2600" b="0" i="0" strike="noStrike" cap="none" spc="0" baseline="0">
                <a:solidFill>
                  <a:srgbClr val="262626"/>
                </a:solidFill>
                <a:effectLst/>
                <a:latin typeface="Arial"/>
                <a:ea typeface="Arial"/>
                <a:cs typeface="Arial"/>
              </a:rPr>
              <a:t>Las pruebas también pueden centrarse en personas vulnerables.</a:t>
            </a:r>
            <a:endParaRPr lang="en-US" sz="2600" dirty="0">
              <a:solidFill>
                <a:srgbClr val="E73439"/>
              </a:solidFill>
            </a:endParaRPr>
          </a:p>
          <a:p>
            <a:pPr rtl="0" fontAlgn="base">
              <a:spcBef>
                <a:spcPts val="1800"/>
              </a:spcBef>
              <a:spcAft>
                <a:spcPct val="0"/>
              </a:spcAft>
              <a:buFont typeface="Arial" panose="020B0604020202020204" pitchFamily="34" charset="0"/>
              <a:buChar char="•"/>
            </a:pPr>
            <a:r>
              <a:rPr lang="es-LA" sz="2600" b="0" i="0" strike="noStrike" cap="none" spc="0" baseline="0">
                <a:solidFill>
                  <a:srgbClr val="262626"/>
                </a:solidFill>
                <a:effectLst/>
                <a:latin typeface="Arial"/>
                <a:ea typeface="Arial"/>
                <a:cs typeface="Arial"/>
              </a:rPr>
              <a:t>A los pacientes con síntomas más preocupantes los debe evaluar formalmente un profesional de la salud, ya sea mediante telemedicina o en un centro o consultorio local.</a:t>
            </a:r>
            <a:endParaRPr lang="en-US" sz="2600" b="0" i="0" u="none" strike="noStrike" dirty="0">
              <a:solidFill>
                <a:srgbClr val="E73439"/>
              </a:solidFill>
              <a:effectLst/>
              <a:latin typeface="Arial" panose="020B0604020202020204" pitchFamily="34" charset="0"/>
            </a:endParaRPr>
          </a:p>
          <a:p>
            <a:endParaRPr lang="en-US" sz="2600" dirty="0"/>
          </a:p>
        </p:txBody>
      </p:sp>
    </p:spTree>
    <p:extLst>
      <p:ext uri="{BB962C8B-B14F-4D97-AF65-F5344CB8AC3E}">
        <p14:creationId xmlns:p14="http://schemas.microsoft.com/office/powerpoint/2010/main" val="125784847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72081-7955-4A7E-96BC-539CFA3B6354}"/>
              </a:ext>
            </a:extLst>
          </p:cNvPr>
          <p:cNvSpPr>
            <a:spLocks noGrp="1"/>
          </p:cNvSpPr>
          <p:nvPr>
            <p:ph type="title"/>
          </p:nvPr>
        </p:nvSpPr>
        <p:spPr>
          <a:xfrm>
            <a:off x="335924" y="107010"/>
            <a:ext cx="8543925" cy="800039"/>
          </a:xfrm>
        </p:spPr>
        <p:txBody>
          <a:bodyPr/>
          <a:lstStyle/>
          <a:p>
            <a:r>
              <a:rPr lang="es-LA" sz="3600" b="1" i="0" strike="noStrike" cap="none" spc="0" baseline="0">
                <a:solidFill>
                  <a:srgbClr val="577F9F"/>
                </a:solidFill>
                <a:effectLst/>
                <a:latin typeface="Arial"/>
                <a:ea typeface="Arial"/>
                <a:cs typeface="Arial"/>
              </a:rPr>
              <a:t>Aumento de la demanda de pruebas </a:t>
            </a:r>
          </a:p>
        </p:txBody>
      </p:sp>
      <p:sp>
        <p:nvSpPr>
          <p:cNvPr id="3" name="Content Placeholder 2">
            <a:extLst>
              <a:ext uri="{FF2B5EF4-FFF2-40B4-BE49-F238E27FC236}">
                <a16:creationId xmlns:a16="http://schemas.microsoft.com/office/drawing/2014/main" id="{DA687313-21CF-40DE-A4F0-44BE0707F72C}"/>
              </a:ext>
            </a:extLst>
          </p:cNvPr>
          <p:cNvSpPr>
            <a:spLocks noGrp="1"/>
          </p:cNvSpPr>
          <p:nvPr>
            <p:ph idx="1"/>
          </p:nvPr>
        </p:nvSpPr>
        <p:spPr>
          <a:xfrm>
            <a:off x="335924" y="962627"/>
            <a:ext cx="6997937" cy="4932746"/>
          </a:xfrm>
        </p:spPr>
        <p:txBody>
          <a:bodyPr/>
          <a:lstStyle/>
          <a:p>
            <a:r>
              <a:rPr lang="es-LA" sz="2600" b="0" i="0" strike="noStrike" cap="none" spc="0" baseline="0">
                <a:solidFill>
                  <a:srgbClr val="262626"/>
                </a:solidFill>
                <a:effectLst/>
                <a:latin typeface="Arial"/>
                <a:ea typeface="Arial"/>
                <a:cs typeface="Arial"/>
              </a:rPr>
              <a:t>“Conozca su situación”</a:t>
            </a:r>
          </a:p>
          <a:p>
            <a:r>
              <a:rPr lang="es-LA" sz="2600" b="0" i="0" strike="noStrike" cap="none" spc="0" baseline="0">
                <a:solidFill>
                  <a:srgbClr val="262626"/>
                </a:solidFill>
                <a:effectLst/>
                <a:latin typeface="Arial"/>
                <a:ea typeface="Arial"/>
                <a:cs typeface="Arial"/>
              </a:rPr>
              <a:t>La COVID-19 es una enfermedad tratable, y la identificación precoz puede ayudar a monitorear la enfermedad y también a evitar que otros se enfermen.</a:t>
            </a:r>
          </a:p>
          <a:p>
            <a:r>
              <a:rPr lang="es-LA" sz="2600" b="0" i="0" strike="noStrike" cap="none" spc="0" baseline="0">
                <a:solidFill>
                  <a:srgbClr val="262626"/>
                </a:solidFill>
                <a:effectLst/>
                <a:latin typeface="Arial"/>
                <a:ea typeface="Arial"/>
                <a:cs typeface="Arial"/>
              </a:rPr>
              <a:t>La identificación temprana de casos puede permitir un tratamiento eficaz en el hogar para los pacientes elegibles a fin de evitar que la enfermedad se vuelva más grave. </a:t>
            </a:r>
            <a:endParaRPr lang="en-US" sz="2600" dirty="0"/>
          </a:p>
          <a:p>
            <a:r>
              <a:rPr lang="es-LA" sz="2600" b="0" i="0" strike="noStrike" cap="none" spc="0" baseline="0">
                <a:solidFill>
                  <a:srgbClr val="262626"/>
                </a:solidFill>
                <a:effectLst/>
                <a:latin typeface="Arial"/>
                <a:ea typeface="Arial"/>
                <a:cs typeface="Arial"/>
              </a:rPr>
              <a:t>La pandemia no ha terminado; la vigilancia continua puede ayudar a contener brotes locales y mantener una respuesta efectiva.</a:t>
            </a:r>
          </a:p>
        </p:txBody>
      </p:sp>
      <p:pic>
        <p:nvPicPr>
          <p:cNvPr id="5" name="Picture 4" descr="A picture containing graphical user interface&#10;&#10;Description automatically generated">
            <a:extLst>
              <a:ext uri="{FF2B5EF4-FFF2-40B4-BE49-F238E27FC236}">
                <a16:creationId xmlns:a16="http://schemas.microsoft.com/office/drawing/2014/main" id="{02B446D2-384E-9EF9-D91A-D209011D14BE}"/>
              </a:ext>
            </a:extLst>
          </p:cNvPr>
          <p:cNvPicPr>
            <a:picLocks noChangeAspect="1"/>
          </p:cNvPicPr>
          <p:nvPr/>
        </p:nvPicPr>
        <p:blipFill>
          <a:blip r:embed="rId3"/>
          <a:stretch>
            <a:fillRect/>
          </a:stretch>
        </p:blipFill>
        <p:spPr>
          <a:xfrm>
            <a:off x="7184522" y="3889468"/>
            <a:ext cx="5007478" cy="2005905"/>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08A14247-04E7-93FD-7517-EC22E81893D7}"/>
              </a:ext>
            </a:extLst>
          </p:cNvPr>
          <p:cNvPicPr>
            <a:picLocks noChangeAspect="1"/>
          </p:cNvPicPr>
          <p:nvPr/>
        </p:nvPicPr>
        <p:blipFill>
          <a:blip r:embed="rId4"/>
          <a:stretch>
            <a:fillRect/>
          </a:stretch>
        </p:blipFill>
        <p:spPr>
          <a:xfrm>
            <a:off x="8366876" y="618185"/>
            <a:ext cx="3630800" cy="2005905"/>
          </a:xfrm>
          <a:prstGeom prst="rect">
            <a:avLst/>
          </a:prstGeom>
        </p:spPr>
      </p:pic>
    </p:spTree>
    <p:extLst>
      <p:ext uri="{BB962C8B-B14F-4D97-AF65-F5344CB8AC3E}">
        <p14:creationId xmlns:p14="http://schemas.microsoft.com/office/powerpoint/2010/main" val="364796389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BD3EB4C-0139-9A7F-6F1F-EEED69BE4179}"/>
              </a:ext>
            </a:extLst>
          </p:cNvPr>
          <p:cNvSpPr>
            <a:spLocks noGrp="1"/>
          </p:cNvSpPr>
          <p:nvPr>
            <p:ph type="pic" sz="quarter" idx="10"/>
          </p:nvPr>
        </p:nvSpPr>
        <p:spPr/>
        <p:txBody>
          <a:bodyPr/>
          <a:lstStyle/>
          <a:p>
            <a:endParaRPr/>
          </a:p>
        </p:txBody>
      </p:sp>
      <p:sp>
        <p:nvSpPr>
          <p:cNvPr id="3" name="Title 2">
            <a:extLst>
              <a:ext uri="{FF2B5EF4-FFF2-40B4-BE49-F238E27FC236}">
                <a16:creationId xmlns:a16="http://schemas.microsoft.com/office/drawing/2014/main" id="{53644418-96CC-EA5F-CE24-5383E4D01077}"/>
              </a:ext>
            </a:extLst>
          </p:cNvPr>
          <p:cNvSpPr>
            <a:spLocks noGrp="1"/>
          </p:cNvSpPr>
          <p:nvPr>
            <p:ph type="title"/>
          </p:nvPr>
        </p:nvSpPr>
        <p:spPr>
          <a:xfrm>
            <a:off x="1062681" y="4752477"/>
            <a:ext cx="10121817" cy="1325563"/>
          </a:xfrm>
        </p:spPr>
        <p:txBody>
          <a:bodyPr>
            <a:normAutofit fontScale="90000"/>
          </a:bodyPr>
          <a:lstStyle/>
          <a:p>
            <a:r>
              <a:rPr lang="es-LA" sz="3200" b="0" i="0" strike="noStrike" cap="none" spc="300" baseline="0">
                <a:solidFill>
                  <a:srgbClr val="FFFFFF"/>
                </a:solidFill>
                <a:effectLst/>
                <a:latin typeface="Arial"/>
                <a:ea typeface="Arial"/>
                <a:cs typeface="Arial"/>
              </a:rPr>
              <a:t>Selección, prevención y control de infecciones y vías de derivación para pacientes con COVID-19 </a:t>
            </a:r>
          </a:p>
        </p:txBody>
      </p:sp>
    </p:spTree>
    <p:extLst>
      <p:ext uri="{BB962C8B-B14F-4D97-AF65-F5344CB8AC3E}">
        <p14:creationId xmlns:p14="http://schemas.microsoft.com/office/powerpoint/2010/main" val="34308370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9BC41-3216-08D5-A608-4A076F4889A5}"/>
              </a:ext>
            </a:extLst>
          </p:cNvPr>
          <p:cNvSpPr>
            <a:spLocks noGrp="1"/>
          </p:cNvSpPr>
          <p:nvPr>
            <p:ph type="title"/>
          </p:nvPr>
        </p:nvSpPr>
        <p:spPr>
          <a:xfrm>
            <a:off x="581025" y="0"/>
            <a:ext cx="8543925" cy="800039"/>
          </a:xfrm>
        </p:spPr>
        <p:txBody>
          <a:bodyPr/>
          <a:lstStyle/>
          <a:p>
            <a:r>
              <a:rPr lang="es-LA" sz="3600" b="1" i="0" strike="noStrike" cap="none" spc="0" baseline="0">
                <a:solidFill>
                  <a:srgbClr val="577F9F"/>
                </a:solidFill>
                <a:effectLst/>
                <a:latin typeface="Arial"/>
                <a:ea typeface="Arial"/>
                <a:cs typeface="Arial"/>
              </a:rPr>
              <a:t>Objetivos</a:t>
            </a:r>
          </a:p>
        </p:txBody>
      </p:sp>
      <p:sp>
        <p:nvSpPr>
          <p:cNvPr id="3" name="Content Placeholder 2">
            <a:extLst>
              <a:ext uri="{FF2B5EF4-FFF2-40B4-BE49-F238E27FC236}">
                <a16:creationId xmlns:a16="http://schemas.microsoft.com/office/drawing/2014/main" id="{A70ED003-E797-B22B-3157-E5B27481ED2D}"/>
              </a:ext>
            </a:extLst>
          </p:cNvPr>
          <p:cNvSpPr>
            <a:spLocks noGrp="1"/>
          </p:cNvSpPr>
          <p:nvPr>
            <p:ph idx="1"/>
          </p:nvPr>
        </p:nvSpPr>
        <p:spPr>
          <a:xfrm>
            <a:off x="838199" y="800039"/>
            <a:ext cx="11135497" cy="4932746"/>
          </a:xfrm>
        </p:spPr>
        <p:txBody>
          <a:bodyPr/>
          <a:lstStyle/>
          <a:p>
            <a:r>
              <a:rPr lang="es-LA" sz="2700" b="0" i="0" strike="noStrike" cap="none" spc="0" baseline="0">
                <a:solidFill>
                  <a:srgbClr val="262626"/>
                </a:solidFill>
                <a:effectLst/>
                <a:latin typeface="Arial"/>
                <a:ea typeface="Arial"/>
                <a:cs typeface="Arial"/>
              </a:rPr>
              <a:t>Definir la priorización y los componentes de un sistema de priorización eficaz.</a:t>
            </a:r>
          </a:p>
          <a:p>
            <a:r>
              <a:rPr lang="es-LA" sz="2700" b="0" i="0" strike="noStrike" cap="none" spc="0" baseline="0">
                <a:solidFill>
                  <a:srgbClr val="262626"/>
                </a:solidFill>
                <a:effectLst/>
                <a:latin typeface="Arial"/>
                <a:ea typeface="Arial"/>
                <a:cs typeface="Arial"/>
              </a:rPr>
              <a:t>Comprender la importancia de integrar la prevención y el control universal de infecciones en la planificación y las operaciones de priorización.</a:t>
            </a:r>
          </a:p>
          <a:p>
            <a:r>
              <a:rPr lang="es-LA" sz="2700" b="0" i="0" strike="noStrike" cap="none" spc="0" baseline="0">
                <a:solidFill>
                  <a:srgbClr val="262626"/>
                </a:solidFill>
                <a:effectLst/>
                <a:latin typeface="Arial"/>
                <a:ea typeface="Arial"/>
                <a:cs typeface="Arial"/>
              </a:rPr>
              <a:t>Comprender la selección y la agrupación en el contexto de la COVID-19, más específicamente en el contexto de la prueba para tratar.</a:t>
            </a:r>
          </a:p>
          <a:p>
            <a:r>
              <a:rPr lang="es-LA" sz="2700" b="0" i="0" strike="noStrike" cap="none" spc="0" baseline="0">
                <a:solidFill>
                  <a:srgbClr val="262626"/>
                </a:solidFill>
                <a:effectLst/>
                <a:latin typeface="Arial"/>
                <a:ea typeface="Arial"/>
                <a:cs typeface="Arial"/>
              </a:rPr>
              <a:t>Analice los casos clínicos para desarrollar estrategias para aplicar conceptos de priorización a su propio entorno clínico.</a:t>
            </a:r>
          </a:p>
          <a:p>
            <a:r>
              <a:rPr lang="es-LA" sz="2700" b="0" i="0" strike="noStrike" cap="none" spc="0" baseline="0">
                <a:solidFill>
                  <a:srgbClr val="262626"/>
                </a:solidFill>
                <a:effectLst/>
                <a:latin typeface="Arial"/>
                <a:ea typeface="Arial"/>
                <a:cs typeface="Arial"/>
              </a:rPr>
              <a:t>Organice estrategias para su entorno clínico, ya sea para la planificación del alta hospitalaria o para la transferencia a un nivel de atención superior.</a:t>
            </a:r>
          </a:p>
        </p:txBody>
      </p:sp>
    </p:spTree>
    <p:extLst>
      <p:ext uri="{BB962C8B-B14F-4D97-AF65-F5344CB8AC3E}">
        <p14:creationId xmlns:p14="http://schemas.microsoft.com/office/powerpoint/2010/main" val="292715171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21DE3-BB64-F519-E566-511DDB6B438A}"/>
              </a:ext>
            </a:extLst>
          </p:cNvPr>
          <p:cNvSpPr>
            <a:spLocks noGrp="1"/>
          </p:cNvSpPr>
          <p:nvPr>
            <p:ph type="title"/>
          </p:nvPr>
        </p:nvSpPr>
        <p:spPr>
          <a:xfrm>
            <a:off x="587137" y="-97208"/>
            <a:ext cx="8543925" cy="800039"/>
          </a:xfrm>
        </p:spPr>
        <p:txBody>
          <a:bodyPr/>
          <a:lstStyle/>
          <a:p>
            <a:r>
              <a:rPr lang="es-LA" sz="3600" b="1" i="0" strike="noStrike" cap="none" spc="0" baseline="0">
                <a:solidFill>
                  <a:srgbClr val="577F9F"/>
                </a:solidFill>
                <a:effectLst/>
                <a:latin typeface="Arial"/>
                <a:ea typeface="Arial"/>
                <a:cs typeface="Arial"/>
              </a:rPr>
              <a:t>Priorización: Para clasificar</a:t>
            </a:r>
          </a:p>
        </p:txBody>
      </p:sp>
      <p:sp>
        <p:nvSpPr>
          <p:cNvPr id="3" name="Content Placeholder 2">
            <a:extLst>
              <a:ext uri="{FF2B5EF4-FFF2-40B4-BE49-F238E27FC236}">
                <a16:creationId xmlns:a16="http://schemas.microsoft.com/office/drawing/2014/main" id="{03F04084-7C5B-AE51-B1B7-4C5E39E58A41}"/>
              </a:ext>
            </a:extLst>
          </p:cNvPr>
          <p:cNvSpPr>
            <a:spLocks noGrp="1"/>
          </p:cNvSpPr>
          <p:nvPr>
            <p:ph idx="1"/>
          </p:nvPr>
        </p:nvSpPr>
        <p:spPr>
          <a:xfrm>
            <a:off x="587136" y="1078745"/>
            <a:ext cx="4219641" cy="4932746"/>
          </a:xfrm>
        </p:spPr>
        <p:txBody>
          <a:bodyPr/>
          <a:lstStyle/>
          <a:p>
            <a:r>
              <a:rPr lang="es-LA" sz="2800" b="0" i="0" strike="noStrike" cap="none" spc="0" baseline="0">
                <a:solidFill>
                  <a:srgbClr val="262626"/>
                </a:solidFill>
                <a:effectLst/>
                <a:latin typeface="Arial"/>
                <a:ea typeface="Arial"/>
                <a:cs typeface="Arial"/>
              </a:rPr>
              <a:t>Objetivo: Identificar y priorizar con precisión y seguridad al paciente más enfermo</a:t>
            </a:r>
          </a:p>
          <a:p>
            <a:r>
              <a:rPr lang="es-LA" sz="2800" b="0" i="0" strike="noStrike" cap="none" spc="0" baseline="0">
                <a:solidFill>
                  <a:srgbClr val="262626"/>
                </a:solidFill>
                <a:effectLst/>
                <a:latin typeface="Arial"/>
                <a:ea typeface="Arial"/>
                <a:cs typeface="Arial"/>
              </a:rPr>
              <a:t>Clasificar de manera segura y eficaz a los pacientes de acuerdo con la gravedad de la enfermedad mientras también se considera la IPC</a:t>
            </a:r>
          </a:p>
          <a:p>
            <a:pPr marL="0" indent="0">
              <a:buNone/>
            </a:pPr>
            <a:endParaRPr lang="en-US" dirty="0"/>
          </a:p>
          <a:p>
            <a:endParaRPr lang="en-US" dirty="0"/>
          </a:p>
          <a:p>
            <a:endParaRPr lang="en-US" dirty="0"/>
          </a:p>
        </p:txBody>
      </p:sp>
      <p:pic>
        <p:nvPicPr>
          <p:cNvPr id="4" name="Content Placeholder 4" descr="A picture containing envelope&#10;&#10;Description automatically generated">
            <a:extLst>
              <a:ext uri="{FF2B5EF4-FFF2-40B4-BE49-F238E27FC236}">
                <a16:creationId xmlns:a16="http://schemas.microsoft.com/office/drawing/2014/main" id="{5309E4BE-9125-7C00-34CD-4CBB1D11806E}"/>
              </a:ext>
            </a:extLst>
          </p:cNvPr>
          <p:cNvPicPr>
            <a:picLocks noChangeAspect="1"/>
          </p:cNvPicPr>
          <p:nvPr/>
        </p:nvPicPr>
        <p:blipFill>
          <a:blip r:embed="rId3"/>
          <a:srcRect l="4663" r="13603" b="-2"/>
          <a:stretch>
            <a:fillRect/>
          </a:stretch>
        </p:blipFill>
        <p:spPr>
          <a:xfrm>
            <a:off x="5301049" y="738397"/>
            <a:ext cx="6091371" cy="594360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92632097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2557D6-A2A9-4DAD-536C-DCD4A361F77E}"/>
              </a:ext>
            </a:extLst>
          </p:cNvPr>
          <p:cNvSpPr>
            <a:spLocks noGrp="1"/>
          </p:cNvSpPr>
          <p:nvPr>
            <p:ph type="title"/>
          </p:nvPr>
        </p:nvSpPr>
        <p:spPr>
          <a:xfrm>
            <a:off x="838200" y="288524"/>
            <a:ext cx="8543925" cy="800039"/>
          </a:xfrm>
        </p:spPr>
        <p:txBody>
          <a:bodyPr>
            <a:normAutofit fontScale="90000"/>
          </a:bodyPr>
          <a:lstStyle/>
          <a:p>
            <a:r>
              <a:rPr lang="es-LA" sz="3600" b="1" i="0" strike="noStrike" cap="none" spc="0" baseline="0">
                <a:solidFill>
                  <a:srgbClr val="577F9F"/>
                </a:solidFill>
                <a:effectLst/>
                <a:latin typeface="Arial"/>
                <a:ea typeface="Arial"/>
                <a:cs typeface="Arial"/>
              </a:rPr>
              <a:t>Herramientas					 Preguntas</a:t>
            </a:r>
          </a:p>
        </p:txBody>
      </p:sp>
      <p:sp>
        <p:nvSpPr>
          <p:cNvPr id="5" name="Content Placeholder 2">
            <a:extLst>
              <a:ext uri="{FF2B5EF4-FFF2-40B4-BE49-F238E27FC236}">
                <a16:creationId xmlns:a16="http://schemas.microsoft.com/office/drawing/2014/main" id="{3F1C70AE-F9E5-E5D1-3143-D7E9B7744BF5}"/>
              </a:ext>
            </a:extLst>
          </p:cNvPr>
          <p:cNvSpPr>
            <a:spLocks noGrp="1"/>
          </p:cNvSpPr>
          <p:nvPr>
            <p:ph idx="1"/>
          </p:nvPr>
        </p:nvSpPr>
        <p:spPr>
          <a:xfrm>
            <a:off x="838200" y="1317161"/>
            <a:ext cx="8543925" cy="4932746"/>
          </a:xfrm>
        </p:spPr>
        <p:txBody>
          <a:bodyPr/>
          <a:lstStyle/>
          <a:p>
            <a:r>
              <a:rPr lang="es-LA" sz="2800" b="0" i="0" strike="noStrike" cap="none" spc="0" baseline="0">
                <a:solidFill>
                  <a:srgbClr val="262626"/>
                </a:solidFill>
                <a:effectLst/>
                <a:latin typeface="Arial"/>
                <a:ea typeface="Arial"/>
                <a:cs typeface="Arial"/>
              </a:rPr>
              <a:t>Impresión clínica</a:t>
            </a:r>
          </a:p>
          <a:p>
            <a:r>
              <a:rPr lang="es-LA" sz="2800" b="0" i="0" strike="noStrike" cap="none" spc="0" baseline="0">
                <a:solidFill>
                  <a:srgbClr val="262626"/>
                </a:solidFill>
                <a:effectLst/>
                <a:latin typeface="Arial"/>
                <a:ea typeface="Arial"/>
                <a:cs typeface="Arial"/>
              </a:rPr>
              <a:t>Signos vitales</a:t>
            </a:r>
          </a:p>
          <a:p>
            <a:r>
              <a:rPr lang="es-LA" sz="2800" b="0" i="0" strike="noStrike" cap="none" spc="0" baseline="0">
                <a:solidFill>
                  <a:srgbClr val="262626"/>
                </a:solidFill>
                <a:effectLst/>
                <a:latin typeface="Arial"/>
                <a:ea typeface="Arial"/>
                <a:cs typeface="Arial"/>
              </a:rPr>
              <a:t>Historia enfocada</a:t>
            </a:r>
          </a:p>
          <a:p>
            <a:r>
              <a:rPr lang="es-LA" sz="2800" b="0" i="0" strike="noStrike" cap="none" spc="0" baseline="0">
                <a:solidFill>
                  <a:srgbClr val="262626"/>
                </a:solidFill>
                <a:effectLst/>
                <a:latin typeface="Arial"/>
                <a:ea typeface="Arial"/>
                <a:cs typeface="Arial"/>
              </a:rPr>
              <a:t>Espacio físico</a:t>
            </a:r>
          </a:p>
          <a:p>
            <a:r>
              <a:rPr lang="es-LA" sz="2800" b="0" i="0" strike="noStrike" cap="none" spc="0" baseline="0">
                <a:solidFill>
                  <a:srgbClr val="262626"/>
                </a:solidFill>
                <a:effectLst/>
                <a:latin typeface="Arial"/>
                <a:ea typeface="Arial"/>
                <a:cs typeface="Arial"/>
              </a:rPr>
              <a:t>Experiencia</a:t>
            </a:r>
          </a:p>
        </p:txBody>
      </p:sp>
      <p:sp>
        <p:nvSpPr>
          <p:cNvPr id="6" name="Content Placeholder 3">
            <a:extLst>
              <a:ext uri="{FF2B5EF4-FFF2-40B4-BE49-F238E27FC236}">
                <a16:creationId xmlns:a16="http://schemas.microsoft.com/office/drawing/2014/main" id="{2B1CBC67-A190-65E6-622F-C70097B2B867}"/>
              </a:ext>
            </a:extLst>
          </p:cNvPr>
          <p:cNvSpPr txBox="1"/>
          <p:nvPr/>
        </p:nvSpPr>
        <p:spPr>
          <a:xfrm>
            <a:off x="6172200" y="774384"/>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LA" sz="2800" b="0" i="0" strike="noStrike" cap="none" spc="0" baseline="0">
                <a:solidFill>
                  <a:srgbClr val="000000"/>
                </a:solidFill>
                <a:effectLst/>
                <a:latin typeface="Arial"/>
                <a:ea typeface="Arial"/>
                <a:cs typeface="Arial"/>
              </a:rPr>
              <a:t>¿Quién realiza la priorización?</a:t>
            </a:r>
          </a:p>
          <a:p>
            <a:r>
              <a:rPr lang="es-LA" sz="2800" b="0" i="0" strike="noStrike" cap="none" spc="0" baseline="0">
                <a:solidFill>
                  <a:srgbClr val="000000"/>
                </a:solidFill>
                <a:effectLst/>
                <a:latin typeface="Arial"/>
                <a:ea typeface="Arial"/>
                <a:cs typeface="Arial"/>
              </a:rPr>
              <a:t>¿Dónde?</a:t>
            </a:r>
          </a:p>
          <a:p>
            <a:r>
              <a:rPr lang="es-LA" sz="2800" b="0" i="0" strike="noStrike" cap="none" spc="0" baseline="0">
                <a:solidFill>
                  <a:srgbClr val="000000"/>
                </a:solidFill>
                <a:effectLst/>
                <a:latin typeface="Arial"/>
                <a:ea typeface="Arial"/>
                <a:cs typeface="Arial"/>
              </a:rPr>
              <a:t>¿Con qué herramientas?</a:t>
            </a:r>
          </a:p>
          <a:p>
            <a:r>
              <a:rPr lang="es-LA" sz="2800" b="0" i="0" strike="noStrike" cap="none" spc="0" baseline="0">
                <a:solidFill>
                  <a:srgbClr val="000000"/>
                </a:solidFill>
                <a:effectLst/>
                <a:latin typeface="Arial"/>
                <a:ea typeface="Arial"/>
                <a:cs typeface="Arial"/>
              </a:rPr>
              <a:t>¿Tiempo de espera promedio?</a:t>
            </a:r>
          </a:p>
          <a:p>
            <a:r>
              <a:rPr lang="es-LA" sz="2800" b="0" i="0" strike="noStrike" cap="none" spc="0" baseline="0">
                <a:solidFill>
                  <a:srgbClr val="000000"/>
                </a:solidFill>
                <a:effectLst/>
                <a:latin typeface="Arial"/>
                <a:ea typeface="Arial"/>
                <a:cs typeface="Arial"/>
              </a:rPr>
              <a:t>¿Es una centro separado para la COVID-19?  ¿O en un centro de atención de emergencia?</a:t>
            </a:r>
          </a:p>
          <a:p>
            <a:endParaRPr lang="en-US" dirty="0"/>
          </a:p>
        </p:txBody>
      </p:sp>
      <p:sp>
        <p:nvSpPr>
          <p:cNvPr id="7" name="TextBox 6">
            <a:extLst>
              <a:ext uri="{FF2B5EF4-FFF2-40B4-BE49-F238E27FC236}">
                <a16:creationId xmlns:a16="http://schemas.microsoft.com/office/drawing/2014/main" id="{E1F7BAFC-2983-3D63-FD66-7E3E342CF74E}"/>
              </a:ext>
            </a:extLst>
          </p:cNvPr>
          <p:cNvSpPr txBox="1"/>
          <p:nvPr/>
        </p:nvSpPr>
        <p:spPr>
          <a:xfrm>
            <a:off x="617879" y="5401287"/>
            <a:ext cx="11108642" cy="1077218"/>
          </a:xfrm>
          <a:prstGeom prst="rect">
            <a:avLst/>
          </a:prstGeom>
          <a:noFill/>
        </p:spPr>
        <p:txBody>
          <a:bodyPr wrap="square" lIns="91440" tIns="45720" rIns="91440" bIns="45720" rtlCol="0" anchor="t">
            <a:spAutoFit/>
          </a:bodyPr>
          <a:lstStyle/>
          <a:p>
            <a:pPr algn="ctr"/>
            <a:r>
              <a:rPr lang="es-LA" sz="3200" b="1" i="0" strike="noStrike" cap="none" spc="0" baseline="0" dirty="0">
                <a:solidFill>
                  <a:srgbClr val="C00000"/>
                </a:solidFill>
                <a:effectLst/>
                <a:latin typeface="Arial"/>
                <a:ea typeface="Arial"/>
                <a:cs typeface="Arial"/>
              </a:rPr>
              <a:t>OBJETIVO: Una al paciente correcto con los recursos correctos en el lugar correcto en el momento correcto.</a:t>
            </a:r>
            <a:endParaRPr lang="en-US" sz="3200" b="1" dirty="0">
              <a:solidFill>
                <a:srgbClr val="C00000"/>
              </a:solidFill>
              <a:cs typeface="Arial"/>
            </a:endParaRPr>
          </a:p>
        </p:txBody>
      </p:sp>
    </p:spTree>
    <p:extLst>
      <p:ext uri="{BB962C8B-B14F-4D97-AF65-F5344CB8AC3E}">
        <p14:creationId xmlns:p14="http://schemas.microsoft.com/office/powerpoint/2010/main" val="361314044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EA7712-0220-C4FE-371A-B7E415724C86}"/>
              </a:ext>
            </a:extLst>
          </p:cNvPr>
          <p:cNvSpPr>
            <a:spLocks noGrp="1"/>
          </p:cNvSpPr>
          <p:nvPr>
            <p:ph type="title"/>
          </p:nvPr>
        </p:nvSpPr>
        <p:spPr>
          <a:xfrm>
            <a:off x="838201" y="255083"/>
            <a:ext cx="8543925" cy="800039"/>
          </a:xfrm>
        </p:spPr>
        <p:txBody>
          <a:bodyPr/>
          <a:lstStyle/>
          <a:p>
            <a:r>
              <a:rPr lang="es-LA" sz="3600" b="1" i="0" strike="noStrike" cap="none" spc="0" baseline="0">
                <a:solidFill>
                  <a:srgbClr val="577F9F"/>
                </a:solidFill>
                <a:effectLst/>
                <a:latin typeface="Arial"/>
                <a:ea typeface="Arial"/>
                <a:cs typeface="Arial"/>
              </a:rPr>
              <a:t>Equipos recomendados</a:t>
            </a:r>
          </a:p>
        </p:txBody>
      </p:sp>
      <p:sp>
        <p:nvSpPr>
          <p:cNvPr id="5" name="Content Placeholder 2">
            <a:extLst>
              <a:ext uri="{FF2B5EF4-FFF2-40B4-BE49-F238E27FC236}">
                <a16:creationId xmlns:a16="http://schemas.microsoft.com/office/drawing/2014/main" id="{4C34B5FA-577C-FCC2-B133-11BA9C9A2118}"/>
              </a:ext>
            </a:extLst>
          </p:cNvPr>
          <p:cNvSpPr>
            <a:spLocks noGrp="1"/>
          </p:cNvSpPr>
          <p:nvPr>
            <p:ph idx="1"/>
          </p:nvPr>
        </p:nvSpPr>
        <p:spPr>
          <a:xfrm>
            <a:off x="838201" y="1258691"/>
            <a:ext cx="5181172" cy="4932746"/>
          </a:xfrm>
        </p:spPr>
        <p:txBody>
          <a:bodyPr/>
          <a:lstStyle/>
          <a:p>
            <a:r>
              <a:rPr lang="es-LA" sz="2800" b="0" i="0" strike="noStrike" cap="none" spc="0" baseline="0">
                <a:solidFill>
                  <a:srgbClr val="262626"/>
                </a:solidFill>
                <a:effectLst/>
                <a:latin typeface="Arial"/>
                <a:ea typeface="Arial"/>
                <a:cs typeface="Arial"/>
              </a:rPr>
              <a:t>Oxímetro de pulso</a:t>
            </a:r>
          </a:p>
          <a:p>
            <a:r>
              <a:rPr lang="es-LA" sz="2800" b="0" i="0" strike="noStrike" cap="none" spc="0" baseline="0">
                <a:solidFill>
                  <a:srgbClr val="262626"/>
                </a:solidFill>
                <a:effectLst/>
                <a:latin typeface="Arial"/>
                <a:ea typeface="Arial"/>
                <a:cs typeface="Arial"/>
              </a:rPr>
              <a:t>Esfigmomanómetro/monitor de frecuencia cardíaca</a:t>
            </a:r>
          </a:p>
          <a:p>
            <a:r>
              <a:rPr lang="es-LA" sz="2800" b="0" i="0" strike="noStrike" cap="none" spc="0" baseline="0">
                <a:solidFill>
                  <a:srgbClr val="262626"/>
                </a:solidFill>
                <a:effectLst/>
                <a:latin typeface="Arial"/>
                <a:ea typeface="Arial"/>
                <a:cs typeface="Arial"/>
              </a:rPr>
              <a:t>Termómetro</a:t>
            </a:r>
          </a:p>
          <a:p>
            <a:r>
              <a:rPr lang="es-LA" sz="2800" b="0" i="0" strike="noStrike" cap="none" spc="0" baseline="0">
                <a:solidFill>
                  <a:srgbClr val="262626"/>
                </a:solidFill>
                <a:effectLst/>
                <a:latin typeface="Arial"/>
                <a:ea typeface="Arial"/>
                <a:cs typeface="Arial"/>
              </a:rPr>
              <a:t>Guía de referencia para signos vitales normales y anormales</a:t>
            </a:r>
          </a:p>
          <a:p>
            <a:endParaRPr lang="en-US" dirty="0"/>
          </a:p>
        </p:txBody>
      </p:sp>
      <p:sp>
        <p:nvSpPr>
          <p:cNvPr id="6" name="TextBox 5">
            <a:extLst>
              <a:ext uri="{FF2B5EF4-FFF2-40B4-BE49-F238E27FC236}">
                <a16:creationId xmlns:a16="http://schemas.microsoft.com/office/drawing/2014/main" id="{32E2053E-E678-55C9-08A2-EB77782D199A}"/>
              </a:ext>
            </a:extLst>
          </p:cNvPr>
          <p:cNvSpPr txBox="1"/>
          <p:nvPr/>
        </p:nvSpPr>
        <p:spPr>
          <a:xfrm>
            <a:off x="6019372" y="4990437"/>
            <a:ext cx="5608630" cy="822960"/>
          </a:xfrm>
          <a:prstGeom prst="rect">
            <a:avLst/>
          </a:prstGeom>
          <a:noFill/>
        </p:spPr>
        <p:txBody>
          <a:bodyPr wrap="square" rtlCol="0">
            <a:spAutoFit/>
          </a:bodyPr>
          <a:lstStyle/>
          <a:p>
            <a:r>
              <a:rPr lang="es-LA" sz="2400" b="0" i="0" strike="noStrike" cap="none" spc="0" baseline="0">
                <a:solidFill>
                  <a:srgbClr val="000000"/>
                </a:solidFill>
                <a:effectLst/>
                <a:latin typeface="Arial"/>
                <a:ea typeface="Arial"/>
                <a:cs typeface="Arial"/>
              </a:rPr>
              <a:t>Enlace al video: </a:t>
            </a:r>
            <a:r>
              <a:rPr lang="es-LA" sz="2400" b="0" i="0" strike="noStrike" cap="none" spc="0" baseline="0">
                <a:solidFill>
                  <a:srgbClr val="000000"/>
                </a:solidFill>
                <a:effectLst/>
                <a:latin typeface="Arial"/>
                <a:ea typeface="Arial"/>
                <a:cs typeface="Arial"/>
                <a:hlinkClick r:id="rId3" history="0"/>
              </a:rPr>
              <a:t>Cómo usar un oxímetro de pulso</a:t>
            </a:r>
            <a:r>
              <a:rPr lang="es-LA" sz="2400" b="0" i="0" strike="noStrike" cap="none" spc="0" baseline="0">
                <a:solidFill>
                  <a:srgbClr val="000000"/>
                </a:solidFill>
                <a:effectLst/>
                <a:latin typeface="Arial"/>
                <a:ea typeface="Arial"/>
                <a:cs typeface="Arial"/>
              </a:rPr>
              <a:t> </a:t>
            </a:r>
          </a:p>
        </p:txBody>
      </p:sp>
      <p:pic>
        <p:nvPicPr>
          <p:cNvPr id="7" name="Picture 2">
            <a:extLst>
              <a:ext uri="{FF2B5EF4-FFF2-40B4-BE49-F238E27FC236}">
                <a16:creationId xmlns:a16="http://schemas.microsoft.com/office/drawing/2014/main" id="{05D5EFB5-D35E-DE44-955D-CB03ECD178D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97877" y="1464733"/>
            <a:ext cx="4051620" cy="22944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DE1F74D-0468-ADC3-8268-D0144BB031D6}"/>
              </a:ext>
            </a:extLst>
          </p:cNvPr>
          <p:cNvSpPr txBox="1"/>
          <p:nvPr/>
        </p:nvSpPr>
        <p:spPr>
          <a:xfrm>
            <a:off x="6096000" y="5779957"/>
            <a:ext cx="5621866" cy="822960"/>
          </a:xfrm>
          <a:prstGeom prst="rect">
            <a:avLst/>
          </a:prstGeom>
          <a:noFill/>
        </p:spPr>
        <p:txBody>
          <a:bodyPr wrap="square" rtlCol="0">
            <a:spAutoFit/>
          </a:bodyPr>
          <a:lstStyle/>
          <a:p>
            <a:r>
              <a:rPr lang="es-LA" sz="2400" b="0" i="0" strike="noStrike" cap="none" spc="0" baseline="0">
                <a:solidFill>
                  <a:srgbClr val="000000"/>
                </a:solidFill>
                <a:effectLst/>
                <a:latin typeface="Arial"/>
                <a:ea typeface="Arial"/>
                <a:cs typeface="Arial"/>
              </a:rPr>
              <a:t>Enlace al video: </a:t>
            </a:r>
            <a:r>
              <a:rPr lang="es-LA" sz="2400" b="0" i="0" strike="noStrike" cap="none" spc="0" baseline="0">
                <a:solidFill>
                  <a:srgbClr val="000000"/>
                </a:solidFill>
                <a:effectLst/>
                <a:latin typeface="Arial"/>
                <a:ea typeface="Arial"/>
                <a:cs typeface="Arial"/>
                <a:hlinkClick r:id="rId5" history="0"/>
              </a:rPr>
              <a:t>Cómo medir los signos vitales</a:t>
            </a:r>
            <a:endParaRPr lang="en-US" sz="2400"/>
          </a:p>
        </p:txBody>
      </p:sp>
      <p:sp>
        <p:nvSpPr>
          <p:cNvPr id="3" name="TextBox 2">
            <a:extLst>
              <a:ext uri="{FF2B5EF4-FFF2-40B4-BE49-F238E27FC236}">
                <a16:creationId xmlns:a16="http://schemas.microsoft.com/office/drawing/2014/main" id="{C3D4F810-7896-677D-6ED5-2F5B5A4E5A79}"/>
              </a:ext>
            </a:extLst>
          </p:cNvPr>
          <p:cNvSpPr txBox="1"/>
          <p:nvPr/>
        </p:nvSpPr>
        <p:spPr>
          <a:xfrm>
            <a:off x="410743" y="5181258"/>
            <a:ext cx="5260558" cy="1798320"/>
          </a:xfrm>
          <a:prstGeom prst="rect">
            <a:avLst/>
          </a:prstGeom>
          <a:noFill/>
        </p:spPr>
        <p:txBody>
          <a:bodyPr wrap="square">
            <a:spAutoFit/>
          </a:bodyPr>
          <a:lstStyle/>
          <a:p>
            <a:pPr rtl="0">
              <a:spcBef>
                <a:spcPct val="0"/>
              </a:spcBef>
              <a:spcAft>
                <a:spcPct val="0"/>
              </a:spcAft>
            </a:pPr>
            <a:r>
              <a:rPr lang="es-LA" sz="1600" b="0" i="0" strike="noStrike" cap="none" spc="0" baseline="0">
                <a:solidFill>
                  <a:srgbClr val="000000"/>
                </a:solidFill>
                <a:effectLst/>
                <a:latin typeface="Arial"/>
                <a:ea typeface="Arial"/>
                <a:cs typeface="Arial"/>
              </a:rPr>
              <a:t>Advertencia: existe cierta evidencia que demuestra una menor precisión de los oxímetros de pulso en pacientes con piel más oscura.  Esté atento a otros signos de emergencia y encuentre más información en </a:t>
            </a:r>
            <a:r>
              <a:rPr lang="es-LA" sz="1600" b="0" i="0" u="sng" strike="noStrike" cap="none" spc="0" baseline="0">
                <a:solidFill>
                  <a:srgbClr val="0563C1"/>
                </a:solidFill>
                <a:effectLst/>
                <a:uFill>
                  <a:solidFill>
                    <a:srgbClr val="0563C1"/>
                  </a:solidFill>
                </a:uFill>
                <a:latin typeface="Arial"/>
                <a:ea typeface="Arial"/>
                <a:cs typeface="Arial"/>
                <a:hlinkClick r:id="rId6" history="0"/>
              </a:rPr>
              <a:t>openoximetry.org</a:t>
            </a:r>
            <a:r>
              <a:rPr lang="es-LA" sz="1600" b="0" i="0" strike="noStrike" cap="none" spc="0" baseline="0">
                <a:solidFill>
                  <a:srgbClr val="000000"/>
                </a:solidFill>
                <a:effectLst/>
                <a:latin typeface="Arial"/>
                <a:ea typeface="Arial"/>
                <a:cs typeface="Arial"/>
              </a:rPr>
              <a:t>.</a:t>
            </a:r>
            <a:endParaRPr lang="en-US" sz="1600" b="0">
              <a:effectLst/>
            </a:endParaRPr>
          </a:p>
          <a:p>
            <a:br>
              <a:rPr lang="en-US" sz="1600"/>
            </a:br>
            <a:endParaRPr lang="en-US" sz="1600"/>
          </a:p>
        </p:txBody>
      </p:sp>
    </p:spTree>
    <p:extLst>
      <p:ext uri="{BB962C8B-B14F-4D97-AF65-F5344CB8AC3E}">
        <p14:creationId xmlns:p14="http://schemas.microsoft.com/office/powerpoint/2010/main" val="414602620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FEF5C9-CB1B-37A1-41AD-286810DEF391}"/>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Signos vitales: Adultos</a:t>
            </a:r>
          </a:p>
        </p:txBody>
      </p:sp>
      <p:graphicFrame>
        <p:nvGraphicFramePr>
          <p:cNvPr id="2" name="Table 1">
            <a:extLst>
              <a:ext uri="{FF2B5EF4-FFF2-40B4-BE49-F238E27FC236}">
                <a16:creationId xmlns:a16="http://schemas.microsoft.com/office/drawing/2014/main" id="{4E0D989A-D451-433A-8C53-1E312A48DCC3}"/>
              </a:ext>
            </a:extLst>
          </p:cNvPr>
          <p:cNvGraphicFramePr>
            <a:graphicFrameLocks noGrp="1"/>
          </p:cNvGraphicFramePr>
          <p:nvPr>
            <p:extLst>
              <p:ext uri="{D42A27DB-BD31-4B8C-83A1-F6EECF244321}">
                <p14:modId xmlns:p14="http://schemas.microsoft.com/office/powerpoint/2010/main" val="219911711"/>
              </p:ext>
            </p:extLst>
          </p:nvPr>
        </p:nvGraphicFramePr>
        <p:xfrm>
          <a:off x="952500" y="1791478"/>
          <a:ext cx="10287000" cy="3924315"/>
        </p:xfrm>
        <a:graphic>
          <a:graphicData uri="http://schemas.openxmlformats.org/drawingml/2006/table">
            <a:tbl>
              <a:tblPr/>
              <a:tblGrid>
                <a:gridCol w="5143500">
                  <a:extLst>
                    <a:ext uri="{9D8B030D-6E8A-4147-A177-3AD203B41FA5}">
                      <a16:colId xmlns:a16="http://schemas.microsoft.com/office/drawing/2014/main" val="3917912668"/>
                    </a:ext>
                  </a:extLst>
                </a:gridCol>
                <a:gridCol w="5143500">
                  <a:extLst>
                    <a:ext uri="{9D8B030D-6E8A-4147-A177-3AD203B41FA5}">
                      <a16:colId xmlns:a16="http://schemas.microsoft.com/office/drawing/2014/main" val="905207245"/>
                    </a:ext>
                  </a:extLst>
                </a:gridCol>
              </a:tblGrid>
              <a:tr h="741260">
                <a:tc gridSpan="2">
                  <a:txBody>
                    <a:bodyPr/>
                    <a:lstStyle/>
                    <a:p>
                      <a:pPr algn="ctr" rtl="0" fontAlgn="t">
                        <a:spcBef>
                          <a:spcPct val="0"/>
                        </a:spcBef>
                        <a:spcAft>
                          <a:spcPct val="0"/>
                        </a:spcAft>
                      </a:pPr>
                      <a:r>
                        <a:rPr lang="es-LA" sz="3000" b="1" i="0" strike="noStrike" cap="none" spc="0" baseline="0">
                          <a:solidFill>
                            <a:srgbClr val="000000"/>
                          </a:solidFill>
                          <a:effectLst/>
                          <a:latin typeface="Arial"/>
                          <a:ea typeface="Arial"/>
                          <a:cs typeface="Arial"/>
                        </a:rPr>
                        <a:t>Signos vitales normales en adultos</a:t>
                      </a:r>
                      <a:endParaRPr lang="en-US">
                        <a:effectLst/>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2708338526"/>
                  </a:ext>
                </a:extLst>
              </a:tr>
              <a:tr h="636611">
                <a:tc>
                  <a:txBody>
                    <a:bodyPr/>
                    <a:lstStyle/>
                    <a:p>
                      <a:pPr rtl="0" fontAlgn="t">
                        <a:spcBef>
                          <a:spcPct val="0"/>
                        </a:spcBef>
                        <a:spcAft>
                          <a:spcPct val="0"/>
                        </a:spcAft>
                      </a:pPr>
                      <a:r>
                        <a:rPr lang="es-LA" sz="2400" b="1" i="0" strike="noStrike" cap="none" spc="0" baseline="0">
                          <a:solidFill>
                            <a:srgbClr val="000000"/>
                          </a:solidFill>
                          <a:effectLst/>
                          <a:latin typeface="Arial"/>
                          <a:ea typeface="Arial"/>
                          <a:cs typeface="Arial"/>
                        </a:rPr>
                        <a:t>Temperatura central</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es-LA" sz="2400" b="1" i="0" strike="noStrike" cap="none" spc="0" baseline="0">
                          <a:solidFill>
                            <a:srgbClr val="000000"/>
                          </a:solidFill>
                          <a:effectLst/>
                          <a:latin typeface="Arial"/>
                          <a:ea typeface="Arial"/>
                          <a:cs typeface="Arial"/>
                        </a:rPr>
                        <a:t>98,6 F; 37 °C</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1217852826"/>
                  </a:ext>
                </a:extLst>
              </a:tr>
              <a:tr h="636611">
                <a:tc>
                  <a:txBody>
                    <a:bodyPr/>
                    <a:lstStyle/>
                    <a:p>
                      <a:pPr rtl="0" fontAlgn="t">
                        <a:spcBef>
                          <a:spcPct val="0"/>
                        </a:spcBef>
                        <a:spcAft>
                          <a:spcPct val="0"/>
                        </a:spcAft>
                      </a:pPr>
                      <a:r>
                        <a:rPr lang="es-LA" sz="2400" b="1" i="0" strike="noStrike" cap="none" spc="0" baseline="0">
                          <a:solidFill>
                            <a:srgbClr val="000000"/>
                          </a:solidFill>
                          <a:effectLst/>
                          <a:latin typeface="Arial"/>
                          <a:ea typeface="Arial"/>
                          <a:cs typeface="Arial"/>
                        </a:rPr>
                        <a:t>Frecuencia cardíaca</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es-LA" sz="2400" b="1" i="0" strike="noStrike" cap="none" spc="0" baseline="0">
                          <a:solidFill>
                            <a:srgbClr val="000000"/>
                          </a:solidFill>
                          <a:effectLst/>
                          <a:latin typeface="Arial"/>
                          <a:ea typeface="Arial"/>
                          <a:cs typeface="Arial"/>
                        </a:rPr>
                        <a:t>60 a 100 latidos por minuto</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3337785984"/>
                  </a:ext>
                </a:extLst>
              </a:tr>
              <a:tr h="636611">
                <a:tc>
                  <a:txBody>
                    <a:bodyPr/>
                    <a:lstStyle/>
                    <a:p>
                      <a:pPr rtl="0" fontAlgn="t">
                        <a:spcBef>
                          <a:spcPct val="0"/>
                        </a:spcBef>
                        <a:spcAft>
                          <a:spcPct val="0"/>
                        </a:spcAft>
                      </a:pPr>
                      <a:r>
                        <a:rPr lang="es-LA" sz="2400" b="1" i="0" strike="noStrike" cap="none" spc="0" baseline="0">
                          <a:solidFill>
                            <a:srgbClr val="000000"/>
                          </a:solidFill>
                          <a:effectLst/>
                          <a:latin typeface="Arial"/>
                          <a:ea typeface="Arial"/>
                          <a:cs typeface="Arial"/>
                        </a:rPr>
                        <a:t>Frecuencia respiratoria</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es-LA" sz="2400" b="1" i="0" strike="noStrike" cap="none" spc="0" baseline="0">
                          <a:solidFill>
                            <a:srgbClr val="000000"/>
                          </a:solidFill>
                          <a:effectLst/>
                          <a:latin typeface="Arial"/>
                          <a:ea typeface="Arial"/>
                          <a:cs typeface="Arial"/>
                        </a:rPr>
                        <a:t>12 a 18 respiraciones por minuto</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2055906716"/>
                  </a:ext>
                </a:extLst>
              </a:tr>
              <a:tr h="636611">
                <a:tc>
                  <a:txBody>
                    <a:bodyPr/>
                    <a:lstStyle/>
                    <a:p>
                      <a:pPr rtl="0" fontAlgn="t">
                        <a:spcBef>
                          <a:spcPct val="0"/>
                        </a:spcBef>
                        <a:spcAft>
                          <a:spcPct val="0"/>
                        </a:spcAft>
                      </a:pPr>
                      <a:r>
                        <a:rPr lang="es-LA" sz="2400" b="1" i="0" strike="noStrike" cap="none" spc="0" baseline="0">
                          <a:solidFill>
                            <a:srgbClr val="000000"/>
                          </a:solidFill>
                          <a:effectLst/>
                          <a:latin typeface="Arial"/>
                          <a:ea typeface="Arial"/>
                          <a:cs typeface="Arial"/>
                        </a:rPr>
                        <a:t>Oxígeno en sangre</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es-LA" sz="2400" b="1" i="0" strike="noStrike" cap="none" spc="0" baseline="0">
                          <a:solidFill>
                            <a:srgbClr val="000000"/>
                          </a:solidFill>
                          <a:effectLst/>
                          <a:latin typeface="Arial"/>
                          <a:ea typeface="Arial"/>
                          <a:cs typeface="Arial"/>
                        </a:rPr>
                        <a:t>95 % a 100 %</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3449039498"/>
                  </a:ext>
                </a:extLst>
              </a:tr>
              <a:tr h="636611">
                <a:tc>
                  <a:txBody>
                    <a:bodyPr/>
                    <a:lstStyle/>
                    <a:p>
                      <a:pPr rtl="0" fontAlgn="t">
                        <a:spcBef>
                          <a:spcPct val="0"/>
                        </a:spcBef>
                        <a:spcAft>
                          <a:spcPct val="0"/>
                        </a:spcAft>
                      </a:pPr>
                      <a:r>
                        <a:rPr lang="es-LA" sz="2400" b="1" i="0" strike="noStrike" cap="none" spc="0" baseline="0">
                          <a:solidFill>
                            <a:srgbClr val="000000"/>
                          </a:solidFill>
                          <a:effectLst/>
                          <a:latin typeface="Arial"/>
                          <a:ea typeface="Arial"/>
                          <a:cs typeface="Arial"/>
                        </a:rPr>
                        <a:t>Presión arterial</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CE5CD"/>
                    </a:solidFill>
                  </a:tcPr>
                </a:tc>
                <a:tc>
                  <a:txBody>
                    <a:bodyPr/>
                    <a:lstStyle/>
                    <a:p>
                      <a:pPr rtl="0" fontAlgn="t">
                        <a:spcBef>
                          <a:spcPct val="0"/>
                        </a:spcBef>
                        <a:spcAft>
                          <a:spcPct val="0"/>
                        </a:spcAft>
                      </a:pPr>
                      <a:r>
                        <a:rPr lang="es-LA" sz="2400" b="1" i="0" strike="noStrike" cap="none" spc="0" baseline="0">
                          <a:solidFill>
                            <a:srgbClr val="000000"/>
                          </a:solidFill>
                          <a:effectLst/>
                          <a:latin typeface="Arial"/>
                          <a:ea typeface="Arial"/>
                          <a:cs typeface="Arial"/>
                        </a:rPr>
                        <a:t>90/60 a 130/89</a:t>
                      </a:r>
                      <a:endParaRPr lang="en-US">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D9EAD3"/>
                    </a:solidFill>
                  </a:tcPr>
                </a:tc>
                <a:extLst>
                  <a:ext uri="{0D108BD9-81ED-4DB2-BD59-A6C34878D82A}">
                    <a16:rowId xmlns:a16="http://schemas.microsoft.com/office/drawing/2014/main" val="3207709959"/>
                  </a:ext>
                </a:extLst>
              </a:tr>
            </a:tbl>
          </a:graphicData>
        </a:graphic>
      </p:graphicFrame>
      <p:sp>
        <p:nvSpPr>
          <p:cNvPr id="3" name="Rectangle 1">
            <a:extLst>
              <a:ext uri="{FF2B5EF4-FFF2-40B4-BE49-F238E27FC236}">
                <a16:creationId xmlns:a16="http://schemas.microsoft.com/office/drawing/2014/main" id="{091F2A72-B74F-471D-E97E-28AA3BE749E0}"/>
              </a:ext>
            </a:extLst>
          </p:cNvPr>
          <p:cNvSpPr>
            <a:spLocks noChangeArrowheads="1"/>
          </p:cNvSpPr>
          <p:nvPr/>
        </p:nvSpPr>
        <p:spPr bwMode="auto">
          <a:xfrm>
            <a:off x="952500" y="22875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1080600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AAE853-4FC1-D801-A1F7-533B561B10E8}"/>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Signos vitales: Pacientes pediátricos</a:t>
            </a:r>
          </a:p>
        </p:txBody>
      </p:sp>
      <p:pic>
        <p:nvPicPr>
          <p:cNvPr id="5" name="Picture 4" descr="Table&#10;&#10;Description automatically generated">
            <a:extLst>
              <a:ext uri="{FF2B5EF4-FFF2-40B4-BE49-F238E27FC236}">
                <a16:creationId xmlns:a16="http://schemas.microsoft.com/office/drawing/2014/main" id="{38DE687D-BADF-89D0-5492-95B7C8C98D77}"/>
              </a:ext>
            </a:extLst>
          </p:cNvPr>
          <p:cNvPicPr>
            <a:picLocks noChangeAspect="1"/>
          </p:cNvPicPr>
          <p:nvPr/>
        </p:nvPicPr>
        <p:blipFill>
          <a:blip r:embed="rId3"/>
          <a:stretch>
            <a:fillRect/>
          </a:stretch>
        </p:blipFill>
        <p:spPr>
          <a:xfrm>
            <a:off x="2535464" y="1496873"/>
            <a:ext cx="7121071" cy="4772633"/>
          </a:xfrm>
          <a:prstGeom prst="rect">
            <a:avLst/>
          </a:prstGeom>
        </p:spPr>
      </p:pic>
    </p:spTree>
    <p:extLst>
      <p:ext uri="{BB962C8B-B14F-4D97-AF65-F5344CB8AC3E}">
        <p14:creationId xmlns:p14="http://schemas.microsoft.com/office/powerpoint/2010/main" val="39200007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p:txBody>
          <a:bodyPr/>
          <a:lstStyle/>
          <a:p>
            <a:endParaRPr/>
          </a:p>
        </p:txBody>
      </p:sp>
      <p:sp>
        <p:nvSpPr>
          <p:cNvPr id="9" name="Title 8"/>
          <p:cNvSpPr>
            <a:spLocks noGrp="1"/>
          </p:cNvSpPr>
          <p:nvPr>
            <p:ph type="title"/>
          </p:nvPr>
        </p:nvSpPr>
        <p:spPr>
          <a:xfrm>
            <a:off x="1366897" y="4752477"/>
            <a:ext cx="10027143" cy="1325563"/>
          </a:xfrm>
        </p:spPr>
        <p:txBody>
          <a:bodyPr/>
          <a:lstStyle/>
          <a:p>
            <a:r>
              <a:rPr lang="es-LA" sz="3600" b="0" i="0" strike="noStrike" cap="none" spc="300" baseline="0">
                <a:solidFill>
                  <a:srgbClr val="FFFFFF"/>
                </a:solidFill>
                <a:effectLst/>
                <a:latin typeface="Arial"/>
                <a:ea typeface="Arial"/>
                <a:cs typeface="Arial"/>
              </a:rPr>
              <a:t>COVID-19: Descripción general y situación actual</a:t>
            </a:r>
          </a:p>
        </p:txBody>
      </p:sp>
    </p:spTree>
    <p:extLst>
      <p:ext uri="{BB962C8B-B14F-4D97-AF65-F5344CB8AC3E}">
        <p14:creationId xmlns:p14="http://schemas.microsoft.com/office/powerpoint/2010/main" val="297240461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7B0520-A9F3-D57D-B06B-9E85401F2BBB}"/>
              </a:ext>
            </a:extLst>
          </p:cNvPr>
          <p:cNvSpPr>
            <a:spLocks noGrp="1"/>
          </p:cNvSpPr>
          <p:nvPr>
            <p:ph type="title"/>
          </p:nvPr>
        </p:nvSpPr>
        <p:spPr/>
        <p:txBody>
          <a:bodyPr>
            <a:normAutofit/>
          </a:bodyPr>
          <a:lstStyle/>
          <a:p>
            <a:r>
              <a:rPr lang="es-LA" sz="3600" b="1" i="0" strike="noStrike" cap="none" spc="0" baseline="0">
                <a:solidFill>
                  <a:srgbClr val="577F9F"/>
                </a:solidFill>
                <a:effectLst/>
                <a:latin typeface="Arial"/>
                <a:ea typeface="Arial"/>
                <a:cs typeface="Arial"/>
              </a:rPr>
              <a:t>Prevención y control de infecciones</a:t>
            </a:r>
          </a:p>
        </p:txBody>
      </p:sp>
      <p:sp>
        <p:nvSpPr>
          <p:cNvPr id="5" name="Content Placeholder 2">
            <a:extLst>
              <a:ext uri="{FF2B5EF4-FFF2-40B4-BE49-F238E27FC236}">
                <a16:creationId xmlns:a16="http://schemas.microsoft.com/office/drawing/2014/main" id="{64A5284C-C989-82C2-AFD4-FA5370D7BD6D}"/>
              </a:ext>
            </a:extLst>
          </p:cNvPr>
          <p:cNvSpPr>
            <a:spLocks noGrp="1"/>
          </p:cNvSpPr>
          <p:nvPr>
            <p:ph idx="1"/>
          </p:nvPr>
        </p:nvSpPr>
        <p:spPr/>
        <p:txBody>
          <a:bodyPr>
            <a:normAutofit fontScale="92500" lnSpcReduction="20000"/>
          </a:bodyPr>
          <a:lstStyle/>
          <a:p>
            <a:r>
              <a:rPr lang="es-LA" sz="2600" b="0" i="0" strike="noStrike" cap="none" spc="0" baseline="0">
                <a:solidFill>
                  <a:srgbClr val="262626"/>
                </a:solidFill>
                <a:effectLst/>
                <a:latin typeface="Arial"/>
                <a:ea typeface="Arial"/>
                <a:cs typeface="Arial"/>
              </a:rPr>
              <a:t>¡La prevención y el control de infecciones universales son esenciales!</a:t>
            </a:r>
          </a:p>
          <a:p>
            <a:r>
              <a:rPr lang="es-LA" sz="2600" b="0" i="0" strike="noStrike" cap="none" spc="0" baseline="0">
                <a:solidFill>
                  <a:srgbClr val="262626"/>
                </a:solidFill>
                <a:effectLst/>
                <a:latin typeface="Arial"/>
                <a:ea typeface="Arial"/>
                <a:cs typeface="Arial"/>
              </a:rPr>
              <a:t>Considere que cada paciente es positivo para la COVID-19 hasta que se demuestre lo contrario.</a:t>
            </a:r>
          </a:p>
          <a:p>
            <a:r>
              <a:rPr lang="es-LA" sz="2600" b="0" i="0" strike="noStrike" cap="none" spc="0" baseline="0">
                <a:solidFill>
                  <a:srgbClr val="262626"/>
                </a:solidFill>
                <a:effectLst/>
                <a:latin typeface="Arial"/>
                <a:ea typeface="Arial"/>
                <a:cs typeface="Arial"/>
              </a:rPr>
              <a:t>La IPC ideal para todos los encuentros no diferenciados con pacientes es:</a:t>
            </a:r>
          </a:p>
          <a:p>
            <a:pPr lvl="1"/>
            <a:r>
              <a:rPr lang="es-LA" sz="2200" b="0" i="0" strike="noStrike" cap="none" spc="0" baseline="0">
                <a:solidFill>
                  <a:srgbClr val="262626"/>
                </a:solidFill>
                <a:effectLst/>
                <a:latin typeface="Arial"/>
                <a:ea typeface="Arial"/>
                <a:cs typeface="Arial"/>
              </a:rPr>
              <a:t>Se recomienda el uso de tapabocas con mayor factor de filtración (N95, FFP2, FFP3 o equivalente)</a:t>
            </a:r>
          </a:p>
          <a:p>
            <a:pPr lvl="1"/>
            <a:r>
              <a:rPr lang="es-LA" sz="2200" b="0" i="0" strike="noStrike" cap="none" spc="0" baseline="0">
                <a:solidFill>
                  <a:srgbClr val="262626"/>
                </a:solidFill>
                <a:effectLst/>
                <a:latin typeface="Arial"/>
                <a:ea typeface="Arial"/>
                <a:cs typeface="Arial"/>
              </a:rPr>
              <a:t>Protección para los ojos</a:t>
            </a:r>
          </a:p>
          <a:p>
            <a:pPr lvl="1"/>
            <a:r>
              <a:rPr lang="es-LA" sz="2200" b="0" i="0" strike="noStrike" cap="none" spc="0" baseline="0">
                <a:solidFill>
                  <a:srgbClr val="262626"/>
                </a:solidFill>
                <a:effectLst/>
                <a:latin typeface="Arial"/>
                <a:ea typeface="Arial"/>
                <a:cs typeface="Arial"/>
              </a:rPr>
              <a:t>Guantes</a:t>
            </a:r>
          </a:p>
          <a:p>
            <a:pPr lvl="1"/>
            <a:r>
              <a:rPr lang="es-LA" sz="2200" b="0" i="0" strike="noStrike" cap="none" spc="0" baseline="0">
                <a:solidFill>
                  <a:srgbClr val="262626"/>
                </a:solidFill>
                <a:effectLst/>
                <a:latin typeface="Arial"/>
                <a:ea typeface="Arial"/>
                <a:cs typeface="Arial"/>
              </a:rPr>
              <a:t>Batas</a:t>
            </a:r>
          </a:p>
          <a:p>
            <a:pPr lvl="1"/>
            <a:r>
              <a:rPr lang="es-LA" sz="2200" b="0" i="0" strike="noStrike" cap="none" spc="0" baseline="0">
                <a:solidFill>
                  <a:srgbClr val="262626"/>
                </a:solidFill>
                <a:effectLst/>
                <a:latin typeface="Arial"/>
                <a:ea typeface="Arial"/>
                <a:cs typeface="Arial"/>
              </a:rPr>
              <a:t>Higiene de manos frecuente</a:t>
            </a:r>
          </a:p>
          <a:p>
            <a:r>
              <a:rPr lang="es-LA" sz="2600" b="0" i="0" strike="noStrike" cap="none" spc="0" baseline="0">
                <a:solidFill>
                  <a:srgbClr val="262626"/>
                </a:solidFill>
                <a:effectLst/>
                <a:latin typeface="Arial"/>
                <a:ea typeface="Arial"/>
                <a:cs typeface="Arial"/>
              </a:rPr>
              <a:t>Se recomienda el cegamiento universal en los centros de salud (para pacientes y profesionales de la salud).</a:t>
            </a:r>
          </a:p>
        </p:txBody>
      </p:sp>
    </p:spTree>
    <p:extLst>
      <p:ext uri="{BB962C8B-B14F-4D97-AF65-F5344CB8AC3E}">
        <p14:creationId xmlns:p14="http://schemas.microsoft.com/office/powerpoint/2010/main" val="219624779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8F3DB-9C8B-6428-E5D9-C1951A79C2D9}"/>
              </a:ext>
            </a:extLst>
          </p:cNvPr>
          <p:cNvSpPr>
            <a:spLocks noGrp="1"/>
          </p:cNvSpPr>
          <p:nvPr>
            <p:ph type="title"/>
          </p:nvPr>
        </p:nvSpPr>
        <p:spPr/>
        <p:txBody>
          <a:bodyPr>
            <a:normAutofit/>
          </a:bodyPr>
          <a:lstStyle/>
          <a:p>
            <a:r>
              <a:rPr lang="es-LA" sz="3600" b="1" i="0" strike="noStrike" cap="none" spc="0" baseline="0">
                <a:solidFill>
                  <a:srgbClr val="577F9F"/>
                </a:solidFill>
                <a:effectLst/>
                <a:latin typeface="Arial"/>
                <a:ea typeface="Arial"/>
                <a:cs typeface="Arial"/>
              </a:rPr>
              <a:t>Recursos de IPC</a:t>
            </a:r>
          </a:p>
        </p:txBody>
      </p:sp>
      <p:pic>
        <p:nvPicPr>
          <p:cNvPr id="5" name="Content Placeholder 4" descr="Graphical user interface&#10;&#10;Description automatically generated">
            <a:extLst>
              <a:ext uri="{FF2B5EF4-FFF2-40B4-BE49-F238E27FC236}">
                <a16:creationId xmlns:a16="http://schemas.microsoft.com/office/drawing/2014/main" id="{C9826800-2DFC-3DF9-DB81-04D54DD1BD57}"/>
              </a:ext>
            </a:extLst>
          </p:cNvPr>
          <p:cNvPicPr>
            <a:picLocks noGrp="1" noChangeAspect="1"/>
          </p:cNvPicPr>
          <p:nvPr>
            <p:ph idx="1"/>
          </p:nvPr>
        </p:nvPicPr>
        <p:blipFill>
          <a:blip r:embed="rId3"/>
          <a:stretch>
            <a:fillRect/>
          </a:stretch>
        </p:blipFill>
        <p:spPr>
          <a:xfrm>
            <a:off x="1241306" y="1593875"/>
            <a:ext cx="4947995" cy="4932362"/>
          </a:xfrm>
        </p:spPr>
      </p:pic>
      <p:sp>
        <p:nvSpPr>
          <p:cNvPr id="6" name="TextBox 5">
            <a:extLst>
              <a:ext uri="{FF2B5EF4-FFF2-40B4-BE49-F238E27FC236}">
                <a16:creationId xmlns:a16="http://schemas.microsoft.com/office/drawing/2014/main" id="{0F3C1C48-47F6-76EE-7B77-0679476CB15F}"/>
              </a:ext>
            </a:extLst>
          </p:cNvPr>
          <p:cNvSpPr txBox="1"/>
          <p:nvPr/>
        </p:nvSpPr>
        <p:spPr>
          <a:xfrm>
            <a:off x="6562164" y="2008714"/>
            <a:ext cx="4648200" cy="1188720"/>
          </a:xfrm>
          <a:prstGeom prst="rect">
            <a:avLst/>
          </a:prstGeom>
          <a:noFill/>
        </p:spPr>
        <p:txBody>
          <a:bodyPr wrap="square" rtlCol="0">
            <a:spAutoFit/>
          </a:bodyPr>
          <a:lstStyle/>
          <a:p>
            <a:r>
              <a:rPr lang="es-LA" sz="2400" b="0" i="0" strike="noStrike" cap="none" spc="0" baseline="0">
                <a:solidFill>
                  <a:srgbClr val="000000"/>
                </a:solidFill>
                <a:effectLst/>
                <a:latin typeface="Arial"/>
                <a:ea typeface="Arial"/>
                <a:cs typeface="Arial"/>
              </a:rPr>
              <a:t>OMS: </a:t>
            </a:r>
          </a:p>
          <a:p>
            <a:r>
              <a:rPr lang="es-LA" sz="2400" b="0" i="0" strike="noStrike" cap="none" spc="0" baseline="0">
                <a:solidFill>
                  <a:srgbClr val="000000"/>
                </a:solidFill>
                <a:effectLst/>
                <a:latin typeface="Arial"/>
                <a:ea typeface="Arial"/>
                <a:cs typeface="Arial"/>
                <a:hlinkClick r:id="rId4" history="0"/>
              </a:rPr>
              <a:t>Recursos de prevención y control de infecciones</a:t>
            </a:r>
            <a:endParaRPr lang="en-US" sz="2400"/>
          </a:p>
        </p:txBody>
      </p:sp>
      <p:sp>
        <p:nvSpPr>
          <p:cNvPr id="7" name="TextBox 6">
            <a:extLst>
              <a:ext uri="{FF2B5EF4-FFF2-40B4-BE49-F238E27FC236}">
                <a16:creationId xmlns:a16="http://schemas.microsoft.com/office/drawing/2014/main" id="{188DE9D0-917D-F0EB-4AA0-88E347C3BC90}"/>
              </a:ext>
            </a:extLst>
          </p:cNvPr>
          <p:cNvSpPr txBox="1"/>
          <p:nvPr/>
        </p:nvSpPr>
        <p:spPr>
          <a:xfrm>
            <a:off x="6562164" y="3477592"/>
            <a:ext cx="3972393" cy="1554480"/>
          </a:xfrm>
          <a:prstGeom prst="rect">
            <a:avLst/>
          </a:prstGeom>
          <a:noFill/>
        </p:spPr>
        <p:txBody>
          <a:bodyPr wrap="square" rtlCol="0">
            <a:spAutoFit/>
          </a:bodyPr>
          <a:lstStyle/>
          <a:p>
            <a:r>
              <a:rPr lang="es-LA" sz="2400" b="0" i="0" strike="noStrike" cap="none" spc="0" baseline="0">
                <a:solidFill>
                  <a:srgbClr val="000000"/>
                </a:solidFill>
                <a:effectLst/>
                <a:latin typeface="Arial"/>
                <a:ea typeface="Arial"/>
                <a:cs typeface="Arial"/>
              </a:rPr>
              <a:t>Open Critical Care: </a:t>
            </a:r>
            <a:r>
              <a:rPr lang="es-LA" sz="2400" b="0" i="0" strike="noStrike" cap="none" spc="0" baseline="0">
                <a:solidFill>
                  <a:srgbClr val="000000"/>
                </a:solidFill>
                <a:effectLst/>
                <a:latin typeface="Arial"/>
                <a:ea typeface="Arial"/>
                <a:cs typeface="Arial"/>
                <a:hlinkClick r:id="rId5" history="0"/>
              </a:rPr>
              <a:t>Entrenamientos en prevención y control de infecciones</a:t>
            </a:r>
            <a:endParaRPr lang="en-US" sz="2400"/>
          </a:p>
        </p:txBody>
      </p:sp>
    </p:spTree>
    <p:extLst>
      <p:ext uri="{BB962C8B-B14F-4D97-AF65-F5344CB8AC3E}">
        <p14:creationId xmlns:p14="http://schemas.microsoft.com/office/powerpoint/2010/main" val="75744286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E2043A-8C41-43ED-2458-547AAD77AA96}"/>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IPC con variantes de la COVID-19 </a:t>
            </a:r>
            <a:endParaRPr lang="en-US"/>
          </a:p>
        </p:txBody>
      </p:sp>
      <p:sp>
        <p:nvSpPr>
          <p:cNvPr id="5" name="Content Placeholder 2">
            <a:extLst>
              <a:ext uri="{FF2B5EF4-FFF2-40B4-BE49-F238E27FC236}">
                <a16:creationId xmlns:a16="http://schemas.microsoft.com/office/drawing/2014/main" id="{575C8BAA-394D-96C2-DE8C-D54A6203FC4A}"/>
              </a:ext>
            </a:extLst>
          </p:cNvPr>
          <p:cNvSpPr>
            <a:spLocks noGrp="1"/>
          </p:cNvSpPr>
          <p:nvPr>
            <p:ph idx="1"/>
          </p:nvPr>
        </p:nvSpPr>
        <p:spPr>
          <a:xfrm>
            <a:off x="838200" y="1636730"/>
            <a:ext cx="9442622" cy="4932746"/>
          </a:xfrm>
        </p:spPr>
        <p:txBody>
          <a:bodyPr vert="horz" lIns="91440" tIns="45720" rIns="91440" bIns="45720" rtlCol="0" anchor="t">
            <a:noAutofit/>
          </a:bodyPr>
          <a:lstStyle/>
          <a:p>
            <a:r>
              <a:rPr lang="es-LA" sz="2800" b="0" i="0" strike="noStrike" cap="none" spc="0" baseline="0">
                <a:solidFill>
                  <a:srgbClr val="262626"/>
                </a:solidFill>
                <a:effectLst/>
                <a:latin typeface="Arial"/>
                <a:ea typeface="Arial"/>
                <a:cs typeface="Arial"/>
              </a:rPr>
              <a:t>Cada vez surgen nuevas variantes de la COVID-19, lo que supone un desafío y requiere actualizaciones de nuestras prácticas.</a:t>
            </a:r>
            <a:endParaRPr lang="en-US" dirty="0"/>
          </a:p>
          <a:p>
            <a:r>
              <a:rPr lang="es-LA" sz="2800" b="0" i="0" strike="noStrike" cap="none" spc="0" baseline="0">
                <a:solidFill>
                  <a:srgbClr val="262626"/>
                </a:solidFill>
                <a:effectLst/>
                <a:latin typeface="Arial"/>
                <a:ea typeface="Arial"/>
                <a:cs typeface="Arial"/>
              </a:rPr>
              <a:t>Por ejemplo, la variante ómicron es más transmisible que las anteriores, y las pautas actualizadas recomiendan el uso de mayores niveles de protección.</a:t>
            </a:r>
          </a:p>
          <a:p>
            <a:r>
              <a:rPr lang="es-LA" sz="2800" b="0" i="0" strike="noStrike" cap="none" spc="0" baseline="0">
                <a:solidFill>
                  <a:srgbClr val="262626"/>
                </a:solidFill>
                <a:effectLst/>
                <a:latin typeface="Arial"/>
                <a:ea typeface="Arial"/>
                <a:cs typeface="Arial"/>
              </a:rPr>
              <a:t>Manténgase seguro al mantenerse actualizado a medida que la pandemia y las recomendaciones relacionadas evolucionan. </a:t>
            </a:r>
          </a:p>
        </p:txBody>
      </p:sp>
    </p:spTree>
    <p:extLst>
      <p:ext uri="{BB962C8B-B14F-4D97-AF65-F5344CB8AC3E}">
        <p14:creationId xmlns:p14="http://schemas.microsoft.com/office/powerpoint/2010/main" val="5545845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4A5345-CB1F-FF79-8299-CFEFBF8215CD}"/>
              </a:ext>
            </a:extLst>
          </p:cNvPr>
          <p:cNvSpPr>
            <a:spLocks noGrp="1"/>
          </p:cNvSpPr>
          <p:nvPr>
            <p:ph type="title"/>
          </p:nvPr>
        </p:nvSpPr>
        <p:spPr>
          <a:xfrm>
            <a:off x="559836" y="509395"/>
            <a:ext cx="8543925" cy="800039"/>
          </a:xfrm>
        </p:spPr>
        <p:txBody>
          <a:bodyPr/>
          <a:lstStyle/>
          <a:p>
            <a:r>
              <a:rPr lang="es-LA" sz="3600" b="1" i="0" strike="noStrike" cap="none" spc="0" baseline="0">
                <a:solidFill>
                  <a:srgbClr val="577F9F"/>
                </a:solidFill>
                <a:effectLst/>
                <a:latin typeface="Arial"/>
                <a:ea typeface="Arial"/>
                <a:cs typeface="Arial"/>
              </a:rPr>
              <a:t>Selección</a:t>
            </a:r>
          </a:p>
        </p:txBody>
      </p:sp>
      <p:sp>
        <p:nvSpPr>
          <p:cNvPr id="5" name="Content Placeholder 2">
            <a:extLst>
              <a:ext uri="{FF2B5EF4-FFF2-40B4-BE49-F238E27FC236}">
                <a16:creationId xmlns:a16="http://schemas.microsoft.com/office/drawing/2014/main" id="{21ECD49B-C5C9-D2C2-7C1D-EA82F0B006E4}"/>
              </a:ext>
            </a:extLst>
          </p:cNvPr>
          <p:cNvSpPr>
            <a:spLocks noGrp="1"/>
          </p:cNvSpPr>
          <p:nvPr>
            <p:ph idx="1"/>
          </p:nvPr>
        </p:nvSpPr>
        <p:spPr>
          <a:xfrm>
            <a:off x="559836" y="1388533"/>
            <a:ext cx="5088295" cy="4932746"/>
          </a:xfrm>
        </p:spPr>
        <p:txBody>
          <a:bodyPr/>
          <a:lstStyle/>
          <a:p>
            <a:r>
              <a:rPr lang="es-LA" sz="2800" b="0" i="0" strike="noStrike" cap="none" spc="0" baseline="0">
                <a:solidFill>
                  <a:srgbClr val="262626"/>
                </a:solidFill>
                <a:effectLst/>
                <a:latin typeface="Arial"/>
                <a:ea typeface="Arial"/>
                <a:cs typeface="Arial"/>
              </a:rPr>
              <a:t>Selección universal para todos los pacientes que ingresan al centro de salud</a:t>
            </a:r>
          </a:p>
          <a:p>
            <a:r>
              <a:rPr lang="es-LA" sz="2800" b="0" i="0" strike="noStrike" cap="none" spc="0" baseline="0">
                <a:solidFill>
                  <a:srgbClr val="262626"/>
                </a:solidFill>
                <a:effectLst/>
                <a:latin typeface="Arial"/>
                <a:ea typeface="Arial"/>
                <a:cs typeface="Arial"/>
              </a:rPr>
              <a:t>Selección especializada al inicio de la priorización</a:t>
            </a:r>
          </a:p>
          <a:p>
            <a:r>
              <a:rPr lang="es-LA" sz="2800" b="0" i="0" strike="noStrike" cap="none" spc="0" baseline="0">
                <a:solidFill>
                  <a:srgbClr val="262626"/>
                </a:solidFill>
                <a:effectLst/>
                <a:latin typeface="Arial"/>
                <a:ea typeface="Arial"/>
                <a:cs typeface="Arial"/>
              </a:rPr>
              <a:t>Selección para determinar la presencia de síntomas y/o exposición reciente</a:t>
            </a:r>
          </a:p>
          <a:p>
            <a:r>
              <a:rPr lang="es-LA" sz="2800" b="0" i="0" strike="noStrike" cap="none" spc="0" baseline="0">
                <a:solidFill>
                  <a:srgbClr val="262626"/>
                </a:solidFill>
                <a:effectLst/>
                <a:latin typeface="Arial"/>
                <a:ea typeface="Arial"/>
                <a:cs typeface="Arial"/>
              </a:rPr>
              <a:t>Detección de síntomas congruentes con nuevas variantes</a:t>
            </a:r>
          </a:p>
          <a:p>
            <a:endParaRPr lang="en-US"/>
          </a:p>
        </p:txBody>
      </p:sp>
      <p:pic>
        <p:nvPicPr>
          <p:cNvPr id="6" name="Picture 5" descr="Timeline&#10;&#10;Description automatically generated">
            <a:extLst>
              <a:ext uri="{FF2B5EF4-FFF2-40B4-BE49-F238E27FC236}">
                <a16:creationId xmlns:a16="http://schemas.microsoft.com/office/drawing/2014/main" id="{E1D9ACA2-7772-15C0-71FA-07D589FC1028}"/>
              </a:ext>
            </a:extLst>
          </p:cNvPr>
          <p:cNvPicPr>
            <a:picLocks noChangeAspect="1"/>
          </p:cNvPicPr>
          <p:nvPr/>
        </p:nvPicPr>
        <p:blipFill>
          <a:blip r:embed="rId3"/>
          <a:stretch>
            <a:fillRect/>
          </a:stretch>
        </p:blipFill>
        <p:spPr>
          <a:xfrm>
            <a:off x="5869576" y="65220"/>
            <a:ext cx="5976258" cy="6727559"/>
          </a:xfrm>
          <a:prstGeom prst="rect">
            <a:avLst/>
          </a:prstGeom>
        </p:spPr>
      </p:pic>
    </p:spTree>
    <p:extLst>
      <p:ext uri="{BB962C8B-B14F-4D97-AF65-F5344CB8AC3E}">
        <p14:creationId xmlns:p14="http://schemas.microsoft.com/office/powerpoint/2010/main" val="20206615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CFCBFA-39E5-5DE0-3AD4-CC47C6AA13D6}"/>
              </a:ext>
            </a:extLst>
          </p:cNvPr>
          <p:cNvSpPr>
            <a:spLocks noGrp="1"/>
          </p:cNvSpPr>
          <p:nvPr>
            <p:ph type="title"/>
          </p:nvPr>
        </p:nvSpPr>
        <p:spPr>
          <a:xfrm>
            <a:off x="533400" y="354867"/>
            <a:ext cx="8543925" cy="800039"/>
          </a:xfrm>
        </p:spPr>
        <p:txBody>
          <a:bodyPr/>
          <a:lstStyle/>
          <a:p>
            <a:r>
              <a:rPr lang="es-LA" sz="3600" b="1" i="0" strike="noStrike" cap="none" spc="0" baseline="0">
                <a:solidFill>
                  <a:srgbClr val="577F9F"/>
                </a:solidFill>
                <a:effectLst/>
                <a:latin typeface="Arial"/>
                <a:ea typeface="Arial"/>
                <a:cs typeface="Arial"/>
              </a:rPr>
              <a:t>Cohorte física: Priorización básica</a:t>
            </a:r>
          </a:p>
        </p:txBody>
      </p:sp>
      <p:pic>
        <p:nvPicPr>
          <p:cNvPr id="5" name="Content Placeholder 5" descr="Graphical user interface, diagram&#10;&#10;Description automatically generated">
            <a:extLst>
              <a:ext uri="{FF2B5EF4-FFF2-40B4-BE49-F238E27FC236}">
                <a16:creationId xmlns:a16="http://schemas.microsoft.com/office/drawing/2014/main" id="{26341CB3-0A96-58FD-2AAE-0E7A5CBC2207}"/>
              </a:ext>
            </a:extLst>
          </p:cNvPr>
          <p:cNvPicPr>
            <a:picLocks noGrp="1" noChangeAspect="1"/>
          </p:cNvPicPr>
          <p:nvPr>
            <p:ph idx="1"/>
          </p:nvPr>
        </p:nvPicPr>
        <p:blipFill>
          <a:blip r:embed="rId3"/>
          <a:stretch>
            <a:fillRect/>
          </a:stretch>
        </p:blipFill>
        <p:spPr>
          <a:xfrm>
            <a:off x="1988769" y="1476416"/>
            <a:ext cx="8214462" cy="4641355"/>
          </a:xfrm>
        </p:spPr>
      </p:pic>
    </p:spTree>
    <p:extLst>
      <p:ext uri="{BB962C8B-B14F-4D97-AF65-F5344CB8AC3E}">
        <p14:creationId xmlns:p14="http://schemas.microsoft.com/office/powerpoint/2010/main" val="300536509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269BCB-9BC6-4A5B-A21E-64DE0AF1AAFA}"/>
              </a:ext>
            </a:extLst>
          </p:cNvPr>
          <p:cNvSpPr>
            <a:spLocks noGrp="1"/>
          </p:cNvSpPr>
          <p:nvPr>
            <p:ph type="title"/>
          </p:nvPr>
        </p:nvSpPr>
        <p:spPr>
          <a:xfrm>
            <a:off x="457810" y="3429000"/>
            <a:ext cx="4103914" cy="800039"/>
          </a:xfrm>
        </p:spPr>
        <p:txBody>
          <a:bodyPr>
            <a:noAutofit/>
          </a:bodyPr>
          <a:lstStyle/>
          <a:p>
            <a:r>
              <a:rPr lang="es-LA" sz="4000" b="1" i="0" strike="noStrike" cap="none" spc="0" baseline="0">
                <a:solidFill>
                  <a:srgbClr val="577F9F"/>
                </a:solidFill>
                <a:effectLst/>
                <a:latin typeface="Arial"/>
                <a:ea typeface="Arial"/>
                <a:cs typeface="Arial"/>
              </a:rPr>
              <a:t>Cohorte física: </a:t>
            </a:r>
            <a:br>
              <a:rPr sz="4000"/>
            </a:br>
            <a:br>
              <a:rPr sz="4000"/>
            </a:br>
            <a:r>
              <a:rPr lang="es-LA" sz="4000" b="1" i="0" strike="noStrike" cap="none" spc="0" baseline="0">
                <a:solidFill>
                  <a:srgbClr val="577F9F"/>
                </a:solidFill>
                <a:effectLst/>
                <a:latin typeface="Arial"/>
                <a:ea typeface="Arial"/>
                <a:cs typeface="Arial"/>
              </a:rPr>
              <a:t>Priorización avanzada o centro de atención de emergencias</a:t>
            </a:r>
          </a:p>
        </p:txBody>
      </p:sp>
      <p:pic>
        <p:nvPicPr>
          <p:cNvPr id="5" name="Picture 4" descr="Diagram&#10;&#10;Description automatically generated">
            <a:extLst>
              <a:ext uri="{FF2B5EF4-FFF2-40B4-BE49-F238E27FC236}">
                <a16:creationId xmlns:a16="http://schemas.microsoft.com/office/drawing/2014/main" id="{8EAB421B-893D-5215-77A0-AFB56B678710}"/>
              </a:ext>
            </a:extLst>
          </p:cNvPr>
          <p:cNvPicPr>
            <a:picLocks noChangeAspect="1"/>
          </p:cNvPicPr>
          <p:nvPr/>
        </p:nvPicPr>
        <p:blipFill>
          <a:blip r:embed="rId3"/>
          <a:stretch>
            <a:fillRect/>
          </a:stretch>
        </p:blipFill>
        <p:spPr>
          <a:xfrm>
            <a:off x="4876191" y="41621"/>
            <a:ext cx="6857999" cy="6527855"/>
          </a:xfrm>
          <a:prstGeom prst="rect">
            <a:avLst/>
          </a:prstGeom>
          <a:solidFill>
            <a:schemeClr val="accent3"/>
          </a:solidFill>
        </p:spPr>
      </p:pic>
      <p:sp>
        <p:nvSpPr>
          <p:cNvPr id="6" name="Rectangle 5">
            <a:extLst>
              <a:ext uri="{FF2B5EF4-FFF2-40B4-BE49-F238E27FC236}">
                <a16:creationId xmlns:a16="http://schemas.microsoft.com/office/drawing/2014/main" id="{17C8AE23-8D8B-6B74-0C77-465EFEFEAFD5}"/>
              </a:ext>
            </a:extLst>
          </p:cNvPr>
          <p:cNvSpPr/>
          <p:nvPr/>
        </p:nvSpPr>
        <p:spPr>
          <a:xfrm>
            <a:off x="9276080" y="2956560"/>
            <a:ext cx="985520" cy="944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LA" sz="900" b="0" i="0" strike="noStrike" cap="none" spc="0" baseline="0">
                <a:solidFill>
                  <a:srgbClr val="000000"/>
                </a:solidFill>
                <a:effectLst>
                  <a:outerShdw blurRad="38100" dist="19050" dir="2700000" algn="tl" rotWithShape="0">
                    <a:srgbClr val="000000">
                      <a:alpha val="40000"/>
                    </a:srgbClr>
                  </a:outerShdw>
                </a:effectLst>
                <a:latin typeface="Arial"/>
                <a:ea typeface="Arial"/>
                <a:cs typeface="Arial"/>
              </a:rPr>
              <a:t>Casos graves que requieren estabilización</a:t>
            </a:r>
            <a:endParaRPr lang="en-US" sz="900"/>
          </a:p>
        </p:txBody>
      </p:sp>
    </p:spTree>
    <p:extLst>
      <p:ext uri="{BB962C8B-B14F-4D97-AF65-F5344CB8AC3E}">
        <p14:creationId xmlns:p14="http://schemas.microsoft.com/office/powerpoint/2010/main" val="78476241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6219-8336-C20E-FA96-16747B51D700}"/>
              </a:ext>
            </a:extLst>
          </p:cNvPr>
          <p:cNvSpPr>
            <a:spLocks noGrp="1"/>
          </p:cNvSpPr>
          <p:nvPr>
            <p:ph type="title"/>
          </p:nvPr>
        </p:nvSpPr>
        <p:spPr>
          <a:xfrm>
            <a:off x="838200" y="588494"/>
            <a:ext cx="10348609" cy="800039"/>
          </a:xfrm>
        </p:spPr>
        <p:txBody>
          <a:bodyPr>
            <a:noAutofit/>
          </a:bodyPr>
          <a:lstStyle/>
          <a:p>
            <a:r>
              <a:rPr lang="es-LA" sz="3400" b="1" i="0" strike="noStrike" cap="none" spc="0" baseline="0">
                <a:solidFill>
                  <a:srgbClr val="577F9F"/>
                </a:solidFill>
                <a:effectLst/>
                <a:latin typeface="Arial"/>
                <a:ea typeface="Arial"/>
                <a:cs typeface="Arial"/>
              </a:rPr>
              <a:t>Integración de la priorización física y clínica en el contexto de la COVID-19</a:t>
            </a:r>
          </a:p>
        </p:txBody>
      </p:sp>
      <p:pic>
        <p:nvPicPr>
          <p:cNvPr id="5" name="Content Placeholder 4" descr="Timeline&#10;&#10;Description automatically generated">
            <a:extLst>
              <a:ext uri="{FF2B5EF4-FFF2-40B4-BE49-F238E27FC236}">
                <a16:creationId xmlns:a16="http://schemas.microsoft.com/office/drawing/2014/main" id="{EA8D0B7A-DAB7-D120-9BA8-0F06DADF1229}"/>
              </a:ext>
            </a:extLst>
          </p:cNvPr>
          <p:cNvPicPr>
            <a:picLocks noGrp="1" noChangeAspect="1"/>
          </p:cNvPicPr>
          <p:nvPr>
            <p:ph idx="1"/>
          </p:nvPr>
        </p:nvPicPr>
        <p:blipFill>
          <a:blip r:embed="rId3"/>
          <a:stretch>
            <a:fillRect/>
          </a:stretch>
        </p:blipFill>
        <p:spPr>
          <a:xfrm>
            <a:off x="1154207" y="1636713"/>
            <a:ext cx="7911911" cy="4932362"/>
          </a:xfrm>
        </p:spPr>
      </p:pic>
      <p:sp>
        <p:nvSpPr>
          <p:cNvPr id="3" name="TextBox 2">
            <a:extLst>
              <a:ext uri="{FF2B5EF4-FFF2-40B4-BE49-F238E27FC236}">
                <a16:creationId xmlns:a16="http://schemas.microsoft.com/office/drawing/2014/main" id="{A2E29DAB-633F-F201-51D2-80C776358DA8}"/>
              </a:ext>
            </a:extLst>
          </p:cNvPr>
          <p:cNvSpPr txBox="1"/>
          <p:nvPr/>
        </p:nvSpPr>
        <p:spPr>
          <a:xfrm>
            <a:off x="9390184" y="5346176"/>
            <a:ext cx="2356338" cy="914400"/>
          </a:xfrm>
          <a:prstGeom prst="rect">
            <a:avLst/>
          </a:prstGeom>
          <a:noFill/>
        </p:spPr>
        <p:txBody>
          <a:bodyPr wrap="square" rtlCol="0">
            <a:spAutoFit/>
          </a:bodyPr>
          <a:lstStyle/>
          <a:p>
            <a:r>
              <a:rPr lang="es-LA" sz="1800" b="0" i="0" strike="noStrike" cap="none" spc="0" baseline="0">
                <a:solidFill>
                  <a:srgbClr val="000000"/>
                </a:solidFill>
                <a:effectLst/>
                <a:latin typeface="Arial"/>
                <a:ea typeface="Arial"/>
                <a:cs typeface="Arial"/>
                <a:hlinkClick r:id="rId4" history="0"/>
              </a:rPr>
              <a:t>ENLACE aquí</a:t>
            </a:r>
            <a:r>
              <a:rPr lang="es-LA" sz="1800" b="0" i="0" strike="noStrike" cap="none" spc="0" baseline="0">
                <a:solidFill>
                  <a:srgbClr val="000000"/>
                </a:solidFill>
                <a:effectLst/>
                <a:latin typeface="Arial"/>
                <a:ea typeface="Arial"/>
                <a:cs typeface="Arial"/>
              </a:rPr>
              <a:t> al algoritmo y más información.</a:t>
            </a:r>
          </a:p>
        </p:txBody>
      </p:sp>
    </p:spTree>
    <p:extLst>
      <p:ext uri="{BB962C8B-B14F-4D97-AF65-F5344CB8AC3E}">
        <p14:creationId xmlns:p14="http://schemas.microsoft.com/office/powerpoint/2010/main" val="310213662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9D5D2-E5E9-93EB-1AC7-6898F9C07D06}"/>
              </a:ext>
            </a:extLst>
          </p:cNvPr>
          <p:cNvSpPr>
            <a:spLocks noGrp="1"/>
          </p:cNvSpPr>
          <p:nvPr>
            <p:ph type="title"/>
          </p:nvPr>
        </p:nvSpPr>
        <p:spPr>
          <a:xfrm>
            <a:off x="246021" y="4432"/>
            <a:ext cx="9601364" cy="800039"/>
          </a:xfrm>
        </p:spPr>
        <p:txBody>
          <a:bodyPr>
            <a:normAutofit fontScale="90000"/>
          </a:bodyPr>
          <a:lstStyle/>
          <a:p>
            <a:r>
              <a:rPr lang="es-LA" sz="3600" b="1" i="0" strike="noStrike" cap="none" spc="0" baseline="0">
                <a:solidFill>
                  <a:srgbClr val="577F9F"/>
                </a:solidFill>
                <a:effectLst/>
                <a:latin typeface="Arial"/>
                <a:ea typeface="Arial"/>
                <a:cs typeface="Arial"/>
              </a:rPr>
              <a:t>Clasificación integrada con la prueba para tratar</a:t>
            </a:r>
          </a:p>
        </p:txBody>
      </p:sp>
      <p:sp>
        <p:nvSpPr>
          <p:cNvPr id="15" name="TextBox 14">
            <a:extLst>
              <a:ext uri="{FF2B5EF4-FFF2-40B4-BE49-F238E27FC236}">
                <a16:creationId xmlns:a16="http://schemas.microsoft.com/office/drawing/2014/main" id="{A1307FF4-5D09-EF34-0B7A-80DE63FC1AEE}"/>
              </a:ext>
            </a:extLst>
          </p:cNvPr>
          <p:cNvSpPr txBox="1"/>
          <p:nvPr/>
        </p:nvSpPr>
        <p:spPr>
          <a:xfrm>
            <a:off x="9847385" y="-931985"/>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9BB4F9EB-69A5-0689-3DA4-B9D667F7EEF8}"/>
              </a:ext>
            </a:extLst>
          </p:cNvPr>
          <p:cNvPicPr>
            <a:picLocks noChangeAspect="1"/>
          </p:cNvPicPr>
          <p:nvPr/>
        </p:nvPicPr>
        <p:blipFill>
          <a:blip r:embed="rId3"/>
          <a:stretch>
            <a:fillRect/>
          </a:stretch>
        </p:blipFill>
        <p:spPr>
          <a:xfrm>
            <a:off x="1425603" y="927297"/>
            <a:ext cx="9340793" cy="5926271"/>
          </a:xfrm>
          <a:prstGeom prst="rect">
            <a:avLst/>
          </a:prstGeom>
        </p:spPr>
      </p:pic>
    </p:spTree>
    <p:extLst>
      <p:ext uri="{BB962C8B-B14F-4D97-AF65-F5344CB8AC3E}">
        <p14:creationId xmlns:p14="http://schemas.microsoft.com/office/powerpoint/2010/main" val="206532480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BFF7-56BB-3F5D-2F11-4E0E8D71775B}"/>
              </a:ext>
            </a:extLst>
          </p:cNvPr>
          <p:cNvSpPr>
            <a:spLocks noGrp="1"/>
          </p:cNvSpPr>
          <p:nvPr>
            <p:ph type="title"/>
          </p:nvPr>
        </p:nvSpPr>
        <p:spPr>
          <a:xfrm>
            <a:off x="838200" y="588494"/>
            <a:ext cx="9071919" cy="800039"/>
          </a:xfrm>
        </p:spPr>
        <p:txBody>
          <a:bodyPr>
            <a:normAutofit fontScale="90000"/>
          </a:bodyPr>
          <a:lstStyle/>
          <a:p>
            <a:r>
              <a:rPr lang="es-LA" sz="3600" b="1" i="0" strike="noStrike" cap="none" spc="0" baseline="0">
                <a:solidFill>
                  <a:srgbClr val="577F9F"/>
                </a:solidFill>
                <a:effectLst/>
                <a:latin typeface="Arial"/>
                <a:ea typeface="Arial"/>
                <a:cs typeface="Arial"/>
              </a:rPr>
              <a:t>Clasificación integrada en contexto de la T2T</a:t>
            </a:r>
          </a:p>
        </p:txBody>
      </p:sp>
      <p:sp>
        <p:nvSpPr>
          <p:cNvPr id="3" name="Content Placeholder 2">
            <a:extLst>
              <a:ext uri="{FF2B5EF4-FFF2-40B4-BE49-F238E27FC236}">
                <a16:creationId xmlns:a16="http://schemas.microsoft.com/office/drawing/2014/main" id="{4B30A197-709B-642C-FDCD-C5682540086C}"/>
              </a:ext>
            </a:extLst>
          </p:cNvPr>
          <p:cNvSpPr>
            <a:spLocks noGrp="1"/>
          </p:cNvSpPr>
          <p:nvPr>
            <p:ph idx="1"/>
          </p:nvPr>
        </p:nvSpPr>
        <p:spPr>
          <a:xfrm>
            <a:off x="838200" y="1636730"/>
            <a:ext cx="8935995" cy="4932746"/>
          </a:xfrm>
        </p:spPr>
        <p:txBody>
          <a:bodyPr vert="horz" lIns="91440" tIns="45720" rIns="91440" bIns="45720" rtlCol="0" anchor="t">
            <a:noAutofit/>
          </a:bodyPr>
          <a:lstStyle/>
          <a:p>
            <a:r>
              <a:rPr lang="es-LA" sz="2800" b="0" i="0" strike="noStrike" cap="none" spc="0" baseline="0">
                <a:solidFill>
                  <a:srgbClr val="262626"/>
                </a:solidFill>
                <a:effectLst/>
                <a:latin typeface="Arial"/>
                <a:ea typeface="Arial"/>
                <a:cs typeface="Arial"/>
              </a:rPr>
              <a:t>Mantener la selección universal, las cohortes, el IPC</a:t>
            </a:r>
          </a:p>
          <a:p>
            <a:r>
              <a:rPr lang="es-LA" sz="2800" b="0" i="0" strike="noStrike" cap="none" spc="0" baseline="0">
                <a:solidFill>
                  <a:srgbClr val="262626"/>
                </a:solidFill>
                <a:effectLst/>
                <a:latin typeface="Arial"/>
                <a:ea typeface="Arial"/>
                <a:cs typeface="Arial"/>
              </a:rPr>
              <a:t>Pruebas en tiempo real para pacientes sintomáticos</a:t>
            </a:r>
          </a:p>
          <a:p>
            <a:r>
              <a:rPr lang="es-LA" sz="2800" b="0" i="0" strike="noStrike" cap="none" spc="0" baseline="0">
                <a:solidFill>
                  <a:srgbClr val="262626"/>
                </a:solidFill>
                <a:effectLst/>
                <a:latin typeface="Arial"/>
                <a:ea typeface="Arial"/>
                <a:cs typeface="Arial"/>
              </a:rPr>
              <a:t>Si hay </a:t>
            </a:r>
            <a:r>
              <a:rPr lang="es-LA" sz="2800" b="0" i="1" strike="noStrike" cap="none" spc="0" baseline="0">
                <a:solidFill>
                  <a:srgbClr val="262626"/>
                </a:solidFill>
                <a:effectLst/>
                <a:latin typeface="Arial"/>
                <a:ea typeface="Arial"/>
                <a:cs typeface="Arial"/>
              </a:rPr>
              <a:t>síntomas graves</a:t>
            </a:r>
            <a:r>
              <a:rPr lang="es-LA" sz="2800" b="0" i="0" strike="noStrike" cap="none" spc="0" baseline="0">
                <a:solidFill>
                  <a:srgbClr val="262626"/>
                </a:solidFill>
                <a:effectLst/>
                <a:latin typeface="Arial"/>
                <a:ea typeface="Arial"/>
                <a:cs typeface="Arial"/>
              </a:rPr>
              <a:t> se necesitará hospitalización</a:t>
            </a:r>
          </a:p>
          <a:p>
            <a:r>
              <a:rPr lang="es-LA" sz="2800" b="0" i="0" strike="noStrike" cap="none" spc="0" baseline="0">
                <a:solidFill>
                  <a:srgbClr val="262626"/>
                </a:solidFill>
                <a:effectLst/>
                <a:latin typeface="Arial"/>
                <a:ea typeface="Arial"/>
                <a:cs typeface="Arial"/>
              </a:rPr>
              <a:t>Si hay síntomas </a:t>
            </a:r>
            <a:r>
              <a:rPr lang="es-LA" sz="2800" b="0" i="1" strike="noStrike" cap="none" spc="0" baseline="0">
                <a:solidFill>
                  <a:srgbClr val="262626"/>
                </a:solidFill>
                <a:effectLst/>
                <a:latin typeface="Arial"/>
                <a:ea typeface="Arial"/>
                <a:cs typeface="Arial"/>
              </a:rPr>
              <a:t>leves a moderados</a:t>
            </a:r>
            <a:r>
              <a:rPr lang="es-LA" sz="2800" b="0" i="0" strike="noStrike" cap="none" spc="0" baseline="0">
                <a:solidFill>
                  <a:srgbClr val="262626"/>
                </a:solidFill>
                <a:effectLst/>
                <a:latin typeface="Arial"/>
                <a:ea typeface="Arial"/>
                <a:cs typeface="Arial"/>
              </a:rPr>
              <a:t> </a:t>
            </a:r>
            <a:r>
              <a:rPr lang="es-LA" sz="2800" b="1" i="0" strike="noStrike" cap="none" spc="0" baseline="0">
                <a:solidFill>
                  <a:srgbClr val="262626"/>
                </a:solidFill>
                <a:effectLst/>
                <a:latin typeface="Arial"/>
                <a:ea typeface="Arial"/>
                <a:cs typeface="Arial"/>
              </a:rPr>
              <a:t>más</a:t>
            </a:r>
            <a:r>
              <a:rPr lang="es-LA" sz="2800" b="0" i="0" strike="noStrike" cap="none" spc="0" baseline="0">
                <a:solidFill>
                  <a:srgbClr val="262626"/>
                </a:solidFill>
                <a:effectLst/>
                <a:latin typeface="Arial"/>
                <a:ea typeface="Arial"/>
                <a:cs typeface="Arial"/>
              </a:rPr>
              <a:t> resultado positivo de la prueba, se debe evaluar la elegibilidad para el tratamiento con un antiviral oral.</a:t>
            </a:r>
          </a:p>
        </p:txBody>
      </p:sp>
    </p:spTree>
    <p:extLst>
      <p:ext uri="{BB962C8B-B14F-4D97-AF65-F5344CB8AC3E}">
        <p14:creationId xmlns:p14="http://schemas.microsoft.com/office/powerpoint/2010/main" val="104692608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A360EAA-A34D-7B43-4849-1190663AA02B}"/>
              </a:ext>
            </a:extLst>
          </p:cNvPr>
          <p:cNvSpPr txBox="1"/>
          <p:nvPr/>
        </p:nvSpPr>
        <p:spPr>
          <a:xfrm>
            <a:off x="454019" y="464146"/>
            <a:ext cx="9010338" cy="80003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LA" sz="4400" b="0" i="0" strike="noStrike" cap="none" spc="0" baseline="0">
                <a:solidFill>
                  <a:srgbClr val="000000"/>
                </a:solidFill>
                <a:effectLst/>
                <a:latin typeface="Arial"/>
                <a:ea typeface="Arial"/>
                <a:cs typeface="Arial"/>
              </a:rPr>
              <a:t>Priorización clínica: Enfoque en la COVID-19</a:t>
            </a:r>
          </a:p>
        </p:txBody>
      </p:sp>
      <p:sp>
        <p:nvSpPr>
          <p:cNvPr id="5" name="Content Placeholder 2">
            <a:extLst>
              <a:ext uri="{FF2B5EF4-FFF2-40B4-BE49-F238E27FC236}">
                <a16:creationId xmlns:a16="http://schemas.microsoft.com/office/drawing/2014/main" id="{F8201516-DED5-0FFD-8DC5-74CC1BA6B2FE}"/>
              </a:ext>
            </a:extLst>
          </p:cNvPr>
          <p:cNvSpPr txBox="1"/>
          <p:nvPr/>
        </p:nvSpPr>
        <p:spPr>
          <a:xfrm>
            <a:off x="421640" y="1499186"/>
            <a:ext cx="8763000" cy="4932746"/>
          </a:xfrm>
          <a:prstGeom prst="rect">
            <a:avLst/>
          </a:prstGeom>
        </p:spPr>
        <p:txBody>
          <a:bodyPr vert="horz" lIns="91440" tIns="45720" rIns="91440" bIns="45720" rtlCol="0">
            <a:normAutofit fontScale="97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LA" sz="2800" b="0" i="0" strike="noStrike" cap="none" spc="0" baseline="0">
                <a:solidFill>
                  <a:srgbClr val="000000"/>
                </a:solidFill>
                <a:effectLst/>
                <a:latin typeface="Arial"/>
                <a:ea typeface="Arial"/>
                <a:cs typeface="Arial"/>
              </a:rPr>
              <a:t>Motivo de consulta/impresión inicial</a:t>
            </a:r>
          </a:p>
          <a:p>
            <a:pPr lvl="1"/>
            <a:r>
              <a:rPr lang="es-LA" sz="2400" b="0" i="0" strike="noStrike" cap="none" spc="0" baseline="0">
                <a:solidFill>
                  <a:srgbClr val="000000"/>
                </a:solidFill>
                <a:effectLst/>
                <a:latin typeface="Arial"/>
                <a:ea typeface="Arial"/>
                <a:cs typeface="Arial"/>
              </a:rPr>
              <a:t>¿Este paciente se ve mal?</a:t>
            </a:r>
          </a:p>
          <a:p>
            <a:pPr lvl="1"/>
            <a:r>
              <a:rPr lang="es-LA" sz="2400" b="0" i="0" strike="noStrike" cap="none" spc="0" baseline="0">
                <a:solidFill>
                  <a:srgbClr val="000000"/>
                </a:solidFill>
                <a:effectLst/>
                <a:latin typeface="Arial"/>
                <a:ea typeface="Arial"/>
                <a:cs typeface="Arial"/>
              </a:rPr>
              <a:t>¿Tiene este paciente un mayor esfuerzo respiratorio? </a:t>
            </a:r>
          </a:p>
          <a:p>
            <a:pPr lvl="1"/>
            <a:r>
              <a:rPr lang="es-LA" sz="2400" b="0" i="0" strike="noStrike" cap="none" spc="0" baseline="0">
                <a:solidFill>
                  <a:srgbClr val="000000"/>
                </a:solidFill>
                <a:effectLst/>
                <a:latin typeface="Arial"/>
                <a:ea typeface="Arial"/>
                <a:cs typeface="Arial"/>
              </a:rPr>
              <a:t>¿Este paciente está confundido o tiene un nivel alterado de conciencia?</a:t>
            </a:r>
          </a:p>
          <a:p>
            <a:r>
              <a:rPr lang="es-LA" sz="2800" b="0" i="0" strike="noStrike" cap="none" spc="0" baseline="0">
                <a:solidFill>
                  <a:srgbClr val="C00000"/>
                </a:solidFill>
                <a:effectLst/>
                <a:latin typeface="Arial"/>
                <a:ea typeface="Arial"/>
                <a:cs typeface="Arial"/>
              </a:rPr>
              <a:t>Señales de alerta:</a:t>
            </a:r>
          </a:p>
          <a:p>
            <a:pPr lvl="1"/>
            <a:r>
              <a:rPr lang="es-LA" sz="2400" b="0" i="0" strike="noStrike" cap="none" spc="0" baseline="0">
                <a:solidFill>
                  <a:srgbClr val="C00000"/>
                </a:solidFill>
                <a:effectLst/>
                <a:latin typeface="Arial"/>
                <a:ea typeface="Arial"/>
                <a:cs typeface="Arial"/>
              </a:rPr>
              <a:t>Falta de aire grave</a:t>
            </a:r>
          </a:p>
          <a:p>
            <a:pPr lvl="1"/>
            <a:r>
              <a:rPr lang="es-LA" sz="2400" b="0" i="0" strike="noStrike" cap="none" spc="0" baseline="0">
                <a:solidFill>
                  <a:srgbClr val="C00000"/>
                </a:solidFill>
                <a:effectLst/>
                <a:latin typeface="Arial"/>
                <a:ea typeface="Arial"/>
                <a:cs typeface="Arial"/>
              </a:rPr>
              <a:t>SpO2 del 94 % o menos </a:t>
            </a:r>
          </a:p>
          <a:p>
            <a:pPr lvl="1"/>
            <a:r>
              <a:rPr lang="es-LA" sz="2400" b="0" i="0" strike="noStrike" cap="none" spc="0" baseline="0">
                <a:solidFill>
                  <a:srgbClr val="C00000"/>
                </a:solidFill>
                <a:effectLst/>
                <a:latin typeface="Arial"/>
                <a:ea typeface="Arial"/>
                <a:cs typeface="Arial"/>
              </a:rPr>
              <a:t>Disnea (dificultad para respirar) en reposo y/o con esfuerzo</a:t>
            </a:r>
          </a:p>
          <a:p>
            <a:pPr lvl="1"/>
            <a:r>
              <a:rPr lang="es-LA" sz="2400" b="0" i="0" strike="noStrike" cap="none" spc="0" baseline="0">
                <a:solidFill>
                  <a:srgbClr val="C00000"/>
                </a:solidFill>
                <a:effectLst/>
                <a:latin typeface="Arial"/>
                <a:ea typeface="Arial"/>
                <a:cs typeface="Arial"/>
              </a:rPr>
              <a:t>Dolor en el pecho intenso y/o constante</a:t>
            </a:r>
          </a:p>
          <a:p>
            <a:pPr lvl="1"/>
            <a:r>
              <a:rPr lang="es-LA" sz="2400" b="0" i="0" strike="noStrike" cap="none" spc="0" baseline="0">
                <a:solidFill>
                  <a:srgbClr val="C00000"/>
                </a:solidFill>
                <a:effectLst/>
                <a:latin typeface="Arial"/>
                <a:ea typeface="Arial"/>
                <a:cs typeface="Arial"/>
              </a:rPr>
              <a:t>Debilidad grave</a:t>
            </a:r>
          </a:p>
          <a:p>
            <a:pPr lvl="1"/>
            <a:r>
              <a:rPr lang="es-LA" sz="2400" b="0" i="0" strike="noStrike" cap="none" spc="0" baseline="0">
                <a:solidFill>
                  <a:srgbClr val="C00000"/>
                </a:solidFill>
                <a:effectLst/>
                <a:latin typeface="Arial"/>
                <a:ea typeface="Arial"/>
                <a:cs typeface="Arial"/>
              </a:rPr>
              <a:t>Alteración del nivel de conciencia, p. ej., letargo, confusión, vértigo</a:t>
            </a:r>
          </a:p>
        </p:txBody>
      </p:sp>
      <p:pic>
        <p:nvPicPr>
          <p:cNvPr id="6" name="Picture 5">
            <a:extLst>
              <a:ext uri="{FF2B5EF4-FFF2-40B4-BE49-F238E27FC236}">
                <a16:creationId xmlns:a16="http://schemas.microsoft.com/office/drawing/2014/main" id="{59CCBC90-98D6-1BE7-8249-47E23618F00B}"/>
              </a:ext>
            </a:extLst>
          </p:cNvPr>
          <p:cNvPicPr>
            <a:picLocks noChangeAspect="1"/>
          </p:cNvPicPr>
          <p:nvPr/>
        </p:nvPicPr>
        <p:blipFill>
          <a:blip r:embed="rId3"/>
          <a:stretch>
            <a:fillRect/>
          </a:stretch>
        </p:blipFill>
        <p:spPr>
          <a:xfrm>
            <a:off x="9464357" y="4126381"/>
            <a:ext cx="2143125" cy="2143125"/>
          </a:xfrm>
          <a:prstGeom prst="rect">
            <a:avLst/>
          </a:prstGeom>
        </p:spPr>
      </p:pic>
    </p:spTree>
    <p:extLst>
      <p:ext uri="{BB962C8B-B14F-4D97-AF65-F5344CB8AC3E}">
        <p14:creationId xmlns:p14="http://schemas.microsoft.com/office/powerpoint/2010/main" val="398439820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18E2-5C31-CD4D-0755-7BBA25B1DAC7}"/>
              </a:ext>
            </a:extLst>
          </p:cNvPr>
          <p:cNvSpPr>
            <a:spLocks noGrp="1"/>
          </p:cNvSpPr>
          <p:nvPr>
            <p:ph type="title"/>
          </p:nvPr>
        </p:nvSpPr>
        <p:spPr>
          <a:xfrm>
            <a:off x="546387" y="621981"/>
            <a:ext cx="8543925" cy="800039"/>
          </a:xfrm>
        </p:spPr>
        <p:txBody>
          <a:bodyPr/>
          <a:lstStyle/>
          <a:p>
            <a:r>
              <a:rPr lang="es-LA" sz="3600" b="1" i="0" strike="noStrike" cap="none" spc="0" baseline="0" dirty="0">
                <a:solidFill>
                  <a:srgbClr val="577F9F"/>
                </a:solidFill>
                <a:effectLst/>
                <a:latin typeface="Arial"/>
                <a:ea typeface="Arial"/>
                <a:cs typeface="Arial"/>
              </a:rPr>
              <a:t>¿Qué es la COVID-19?</a:t>
            </a:r>
            <a:endParaRPr lang="en-US" dirty="0"/>
          </a:p>
        </p:txBody>
      </p:sp>
      <p:sp>
        <p:nvSpPr>
          <p:cNvPr id="3" name="Content Placeholder 2">
            <a:extLst>
              <a:ext uri="{FF2B5EF4-FFF2-40B4-BE49-F238E27FC236}">
                <a16:creationId xmlns:a16="http://schemas.microsoft.com/office/drawing/2014/main" id="{133E3AC5-8E63-2C75-0159-D14A0B0876F1}"/>
              </a:ext>
            </a:extLst>
          </p:cNvPr>
          <p:cNvSpPr>
            <a:spLocks noGrp="1"/>
          </p:cNvSpPr>
          <p:nvPr>
            <p:ph idx="1"/>
          </p:nvPr>
        </p:nvSpPr>
        <p:spPr>
          <a:xfrm>
            <a:off x="586663" y="1636730"/>
            <a:ext cx="5059165" cy="4932746"/>
          </a:xfrm>
        </p:spPr>
        <p:txBody>
          <a:bodyPr/>
          <a:lstStyle/>
          <a:p>
            <a:r>
              <a:rPr lang="es-LA" sz="2800" b="0" i="0" strike="noStrike" cap="none" spc="0" baseline="0" dirty="0">
                <a:solidFill>
                  <a:srgbClr val="262626"/>
                </a:solidFill>
                <a:effectLst/>
                <a:latin typeface="Arial"/>
                <a:ea typeface="Arial"/>
                <a:cs typeface="Arial"/>
              </a:rPr>
              <a:t>Infección causada por el SARS-CoV-2 (síndrome respiratorio agudo grave – coronavirus 2)</a:t>
            </a:r>
          </a:p>
          <a:p>
            <a:r>
              <a:rPr lang="es-LA" sz="2800" b="0" i="0" strike="noStrike" cap="none" spc="0" baseline="0" dirty="0">
                <a:solidFill>
                  <a:srgbClr val="262626"/>
                </a:solidFill>
                <a:effectLst/>
                <a:latin typeface="Arial"/>
                <a:ea typeface="Arial"/>
                <a:cs typeface="Arial"/>
              </a:rPr>
              <a:t>El SARS-CoV2 es un tipo de coronavirus; es responsable de las infecciones en curso en todo el mundo.</a:t>
            </a:r>
          </a:p>
          <a:p>
            <a:endParaRPr lang="en-US" dirty="0"/>
          </a:p>
        </p:txBody>
      </p:sp>
      <p:pic>
        <p:nvPicPr>
          <p:cNvPr id="4" name="Picture 3">
            <a:extLst>
              <a:ext uri="{FF2B5EF4-FFF2-40B4-BE49-F238E27FC236}">
                <a16:creationId xmlns:a16="http://schemas.microsoft.com/office/drawing/2014/main" id="{EC12BE27-AD2A-4164-8060-CF27585FA8E7}"/>
              </a:ext>
            </a:extLst>
          </p:cNvPr>
          <p:cNvPicPr>
            <a:picLocks noChangeAspect="1"/>
          </p:cNvPicPr>
          <p:nvPr/>
        </p:nvPicPr>
        <p:blipFill>
          <a:blip r:embed="rId3"/>
          <a:stretch>
            <a:fillRect/>
          </a:stretch>
        </p:blipFill>
        <p:spPr>
          <a:xfrm>
            <a:off x="5871835" y="3510444"/>
            <a:ext cx="5984091" cy="3059032"/>
          </a:xfrm>
          <a:prstGeom prst="rect">
            <a:avLst/>
          </a:prstGeom>
        </p:spPr>
      </p:pic>
      <p:pic>
        <p:nvPicPr>
          <p:cNvPr id="6" name="Picture 5">
            <a:extLst>
              <a:ext uri="{FF2B5EF4-FFF2-40B4-BE49-F238E27FC236}">
                <a16:creationId xmlns:a16="http://schemas.microsoft.com/office/drawing/2014/main" id="{4170C1FA-92D6-46C0-A501-94A14EC5F998}"/>
              </a:ext>
            </a:extLst>
          </p:cNvPr>
          <p:cNvPicPr>
            <a:picLocks noChangeAspect="1"/>
          </p:cNvPicPr>
          <p:nvPr/>
        </p:nvPicPr>
        <p:blipFill>
          <a:blip r:embed="rId4"/>
          <a:stretch>
            <a:fillRect/>
          </a:stretch>
        </p:blipFill>
        <p:spPr>
          <a:xfrm>
            <a:off x="6546173" y="433578"/>
            <a:ext cx="5088278" cy="2862156"/>
          </a:xfrm>
          <a:prstGeom prst="rect">
            <a:avLst/>
          </a:prstGeom>
        </p:spPr>
      </p:pic>
    </p:spTree>
    <p:extLst>
      <p:ext uri="{BB962C8B-B14F-4D97-AF65-F5344CB8AC3E}">
        <p14:creationId xmlns:p14="http://schemas.microsoft.com/office/powerpoint/2010/main" val="101783798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CDF287-F90E-00E8-9B16-026738F43947}"/>
              </a:ext>
            </a:extLst>
          </p:cNvPr>
          <p:cNvSpPr>
            <a:spLocks noGrp="1"/>
          </p:cNvSpPr>
          <p:nvPr>
            <p:ph type="title"/>
          </p:nvPr>
        </p:nvSpPr>
        <p:spPr>
          <a:xfrm>
            <a:off x="275492" y="137396"/>
            <a:ext cx="10590436" cy="800039"/>
          </a:xfrm>
        </p:spPr>
        <p:txBody>
          <a:bodyPr>
            <a:noAutofit/>
          </a:bodyPr>
          <a:lstStyle/>
          <a:p>
            <a:r>
              <a:rPr lang="en-US" sz="2800">
                <a:latin typeface="Arial"/>
                <a:cs typeface="Arial"/>
              </a:rPr>
              <a:t>Clinical triage: Adults with confirmed or suspected COVID-19</a:t>
            </a:r>
            <a:endParaRPr lang="en-US" sz="2800"/>
          </a:p>
        </p:txBody>
      </p:sp>
      <p:sp>
        <p:nvSpPr>
          <p:cNvPr id="2" name="Content Placeholder 1">
            <a:extLst>
              <a:ext uri="{FF2B5EF4-FFF2-40B4-BE49-F238E27FC236}">
                <a16:creationId xmlns:a16="http://schemas.microsoft.com/office/drawing/2014/main" id="{EC8879CE-24CE-C212-6FA7-D98E6C083A8C}"/>
              </a:ext>
            </a:extLst>
          </p:cNvPr>
          <p:cNvSpPr>
            <a:spLocks noGrp="1"/>
          </p:cNvSpPr>
          <p:nvPr>
            <p:ph idx="1"/>
          </p:nvPr>
        </p:nvSpPr>
        <p:spPr/>
        <p:txBody>
          <a:bodyPr/>
          <a:lstStyle/>
          <a:p>
            <a:endParaRPr lang="en-US"/>
          </a:p>
        </p:txBody>
      </p:sp>
      <p:graphicFrame>
        <p:nvGraphicFramePr>
          <p:cNvPr id="5" name="Table 4">
            <a:extLst>
              <a:ext uri="{FF2B5EF4-FFF2-40B4-BE49-F238E27FC236}">
                <a16:creationId xmlns:a16="http://schemas.microsoft.com/office/drawing/2014/main" id="{0D836FD3-18EA-268A-8820-FE9A11CB374C}"/>
              </a:ext>
            </a:extLst>
          </p:cNvPr>
          <p:cNvGraphicFramePr>
            <a:graphicFrameLocks noGrp="1"/>
          </p:cNvGraphicFramePr>
          <p:nvPr/>
        </p:nvGraphicFramePr>
        <p:xfrm>
          <a:off x="423004" y="1437213"/>
          <a:ext cx="10590436" cy="4587666"/>
        </p:xfrm>
        <a:graphic>
          <a:graphicData uri="http://schemas.openxmlformats.org/drawingml/2006/table">
            <a:tbl>
              <a:tblPr/>
              <a:tblGrid>
                <a:gridCol w="2865141">
                  <a:extLst>
                    <a:ext uri="{9D8B030D-6E8A-4147-A177-3AD203B41FA5}">
                      <a16:colId xmlns:a16="http://schemas.microsoft.com/office/drawing/2014/main" val="3071502137"/>
                    </a:ext>
                  </a:extLst>
                </a:gridCol>
                <a:gridCol w="2887017">
                  <a:extLst>
                    <a:ext uri="{9D8B030D-6E8A-4147-A177-3AD203B41FA5}">
                      <a16:colId xmlns:a16="http://schemas.microsoft.com/office/drawing/2014/main" val="1920781404"/>
                    </a:ext>
                  </a:extLst>
                </a:gridCol>
                <a:gridCol w="4838278">
                  <a:extLst>
                    <a:ext uri="{9D8B030D-6E8A-4147-A177-3AD203B41FA5}">
                      <a16:colId xmlns:a16="http://schemas.microsoft.com/office/drawing/2014/main" val="4237461708"/>
                    </a:ext>
                  </a:extLst>
                </a:gridCol>
              </a:tblGrid>
              <a:tr h="633943">
                <a:tc>
                  <a:txBody>
                    <a:bodyPr/>
                    <a:lstStyle/>
                    <a:p>
                      <a:pPr algn="l" rtl="0" fontAlgn="base"/>
                      <a:r>
                        <a:rPr lang="en-US" sz="1800" b="1" i="0">
                          <a:solidFill>
                            <a:srgbClr val="FFFFFF"/>
                          </a:solidFill>
                          <a:effectLst/>
                          <a:latin typeface="Arial"/>
                          <a:cs typeface="Arial"/>
                        </a:rPr>
                        <a:t>Vital Sign​</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7623" cap="flat" cmpd="sng" algn="ctr">
                      <a:solidFill>
                        <a:srgbClr val="FFFFFF"/>
                      </a:solidFill>
                      <a:prstDash val="solid"/>
                      <a:round/>
                      <a:headEnd type="none" w="med" len="med"/>
                      <a:tailEnd type="none" w="med" len="med"/>
                    </a:lnB>
                    <a:solidFill>
                      <a:srgbClr val="577F9F"/>
                    </a:solidFill>
                  </a:tcPr>
                </a:tc>
                <a:tc>
                  <a:txBody>
                    <a:bodyPr/>
                    <a:lstStyle/>
                    <a:p>
                      <a:pPr algn="l" rtl="0" fontAlgn="base"/>
                      <a:r>
                        <a:rPr lang="en-US" sz="1800" b="1" i="0">
                          <a:solidFill>
                            <a:srgbClr val="FFFFFF"/>
                          </a:solidFill>
                          <a:effectLst/>
                          <a:latin typeface="Arial"/>
                          <a:cs typeface="Arial"/>
                        </a:rPr>
                        <a:t>Normal Adult Parameters​</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7623" cap="flat" cmpd="sng" algn="ctr">
                      <a:solidFill>
                        <a:srgbClr val="FFFFFF"/>
                      </a:solidFill>
                      <a:prstDash val="solid"/>
                      <a:round/>
                      <a:headEnd type="none" w="med" len="med"/>
                      <a:tailEnd type="none" w="med" len="med"/>
                    </a:lnB>
                    <a:solidFill>
                      <a:srgbClr val="577F9F"/>
                    </a:solidFill>
                  </a:tcPr>
                </a:tc>
                <a:tc>
                  <a:txBody>
                    <a:bodyPr/>
                    <a:lstStyle/>
                    <a:p>
                      <a:pPr algn="l" rtl="0" fontAlgn="base"/>
                      <a:r>
                        <a:rPr lang="en-US" sz="1800" b="1" i="0">
                          <a:solidFill>
                            <a:srgbClr val="FFFFFF"/>
                          </a:solidFill>
                          <a:effectLst/>
                          <a:latin typeface="Arial"/>
                          <a:cs typeface="Arial"/>
                        </a:rPr>
                        <a:t>COVID-19 Abnormalities ​</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7623" cap="flat" cmpd="sng" algn="ctr">
                      <a:solidFill>
                        <a:srgbClr val="FFFFFF"/>
                      </a:solidFill>
                      <a:prstDash val="solid"/>
                      <a:round/>
                      <a:headEnd type="none" w="med" len="med"/>
                      <a:tailEnd type="none" w="med" len="med"/>
                    </a:lnB>
                    <a:solidFill>
                      <a:srgbClr val="577F9F"/>
                    </a:solidFill>
                  </a:tcPr>
                </a:tc>
                <a:extLst>
                  <a:ext uri="{0D108BD9-81ED-4DB2-BD59-A6C34878D82A}">
                    <a16:rowId xmlns:a16="http://schemas.microsoft.com/office/drawing/2014/main" val="3831586863"/>
                  </a:ext>
                </a:extLst>
              </a:tr>
              <a:tr h="419334">
                <a:tc>
                  <a:txBody>
                    <a:bodyPr/>
                    <a:lstStyle/>
                    <a:p>
                      <a:pPr algn="l" rtl="0" fontAlgn="base"/>
                      <a:r>
                        <a:rPr lang="en-US" sz="1800" b="0" i="0">
                          <a:solidFill>
                            <a:srgbClr val="000000"/>
                          </a:solidFill>
                          <a:effectLst/>
                          <a:latin typeface="Arial"/>
                          <a:cs typeface="Arial"/>
                        </a:rPr>
                        <a:t>Temperature​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762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98.6</a:t>
                      </a:r>
                      <a:r>
                        <a:rPr lang="en-US" sz="1800" b="0" i="0" u="none" strike="noStrike" noProof="0">
                          <a:solidFill>
                            <a:srgbClr val="000000"/>
                          </a:solidFill>
                          <a:effectLst/>
                          <a:latin typeface="Arial"/>
                        </a:rPr>
                        <a:t>°</a:t>
                      </a:r>
                      <a:r>
                        <a:rPr lang="en-US" sz="1800" b="0" i="0">
                          <a:solidFill>
                            <a:srgbClr val="000000"/>
                          </a:solidFill>
                          <a:effectLst/>
                          <a:latin typeface="Arial"/>
                          <a:cs typeface="Arial"/>
                        </a:rPr>
                        <a:t>F or 37</a:t>
                      </a:r>
                      <a:r>
                        <a:rPr lang="en-US" sz="1800" b="0" i="0" u="none" strike="noStrike" noProof="0">
                          <a:solidFill>
                            <a:srgbClr val="000000"/>
                          </a:solidFill>
                          <a:effectLst/>
                          <a:latin typeface="Arial"/>
                        </a:rPr>
                        <a:t>°</a:t>
                      </a:r>
                      <a:r>
                        <a:rPr lang="en-US" sz="1800" b="0" i="0">
                          <a:solidFill>
                            <a:srgbClr val="000000"/>
                          </a:solidFill>
                          <a:effectLst/>
                          <a:latin typeface="Arial"/>
                          <a:cs typeface="Arial"/>
                        </a:rPr>
                        <a:t>C​</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762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Fever: &gt;100.4°F or 38°C​</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7623"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extLst>
                  <a:ext uri="{0D108BD9-81ED-4DB2-BD59-A6C34878D82A}">
                    <a16:rowId xmlns:a16="http://schemas.microsoft.com/office/drawing/2014/main" val="2442605526"/>
                  </a:ext>
                </a:extLst>
              </a:tr>
              <a:tr h="1317908">
                <a:tc>
                  <a:txBody>
                    <a:bodyPr/>
                    <a:lstStyle/>
                    <a:p>
                      <a:pPr algn="l" rtl="0" fontAlgn="base"/>
                      <a:r>
                        <a:rPr lang="en-US" sz="1800" b="0" i="0">
                          <a:solidFill>
                            <a:srgbClr val="000000"/>
                          </a:solidFill>
                          <a:effectLst/>
                          <a:latin typeface="Arial"/>
                          <a:cs typeface="Arial"/>
                        </a:rPr>
                        <a:t>Blood pressure​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Average 120/90 ​</a:t>
                      </a:r>
                    </a:p>
                    <a:p>
                      <a:pPr algn="l" rtl="0" fontAlgn="base"/>
                      <a:r>
                        <a:rPr lang="en-US" sz="1800" b="0" i="0">
                          <a:solidFill>
                            <a:srgbClr val="000000"/>
                          </a:solidFill>
                          <a:effectLst/>
                          <a:latin typeface="Arial"/>
                          <a:cs typeface="Arial"/>
                        </a:rPr>
                        <a:t>(90/60–130/89, depending on baseline)​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Low BP: Dehydration or sepsis​</a:t>
                      </a:r>
                    </a:p>
                    <a:p>
                      <a:pPr algn="l" rtl="0" fontAlgn="base"/>
                      <a:r>
                        <a:rPr lang="en-US" sz="1800" b="0" i="0">
                          <a:solidFill>
                            <a:srgbClr val="000000"/>
                          </a:solidFill>
                          <a:effectLst/>
                          <a:latin typeface="Arial"/>
                          <a:cs typeface="Arial"/>
                        </a:rPr>
                        <a:t>​</a:t>
                      </a:r>
                    </a:p>
                    <a:p>
                      <a:pPr algn="l" rtl="0" fontAlgn="base"/>
                      <a:r>
                        <a:rPr lang="en-US" sz="1800" b="0" i="0">
                          <a:solidFill>
                            <a:srgbClr val="000000"/>
                          </a:solidFill>
                          <a:effectLst/>
                          <a:latin typeface="Arial"/>
                          <a:cs typeface="Arial"/>
                        </a:rPr>
                        <a:t>High BP: Volume overload, uncontrolled HTN, anxiety, pain​</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extLst>
                  <a:ext uri="{0D108BD9-81ED-4DB2-BD59-A6C34878D82A}">
                    <a16:rowId xmlns:a16="http://schemas.microsoft.com/office/drawing/2014/main" val="4071102799"/>
                  </a:ext>
                </a:extLst>
              </a:tr>
              <a:tr h="419334">
                <a:tc>
                  <a:txBody>
                    <a:bodyPr/>
                    <a:lstStyle/>
                    <a:p>
                      <a:pPr algn="l" rtl="0" fontAlgn="base"/>
                      <a:r>
                        <a:rPr lang="en-US" sz="1800" b="0" i="0">
                          <a:solidFill>
                            <a:srgbClr val="000000"/>
                          </a:solidFill>
                          <a:effectLst/>
                          <a:latin typeface="Arial"/>
                          <a:cs typeface="Arial"/>
                        </a:rPr>
                        <a:t>Pulse/heart rate​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mn-lt"/>
                          <a:cs typeface="Arial"/>
                        </a:rPr>
                        <a:t>60–99 </a:t>
                      </a:r>
                      <a:r>
                        <a:rPr lang="en-US" sz="1800" b="0" i="0">
                          <a:solidFill>
                            <a:srgbClr val="000000"/>
                          </a:solidFill>
                          <a:effectLst/>
                          <a:latin typeface="Arial"/>
                          <a:cs typeface="Arial"/>
                        </a:rPr>
                        <a:t>bmp​</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High HR (tachycardia​)</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extLst>
                  <a:ext uri="{0D108BD9-81ED-4DB2-BD59-A6C34878D82A}">
                    <a16:rowId xmlns:a16="http://schemas.microsoft.com/office/drawing/2014/main" val="4153473409"/>
                  </a:ext>
                </a:extLst>
              </a:tr>
              <a:tr h="419334">
                <a:tc>
                  <a:txBody>
                    <a:bodyPr/>
                    <a:lstStyle/>
                    <a:p>
                      <a:pPr algn="l" rtl="0" fontAlgn="base"/>
                      <a:r>
                        <a:rPr lang="en-US" sz="1800" b="0" i="0">
                          <a:solidFill>
                            <a:srgbClr val="000000"/>
                          </a:solidFill>
                          <a:effectLst/>
                          <a:latin typeface="Arial"/>
                          <a:cs typeface="Arial"/>
                        </a:rPr>
                        <a:t>Respiratory rate​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mn-lt"/>
                          <a:cs typeface="Arial"/>
                        </a:rPr>
                        <a:t>16–22 </a:t>
                      </a:r>
                      <a:r>
                        <a:rPr lang="en-US" sz="1800" b="0" i="0">
                          <a:solidFill>
                            <a:srgbClr val="000000"/>
                          </a:solidFill>
                          <a:effectLst/>
                          <a:latin typeface="Arial"/>
                          <a:cs typeface="Arial"/>
                        </a:rPr>
                        <a:t>bmp​</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High RR (tachypnea​)</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extLst>
                  <a:ext uri="{0D108BD9-81ED-4DB2-BD59-A6C34878D82A}">
                    <a16:rowId xmlns:a16="http://schemas.microsoft.com/office/drawing/2014/main" val="4199238679"/>
                  </a:ext>
                </a:extLst>
              </a:tr>
              <a:tr h="599049">
                <a:tc>
                  <a:txBody>
                    <a:bodyPr/>
                    <a:lstStyle/>
                    <a:p>
                      <a:pPr algn="l" rtl="0" fontAlgn="base"/>
                      <a:r>
                        <a:rPr lang="en-US" sz="1800" b="0" i="0">
                          <a:solidFill>
                            <a:srgbClr val="000000"/>
                          </a:solidFill>
                          <a:effectLst/>
                          <a:latin typeface="Arial"/>
                          <a:cs typeface="Arial"/>
                        </a:rPr>
                        <a:t>Oxygen saturation (SpO</a:t>
                      </a:r>
                      <a:r>
                        <a:rPr lang="en-US" sz="1800" b="0" i="0" baseline="-25000">
                          <a:solidFill>
                            <a:srgbClr val="000000"/>
                          </a:solidFill>
                          <a:effectLst/>
                          <a:latin typeface="Arial"/>
                          <a:cs typeface="Arial"/>
                        </a:rPr>
                        <a:t>2</a:t>
                      </a:r>
                      <a:r>
                        <a:rPr lang="en-US" sz="1800" b="0" i="0">
                          <a:solidFill>
                            <a:srgbClr val="000000"/>
                          </a:solidFill>
                          <a:effectLst/>
                          <a:latin typeface="Arial"/>
                          <a:cs typeface="Arial"/>
                        </a:rPr>
                        <a:t>) ​</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 ≥94% on room air</a:t>
                      </a:r>
                      <a:endParaRPr lang="en-US" sz="1800" b="0" i="0">
                        <a:solidFill>
                          <a:srgbClr val="000000"/>
                        </a:solidFill>
                        <a:effectLst/>
                        <a:latin typeface="Arial" panose="020B0604020202020204" pitchFamily="34" charset="0"/>
                        <a:cs typeface="Arial" panose="020B0604020202020204" pitchFamily="34" charset="0"/>
                      </a:endParaRP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tc>
                  <a:txBody>
                    <a:bodyPr/>
                    <a:lstStyle/>
                    <a:p>
                      <a:pPr algn="l" rtl="0" fontAlgn="base"/>
                      <a:r>
                        <a:rPr lang="en-US" sz="1800" b="0" i="0">
                          <a:solidFill>
                            <a:srgbClr val="000000"/>
                          </a:solidFill>
                          <a:effectLst/>
                          <a:latin typeface="Arial"/>
                          <a:cs typeface="Arial"/>
                        </a:rPr>
                        <a:t>&lt;94% requires supplemental O</a:t>
                      </a:r>
                      <a:r>
                        <a:rPr lang="en-US" sz="1800" b="0" i="0" baseline="-25000">
                          <a:solidFill>
                            <a:srgbClr val="000000"/>
                          </a:solidFill>
                          <a:effectLst/>
                          <a:latin typeface="Arial"/>
                          <a:cs typeface="Arial"/>
                        </a:rPr>
                        <a:t>2</a:t>
                      </a:r>
                      <a:r>
                        <a:rPr lang="en-US" sz="1800" b="0" i="0">
                          <a:solidFill>
                            <a:srgbClr val="000000"/>
                          </a:solidFill>
                          <a:effectLst/>
                          <a:latin typeface="Arial"/>
                          <a:cs typeface="Arial"/>
                        </a:rPr>
                        <a:t>​</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1D8DF"/>
                    </a:solidFill>
                  </a:tcPr>
                </a:tc>
                <a:extLst>
                  <a:ext uri="{0D108BD9-81ED-4DB2-BD59-A6C34878D82A}">
                    <a16:rowId xmlns:a16="http://schemas.microsoft.com/office/drawing/2014/main" val="3307197983"/>
                  </a:ext>
                </a:extLst>
              </a:tr>
              <a:tr h="778764">
                <a:tc>
                  <a:txBody>
                    <a:bodyPr/>
                    <a:lstStyle/>
                    <a:p>
                      <a:pPr algn="l" rtl="0" fontAlgn="base"/>
                      <a:r>
                        <a:rPr lang="en-US" sz="1800" b="0" i="0">
                          <a:solidFill>
                            <a:srgbClr val="000000"/>
                          </a:solidFill>
                          <a:effectLst/>
                          <a:latin typeface="Arial"/>
                          <a:cs typeface="Arial"/>
                        </a:rPr>
                        <a:t>Pain level</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Scale of </a:t>
                      </a:r>
                      <a:r>
                        <a:rPr lang="en-US" sz="1800" b="0" i="0">
                          <a:solidFill>
                            <a:srgbClr val="000000"/>
                          </a:solidFill>
                          <a:effectLst/>
                          <a:latin typeface="+mn-lt"/>
                          <a:cs typeface="Arial"/>
                        </a:rPr>
                        <a:t>1–10 </a:t>
                      </a:r>
                      <a:r>
                        <a:rPr lang="en-US" sz="1800" b="0" i="0">
                          <a:solidFill>
                            <a:srgbClr val="000000"/>
                          </a:solidFill>
                          <a:effectLst/>
                          <a:latin typeface="Arial"/>
                          <a:cs typeface="Arial"/>
                        </a:rPr>
                        <a:t>(subjective)​</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tc>
                  <a:txBody>
                    <a:bodyPr/>
                    <a:lstStyle/>
                    <a:p>
                      <a:pPr algn="l" rtl="0" fontAlgn="base"/>
                      <a:r>
                        <a:rPr lang="en-US" sz="1800" b="0" i="0">
                          <a:solidFill>
                            <a:srgbClr val="000000"/>
                          </a:solidFill>
                          <a:effectLst/>
                          <a:latin typeface="Arial"/>
                          <a:cs typeface="Arial"/>
                        </a:rPr>
                        <a:t>Red flag: Very high/abnormal pain levels for chest pain, headache, etc. ​</a:t>
                      </a:r>
                    </a:p>
                  </a:txBody>
                  <a:tcPr marL="57254" marR="57254" marT="28627" marB="2862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AECF0"/>
                    </a:solidFill>
                  </a:tcPr>
                </a:tc>
                <a:extLst>
                  <a:ext uri="{0D108BD9-81ED-4DB2-BD59-A6C34878D82A}">
                    <a16:rowId xmlns:a16="http://schemas.microsoft.com/office/drawing/2014/main" val="1616214841"/>
                  </a:ext>
                </a:extLst>
              </a:tr>
            </a:tbl>
          </a:graphicData>
        </a:graphic>
      </p:graphicFrame>
      <p:pic>
        <p:nvPicPr>
          <p:cNvPr id="6" name="Picture 5">
            <a:extLst>
              <a:ext uri="{FF2B5EF4-FFF2-40B4-BE49-F238E27FC236}">
                <a16:creationId xmlns:a16="http://schemas.microsoft.com/office/drawing/2014/main" id="{54D32DD5-8FDA-73FE-60DE-1F2170B008AF}"/>
              </a:ext>
            </a:extLst>
          </p:cNvPr>
          <p:cNvPicPr>
            <a:picLocks noChangeAspect="1"/>
          </p:cNvPicPr>
          <p:nvPr/>
        </p:nvPicPr>
        <p:blipFill>
          <a:blip r:embed="rId3"/>
          <a:stretch>
            <a:fillRect/>
          </a:stretch>
        </p:blipFill>
        <p:spPr>
          <a:xfrm>
            <a:off x="11138375" y="3251144"/>
            <a:ext cx="959803" cy="959803"/>
          </a:xfrm>
          <a:prstGeom prst="rect">
            <a:avLst/>
          </a:prstGeom>
        </p:spPr>
      </p:pic>
    </p:spTree>
    <p:extLst>
      <p:ext uri="{BB962C8B-B14F-4D97-AF65-F5344CB8AC3E}">
        <p14:creationId xmlns:p14="http://schemas.microsoft.com/office/powerpoint/2010/main" val="128233493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81D7DD-EC4C-88A8-0B7A-58274709D7B2}"/>
              </a:ext>
            </a:extLst>
          </p:cNvPr>
          <p:cNvSpPr>
            <a:spLocks noGrp="1"/>
          </p:cNvSpPr>
          <p:nvPr>
            <p:ph type="title"/>
          </p:nvPr>
        </p:nvSpPr>
        <p:spPr>
          <a:xfrm>
            <a:off x="446314" y="288524"/>
            <a:ext cx="9513232" cy="800039"/>
          </a:xfrm>
        </p:spPr>
        <p:txBody>
          <a:bodyPr>
            <a:normAutofit fontScale="90000"/>
          </a:bodyPr>
          <a:lstStyle/>
          <a:p>
            <a:r>
              <a:rPr lang="es-LA" sz="3600" b="1" i="0" strike="noStrike" cap="none" spc="0" baseline="0">
                <a:solidFill>
                  <a:srgbClr val="577F9F"/>
                </a:solidFill>
                <a:effectLst/>
                <a:latin typeface="Arial"/>
                <a:ea typeface="Arial"/>
                <a:cs typeface="Arial"/>
              </a:rPr>
              <a:t>Priorización clínica: Enfoque en la COVID-19</a:t>
            </a:r>
          </a:p>
        </p:txBody>
      </p:sp>
      <p:sp>
        <p:nvSpPr>
          <p:cNvPr id="5" name="Content Placeholder 2">
            <a:extLst>
              <a:ext uri="{FF2B5EF4-FFF2-40B4-BE49-F238E27FC236}">
                <a16:creationId xmlns:a16="http://schemas.microsoft.com/office/drawing/2014/main" id="{AD680777-C07D-7410-AC12-AD95236D5639}"/>
              </a:ext>
            </a:extLst>
          </p:cNvPr>
          <p:cNvSpPr>
            <a:spLocks noGrp="1"/>
          </p:cNvSpPr>
          <p:nvPr>
            <p:ph idx="1"/>
          </p:nvPr>
        </p:nvSpPr>
        <p:spPr>
          <a:xfrm>
            <a:off x="1118118" y="1300828"/>
            <a:ext cx="8543925" cy="4932746"/>
          </a:xfrm>
        </p:spPr>
        <p:txBody>
          <a:bodyPr vert="horz" lIns="91440" tIns="45720" rIns="91440" bIns="45720" rtlCol="0" anchor="t">
            <a:noAutofit/>
          </a:bodyPr>
          <a:lstStyle/>
          <a:p>
            <a:r>
              <a:rPr lang="es-LA" sz="2800" b="0" i="0" strike="noStrike" cap="none" spc="0" baseline="0">
                <a:solidFill>
                  <a:srgbClr val="262626"/>
                </a:solidFill>
                <a:effectLst/>
                <a:latin typeface="Arial"/>
                <a:ea typeface="Arial"/>
                <a:cs typeface="Arial"/>
              </a:rPr>
              <a:t>Información adicional importante:</a:t>
            </a:r>
          </a:p>
          <a:p>
            <a:pPr lvl="1"/>
            <a:r>
              <a:rPr lang="es-LA" sz="2400" b="0" i="0" strike="noStrike" cap="none" spc="0" baseline="0">
                <a:solidFill>
                  <a:srgbClr val="262626"/>
                </a:solidFill>
                <a:effectLst/>
                <a:latin typeface="Arial"/>
                <a:ea typeface="Arial"/>
                <a:cs typeface="Arial"/>
              </a:rPr>
              <a:t>Edad</a:t>
            </a:r>
          </a:p>
          <a:p>
            <a:pPr lvl="1"/>
            <a:r>
              <a:rPr lang="es-LA" sz="2400" b="0" i="0" strike="noStrike" cap="none" spc="0" baseline="0">
                <a:solidFill>
                  <a:srgbClr val="262626"/>
                </a:solidFill>
                <a:effectLst/>
                <a:latin typeface="Arial"/>
                <a:ea typeface="Arial"/>
                <a:cs typeface="Arial"/>
              </a:rPr>
              <a:t>Historia clínica</a:t>
            </a:r>
          </a:p>
          <a:p>
            <a:pPr lvl="1"/>
            <a:r>
              <a:rPr lang="es-LA" sz="2400" b="0" i="0" strike="noStrike" cap="none" spc="0" baseline="0">
                <a:solidFill>
                  <a:srgbClr val="262626"/>
                </a:solidFill>
                <a:effectLst/>
                <a:latin typeface="Arial"/>
                <a:ea typeface="Arial"/>
                <a:cs typeface="Arial"/>
              </a:rPr>
              <a:t>Comorbilidades de alto riesgo:</a:t>
            </a:r>
          </a:p>
          <a:p>
            <a:pPr lvl="2"/>
            <a:r>
              <a:rPr lang="es-LA" sz="2000" b="0" i="0" strike="noStrike" cap="none" spc="0" baseline="0">
                <a:solidFill>
                  <a:srgbClr val="262626"/>
                </a:solidFill>
                <a:effectLst/>
                <a:latin typeface="Arial"/>
                <a:ea typeface="Arial"/>
                <a:cs typeface="Arial"/>
              </a:rPr>
              <a:t>Enfermedades crónicas: diabetes, enfermedad drepanocítica, HTA, ERC</a:t>
            </a:r>
          </a:p>
          <a:p>
            <a:pPr lvl="2"/>
            <a:r>
              <a:rPr lang="es-LA" sz="2000" b="0" i="0" strike="noStrike" cap="none" spc="0" baseline="0">
                <a:solidFill>
                  <a:srgbClr val="262626"/>
                </a:solidFill>
                <a:effectLst/>
                <a:latin typeface="Arial"/>
                <a:ea typeface="Arial"/>
                <a:cs typeface="Arial"/>
              </a:rPr>
              <a:t>Obesidad (IMC &gt;=30 kg/m2)</a:t>
            </a:r>
          </a:p>
          <a:p>
            <a:pPr lvl="2"/>
            <a:r>
              <a:rPr lang="es-LA" sz="2000" b="0" i="0" strike="noStrike" cap="none" spc="0" baseline="0">
                <a:solidFill>
                  <a:srgbClr val="262626"/>
                </a:solidFill>
                <a:effectLst/>
                <a:latin typeface="Arial"/>
                <a:ea typeface="Arial"/>
                <a:cs typeface="Arial"/>
              </a:rPr>
              <a:t>Enfermedad renal crónica (estadio 3b o peor)</a:t>
            </a:r>
          </a:p>
          <a:p>
            <a:pPr lvl="2"/>
            <a:r>
              <a:rPr lang="es-LA" sz="2000" b="0" i="0" strike="noStrike" cap="none" spc="0" baseline="0">
                <a:solidFill>
                  <a:srgbClr val="262626"/>
                </a:solidFill>
                <a:effectLst/>
                <a:latin typeface="Arial"/>
                <a:ea typeface="Arial"/>
                <a:cs typeface="Arial"/>
              </a:rPr>
              <a:t>Tuberculosis</a:t>
            </a:r>
          </a:p>
          <a:p>
            <a:pPr lvl="2"/>
            <a:r>
              <a:rPr lang="es-LA" sz="2000" b="0" i="0" strike="noStrike" cap="none" spc="0" baseline="0">
                <a:solidFill>
                  <a:srgbClr val="262626"/>
                </a:solidFill>
                <a:effectLst/>
                <a:latin typeface="Arial"/>
                <a:ea typeface="Arial"/>
                <a:cs typeface="Arial"/>
              </a:rPr>
              <a:t>Enfermedad pulmonar crónica</a:t>
            </a:r>
          </a:p>
          <a:p>
            <a:pPr lvl="2"/>
            <a:r>
              <a:rPr lang="es-LA" sz="2000" b="0" i="0" strike="noStrike" cap="none" spc="0" baseline="0">
                <a:solidFill>
                  <a:srgbClr val="262626"/>
                </a:solidFill>
                <a:effectLst/>
                <a:latin typeface="Arial"/>
                <a:ea typeface="Arial"/>
                <a:cs typeface="Arial"/>
              </a:rPr>
              <a:t>Compromiso inmunitario (p. ej., VIH) </a:t>
            </a:r>
          </a:p>
          <a:p>
            <a:pPr lvl="1"/>
            <a:r>
              <a:rPr lang="es-LA" sz="2400" b="0" i="0" strike="noStrike" cap="none" spc="0" baseline="0">
                <a:solidFill>
                  <a:srgbClr val="262626"/>
                </a:solidFill>
                <a:effectLst/>
                <a:latin typeface="Arial"/>
                <a:ea typeface="Arial"/>
                <a:cs typeface="Arial"/>
              </a:rPr>
              <a:t>Embarazo</a:t>
            </a:r>
          </a:p>
          <a:p>
            <a:pPr lvl="1"/>
            <a:r>
              <a:rPr lang="es-LA" sz="2400" b="0" i="0" strike="noStrike" cap="none" spc="0" baseline="0">
                <a:solidFill>
                  <a:srgbClr val="262626"/>
                </a:solidFill>
                <a:effectLst/>
                <a:latin typeface="Arial"/>
                <a:ea typeface="Arial"/>
                <a:cs typeface="Arial"/>
              </a:rPr>
              <a:t>Estado de vacunación contra la COVID-19</a:t>
            </a:r>
          </a:p>
          <a:p>
            <a:pPr marL="914400" lvl="2" indent="0">
              <a:buNone/>
            </a:pPr>
            <a:endParaRPr lang="en-US">
              <a:latin typeface="Arial"/>
              <a:cs typeface="Arial"/>
            </a:endParaRPr>
          </a:p>
          <a:p>
            <a:pPr marL="346075" lvl="1" indent="0">
              <a:buNone/>
            </a:pPr>
            <a:endParaRPr lang="en-US">
              <a:latin typeface="Arial"/>
              <a:cs typeface="Arial"/>
            </a:endParaRPr>
          </a:p>
        </p:txBody>
      </p:sp>
    </p:spTree>
    <p:extLst>
      <p:ext uri="{BB962C8B-B14F-4D97-AF65-F5344CB8AC3E}">
        <p14:creationId xmlns:p14="http://schemas.microsoft.com/office/powerpoint/2010/main" val="104723272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F9C6F2-7921-6CA2-4572-C36BD70AA5CA}"/>
              </a:ext>
            </a:extLst>
          </p:cNvPr>
          <p:cNvSpPr>
            <a:spLocks noGrp="1"/>
          </p:cNvSpPr>
          <p:nvPr>
            <p:ph type="title"/>
          </p:nvPr>
        </p:nvSpPr>
        <p:spPr>
          <a:xfrm>
            <a:off x="427653" y="420542"/>
            <a:ext cx="8543925" cy="800039"/>
          </a:xfrm>
        </p:spPr>
        <p:txBody>
          <a:bodyPr/>
          <a:lstStyle/>
          <a:p>
            <a:r>
              <a:rPr lang="es-LA" sz="3600" b="1" i="0" strike="noStrike" cap="none" spc="0" baseline="0">
                <a:solidFill>
                  <a:srgbClr val="577F9F"/>
                </a:solidFill>
                <a:effectLst/>
                <a:latin typeface="Arial"/>
                <a:ea typeface="Arial"/>
                <a:cs typeface="Arial"/>
              </a:rPr>
              <a:t>Priorización clínica: COVID-19</a:t>
            </a:r>
          </a:p>
        </p:txBody>
      </p:sp>
      <p:sp>
        <p:nvSpPr>
          <p:cNvPr id="5" name="Content Placeholder 2">
            <a:extLst>
              <a:ext uri="{FF2B5EF4-FFF2-40B4-BE49-F238E27FC236}">
                <a16:creationId xmlns:a16="http://schemas.microsoft.com/office/drawing/2014/main" id="{BEAB652E-4924-1247-E20C-A0424B021F87}"/>
              </a:ext>
            </a:extLst>
          </p:cNvPr>
          <p:cNvSpPr>
            <a:spLocks noGrp="1"/>
          </p:cNvSpPr>
          <p:nvPr>
            <p:ph idx="1"/>
          </p:nvPr>
        </p:nvSpPr>
        <p:spPr>
          <a:xfrm>
            <a:off x="1099457" y="1220581"/>
            <a:ext cx="8543925" cy="4932746"/>
          </a:xfrm>
        </p:spPr>
        <p:txBody>
          <a:bodyPr/>
          <a:lstStyle/>
          <a:p>
            <a:pPr marL="0" indent="0">
              <a:buNone/>
            </a:pPr>
            <a:r>
              <a:rPr lang="es-LA" sz="2400" b="1" i="0" strike="noStrike" cap="none" spc="0" baseline="0">
                <a:solidFill>
                  <a:srgbClr val="262626"/>
                </a:solidFill>
                <a:effectLst/>
                <a:latin typeface="Arial"/>
                <a:ea typeface="Arial"/>
                <a:cs typeface="Arial"/>
              </a:rPr>
              <a:t>Definiciones de casos:</a:t>
            </a:r>
          </a:p>
          <a:p>
            <a:pPr fontAlgn="base"/>
            <a:r>
              <a:rPr lang="es-LA" sz="1800" b="1" i="0" strike="noStrike" cap="none" spc="0" baseline="0">
                <a:solidFill>
                  <a:srgbClr val="262626"/>
                </a:solidFill>
                <a:effectLst/>
                <a:latin typeface="Arial"/>
                <a:ea typeface="Arial"/>
                <a:cs typeface="Arial"/>
              </a:rPr>
              <a:t>Infección asintomática:</a:t>
            </a:r>
            <a:r>
              <a:rPr lang="es-LA" sz="1800" b="0" i="0" strike="noStrike" cap="none" spc="0" baseline="0">
                <a:solidFill>
                  <a:srgbClr val="262626"/>
                </a:solidFill>
                <a:effectLst/>
                <a:latin typeface="Arial"/>
                <a:ea typeface="Arial"/>
                <a:cs typeface="Arial"/>
              </a:rPr>
              <a:t> Personas con resultado positivo de SARS-CoV-2 mediante una prueba virológica, pero sin síntomas compatibles con la COVID-19</a:t>
            </a:r>
          </a:p>
          <a:p>
            <a:pPr fontAlgn="base"/>
            <a:r>
              <a:rPr lang="es-LA" sz="1800" b="1" i="0" strike="noStrike" cap="none" spc="0" baseline="0">
                <a:solidFill>
                  <a:srgbClr val="262626"/>
                </a:solidFill>
                <a:effectLst/>
                <a:latin typeface="Arial"/>
                <a:ea typeface="Arial"/>
                <a:cs typeface="Arial"/>
              </a:rPr>
              <a:t>Enfermedad leve:</a:t>
            </a:r>
            <a:r>
              <a:rPr lang="es-LA" sz="1800" b="0" i="0" strike="noStrike" cap="none" spc="0" baseline="0">
                <a:solidFill>
                  <a:srgbClr val="262626"/>
                </a:solidFill>
                <a:effectLst/>
                <a:latin typeface="Arial"/>
                <a:ea typeface="Arial"/>
                <a:cs typeface="Arial"/>
              </a:rPr>
              <a:t> Personas que tienen cualquiera de los signos y síntomas de la COVID-19 (como fiebre, tos, dolor de garganta, malestar general, dolor de cabeza, dolores musculares, pérdida del gusto y del olfato) pero que no tienen falta de aire, disnea o imágenes anormales (p. ej., radiografía de tórax). </a:t>
            </a:r>
          </a:p>
          <a:p>
            <a:pPr fontAlgn="base"/>
            <a:r>
              <a:rPr lang="es-LA" sz="1800" b="1" i="0" strike="noStrike" cap="none" spc="0" baseline="0">
                <a:solidFill>
                  <a:srgbClr val="262626"/>
                </a:solidFill>
                <a:effectLst/>
                <a:latin typeface="Arial"/>
                <a:ea typeface="Arial"/>
                <a:cs typeface="Arial"/>
              </a:rPr>
              <a:t>Enfermedad moderada:</a:t>
            </a:r>
            <a:r>
              <a:rPr lang="es-LA" sz="1800" b="0" i="0" strike="noStrike" cap="none" spc="0" baseline="0">
                <a:solidFill>
                  <a:srgbClr val="262626"/>
                </a:solidFill>
                <a:effectLst/>
                <a:latin typeface="Arial"/>
                <a:ea typeface="Arial"/>
                <a:cs typeface="Arial"/>
              </a:rPr>
              <a:t> Personas que muestran evidencia de enfermedad de las vías respiratorias inferiores pero que mantienen una saturación de oxígeno (SpO</a:t>
            </a:r>
            <a:r>
              <a:rPr lang="es-LA" sz="1800" b="0" i="0" strike="noStrike" cap="none" spc="0" baseline="-25000">
                <a:solidFill>
                  <a:srgbClr val="262626"/>
                </a:solidFill>
                <a:effectLst/>
                <a:latin typeface="Arial"/>
                <a:ea typeface="Arial"/>
                <a:cs typeface="Arial"/>
              </a:rPr>
              <a:t>2</a:t>
            </a:r>
            <a:r>
              <a:rPr lang="es-LA" sz="1800" b="0" i="0" strike="noStrike" cap="none" spc="0" baseline="0">
                <a:solidFill>
                  <a:srgbClr val="262626"/>
                </a:solidFill>
                <a:effectLst/>
                <a:latin typeface="Arial"/>
                <a:ea typeface="Arial"/>
                <a:cs typeface="Arial"/>
              </a:rPr>
              <a:t>) de ≥94 % respirando aire ambiente en el nivel del mar</a:t>
            </a:r>
          </a:p>
          <a:p>
            <a:pPr fontAlgn="base"/>
            <a:r>
              <a:rPr lang="es-LA" sz="1800" b="1" i="0" strike="noStrike" cap="none" spc="0" baseline="0">
                <a:solidFill>
                  <a:srgbClr val="262626"/>
                </a:solidFill>
                <a:effectLst/>
                <a:latin typeface="Arial"/>
                <a:ea typeface="Arial"/>
                <a:cs typeface="Arial"/>
              </a:rPr>
              <a:t>Enfermedad grave:</a:t>
            </a:r>
            <a:r>
              <a:rPr lang="es-LA" sz="1800" b="0" i="0" strike="noStrike" cap="none" spc="0" baseline="0">
                <a:solidFill>
                  <a:srgbClr val="262626"/>
                </a:solidFill>
                <a:effectLst/>
                <a:latin typeface="Arial"/>
                <a:ea typeface="Arial"/>
                <a:cs typeface="Arial"/>
              </a:rPr>
              <a:t> Personas que tienen una SpO</a:t>
            </a:r>
            <a:r>
              <a:rPr lang="es-LA" sz="1800" b="0" i="0" strike="noStrike" cap="none" spc="0" baseline="-25000">
                <a:solidFill>
                  <a:srgbClr val="262626"/>
                </a:solidFill>
                <a:effectLst/>
                <a:latin typeface="Arial"/>
                <a:ea typeface="Arial"/>
                <a:cs typeface="Arial"/>
              </a:rPr>
              <a:t>2</a:t>
            </a:r>
            <a:r>
              <a:rPr lang="es-LA" sz="1800" b="0" i="0" strike="noStrike" cap="none" spc="0" baseline="0">
                <a:solidFill>
                  <a:srgbClr val="262626"/>
                </a:solidFill>
                <a:effectLst/>
                <a:latin typeface="Arial"/>
                <a:ea typeface="Arial"/>
                <a:cs typeface="Arial"/>
              </a:rPr>
              <a:t> de &lt;94 % respirando aire ambiente en el nivel del mar, frecuencia respiratoria &gt;30 respiraciones por minuto o infiltrados pulmonares &gt;50 %</a:t>
            </a:r>
          </a:p>
          <a:p>
            <a:pPr fontAlgn="base"/>
            <a:r>
              <a:rPr lang="es-LA" sz="1800" b="1" i="0" strike="noStrike" cap="none" spc="0" baseline="0">
                <a:solidFill>
                  <a:srgbClr val="262626"/>
                </a:solidFill>
                <a:effectLst/>
                <a:latin typeface="Arial"/>
                <a:ea typeface="Arial"/>
                <a:cs typeface="Arial"/>
              </a:rPr>
              <a:t>Enfermedad crítica:</a:t>
            </a:r>
            <a:r>
              <a:rPr lang="es-LA" sz="1800" b="0" i="0" strike="noStrike" cap="none" spc="0" baseline="0">
                <a:solidFill>
                  <a:srgbClr val="262626"/>
                </a:solidFill>
                <a:effectLst/>
                <a:latin typeface="Arial"/>
                <a:ea typeface="Arial"/>
                <a:cs typeface="Arial"/>
              </a:rPr>
              <a:t> Personas con insuficiencia respiratoria, choque séptico y/o disfunción multiorgánica </a:t>
            </a:r>
          </a:p>
        </p:txBody>
      </p:sp>
    </p:spTree>
    <p:extLst>
      <p:ext uri="{BB962C8B-B14F-4D97-AF65-F5344CB8AC3E}">
        <p14:creationId xmlns:p14="http://schemas.microsoft.com/office/powerpoint/2010/main" val="97603511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F3F4DA-E6FD-6199-C7FD-8B62DFEF6D54}"/>
              </a:ext>
            </a:extLst>
          </p:cNvPr>
          <p:cNvSpPr>
            <a:spLocks noGrp="1"/>
          </p:cNvSpPr>
          <p:nvPr>
            <p:ph type="title"/>
          </p:nvPr>
        </p:nvSpPr>
        <p:spPr>
          <a:xfrm>
            <a:off x="481012" y="190865"/>
            <a:ext cx="9029701" cy="800039"/>
          </a:xfrm>
        </p:spPr>
        <p:txBody>
          <a:bodyPr>
            <a:normAutofit fontScale="90000"/>
          </a:bodyPr>
          <a:lstStyle/>
          <a:p>
            <a:r>
              <a:rPr lang="es-LA" sz="3600" b="1" i="0" strike="noStrike" cap="none" spc="0" baseline="0">
                <a:solidFill>
                  <a:srgbClr val="577F9F"/>
                </a:solidFill>
                <a:effectLst/>
                <a:latin typeface="Arial"/>
                <a:ea typeface="Arial"/>
                <a:cs typeface="Arial"/>
              </a:rPr>
              <a:t>Priorización clínica: Pacientes sin COVID-19 </a:t>
            </a:r>
          </a:p>
        </p:txBody>
      </p:sp>
      <p:sp>
        <p:nvSpPr>
          <p:cNvPr id="5" name="Content Placeholder 2">
            <a:extLst>
              <a:ext uri="{FF2B5EF4-FFF2-40B4-BE49-F238E27FC236}">
                <a16:creationId xmlns:a16="http://schemas.microsoft.com/office/drawing/2014/main" id="{3B19648F-AEC3-A235-9A70-494D9005F8EF}"/>
              </a:ext>
            </a:extLst>
          </p:cNvPr>
          <p:cNvSpPr>
            <a:spLocks noGrp="1"/>
          </p:cNvSpPr>
          <p:nvPr>
            <p:ph idx="1"/>
          </p:nvPr>
        </p:nvSpPr>
        <p:spPr>
          <a:xfrm>
            <a:off x="956235" y="990904"/>
            <a:ext cx="10277861" cy="3078145"/>
          </a:xfrm>
        </p:spPr>
        <p:txBody>
          <a:bodyPr/>
          <a:lstStyle/>
          <a:p>
            <a:pPr marL="0" indent="0">
              <a:buNone/>
            </a:pPr>
            <a:r>
              <a:rPr lang="es-LA" sz="2400" b="0" i="0" strike="noStrike" cap="none" spc="0" baseline="0">
                <a:solidFill>
                  <a:srgbClr val="262626"/>
                </a:solidFill>
                <a:effectLst/>
                <a:latin typeface="Arial"/>
                <a:ea typeface="Arial"/>
                <a:cs typeface="Arial"/>
              </a:rPr>
              <a:t>No olvide:</a:t>
            </a:r>
          </a:p>
          <a:p>
            <a:r>
              <a:rPr lang="es-LA" sz="2400" b="0" i="0" strike="noStrike" cap="none" spc="0" baseline="0">
                <a:solidFill>
                  <a:srgbClr val="262626"/>
                </a:solidFill>
                <a:effectLst/>
                <a:latin typeface="Arial"/>
                <a:ea typeface="Arial"/>
                <a:cs typeface="Arial"/>
              </a:rPr>
              <a:t>¡Otros pacientes también necesitan acceso a la atención médica!</a:t>
            </a:r>
          </a:p>
          <a:p>
            <a:r>
              <a:rPr lang="es-LA" sz="2400" b="0" i="0" strike="noStrike" cap="none" spc="0" baseline="0">
                <a:solidFill>
                  <a:srgbClr val="262626"/>
                </a:solidFill>
                <a:effectLst/>
                <a:latin typeface="Arial"/>
                <a:ea typeface="Arial"/>
                <a:cs typeface="Arial"/>
              </a:rPr>
              <a:t>No todas las fiebres o la tos son COVID-19.</a:t>
            </a:r>
          </a:p>
          <a:p>
            <a:r>
              <a:rPr lang="es-LA" sz="2400" b="0" i="0" strike="noStrike" cap="none" spc="0" baseline="0">
                <a:solidFill>
                  <a:srgbClr val="262626"/>
                </a:solidFill>
                <a:effectLst/>
                <a:latin typeface="Arial"/>
                <a:ea typeface="Arial"/>
                <a:cs typeface="Arial"/>
              </a:rPr>
              <a:t>No todos los pacientes con falta de aire tienen COVID-19.</a:t>
            </a:r>
          </a:p>
          <a:p>
            <a:pPr marL="0" indent="0">
              <a:buNone/>
            </a:pPr>
            <a:r>
              <a:rPr lang="es-LA" sz="2400" b="0" i="0" strike="noStrike" cap="none" spc="0" baseline="0">
                <a:solidFill>
                  <a:srgbClr val="262626"/>
                </a:solidFill>
                <a:effectLst/>
                <a:latin typeface="Arial"/>
                <a:ea typeface="Arial"/>
                <a:cs typeface="Arial"/>
              </a:rPr>
              <a:t>Y</a:t>
            </a:r>
          </a:p>
          <a:p>
            <a:r>
              <a:rPr lang="es-LA" sz="2400" b="0" i="0" strike="noStrike" cap="none" spc="0" baseline="0">
                <a:solidFill>
                  <a:srgbClr val="262626"/>
                </a:solidFill>
                <a:effectLst/>
                <a:latin typeface="Arial"/>
                <a:ea typeface="Arial"/>
                <a:cs typeface="Arial"/>
              </a:rPr>
              <a:t>Todos los pacientes con cualquier otro tipo de motivo de consulta también pueden tener COVID-19.</a:t>
            </a:r>
            <a:br>
              <a:rPr sz="2400" dirty="0"/>
            </a:br>
            <a:endParaRPr lang="en-US" sz="2400" dirty="0"/>
          </a:p>
        </p:txBody>
      </p:sp>
      <p:sp>
        <p:nvSpPr>
          <p:cNvPr id="6" name="Rectangle: Rounded Corners 3">
            <a:extLst>
              <a:ext uri="{FF2B5EF4-FFF2-40B4-BE49-F238E27FC236}">
                <a16:creationId xmlns:a16="http://schemas.microsoft.com/office/drawing/2014/main" id="{13CC161D-A31A-CE5A-EEA3-A93CA12BBA41}"/>
              </a:ext>
            </a:extLst>
          </p:cNvPr>
          <p:cNvSpPr/>
          <p:nvPr/>
        </p:nvSpPr>
        <p:spPr>
          <a:xfrm>
            <a:off x="4550" y="4846320"/>
            <a:ext cx="12181233" cy="19227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indent="0" algn="ctr">
              <a:buNone/>
            </a:pPr>
            <a:r>
              <a:rPr lang="es-LA" sz="2400" b="1" i="0" strike="noStrike" cap="none" spc="0" baseline="0">
                <a:solidFill>
                  <a:srgbClr val="000000"/>
                </a:solidFill>
                <a:effectLst/>
                <a:latin typeface="Arial"/>
                <a:ea typeface="Arial"/>
                <a:cs typeface="Arial"/>
              </a:rPr>
              <a:t>En suma </a:t>
            </a:r>
            <a:endParaRPr lang="en-US" b="1"/>
          </a:p>
          <a:p>
            <a:pPr marL="0" indent="0">
              <a:buNone/>
            </a:pPr>
            <a:r>
              <a:rPr lang="es-LA" sz="2400" b="0" i="0" strike="noStrike" cap="none" spc="0" baseline="0">
                <a:solidFill>
                  <a:srgbClr val="000000"/>
                </a:solidFill>
                <a:effectLst/>
                <a:latin typeface="Arial"/>
                <a:ea typeface="Arial"/>
                <a:cs typeface="Arial"/>
              </a:rPr>
              <a:t>Priorice a todos los pacientes a la vez que toma precauciones universales de IPC para protegerse y proteger a otros.</a:t>
            </a:r>
          </a:p>
          <a:p>
            <a:pPr marL="0" indent="0">
              <a:buNone/>
            </a:pPr>
            <a:r>
              <a:rPr lang="es-LA" sz="2400" b="0" i="0" strike="noStrike" cap="none" spc="0" baseline="0">
                <a:solidFill>
                  <a:srgbClr val="000000"/>
                </a:solidFill>
                <a:effectLst/>
                <a:latin typeface="Arial"/>
                <a:ea typeface="Arial"/>
                <a:cs typeface="Arial"/>
              </a:rPr>
              <a:t>Confíe en su capacitación clínica para tratar integralmente al paciente; la COVID-19 es uno de los muchos diagnósticos posibles.</a:t>
            </a:r>
          </a:p>
        </p:txBody>
      </p:sp>
    </p:spTree>
    <p:extLst>
      <p:ext uri="{BB962C8B-B14F-4D97-AF65-F5344CB8AC3E}">
        <p14:creationId xmlns:p14="http://schemas.microsoft.com/office/powerpoint/2010/main" val="14935922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BB5F6-9379-994D-D3EA-0A4851DB1E0A}"/>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Escenarios prácticos de casos:</a:t>
            </a:r>
          </a:p>
        </p:txBody>
      </p:sp>
      <p:sp>
        <p:nvSpPr>
          <p:cNvPr id="3" name="Content Placeholder 2">
            <a:extLst>
              <a:ext uri="{FF2B5EF4-FFF2-40B4-BE49-F238E27FC236}">
                <a16:creationId xmlns:a16="http://schemas.microsoft.com/office/drawing/2014/main" id="{41C13192-E46E-BA9D-C0C4-A2A5DEBEA7D9}"/>
              </a:ext>
            </a:extLst>
          </p:cNvPr>
          <p:cNvSpPr>
            <a:spLocks noGrp="1"/>
          </p:cNvSpPr>
          <p:nvPr>
            <p:ph idx="1"/>
          </p:nvPr>
        </p:nvSpPr>
        <p:spPr/>
        <p:txBody>
          <a:bodyPr/>
          <a:lstStyle/>
          <a:p>
            <a:pPr marL="0" indent="0">
              <a:buNone/>
            </a:pPr>
            <a:r>
              <a:rPr lang="es-LA" sz="2800" b="0" i="0" strike="noStrike" cap="none" spc="0" baseline="0">
                <a:solidFill>
                  <a:srgbClr val="262626"/>
                </a:solidFill>
                <a:effectLst/>
                <a:latin typeface="Arial"/>
                <a:ea typeface="Arial"/>
                <a:cs typeface="Arial"/>
              </a:rPr>
              <a:t>Caso 1:</a:t>
            </a:r>
          </a:p>
          <a:p>
            <a:pPr marL="0" indent="0">
              <a:buNone/>
            </a:pPr>
            <a:r>
              <a:rPr lang="es-LA" sz="2800" b="0" i="0" strike="noStrike" cap="none" spc="0" baseline="0">
                <a:solidFill>
                  <a:srgbClr val="262626"/>
                </a:solidFill>
                <a:effectLst/>
                <a:latin typeface="Arial"/>
                <a:ea typeface="Arial"/>
                <a:cs typeface="Arial"/>
              </a:rPr>
              <a:t>Es su primer día de trabajo como director de priorización.  </a:t>
            </a:r>
          </a:p>
          <a:p>
            <a:r>
              <a:rPr lang="es-LA" sz="2800" b="0" i="0" strike="noStrike" cap="none" spc="0" baseline="0">
                <a:solidFill>
                  <a:srgbClr val="262626"/>
                </a:solidFill>
                <a:effectLst/>
                <a:latin typeface="Arial"/>
                <a:ea typeface="Arial"/>
                <a:cs typeface="Arial"/>
              </a:rPr>
              <a:t>¿Qué equipo de protección personal (EPP) debe usar hoy durante sus tareas?</a:t>
            </a:r>
          </a:p>
          <a:p>
            <a:r>
              <a:rPr lang="es-LA" sz="2800" b="0" i="0" strike="noStrike" cap="none" spc="0" baseline="0">
                <a:solidFill>
                  <a:srgbClr val="262626"/>
                </a:solidFill>
                <a:effectLst/>
                <a:latin typeface="Arial"/>
                <a:ea typeface="Arial"/>
                <a:cs typeface="Arial"/>
              </a:rPr>
              <a:t>¿Qué herramientas desea tener disponibles para ayudar a priorizar?</a:t>
            </a:r>
          </a:p>
          <a:p>
            <a:pPr marL="0" indent="0">
              <a:buNone/>
            </a:pPr>
            <a:endParaRPr lang="en-US"/>
          </a:p>
          <a:p>
            <a:pPr marL="0" indent="0">
              <a:buNone/>
            </a:pPr>
            <a:r>
              <a:rPr lang="en-US"/>
              <a:t>	</a:t>
            </a:r>
          </a:p>
        </p:txBody>
      </p:sp>
    </p:spTree>
    <p:extLst>
      <p:ext uri="{BB962C8B-B14F-4D97-AF65-F5344CB8AC3E}">
        <p14:creationId xmlns:p14="http://schemas.microsoft.com/office/powerpoint/2010/main" val="138575977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307F-13B2-217E-9F22-CBD892B0FB71}"/>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2:</a:t>
            </a:r>
          </a:p>
        </p:txBody>
      </p:sp>
      <p:sp>
        <p:nvSpPr>
          <p:cNvPr id="3" name="Content Placeholder 2">
            <a:extLst>
              <a:ext uri="{FF2B5EF4-FFF2-40B4-BE49-F238E27FC236}">
                <a16:creationId xmlns:a16="http://schemas.microsoft.com/office/drawing/2014/main" id="{A6BDBB22-A6C6-B09E-51B5-2BEF4AF1EAA5}"/>
              </a:ext>
            </a:extLst>
          </p:cNvPr>
          <p:cNvSpPr>
            <a:spLocks noGrp="1"/>
          </p:cNvSpPr>
          <p:nvPr>
            <p:ph idx="1"/>
          </p:nvPr>
        </p:nvSpPr>
        <p:spPr/>
        <p:txBody>
          <a:bodyPr/>
          <a:lstStyle/>
          <a:p>
            <a:pPr marL="0" indent="0">
              <a:buNone/>
            </a:pPr>
            <a:r>
              <a:rPr lang="es-LA" sz="2800" b="0" i="0" strike="noStrike" cap="none" spc="0" baseline="0">
                <a:solidFill>
                  <a:srgbClr val="262626"/>
                </a:solidFill>
                <a:effectLst/>
                <a:latin typeface="Arial"/>
                <a:ea typeface="Arial"/>
                <a:cs typeface="Arial"/>
              </a:rPr>
              <a:t>Su primer paciente es un hombre de 34 años que llega al consultorio con fiebre, tos y malestar general.   </a:t>
            </a:r>
          </a:p>
          <a:p>
            <a:r>
              <a:rPr lang="es-LA" sz="2800" b="0" i="0" strike="noStrike" cap="none" spc="0" baseline="0">
                <a:solidFill>
                  <a:srgbClr val="262626"/>
                </a:solidFill>
                <a:effectLst/>
                <a:latin typeface="Arial"/>
                <a:ea typeface="Arial"/>
                <a:cs typeface="Arial"/>
              </a:rPr>
              <a:t>¿Cuáles son sus acciones iniciales?</a:t>
            </a:r>
          </a:p>
          <a:p>
            <a:r>
              <a:rPr lang="es-LA" sz="2800" b="0" i="0" strike="noStrike" cap="none" spc="0" baseline="0">
                <a:solidFill>
                  <a:srgbClr val="262626"/>
                </a:solidFill>
                <a:effectLst/>
                <a:latin typeface="Arial"/>
                <a:ea typeface="Arial"/>
                <a:cs typeface="Arial"/>
              </a:rPr>
              <a:t>¿Qué desea saber? </a:t>
            </a:r>
          </a:p>
          <a:p>
            <a:r>
              <a:rPr lang="es-LA" sz="2800" b="0" i="0" strike="noStrike" cap="none" spc="0" baseline="0">
                <a:solidFill>
                  <a:srgbClr val="262626"/>
                </a:solidFill>
                <a:effectLst/>
                <a:latin typeface="Arial"/>
                <a:ea typeface="Arial"/>
                <a:cs typeface="Arial"/>
              </a:rPr>
              <a:t>¿Qué herramientas necesita? </a:t>
            </a:r>
          </a:p>
          <a:p>
            <a:pPr marL="0" indent="0">
              <a:buNone/>
            </a:pPr>
            <a:endParaRPr lang="en-US"/>
          </a:p>
        </p:txBody>
      </p:sp>
    </p:spTree>
    <p:extLst>
      <p:ext uri="{BB962C8B-B14F-4D97-AF65-F5344CB8AC3E}">
        <p14:creationId xmlns:p14="http://schemas.microsoft.com/office/powerpoint/2010/main" val="376974218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6E4A-7963-A1A0-34E6-231204288CE4}"/>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2: Más información</a:t>
            </a:r>
          </a:p>
        </p:txBody>
      </p:sp>
      <p:sp>
        <p:nvSpPr>
          <p:cNvPr id="3" name="Content Placeholder 2">
            <a:extLst>
              <a:ext uri="{FF2B5EF4-FFF2-40B4-BE49-F238E27FC236}">
                <a16:creationId xmlns:a16="http://schemas.microsoft.com/office/drawing/2014/main" id="{FF466D46-FACF-1CEB-86C4-AD35C1FBA19E}"/>
              </a:ext>
            </a:extLst>
          </p:cNvPr>
          <p:cNvSpPr>
            <a:spLocks noGrp="1"/>
          </p:cNvSpPr>
          <p:nvPr>
            <p:ph idx="1"/>
          </p:nvPr>
        </p:nvSpPr>
        <p:spPr/>
        <p:txBody>
          <a:bodyPr/>
          <a:lstStyle/>
          <a:p>
            <a:r>
              <a:rPr lang="es-LA" sz="2800" b="0" i="0" strike="noStrike" cap="none" spc="0" baseline="0">
                <a:solidFill>
                  <a:srgbClr val="262626"/>
                </a:solidFill>
                <a:effectLst/>
                <a:latin typeface="Arial"/>
                <a:ea typeface="Arial"/>
                <a:cs typeface="Arial"/>
              </a:rPr>
              <a:t>Impresión inicial:</a:t>
            </a:r>
          </a:p>
          <a:p>
            <a:pPr lvl="1"/>
            <a:r>
              <a:rPr lang="es-LA" sz="2400" b="0" i="0" strike="noStrike" cap="none" spc="0" baseline="0">
                <a:solidFill>
                  <a:srgbClr val="262626"/>
                </a:solidFill>
                <a:effectLst/>
                <a:latin typeface="Arial"/>
                <a:ea typeface="Arial"/>
                <a:cs typeface="Arial"/>
              </a:rPr>
              <a:t>El paciente no tiene ningún malestar agudo, habla con oraciones completas, sin un aumento evidente en el esfuerzo respiratorio.  </a:t>
            </a:r>
            <a:endParaRPr lang="en-US"/>
          </a:p>
          <a:p>
            <a:r>
              <a:rPr lang="es-LA" sz="2800" b="0" i="0" strike="noStrike" cap="none" spc="0" baseline="0">
                <a:solidFill>
                  <a:srgbClr val="262626"/>
                </a:solidFill>
                <a:effectLst/>
                <a:latin typeface="Arial"/>
                <a:ea typeface="Arial"/>
                <a:cs typeface="Arial"/>
              </a:rPr>
              <a:t>Signos vitales:</a:t>
            </a:r>
          </a:p>
          <a:p>
            <a:pPr lvl="1"/>
            <a:r>
              <a:rPr lang="es-LA" sz="2400" b="0" i="0" strike="noStrike" cap="none" spc="0" baseline="0">
                <a:solidFill>
                  <a:srgbClr val="262626"/>
                </a:solidFill>
                <a:effectLst/>
                <a:latin typeface="Arial"/>
                <a:ea typeface="Arial"/>
                <a:cs typeface="Arial"/>
              </a:rPr>
              <a:t>FC 89, PA 140/70, FR 14, SpO</a:t>
            </a:r>
            <a:r>
              <a:rPr lang="es-LA" sz="2400" b="0" i="0" strike="noStrike" cap="none" spc="0" baseline="-25000">
                <a:solidFill>
                  <a:srgbClr val="262626"/>
                </a:solidFill>
                <a:effectLst/>
                <a:latin typeface="Arial"/>
                <a:ea typeface="Arial"/>
                <a:cs typeface="Arial"/>
              </a:rPr>
              <a:t>2</a:t>
            </a:r>
            <a:r>
              <a:rPr lang="es-LA" sz="2400" b="0" i="0" strike="noStrike" cap="none" spc="0" baseline="0">
                <a:solidFill>
                  <a:srgbClr val="262626"/>
                </a:solidFill>
                <a:effectLst/>
                <a:latin typeface="Arial"/>
                <a:ea typeface="Arial"/>
                <a:cs typeface="Arial"/>
              </a:rPr>
              <a:t> 99 %, temperatura 38,5</a:t>
            </a:r>
            <a:r>
              <a:rPr lang="es-LA" sz="2400" b="0" i="0" strike="noStrike" cap="none" spc="0" baseline="0">
                <a:solidFill>
                  <a:srgbClr val="000000"/>
                </a:solidFill>
                <a:effectLst/>
                <a:latin typeface="Arial"/>
                <a:ea typeface="Arial"/>
                <a:cs typeface="Arial"/>
              </a:rPr>
              <a:t>°C</a:t>
            </a:r>
            <a:endParaRPr lang="en-US"/>
          </a:p>
          <a:p>
            <a:r>
              <a:rPr lang="es-LA" sz="2800" b="0" i="0" strike="noStrike" cap="none" spc="0" baseline="0">
                <a:solidFill>
                  <a:srgbClr val="262626"/>
                </a:solidFill>
                <a:effectLst/>
                <a:latin typeface="Arial"/>
                <a:ea typeface="Arial"/>
                <a:cs typeface="Arial"/>
              </a:rPr>
              <a:t>¿Cuál es su próximo paso?</a:t>
            </a:r>
          </a:p>
          <a:p>
            <a:endParaRPr lang="en-US"/>
          </a:p>
        </p:txBody>
      </p:sp>
    </p:spTree>
    <p:extLst>
      <p:ext uri="{BB962C8B-B14F-4D97-AF65-F5344CB8AC3E}">
        <p14:creationId xmlns:p14="http://schemas.microsoft.com/office/powerpoint/2010/main" val="224167385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40D9-95FE-1C5F-4038-170CA542B051}"/>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3:</a:t>
            </a:r>
          </a:p>
        </p:txBody>
      </p:sp>
      <p:sp>
        <p:nvSpPr>
          <p:cNvPr id="3" name="Content Placeholder 2">
            <a:extLst>
              <a:ext uri="{FF2B5EF4-FFF2-40B4-BE49-F238E27FC236}">
                <a16:creationId xmlns:a16="http://schemas.microsoft.com/office/drawing/2014/main" id="{6DDAB5A2-25E8-7593-6862-F5A861AB9648}"/>
              </a:ext>
            </a:extLst>
          </p:cNvPr>
          <p:cNvSpPr>
            <a:spLocks noGrp="1"/>
          </p:cNvSpPr>
          <p:nvPr>
            <p:ph idx="1"/>
          </p:nvPr>
        </p:nvSpPr>
        <p:spPr/>
        <p:txBody>
          <a:bodyPr/>
          <a:lstStyle/>
          <a:p>
            <a:pPr marL="0" indent="0">
              <a:buNone/>
            </a:pPr>
            <a:r>
              <a:rPr lang="es-LA" sz="2800" b="0" i="0" strike="noStrike" cap="none" spc="0" baseline="0">
                <a:solidFill>
                  <a:srgbClr val="262626"/>
                </a:solidFill>
                <a:effectLst/>
                <a:latin typeface="Arial"/>
                <a:ea typeface="Arial"/>
                <a:cs typeface="Arial"/>
              </a:rPr>
              <a:t>Su siguiente paciente es una mujer de 54 años con tos, fiebre y malestar general.</a:t>
            </a:r>
          </a:p>
          <a:p>
            <a:r>
              <a:rPr lang="es-LA" sz="2800" b="0" i="0" strike="noStrike" cap="none" spc="0" baseline="0">
                <a:solidFill>
                  <a:srgbClr val="262626"/>
                </a:solidFill>
                <a:effectLst/>
                <a:latin typeface="Arial"/>
                <a:ea typeface="Arial"/>
                <a:cs typeface="Arial"/>
              </a:rPr>
              <a:t>¿Cuáles son sus acciones iniciales?</a:t>
            </a:r>
          </a:p>
          <a:p>
            <a:r>
              <a:rPr lang="es-LA" sz="2800" b="0" i="0" strike="noStrike" cap="none" spc="0" baseline="0">
                <a:solidFill>
                  <a:srgbClr val="262626"/>
                </a:solidFill>
                <a:effectLst/>
                <a:latin typeface="Arial"/>
                <a:ea typeface="Arial"/>
                <a:cs typeface="Arial"/>
              </a:rPr>
              <a:t>¿Qué desea saber? </a:t>
            </a:r>
          </a:p>
          <a:p>
            <a:r>
              <a:rPr lang="es-LA" sz="2800" b="0" i="0" strike="noStrike" cap="none" spc="0" baseline="0">
                <a:solidFill>
                  <a:srgbClr val="262626"/>
                </a:solidFill>
                <a:effectLst/>
                <a:latin typeface="Arial"/>
                <a:ea typeface="Arial"/>
                <a:cs typeface="Arial"/>
              </a:rPr>
              <a:t>¿Qué herramientas necesita? </a:t>
            </a:r>
          </a:p>
          <a:p>
            <a:pPr marL="0" indent="0">
              <a:buNone/>
            </a:pPr>
            <a:r>
              <a:rPr lang="en-US"/>
              <a:t>  </a:t>
            </a:r>
          </a:p>
        </p:txBody>
      </p:sp>
    </p:spTree>
    <p:extLst>
      <p:ext uri="{BB962C8B-B14F-4D97-AF65-F5344CB8AC3E}">
        <p14:creationId xmlns:p14="http://schemas.microsoft.com/office/powerpoint/2010/main" val="180868353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745D-5E2A-7A84-496B-046E63FEF41F}"/>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3: Más información</a:t>
            </a:r>
          </a:p>
        </p:txBody>
      </p:sp>
      <p:sp>
        <p:nvSpPr>
          <p:cNvPr id="4" name="Content Placeholder 3">
            <a:extLst>
              <a:ext uri="{FF2B5EF4-FFF2-40B4-BE49-F238E27FC236}">
                <a16:creationId xmlns:a16="http://schemas.microsoft.com/office/drawing/2014/main" id="{668AF450-DE9C-7093-6FAB-8BBAB1C7F09A}"/>
              </a:ext>
            </a:extLst>
          </p:cNvPr>
          <p:cNvSpPr>
            <a:spLocks noGrp="1"/>
          </p:cNvSpPr>
          <p:nvPr>
            <p:ph idx="1"/>
          </p:nvPr>
        </p:nvSpPr>
        <p:spPr>
          <a:xfrm>
            <a:off x="838200" y="1636730"/>
            <a:ext cx="9181289" cy="4932746"/>
          </a:xfrm>
        </p:spPr>
        <p:txBody>
          <a:bodyPr/>
          <a:lstStyle/>
          <a:p>
            <a:r>
              <a:rPr lang="es-LA" sz="2800" b="0" i="0" strike="noStrike" cap="none" spc="0" baseline="0">
                <a:solidFill>
                  <a:srgbClr val="262626"/>
                </a:solidFill>
                <a:effectLst/>
                <a:latin typeface="Arial"/>
                <a:ea typeface="Arial"/>
                <a:cs typeface="Arial"/>
              </a:rPr>
              <a:t>Impresión inicial:</a:t>
            </a:r>
          </a:p>
          <a:p>
            <a:pPr lvl="1"/>
            <a:r>
              <a:rPr lang="es-LA" sz="2400" b="0" i="0" strike="noStrike" cap="none" spc="0" baseline="0">
                <a:solidFill>
                  <a:srgbClr val="262626"/>
                </a:solidFill>
                <a:effectLst/>
                <a:latin typeface="Arial"/>
                <a:ea typeface="Arial"/>
                <a:cs typeface="Arial"/>
              </a:rPr>
              <a:t>La paciente tiene cierto aumento del esfuerzo respiratorio, con solo la capacidad de responder preguntas con respuestas cortas. </a:t>
            </a:r>
          </a:p>
          <a:p>
            <a:pPr lvl="1"/>
            <a:r>
              <a:rPr lang="es-LA" sz="2400" b="0" i="0" strike="noStrike" cap="none" spc="0" baseline="0">
                <a:solidFill>
                  <a:srgbClr val="262626"/>
                </a:solidFill>
                <a:effectLst/>
                <a:latin typeface="Arial"/>
                <a:ea typeface="Arial"/>
                <a:cs typeface="Arial"/>
              </a:rPr>
              <a:t>No puede ponerse de pie ni caminar sin ayuda.</a:t>
            </a:r>
          </a:p>
          <a:p>
            <a:r>
              <a:rPr lang="es-LA" sz="2800" b="0" i="0" strike="noStrike" cap="none" spc="0" baseline="0">
                <a:solidFill>
                  <a:srgbClr val="262626"/>
                </a:solidFill>
                <a:effectLst/>
                <a:latin typeface="Arial"/>
                <a:ea typeface="Arial"/>
                <a:cs typeface="Arial"/>
              </a:rPr>
              <a:t>Signos vitales:</a:t>
            </a:r>
          </a:p>
          <a:p>
            <a:pPr lvl="1"/>
            <a:r>
              <a:rPr lang="es-LA" sz="2400" b="0" i="0" strike="noStrike" cap="none" spc="0" baseline="0">
                <a:solidFill>
                  <a:srgbClr val="262626"/>
                </a:solidFill>
                <a:effectLst/>
                <a:latin typeface="Arial"/>
                <a:ea typeface="Arial"/>
                <a:cs typeface="Arial"/>
              </a:rPr>
              <a:t>FC: 115; PA: 95/76; FR: 20; SpO2 91 %; Temperatura: 38,7</a:t>
            </a:r>
          </a:p>
          <a:p>
            <a:endParaRPr lang="en-US"/>
          </a:p>
          <a:p>
            <a:r>
              <a:rPr lang="es-LA" sz="2800" b="0" i="0" strike="noStrike" cap="none" spc="0" baseline="0">
                <a:solidFill>
                  <a:srgbClr val="262626"/>
                </a:solidFill>
                <a:effectLst/>
                <a:latin typeface="Arial"/>
                <a:ea typeface="Arial"/>
                <a:cs typeface="Arial"/>
              </a:rPr>
              <a:t>¿Cuál es su próximo paso?</a:t>
            </a:r>
          </a:p>
        </p:txBody>
      </p:sp>
    </p:spTree>
    <p:extLst>
      <p:ext uri="{BB962C8B-B14F-4D97-AF65-F5344CB8AC3E}">
        <p14:creationId xmlns:p14="http://schemas.microsoft.com/office/powerpoint/2010/main" val="246844233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EE9C697-A1D3-8CF8-FC7C-666CB3315FEE}"/>
              </a:ext>
            </a:extLst>
          </p:cNvPr>
          <p:cNvSpPr>
            <a:spLocks noGrp="1"/>
          </p:cNvSpPr>
          <p:nvPr>
            <p:ph type="pic" sz="quarter" idx="10"/>
          </p:nvPr>
        </p:nvSpPr>
        <p:spPr/>
        <p:txBody>
          <a:bodyPr/>
          <a:lstStyle/>
          <a:p>
            <a:endParaRPr/>
          </a:p>
        </p:txBody>
      </p:sp>
      <p:sp>
        <p:nvSpPr>
          <p:cNvPr id="3" name="Title 2">
            <a:extLst>
              <a:ext uri="{FF2B5EF4-FFF2-40B4-BE49-F238E27FC236}">
                <a16:creationId xmlns:a16="http://schemas.microsoft.com/office/drawing/2014/main" id="{5E247653-F4F6-F3AD-311F-E3D4F891FC29}"/>
              </a:ext>
            </a:extLst>
          </p:cNvPr>
          <p:cNvSpPr>
            <a:spLocks noGrp="1"/>
          </p:cNvSpPr>
          <p:nvPr>
            <p:ph type="title"/>
          </p:nvPr>
        </p:nvSpPr>
        <p:spPr/>
        <p:txBody>
          <a:bodyPr>
            <a:normAutofit/>
          </a:bodyPr>
          <a:lstStyle/>
          <a:p>
            <a:r>
              <a:rPr lang="es-LA" sz="3600" b="0" i="0" strike="noStrike" cap="none" spc="300" baseline="0">
                <a:solidFill>
                  <a:srgbClr val="FFFFFF"/>
                </a:solidFill>
                <a:effectLst/>
                <a:latin typeface="Arial"/>
                <a:ea typeface="Arial"/>
                <a:cs typeface="Arial"/>
              </a:rPr>
              <a:t>Tratamiento y manejo de la COVID-19: Enfoque clínico</a:t>
            </a:r>
            <a:endParaRPr lang="en-US"/>
          </a:p>
        </p:txBody>
      </p:sp>
    </p:spTree>
    <p:extLst>
      <p:ext uri="{BB962C8B-B14F-4D97-AF65-F5344CB8AC3E}">
        <p14:creationId xmlns:p14="http://schemas.microsoft.com/office/powerpoint/2010/main" val="355039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0557-7B48-49AA-94A2-2CA9351BCAAD}"/>
              </a:ext>
            </a:extLst>
          </p:cNvPr>
          <p:cNvSpPr>
            <a:spLocks noGrp="1"/>
          </p:cNvSpPr>
          <p:nvPr>
            <p:ph type="title"/>
          </p:nvPr>
        </p:nvSpPr>
        <p:spPr>
          <a:xfrm>
            <a:off x="560798" y="367003"/>
            <a:ext cx="8543925" cy="800039"/>
          </a:xfrm>
        </p:spPr>
        <p:txBody>
          <a:bodyPr/>
          <a:lstStyle/>
          <a:p>
            <a:r>
              <a:rPr lang="es-LA" sz="3600" b="1" i="0" strike="noStrike" cap="none" spc="0" baseline="0">
                <a:solidFill>
                  <a:srgbClr val="577F9F"/>
                </a:solidFill>
                <a:effectLst/>
                <a:latin typeface="Arial"/>
                <a:ea typeface="Arial"/>
                <a:cs typeface="Arial"/>
              </a:rPr>
              <a:t>Signos y síntomas de la COVID-19</a:t>
            </a:r>
          </a:p>
        </p:txBody>
      </p:sp>
      <p:pic>
        <p:nvPicPr>
          <p:cNvPr id="4" name="Picture 3">
            <a:extLst>
              <a:ext uri="{FF2B5EF4-FFF2-40B4-BE49-F238E27FC236}">
                <a16:creationId xmlns:a16="http://schemas.microsoft.com/office/drawing/2014/main" id="{3F8F4458-8D6C-4A10-9023-ED829872DDE1}"/>
              </a:ext>
            </a:extLst>
          </p:cNvPr>
          <p:cNvPicPr>
            <a:picLocks noChangeAspect="1"/>
          </p:cNvPicPr>
          <p:nvPr/>
        </p:nvPicPr>
        <p:blipFill>
          <a:blip r:embed="rId3"/>
          <a:stretch>
            <a:fillRect/>
          </a:stretch>
        </p:blipFill>
        <p:spPr>
          <a:xfrm>
            <a:off x="1232441" y="1497392"/>
            <a:ext cx="9051989" cy="5211422"/>
          </a:xfrm>
          <a:prstGeom prst="rect">
            <a:avLst/>
          </a:prstGeom>
        </p:spPr>
      </p:pic>
    </p:spTree>
    <p:extLst>
      <p:ext uri="{BB962C8B-B14F-4D97-AF65-F5344CB8AC3E}">
        <p14:creationId xmlns:p14="http://schemas.microsoft.com/office/powerpoint/2010/main" val="972445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25C6-9420-6E8B-D9C2-3F3D9733747E}"/>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Objetivos</a:t>
            </a:r>
          </a:p>
        </p:txBody>
      </p:sp>
      <p:sp>
        <p:nvSpPr>
          <p:cNvPr id="3" name="Content Placeholder 2">
            <a:extLst>
              <a:ext uri="{FF2B5EF4-FFF2-40B4-BE49-F238E27FC236}">
                <a16:creationId xmlns:a16="http://schemas.microsoft.com/office/drawing/2014/main" id="{1BD977D8-C40B-D76D-46DC-9580CAA40821}"/>
              </a:ext>
            </a:extLst>
          </p:cNvPr>
          <p:cNvSpPr>
            <a:spLocks noGrp="1"/>
          </p:cNvSpPr>
          <p:nvPr>
            <p:ph idx="1"/>
          </p:nvPr>
        </p:nvSpPr>
        <p:spPr/>
        <p:txBody>
          <a:bodyPr/>
          <a:lstStyle/>
          <a:p>
            <a:r>
              <a:rPr lang="es-LA" sz="2800" b="0" i="0" strike="noStrike" cap="none" spc="0" baseline="0">
                <a:solidFill>
                  <a:srgbClr val="262626"/>
                </a:solidFill>
                <a:effectLst/>
                <a:latin typeface="Arial"/>
                <a:ea typeface="Arial"/>
                <a:cs typeface="Arial"/>
              </a:rPr>
              <a:t>Reconocer las características clínicas de los pacientes con COVID-19.</a:t>
            </a:r>
          </a:p>
          <a:p>
            <a:r>
              <a:rPr lang="es-LA" sz="2800" b="0" i="0" strike="noStrike" cap="none" spc="0" baseline="0">
                <a:solidFill>
                  <a:srgbClr val="262626"/>
                </a:solidFill>
                <a:effectLst/>
                <a:latin typeface="Arial"/>
                <a:ea typeface="Arial"/>
                <a:cs typeface="Arial"/>
              </a:rPr>
              <a:t>Comprender las opciones de tratamiento y las estrategias de manejo.</a:t>
            </a:r>
          </a:p>
          <a:p>
            <a:r>
              <a:rPr lang="es-LA" sz="2800" b="0" i="0" strike="noStrike" cap="none" spc="0" baseline="0">
                <a:solidFill>
                  <a:srgbClr val="262626"/>
                </a:solidFill>
                <a:effectLst/>
                <a:latin typeface="Arial"/>
                <a:ea typeface="Arial"/>
                <a:cs typeface="Arial"/>
              </a:rPr>
              <a:t>Identificar los recursos para acceder a las pautas clínicas actualizadas para la COVID-19.</a:t>
            </a:r>
          </a:p>
          <a:p>
            <a:endParaRPr lang="en-US"/>
          </a:p>
        </p:txBody>
      </p:sp>
    </p:spTree>
    <p:extLst>
      <p:ext uri="{BB962C8B-B14F-4D97-AF65-F5344CB8AC3E}">
        <p14:creationId xmlns:p14="http://schemas.microsoft.com/office/powerpoint/2010/main" val="33848314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7C871-D6BE-4B6F-8BA4-02B6FFE75AC0}"/>
              </a:ext>
            </a:extLst>
          </p:cNvPr>
          <p:cNvSpPr>
            <a:spLocks noGrp="1"/>
          </p:cNvSpPr>
          <p:nvPr>
            <p:ph type="title"/>
          </p:nvPr>
        </p:nvSpPr>
        <p:spPr>
          <a:xfrm>
            <a:off x="512829" y="412042"/>
            <a:ext cx="10515600" cy="800039"/>
          </a:xfrm>
        </p:spPr>
        <p:txBody>
          <a:bodyPr/>
          <a:lstStyle/>
          <a:p>
            <a:r>
              <a:rPr lang="es-LA" sz="3600" b="1" i="0" strike="noStrike" cap="none" spc="0" baseline="0">
                <a:solidFill>
                  <a:srgbClr val="577F9F"/>
                </a:solidFill>
                <a:effectLst/>
                <a:latin typeface="Arial"/>
                <a:ea typeface="Arial"/>
                <a:cs typeface="Arial"/>
              </a:rPr>
              <a:t>Evaluación inicial: La prueba del globo ocular</a:t>
            </a:r>
          </a:p>
        </p:txBody>
      </p:sp>
      <p:sp>
        <p:nvSpPr>
          <p:cNvPr id="3" name="Content Placeholder 2">
            <a:extLst>
              <a:ext uri="{FF2B5EF4-FFF2-40B4-BE49-F238E27FC236}">
                <a16:creationId xmlns:a16="http://schemas.microsoft.com/office/drawing/2014/main" id="{3C80AD32-C6E3-4702-9909-55E04DD537AB}"/>
              </a:ext>
            </a:extLst>
          </p:cNvPr>
          <p:cNvSpPr>
            <a:spLocks noGrp="1"/>
          </p:cNvSpPr>
          <p:nvPr>
            <p:ph idx="1"/>
          </p:nvPr>
        </p:nvSpPr>
        <p:spPr>
          <a:xfrm>
            <a:off x="512829" y="1512631"/>
            <a:ext cx="11166341" cy="5180943"/>
          </a:xfrm>
        </p:spPr>
        <p:txBody>
          <a:bodyPr/>
          <a:lstStyle/>
          <a:p>
            <a:pPr marL="0" indent="0">
              <a:buNone/>
            </a:pPr>
            <a:r>
              <a:rPr lang="es-LA" sz="2800" b="0" i="0" strike="noStrike" cap="none" spc="0" baseline="0">
                <a:solidFill>
                  <a:srgbClr val="262626"/>
                </a:solidFill>
                <a:effectLst/>
                <a:latin typeface="Arial"/>
                <a:ea typeface="Arial"/>
                <a:cs typeface="Arial"/>
              </a:rPr>
              <a:t>Antes de ver al paciente, usted tiene: </a:t>
            </a:r>
          </a:p>
          <a:p>
            <a:pPr marL="0" indent="0">
              <a:buNone/>
            </a:pPr>
            <a:r>
              <a:rPr lang="es-LA" sz="2800" b="0" i="0" strike="noStrike" cap="none" spc="0" baseline="0">
                <a:solidFill>
                  <a:srgbClr val="262626"/>
                </a:solidFill>
                <a:effectLst/>
                <a:latin typeface="Arial"/>
                <a:ea typeface="Arial"/>
                <a:cs typeface="Arial"/>
              </a:rPr>
              <a:t> - Su cuestionario de selección </a:t>
            </a:r>
          </a:p>
          <a:p>
            <a:pPr marL="0" indent="0">
              <a:buNone/>
            </a:pPr>
            <a:r>
              <a:rPr lang="es-LA" sz="2800" b="0" i="0" strike="noStrike" cap="none" spc="0" baseline="0">
                <a:solidFill>
                  <a:srgbClr val="262626"/>
                </a:solidFill>
                <a:effectLst/>
                <a:latin typeface="Arial"/>
                <a:ea typeface="Arial"/>
                <a:cs typeface="Arial"/>
              </a:rPr>
              <a:t> - Su motivo de consulta  </a:t>
            </a:r>
          </a:p>
          <a:p>
            <a:pPr marL="0" indent="0">
              <a:buNone/>
            </a:pPr>
            <a:r>
              <a:rPr lang="es-LA" sz="2800" b="0" i="0" strike="noStrike" cap="none" spc="0" baseline="0">
                <a:solidFill>
                  <a:srgbClr val="262626"/>
                </a:solidFill>
                <a:effectLst/>
                <a:latin typeface="Arial"/>
                <a:ea typeface="Arial"/>
                <a:cs typeface="Arial"/>
              </a:rPr>
              <a:t>Su primera evaluación cuando entra por la puerta: </a:t>
            </a:r>
          </a:p>
          <a:p>
            <a:pPr marL="0" indent="0">
              <a:buNone/>
            </a:pPr>
            <a:endParaRPr lang="en-US"/>
          </a:p>
          <a:p>
            <a:pPr marL="0" indent="0">
              <a:buNone/>
            </a:pPr>
            <a:endParaRPr lang="en-US"/>
          </a:p>
        </p:txBody>
      </p:sp>
      <p:pic>
        <p:nvPicPr>
          <p:cNvPr id="4" name="Picture 3">
            <a:extLst>
              <a:ext uri="{FF2B5EF4-FFF2-40B4-BE49-F238E27FC236}">
                <a16:creationId xmlns:a16="http://schemas.microsoft.com/office/drawing/2014/main" id="{24D862E6-6CEF-4FBF-8BBB-41C3D4880584}"/>
              </a:ext>
            </a:extLst>
          </p:cNvPr>
          <p:cNvPicPr>
            <a:picLocks noChangeAspect="1"/>
          </p:cNvPicPr>
          <p:nvPr/>
        </p:nvPicPr>
        <p:blipFill>
          <a:blip r:embed="rId3"/>
          <a:stretch>
            <a:fillRect/>
          </a:stretch>
        </p:blipFill>
        <p:spPr>
          <a:xfrm>
            <a:off x="292569" y="4168182"/>
            <a:ext cx="2881435" cy="1615350"/>
          </a:xfrm>
          <a:prstGeom prst="rect">
            <a:avLst/>
          </a:prstGeom>
        </p:spPr>
      </p:pic>
      <p:pic>
        <p:nvPicPr>
          <p:cNvPr id="5" name="Picture 4">
            <a:extLst>
              <a:ext uri="{FF2B5EF4-FFF2-40B4-BE49-F238E27FC236}">
                <a16:creationId xmlns:a16="http://schemas.microsoft.com/office/drawing/2014/main" id="{3DD44CB4-E241-4223-B6F4-9485242E234E}"/>
              </a:ext>
            </a:extLst>
          </p:cNvPr>
          <p:cNvPicPr>
            <a:picLocks noChangeAspect="1"/>
          </p:cNvPicPr>
          <p:nvPr/>
        </p:nvPicPr>
        <p:blipFill>
          <a:blip r:embed="rId4"/>
          <a:stretch>
            <a:fillRect/>
          </a:stretch>
        </p:blipFill>
        <p:spPr>
          <a:xfrm>
            <a:off x="3396853" y="4168182"/>
            <a:ext cx="2790600" cy="1860763"/>
          </a:xfrm>
          <a:prstGeom prst="rect">
            <a:avLst/>
          </a:prstGeom>
        </p:spPr>
      </p:pic>
      <p:pic>
        <p:nvPicPr>
          <p:cNvPr id="6" name="Picture 5">
            <a:extLst>
              <a:ext uri="{FF2B5EF4-FFF2-40B4-BE49-F238E27FC236}">
                <a16:creationId xmlns:a16="http://schemas.microsoft.com/office/drawing/2014/main" id="{C3DD8391-CDF9-4FC0-8BF3-E418A8532805}"/>
              </a:ext>
            </a:extLst>
          </p:cNvPr>
          <p:cNvPicPr>
            <a:picLocks noChangeAspect="1"/>
          </p:cNvPicPr>
          <p:nvPr/>
        </p:nvPicPr>
        <p:blipFill>
          <a:blip r:embed="rId5"/>
          <a:stretch>
            <a:fillRect/>
          </a:stretch>
        </p:blipFill>
        <p:spPr>
          <a:xfrm>
            <a:off x="6561127" y="4103103"/>
            <a:ext cx="1586411" cy="2401960"/>
          </a:xfrm>
          <a:prstGeom prst="rect">
            <a:avLst/>
          </a:prstGeom>
        </p:spPr>
      </p:pic>
      <p:pic>
        <p:nvPicPr>
          <p:cNvPr id="8" name="Picture 7">
            <a:extLst>
              <a:ext uri="{FF2B5EF4-FFF2-40B4-BE49-F238E27FC236}">
                <a16:creationId xmlns:a16="http://schemas.microsoft.com/office/drawing/2014/main" id="{32266B54-9165-4DF3-BB44-01FFE9820288}"/>
              </a:ext>
            </a:extLst>
          </p:cNvPr>
          <p:cNvPicPr>
            <a:picLocks noChangeAspect="1"/>
          </p:cNvPicPr>
          <p:nvPr/>
        </p:nvPicPr>
        <p:blipFill>
          <a:blip r:embed="rId6"/>
          <a:stretch>
            <a:fillRect/>
          </a:stretch>
        </p:blipFill>
        <p:spPr>
          <a:xfrm>
            <a:off x="8695214" y="4103103"/>
            <a:ext cx="2881435" cy="2161076"/>
          </a:xfrm>
          <a:prstGeom prst="rect">
            <a:avLst/>
          </a:prstGeom>
        </p:spPr>
      </p:pic>
      <p:sp>
        <p:nvSpPr>
          <p:cNvPr id="9" name="Speech Bubble: Rectangle with Corners Rounded 8">
            <a:extLst>
              <a:ext uri="{FF2B5EF4-FFF2-40B4-BE49-F238E27FC236}">
                <a16:creationId xmlns:a16="http://schemas.microsoft.com/office/drawing/2014/main" id="{0946D4A6-9070-4717-BB8C-B6EE61D8C90F}"/>
              </a:ext>
            </a:extLst>
          </p:cNvPr>
          <p:cNvSpPr/>
          <p:nvPr/>
        </p:nvSpPr>
        <p:spPr>
          <a:xfrm>
            <a:off x="6965245" y="1711569"/>
            <a:ext cx="4713926" cy="119575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LA" sz="1800" b="0" i="0" strike="noStrike" cap="none" spc="0" baseline="0">
                <a:solidFill>
                  <a:srgbClr val="FFFFFF"/>
                </a:solidFill>
                <a:effectLst/>
                <a:latin typeface="Arial"/>
                <a:ea typeface="Arial"/>
                <a:cs typeface="Arial"/>
              </a:rPr>
              <a:t>Es posible que tenga a su disposición los signos vitales antes de acercarse a un paciente o durante su evaluación inicial.  </a:t>
            </a:r>
          </a:p>
        </p:txBody>
      </p:sp>
    </p:spTree>
    <p:extLst>
      <p:ext uri="{BB962C8B-B14F-4D97-AF65-F5344CB8AC3E}">
        <p14:creationId xmlns:p14="http://schemas.microsoft.com/office/powerpoint/2010/main" val="345023171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3199-66A5-4DFB-ADF6-41B14A427BBB}"/>
              </a:ext>
            </a:extLst>
          </p:cNvPr>
          <p:cNvSpPr>
            <a:spLocks noGrp="1"/>
          </p:cNvSpPr>
          <p:nvPr>
            <p:ph type="title"/>
          </p:nvPr>
        </p:nvSpPr>
        <p:spPr>
          <a:xfrm>
            <a:off x="448734" y="232895"/>
            <a:ext cx="10761133" cy="800039"/>
          </a:xfrm>
        </p:spPr>
        <p:txBody>
          <a:bodyPr>
            <a:normAutofit fontScale="90000"/>
          </a:bodyPr>
          <a:lstStyle/>
          <a:p>
            <a:r>
              <a:rPr lang="es-LA" sz="3200" b="1" i="0" strike="noStrike" cap="none" spc="0" baseline="0">
                <a:solidFill>
                  <a:srgbClr val="577F9F"/>
                </a:solidFill>
                <a:effectLst/>
                <a:latin typeface="Arial"/>
                <a:ea typeface="Arial"/>
                <a:cs typeface="Arial"/>
              </a:rPr>
              <a:t>Evaluación inicial: </a:t>
            </a:r>
            <a:br>
              <a:rPr sz="3200"/>
            </a:br>
            <a:r>
              <a:rPr lang="es-LA" sz="3200" b="1" i="0" strike="noStrike" cap="none" spc="0" baseline="0">
                <a:solidFill>
                  <a:srgbClr val="577F9F"/>
                </a:solidFill>
                <a:effectLst/>
                <a:latin typeface="Arial"/>
                <a:ea typeface="Arial"/>
                <a:cs typeface="Arial"/>
              </a:rPr>
              <a:t>Enfermedad actual incluidos síntomas respiratorios </a:t>
            </a:r>
          </a:p>
        </p:txBody>
      </p:sp>
      <p:sp>
        <p:nvSpPr>
          <p:cNvPr id="4" name="Content Placeholder 3">
            <a:extLst>
              <a:ext uri="{FF2B5EF4-FFF2-40B4-BE49-F238E27FC236}">
                <a16:creationId xmlns:a16="http://schemas.microsoft.com/office/drawing/2014/main" id="{57099A60-9C97-B026-A8E6-7AF2EABE75E9}"/>
              </a:ext>
            </a:extLst>
          </p:cNvPr>
          <p:cNvSpPr>
            <a:spLocks noGrp="1"/>
          </p:cNvSpPr>
          <p:nvPr>
            <p:ph idx="1"/>
          </p:nvPr>
        </p:nvSpPr>
        <p:spPr>
          <a:xfrm>
            <a:off x="643466" y="1264197"/>
            <a:ext cx="10371667" cy="4932746"/>
          </a:xfrm>
        </p:spPr>
        <p:txBody>
          <a:bodyPr/>
          <a:lstStyle/>
          <a:p>
            <a:r>
              <a:rPr lang="es-LA" sz="2000" b="0" i="0" strike="noStrike" cap="none" spc="0" baseline="0">
                <a:solidFill>
                  <a:srgbClr val="262626"/>
                </a:solidFill>
                <a:effectLst/>
                <a:latin typeface="Arial"/>
                <a:ea typeface="Arial"/>
                <a:cs typeface="Arial"/>
              </a:rPr>
              <a:t>Fecha y aparición de los síntomas</a:t>
            </a:r>
          </a:p>
          <a:p>
            <a:r>
              <a:rPr lang="es-LA" sz="2000" b="0" i="0" strike="noStrike" cap="none" spc="0" baseline="0">
                <a:solidFill>
                  <a:srgbClr val="262626"/>
                </a:solidFill>
                <a:effectLst/>
                <a:latin typeface="Arial"/>
                <a:ea typeface="Arial"/>
                <a:cs typeface="Arial"/>
              </a:rPr>
              <a:t>Tipo y gravedad de los síntomas: Haga una revisión completa de los sistemas, si corresponde</a:t>
            </a:r>
          </a:p>
          <a:p>
            <a:r>
              <a:rPr lang="es-LA" sz="2000" b="0" i="0" strike="noStrike" cap="none" spc="0" baseline="0">
                <a:solidFill>
                  <a:srgbClr val="262626"/>
                </a:solidFill>
                <a:effectLst/>
                <a:latin typeface="Arial"/>
                <a:ea typeface="Arial"/>
                <a:cs typeface="Arial"/>
              </a:rPr>
              <a:t>Exposición a personas enfermas, especialmente en el hogar o el lugar de trabajo</a:t>
            </a:r>
          </a:p>
          <a:p>
            <a:r>
              <a:rPr lang="es-LA" sz="2000" b="0" i="0" strike="noStrike" cap="none" spc="0" baseline="0">
                <a:solidFill>
                  <a:srgbClr val="262626"/>
                </a:solidFill>
                <a:effectLst/>
                <a:latin typeface="Arial"/>
                <a:ea typeface="Arial"/>
                <a:cs typeface="Arial"/>
              </a:rPr>
              <a:t>Estado de vacunación </a:t>
            </a:r>
          </a:p>
          <a:p>
            <a:r>
              <a:rPr lang="es-LA" sz="2000" b="0" i="0" strike="noStrike" cap="none" spc="0" baseline="0">
                <a:solidFill>
                  <a:srgbClr val="262626"/>
                </a:solidFill>
                <a:effectLst/>
                <a:latin typeface="Arial"/>
                <a:ea typeface="Arial"/>
                <a:cs typeface="Arial"/>
              </a:rPr>
              <a:t>Recuerde: “Totalmente vacunado” significa &gt; dos semanas desde la última dosis de la serie, preferentemente con los refuerzos recomendados</a:t>
            </a:r>
          </a:p>
          <a:p>
            <a:r>
              <a:rPr lang="es-LA" sz="2000" b="0" i="0" strike="noStrike" cap="none" spc="0" baseline="0">
                <a:solidFill>
                  <a:srgbClr val="262626"/>
                </a:solidFill>
                <a:effectLst/>
                <a:latin typeface="Arial"/>
                <a:ea typeface="Arial"/>
                <a:cs typeface="Arial"/>
              </a:rPr>
              <a:t>Historia clínica, incluidas comorbilidades</a:t>
            </a:r>
          </a:p>
          <a:p>
            <a:pPr lvl="1"/>
            <a:r>
              <a:rPr lang="es-LA" sz="1800" b="0" i="0" strike="noStrike" cap="none" spc="0" baseline="0">
                <a:solidFill>
                  <a:srgbClr val="262626"/>
                </a:solidFill>
                <a:effectLst/>
                <a:latin typeface="Arial"/>
                <a:ea typeface="Arial"/>
                <a:cs typeface="Arial"/>
              </a:rPr>
              <a:t>Determine los factores de riesgo de enfermedad grave</a:t>
            </a:r>
          </a:p>
          <a:p>
            <a:pPr lvl="1"/>
            <a:r>
              <a:rPr lang="es-LA" sz="1800" b="0" i="0" strike="noStrike" cap="none" spc="0" baseline="0">
                <a:solidFill>
                  <a:srgbClr val="262626"/>
                </a:solidFill>
                <a:effectLst/>
                <a:latin typeface="Arial"/>
                <a:ea typeface="Arial"/>
                <a:cs typeface="Arial"/>
              </a:rPr>
              <a:t>Comience a elaborar un diagnóstico diferencial para los síntomas presentes.</a:t>
            </a:r>
          </a:p>
          <a:p>
            <a:pPr lvl="1"/>
            <a:r>
              <a:rPr lang="es-LA" sz="1800" b="0" i="0" strike="noStrike" cap="none" spc="0" baseline="0">
                <a:solidFill>
                  <a:srgbClr val="262626"/>
                </a:solidFill>
                <a:effectLst/>
                <a:latin typeface="Arial"/>
                <a:ea typeface="Arial"/>
                <a:cs typeface="Arial"/>
              </a:rPr>
              <a:t>Desarrolle un plan de atención que considere el manejo de afecciones comórbidas/crónicas (p. ej., diabetes, ICC, VIH o trastornos psiquiátricos)</a:t>
            </a:r>
          </a:p>
          <a:p>
            <a:r>
              <a:rPr lang="es-LA" sz="2000" b="0" i="0" strike="noStrike" cap="none" spc="0" baseline="0">
                <a:solidFill>
                  <a:srgbClr val="262626"/>
                </a:solidFill>
                <a:effectLst/>
                <a:latin typeface="Arial"/>
                <a:ea typeface="Arial"/>
                <a:cs typeface="Arial"/>
              </a:rPr>
              <a:t>Antecedentes sociales, entorno de hogar/trabajo, barreras para la atención</a:t>
            </a:r>
          </a:p>
          <a:p>
            <a:pPr lvl="1"/>
            <a:endParaRPr lang="en-US"/>
          </a:p>
        </p:txBody>
      </p:sp>
    </p:spTree>
    <p:extLst>
      <p:ext uri="{BB962C8B-B14F-4D97-AF65-F5344CB8AC3E}">
        <p14:creationId xmlns:p14="http://schemas.microsoft.com/office/powerpoint/2010/main" val="21372411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6CB3679-857B-4869-A8A5-CCA54E295AB1}"/>
              </a:ext>
            </a:extLst>
          </p:cNvPr>
          <p:cNvSpPr>
            <a:spLocks noGrp="1"/>
          </p:cNvSpPr>
          <p:nvPr>
            <p:ph type="body" idx="1"/>
          </p:nvPr>
        </p:nvSpPr>
        <p:spPr>
          <a:xfrm>
            <a:off x="1148862" y="3868615"/>
            <a:ext cx="10439457" cy="2625318"/>
          </a:xfrm>
        </p:spPr>
        <p:txBody>
          <a:bodyPr/>
          <a:lstStyle/>
          <a:p>
            <a:pPr marL="4762" indent="0">
              <a:buNone/>
            </a:pPr>
            <a:r>
              <a:rPr lang="es-LA" sz="2800" b="0" i="0" strike="noStrike" cap="none" spc="0" baseline="0">
                <a:solidFill>
                  <a:srgbClr val="DEEBF7"/>
                </a:solidFill>
                <a:effectLst/>
                <a:latin typeface="Arial"/>
                <a:ea typeface="Arial"/>
                <a:cs typeface="Arial"/>
              </a:rPr>
              <a:t>¿Qué significa esto y por qué debemos construir un diagnóstico diferencial completo (incluso si estamos muy seguros de que el paciente tiene COVID-19)?</a:t>
            </a:r>
          </a:p>
        </p:txBody>
      </p:sp>
      <p:sp>
        <p:nvSpPr>
          <p:cNvPr id="5" name="Title 4">
            <a:extLst>
              <a:ext uri="{FF2B5EF4-FFF2-40B4-BE49-F238E27FC236}">
                <a16:creationId xmlns:a16="http://schemas.microsoft.com/office/drawing/2014/main" id="{A7259F6A-65EC-431F-A5C4-FC2412D81083}"/>
              </a:ext>
            </a:extLst>
          </p:cNvPr>
          <p:cNvSpPr>
            <a:spLocks noGrp="1"/>
          </p:cNvSpPr>
          <p:nvPr>
            <p:ph type="title"/>
          </p:nvPr>
        </p:nvSpPr>
        <p:spPr>
          <a:xfrm>
            <a:off x="2251388" y="2317541"/>
            <a:ext cx="8234404" cy="1671934"/>
          </a:xfrm>
        </p:spPr>
        <p:txBody>
          <a:bodyPr/>
          <a:lstStyle/>
          <a:p>
            <a:r>
              <a:rPr lang="es-LA" sz="4800" b="1" i="0" strike="noStrike" cap="none" spc="0" baseline="0">
                <a:solidFill>
                  <a:srgbClr val="DEEBF7"/>
                </a:solidFill>
                <a:effectLst/>
                <a:latin typeface="Arial"/>
                <a:ea typeface="Arial"/>
                <a:cs typeface="Arial"/>
              </a:rPr>
              <a:t>¡No todas las toses son COVID! </a:t>
            </a:r>
          </a:p>
        </p:txBody>
      </p:sp>
    </p:spTree>
    <p:extLst>
      <p:ext uri="{BB962C8B-B14F-4D97-AF65-F5344CB8AC3E}">
        <p14:creationId xmlns:p14="http://schemas.microsoft.com/office/powerpoint/2010/main" val="180911570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ED111-9728-4575-8879-83D7E3210FBB}"/>
              </a:ext>
            </a:extLst>
          </p:cNvPr>
          <p:cNvSpPr>
            <a:spLocks noGrp="1"/>
          </p:cNvSpPr>
          <p:nvPr>
            <p:ph type="title"/>
          </p:nvPr>
        </p:nvSpPr>
        <p:spPr>
          <a:xfrm>
            <a:off x="357555" y="295417"/>
            <a:ext cx="11154508" cy="800039"/>
          </a:xfrm>
        </p:spPr>
        <p:txBody>
          <a:bodyPr>
            <a:normAutofit fontScale="90000"/>
          </a:bodyPr>
          <a:lstStyle/>
          <a:p>
            <a:r>
              <a:rPr lang="es-LA" sz="3200" b="1" i="0" strike="noStrike" cap="none" spc="0" baseline="0">
                <a:solidFill>
                  <a:srgbClr val="577F9F"/>
                </a:solidFill>
                <a:effectLst/>
                <a:latin typeface="Arial"/>
                <a:ea typeface="Arial"/>
                <a:cs typeface="Arial"/>
              </a:rPr>
              <a:t>Síntomas frecuentes del cuadro clínico y diagnósticos diferenciales</a:t>
            </a:r>
          </a:p>
        </p:txBody>
      </p:sp>
      <p:graphicFrame>
        <p:nvGraphicFramePr>
          <p:cNvPr id="6" name="Content Placeholder 5">
            <a:extLst>
              <a:ext uri="{FF2B5EF4-FFF2-40B4-BE49-F238E27FC236}">
                <a16:creationId xmlns:a16="http://schemas.microsoft.com/office/drawing/2014/main" id="{CB5D4BC5-1243-43C5-9E7E-34977A835C23}"/>
              </a:ext>
            </a:extLst>
          </p:cNvPr>
          <p:cNvGraphicFramePr>
            <a:graphicFrameLocks noGrp="1"/>
          </p:cNvGraphicFramePr>
          <p:nvPr>
            <p:ph idx="1"/>
            <p:extLst>
              <p:ext uri="{D42A27DB-BD31-4B8C-83A1-F6EECF244321}">
                <p14:modId xmlns:p14="http://schemas.microsoft.com/office/powerpoint/2010/main" val="2333743209"/>
              </p:ext>
            </p:extLst>
          </p:nvPr>
        </p:nvGraphicFramePr>
        <p:xfrm>
          <a:off x="457201" y="1312985"/>
          <a:ext cx="11154507" cy="5249598"/>
        </p:xfrm>
        <a:graphic>
          <a:graphicData uri="http://schemas.openxmlformats.org/drawingml/2006/table">
            <a:tbl>
              <a:tblPr firstRow="1" firstCol="1" bandRow="1">
                <a:tableStyleId>{5A111915-BE36-4E01-A7E5-04B1672EAD32}</a:tableStyleId>
              </a:tblPr>
              <a:tblGrid>
                <a:gridCol w="5175913">
                  <a:extLst>
                    <a:ext uri="{9D8B030D-6E8A-4147-A177-3AD203B41FA5}">
                      <a16:colId xmlns:a16="http://schemas.microsoft.com/office/drawing/2014/main" val="1919745828"/>
                    </a:ext>
                  </a:extLst>
                </a:gridCol>
                <a:gridCol w="5978594">
                  <a:extLst>
                    <a:ext uri="{9D8B030D-6E8A-4147-A177-3AD203B41FA5}">
                      <a16:colId xmlns:a16="http://schemas.microsoft.com/office/drawing/2014/main" val="1233066488"/>
                    </a:ext>
                  </a:extLst>
                </a:gridCol>
              </a:tblGrid>
              <a:tr h="498707">
                <a:tc>
                  <a:txBody>
                    <a:bodyPr/>
                    <a:lstStyle/>
                    <a:p>
                      <a:pPr marL="0" marR="0">
                        <a:lnSpc>
                          <a:spcPct val="100000"/>
                        </a:lnSpc>
                        <a:spcBef>
                          <a:spcPts val="600"/>
                        </a:spcBef>
                        <a:spcAft>
                          <a:spcPts val="600"/>
                        </a:spcAft>
                      </a:pPr>
                      <a:r>
                        <a:rPr lang="es-LA" sz="2000" b="1" i="0" strike="noStrike" cap="none" spc="0" baseline="0">
                          <a:solidFill>
                            <a:srgbClr val="FFFFFF"/>
                          </a:solidFill>
                          <a:effectLst/>
                          <a:latin typeface="Arial"/>
                          <a:ea typeface="Arial"/>
                          <a:cs typeface="Arial"/>
                        </a:rPr>
                        <a:t>Síntomas</a:t>
                      </a:r>
                    </a:p>
                  </a:txBody>
                  <a:tcPr marL="68580" marR="68580" marT="0" marB="0"/>
                </a:tc>
                <a:tc>
                  <a:txBody>
                    <a:bodyPr/>
                    <a:lstStyle/>
                    <a:p>
                      <a:pPr marL="0" marR="0">
                        <a:lnSpc>
                          <a:spcPct val="100000"/>
                        </a:lnSpc>
                        <a:spcBef>
                          <a:spcPts val="600"/>
                        </a:spcBef>
                        <a:spcAft>
                          <a:spcPts val="600"/>
                        </a:spcAft>
                      </a:pPr>
                      <a:r>
                        <a:rPr lang="es-LA" sz="2000" b="1" i="0" strike="noStrike" cap="none" spc="0" baseline="0">
                          <a:solidFill>
                            <a:srgbClr val="FFFFFF"/>
                          </a:solidFill>
                          <a:effectLst/>
                          <a:latin typeface="Arial"/>
                          <a:ea typeface="Arial"/>
                          <a:cs typeface="Arial"/>
                        </a:rPr>
                        <a:t>Posibles diagnósticos</a:t>
                      </a:r>
                      <a:endParaRPr lang="en-US" sz="200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77263807"/>
                  </a:ext>
                </a:extLst>
              </a:tr>
              <a:tr h="4750891">
                <a:tc>
                  <a:txBody>
                    <a:bodyPr/>
                    <a:lstStyle/>
                    <a:p>
                      <a:pPr marL="0" marR="0">
                        <a:lnSpc>
                          <a:spcPct val="100000"/>
                        </a:lnSpc>
                        <a:spcBef>
                          <a:spcPct val="0"/>
                        </a:spcBef>
                        <a:spcAft>
                          <a:spcPct val="0"/>
                        </a:spcAft>
                      </a:pPr>
                      <a:r>
                        <a:rPr lang="es-LA" sz="1600" b="1" i="0" strike="noStrike" cap="none" spc="0" baseline="0">
                          <a:solidFill>
                            <a:srgbClr val="000000"/>
                          </a:solidFill>
                          <a:effectLst/>
                          <a:latin typeface="Arial"/>
                          <a:ea typeface="Arial"/>
                          <a:cs typeface="Arial"/>
                        </a:rPr>
                        <a:t>Tos, disnea</a:t>
                      </a:r>
                    </a:p>
                    <a:p>
                      <a:pPr marL="0" marR="0">
                        <a:lnSpc>
                          <a:spcPct val="100000"/>
                        </a:lnSpc>
                        <a:spcBef>
                          <a:spcPct val="0"/>
                        </a:spcBef>
                        <a:spcAft>
                          <a:spcPct val="0"/>
                        </a:spcAft>
                      </a:pPr>
                      <a:r>
                        <a:rPr lang="es-LA" sz="1600" b="1" i="0" strike="noStrike" cap="none" spc="0" baseline="0">
                          <a:solidFill>
                            <a:srgbClr val="000000"/>
                          </a:solidFill>
                          <a:effectLst/>
                          <a:latin typeface="Arial"/>
                          <a:ea typeface="Arial"/>
                          <a:cs typeface="Arial"/>
                        </a:rPr>
                        <a:t>Fiebre</a:t>
                      </a:r>
                    </a:p>
                    <a:p>
                      <a:pPr marL="0" marR="0">
                        <a:lnSpc>
                          <a:spcPct val="100000"/>
                        </a:lnSpc>
                        <a:spcBef>
                          <a:spcPct val="0"/>
                        </a:spcBef>
                        <a:spcAft>
                          <a:spcPct val="0"/>
                        </a:spcAft>
                      </a:pPr>
                      <a:r>
                        <a:rPr lang="es-LA" sz="1600" b="1" i="0" strike="noStrike" cap="none" spc="0" baseline="0">
                          <a:solidFill>
                            <a:srgbClr val="000000"/>
                          </a:solidFill>
                          <a:effectLst/>
                          <a:latin typeface="Arial"/>
                          <a:ea typeface="Arial"/>
                          <a:cs typeface="Arial"/>
                        </a:rPr>
                        <a:t>Secreción/congestión nasal</a:t>
                      </a:r>
                    </a:p>
                    <a:p>
                      <a:pPr marL="0" marR="0">
                        <a:lnSpc>
                          <a:spcPct val="100000"/>
                        </a:lnSpc>
                        <a:spcBef>
                          <a:spcPct val="0"/>
                        </a:spcBef>
                        <a:spcAft>
                          <a:spcPct val="0"/>
                        </a:spcAft>
                      </a:pPr>
                      <a:r>
                        <a:rPr lang="es-LA" sz="1600" b="1" i="0" strike="noStrike" cap="none" spc="0" baseline="0">
                          <a:solidFill>
                            <a:srgbClr val="000000"/>
                          </a:solidFill>
                          <a:effectLst/>
                          <a:latin typeface="Arial"/>
                          <a:ea typeface="Arial"/>
                          <a:cs typeface="Arial"/>
                        </a:rPr>
                        <a:t>Dolor de garganta</a:t>
                      </a:r>
                    </a:p>
                    <a:p>
                      <a:pPr marL="0" marR="0">
                        <a:lnSpc>
                          <a:spcPct val="100000"/>
                        </a:lnSpc>
                        <a:spcBef>
                          <a:spcPct val="0"/>
                        </a:spcBef>
                        <a:spcAft>
                          <a:spcPct val="0"/>
                        </a:spcAft>
                      </a:pPr>
                      <a:r>
                        <a:rPr lang="es-LA" sz="1600" b="1" i="0" strike="noStrike" cap="none" spc="0" baseline="0">
                          <a:solidFill>
                            <a:srgbClr val="000000"/>
                          </a:solidFill>
                          <a:effectLst/>
                          <a:latin typeface="Arial"/>
                          <a:ea typeface="Arial"/>
                          <a:cs typeface="Arial"/>
                        </a:rPr>
                        <a:t>Dolores de cabeza/corporales/musculares</a:t>
                      </a:r>
                    </a:p>
                    <a:p>
                      <a:pPr marL="0" marR="0">
                        <a:lnSpc>
                          <a:spcPct val="100000"/>
                        </a:lnSpc>
                        <a:spcBef>
                          <a:spcPct val="0"/>
                        </a:spcBef>
                        <a:spcAft>
                          <a:spcPct val="0"/>
                        </a:spcAft>
                      </a:pPr>
                      <a:r>
                        <a:rPr lang="es-LA" sz="1600" b="1" i="0" strike="noStrike" cap="none" spc="0" baseline="0">
                          <a:solidFill>
                            <a:srgbClr val="000000"/>
                          </a:solidFill>
                          <a:effectLst/>
                          <a:latin typeface="Arial"/>
                          <a:ea typeface="Arial"/>
                          <a:cs typeface="Arial"/>
                        </a:rPr>
                        <a:t>Dolor en el pecho</a:t>
                      </a:r>
                    </a:p>
                    <a:p>
                      <a:pPr marL="0" marR="0">
                        <a:lnSpc>
                          <a:spcPct val="100000"/>
                        </a:lnSpc>
                        <a:spcBef>
                          <a:spcPct val="0"/>
                        </a:spcBef>
                        <a:spcAft>
                          <a:spcPct val="0"/>
                        </a:spcAft>
                      </a:pPr>
                      <a:r>
                        <a:rPr lang="es-LA" sz="1600" b="1" i="0" strike="noStrike" cap="none" spc="0" baseline="0">
                          <a:solidFill>
                            <a:srgbClr val="000000"/>
                          </a:solidFill>
                          <a:effectLst/>
                          <a:latin typeface="Arial"/>
                          <a:ea typeface="Arial"/>
                          <a:cs typeface="Arial"/>
                        </a:rPr>
                        <a:t>Confusión/alteración del estado de conciencia </a:t>
                      </a:r>
                    </a:p>
                    <a:p>
                      <a:pPr marL="0" marR="0">
                        <a:lnSpc>
                          <a:spcPct val="100000"/>
                        </a:lnSpc>
                        <a:spcBef>
                          <a:spcPct val="0"/>
                        </a:spcBef>
                        <a:spcAft>
                          <a:spcPct val="0"/>
                        </a:spcAft>
                      </a:pPr>
                      <a:r>
                        <a:rPr lang="es-LA" sz="1600" b="1" i="0" strike="noStrike" cap="none" spc="0" baseline="0">
                          <a:solidFill>
                            <a:srgbClr val="000000"/>
                          </a:solidFill>
                          <a:effectLst/>
                          <a:latin typeface="Arial"/>
                          <a:ea typeface="Arial"/>
                          <a:cs typeface="Arial"/>
                        </a:rPr>
                        <a:t>Pérdida del gusto y el olfato*</a:t>
                      </a:r>
                    </a:p>
                    <a:p>
                      <a:pPr marL="0" marR="0" lvl="0" indent="0" algn="l" defTabSz="914400" rtl="0" eaLnBrk="1" fontAlgn="auto" latinLnBrk="0" hangingPunct="1">
                        <a:lnSpc>
                          <a:spcPct val="100000"/>
                        </a:lnSpc>
                        <a:spcBef>
                          <a:spcPct val="0"/>
                        </a:spcBef>
                        <a:spcAft>
                          <a:spcPct val="0"/>
                        </a:spcAft>
                        <a:buClrTx/>
                        <a:buSzTx/>
                        <a:buFontTx/>
                        <a:buNone/>
                        <a:defRPr/>
                      </a:pPr>
                      <a:r>
                        <a:rPr lang="es-LA" sz="1600" b="1" i="0" strike="noStrike" cap="none" spc="0" baseline="0">
                          <a:solidFill>
                            <a:srgbClr val="000000"/>
                          </a:solidFill>
                          <a:effectLst/>
                          <a:latin typeface="Arial"/>
                          <a:ea typeface="Arial"/>
                          <a:cs typeface="Arial"/>
                        </a:rPr>
                        <a:t>Síntomas GI (náuseas/vómitos/diarrea)**</a:t>
                      </a:r>
                    </a:p>
                    <a:p>
                      <a:pPr marL="0" marR="0">
                        <a:lnSpc>
                          <a:spcPct val="100000"/>
                        </a:lnSpc>
                        <a:spcBef>
                          <a:spcPct val="0"/>
                        </a:spcBef>
                        <a:spcAft>
                          <a:spcPct val="0"/>
                        </a:spcAft>
                      </a:pPr>
                      <a:endParaRPr lang="en-US" sz="1600">
                        <a:effectLst/>
                      </a:endParaRPr>
                    </a:p>
                    <a:p>
                      <a:pPr marL="0" marR="0">
                        <a:lnSpc>
                          <a:spcPct val="100000"/>
                        </a:lnSpc>
                        <a:spcBef>
                          <a:spcPts val="600"/>
                        </a:spcBef>
                        <a:spcAft>
                          <a:spcPts val="600"/>
                        </a:spcAft>
                      </a:pPr>
                      <a:r>
                        <a:rPr lang="en-US" sz="1600">
                          <a:effectLst/>
                        </a:rPr>
                        <a:t> </a:t>
                      </a:r>
                      <a:endParaRPr lang="en-US" sz="160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txBody>
                  <a:tcPr marL="68580" marR="68580" marT="0" marB="0"/>
                </a:tc>
                <a:tc>
                  <a:txBody>
                    <a:bodyPr/>
                    <a:lstStyle/>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COVID-19 </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Otra enfermedad respiratoria viral (adenovirus, rinovirus, etc.)</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Neumonía adquirida en la comunidad</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Síndrome coronario agudo</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Lesión renal/insuficiencia renal aguda</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Insuficiencia cardíaca congestiva (ICC)</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EPOC/exacerbación del asma </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Enfermedad por reflujo gastroesofágico/reflujo</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Causas infecciosas alternativas (considere las causas de fiebre en su comunidad)</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Gripe</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Faringitis estreptocócica </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Alergias estacionales </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Accidente cerebrovascular/ACV/AIT  </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Anomalías electrolíticas</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Gastroenteritis **</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Abdomen agudo **</a:t>
                      </a:r>
                    </a:p>
                    <a:p>
                      <a:pPr marL="0" marR="0">
                        <a:lnSpc>
                          <a:spcPct val="100000"/>
                        </a:lnSpc>
                        <a:spcBef>
                          <a:spcPct val="0"/>
                        </a:spcBef>
                        <a:spcAft>
                          <a:spcPct val="0"/>
                        </a:spcAft>
                      </a:pPr>
                      <a:r>
                        <a:rPr lang="es-LA" sz="1600" b="0" i="0" strike="noStrike" cap="none" spc="0" baseline="0">
                          <a:solidFill>
                            <a:srgbClr val="000000"/>
                          </a:solidFill>
                          <a:effectLst/>
                          <a:latin typeface="Arial"/>
                          <a:ea typeface="Arial"/>
                          <a:cs typeface="Arial"/>
                        </a:rPr>
                        <a:t>Causas relacionadas con el embarazo **</a:t>
                      </a:r>
                    </a:p>
                  </a:txBody>
                  <a:tcPr marL="68580" marR="68580" marT="0" marB="0"/>
                </a:tc>
                <a:extLst>
                  <a:ext uri="{0D108BD9-81ED-4DB2-BD59-A6C34878D82A}">
                    <a16:rowId xmlns:a16="http://schemas.microsoft.com/office/drawing/2014/main" val="1362043829"/>
                  </a:ext>
                </a:extLst>
              </a:tr>
            </a:tbl>
          </a:graphicData>
        </a:graphic>
      </p:graphicFrame>
    </p:spTree>
    <p:extLst>
      <p:ext uri="{BB962C8B-B14F-4D97-AF65-F5344CB8AC3E}">
        <p14:creationId xmlns:p14="http://schemas.microsoft.com/office/powerpoint/2010/main" val="427500602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2FF7-A770-0634-8523-6F46ABE7020C}"/>
              </a:ext>
            </a:extLst>
          </p:cNvPr>
          <p:cNvSpPr>
            <a:spLocks noGrp="1"/>
          </p:cNvSpPr>
          <p:nvPr>
            <p:ph type="title"/>
          </p:nvPr>
        </p:nvSpPr>
        <p:spPr>
          <a:xfrm>
            <a:off x="414867" y="288524"/>
            <a:ext cx="8543925" cy="800039"/>
          </a:xfrm>
        </p:spPr>
        <p:txBody>
          <a:bodyPr/>
          <a:lstStyle/>
          <a:p>
            <a:r>
              <a:rPr lang="es-LA" sz="3600" b="1" i="0" strike="noStrike" cap="none" spc="0" baseline="0">
                <a:solidFill>
                  <a:srgbClr val="577F9F"/>
                </a:solidFill>
                <a:effectLst/>
                <a:latin typeface="Arial"/>
                <a:ea typeface="Arial"/>
                <a:cs typeface="Arial"/>
              </a:rPr>
              <a:t>Definiciones de casos: COVID-19</a:t>
            </a:r>
          </a:p>
        </p:txBody>
      </p:sp>
      <p:sp>
        <p:nvSpPr>
          <p:cNvPr id="3" name="Content Placeholder 2">
            <a:extLst>
              <a:ext uri="{FF2B5EF4-FFF2-40B4-BE49-F238E27FC236}">
                <a16:creationId xmlns:a16="http://schemas.microsoft.com/office/drawing/2014/main" id="{84691D23-7792-27F1-2551-F3948A92D032}"/>
              </a:ext>
            </a:extLst>
          </p:cNvPr>
          <p:cNvSpPr>
            <a:spLocks noGrp="1"/>
          </p:cNvSpPr>
          <p:nvPr>
            <p:ph idx="1"/>
          </p:nvPr>
        </p:nvSpPr>
        <p:spPr>
          <a:xfrm>
            <a:off x="747346" y="1230330"/>
            <a:ext cx="10697308" cy="4932746"/>
          </a:xfrm>
        </p:spPr>
        <p:txBody>
          <a:bodyPr/>
          <a:lstStyle/>
          <a:p>
            <a:pPr fontAlgn="base"/>
            <a:r>
              <a:rPr lang="es-LA" sz="2200" b="1" i="0" strike="noStrike" cap="none" spc="0" baseline="0">
                <a:solidFill>
                  <a:srgbClr val="262626"/>
                </a:solidFill>
                <a:effectLst/>
                <a:latin typeface="Arial"/>
                <a:ea typeface="Arial"/>
                <a:cs typeface="Arial"/>
              </a:rPr>
              <a:t>Infección asintomática:</a:t>
            </a:r>
            <a:r>
              <a:rPr lang="es-LA" sz="2200" b="0" i="0" strike="noStrike" cap="none" spc="0" baseline="0">
                <a:solidFill>
                  <a:srgbClr val="262626"/>
                </a:solidFill>
                <a:effectLst/>
                <a:latin typeface="Arial"/>
                <a:ea typeface="Arial"/>
                <a:cs typeface="Arial"/>
              </a:rPr>
              <a:t> Personas con resultado positivo de SARS-CoV-2 mediante una prueba virológica, pero sin síntomas compatibles con la COVID-19</a:t>
            </a:r>
          </a:p>
          <a:p>
            <a:pPr fontAlgn="base"/>
            <a:r>
              <a:rPr lang="es-LA" sz="2200" b="1" i="0" strike="noStrike" cap="none" spc="0" baseline="0">
                <a:solidFill>
                  <a:srgbClr val="262626"/>
                </a:solidFill>
                <a:effectLst/>
                <a:latin typeface="Arial"/>
                <a:ea typeface="Arial"/>
                <a:cs typeface="Arial"/>
              </a:rPr>
              <a:t>Enfermedad leve:</a:t>
            </a:r>
            <a:r>
              <a:rPr lang="es-LA" sz="2200" b="0" i="0" strike="noStrike" cap="none" spc="0" baseline="0">
                <a:solidFill>
                  <a:srgbClr val="262626"/>
                </a:solidFill>
                <a:effectLst/>
                <a:latin typeface="Arial"/>
                <a:ea typeface="Arial"/>
                <a:cs typeface="Arial"/>
              </a:rPr>
              <a:t> Personas que tienen cualquiera de los signos y síntomas de la COVID-19 (como fiebre, tos, dolor de garganta, malestar general, dolor de cabeza, dolores musculares, pérdida del gusto y del olfato) pero que no tienen falta de aire, disnea o imágenes anormales (p. ej., radiografía de tórax). </a:t>
            </a:r>
          </a:p>
          <a:p>
            <a:pPr fontAlgn="base"/>
            <a:r>
              <a:rPr lang="es-LA" sz="2200" b="1" i="0" strike="noStrike" cap="none" spc="0" baseline="0">
                <a:solidFill>
                  <a:srgbClr val="262626"/>
                </a:solidFill>
                <a:effectLst/>
                <a:latin typeface="Arial"/>
                <a:ea typeface="Arial"/>
                <a:cs typeface="Arial"/>
              </a:rPr>
              <a:t>Enfermedad moderada:</a:t>
            </a:r>
            <a:r>
              <a:rPr lang="es-LA" sz="2200" b="0" i="0" strike="noStrike" cap="none" spc="0" baseline="0">
                <a:solidFill>
                  <a:srgbClr val="262626"/>
                </a:solidFill>
                <a:effectLst/>
                <a:latin typeface="Arial"/>
                <a:ea typeface="Arial"/>
                <a:cs typeface="Arial"/>
              </a:rPr>
              <a:t> Personas que muestran evidencia de enfermedad de las vías respiratorias inferiores pero que mantienen una saturación de oxígeno (SpO</a:t>
            </a:r>
            <a:r>
              <a:rPr lang="es-LA" sz="2200" b="0" i="0" strike="noStrike" cap="none" spc="0" baseline="-25000">
                <a:solidFill>
                  <a:srgbClr val="262626"/>
                </a:solidFill>
                <a:effectLst/>
                <a:latin typeface="Arial"/>
                <a:ea typeface="Arial"/>
                <a:cs typeface="Arial"/>
              </a:rPr>
              <a:t>2</a:t>
            </a:r>
            <a:r>
              <a:rPr lang="es-LA" sz="2200" b="0" i="0" strike="noStrike" cap="none" spc="0" baseline="0">
                <a:solidFill>
                  <a:srgbClr val="262626"/>
                </a:solidFill>
                <a:effectLst/>
                <a:latin typeface="Arial"/>
                <a:ea typeface="Arial"/>
                <a:cs typeface="Arial"/>
              </a:rPr>
              <a:t>) de ≥94 % respirando aire ambiente en el nivel del mar</a:t>
            </a:r>
          </a:p>
          <a:p>
            <a:pPr fontAlgn="base"/>
            <a:r>
              <a:rPr lang="es-LA" sz="2200" b="1" i="0" strike="noStrike" cap="none" spc="0" baseline="0">
                <a:solidFill>
                  <a:srgbClr val="262626"/>
                </a:solidFill>
                <a:effectLst/>
                <a:latin typeface="Arial"/>
                <a:ea typeface="Arial"/>
                <a:cs typeface="Arial"/>
              </a:rPr>
              <a:t>Enfermedad grave:</a:t>
            </a:r>
            <a:r>
              <a:rPr lang="es-LA" sz="2200" b="0" i="0" strike="noStrike" cap="none" spc="0" baseline="0">
                <a:solidFill>
                  <a:srgbClr val="262626"/>
                </a:solidFill>
                <a:effectLst/>
                <a:latin typeface="Arial"/>
                <a:ea typeface="Arial"/>
                <a:cs typeface="Arial"/>
              </a:rPr>
              <a:t> Personas que tienen una SpO</a:t>
            </a:r>
            <a:r>
              <a:rPr lang="es-LA" sz="2200" b="0" i="0" strike="noStrike" cap="none" spc="0" baseline="-25000">
                <a:solidFill>
                  <a:srgbClr val="262626"/>
                </a:solidFill>
                <a:effectLst/>
                <a:latin typeface="Arial"/>
                <a:ea typeface="Arial"/>
                <a:cs typeface="Arial"/>
              </a:rPr>
              <a:t>2</a:t>
            </a:r>
            <a:r>
              <a:rPr lang="es-LA" sz="2200" b="0" i="0" strike="noStrike" cap="none" spc="0" baseline="0">
                <a:solidFill>
                  <a:srgbClr val="262626"/>
                </a:solidFill>
                <a:effectLst/>
                <a:latin typeface="Arial"/>
                <a:ea typeface="Arial"/>
                <a:cs typeface="Arial"/>
              </a:rPr>
              <a:t> de &lt;94 % respirando aire ambiente en el nivel del mar, frecuencia respiratoria &gt;30 respiraciones por minuto o infiltrados pulmonares &gt;50 %</a:t>
            </a:r>
          </a:p>
          <a:p>
            <a:pPr fontAlgn="base"/>
            <a:r>
              <a:rPr lang="es-LA" sz="2200" b="1" i="0" strike="noStrike" cap="none" spc="0" baseline="0">
                <a:solidFill>
                  <a:srgbClr val="262626"/>
                </a:solidFill>
                <a:effectLst/>
                <a:latin typeface="Arial"/>
                <a:ea typeface="Arial"/>
                <a:cs typeface="Arial"/>
              </a:rPr>
              <a:t>Enfermedad crítica:</a:t>
            </a:r>
            <a:r>
              <a:rPr lang="es-LA" sz="2200" b="0" i="0" strike="noStrike" cap="none" spc="0" baseline="0">
                <a:solidFill>
                  <a:srgbClr val="262626"/>
                </a:solidFill>
                <a:effectLst/>
                <a:latin typeface="Arial"/>
                <a:ea typeface="Arial"/>
                <a:cs typeface="Arial"/>
              </a:rPr>
              <a:t> Personas con insuficiencia respiratoria, choque séptico y/o disfunción multiorgánica </a:t>
            </a:r>
          </a:p>
          <a:p>
            <a:pPr marL="0" indent="0">
              <a:buNone/>
            </a:pPr>
            <a:endParaRPr lang="en-US"/>
          </a:p>
        </p:txBody>
      </p:sp>
    </p:spTree>
    <p:extLst>
      <p:ext uri="{BB962C8B-B14F-4D97-AF65-F5344CB8AC3E}">
        <p14:creationId xmlns:p14="http://schemas.microsoft.com/office/powerpoint/2010/main" val="204486099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01C10FC-6827-8C59-E459-07E4618538BE}"/>
              </a:ext>
            </a:extLst>
          </p:cNvPr>
          <p:cNvSpPr>
            <a:spLocks noGrp="1"/>
          </p:cNvSpPr>
          <p:nvPr>
            <p:ph type="title"/>
          </p:nvPr>
        </p:nvSpPr>
        <p:spPr>
          <a:xfrm>
            <a:off x="838200" y="588494"/>
            <a:ext cx="10515600" cy="800039"/>
          </a:xfrm>
        </p:spPr>
        <p:txBody>
          <a:bodyPr>
            <a:normAutofit fontScale="90000"/>
          </a:bodyPr>
          <a:lstStyle/>
          <a:p>
            <a:r>
              <a:rPr lang="es-LA" sz="3200" b="1" i="0" strike="noStrike" cap="none" spc="0" baseline="0">
                <a:solidFill>
                  <a:srgbClr val="577F9F"/>
                </a:solidFill>
                <a:effectLst/>
                <a:latin typeface="Arial"/>
                <a:ea typeface="Arial"/>
                <a:cs typeface="Arial"/>
              </a:rPr>
              <a:t>La mayoría de los casos de COVID-19 son leves o moderados, y esa proporción puede aumentar.</a:t>
            </a:r>
            <a:endParaRPr lang="en-US"/>
          </a:p>
        </p:txBody>
      </p:sp>
      <p:graphicFrame>
        <p:nvGraphicFramePr>
          <p:cNvPr id="9" name="Diagram 8">
            <a:extLst>
              <a:ext uri="{FF2B5EF4-FFF2-40B4-BE49-F238E27FC236}">
                <a16:creationId xmlns:a16="http://schemas.microsoft.com/office/drawing/2014/main" id="{7FD5A5E2-3A83-FF39-4429-4A8385BCA404}"/>
              </a:ext>
            </a:extLst>
          </p:cNvPr>
          <p:cNvGraphicFramePr/>
          <p:nvPr>
            <p:extLst>
              <p:ext uri="{D42A27DB-BD31-4B8C-83A1-F6EECF244321}">
                <p14:modId xmlns:p14="http://schemas.microsoft.com/office/powerpoint/2010/main" val="1956325359"/>
              </p:ext>
            </p:extLst>
          </p:nvPr>
        </p:nvGraphicFramePr>
        <p:xfrm>
          <a:off x="633031" y="2070502"/>
          <a:ext cx="4133596" cy="3712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peech Bubble: Rectangle with Corners Rounded 3">
            <a:extLst>
              <a:ext uri="{FF2B5EF4-FFF2-40B4-BE49-F238E27FC236}">
                <a16:creationId xmlns:a16="http://schemas.microsoft.com/office/drawing/2014/main" id="{6A04D280-8B16-B226-5445-DE905B07D1F7}"/>
              </a:ext>
            </a:extLst>
          </p:cNvPr>
          <p:cNvSpPr/>
          <p:nvPr/>
        </p:nvSpPr>
        <p:spPr>
          <a:xfrm>
            <a:off x="5348849" y="4108537"/>
            <a:ext cx="6519100" cy="1785635"/>
          </a:xfrm>
          <a:prstGeom prst="wedgeRoundRectCallout">
            <a:avLst>
              <a:gd name="adj1" fmla="val -57210"/>
              <a:gd name="adj2" fmla="val -21473"/>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r>
              <a:rPr lang="es-LA" sz="1400" b="1" i="0" strike="noStrike" cap="none" spc="0" baseline="0">
                <a:solidFill>
                  <a:srgbClr val="262626"/>
                </a:solidFill>
                <a:effectLst/>
                <a:latin typeface="Arial"/>
                <a:ea typeface="Arial"/>
                <a:cs typeface="Arial"/>
              </a:rPr>
              <a:t>Entre el 60 % y el 70 % de los pacientes puede tratarse en el nivel de atención primaria y recuperarse sin problemas en el hogar. Recomiende a los pacientes que se comuniquen primero con el centro de atención primaria para obtener información, evaluación y orientación de parte de un enfermero o médico.</a:t>
            </a:r>
            <a:endParaRPr lang="en-US" sz="1400" b="1" dirty="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p>
            <a:pPr marL="0" marR="0">
              <a:spcBef>
                <a:spcPct val="0"/>
              </a:spcBef>
              <a:spcAft>
                <a:spcPct val="0"/>
              </a:spcAft>
            </a:pPr>
            <a:endParaRPr lang="en-US" sz="1200" dirty="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a:p>
            <a:r>
              <a:rPr lang="es-LA" sz="1400" b="1" i="0" strike="noStrike" cap="none" spc="0" baseline="0">
                <a:solidFill>
                  <a:srgbClr val="262626"/>
                </a:solidFill>
                <a:effectLst/>
                <a:latin typeface="Arial"/>
                <a:ea typeface="Arial"/>
                <a:cs typeface="Arial"/>
              </a:rPr>
              <a:t>El aislamiento es clave</a:t>
            </a:r>
            <a:r>
              <a:rPr lang="es-LA" sz="1400" b="0" i="0" strike="noStrike" cap="none" spc="0" baseline="0">
                <a:solidFill>
                  <a:srgbClr val="262626"/>
                </a:solidFill>
                <a:effectLst/>
                <a:latin typeface="Arial"/>
                <a:ea typeface="Arial"/>
                <a:cs typeface="Arial"/>
              </a:rPr>
              <a:t> para evitar que el virus se propague, mientras que la mayoría de los pacientes se recupera en el hogar. </a:t>
            </a:r>
            <a:endParaRPr lang="en-US" sz="1400" dirty="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11" name="Speech Bubble: Rectangle with Corners Rounded 4">
            <a:extLst>
              <a:ext uri="{FF2B5EF4-FFF2-40B4-BE49-F238E27FC236}">
                <a16:creationId xmlns:a16="http://schemas.microsoft.com/office/drawing/2014/main" id="{7EDC7725-F214-214D-2F76-0DA80D8B1481}"/>
              </a:ext>
            </a:extLst>
          </p:cNvPr>
          <p:cNvSpPr/>
          <p:nvPr/>
        </p:nvSpPr>
        <p:spPr>
          <a:xfrm>
            <a:off x="4651325" y="3073717"/>
            <a:ext cx="6907644" cy="710565"/>
          </a:xfrm>
          <a:prstGeom prst="wedgeRoundRectCallout">
            <a:avLst>
              <a:gd name="adj1" fmla="val -55350"/>
              <a:gd name="adj2" fmla="val 23611"/>
              <a:gd name="adj3" fmla="val 16667"/>
            </a:avLst>
          </a:prstGeom>
          <a:solidFill>
            <a:srgbClr val="B3E7E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a:spcBef>
                <a:spcPct val="0"/>
              </a:spcBef>
              <a:spcAft>
                <a:spcPct val="0"/>
              </a:spcAft>
            </a:pPr>
            <a:r>
              <a:rPr lang="es-LA" sz="1400" b="1" i="0" strike="noStrike" cap="none" spc="0" baseline="0">
                <a:solidFill>
                  <a:srgbClr val="262626"/>
                </a:solidFill>
                <a:effectLst/>
                <a:latin typeface="Arial"/>
                <a:ea typeface="Arial"/>
                <a:cs typeface="Arial"/>
              </a:rPr>
              <a:t>Entre el 10 y el 20 % de los pacientes necesitará evaluación y atención en un hospital, generalmente para administrarles oxigenoterapia médica. </a:t>
            </a:r>
            <a:endParaRPr lang="en-US" sz="1400">
              <a:solidFill>
                <a:srgbClr val="262626"/>
              </a:solidFill>
              <a:effectLst/>
              <a:latin typeface="Arial"/>
              <a:ea typeface="DengXian"/>
              <a:cs typeface="Arial"/>
            </a:endParaRPr>
          </a:p>
        </p:txBody>
      </p:sp>
      <p:sp>
        <p:nvSpPr>
          <p:cNvPr id="12" name="Speech Bubble: Rectangle with Corners Rounded 5">
            <a:extLst>
              <a:ext uri="{FF2B5EF4-FFF2-40B4-BE49-F238E27FC236}">
                <a16:creationId xmlns:a16="http://schemas.microsoft.com/office/drawing/2014/main" id="{E740CB42-4BD5-9F45-35D0-87DC9A471A8E}"/>
              </a:ext>
            </a:extLst>
          </p:cNvPr>
          <p:cNvSpPr/>
          <p:nvPr/>
        </p:nvSpPr>
        <p:spPr>
          <a:xfrm>
            <a:off x="3922565" y="2070502"/>
            <a:ext cx="7146488" cy="800697"/>
          </a:xfrm>
          <a:prstGeom prst="wedgeRoundRectCallout">
            <a:avLst>
              <a:gd name="adj1" fmla="val -57764"/>
              <a:gd name="adj2" fmla="val 2694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s-LA" sz="1400" b="1" i="0" strike="noStrike" cap="none" spc="0" baseline="0">
                <a:solidFill>
                  <a:srgbClr val="262626"/>
                </a:solidFill>
                <a:effectLst/>
                <a:latin typeface="Arial"/>
                <a:ea typeface="Arial"/>
                <a:cs typeface="Arial"/>
              </a:rPr>
              <a:t>Entre el 5 % y 10 % de los evaluados en el hospital desarrollará COVID-19 grave y requerirá cuidados intensivos</a:t>
            </a:r>
            <a:r>
              <a:rPr lang="es-LA" sz="1200" b="1" i="0" strike="noStrike" cap="none" spc="0" baseline="0">
                <a:solidFill>
                  <a:srgbClr val="262626"/>
                </a:solidFill>
                <a:effectLst/>
                <a:latin typeface="Arial"/>
                <a:ea typeface="Arial"/>
                <a:cs typeface="Arial"/>
              </a:rPr>
              <a:t>. </a:t>
            </a:r>
            <a:endParaRPr lang="en-US" sz="1200">
              <a:solidFill>
                <a:srgbClr val="262626"/>
              </a:solidFill>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1628595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8CD2D-11A5-A0D0-595D-469073132E40}"/>
              </a:ext>
            </a:extLst>
          </p:cNvPr>
          <p:cNvSpPr>
            <a:spLocks noGrp="1"/>
          </p:cNvSpPr>
          <p:nvPr>
            <p:ph type="title"/>
          </p:nvPr>
        </p:nvSpPr>
        <p:spPr>
          <a:xfrm>
            <a:off x="838200" y="143651"/>
            <a:ext cx="8543925" cy="800039"/>
          </a:xfrm>
        </p:spPr>
        <p:txBody>
          <a:bodyPr/>
          <a:lstStyle/>
          <a:p>
            <a:r>
              <a:rPr lang="es-LA" sz="3600" b="1" i="0" strike="noStrike" cap="none" spc="0" baseline="0">
                <a:solidFill>
                  <a:srgbClr val="577F9F"/>
                </a:solidFill>
                <a:effectLst/>
                <a:latin typeface="Arial"/>
                <a:ea typeface="Arial"/>
                <a:cs typeface="Arial"/>
              </a:rPr>
              <a:t>Preguntas iniciales</a:t>
            </a:r>
          </a:p>
        </p:txBody>
      </p:sp>
      <p:sp>
        <p:nvSpPr>
          <p:cNvPr id="3" name="Content Placeholder 2">
            <a:extLst>
              <a:ext uri="{FF2B5EF4-FFF2-40B4-BE49-F238E27FC236}">
                <a16:creationId xmlns:a16="http://schemas.microsoft.com/office/drawing/2014/main" id="{4FBF57B2-4E83-6E88-CAE8-4FB07290900D}"/>
              </a:ext>
            </a:extLst>
          </p:cNvPr>
          <p:cNvSpPr>
            <a:spLocks noGrp="1"/>
          </p:cNvSpPr>
          <p:nvPr>
            <p:ph idx="1"/>
          </p:nvPr>
        </p:nvSpPr>
        <p:spPr>
          <a:xfrm>
            <a:off x="838200" y="943690"/>
            <a:ext cx="9818077" cy="4932746"/>
          </a:xfrm>
        </p:spPr>
        <p:txBody>
          <a:bodyPr vert="horz" lIns="91440" tIns="45720" rIns="91440" bIns="45720" rtlCol="0" anchor="t">
            <a:noAutofit/>
          </a:bodyPr>
          <a:lstStyle/>
          <a:p>
            <a:pPr rtl="0" fontAlgn="base">
              <a:spcBef>
                <a:spcPct val="0"/>
              </a:spcBef>
              <a:spcAft>
                <a:spcPct val="0"/>
              </a:spcAft>
            </a:pPr>
            <a:r>
              <a:rPr lang="es-LA" sz="2600" b="1" i="0" strike="noStrike" cap="none" spc="0" baseline="0">
                <a:solidFill>
                  <a:srgbClr val="000000"/>
                </a:solidFill>
                <a:effectLst/>
                <a:latin typeface="Arial"/>
                <a:ea typeface="Arial"/>
                <a:cs typeface="Arial"/>
              </a:rPr>
              <a:t>¿Tiene este paciente COVID-19?</a:t>
            </a:r>
          </a:p>
          <a:p>
            <a:pPr lvl="1" fontAlgn="base">
              <a:spcBef>
                <a:spcPct val="0"/>
              </a:spcBef>
            </a:pPr>
            <a:r>
              <a:rPr lang="es-LA" sz="2200" b="0" i="0" strike="noStrike" cap="none" spc="0" baseline="0">
                <a:solidFill>
                  <a:srgbClr val="000000"/>
                </a:solidFill>
                <a:effectLst/>
                <a:latin typeface="Arial"/>
                <a:ea typeface="Arial"/>
                <a:cs typeface="Arial"/>
              </a:rPr>
              <a:t>Se deben realizar pruebas rápidas de antígenos para confirmar el estado. O verifique los resultados de una prueba reciente de PCR o un prueba rápida realizado en el hogar.</a:t>
            </a:r>
          </a:p>
          <a:p>
            <a:pPr marL="346075" lvl="1" indent="0" fontAlgn="base">
              <a:spcBef>
                <a:spcPct val="0"/>
              </a:spcBef>
              <a:buNone/>
            </a:pPr>
            <a:r>
              <a:rPr lang="es-LA" sz="2200" b="0" i="0" strike="noStrike" cap="none" spc="0" baseline="0">
                <a:solidFill>
                  <a:srgbClr val="000000"/>
                </a:solidFill>
                <a:effectLst/>
                <a:latin typeface="Arial"/>
                <a:ea typeface="Arial"/>
                <a:cs typeface="Arial"/>
              </a:rPr>
              <a:t>Si es positivo</a:t>
            </a:r>
          </a:p>
          <a:p>
            <a:pPr fontAlgn="base">
              <a:spcBef>
                <a:spcPct val="0"/>
              </a:spcBef>
            </a:pPr>
            <a:r>
              <a:rPr lang="es-LA" sz="2600" b="1" i="0" strike="noStrike" cap="none" spc="0" baseline="0">
                <a:solidFill>
                  <a:srgbClr val="000000"/>
                </a:solidFill>
                <a:effectLst/>
                <a:latin typeface="Arial"/>
                <a:ea typeface="Arial"/>
                <a:cs typeface="Arial"/>
              </a:rPr>
              <a:t>¿Tiene este paciente síntomas graves?</a:t>
            </a:r>
          </a:p>
          <a:p>
            <a:pPr lvl="1" fontAlgn="base">
              <a:spcBef>
                <a:spcPct val="0"/>
              </a:spcBef>
            </a:pPr>
            <a:r>
              <a:rPr lang="es-LA" sz="2200" b="0" i="0" strike="noStrike" cap="none" spc="0" baseline="0">
                <a:solidFill>
                  <a:srgbClr val="000000"/>
                </a:solidFill>
                <a:effectLst/>
                <a:latin typeface="Arial"/>
                <a:ea typeface="Arial"/>
                <a:cs typeface="Arial"/>
              </a:rPr>
              <a:t>Disnea, SpO2 ≤94 %, nueva necesidad de O2 suplementario, confusión, dificultad respiratoria, necesidad de exámenes de laboratorio o estudios por imágenes adicionales</a:t>
            </a:r>
          </a:p>
          <a:p>
            <a:pPr lvl="1" fontAlgn="base">
              <a:spcBef>
                <a:spcPct val="0"/>
              </a:spcBef>
            </a:pPr>
            <a:r>
              <a:rPr lang="es-LA" sz="2200" b="0" i="0" strike="noStrike" cap="none" spc="0" baseline="0">
                <a:solidFill>
                  <a:srgbClr val="000000"/>
                </a:solidFill>
                <a:effectLst/>
                <a:latin typeface="Arial"/>
                <a:ea typeface="Arial"/>
                <a:cs typeface="Arial"/>
              </a:rPr>
              <a:t>Los pacientes graves requieren un nivel más alto de atención u hospitalización.</a:t>
            </a:r>
          </a:p>
          <a:p>
            <a:pPr lvl="1" fontAlgn="base">
              <a:spcBef>
                <a:spcPct val="0"/>
              </a:spcBef>
            </a:pPr>
            <a:r>
              <a:rPr lang="es-LA" sz="2200" b="0" i="0" strike="noStrike" cap="none" spc="0" baseline="0">
                <a:solidFill>
                  <a:srgbClr val="000000"/>
                </a:solidFill>
                <a:effectLst/>
                <a:latin typeface="Arial"/>
                <a:ea typeface="Arial"/>
                <a:cs typeface="Arial"/>
              </a:rPr>
              <a:t>Se debe evaluar a los pacientes con casos leves y moderados para determinar su elegibilidad para los antivirales orales.</a:t>
            </a:r>
            <a:endParaRPr lang="en-US" sz="2200" b="0" i="0" u="none" strike="noStrike" dirty="0">
              <a:solidFill>
                <a:srgbClr val="B9202F"/>
              </a:solidFill>
              <a:effectLst/>
              <a:latin typeface="+mn-lt"/>
              <a:cs typeface="Arial"/>
            </a:endParaRPr>
          </a:p>
          <a:p>
            <a:pPr fontAlgn="base">
              <a:spcBef>
                <a:spcPct val="0"/>
              </a:spcBef>
            </a:pPr>
            <a:endParaRPr lang="en-US" sz="2200" b="0" i="0" u="none" strike="noStrike" dirty="0">
              <a:solidFill>
                <a:srgbClr val="000000"/>
              </a:solidFill>
              <a:effectLst/>
              <a:latin typeface="+mn-lt"/>
            </a:endParaRPr>
          </a:p>
          <a:p>
            <a:pPr fontAlgn="base">
              <a:spcBef>
                <a:spcPct val="0"/>
              </a:spcBef>
            </a:pPr>
            <a:r>
              <a:rPr lang="es-LA" sz="2600" b="1" i="0" strike="noStrike" cap="none" spc="0" baseline="0">
                <a:solidFill>
                  <a:srgbClr val="000000"/>
                </a:solidFill>
                <a:effectLst/>
                <a:latin typeface="Arial"/>
                <a:ea typeface="Arial"/>
                <a:cs typeface="Arial"/>
              </a:rPr>
              <a:t>¿Ha tenido este paciente síntomas durante menos de 5 días?</a:t>
            </a:r>
            <a:endParaRPr lang="en-US" sz="2600" b="1" i="0" u="none" strike="noStrike" dirty="0">
              <a:solidFill>
                <a:srgbClr val="B9202F"/>
              </a:solidFill>
              <a:effectLst/>
              <a:latin typeface="+mn-lt"/>
              <a:cs typeface="Arial"/>
            </a:endParaRPr>
          </a:p>
          <a:p>
            <a:pPr rtl="0" fontAlgn="base">
              <a:spcBef>
                <a:spcPct val="0"/>
              </a:spcBef>
              <a:spcAft>
                <a:spcPct val="0"/>
              </a:spcAft>
            </a:pPr>
            <a:endParaRPr lang="en-US" sz="2000" b="0" i="0" u="none" strike="noStrike" dirty="0">
              <a:solidFill>
                <a:srgbClr val="B9202F"/>
              </a:solidFill>
              <a:effectLst/>
              <a:latin typeface="Calibri" panose="020F0502020204030204" pitchFamily="34" charset="0"/>
            </a:endParaRPr>
          </a:p>
        </p:txBody>
      </p:sp>
    </p:spTree>
    <p:extLst>
      <p:ext uri="{BB962C8B-B14F-4D97-AF65-F5344CB8AC3E}">
        <p14:creationId xmlns:p14="http://schemas.microsoft.com/office/powerpoint/2010/main" val="28809181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DDA52-B5D6-2AD8-0EAB-932479DF1795}"/>
              </a:ext>
            </a:extLst>
          </p:cNvPr>
          <p:cNvSpPr>
            <a:spLocks noGrp="1"/>
          </p:cNvSpPr>
          <p:nvPr>
            <p:ph type="title"/>
          </p:nvPr>
        </p:nvSpPr>
        <p:spPr>
          <a:xfrm>
            <a:off x="662354" y="465402"/>
            <a:ext cx="8543925" cy="800039"/>
          </a:xfrm>
        </p:spPr>
        <p:txBody>
          <a:bodyPr>
            <a:normAutofit fontScale="90000"/>
          </a:bodyPr>
          <a:lstStyle/>
          <a:p>
            <a:r>
              <a:rPr lang="es-LA" sz="3600" b="1" i="0" strike="noStrike" cap="none" spc="0" baseline="0">
                <a:solidFill>
                  <a:srgbClr val="577F9F"/>
                </a:solidFill>
                <a:effectLst/>
                <a:latin typeface="Arial"/>
                <a:ea typeface="Arial"/>
                <a:cs typeface="Arial"/>
              </a:rPr>
              <a:t>Resultados de la prueba rápida de antígenos de la COVID</a:t>
            </a:r>
          </a:p>
        </p:txBody>
      </p:sp>
      <p:pic>
        <p:nvPicPr>
          <p:cNvPr id="5" name="Picture 4" descr="Graphical user interface, text, chat or text message&#10;&#10;Description automatically generated">
            <a:extLst>
              <a:ext uri="{FF2B5EF4-FFF2-40B4-BE49-F238E27FC236}">
                <a16:creationId xmlns:a16="http://schemas.microsoft.com/office/drawing/2014/main" id="{DAC86CCE-39DD-A704-B1DD-E4D9080F129E}"/>
              </a:ext>
            </a:extLst>
          </p:cNvPr>
          <p:cNvPicPr>
            <a:picLocks noChangeAspect="1"/>
          </p:cNvPicPr>
          <p:nvPr/>
        </p:nvPicPr>
        <p:blipFill>
          <a:blip r:embed="rId3"/>
          <a:stretch>
            <a:fillRect/>
          </a:stretch>
        </p:blipFill>
        <p:spPr>
          <a:xfrm>
            <a:off x="2509627" y="1484684"/>
            <a:ext cx="7172745" cy="4784822"/>
          </a:xfrm>
          <a:prstGeom prst="rect">
            <a:avLst/>
          </a:prstGeom>
        </p:spPr>
      </p:pic>
    </p:spTree>
    <p:extLst>
      <p:ext uri="{BB962C8B-B14F-4D97-AF65-F5344CB8AC3E}">
        <p14:creationId xmlns:p14="http://schemas.microsoft.com/office/powerpoint/2010/main" val="222842760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F0BC-3CD6-8962-0207-793A1DEF3B7D}"/>
              </a:ext>
            </a:extLst>
          </p:cNvPr>
          <p:cNvSpPr>
            <a:spLocks noGrp="1"/>
          </p:cNvSpPr>
          <p:nvPr>
            <p:ph type="title"/>
          </p:nvPr>
        </p:nvSpPr>
        <p:spPr>
          <a:xfrm>
            <a:off x="838200" y="288524"/>
            <a:ext cx="8543925" cy="800039"/>
          </a:xfrm>
        </p:spPr>
        <p:txBody>
          <a:bodyPr/>
          <a:lstStyle/>
          <a:p>
            <a:r>
              <a:rPr lang="es-LA" sz="3600" b="1" i="0" strike="noStrike" cap="none" spc="0" baseline="0">
                <a:solidFill>
                  <a:srgbClr val="577F9F"/>
                </a:solidFill>
                <a:effectLst/>
                <a:latin typeface="Arial"/>
                <a:ea typeface="Arial"/>
                <a:cs typeface="Arial"/>
              </a:rPr>
              <a:t>Enfoques de tratamiento </a:t>
            </a:r>
          </a:p>
        </p:txBody>
      </p:sp>
      <p:sp>
        <p:nvSpPr>
          <p:cNvPr id="3" name="Content Placeholder 2">
            <a:extLst>
              <a:ext uri="{FF2B5EF4-FFF2-40B4-BE49-F238E27FC236}">
                <a16:creationId xmlns:a16="http://schemas.microsoft.com/office/drawing/2014/main" id="{8C5275F3-136E-5F88-8B27-3DE4D8CF81E9}"/>
              </a:ext>
            </a:extLst>
          </p:cNvPr>
          <p:cNvSpPr>
            <a:spLocks noGrp="1"/>
          </p:cNvSpPr>
          <p:nvPr>
            <p:ph idx="1"/>
          </p:nvPr>
        </p:nvSpPr>
        <p:spPr>
          <a:xfrm>
            <a:off x="838200" y="1232283"/>
            <a:ext cx="9325708" cy="4932746"/>
          </a:xfrm>
        </p:spPr>
        <p:txBody>
          <a:bodyPr>
            <a:normAutofit fontScale="87500" lnSpcReduction="10000"/>
          </a:bodyPr>
          <a:lstStyle/>
          <a:p>
            <a:r>
              <a:rPr lang="es-LA" sz="2600" b="1" i="0" strike="noStrike" cap="none" spc="0" baseline="0">
                <a:solidFill>
                  <a:srgbClr val="262626"/>
                </a:solidFill>
                <a:effectLst/>
                <a:latin typeface="Arial"/>
                <a:ea typeface="Arial"/>
                <a:cs typeface="Arial"/>
              </a:rPr>
              <a:t>Enfermedad grave/crítica:</a:t>
            </a:r>
          </a:p>
          <a:p>
            <a:pPr lvl="1"/>
            <a:r>
              <a:rPr lang="es-LA" sz="2200" b="0" i="0" strike="noStrike" cap="none" spc="0" baseline="0">
                <a:solidFill>
                  <a:srgbClr val="262626"/>
                </a:solidFill>
                <a:effectLst/>
                <a:latin typeface="Arial"/>
                <a:ea typeface="Arial"/>
                <a:cs typeface="Arial"/>
              </a:rPr>
              <a:t>Necesitará atención hospitalaria; es posible que necesite coordinar el traslado</a:t>
            </a:r>
          </a:p>
          <a:p>
            <a:pPr lvl="1"/>
            <a:r>
              <a:rPr lang="es-LA" sz="2200" b="0" i="0" strike="noStrike" cap="none" spc="0" baseline="0">
                <a:solidFill>
                  <a:srgbClr val="262626"/>
                </a:solidFill>
                <a:effectLst/>
                <a:latin typeface="Arial"/>
                <a:ea typeface="Arial"/>
                <a:cs typeface="Arial"/>
              </a:rPr>
              <a:t>Las intervenciones pueden incluir:</a:t>
            </a:r>
          </a:p>
          <a:p>
            <a:pPr lvl="2"/>
            <a:r>
              <a:rPr lang="es-LA" sz="1900" b="0" i="0" strike="noStrike" cap="none" spc="0" baseline="0">
                <a:solidFill>
                  <a:srgbClr val="262626"/>
                </a:solidFill>
                <a:effectLst/>
                <a:latin typeface="Arial"/>
                <a:ea typeface="Arial"/>
                <a:cs typeface="Arial"/>
              </a:rPr>
              <a:t>Oxígeno ajustado y administrado según lo indicado</a:t>
            </a:r>
          </a:p>
          <a:p>
            <a:pPr lvl="2"/>
            <a:r>
              <a:rPr lang="es-LA" sz="1900" b="0" i="0" strike="noStrike" cap="none" spc="0" baseline="0">
                <a:solidFill>
                  <a:srgbClr val="262626"/>
                </a:solidFill>
                <a:effectLst/>
                <a:latin typeface="Arial"/>
                <a:ea typeface="Arial"/>
                <a:cs typeface="Arial"/>
              </a:rPr>
              <a:t>Dexametasona: Si hay nueva necesidad de oxígeno</a:t>
            </a:r>
          </a:p>
          <a:p>
            <a:pPr lvl="2"/>
            <a:r>
              <a:rPr lang="es-LA" sz="1900" b="0" i="0" strike="noStrike" cap="none" spc="0" baseline="0">
                <a:solidFill>
                  <a:srgbClr val="262626"/>
                </a:solidFill>
                <a:effectLst/>
                <a:latin typeface="Arial"/>
                <a:ea typeface="Arial"/>
                <a:cs typeface="Arial"/>
              </a:rPr>
              <a:t>Considerar remdesivir</a:t>
            </a:r>
          </a:p>
          <a:p>
            <a:pPr lvl="2"/>
            <a:r>
              <a:rPr lang="es-LA" sz="1900" b="0" i="0" strike="noStrike" cap="none" spc="0" baseline="0">
                <a:solidFill>
                  <a:srgbClr val="262626"/>
                </a:solidFill>
                <a:effectLst/>
                <a:latin typeface="Arial"/>
                <a:ea typeface="Arial"/>
                <a:cs typeface="Arial"/>
              </a:rPr>
              <a:t>Considerar tocilizumab o baricitinib</a:t>
            </a:r>
            <a:endParaRPr lang="en-US"/>
          </a:p>
          <a:p>
            <a:pPr lvl="2"/>
            <a:r>
              <a:rPr lang="es-LA" sz="1900" b="0" i="0" strike="noStrike" cap="none" spc="0" baseline="0">
                <a:solidFill>
                  <a:srgbClr val="262626"/>
                </a:solidFill>
                <a:effectLst/>
                <a:latin typeface="Arial"/>
                <a:ea typeface="Arial"/>
                <a:cs typeface="Arial"/>
              </a:rPr>
              <a:t>Anticoagulación</a:t>
            </a:r>
          </a:p>
          <a:p>
            <a:pPr lvl="2"/>
            <a:r>
              <a:rPr lang="es-LA" sz="1900" b="0" i="0" strike="noStrike" cap="none" spc="0" baseline="0">
                <a:solidFill>
                  <a:srgbClr val="262626"/>
                </a:solidFill>
                <a:effectLst/>
                <a:latin typeface="Arial"/>
                <a:ea typeface="Arial"/>
                <a:cs typeface="Arial"/>
              </a:rPr>
              <a:t>Tratamiento sintomático</a:t>
            </a:r>
          </a:p>
          <a:p>
            <a:pPr lvl="2"/>
            <a:r>
              <a:rPr lang="es-LA" sz="1900" b="0" i="0" strike="noStrike" cap="none" spc="0" baseline="0">
                <a:solidFill>
                  <a:srgbClr val="262626"/>
                </a:solidFill>
                <a:effectLst/>
                <a:latin typeface="Arial"/>
                <a:ea typeface="Arial"/>
                <a:cs typeface="Arial"/>
              </a:rPr>
              <a:t>Tratamientos adicionales según las pautas clínicas actualizadas</a:t>
            </a:r>
          </a:p>
          <a:p>
            <a:r>
              <a:rPr lang="es-LA" sz="2600" b="1" i="0" strike="noStrike" cap="none" spc="0" baseline="0">
                <a:solidFill>
                  <a:srgbClr val="262626"/>
                </a:solidFill>
                <a:effectLst/>
                <a:latin typeface="Arial"/>
                <a:ea typeface="Arial"/>
                <a:cs typeface="Arial"/>
              </a:rPr>
              <a:t>Enfermedad leve/moderada:</a:t>
            </a:r>
          </a:p>
          <a:p>
            <a:pPr lvl="1"/>
            <a:r>
              <a:rPr lang="es-LA" sz="2200" b="0" i="0" strike="noStrike" cap="none" spc="0" baseline="0">
                <a:solidFill>
                  <a:srgbClr val="262626"/>
                </a:solidFill>
                <a:effectLst/>
                <a:latin typeface="Arial"/>
                <a:ea typeface="Arial"/>
                <a:cs typeface="Arial"/>
              </a:rPr>
              <a:t>Por lo general, se puede monitorear en el hogar para detectar progresión frente a resolución.</a:t>
            </a:r>
          </a:p>
          <a:p>
            <a:pPr lvl="1"/>
            <a:r>
              <a:rPr lang="es-LA" sz="2200" b="0" i="0" strike="noStrike" cap="none" spc="0" baseline="0">
                <a:solidFill>
                  <a:srgbClr val="262626"/>
                </a:solidFill>
                <a:effectLst/>
                <a:latin typeface="Arial"/>
                <a:ea typeface="Arial"/>
                <a:cs typeface="Arial"/>
              </a:rPr>
              <a:t>Considere la elegibilidad para los antivirales orales: Prueba para tratar</a:t>
            </a:r>
          </a:p>
          <a:p>
            <a:pPr lvl="1"/>
            <a:r>
              <a:rPr lang="es-LA" sz="2200" b="0" i="0" strike="noStrike" cap="none" spc="0" baseline="0">
                <a:solidFill>
                  <a:srgbClr val="262626"/>
                </a:solidFill>
                <a:effectLst/>
                <a:latin typeface="Arial"/>
                <a:ea typeface="Arial"/>
                <a:cs typeface="Arial"/>
              </a:rPr>
              <a:t>Manejo sintomático/Cuidados de soporte</a:t>
            </a:r>
          </a:p>
        </p:txBody>
      </p:sp>
    </p:spTree>
    <p:extLst>
      <p:ext uri="{BB962C8B-B14F-4D97-AF65-F5344CB8AC3E}">
        <p14:creationId xmlns:p14="http://schemas.microsoft.com/office/powerpoint/2010/main" val="10465623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E2EA-3840-1DEA-1027-DDB0BA687A01}"/>
              </a:ext>
            </a:extLst>
          </p:cNvPr>
          <p:cNvSpPr>
            <a:spLocks noGrp="1"/>
          </p:cNvSpPr>
          <p:nvPr>
            <p:ph type="title"/>
          </p:nvPr>
        </p:nvSpPr>
        <p:spPr>
          <a:xfrm>
            <a:off x="225778" y="-88928"/>
            <a:ext cx="11528854" cy="800039"/>
          </a:xfrm>
        </p:spPr>
        <p:txBody>
          <a:bodyPr>
            <a:normAutofit/>
          </a:bodyPr>
          <a:lstStyle/>
          <a:p>
            <a:r>
              <a:rPr lang="es-LA" sz="3600" b="1" i="0" strike="noStrike" cap="none" spc="0" baseline="0">
                <a:solidFill>
                  <a:srgbClr val="577F9F"/>
                </a:solidFill>
                <a:effectLst/>
                <a:latin typeface="Arial"/>
                <a:ea typeface="Arial"/>
                <a:cs typeface="Arial"/>
              </a:rPr>
              <a:t>Cronograma de la pandemia de COVID-19 </a:t>
            </a:r>
          </a:p>
        </p:txBody>
      </p:sp>
      <p:pic>
        <p:nvPicPr>
          <p:cNvPr id="9" name="Picture 8">
            <a:extLst>
              <a:ext uri="{FF2B5EF4-FFF2-40B4-BE49-F238E27FC236}">
                <a16:creationId xmlns:a16="http://schemas.microsoft.com/office/drawing/2014/main" id="{F6BA6805-C7EA-47D7-A738-DE5E37DB74AB}"/>
              </a:ext>
            </a:extLst>
          </p:cNvPr>
          <p:cNvPicPr>
            <a:picLocks noChangeAspect="1"/>
          </p:cNvPicPr>
          <p:nvPr/>
        </p:nvPicPr>
        <p:blipFill>
          <a:blip r:embed="rId3"/>
          <a:stretch>
            <a:fillRect/>
          </a:stretch>
        </p:blipFill>
        <p:spPr>
          <a:xfrm>
            <a:off x="2943219" y="711111"/>
            <a:ext cx="8478321" cy="5984697"/>
          </a:xfrm>
          <a:prstGeom prst="rect">
            <a:avLst/>
          </a:prstGeom>
        </p:spPr>
      </p:pic>
      <p:sp>
        <p:nvSpPr>
          <p:cNvPr id="10" name="TextBox 9">
            <a:extLst>
              <a:ext uri="{FF2B5EF4-FFF2-40B4-BE49-F238E27FC236}">
                <a16:creationId xmlns:a16="http://schemas.microsoft.com/office/drawing/2014/main" id="{4C2D91AC-9FDF-4555-A334-6E05902C3D8B}"/>
              </a:ext>
            </a:extLst>
          </p:cNvPr>
          <p:cNvSpPr txBox="1"/>
          <p:nvPr/>
        </p:nvSpPr>
        <p:spPr>
          <a:xfrm>
            <a:off x="225778" y="1783645"/>
            <a:ext cx="2491663" cy="2011680"/>
          </a:xfrm>
          <a:prstGeom prst="rect">
            <a:avLst/>
          </a:prstGeom>
          <a:noFill/>
        </p:spPr>
        <p:txBody>
          <a:bodyPr wrap="square" lIns="91440" tIns="45720" rIns="91440" bIns="45720" rtlCol="0" anchor="t">
            <a:spAutoFit/>
          </a:bodyPr>
          <a:lstStyle/>
          <a:p>
            <a:r>
              <a:rPr lang="es-LA" sz="1800" b="0" i="0" strike="noStrike" cap="none" spc="0" baseline="0">
                <a:solidFill>
                  <a:srgbClr val="000000"/>
                </a:solidFill>
                <a:effectLst/>
                <a:latin typeface="Arial"/>
                <a:ea typeface="Arial"/>
                <a:cs typeface="Arial"/>
              </a:rPr>
              <a:t>A partir de septiembre de 2022, en todo el mundo:</a:t>
            </a:r>
          </a:p>
          <a:p>
            <a:pPr marL="285750" indent="-285750">
              <a:buFont typeface="Arial"/>
              <a:buChar char="•"/>
            </a:pPr>
            <a:r>
              <a:rPr lang="es-LA" sz="1800" b="0" i="0" strike="noStrike" cap="none" spc="0" baseline="0">
                <a:solidFill>
                  <a:srgbClr val="000000"/>
                </a:solidFill>
                <a:effectLst/>
                <a:latin typeface="Arial"/>
                <a:ea typeface="Arial"/>
                <a:cs typeface="Arial"/>
              </a:rPr>
              <a:t>Total de casos: 617 millones</a:t>
            </a:r>
            <a:endParaRPr lang="en-US">
              <a:cs typeface="Arial"/>
            </a:endParaRPr>
          </a:p>
          <a:p>
            <a:pPr marL="285750" indent="-285750">
              <a:buFont typeface="Arial"/>
              <a:buChar char="•"/>
            </a:pPr>
            <a:r>
              <a:rPr lang="es-LA" sz="1800" b="0" i="0" strike="noStrike" cap="none" spc="0" baseline="0">
                <a:solidFill>
                  <a:srgbClr val="000000"/>
                </a:solidFill>
                <a:effectLst/>
                <a:latin typeface="Arial"/>
                <a:ea typeface="Arial"/>
                <a:cs typeface="Arial"/>
              </a:rPr>
              <a:t>Total de muertes: 6,54 millones</a:t>
            </a:r>
            <a:endParaRPr lang="en-US">
              <a:cs typeface="Arial"/>
            </a:endParaRPr>
          </a:p>
        </p:txBody>
      </p:sp>
    </p:spTree>
    <p:extLst>
      <p:ext uri="{BB962C8B-B14F-4D97-AF65-F5344CB8AC3E}">
        <p14:creationId xmlns:p14="http://schemas.microsoft.com/office/powerpoint/2010/main" val="20092660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236C-44EA-19AD-98DC-B55CFE6327F3}"/>
              </a:ext>
            </a:extLst>
          </p:cNvPr>
          <p:cNvSpPr>
            <a:spLocks noGrp="1"/>
          </p:cNvSpPr>
          <p:nvPr>
            <p:ph type="title"/>
          </p:nvPr>
        </p:nvSpPr>
        <p:spPr>
          <a:xfrm>
            <a:off x="838200" y="588494"/>
            <a:ext cx="9459897" cy="800039"/>
          </a:xfrm>
        </p:spPr>
        <p:txBody>
          <a:bodyPr>
            <a:normAutofit fontScale="90000"/>
          </a:bodyPr>
          <a:lstStyle/>
          <a:p>
            <a:r>
              <a:rPr lang="es-LA" sz="3200" b="1" i="0" strike="noStrike" cap="none" spc="0" baseline="0">
                <a:solidFill>
                  <a:srgbClr val="577F9F"/>
                </a:solidFill>
                <a:effectLst/>
                <a:latin typeface="Arial"/>
                <a:ea typeface="Arial"/>
                <a:cs typeface="Arial"/>
              </a:rPr>
              <a:t>Prueba para tratar: Identificar y tratar pacientes elegibles</a:t>
            </a:r>
          </a:p>
        </p:txBody>
      </p:sp>
      <p:sp>
        <p:nvSpPr>
          <p:cNvPr id="3" name="Content Placeholder 2">
            <a:extLst>
              <a:ext uri="{FF2B5EF4-FFF2-40B4-BE49-F238E27FC236}">
                <a16:creationId xmlns:a16="http://schemas.microsoft.com/office/drawing/2014/main" id="{99CB1CDE-03F9-CE84-DBF7-72ED02C49679}"/>
              </a:ext>
            </a:extLst>
          </p:cNvPr>
          <p:cNvSpPr>
            <a:spLocks noGrp="1"/>
          </p:cNvSpPr>
          <p:nvPr>
            <p:ph idx="1"/>
          </p:nvPr>
        </p:nvSpPr>
        <p:spPr>
          <a:xfrm>
            <a:off x="838200" y="1636730"/>
            <a:ext cx="10391775" cy="4932746"/>
          </a:xfrm>
        </p:spPr>
        <p:txBody>
          <a:bodyPr/>
          <a:lstStyle/>
          <a:p>
            <a:r>
              <a:rPr lang="es-LA" sz="2800" b="0" i="0" strike="noStrike" cap="none" spc="0" baseline="0">
                <a:solidFill>
                  <a:srgbClr val="262626"/>
                </a:solidFill>
                <a:effectLst/>
                <a:latin typeface="Arial"/>
                <a:ea typeface="Arial"/>
                <a:cs typeface="Arial"/>
              </a:rPr>
              <a:t>Objetivo: Identificar a los pacientes sintomáticos dentro de los 5 días de la aparición de los síntomas que cumplan con los criterios de elegibilidad, ¡y tratarlos!</a:t>
            </a:r>
          </a:p>
          <a:p>
            <a:r>
              <a:rPr lang="es-LA" sz="2800" b="0" i="0" strike="noStrike" cap="none" spc="0" baseline="0">
                <a:solidFill>
                  <a:srgbClr val="262626"/>
                </a:solidFill>
                <a:effectLst/>
                <a:latin typeface="Arial"/>
                <a:ea typeface="Arial"/>
                <a:cs typeface="Arial"/>
              </a:rPr>
              <a:t>Considere: </a:t>
            </a:r>
          </a:p>
          <a:p>
            <a:pPr lvl="1"/>
            <a:r>
              <a:rPr lang="es-LA" sz="2400" b="0" i="0" strike="noStrike" cap="none" spc="0" baseline="0">
                <a:solidFill>
                  <a:srgbClr val="262626"/>
                </a:solidFill>
                <a:effectLst/>
                <a:latin typeface="Arial"/>
                <a:ea typeface="Arial"/>
                <a:cs typeface="Arial"/>
              </a:rPr>
              <a:t>Precauciones universales y control durante el proceso</a:t>
            </a:r>
          </a:p>
          <a:p>
            <a:pPr lvl="1"/>
            <a:r>
              <a:rPr lang="es-LA" sz="2400" b="0" i="0" strike="noStrike" cap="none" spc="0" baseline="0">
                <a:solidFill>
                  <a:srgbClr val="262626"/>
                </a:solidFill>
                <a:effectLst/>
                <a:latin typeface="Arial"/>
                <a:ea typeface="Arial"/>
                <a:cs typeface="Arial"/>
              </a:rPr>
              <a:t>Los pacientes gravemente enfermos son tratados de manera segura y adecuada</a:t>
            </a:r>
          </a:p>
          <a:p>
            <a:pPr lvl="1"/>
            <a:r>
              <a:rPr lang="es-LA" sz="2400" b="0" i="0" strike="noStrike" cap="none" spc="0" baseline="0">
                <a:solidFill>
                  <a:srgbClr val="262626"/>
                </a:solidFill>
                <a:effectLst/>
                <a:latin typeface="Arial"/>
                <a:ea typeface="Arial"/>
                <a:cs typeface="Arial"/>
              </a:rPr>
              <a:t>¿Vía de atención para pacientes más gravemente enfermos?</a:t>
            </a:r>
          </a:p>
          <a:p>
            <a:pPr lvl="1"/>
            <a:r>
              <a:rPr lang="es-LA" sz="2400" b="0" i="0" strike="noStrike" cap="none" spc="0" baseline="0">
                <a:solidFill>
                  <a:srgbClr val="262626"/>
                </a:solidFill>
                <a:effectLst/>
                <a:latin typeface="Arial"/>
                <a:ea typeface="Arial"/>
                <a:cs typeface="Arial"/>
              </a:rPr>
              <a:t>Monitoreo de la resolución de los síntomas para pacientes con enfermedad menos grave</a:t>
            </a:r>
          </a:p>
          <a:p>
            <a:endParaRPr lang="en-US"/>
          </a:p>
          <a:p>
            <a:endParaRPr lang="en-US"/>
          </a:p>
        </p:txBody>
      </p:sp>
    </p:spTree>
    <p:extLst>
      <p:ext uri="{BB962C8B-B14F-4D97-AF65-F5344CB8AC3E}">
        <p14:creationId xmlns:p14="http://schemas.microsoft.com/office/powerpoint/2010/main" val="70317932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278-AE6B-10FE-95EC-4B927A816F4A}"/>
              </a:ext>
            </a:extLst>
          </p:cNvPr>
          <p:cNvSpPr>
            <a:spLocks noGrp="1"/>
          </p:cNvSpPr>
          <p:nvPr>
            <p:ph type="title"/>
          </p:nvPr>
        </p:nvSpPr>
        <p:spPr>
          <a:xfrm>
            <a:off x="355066" y="1938323"/>
            <a:ext cx="3037114" cy="800039"/>
          </a:xfrm>
        </p:spPr>
        <p:txBody>
          <a:bodyPr>
            <a:normAutofit fontScale="90000"/>
          </a:bodyPr>
          <a:lstStyle/>
          <a:p>
            <a:r>
              <a:rPr lang="es-LA" sz="3200" b="1" i="0" strike="noStrike" cap="none" spc="0" baseline="0">
                <a:solidFill>
                  <a:srgbClr val="577F9F"/>
                </a:solidFill>
                <a:effectLst/>
                <a:latin typeface="Arial"/>
                <a:ea typeface="Arial"/>
                <a:cs typeface="Arial"/>
              </a:rPr>
              <a:t>Algoritmo de la prueba para tratar</a:t>
            </a:r>
            <a:endParaRPr lang="en-US"/>
          </a:p>
        </p:txBody>
      </p:sp>
      <p:pic>
        <p:nvPicPr>
          <p:cNvPr id="4" name="Picture 3" descr="Diagram&#10;&#10;Description automatically generated">
            <a:extLst>
              <a:ext uri="{FF2B5EF4-FFF2-40B4-BE49-F238E27FC236}">
                <a16:creationId xmlns:a16="http://schemas.microsoft.com/office/drawing/2014/main" id="{7DB86847-1F9F-05D3-CE62-7F86DF4869D0}"/>
              </a:ext>
            </a:extLst>
          </p:cNvPr>
          <p:cNvPicPr>
            <a:picLocks noChangeAspect="1"/>
          </p:cNvPicPr>
          <p:nvPr/>
        </p:nvPicPr>
        <p:blipFill>
          <a:blip r:embed="rId3"/>
          <a:stretch>
            <a:fillRect/>
          </a:stretch>
        </p:blipFill>
        <p:spPr>
          <a:xfrm>
            <a:off x="3392180" y="179578"/>
            <a:ext cx="8444754" cy="6498843"/>
          </a:xfrm>
          <a:prstGeom prst="rect">
            <a:avLst/>
          </a:prstGeom>
        </p:spPr>
      </p:pic>
      <p:sp>
        <p:nvSpPr>
          <p:cNvPr id="6" name="5-Point Star 5">
            <a:extLst>
              <a:ext uri="{FF2B5EF4-FFF2-40B4-BE49-F238E27FC236}">
                <a16:creationId xmlns:a16="http://schemas.microsoft.com/office/drawing/2014/main" id="{431EB4F8-61A4-9EA2-45AC-B8F283514B5D}"/>
              </a:ext>
            </a:extLst>
          </p:cNvPr>
          <p:cNvSpPr/>
          <p:nvPr/>
        </p:nvSpPr>
        <p:spPr>
          <a:xfrm>
            <a:off x="3745523" y="1230921"/>
            <a:ext cx="703385" cy="597115"/>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D955A61E-6326-F60A-37F8-F1AD0EC17D7D}"/>
              </a:ext>
            </a:extLst>
          </p:cNvPr>
          <p:cNvSpPr/>
          <p:nvPr/>
        </p:nvSpPr>
        <p:spPr>
          <a:xfrm>
            <a:off x="5416061" y="2360877"/>
            <a:ext cx="486508" cy="473611"/>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72DBD0E8-D379-665F-FAEE-CAD28F3B0FE5}"/>
              </a:ext>
            </a:extLst>
          </p:cNvPr>
          <p:cNvSpPr/>
          <p:nvPr/>
        </p:nvSpPr>
        <p:spPr>
          <a:xfrm>
            <a:off x="5416061" y="3593273"/>
            <a:ext cx="486508" cy="473611"/>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85973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9EC48813-7F8B-095E-BCD9-3EBDF65FFB32}"/>
              </a:ext>
            </a:extLst>
          </p:cNvPr>
          <p:cNvPicPr>
            <a:picLocks noChangeAspect="1"/>
          </p:cNvPicPr>
          <p:nvPr/>
        </p:nvPicPr>
        <p:blipFill>
          <a:blip r:embed="rId3"/>
          <a:stretch>
            <a:fillRect/>
          </a:stretch>
        </p:blipFill>
        <p:spPr>
          <a:xfrm>
            <a:off x="1548581" y="69785"/>
            <a:ext cx="8695198" cy="6718429"/>
          </a:xfrm>
          <a:prstGeom prst="rect">
            <a:avLst/>
          </a:prstGeom>
        </p:spPr>
      </p:pic>
    </p:spTree>
    <p:extLst>
      <p:ext uri="{BB962C8B-B14F-4D97-AF65-F5344CB8AC3E}">
        <p14:creationId xmlns:p14="http://schemas.microsoft.com/office/powerpoint/2010/main" val="171781087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6E39-4F51-4032-3341-29C2F64C2935}"/>
              </a:ext>
            </a:extLst>
          </p:cNvPr>
          <p:cNvSpPr>
            <a:spLocks noGrp="1"/>
          </p:cNvSpPr>
          <p:nvPr>
            <p:ph type="title"/>
          </p:nvPr>
        </p:nvSpPr>
        <p:spPr>
          <a:xfrm>
            <a:off x="228600" y="288524"/>
            <a:ext cx="10169769" cy="800039"/>
          </a:xfrm>
        </p:spPr>
        <p:txBody>
          <a:bodyPr>
            <a:normAutofit fontScale="90000"/>
          </a:bodyPr>
          <a:lstStyle/>
          <a:p>
            <a:r>
              <a:rPr lang="es-LA" sz="3200" b="1" i="0" strike="noStrike" cap="none" spc="0" baseline="0">
                <a:solidFill>
                  <a:srgbClr val="577F9F"/>
                </a:solidFill>
                <a:effectLst/>
                <a:latin typeface="Arial"/>
                <a:ea typeface="Arial"/>
                <a:cs typeface="Arial"/>
              </a:rPr>
              <a:t>¿Qué sucede si mi paciente no cumple con los criterios de la T2T?</a:t>
            </a:r>
          </a:p>
        </p:txBody>
      </p:sp>
      <p:sp>
        <p:nvSpPr>
          <p:cNvPr id="3" name="Content Placeholder 2">
            <a:extLst>
              <a:ext uri="{FF2B5EF4-FFF2-40B4-BE49-F238E27FC236}">
                <a16:creationId xmlns:a16="http://schemas.microsoft.com/office/drawing/2014/main" id="{62DAD43C-4E7E-5552-6226-DADE6C3B68D1}"/>
              </a:ext>
            </a:extLst>
          </p:cNvPr>
          <p:cNvSpPr>
            <a:spLocks noGrp="1"/>
          </p:cNvSpPr>
          <p:nvPr>
            <p:ph idx="1"/>
          </p:nvPr>
        </p:nvSpPr>
        <p:spPr>
          <a:xfrm>
            <a:off x="855133" y="1281130"/>
            <a:ext cx="10169769" cy="4932746"/>
          </a:xfrm>
        </p:spPr>
        <p:txBody>
          <a:bodyPr vert="horz" lIns="91440" tIns="45720" rIns="91440" bIns="45720" rtlCol="0" anchor="t">
            <a:noAutofit/>
          </a:bodyPr>
          <a:lstStyle/>
          <a:p>
            <a:r>
              <a:rPr lang="es-LA" sz="2800" b="0" i="0" strike="noStrike" cap="none" spc="0" baseline="0">
                <a:solidFill>
                  <a:srgbClr val="262626"/>
                </a:solidFill>
                <a:effectLst/>
                <a:latin typeface="Arial"/>
                <a:ea typeface="Arial"/>
                <a:cs typeface="Arial"/>
              </a:rPr>
              <a:t>Esto no significa que no podamos ayudar a este paciente, proceda con el estándar de atención habitual.</a:t>
            </a:r>
          </a:p>
          <a:p>
            <a:r>
              <a:rPr lang="es-LA" sz="2800" b="0" i="0" strike="noStrike" cap="none" spc="0" baseline="0">
                <a:solidFill>
                  <a:srgbClr val="262626"/>
                </a:solidFill>
                <a:effectLst/>
                <a:latin typeface="Arial"/>
                <a:ea typeface="Arial"/>
                <a:cs typeface="Arial"/>
              </a:rPr>
              <a:t>Considere un enfoque estandarizado para el monitoreo en la comunidad: Atención domiciliaria con puntos de admisión.</a:t>
            </a:r>
          </a:p>
          <a:p>
            <a:r>
              <a:rPr lang="es-LA" sz="2800" b="0" i="0" strike="noStrike" cap="none" spc="0" baseline="0">
                <a:solidFill>
                  <a:srgbClr val="262626"/>
                </a:solidFill>
                <a:effectLst/>
                <a:latin typeface="Arial"/>
                <a:ea typeface="Arial"/>
                <a:cs typeface="Arial"/>
              </a:rPr>
              <a:t>Cuidados de soporte para el control de los síntomas.</a:t>
            </a:r>
          </a:p>
          <a:p>
            <a:r>
              <a:rPr lang="es-LA" sz="2800" b="0" i="0" strike="noStrike" cap="none" spc="0" baseline="0">
                <a:solidFill>
                  <a:srgbClr val="262626"/>
                </a:solidFill>
                <a:effectLst/>
                <a:latin typeface="Arial"/>
                <a:ea typeface="Arial"/>
                <a:cs typeface="Arial"/>
              </a:rPr>
              <a:t>Aislamiento para la contención de la enfermedad.</a:t>
            </a:r>
          </a:p>
          <a:p>
            <a:r>
              <a:rPr lang="es-LA" sz="2800" b="0" i="0" strike="noStrike" cap="none" spc="0" baseline="0">
                <a:solidFill>
                  <a:srgbClr val="262626"/>
                </a:solidFill>
                <a:effectLst/>
                <a:latin typeface="Arial"/>
                <a:ea typeface="Arial"/>
                <a:cs typeface="Arial"/>
              </a:rPr>
              <a:t>Los pacientes que requieren un nivel más alto de atención deben estabilizarse y ser hospitalizados o trasladados.</a:t>
            </a:r>
          </a:p>
        </p:txBody>
      </p:sp>
    </p:spTree>
    <p:extLst>
      <p:ext uri="{BB962C8B-B14F-4D97-AF65-F5344CB8AC3E}">
        <p14:creationId xmlns:p14="http://schemas.microsoft.com/office/powerpoint/2010/main" val="423223356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17C8-506B-8D4E-26C0-61BF1E5B201E}"/>
              </a:ext>
            </a:extLst>
          </p:cNvPr>
          <p:cNvSpPr>
            <a:spLocks noGrp="1"/>
          </p:cNvSpPr>
          <p:nvPr>
            <p:ph type="title"/>
          </p:nvPr>
        </p:nvSpPr>
        <p:spPr/>
        <p:txBody>
          <a:bodyPr>
            <a:normAutofit fontScale="90000"/>
          </a:bodyPr>
          <a:lstStyle/>
          <a:p>
            <a:r>
              <a:rPr lang="es-LA" sz="3600" b="1" i="0" strike="noStrike" cap="none" spc="0" baseline="0">
                <a:solidFill>
                  <a:srgbClr val="577F9F"/>
                </a:solidFill>
                <a:effectLst/>
                <a:latin typeface="Arial"/>
                <a:ea typeface="Arial"/>
                <a:cs typeface="Arial"/>
              </a:rPr>
              <a:t>Terapia basada en la evidencia para la COVID-19</a:t>
            </a:r>
          </a:p>
        </p:txBody>
      </p:sp>
      <p:sp>
        <p:nvSpPr>
          <p:cNvPr id="3" name="Content Placeholder 2">
            <a:extLst>
              <a:ext uri="{FF2B5EF4-FFF2-40B4-BE49-F238E27FC236}">
                <a16:creationId xmlns:a16="http://schemas.microsoft.com/office/drawing/2014/main" id="{BB70408D-4525-94E7-9E41-1D2A3A873561}"/>
              </a:ext>
            </a:extLst>
          </p:cNvPr>
          <p:cNvSpPr>
            <a:spLocks noGrp="1"/>
          </p:cNvSpPr>
          <p:nvPr>
            <p:ph idx="1"/>
          </p:nvPr>
        </p:nvSpPr>
        <p:spPr>
          <a:xfrm>
            <a:off x="838199" y="1636730"/>
            <a:ext cx="10534095" cy="4932746"/>
          </a:xfrm>
        </p:spPr>
        <p:txBody>
          <a:bodyPr/>
          <a:lstStyle/>
          <a:p>
            <a:r>
              <a:rPr lang="es-LA" sz="2800" b="0" i="0" strike="noStrike" cap="none" spc="0" baseline="0">
                <a:solidFill>
                  <a:srgbClr val="262626"/>
                </a:solidFill>
                <a:effectLst/>
                <a:latin typeface="Arial"/>
                <a:ea typeface="Arial"/>
                <a:cs typeface="Arial"/>
              </a:rPr>
              <a:t>La evidencia cambia rápidamente a medida que se dispone de más tratamientos.  Es importante mantenerse actualizado con las pautas nacionales e internacionales.</a:t>
            </a:r>
          </a:p>
          <a:p>
            <a:r>
              <a:rPr lang="es-LA" sz="2800" b="0" i="0" strike="noStrike" cap="none" spc="0" baseline="0">
                <a:solidFill>
                  <a:srgbClr val="262626"/>
                </a:solidFill>
                <a:effectLst/>
                <a:latin typeface="Arial"/>
                <a:ea typeface="Arial"/>
                <a:cs typeface="Arial"/>
              </a:rPr>
              <a:t>Estos recursos son excelentes para mantenerse al día con las pautas y terapias para la COVID:</a:t>
            </a:r>
          </a:p>
          <a:p>
            <a:pPr lvl="1"/>
            <a:r>
              <a:rPr lang="es-LA" sz="2400" b="0" i="0" strike="noStrike" cap="none" spc="0" baseline="0">
                <a:solidFill>
                  <a:srgbClr val="70AD47"/>
                </a:solidFill>
                <a:effectLst/>
                <a:latin typeface="Arial"/>
                <a:ea typeface="Arial"/>
                <a:cs typeface="Arial"/>
                <a:hlinkClick r:id="rId3" history="0"/>
              </a:rPr>
              <a:t>Lineamientos de tratamiento de la COVID-19 del Instituto Nacional de Salud</a:t>
            </a:r>
            <a:endParaRPr lang="en-US">
              <a:solidFill>
                <a:schemeClr val="accent6"/>
              </a:solidFill>
            </a:endParaRPr>
          </a:p>
          <a:p>
            <a:pPr lvl="1"/>
            <a:r>
              <a:rPr lang="es-LA" sz="2400" b="0" i="0" strike="noStrike" cap="none" spc="0" baseline="0">
                <a:solidFill>
                  <a:srgbClr val="70AD47"/>
                </a:solidFill>
                <a:effectLst/>
                <a:latin typeface="Arial"/>
                <a:ea typeface="Arial"/>
                <a:cs typeface="Arial"/>
                <a:hlinkClick r:id="rId4" history="0"/>
              </a:rPr>
              <a:t>Open Critical Care</a:t>
            </a:r>
            <a:endParaRPr lang="en-US">
              <a:solidFill>
                <a:schemeClr val="accent6"/>
              </a:solidFill>
            </a:endParaRPr>
          </a:p>
          <a:p>
            <a:pPr lvl="1"/>
            <a:r>
              <a:rPr lang="es-LA" sz="2400" b="0" i="0" strike="noStrike" cap="none" spc="0" baseline="0">
                <a:solidFill>
                  <a:srgbClr val="70AD47"/>
                </a:solidFill>
                <a:effectLst/>
                <a:latin typeface="Arial"/>
                <a:ea typeface="Arial"/>
                <a:cs typeface="Arial"/>
                <a:hlinkClick r:id="rId5" history="0"/>
              </a:rPr>
              <a:t>Tratamientos y COVID-19: Living Guidelines</a:t>
            </a:r>
            <a:endParaRPr lang="en-US"/>
          </a:p>
          <a:p>
            <a:r>
              <a:rPr lang="es-LA" sz="2800" b="0" i="0" strike="noStrike" cap="none" spc="0" baseline="0">
                <a:solidFill>
                  <a:srgbClr val="262626"/>
                </a:solidFill>
                <a:effectLst/>
                <a:latin typeface="Arial"/>
                <a:ea typeface="Arial"/>
                <a:cs typeface="Arial"/>
              </a:rPr>
              <a:t>Además, consulte sus pautas locales y nacionales con regularidad.</a:t>
            </a:r>
          </a:p>
        </p:txBody>
      </p:sp>
    </p:spTree>
    <p:extLst>
      <p:ext uri="{BB962C8B-B14F-4D97-AF65-F5344CB8AC3E}">
        <p14:creationId xmlns:p14="http://schemas.microsoft.com/office/powerpoint/2010/main" val="303292109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B6D7EA-2C04-7AD2-E60B-672451B01B93}"/>
              </a:ext>
            </a:extLst>
          </p:cNvPr>
          <p:cNvSpPr>
            <a:spLocks noGrp="1"/>
          </p:cNvSpPr>
          <p:nvPr>
            <p:ph type="pic" sz="quarter" idx="10"/>
          </p:nvPr>
        </p:nvSpPr>
        <p:spPr/>
        <p:txBody>
          <a:bodyPr/>
          <a:lstStyle/>
          <a:p>
            <a:endParaRPr/>
          </a:p>
        </p:txBody>
      </p:sp>
      <p:sp>
        <p:nvSpPr>
          <p:cNvPr id="3" name="Title 2">
            <a:extLst>
              <a:ext uri="{FF2B5EF4-FFF2-40B4-BE49-F238E27FC236}">
                <a16:creationId xmlns:a16="http://schemas.microsoft.com/office/drawing/2014/main" id="{9809A9BD-DE9F-6223-1558-65A300BE0B22}"/>
              </a:ext>
            </a:extLst>
          </p:cNvPr>
          <p:cNvSpPr>
            <a:spLocks noGrp="1"/>
          </p:cNvSpPr>
          <p:nvPr>
            <p:ph type="title"/>
          </p:nvPr>
        </p:nvSpPr>
        <p:spPr>
          <a:xfrm>
            <a:off x="465374" y="4765356"/>
            <a:ext cx="11061217" cy="1325563"/>
          </a:xfrm>
        </p:spPr>
        <p:txBody>
          <a:bodyPr>
            <a:normAutofit fontScale="90000"/>
          </a:bodyPr>
          <a:lstStyle/>
          <a:p>
            <a:r>
              <a:rPr lang="es-LA" sz="3200" b="0" i="0" strike="noStrike" cap="none" spc="300" baseline="0">
                <a:solidFill>
                  <a:srgbClr val="FFFFFF"/>
                </a:solidFill>
                <a:effectLst/>
                <a:latin typeface="Arial"/>
                <a:ea typeface="Arial"/>
                <a:cs typeface="Arial"/>
              </a:rPr>
              <a:t>Enfoque en la prueba para tratar: Evidencia, fundamentos y práctica</a:t>
            </a:r>
            <a:br>
              <a:rPr sz="3200"/>
            </a:br>
            <a:endParaRPr lang="en-US"/>
          </a:p>
        </p:txBody>
      </p:sp>
    </p:spTree>
    <p:extLst>
      <p:ext uri="{BB962C8B-B14F-4D97-AF65-F5344CB8AC3E}">
        <p14:creationId xmlns:p14="http://schemas.microsoft.com/office/powerpoint/2010/main" val="187194008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6314-6B3F-C197-4403-A9ED9ADDF3D1}"/>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Objetivos</a:t>
            </a:r>
          </a:p>
        </p:txBody>
      </p:sp>
      <p:sp>
        <p:nvSpPr>
          <p:cNvPr id="3" name="Content Placeholder 2">
            <a:extLst>
              <a:ext uri="{FF2B5EF4-FFF2-40B4-BE49-F238E27FC236}">
                <a16:creationId xmlns:a16="http://schemas.microsoft.com/office/drawing/2014/main" id="{8179FC47-3F00-093F-5677-941887D9AFF6}"/>
              </a:ext>
            </a:extLst>
          </p:cNvPr>
          <p:cNvSpPr>
            <a:spLocks noGrp="1"/>
          </p:cNvSpPr>
          <p:nvPr>
            <p:ph idx="1"/>
          </p:nvPr>
        </p:nvSpPr>
        <p:spPr/>
        <p:txBody>
          <a:bodyPr/>
          <a:lstStyle/>
          <a:p>
            <a:r>
              <a:rPr lang="es-LA" sz="2800" b="0" i="0" strike="noStrike" cap="none" spc="0" baseline="0">
                <a:solidFill>
                  <a:srgbClr val="262626"/>
                </a:solidFill>
                <a:effectLst/>
                <a:latin typeface="Arial"/>
                <a:ea typeface="Arial"/>
                <a:cs typeface="Arial"/>
              </a:rPr>
              <a:t>Revise las recomendaciones para recetar los antivirales orales, incluidas las indicaciones y contraindicaciones.</a:t>
            </a:r>
          </a:p>
          <a:p>
            <a:r>
              <a:rPr lang="es-LA" sz="2800" b="0" i="0" strike="noStrike" cap="none" spc="0" baseline="0">
                <a:solidFill>
                  <a:srgbClr val="262626"/>
                </a:solidFill>
                <a:effectLst/>
                <a:latin typeface="Arial"/>
                <a:ea typeface="Arial"/>
                <a:cs typeface="Arial"/>
              </a:rPr>
              <a:t>Genere confianza y competencia para manejar a los pacientes elegibles con terapia antiviral oral.</a:t>
            </a:r>
            <a:endParaRPr lang="en-US">
              <a:cs typeface="Calibri"/>
            </a:endParaRPr>
          </a:p>
          <a:p>
            <a:r>
              <a:rPr lang="es-LA" sz="2800" b="0" i="0" strike="noStrike" cap="none" spc="0" baseline="0">
                <a:solidFill>
                  <a:srgbClr val="262626"/>
                </a:solidFill>
                <a:effectLst/>
                <a:latin typeface="Arial"/>
                <a:ea typeface="Arial"/>
                <a:cs typeface="Arial"/>
              </a:rPr>
              <a:t>Aplique el conocimiento de la Prueba para tratar a diversos casos hipotéticos.</a:t>
            </a:r>
            <a:endParaRPr lang="en-US">
              <a:cs typeface="Calibri"/>
            </a:endParaRPr>
          </a:p>
          <a:p>
            <a:endParaRPr lang="en-US"/>
          </a:p>
        </p:txBody>
      </p:sp>
    </p:spTree>
    <p:extLst>
      <p:ext uri="{BB962C8B-B14F-4D97-AF65-F5344CB8AC3E}">
        <p14:creationId xmlns:p14="http://schemas.microsoft.com/office/powerpoint/2010/main" val="127884197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Text&#10;&#10;Description automatically generated">
            <a:extLst>
              <a:ext uri="{FF2B5EF4-FFF2-40B4-BE49-F238E27FC236}">
                <a16:creationId xmlns:a16="http://schemas.microsoft.com/office/drawing/2014/main" id="{5BACF14A-6939-2406-A016-67A86E02F730}"/>
              </a:ext>
            </a:extLst>
          </p:cNvPr>
          <p:cNvPicPr>
            <a:picLocks noGrp="1" noChangeAspect="1"/>
          </p:cNvPicPr>
          <p:nvPr>
            <p:ph idx="1"/>
          </p:nvPr>
        </p:nvPicPr>
        <p:blipFill>
          <a:blip r:embed="rId3"/>
          <a:stretch>
            <a:fillRect/>
          </a:stretch>
        </p:blipFill>
        <p:spPr>
          <a:xfrm>
            <a:off x="1113366" y="921070"/>
            <a:ext cx="4110040" cy="1550196"/>
          </a:xfrm>
        </p:spPr>
      </p:pic>
      <p:sp>
        <p:nvSpPr>
          <p:cNvPr id="5" name="Slide Number Placeholder 3">
            <a:extLst>
              <a:ext uri="{FF2B5EF4-FFF2-40B4-BE49-F238E27FC236}">
                <a16:creationId xmlns:a16="http://schemas.microsoft.com/office/drawing/2014/main" id="{0E94C25D-2EDF-B7A3-E172-D8E9ED77AA57}"/>
              </a:ext>
            </a:extLst>
          </p:cNvPr>
          <p:cNvSpPr txBox="1"/>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C0A3798-3E55-40AD-888C-464D28038119}" type="slidenum">
              <a:rPr lang="en-US" smtClean="0"/>
              <a:pPr>
                <a:defRPr/>
              </a:pPr>
              <a:t>67</a:t>
            </a:fld>
            <a:endParaRPr lang="en-US"/>
          </a:p>
        </p:txBody>
      </p:sp>
      <p:sp>
        <p:nvSpPr>
          <p:cNvPr id="6" name="Title 1">
            <a:extLst>
              <a:ext uri="{FF2B5EF4-FFF2-40B4-BE49-F238E27FC236}">
                <a16:creationId xmlns:a16="http://schemas.microsoft.com/office/drawing/2014/main" id="{CD3BDADD-FB79-09F7-A3C6-ECF024CADE8A}"/>
              </a:ext>
            </a:extLst>
          </p:cNvPr>
          <p:cNvSpPr txBox="1"/>
          <p:nvPr/>
        </p:nvSpPr>
        <p:spPr bwMode="auto">
          <a:xfrm>
            <a:off x="214313" y="-2381"/>
            <a:ext cx="7571317"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anose="020F0502020204030204" pitchFamily="34" charset="0"/>
              </a:defRPr>
            </a:lvl2pPr>
            <a:lvl3pPr algn="l" defTabSz="457200" rtl="0" eaLnBrk="0" fontAlgn="base" hangingPunct="0">
              <a:spcBef>
                <a:spcPct val="0"/>
              </a:spcBef>
              <a:spcAft>
                <a:spcPct val="0"/>
              </a:spcAft>
              <a:defRPr sz="2800" b="1">
                <a:solidFill>
                  <a:srgbClr val="717074"/>
                </a:solidFill>
                <a:latin typeface="Calibri" panose="020F0502020204030204" pitchFamily="34" charset="0"/>
              </a:defRPr>
            </a:lvl3pPr>
            <a:lvl4pPr algn="l" defTabSz="457200" rtl="0" eaLnBrk="0" fontAlgn="base" hangingPunct="0">
              <a:spcBef>
                <a:spcPct val="0"/>
              </a:spcBef>
              <a:spcAft>
                <a:spcPct val="0"/>
              </a:spcAft>
              <a:defRPr sz="2800" b="1">
                <a:solidFill>
                  <a:srgbClr val="717074"/>
                </a:solidFill>
                <a:latin typeface="Calibri" panose="020F0502020204030204" pitchFamily="34" charset="0"/>
              </a:defRPr>
            </a:lvl4pPr>
            <a:lvl5pPr algn="l" defTabSz="457200" rtl="0" eaLnBrk="0" fontAlgn="base" hangingPunct="0">
              <a:spcBef>
                <a:spcPct val="0"/>
              </a:spcBef>
              <a:spcAft>
                <a:spcPct val="0"/>
              </a:spcAft>
              <a:defRPr sz="2800" b="1">
                <a:solidFill>
                  <a:srgbClr val="717074"/>
                </a:solidFill>
                <a:latin typeface="Calibri" panose="020F0502020204030204" pitchFamily="34" charset="0"/>
              </a:defRPr>
            </a:lvl5pPr>
            <a:lvl6pPr marL="457200" algn="l" defTabSz="457200" rtl="0" fontAlgn="base">
              <a:spcBef>
                <a:spcPct val="0"/>
              </a:spcBef>
              <a:spcAft>
                <a:spcPct val="0"/>
              </a:spcAft>
              <a:defRPr sz="2800" b="1">
                <a:solidFill>
                  <a:srgbClr val="5C6F7A"/>
                </a:solidFill>
                <a:latin typeface="Calibri" panose="020F0502020204030204" pitchFamily="34" charset="0"/>
              </a:defRPr>
            </a:lvl6pPr>
            <a:lvl7pPr marL="914400" algn="l" defTabSz="457200" rtl="0" fontAlgn="base">
              <a:spcBef>
                <a:spcPct val="0"/>
              </a:spcBef>
              <a:spcAft>
                <a:spcPct val="0"/>
              </a:spcAft>
              <a:defRPr sz="2800" b="1">
                <a:solidFill>
                  <a:srgbClr val="5C6F7A"/>
                </a:solidFill>
                <a:latin typeface="Calibri" panose="020F0502020204030204" pitchFamily="34" charset="0"/>
              </a:defRPr>
            </a:lvl7pPr>
            <a:lvl8pPr marL="1371600" algn="l" defTabSz="457200" rtl="0" fontAlgn="base">
              <a:spcBef>
                <a:spcPct val="0"/>
              </a:spcBef>
              <a:spcAft>
                <a:spcPct val="0"/>
              </a:spcAft>
              <a:defRPr sz="2800" b="1">
                <a:solidFill>
                  <a:srgbClr val="5C6F7A"/>
                </a:solidFill>
                <a:latin typeface="Calibri" panose="020F0502020204030204" pitchFamily="34" charset="0"/>
              </a:defRPr>
            </a:lvl8pPr>
            <a:lvl9pPr marL="1828800" algn="l" defTabSz="457200" rtl="0" fontAlgn="base">
              <a:spcBef>
                <a:spcPct val="0"/>
              </a:spcBef>
              <a:spcAft>
                <a:spcPct val="0"/>
              </a:spcAft>
              <a:defRPr sz="2800" b="1">
                <a:solidFill>
                  <a:srgbClr val="5C6F7A"/>
                </a:solidFill>
                <a:latin typeface="Calibri" panose="020F0502020204030204" pitchFamily="34" charset="0"/>
              </a:defRPr>
            </a:lvl9pPr>
          </a:lstStyle>
          <a:p>
            <a:r>
              <a:rPr lang="es-LA" sz="3200" b="1" i="0" strike="noStrike" cap="none" spc="0" baseline="0">
                <a:solidFill>
                  <a:srgbClr val="717074"/>
                </a:solidFill>
                <a:effectLst/>
                <a:latin typeface="Arial"/>
                <a:ea typeface="Arial"/>
                <a:cs typeface="Arial"/>
              </a:rPr>
              <a:t>Antecedentes: Base de evidencia</a:t>
            </a:r>
            <a:endParaRPr lang="en-US" sz="3200"/>
          </a:p>
        </p:txBody>
      </p:sp>
      <p:sp>
        <p:nvSpPr>
          <p:cNvPr id="7" name="Content Placeholder 2">
            <a:extLst>
              <a:ext uri="{FF2B5EF4-FFF2-40B4-BE49-F238E27FC236}">
                <a16:creationId xmlns:a16="http://schemas.microsoft.com/office/drawing/2014/main" id="{6EE01F44-D63E-134E-7256-E8F65D8E1C7B}"/>
              </a:ext>
            </a:extLst>
          </p:cNvPr>
          <p:cNvSpPr txBox="1"/>
          <p:nvPr/>
        </p:nvSpPr>
        <p:spPr bwMode="auto">
          <a:xfrm>
            <a:off x="551796" y="2918030"/>
            <a:ext cx="11088408" cy="293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F374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F374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F374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F374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F374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LA" sz="2000" b="0" i="0" strike="noStrike" cap="none" spc="0" baseline="0">
                <a:solidFill>
                  <a:srgbClr val="000000"/>
                </a:solidFill>
                <a:effectLst/>
                <a:latin typeface="Arial"/>
                <a:ea typeface="Arial"/>
                <a:cs typeface="Arial"/>
              </a:rPr>
              <a:t>Nirmatrelvir (NMV) más ritonavir (Paxlovid</a:t>
            </a:r>
            <a:r>
              <a:rPr lang="es-LA" sz="2000" b="0" i="0" strike="noStrike" cap="none" spc="0" baseline="30000">
                <a:solidFill>
                  <a:srgbClr val="000000"/>
                </a:solidFill>
                <a:effectLst/>
                <a:latin typeface="Arial"/>
                <a:ea typeface="Arial"/>
                <a:cs typeface="Arial"/>
              </a:rPr>
              <a:t>R</a:t>
            </a:r>
            <a:r>
              <a:rPr lang="es-LA" sz="2000" b="0" i="0" strike="noStrike" cap="none" spc="0" baseline="0">
                <a:solidFill>
                  <a:srgbClr val="000000"/>
                </a:solidFill>
                <a:effectLst/>
                <a:latin typeface="Arial"/>
                <a:ea typeface="Arial"/>
                <a:cs typeface="Arial"/>
              </a:rPr>
              <a:t>) demostraron una reducción del 88 % del riesgo de progresión a COVID-19 grave en comparación con un placebo en adultos sintomáticos, no vacunados y no hospitalizados</a:t>
            </a:r>
            <a:r>
              <a:rPr lang="en-US" sz="2000" b="0" i="0" strike="noStrike" cap="none" spc="0" baseline="0" dirty="0">
                <a:solidFill>
                  <a:srgbClr val="000000"/>
                </a:solidFill>
                <a:effectLst/>
                <a:latin typeface="Arial"/>
                <a:ea typeface="Arial"/>
                <a:cs typeface="Arial"/>
              </a:rPr>
              <a:t>.</a:t>
            </a:r>
            <a:endParaRPr lang="es-LA" sz="2000" b="0" i="0" strike="noStrike" cap="none" spc="0" baseline="0">
              <a:solidFill>
                <a:srgbClr val="000000"/>
              </a:solidFill>
              <a:effectLst/>
              <a:latin typeface="Arial"/>
              <a:ea typeface="Arial"/>
              <a:cs typeface="Arial"/>
            </a:endParaRPr>
          </a:p>
          <a:p>
            <a:r>
              <a:rPr lang="es-LA" sz="2000" b="0" i="0" strike="noStrike" cap="none" spc="0" baseline="0">
                <a:solidFill>
                  <a:srgbClr val="000000"/>
                </a:solidFill>
                <a:effectLst/>
                <a:latin typeface="Arial"/>
                <a:ea typeface="Arial"/>
                <a:cs typeface="Arial"/>
              </a:rPr>
              <a:t>El tratamiento precoz con molnupiravir (Lagevrio) redujo el riesgo de hospitalización o muerte en adultos con COVID-19 en riesgo, no vacunados, en un 30 % a un 50 %.</a:t>
            </a:r>
            <a:endParaRPr lang="en-US" sz="2000" dirty="0">
              <a:ea typeface="Calibri" panose="020F0502020204030204"/>
              <a:cs typeface="Calibri"/>
            </a:endParaRPr>
          </a:p>
          <a:p>
            <a:r>
              <a:rPr lang="es-LA" sz="2000" b="0" i="0" strike="noStrike" cap="none" spc="0" baseline="0">
                <a:solidFill>
                  <a:srgbClr val="000000"/>
                </a:solidFill>
                <a:effectLst/>
                <a:latin typeface="Arial"/>
                <a:ea typeface="Arial"/>
                <a:cs typeface="Arial"/>
              </a:rPr>
              <a:t>Diciembre de 2021: Ambos medicamentos fueron aprobados con autorización de uso de emergencia (EUA)</a:t>
            </a:r>
            <a:r>
              <a:rPr lang="en-US" sz="2000" b="0" i="0" strike="noStrike" cap="none" spc="0" baseline="0" dirty="0">
                <a:solidFill>
                  <a:srgbClr val="000000"/>
                </a:solidFill>
                <a:effectLst/>
                <a:latin typeface="Arial"/>
                <a:ea typeface="Arial"/>
                <a:cs typeface="Arial"/>
              </a:rPr>
              <a:t>.</a:t>
            </a:r>
            <a:endParaRPr lang="es-LA" sz="2000" b="0" i="0" strike="noStrike" cap="none" spc="0" baseline="0">
              <a:solidFill>
                <a:srgbClr val="000000"/>
              </a:solidFill>
              <a:effectLst/>
              <a:latin typeface="Arial"/>
              <a:ea typeface="Arial"/>
              <a:cs typeface="Arial"/>
            </a:endParaRPr>
          </a:p>
          <a:p>
            <a:r>
              <a:rPr lang="es-LA" sz="2000" b="0" i="0" strike="noStrike" cap="none" spc="0" baseline="0">
                <a:solidFill>
                  <a:srgbClr val="000000"/>
                </a:solidFill>
                <a:effectLst/>
                <a:latin typeface="Arial"/>
                <a:ea typeface="Arial"/>
                <a:cs typeface="Arial"/>
              </a:rPr>
              <a:t>Abril de 2022: La OMS publicó recomendaciones sobre el uso de antivirales orales para el tratamiento de pacientes con diagnóstico de la COVID-19 leve a moderada con riesgo alto de COVID-19 grave.</a:t>
            </a:r>
            <a:endParaRPr lang="en-US" sz="2000" dirty="0">
              <a:ea typeface="Calibri" panose="020F0502020204030204"/>
              <a:cs typeface="Calibri"/>
            </a:endParaRPr>
          </a:p>
        </p:txBody>
      </p:sp>
      <p:pic>
        <p:nvPicPr>
          <p:cNvPr id="8" name="Picture 11" descr="Text&#10;&#10;Description automatically generated">
            <a:extLst>
              <a:ext uri="{FF2B5EF4-FFF2-40B4-BE49-F238E27FC236}">
                <a16:creationId xmlns:a16="http://schemas.microsoft.com/office/drawing/2014/main" id="{016C3268-21F5-48B9-B9D1-EC4A5F727B81}"/>
              </a:ext>
            </a:extLst>
          </p:cNvPr>
          <p:cNvPicPr>
            <a:picLocks noChangeAspect="1"/>
          </p:cNvPicPr>
          <p:nvPr/>
        </p:nvPicPr>
        <p:blipFill>
          <a:blip r:embed="rId4"/>
          <a:stretch>
            <a:fillRect/>
          </a:stretch>
        </p:blipFill>
        <p:spPr>
          <a:xfrm>
            <a:off x="6741583" y="493713"/>
            <a:ext cx="3886199" cy="1987257"/>
          </a:xfrm>
          <a:prstGeom prst="rect">
            <a:avLst/>
          </a:prstGeom>
        </p:spPr>
      </p:pic>
    </p:spTree>
    <p:extLst>
      <p:ext uri="{BB962C8B-B14F-4D97-AF65-F5344CB8AC3E}">
        <p14:creationId xmlns:p14="http://schemas.microsoft.com/office/powerpoint/2010/main" val="36154692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2BB251-8219-1079-56FD-FDC9A4E4BF11}"/>
              </a:ext>
            </a:extLst>
          </p:cNvPr>
          <p:cNvSpPr>
            <a:spLocks noGrp="1"/>
          </p:cNvSpPr>
          <p:nvPr>
            <p:ph type="title"/>
          </p:nvPr>
        </p:nvSpPr>
        <p:spPr>
          <a:xfrm>
            <a:off x="457199" y="-36441"/>
            <a:ext cx="7571317" cy="992188"/>
          </a:xfrm>
        </p:spPr>
        <p:txBody>
          <a:bodyPr/>
          <a:lstStyle/>
          <a:p>
            <a:r>
              <a:rPr lang="es-LA" sz="3600" b="1" i="0" strike="noStrike" cap="none" spc="0" baseline="0">
                <a:solidFill>
                  <a:srgbClr val="577F9F"/>
                </a:solidFill>
                <a:effectLst/>
                <a:latin typeface="Arial"/>
                <a:ea typeface="Arial"/>
                <a:cs typeface="Arial"/>
              </a:rPr>
              <a:t>Base de evidencia en evolución</a:t>
            </a:r>
          </a:p>
        </p:txBody>
      </p:sp>
      <p:sp>
        <p:nvSpPr>
          <p:cNvPr id="5" name="Content Placeholder 10">
            <a:extLst>
              <a:ext uri="{FF2B5EF4-FFF2-40B4-BE49-F238E27FC236}">
                <a16:creationId xmlns:a16="http://schemas.microsoft.com/office/drawing/2014/main" id="{A663EC77-80C5-F95D-CEDF-C95090352FCC}"/>
              </a:ext>
            </a:extLst>
          </p:cNvPr>
          <p:cNvSpPr>
            <a:spLocks noGrp="1"/>
          </p:cNvSpPr>
          <p:nvPr>
            <p:ph idx="1"/>
          </p:nvPr>
        </p:nvSpPr>
        <p:spPr>
          <a:xfrm>
            <a:off x="570008" y="1098032"/>
            <a:ext cx="5863937" cy="5024438"/>
          </a:xfrm>
        </p:spPr>
        <p:txBody>
          <a:bodyPr/>
          <a:lstStyle/>
          <a:p>
            <a:r>
              <a:rPr lang="es-LA" sz="2400" b="0" i="0" strike="noStrike" cap="none" spc="0" baseline="0" dirty="0">
                <a:solidFill>
                  <a:srgbClr val="262626"/>
                </a:solidFill>
                <a:effectLst/>
                <a:latin typeface="Arial"/>
                <a:ea typeface="Arial"/>
                <a:cs typeface="Arial"/>
              </a:rPr>
              <a:t>Variantes en evolución</a:t>
            </a:r>
          </a:p>
          <a:p>
            <a:r>
              <a:rPr lang="es-LA" sz="2400" b="0" i="0" strike="noStrike" cap="none" spc="0" baseline="0" dirty="0">
                <a:solidFill>
                  <a:srgbClr val="262626"/>
                </a:solidFill>
                <a:effectLst/>
                <a:latin typeface="Arial"/>
                <a:ea typeface="Arial"/>
                <a:cs typeface="Arial"/>
              </a:rPr>
              <a:t>Sigue habiendo una reducción significativa de hospitalizaciones y muertes en pacientes &gt;65 con el brote de la cepa ómicron.</a:t>
            </a:r>
          </a:p>
          <a:p>
            <a:r>
              <a:rPr lang="es-LA" sz="2400" b="0" i="0" strike="noStrike" cap="none" spc="0" baseline="0" dirty="0">
                <a:solidFill>
                  <a:srgbClr val="262626"/>
                </a:solidFill>
                <a:effectLst/>
                <a:latin typeface="Arial"/>
                <a:ea typeface="Arial"/>
                <a:cs typeface="Arial"/>
              </a:rPr>
              <a:t>Se espera que los estudios en curso como base de evidencia evolucionen rápidamente.</a:t>
            </a:r>
            <a:endParaRPr lang="en-US" sz="2400" dirty="0">
              <a:cs typeface="Calibri"/>
            </a:endParaRPr>
          </a:p>
          <a:p>
            <a:r>
              <a:rPr lang="es-LA" sz="2400" b="0" i="0" strike="noStrike" cap="none" spc="0" baseline="0" dirty="0">
                <a:solidFill>
                  <a:srgbClr val="262626"/>
                </a:solidFill>
                <a:effectLst/>
                <a:latin typeface="Arial"/>
                <a:ea typeface="Arial"/>
                <a:cs typeface="Arial"/>
              </a:rPr>
              <a:t>La prueba para tratar como estrategia </a:t>
            </a:r>
            <a:r>
              <a:rPr lang="es-LA" sz="2400" b="0" i="1" strike="noStrike" cap="none" spc="0" baseline="0" dirty="0">
                <a:solidFill>
                  <a:srgbClr val="262626"/>
                </a:solidFill>
                <a:effectLst/>
                <a:latin typeface="Arial"/>
                <a:ea typeface="Arial"/>
                <a:cs typeface="Arial"/>
              </a:rPr>
              <a:t>para mejorar el acceso a la atención</a:t>
            </a:r>
            <a:r>
              <a:rPr lang="es-LA" sz="2400" b="0" i="0" strike="noStrike" cap="none" spc="0" baseline="0" dirty="0">
                <a:solidFill>
                  <a:srgbClr val="262626"/>
                </a:solidFill>
                <a:effectLst/>
                <a:latin typeface="Arial"/>
                <a:ea typeface="Arial"/>
                <a:cs typeface="Arial"/>
              </a:rPr>
              <a:t> tiene una base de evidencia sólida (VIH, etc.).</a:t>
            </a:r>
          </a:p>
        </p:txBody>
      </p:sp>
      <p:sp>
        <p:nvSpPr>
          <p:cNvPr id="6" name="Slide Number Placeholder 3">
            <a:extLst>
              <a:ext uri="{FF2B5EF4-FFF2-40B4-BE49-F238E27FC236}">
                <a16:creationId xmlns:a16="http://schemas.microsoft.com/office/drawing/2014/main" id="{147E2672-F00A-2F32-C338-4C013DB3CD6E}"/>
              </a:ext>
            </a:extLst>
          </p:cNvPr>
          <p:cNvSpPr txBox="1"/>
          <p:nvPr/>
        </p:nvSpPr>
        <p:spPr>
          <a:xfrm>
            <a:off x="11078634" y="6689725"/>
            <a:ext cx="656167" cy="1793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4C0A3798-3E55-40AD-888C-464D28038119}" type="slidenum">
              <a:rPr lang="en-US" smtClean="0"/>
              <a:pPr>
                <a:defRPr/>
              </a:pPr>
              <a:t>68</a:t>
            </a:fld>
            <a:endParaRPr lang="en-US"/>
          </a:p>
        </p:txBody>
      </p:sp>
      <p:pic>
        <p:nvPicPr>
          <p:cNvPr id="7" name="Content Placeholder 5" descr="Graphical user interface, text, application, email&#10;&#10;Description automatically generated">
            <a:extLst>
              <a:ext uri="{FF2B5EF4-FFF2-40B4-BE49-F238E27FC236}">
                <a16:creationId xmlns:a16="http://schemas.microsoft.com/office/drawing/2014/main" id="{419939A2-5CE2-B29F-6D6D-9487167E9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47354" y="813462"/>
            <a:ext cx="5387447" cy="295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7ED1463-EA0B-84CC-BA3C-654527C67AB1}"/>
              </a:ext>
            </a:extLst>
          </p:cNvPr>
          <p:cNvSpPr txBox="1"/>
          <p:nvPr/>
        </p:nvSpPr>
        <p:spPr>
          <a:xfrm>
            <a:off x="6600837" y="5179650"/>
            <a:ext cx="5496428" cy="1200329"/>
          </a:xfrm>
          <a:prstGeom prst="rect">
            <a:avLst/>
          </a:prstGeom>
          <a:noFill/>
        </p:spPr>
        <p:txBody>
          <a:bodyPr wrap="square" rtlCol="0">
            <a:spAutoFit/>
          </a:bodyPr>
          <a:lstStyle/>
          <a:p>
            <a:r>
              <a:rPr lang="es-LA" sz="1200" b="0" i="0" strike="noStrike" cap="none" spc="0" baseline="0">
                <a:solidFill>
                  <a:srgbClr val="000000"/>
                </a:solidFill>
                <a:effectLst/>
                <a:latin typeface="Arial"/>
                <a:ea typeface="Arial"/>
                <a:cs typeface="Arial"/>
              </a:rPr>
              <a:t>Arbel R, Wolff Sagy Y, Hoshen M, Battat E, Lavie G, Sergienko R, Friger M, Waxman JG, Dagan N, Balicer R, Ben-Shlomo Y, Peretz A, Yaron S, Serby D, Hammerman A, Netzer D. Nirmatrelvir Use and Severe Covid-19 Outcomes during the Omicron Surge. N Engl J Med. 2022 Sep 1;387(9):790-798. doi: 10.1056/NEJMoa2204919. Publicación electrónica del 24 de agosto de 2022. PMID: 36001529.</a:t>
            </a:r>
          </a:p>
        </p:txBody>
      </p:sp>
    </p:spTree>
    <p:extLst>
      <p:ext uri="{BB962C8B-B14F-4D97-AF65-F5344CB8AC3E}">
        <p14:creationId xmlns:p14="http://schemas.microsoft.com/office/powerpoint/2010/main" val="270816904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278-AE6B-10FE-95EC-4B927A816F4A}"/>
              </a:ext>
            </a:extLst>
          </p:cNvPr>
          <p:cNvSpPr>
            <a:spLocks noGrp="1"/>
          </p:cNvSpPr>
          <p:nvPr>
            <p:ph type="title"/>
          </p:nvPr>
        </p:nvSpPr>
        <p:spPr>
          <a:xfrm>
            <a:off x="355066" y="1938323"/>
            <a:ext cx="3037114" cy="800039"/>
          </a:xfrm>
        </p:spPr>
        <p:txBody>
          <a:bodyPr>
            <a:normAutofit fontScale="90000"/>
          </a:bodyPr>
          <a:lstStyle/>
          <a:p>
            <a:r>
              <a:rPr lang="es-LA" sz="3200" b="1" i="0" strike="noStrike" cap="none" spc="0" baseline="0">
                <a:solidFill>
                  <a:srgbClr val="577F9F"/>
                </a:solidFill>
                <a:effectLst/>
                <a:latin typeface="Arial"/>
                <a:ea typeface="Arial"/>
                <a:cs typeface="Arial"/>
              </a:rPr>
              <a:t>Algoritmo de la prueba para tratar</a:t>
            </a:r>
            <a:endParaRPr lang="en-US"/>
          </a:p>
        </p:txBody>
      </p:sp>
      <p:pic>
        <p:nvPicPr>
          <p:cNvPr id="4" name="Picture 3" descr="Diagram&#10;&#10;Description automatically generated">
            <a:extLst>
              <a:ext uri="{FF2B5EF4-FFF2-40B4-BE49-F238E27FC236}">
                <a16:creationId xmlns:a16="http://schemas.microsoft.com/office/drawing/2014/main" id="{7DB86847-1F9F-05D3-CE62-7F86DF4869D0}"/>
              </a:ext>
            </a:extLst>
          </p:cNvPr>
          <p:cNvPicPr>
            <a:picLocks noChangeAspect="1"/>
          </p:cNvPicPr>
          <p:nvPr/>
        </p:nvPicPr>
        <p:blipFill>
          <a:blip r:embed="rId3"/>
          <a:stretch>
            <a:fillRect/>
          </a:stretch>
        </p:blipFill>
        <p:spPr>
          <a:xfrm>
            <a:off x="3392180" y="179578"/>
            <a:ext cx="8444754" cy="6498843"/>
          </a:xfrm>
          <a:prstGeom prst="rect">
            <a:avLst/>
          </a:prstGeom>
        </p:spPr>
      </p:pic>
      <p:sp>
        <p:nvSpPr>
          <p:cNvPr id="3" name="5-Point Star 2">
            <a:extLst>
              <a:ext uri="{FF2B5EF4-FFF2-40B4-BE49-F238E27FC236}">
                <a16:creationId xmlns:a16="http://schemas.microsoft.com/office/drawing/2014/main" id="{92EE69C9-ED3B-F007-A412-EF0182FED090}"/>
              </a:ext>
            </a:extLst>
          </p:cNvPr>
          <p:cNvSpPr/>
          <p:nvPr/>
        </p:nvSpPr>
        <p:spPr>
          <a:xfrm>
            <a:off x="5495372" y="5355771"/>
            <a:ext cx="600627" cy="53040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4375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56DAF-A0C4-8CD2-CE4D-C8EEFE2BB09D}"/>
              </a:ext>
            </a:extLst>
          </p:cNvPr>
          <p:cNvSpPr>
            <a:spLocks noGrp="1"/>
          </p:cNvSpPr>
          <p:nvPr>
            <p:ph type="title"/>
          </p:nvPr>
        </p:nvSpPr>
        <p:spPr>
          <a:xfrm>
            <a:off x="601750" y="103131"/>
            <a:ext cx="8543925" cy="800039"/>
          </a:xfrm>
        </p:spPr>
        <p:txBody>
          <a:bodyPr/>
          <a:lstStyle/>
          <a:p>
            <a:r>
              <a:rPr lang="es-LA" sz="3600" b="1" i="0" strike="noStrike" cap="none" spc="0" baseline="0">
                <a:solidFill>
                  <a:srgbClr val="577F9F"/>
                </a:solidFill>
                <a:effectLst/>
                <a:latin typeface="Arial"/>
                <a:ea typeface="Arial"/>
                <a:cs typeface="Arial"/>
              </a:rPr>
              <a:t>Variantes</a:t>
            </a:r>
          </a:p>
        </p:txBody>
      </p:sp>
      <p:sp>
        <p:nvSpPr>
          <p:cNvPr id="3" name="Content Placeholder 2">
            <a:extLst>
              <a:ext uri="{FF2B5EF4-FFF2-40B4-BE49-F238E27FC236}">
                <a16:creationId xmlns:a16="http://schemas.microsoft.com/office/drawing/2014/main" id="{EE0671B3-C60F-2A38-418A-6551FFE772B0}"/>
              </a:ext>
            </a:extLst>
          </p:cNvPr>
          <p:cNvSpPr>
            <a:spLocks noGrp="1"/>
          </p:cNvSpPr>
          <p:nvPr>
            <p:ph idx="1"/>
          </p:nvPr>
        </p:nvSpPr>
        <p:spPr>
          <a:xfrm>
            <a:off x="551508" y="962627"/>
            <a:ext cx="8543925" cy="4932746"/>
          </a:xfrm>
        </p:spPr>
        <p:txBody>
          <a:bodyPr/>
          <a:lstStyle/>
          <a:p>
            <a:r>
              <a:rPr lang="es-LA" sz="2800" b="0" i="0" strike="noStrike" cap="none" spc="0" baseline="0">
                <a:solidFill>
                  <a:srgbClr val="262626"/>
                </a:solidFill>
                <a:effectLst/>
                <a:latin typeface="Arial"/>
                <a:ea typeface="Arial"/>
                <a:cs typeface="Arial"/>
              </a:rPr>
              <a:t>Los virus como el SARS-CoV-2 evolucionan continuamente a medida que se producen cambios en el código genético durante la replicación del genoma.</a:t>
            </a:r>
          </a:p>
          <a:p>
            <a:r>
              <a:rPr lang="es-LA" sz="2800" b="0" i="0" strike="noStrike" cap="none" spc="0" baseline="0">
                <a:solidFill>
                  <a:srgbClr val="262626"/>
                </a:solidFill>
                <a:effectLst/>
                <a:latin typeface="Arial"/>
                <a:ea typeface="Arial"/>
                <a:cs typeface="Arial"/>
              </a:rPr>
              <a:t>Una variante tiene una o más mutaciones que la diferencian de las otras variantes del virus SARS-CoV-2.</a:t>
            </a:r>
          </a:p>
          <a:p>
            <a:r>
              <a:rPr lang="es-LA" sz="2800" b="0" i="0" strike="noStrike" cap="none" spc="0" baseline="0">
                <a:solidFill>
                  <a:srgbClr val="262626"/>
                </a:solidFill>
                <a:effectLst/>
                <a:latin typeface="Arial"/>
                <a:ea typeface="Arial"/>
                <a:cs typeface="Arial"/>
              </a:rPr>
              <a:t>Ejemplos:</a:t>
            </a:r>
          </a:p>
          <a:p>
            <a:pPr lvl="1"/>
            <a:r>
              <a:rPr lang="es-LA" sz="2400" b="0" i="0" strike="noStrike" cap="none" spc="0" baseline="0">
                <a:solidFill>
                  <a:srgbClr val="262626"/>
                </a:solidFill>
                <a:effectLst/>
                <a:latin typeface="Arial"/>
                <a:ea typeface="Arial"/>
                <a:cs typeface="Arial"/>
              </a:rPr>
              <a:t>Variante delta: Dos veces más contagiosa, mayor impacto especialmente en personas no vacunadas.</a:t>
            </a:r>
          </a:p>
          <a:p>
            <a:pPr lvl="1"/>
            <a:r>
              <a:rPr lang="es-LA" sz="2400" b="0" i="0" strike="noStrike" cap="none" spc="0" baseline="0">
                <a:solidFill>
                  <a:srgbClr val="262626"/>
                </a:solidFill>
                <a:effectLst/>
                <a:latin typeface="Arial"/>
                <a:ea typeface="Arial"/>
                <a:cs typeface="Arial"/>
              </a:rPr>
              <a:t>Variante omicrón: Tasa de transmisibilidad aún más alta</a:t>
            </a:r>
          </a:p>
          <a:p>
            <a:r>
              <a:rPr lang="es-LA" sz="2800" b="0" i="0" strike="noStrike" cap="none" spc="0" baseline="0">
                <a:solidFill>
                  <a:srgbClr val="262626"/>
                </a:solidFill>
                <a:effectLst/>
                <a:latin typeface="Arial"/>
                <a:ea typeface="Arial"/>
                <a:cs typeface="Arial"/>
              </a:rPr>
              <a:t>¿Cuál será la próxima variante?</a:t>
            </a:r>
          </a:p>
        </p:txBody>
      </p:sp>
      <p:pic>
        <p:nvPicPr>
          <p:cNvPr id="4" name="Picture 4" descr="A picture containing text, flower, plant&#10;&#10;Description automatically generated">
            <a:extLst>
              <a:ext uri="{FF2B5EF4-FFF2-40B4-BE49-F238E27FC236}">
                <a16:creationId xmlns:a16="http://schemas.microsoft.com/office/drawing/2014/main" id="{837DA188-B39B-610C-11A6-9DB9B24593BC}"/>
              </a:ext>
            </a:extLst>
          </p:cNvPr>
          <p:cNvPicPr>
            <a:picLocks noChangeAspect="1"/>
          </p:cNvPicPr>
          <p:nvPr/>
        </p:nvPicPr>
        <p:blipFill>
          <a:blip r:embed="rId3"/>
          <a:stretch>
            <a:fillRect/>
          </a:stretch>
        </p:blipFill>
        <p:spPr>
          <a:xfrm>
            <a:off x="9145675" y="4522491"/>
            <a:ext cx="2743200" cy="1832358"/>
          </a:xfrm>
          <a:prstGeom prst="rect">
            <a:avLst/>
          </a:prstGeom>
        </p:spPr>
      </p:pic>
      <p:pic>
        <p:nvPicPr>
          <p:cNvPr id="5" name="Picture 5" descr="A picture containing text, blue&#10;&#10;Description automatically generated">
            <a:extLst>
              <a:ext uri="{FF2B5EF4-FFF2-40B4-BE49-F238E27FC236}">
                <a16:creationId xmlns:a16="http://schemas.microsoft.com/office/drawing/2014/main" id="{1319107F-C58B-1193-9638-D2A2C91B8465}"/>
              </a:ext>
            </a:extLst>
          </p:cNvPr>
          <p:cNvPicPr>
            <a:picLocks noChangeAspect="1"/>
          </p:cNvPicPr>
          <p:nvPr/>
        </p:nvPicPr>
        <p:blipFill>
          <a:blip r:embed="rId4"/>
          <a:stretch>
            <a:fillRect/>
          </a:stretch>
        </p:blipFill>
        <p:spPr>
          <a:xfrm>
            <a:off x="9246158" y="710261"/>
            <a:ext cx="2743200" cy="2004291"/>
          </a:xfrm>
          <a:prstGeom prst="rect">
            <a:avLst/>
          </a:prstGeom>
        </p:spPr>
      </p:pic>
    </p:spTree>
    <p:extLst>
      <p:ext uri="{BB962C8B-B14F-4D97-AF65-F5344CB8AC3E}">
        <p14:creationId xmlns:p14="http://schemas.microsoft.com/office/powerpoint/2010/main" val="367445737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21E91-C112-8B11-DCC1-2D2421807355}"/>
              </a:ext>
            </a:extLst>
          </p:cNvPr>
          <p:cNvSpPr>
            <a:spLocks noGrp="1"/>
          </p:cNvSpPr>
          <p:nvPr>
            <p:ph type="title"/>
          </p:nvPr>
        </p:nvSpPr>
        <p:spPr>
          <a:xfrm>
            <a:off x="427892" y="-175014"/>
            <a:ext cx="10974116" cy="800039"/>
          </a:xfrm>
        </p:spPr>
        <p:txBody>
          <a:bodyPr>
            <a:normAutofit fontScale="90000"/>
          </a:bodyPr>
          <a:lstStyle/>
          <a:p>
            <a:r>
              <a:rPr lang="es-LA" sz="3100" b="1" i="0" strike="noStrike" cap="none" spc="0" baseline="0">
                <a:solidFill>
                  <a:srgbClr val="577F9F"/>
                </a:solidFill>
                <a:effectLst/>
                <a:latin typeface="Arial"/>
                <a:ea typeface="Arial"/>
                <a:cs typeface="Arial"/>
              </a:rPr>
              <a:t>Tratamiento de primera línea: </a:t>
            </a:r>
            <a:r>
              <a:rPr lang="es-LA" sz="3200" b="1" i="0" strike="noStrike" cap="none" spc="0" baseline="0">
                <a:solidFill>
                  <a:srgbClr val="577F9F"/>
                </a:solidFill>
                <a:effectLst/>
                <a:latin typeface="Arial"/>
                <a:ea typeface="Arial"/>
                <a:cs typeface="Arial"/>
              </a:rPr>
              <a:t>Paxlovid (nirmatrelvir/ritonavir)</a:t>
            </a:r>
            <a:endParaRPr lang="en-US" sz="3400" dirty="0"/>
          </a:p>
        </p:txBody>
      </p:sp>
      <p:sp>
        <p:nvSpPr>
          <p:cNvPr id="6" name="Content Placeholder 5">
            <a:extLst>
              <a:ext uri="{FF2B5EF4-FFF2-40B4-BE49-F238E27FC236}">
                <a16:creationId xmlns:a16="http://schemas.microsoft.com/office/drawing/2014/main" id="{64EBF665-F04D-08A0-E236-D170B3860A00}"/>
              </a:ext>
            </a:extLst>
          </p:cNvPr>
          <p:cNvSpPr>
            <a:spLocks noGrp="1"/>
          </p:cNvSpPr>
          <p:nvPr>
            <p:ph idx="1"/>
          </p:nvPr>
        </p:nvSpPr>
        <p:spPr>
          <a:xfrm>
            <a:off x="148281" y="1353720"/>
            <a:ext cx="6475891" cy="4932746"/>
          </a:xfrm>
        </p:spPr>
        <p:txBody>
          <a:bodyPr/>
          <a:lstStyle/>
          <a:p>
            <a:r>
              <a:rPr lang="es-LA" sz="2800" b="1" i="0" strike="noStrike" cap="none" spc="0" baseline="0">
                <a:solidFill>
                  <a:srgbClr val="262626"/>
                </a:solidFill>
                <a:effectLst/>
                <a:latin typeface="Arial"/>
                <a:ea typeface="Arial"/>
                <a:cs typeface="Arial"/>
              </a:rPr>
              <a:t>Indicaciones:</a:t>
            </a:r>
          </a:p>
          <a:p>
            <a:pPr lvl="1"/>
            <a:r>
              <a:rPr lang="es-LA" sz="2200" b="0" i="0" strike="noStrike" cap="none" spc="0" baseline="0">
                <a:solidFill>
                  <a:srgbClr val="262626"/>
                </a:solidFill>
                <a:effectLst/>
                <a:latin typeface="Arial"/>
                <a:ea typeface="Arial"/>
                <a:cs typeface="Arial"/>
              </a:rPr>
              <a:t>COVID-19 sintomática, confirmada</a:t>
            </a:r>
          </a:p>
          <a:p>
            <a:pPr lvl="1"/>
            <a:r>
              <a:rPr lang="es-LA" sz="2200" b="0" i="0" strike="noStrike" cap="none" spc="0" baseline="0">
                <a:solidFill>
                  <a:srgbClr val="262626"/>
                </a:solidFill>
                <a:effectLst/>
                <a:latin typeface="Arial"/>
                <a:ea typeface="Arial"/>
                <a:cs typeface="Arial"/>
              </a:rPr>
              <a:t>Síntomas leves a moderados </a:t>
            </a:r>
          </a:p>
          <a:p>
            <a:pPr lvl="1"/>
            <a:r>
              <a:rPr lang="es-LA" sz="2200" b="0" i="0" strike="noStrike" cap="none" spc="0" baseline="0">
                <a:solidFill>
                  <a:srgbClr val="262626"/>
                </a:solidFill>
                <a:effectLst/>
                <a:latin typeface="Arial"/>
                <a:ea typeface="Arial"/>
                <a:cs typeface="Arial"/>
              </a:rPr>
              <a:t>Dentro de los 5 días siguientes a la aparición de los síntomas</a:t>
            </a:r>
          </a:p>
          <a:p>
            <a:pPr lvl="1"/>
            <a:r>
              <a:rPr lang="es-LA" sz="2200" b="0" i="0" strike="noStrike" cap="none" spc="0" baseline="0">
                <a:solidFill>
                  <a:srgbClr val="262626"/>
                </a:solidFill>
                <a:effectLst/>
                <a:latin typeface="Arial"/>
                <a:ea typeface="Arial"/>
                <a:cs typeface="Arial"/>
              </a:rPr>
              <a:t>Edad &gt;12</a:t>
            </a:r>
          </a:p>
          <a:p>
            <a:pPr lvl="1"/>
            <a:r>
              <a:rPr lang="es-LA" sz="2200" b="0" i="0" strike="noStrike" cap="none" spc="0" baseline="0">
                <a:solidFill>
                  <a:srgbClr val="262626"/>
                </a:solidFill>
                <a:effectLst/>
                <a:latin typeface="Arial"/>
                <a:ea typeface="Arial"/>
                <a:cs typeface="Arial"/>
              </a:rPr>
              <a:t>Peso &gt;40 kg</a:t>
            </a:r>
          </a:p>
          <a:p>
            <a:pPr lvl="1"/>
            <a:r>
              <a:rPr lang="es-LA" sz="2200" b="0" i="0" strike="noStrike" cap="none" spc="0" baseline="0">
                <a:solidFill>
                  <a:srgbClr val="262626"/>
                </a:solidFill>
                <a:effectLst/>
                <a:latin typeface="Arial"/>
                <a:ea typeface="Arial"/>
                <a:cs typeface="Arial"/>
              </a:rPr>
              <a:t>Criterios de riesgo alto:</a:t>
            </a:r>
          </a:p>
          <a:p>
            <a:pPr lvl="2"/>
            <a:r>
              <a:rPr lang="es-LA" sz="2000" b="0" i="0" strike="noStrike" cap="none" spc="0" baseline="0">
                <a:solidFill>
                  <a:srgbClr val="262626"/>
                </a:solidFill>
                <a:effectLst/>
                <a:latin typeface="Arial"/>
                <a:ea typeface="Arial"/>
                <a:cs typeface="Arial"/>
              </a:rPr>
              <a:t>Edad &gt;50 años, especialmente aquellas personas con una edad &gt;=65 años o personas de 50 a 64 años no vacunadas</a:t>
            </a:r>
          </a:p>
          <a:p>
            <a:pPr lvl="2"/>
            <a:r>
              <a:rPr lang="es-LA" sz="2000" b="0" i="0" strike="noStrike" cap="none" spc="0" baseline="0">
                <a:solidFill>
                  <a:srgbClr val="262626"/>
                </a:solidFill>
                <a:effectLst/>
                <a:latin typeface="Arial"/>
                <a:ea typeface="Arial"/>
                <a:cs typeface="Arial"/>
              </a:rPr>
              <a:t>Comorbilidades como enfermedad pulmonar, hipertensión, diabetes, enfermedad renal crónica, estado inmunocomprometido, VIH</a:t>
            </a:r>
          </a:p>
          <a:p>
            <a:pPr lvl="2"/>
            <a:r>
              <a:rPr lang="es-LA" sz="2000" b="0" i="0" strike="noStrike" cap="none" spc="0" baseline="0">
                <a:solidFill>
                  <a:srgbClr val="262626"/>
                </a:solidFill>
                <a:effectLst/>
                <a:latin typeface="Arial"/>
                <a:ea typeface="Arial"/>
                <a:cs typeface="Arial"/>
              </a:rPr>
              <a:t>IMC &gt;30</a:t>
            </a:r>
          </a:p>
        </p:txBody>
      </p:sp>
      <p:sp>
        <p:nvSpPr>
          <p:cNvPr id="7" name="Content Placeholder 6">
            <a:extLst>
              <a:ext uri="{FF2B5EF4-FFF2-40B4-BE49-F238E27FC236}">
                <a16:creationId xmlns:a16="http://schemas.microsoft.com/office/drawing/2014/main" id="{FF0DFA85-8147-5D4B-FCBA-597807CE1CE2}"/>
              </a:ext>
            </a:extLst>
          </p:cNvPr>
          <p:cNvSpPr>
            <a:spLocks noGrp="1"/>
          </p:cNvSpPr>
          <p:nvPr>
            <p:ph sz="half" idx="4294967295"/>
          </p:nvPr>
        </p:nvSpPr>
        <p:spPr>
          <a:xfrm>
            <a:off x="6197600" y="1950902"/>
            <a:ext cx="5994400" cy="4525963"/>
          </a:xfrm>
        </p:spPr>
        <p:txBody>
          <a:bodyPr>
            <a:normAutofit fontScale="92500" lnSpcReduction="10000"/>
          </a:bodyPr>
          <a:lstStyle/>
          <a:p>
            <a:r>
              <a:rPr lang="es-LA" sz="2600" b="1" i="0" strike="noStrike" cap="none" spc="0" baseline="0">
                <a:solidFill>
                  <a:srgbClr val="000000"/>
                </a:solidFill>
                <a:effectLst/>
                <a:latin typeface="Arial"/>
                <a:ea typeface="Arial"/>
                <a:cs typeface="Arial"/>
              </a:rPr>
              <a:t>Contraindicaciones:</a:t>
            </a:r>
          </a:p>
          <a:p>
            <a:pPr lvl="1"/>
            <a:r>
              <a:rPr lang="es-LA" sz="2200" b="0" i="0" strike="noStrike" cap="none" spc="0" baseline="0">
                <a:solidFill>
                  <a:srgbClr val="000000"/>
                </a:solidFill>
                <a:effectLst/>
                <a:latin typeface="Arial"/>
                <a:ea typeface="Arial"/>
                <a:cs typeface="Arial"/>
              </a:rPr>
              <a:t>&gt;5 días de síntomas</a:t>
            </a:r>
          </a:p>
          <a:p>
            <a:pPr lvl="1"/>
            <a:r>
              <a:rPr lang="es-LA" sz="2200" b="0" i="0" strike="noStrike" cap="none" spc="0" baseline="0">
                <a:solidFill>
                  <a:srgbClr val="000000"/>
                </a:solidFill>
                <a:effectLst/>
                <a:latin typeface="Arial"/>
                <a:ea typeface="Arial"/>
                <a:cs typeface="Arial"/>
              </a:rPr>
              <a:t>COVID-19 grave o crítica</a:t>
            </a:r>
          </a:p>
          <a:p>
            <a:pPr lvl="1"/>
            <a:r>
              <a:rPr lang="es-LA" sz="2200" b="0" i="0" strike="noStrike" cap="none" spc="0" baseline="0">
                <a:solidFill>
                  <a:srgbClr val="000000"/>
                </a:solidFill>
                <a:effectLst/>
                <a:latin typeface="Arial"/>
                <a:ea typeface="Arial"/>
                <a:cs typeface="Arial"/>
              </a:rPr>
              <a:t>Ausencia de síntomas</a:t>
            </a:r>
          </a:p>
          <a:p>
            <a:pPr lvl="1"/>
            <a:r>
              <a:rPr lang="es-LA" sz="2200" b="0" i="0" strike="noStrike" cap="none" spc="0" baseline="0">
                <a:solidFill>
                  <a:srgbClr val="000000"/>
                </a:solidFill>
                <a:effectLst/>
                <a:latin typeface="Arial"/>
                <a:ea typeface="Arial"/>
                <a:cs typeface="Arial"/>
              </a:rPr>
              <a:t>Pacientes con enfermedad renal o hepática grave (consulte el algoritmo de la T2T). </a:t>
            </a:r>
          </a:p>
          <a:p>
            <a:pPr lvl="1"/>
            <a:r>
              <a:rPr lang="es-LA" sz="2200" b="0" i="0" strike="noStrike" cap="none" spc="0" baseline="0">
                <a:solidFill>
                  <a:srgbClr val="000000"/>
                </a:solidFill>
                <a:effectLst/>
                <a:latin typeface="Arial"/>
                <a:ea typeface="Arial"/>
                <a:cs typeface="Arial"/>
              </a:rPr>
              <a:t>Pacientes alérgicos a cualquiera de los ingredientes del medicamento</a:t>
            </a:r>
          </a:p>
          <a:p>
            <a:pPr lvl="1"/>
            <a:r>
              <a:rPr lang="es-LA" sz="2200" b="0" i="0" strike="noStrike" cap="none" spc="0" baseline="0">
                <a:solidFill>
                  <a:srgbClr val="000000"/>
                </a:solidFill>
                <a:effectLst/>
                <a:latin typeface="Arial"/>
                <a:ea typeface="Arial"/>
                <a:cs typeface="Arial"/>
              </a:rPr>
              <a:t>Pacientes que no pueden tragar los comprimidos enteros. Los medicamentos antivirales orales no deben cortarse ni triturarse, y deben tragarse enteros.</a:t>
            </a:r>
          </a:p>
          <a:p>
            <a:pPr lvl="1"/>
            <a:r>
              <a:rPr lang="es-LA" sz="2200" b="0" i="0" strike="noStrike" cap="none" spc="0" baseline="0">
                <a:solidFill>
                  <a:srgbClr val="000000"/>
                </a:solidFill>
                <a:effectLst/>
                <a:latin typeface="Arial"/>
                <a:ea typeface="Arial"/>
                <a:cs typeface="Arial"/>
              </a:rPr>
              <a:t>Pacientes que toman un fármaco que está contraindicado con nirmatrelvir/ritonavir, a menos que el fármaco se pueda suspender o ajustar adecuadamente a la dosis. </a:t>
            </a:r>
          </a:p>
          <a:p>
            <a:pPr lvl="1"/>
            <a:endParaRPr lang="en-US"/>
          </a:p>
          <a:p>
            <a:pPr lvl="1"/>
            <a:endParaRPr lang="en-US"/>
          </a:p>
        </p:txBody>
      </p:sp>
      <p:sp>
        <p:nvSpPr>
          <p:cNvPr id="3" name="Slide Number Placeholder 2">
            <a:extLst>
              <a:ext uri="{FF2B5EF4-FFF2-40B4-BE49-F238E27FC236}">
                <a16:creationId xmlns:a16="http://schemas.microsoft.com/office/drawing/2014/main" id="{FF15EC0A-B8E2-69E2-51B5-527AA66301EB}"/>
              </a:ext>
            </a:extLst>
          </p:cNvPr>
          <p:cNvSpPr>
            <a:spLocks noGrp="1"/>
          </p:cNvSpPr>
          <p:nvPr>
            <p:ph type="sldNum" sz="quarter" idx="4294967295"/>
          </p:nvPr>
        </p:nvSpPr>
        <p:spPr>
          <a:xfrm>
            <a:off x="9448800" y="6356350"/>
            <a:ext cx="2743200" cy="365125"/>
          </a:xfrm>
        </p:spPr>
        <p:txBody>
          <a:bodyPr/>
          <a:lstStyle/>
          <a:p>
            <a:pPr>
              <a:defRPr/>
            </a:pPr>
            <a:fld id="{17F1F82B-EACD-44DD-B37E-7A7D49CC393D}" type="slidenum">
              <a:rPr lang="en-US" smtClean="0"/>
              <a:pPr>
                <a:defRPr/>
              </a:pPr>
              <a:t>70</a:t>
            </a:fld>
            <a:endParaRPr lang="en-US"/>
          </a:p>
        </p:txBody>
      </p:sp>
      <p:sp>
        <p:nvSpPr>
          <p:cNvPr id="8" name="TextBox 7">
            <a:extLst>
              <a:ext uri="{FF2B5EF4-FFF2-40B4-BE49-F238E27FC236}">
                <a16:creationId xmlns:a16="http://schemas.microsoft.com/office/drawing/2014/main" id="{E65900E5-1C72-9051-0A47-C183EBBCA9A6}"/>
              </a:ext>
            </a:extLst>
          </p:cNvPr>
          <p:cNvSpPr txBox="1"/>
          <p:nvPr/>
        </p:nvSpPr>
        <p:spPr>
          <a:xfrm>
            <a:off x="918942" y="660630"/>
            <a:ext cx="9460523" cy="914400"/>
          </a:xfrm>
          <a:prstGeom prst="rect">
            <a:avLst/>
          </a:prstGeom>
          <a:noFill/>
        </p:spPr>
        <p:txBody>
          <a:bodyPr wrap="square" rtlCol="0">
            <a:spAutoFit/>
          </a:bodyPr>
          <a:lstStyle/>
          <a:p>
            <a:r>
              <a:rPr lang="es-LA" sz="1800" b="0" i="1" strike="noStrike" cap="none" spc="0" baseline="0">
                <a:solidFill>
                  <a:srgbClr val="000000"/>
                </a:solidFill>
                <a:effectLst/>
                <a:latin typeface="Arial"/>
                <a:ea typeface="Arial"/>
                <a:cs typeface="Arial"/>
              </a:rPr>
              <a:t>Inhibidor de la proteasa del SARS-CoV-2 (3CLpro) que previene la escisión de la poliproteína viral que es necesaria para que las proteínas virales se vuelvan funcionales</a:t>
            </a:r>
            <a:endParaRPr lang="en-US" dirty="0"/>
          </a:p>
          <a:p>
            <a:endParaRPr lang="en-US" dirty="0"/>
          </a:p>
        </p:txBody>
      </p:sp>
    </p:spTree>
    <p:extLst>
      <p:ext uri="{BB962C8B-B14F-4D97-AF65-F5344CB8AC3E}">
        <p14:creationId xmlns:p14="http://schemas.microsoft.com/office/powerpoint/2010/main" val="52716053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CD3E1D-F984-01BB-418D-EF558CDA1250}"/>
              </a:ext>
            </a:extLst>
          </p:cNvPr>
          <p:cNvSpPr>
            <a:spLocks noGrp="1"/>
          </p:cNvSpPr>
          <p:nvPr>
            <p:ph type="title"/>
          </p:nvPr>
        </p:nvSpPr>
        <p:spPr>
          <a:xfrm>
            <a:off x="335924" y="127248"/>
            <a:ext cx="10000322" cy="800039"/>
          </a:xfrm>
        </p:spPr>
        <p:txBody>
          <a:bodyPr>
            <a:normAutofit fontScale="90000"/>
          </a:bodyPr>
          <a:lstStyle/>
          <a:p>
            <a:r>
              <a:rPr lang="es-LA" sz="3100" b="1" i="0" strike="noStrike" cap="none" spc="0" baseline="0">
                <a:solidFill>
                  <a:srgbClr val="577F9F"/>
                </a:solidFill>
                <a:effectLst/>
                <a:latin typeface="Arial"/>
                <a:ea typeface="Arial"/>
                <a:cs typeface="Arial"/>
              </a:rPr>
              <a:t>Enfoque en: Antivirales orales para la prueba para tratar</a:t>
            </a:r>
          </a:p>
        </p:txBody>
      </p:sp>
      <p:sp>
        <p:nvSpPr>
          <p:cNvPr id="5" name="Slide Number Placeholder 4">
            <a:extLst>
              <a:ext uri="{FF2B5EF4-FFF2-40B4-BE49-F238E27FC236}">
                <a16:creationId xmlns:a16="http://schemas.microsoft.com/office/drawing/2014/main" id="{CC7E6D85-22A5-F2E9-04BB-47841293CB73}"/>
              </a:ext>
            </a:extLst>
          </p:cNvPr>
          <p:cNvSpPr>
            <a:spLocks noGrp="1"/>
          </p:cNvSpPr>
          <p:nvPr>
            <p:ph type="sldNum" sz="quarter" idx="4294967295"/>
          </p:nvPr>
        </p:nvSpPr>
        <p:spPr>
          <a:xfrm>
            <a:off x="9448800" y="6356350"/>
            <a:ext cx="2743200" cy="365125"/>
          </a:xfrm>
        </p:spPr>
        <p:txBody>
          <a:bodyPr/>
          <a:lstStyle/>
          <a:p>
            <a:pPr>
              <a:defRPr/>
            </a:pPr>
            <a:fld id="{FEF22BF4-E4CF-45A2-8CAB-2CEA7D4850F7}" type="slidenum">
              <a:rPr lang="en-US" smtClean="0"/>
              <a:pPr>
                <a:defRPr/>
              </a:pPr>
              <a:t>71</a:t>
            </a:fld>
            <a:endParaRPr lang="en-US"/>
          </a:p>
        </p:txBody>
      </p:sp>
      <p:pic>
        <p:nvPicPr>
          <p:cNvPr id="8" name="Picture 7">
            <a:extLst>
              <a:ext uri="{FF2B5EF4-FFF2-40B4-BE49-F238E27FC236}">
                <a16:creationId xmlns:a16="http://schemas.microsoft.com/office/drawing/2014/main" id="{68F314F2-D9B0-2311-F300-5F4146BC5144}"/>
              </a:ext>
            </a:extLst>
          </p:cNvPr>
          <p:cNvPicPr>
            <a:picLocks noChangeAspect="1"/>
          </p:cNvPicPr>
          <p:nvPr/>
        </p:nvPicPr>
        <p:blipFill>
          <a:blip r:embed="rId3"/>
          <a:stretch>
            <a:fillRect/>
          </a:stretch>
        </p:blipFill>
        <p:spPr>
          <a:xfrm>
            <a:off x="1510911" y="2161780"/>
            <a:ext cx="3096975" cy="4377132"/>
          </a:xfrm>
          <a:prstGeom prst="rect">
            <a:avLst/>
          </a:prstGeom>
        </p:spPr>
      </p:pic>
      <p:pic>
        <p:nvPicPr>
          <p:cNvPr id="9" name="Picture 8">
            <a:extLst>
              <a:ext uri="{FF2B5EF4-FFF2-40B4-BE49-F238E27FC236}">
                <a16:creationId xmlns:a16="http://schemas.microsoft.com/office/drawing/2014/main" id="{2FE01008-1818-1C82-2E06-C56D33AC6910}"/>
              </a:ext>
            </a:extLst>
          </p:cNvPr>
          <p:cNvPicPr>
            <a:picLocks noChangeAspect="1"/>
          </p:cNvPicPr>
          <p:nvPr/>
        </p:nvPicPr>
        <p:blipFill>
          <a:blip r:embed="rId4"/>
          <a:stretch>
            <a:fillRect/>
          </a:stretch>
        </p:blipFill>
        <p:spPr>
          <a:xfrm>
            <a:off x="7054854" y="2161780"/>
            <a:ext cx="3281392" cy="4377132"/>
          </a:xfrm>
          <a:prstGeom prst="rect">
            <a:avLst/>
          </a:prstGeom>
        </p:spPr>
      </p:pic>
      <p:sp>
        <p:nvSpPr>
          <p:cNvPr id="10" name="TextBox 9">
            <a:extLst>
              <a:ext uri="{FF2B5EF4-FFF2-40B4-BE49-F238E27FC236}">
                <a16:creationId xmlns:a16="http://schemas.microsoft.com/office/drawing/2014/main" id="{AE28F3B2-80CD-E4E7-443A-EFB430F9AE98}"/>
              </a:ext>
            </a:extLst>
          </p:cNvPr>
          <p:cNvSpPr txBox="1"/>
          <p:nvPr/>
        </p:nvSpPr>
        <p:spPr>
          <a:xfrm>
            <a:off x="5982677" y="1076549"/>
            <a:ext cx="4951486" cy="944880"/>
          </a:xfrm>
          <a:prstGeom prst="rect">
            <a:avLst/>
          </a:prstGeom>
          <a:noFill/>
        </p:spPr>
        <p:txBody>
          <a:bodyPr wrap="square" rtlCol="0">
            <a:spAutoFit/>
          </a:bodyPr>
          <a:lstStyle/>
          <a:p>
            <a:r>
              <a:rPr lang="es-LA" sz="2800" b="0" i="0" strike="noStrike" cap="none" spc="0" baseline="0">
                <a:solidFill>
                  <a:srgbClr val="000000"/>
                </a:solidFill>
                <a:effectLst/>
                <a:latin typeface="Arial"/>
                <a:ea typeface="Arial"/>
                <a:cs typeface="Arial"/>
              </a:rPr>
              <a:t>Dosificación renal: TFG 30 a 60</a:t>
            </a:r>
          </a:p>
        </p:txBody>
      </p:sp>
      <p:sp>
        <p:nvSpPr>
          <p:cNvPr id="2" name="TextBox 1">
            <a:extLst>
              <a:ext uri="{FF2B5EF4-FFF2-40B4-BE49-F238E27FC236}">
                <a16:creationId xmlns:a16="http://schemas.microsoft.com/office/drawing/2014/main" id="{8DB0E323-ED29-ED43-DCA5-38207D17BCA4}"/>
              </a:ext>
            </a:extLst>
          </p:cNvPr>
          <p:cNvSpPr txBox="1"/>
          <p:nvPr/>
        </p:nvSpPr>
        <p:spPr>
          <a:xfrm>
            <a:off x="560750" y="1062002"/>
            <a:ext cx="3931227" cy="944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LA" sz="2800" b="0" i="0" strike="noStrike" cap="none" spc="0" baseline="0">
                <a:solidFill>
                  <a:srgbClr val="000000"/>
                </a:solidFill>
                <a:effectLst/>
                <a:latin typeface="Arial"/>
                <a:ea typeface="Arial"/>
                <a:cs typeface="Arial"/>
              </a:rPr>
              <a:t>Dosificación usual de la dosis de Paxlovid</a:t>
            </a:r>
          </a:p>
        </p:txBody>
      </p:sp>
    </p:spTree>
    <p:extLst>
      <p:ext uri="{BB962C8B-B14F-4D97-AF65-F5344CB8AC3E}">
        <p14:creationId xmlns:p14="http://schemas.microsoft.com/office/powerpoint/2010/main" val="227285647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F4985-5A91-BCA1-AC25-9375D28C8382}"/>
              </a:ext>
            </a:extLst>
          </p:cNvPr>
          <p:cNvSpPr>
            <a:spLocks noGrp="1"/>
          </p:cNvSpPr>
          <p:nvPr>
            <p:ph type="title"/>
          </p:nvPr>
        </p:nvSpPr>
        <p:spPr>
          <a:xfrm>
            <a:off x="187570" y="36652"/>
            <a:ext cx="8543925" cy="800039"/>
          </a:xfrm>
        </p:spPr>
        <p:txBody>
          <a:bodyPr/>
          <a:lstStyle/>
          <a:p>
            <a:r>
              <a:rPr lang="es-LA" sz="3200" b="1" i="0" strike="noStrike" cap="none" spc="0" baseline="0">
                <a:solidFill>
                  <a:srgbClr val="577F9F"/>
                </a:solidFill>
                <a:effectLst/>
                <a:latin typeface="Arial"/>
                <a:ea typeface="Arial"/>
                <a:cs typeface="Arial"/>
              </a:rPr>
              <a:t>Paxlovid: Instrucciones para el paciente</a:t>
            </a:r>
          </a:p>
        </p:txBody>
      </p:sp>
      <p:sp>
        <p:nvSpPr>
          <p:cNvPr id="3" name="Content Placeholder 2">
            <a:extLst>
              <a:ext uri="{FF2B5EF4-FFF2-40B4-BE49-F238E27FC236}">
                <a16:creationId xmlns:a16="http://schemas.microsoft.com/office/drawing/2014/main" id="{C11B6F16-4AD5-4C37-8020-F377D40B98CE}"/>
              </a:ext>
            </a:extLst>
          </p:cNvPr>
          <p:cNvSpPr>
            <a:spLocks noGrp="1"/>
          </p:cNvSpPr>
          <p:nvPr>
            <p:ph idx="1"/>
          </p:nvPr>
        </p:nvSpPr>
        <p:spPr>
          <a:xfrm>
            <a:off x="838199" y="877962"/>
            <a:ext cx="10873154" cy="4932746"/>
          </a:xfrm>
        </p:spPr>
        <p:txBody>
          <a:bodyPr/>
          <a:lstStyle/>
          <a:p>
            <a:pPr marL="285750" indent="-285750">
              <a:buFont typeface="Wingdings" panose="05000000000000000000" pitchFamily="2" charset="2"/>
              <a:buChar char="§"/>
            </a:pPr>
            <a:r>
              <a:rPr lang="es-LA" sz="2100" b="0" i="0" strike="noStrike" cap="none" spc="0" baseline="0">
                <a:solidFill>
                  <a:srgbClr val="262626"/>
                </a:solidFill>
                <a:effectLst/>
                <a:latin typeface="Arial"/>
                <a:ea typeface="Arial"/>
                <a:cs typeface="Arial"/>
              </a:rPr>
              <a:t>Trague los comprimidos enteros. No mastique, rompa ni triture los comprimidos. </a:t>
            </a:r>
          </a:p>
          <a:p>
            <a:pPr marL="285750" indent="-285750">
              <a:buFont typeface="Wingdings" panose="05000000000000000000" pitchFamily="2" charset="2"/>
              <a:buChar char="§"/>
            </a:pPr>
            <a:r>
              <a:rPr lang="es-LA" sz="2100" b="0" i="0" strike="noStrike" cap="none" spc="0" baseline="0">
                <a:solidFill>
                  <a:srgbClr val="262626"/>
                </a:solidFill>
                <a:effectLst/>
                <a:latin typeface="Arial"/>
                <a:ea typeface="Arial"/>
                <a:cs typeface="Arial"/>
              </a:rPr>
              <a:t>Tome PAXLOVID con o sin alimentos.</a:t>
            </a:r>
          </a:p>
          <a:p>
            <a:pPr marL="285750" indent="-285750">
              <a:buFont typeface="Wingdings" panose="05000000000000000000" pitchFamily="2" charset="2"/>
              <a:buChar char="§"/>
            </a:pPr>
            <a:r>
              <a:rPr lang="es-LA" sz="2100" b="0" i="0" strike="noStrike" cap="none" spc="0" baseline="0">
                <a:solidFill>
                  <a:srgbClr val="262626"/>
                </a:solidFill>
                <a:effectLst/>
                <a:latin typeface="Arial"/>
                <a:ea typeface="Arial"/>
                <a:cs typeface="Arial"/>
              </a:rPr>
              <a:t>No deje de tomar PAXLOVID hasta que finalice el curso de tratamiento sin hablar con su profesional de cuidados de la salud, incluso si se siente mejor.</a:t>
            </a:r>
          </a:p>
          <a:p>
            <a:pPr marL="285750" indent="-285750">
              <a:buFont typeface="Wingdings" panose="05000000000000000000" pitchFamily="2" charset="2"/>
              <a:buChar char="§"/>
            </a:pPr>
            <a:r>
              <a:rPr lang="es-LA" sz="2100" b="0" i="0" strike="noStrike" cap="none" spc="0" baseline="0">
                <a:solidFill>
                  <a:srgbClr val="262626"/>
                </a:solidFill>
                <a:effectLst/>
                <a:latin typeface="Arial"/>
                <a:ea typeface="Arial"/>
                <a:cs typeface="Arial"/>
              </a:rPr>
              <a:t>Si omite una dosis de PAXLOVID dentro de las 8 horas siguientes a la hora en la que la toma habitualmente, tómela tan pronto como lo recuerde. Si olvidó una dosis durante más de 8 horas, omita esta dosis y tome la siguiente a la hora habitual. No tome 2 dosis de PAXLOVID al mismo tiempo. </a:t>
            </a:r>
          </a:p>
          <a:p>
            <a:pPr marL="285750" indent="-285750">
              <a:buFont typeface="Wingdings" panose="05000000000000000000" pitchFamily="2" charset="2"/>
              <a:buChar char="§"/>
            </a:pPr>
            <a:r>
              <a:rPr lang="es-LA" sz="2100" b="0" i="0" strike="noStrike" cap="none" spc="0" baseline="0">
                <a:solidFill>
                  <a:srgbClr val="262626"/>
                </a:solidFill>
                <a:effectLst/>
                <a:latin typeface="Arial"/>
                <a:ea typeface="Arial"/>
                <a:cs typeface="Arial"/>
              </a:rPr>
              <a:t>Si toma demasiado PAXLOVID, llame a su profesional de cuidados de la salud o diríjase a la sala de emergencias del hospital más cercano de inmediato. </a:t>
            </a:r>
          </a:p>
          <a:p>
            <a:pPr marL="285750" indent="-285750">
              <a:buFont typeface="Wingdings" panose="05000000000000000000" pitchFamily="2" charset="2"/>
              <a:buChar char="§"/>
            </a:pPr>
            <a:r>
              <a:rPr lang="es-LA" sz="2100" b="0" i="0" strike="noStrike" cap="none" spc="0" baseline="0">
                <a:solidFill>
                  <a:srgbClr val="262626"/>
                </a:solidFill>
                <a:effectLst/>
                <a:latin typeface="Arial"/>
                <a:ea typeface="Arial"/>
                <a:cs typeface="Arial"/>
              </a:rPr>
              <a:t>Si está tomando un medicamento que contiene ritonavir o cobicistat para tratar la infección por el virus de la hepatitis C o por el virus de la inmunodeficiencia humana (VIH), debe continuar tomando su medicamento como se lo recetó por su proveedor de cuidados de la salud. Hable con su proveedor de cuidados de la salud si no se siente mejor o si se siente peor después de 5 días.</a:t>
            </a:r>
          </a:p>
          <a:p>
            <a:endParaRPr lang="en-US" sz="2200" dirty="0"/>
          </a:p>
        </p:txBody>
      </p:sp>
      <p:sp>
        <p:nvSpPr>
          <p:cNvPr id="4" name="Slide Number Placeholder 3">
            <a:extLst>
              <a:ext uri="{FF2B5EF4-FFF2-40B4-BE49-F238E27FC236}">
                <a16:creationId xmlns:a16="http://schemas.microsoft.com/office/drawing/2014/main" id="{08BE910B-413A-3D8E-24A7-22A7F97B0BBF}"/>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smtClean="0"/>
              <a:pPr>
                <a:defRPr/>
              </a:pPr>
              <a:t>72</a:t>
            </a:fld>
            <a:endParaRPr lang="en-US"/>
          </a:p>
        </p:txBody>
      </p:sp>
    </p:spTree>
    <p:extLst>
      <p:ext uri="{BB962C8B-B14F-4D97-AF65-F5344CB8AC3E}">
        <p14:creationId xmlns:p14="http://schemas.microsoft.com/office/powerpoint/2010/main" val="189607011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871C-9B21-6480-55A4-6463E45ECAFA}"/>
              </a:ext>
            </a:extLst>
          </p:cNvPr>
          <p:cNvSpPr>
            <a:spLocks noGrp="1"/>
          </p:cNvSpPr>
          <p:nvPr>
            <p:ph type="title"/>
          </p:nvPr>
        </p:nvSpPr>
        <p:spPr>
          <a:xfrm>
            <a:off x="486508" y="288524"/>
            <a:ext cx="8543925" cy="800039"/>
          </a:xfrm>
        </p:spPr>
        <p:txBody>
          <a:bodyPr/>
          <a:lstStyle/>
          <a:p>
            <a:r>
              <a:rPr lang="es-LA" sz="3600" b="1" i="0" strike="noStrike" cap="none" spc="0" baseline="0">
                <a:solidFill>
                  <a:srgbClr val="577F9F"/>
                </a:solidFill>
                <a:effectLst/>
                <a:latin typeface="Arial"/>
                <a:ea typeface="Arial"/>
                <a:cs typeface="Arial"/>
              </a:rPr>
              <a:t>Paxlovid: Paquete de dosis</a:t>
            </a:r>
          </a:p>
        </p:txBody>
      </p:sp>
      <p:sp>
        <p:nvSpPr>
          <p:cNvPr id="3" name="Slide Number Placeholder 2">
            <a:extLst>
              <a:ext uri="{FF2B5EF4-FFF2-40B4-BE49-F238E27FC236}">
                <a16:creationId xmlns:a16="http://schemas.microsoft.com/office/drawing/2014/main" id="{BC1C5427-A3F5-F14F-C5D8-040D236E0BD9}"/>
              </a:ext>
            </a:extLst>
          </p:cNvPr>
          <p:cNvSpPr>
            <a:spLocks noGrp="1"/>
          </p:cNvSpPr>
          <p:nvPr>
            <p:ph type="sldNum" sz="quarter" idx="4294967295"/>
          </p:nvPr>
        </p:nvSpPr>
        <p:spPr>
          <a:xfrm>
            <a:off x="9448800" y="6356350"/>
            <a:ext cx="2743200" cy="365125"/>
          </a:xfrm>
        </p:spPr>
        <p:txBody>
          <a:bodyPr/>
          <a:lstStyle/>
          <a:p>
            <a:pPr>
              <a:defRPr/>
            </a:pPr>
            <a:fld id="{17F1F82B-EACD-44DD-B37E-7A7D49CC393D}" type="slidenum">
              <a:rPr lang="en-US" smtClean="0"/>
              <a:pPr>
                <a:defRPr/>
              </a:pPr>
              <a:t>73</a:t>
            </a:fld>
            <a:endParaRPr lang="en-US"/>
          </a:p>
        </p:txBody>
      </p:sp>
      <p:pic>
        <p:nvPicPr>
          <p:cNvPr id="4" name="Picture 3" descr="Text, letter&#10;&#10;Description automatically generated">
            <a:extLst>
              <a:ext uri="{FF2B5EF4-FFF2-40B4-BE49-F238E27FC236}">
                <a16:creationId xmlns:a16="http://schemas.microsoft.com/office/drawing/2014/main" id="{1E10EAD4-5E66-5F2A-2F3D-F9A52F2C6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857" y="1460374"/>
            <a:ext cx="7389670" cy="4932747"/>
          </a:xfrm>
          <a:prstGeom prst="rect">
            <a:avLst/>
          </a:prstGeom>
        </p:spPr>
      </p:pic>
    </p:spTree>
    <p:extLst>
      <p:ext uri="{BB962C8B-B14F-4D97-AF65-F5344CB8AC3E}">
        <p14:creationId xmlns:p14="http://schemas.microsoft.com/office/powerpoint/2010/main" val="220509780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312D0-2BB9-DA9C-8D6A-E3B70325CCDC}"/>
              </a:ext>
            </a:extLst>
          </p:cNvPr>
          <p:cNvSpPr>
            <a:spLocks noGrp="1"/>
          </p:cNvSpPr>
          <p:nvPr>
            <p:ph type="title"/>
          </p:nvPr>
        </p:nvSpPr>
        <p:spPr>
          <a:xfrm>
            <a:off x="583040" y="136525"/>
            <a:ext cx="10723391" cy="800039"/>
          </a:xfrm>
        </p:spPr>
        <p:txBody>
          <a:bodyPr>
            <a:normAutofit fontScale="90000"/>
          </a:bodyPr>
          <a:lstStyle/>
          <a:p>
            <a:r>
              <a:rPr lang="es-LA" sz="3600" b="1" i="0" strike="noStrike" cap="none" spc="0" baseline="0">
                <a:solidFill>
                  <a:srgbClr val="577F9F"/>
                </a:solidFill>
                <a:effectLst/>
                <a:latin typeface="Arial"/>
                <a:ea typeface="Arial"/>
                <a:cs typeface="Arial"/>
              </a:rPr>
              <a:t>Paxlovid: Contraindicaciones y efectos secundarios</a:t>
            </a:r>
          </a:p>
        </p:txBody>
      </p:sp>
      <p:sp>
        <p:nvSpPr>
          <p:cNvPr id="4" name="Slide Number Placeholder 3">
            <a:extLst>
              <a:ext uri="{FF2B5EF4-FFF2-40B4-BE49-F238E27FC236}">
                <a16:creationId xmlns:a16="http://schemas.microsoft.com/office/drawing/2014/main" id="{C07C7BC4-752D-185C-FC18-C8FC24EC1161}"/>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smtClean="0"/>
              <a:pPr>
                <a:defRPr/>
              </a:pPr>
              <a:t>74</a:t>
            </a:fld>
            <a:endParaRPr lang="en-US"/>
          </a:p>
        </p:txBody>
      </p:sp>
      <p:grpSp>
        <p:nvGrpSpPr>
          <p:cNvPr id="10" name="Group 9">
            <a:extLst>
              <a:ext uri="{FF2B5EF4-FFF2-40B4-BE49-F238E27FC236}">
                <a16:creationId xmlns:a16="http://schemas.microsoft.com/office/drawing/2014/main" id="{823802A4-3A83-7388-C8C6-93D0F886A875}"/>
              </a:ext>
            </a:extLst>
          </p:cNvPr>
          <p:cNvGrpSpPr/>
          <p:nvPr/>
        </p:nvGrpSpPr>
        <p:grpSpPr>
          <a:xfrm>
            <a:off x="268827" y="1020739"/>
            <a:ext cx="11488176" cy="8607157"/>
            <a:chOff x="5954785" y="983881"/>
            <a:chExt cx="11488176" cy="8607157"/>
          </a:xfrm>
        </p:grpSpPr>
        <p:sp>
          <p:nvSpPr>
            <p:cNvPr id="11" name="TextBox 10">
              <a:extLst>
                <a:ext uri="{FF2B5EF4-FFF2-40B4-BE49-F238E27FC236}">
                  <a16:creationId xmlns:a16="http://schemas.microsoft.com/office/drawing/2014/main" id="{0DEFC1C7-28F3-2822-F3A2-D5001090400A}"/>
                </a:ext>
              </a:extLst>
            </p:cNvPr>
            <p:cNvSpPr txBox="1"/>
            <p:nvPr/>
          </p:nvSpPr>
          <p:spPr>
            <a:xfrm>
              <a:off x="6120955" y="1311848"/>
              <a:ext cx="10605535" cy="8473442"/>
            </a:xfrm>
            <a:prstGeom prst="rect">
              <a:avLst/>
            </a:prstGeom>
            <a:noFill/>
          </p:spPr>
          <p:txBody>
            <a:bodyPr wrap="square">
              <a:spAutoFit/>
            </a:bodyPr>
            <a:lstStyle/>
            <a:p>
              <a:r>
                <a:rPr lang="es-LA" sz="2200" b="1" i="0" u="sng" strike="noStrike" cap="none" spc="0" baseline="0">
                  <a:solidFill>
                    <a:srgbClr val="000000"/>
                  </a:solidFill>
                  <a:effectLst/>
                  <a:uFill>
                    <a:solidFill>
                      <a:srgbClr val="000000"/>
                    </a:solidFill>
                  </a:uFill>
                  <a:latin typeface="Arial"/>
                  <a:ea typeface="Arial"/>
                  <a:cs typeface="Arial"/>
                </a:rPr>
                <a:t>No tome PAXLOVID si</a:t>
              </a:r>
              <a:r>
                <a:rPr lang="es-LA" sz="2200" b="0" i="0" strike="noStrike" cap="none" spc="0" baseline="0">
                  <a:solidFill>
                    <a:srgbClr val="000000"/>
                  </a:solidFill>
                  <a:effectLst/>
                  <a:latin typeface="Arial"/>
                  <a:ea typeface="Arial"/>
                  <a:cs typeface="Arial"/>
                </a:rPr>
                <a:t>: </a:t>
              </a:r>
            </a:p>
            <a:p>
              <a:pPr marL="285750" indent="-285750">
                <a:buFont typeface="Wingdings" panose="05000000000000000000" pitchFamily="2" charset="2"/>
                <a:buChar char="§"/>
              </a:pPr>
              <a:r>
                <a:rPr lang="es-LA" sz="1800" b="0" i="0" strike="noStrike" cap="none" spc="0" baseline="0">
                  <a:solidFill>
                    <a:srgbClr val="000000"/>
                  </a:solidFill>
                  <a:effectLst/>
                  <a:latin typeface="Arial"/>
                  <a:ea typeface="Arial"/>
                  <a:cs typeface="Arial"/>
                </a:rPr>
                <a:t>Usted es alérgico al nirmatrelvir, al ritonavir o a cualquiera de los ingredientes de PAXLOVID.</a:t>
              </a:r>
            </a:p>
            <a:p>
              <a:pPr marL="285750" indent="-285750">
                <a:buFont typeface="Wingdings" panose="05000000000000000000" pitchFamily="2" charset="2"/>
                <a:buChar char="§"/>
              </a:pPr>
              <a:r>
                <a:rPr lang="es-LA" sz="1800" b="0" i="0" strike="noStrike" cap="none" spc="0" baseline="0">
                  <a:solidFill>
                    <a:srgbClr val="000000"/>
                  </a:solidFill>
                  <a:effectLst/>
                  <a:latin typeface="Arial"/>
                  <a:ea typeface="Arial"/>
                  <a:cs typeface="Arial"/>
                </a:rPr>
                <a:t>Tiene enfermedad renal o hepática significativa (consulte el algoritmo).</a:t>
              </a:r>
            </a:p>
            <a:p>
              <a:endParaRPr lang="en-US" sz="1600" dirty="0">
                <a:cs typeface="Calibri" panose="020F0502020204030204" pitchFamily="34" charset="0"/>
              </a:endParaRPr>
            </a:p>
            <a:p>
              <a:r>
                <a:rPr lang="es-LA" sz="2200" b="1" i="0" u="sng" strike="noStrike" cap="none" spc="0" baseline="0">
                  <a:solidFill>
                    <a:srgbClr val="000000"/>
                  </a:solidFill>
                  <a:effectLst/>
                  <a:uFill>
                    <a:solidFill>
                      <a:srgbClr val="000000"/>
                    </a:solidFill>
                  </a:uFill>
                  <a:latin typeface="Arial"/>
                  <a:ea typeface="Arial"/>
                  <a:cs typeface="Arial"/>
                </a:rPr>
                <a:t>Posibles efectos secundarios de PAXLOVID:</a:t>
              </a:r>
            </a:p>
            <a:p>
              <a:endParaRPr lang="en-US" sz="1600" dirty="0">
                <a:cs typeface="Calibri" panose="020F0502020204030204" pitchFamily="34" charset="0"/>
              </a:endParaRPr>
            </a:p>
            <a:p>
              <a:pPr marL="285750" indent="-285750">
                <a:buFont typeface="Wingdings" panose="05000000000000000000" pitchFamily="2" charset="2"/>
                <a:buChar char="§"/>
              </a:pPr>
              <a:r>
                <a:rPr lang="es-LA" sz="1800" b="0" i="0" strike="noStrike" cap="none" spc="0" baseline="0">
                  <a:solidFill>
                    <a:srgbClr val="000000"/>
                  </a:solidFill>
                  <a:effectLst/>
                  <a:latin typeface="Arial"/>
                  <a:ea typeface="Arial"/>
                  <a:cs typeface="Arial"/>
                </a:rPr>
                <a:t>Alteración del sentido del gusto; diarrea; presión arterial alta; dolores musculares; dolor abdominal; náuseas; y sensación de malestar general</a:t>
              </a:r>
              <a:r>
                <a:rPr lang="en-US" sz="1800" b="0" i="0" strike="noStrike" cap="none" spc="0" baseline="0" dirty="0">
                  <a:solidFill>
                    <a:srgbClr val="000000"/>
                  </a:solidFill>
                  <a:effectLst/>
                  <a:latin typeface="Arial"/>
                  <a:ea typeface="Arial"/>
                  <a:cs typeface="Arial"/>
                </a:rPr>
                <a:t>.</a:t>
              </a:r>
              <a:endParaRPr lang="es-LA" sz="1800" b="0" i="0" strike="noStrike" cap="none" spc="0" baseline="0">
                <a:solidFill>
                  <a:srgbClr val="000000"/>
                </a:solidFill>
                <a:effectLst/>
                <a:latin typeface="Arial"/>
                <a:ea typeface="Arial"/>
                <a:cs typeface="Arial"/>
              </a:endParaRPr>
            </a:p>
            <a:p>
              <a:pPr marL="285750" indent="-285750">
                <a:buFont typeface="Wingdings" panose="05000000000000000000" pitchFamily="2" charset="2"/>
                <a:buChar char="§"/>
              </a:pPr>
              <a:r>
                <a:rPr lang="es-LA" sz="1800" b="0" i="0" strike="noStrike" cap="none" spc="0" baseline="0">
                  <a:solidFill>
                    <a:srgbClr val="000000"/>
                  </a:solidFill>
                  <a:effectLst/>
                  <a:latin typeface="Arial"/>
                  <a:ea typeface="Arial"/>
                  <a:cs typeface="Arial"/>
                </a:rPr>
                <a:t>Reacciones de hipersensibilidad: Urticaria; dificultad para tragar o respirar; hinchazón de la boca, los labios o la cara; opresión en la garganta; ronquera; erupción cutánea</a:t>
              </a:r>
              <a:r>
                <a:rPr lang="en-US" sz="1800" b="0" i="0" strike="noStrike" cap="none" spc="0" baseline="0" dirty="0">
                  <a:solidFill>
                    <a:srgbClr val="000000"/>
                  </a:solidFill>
                  <a:effectLst/>
                  <a:latin typeface="Arial"/>
                  <a:ea typeface="Arial"/>
                  <a:cs typeface="Arial"/>
                </a:rPr>
                <a:t>.</a:t>
              </a:r>
              <a:endParaRPr lang="es-LA" sz="1800" b="0" i="0" strike="noStrike" cap="none" spc="0" baseline="0">
                <a:solidFill>
                  <a:srgbClr val="000000"/>
                </a:solidFill>
                <a:effectLst/>
                <a:latin typeface="Arial"/>
                <a:ea typeface="Arial"/>
                <a:cs typeface="Arial"/>
              </a:endParaRPr>
            </a:p>
            <a:p>
              <a:pPr marL="285750" indent="-285750">
                <a:buFont typeface="Wingdings" panose="05000000000000000000" pitchFamily="2" charset="2"/>
                <a:buChar char="§"/>
              </a:pPr>
              <a:r>
                <a:rPr lang="es-LA" sz="1800" b="0" i="0" strike="noStrike" cap="none" spc="0" baseline="0">
                  <a:solidFill>
                    <a:srgbClr val="000000"/>
                  </a:solidFill>
                  <a:effectLst/>
                  <a:latin typeface="Arial"/>
                  <a:ea typeface="Arial"/>
                  <a:cs typeface="Arial"/>
                </a:rPr>
                <a:t>Hepatotoxicidad: Pérdida del apetito, coloración amarillenta de la piel y de la parte blanca de los ojos (ictericia), orina de color oscuro, heces de color pálido y picazón en la piel, dolor en el área del estómago (abdominal)</a:t>
              </a:r>
              <a:r>
                <a:rPr lang="en-US" sz="1800" b="0" i="0" strike="noStrike" cap="none" spc="0" baseline="0" dirty="0">
                  <a:solidFill>
                    <a:srgbClr val="000000"/>
                  </a:solidFill>
                  <a:effectLst/>
                  <a:latin typeface="Arial"/>
                  <a:ea typeface="Arial"/>
                  <a:cs typeface="Arial"/>
                </a:rPr>
                <a:t>.</a:t>
              </a:r>
              <a:endParaRPr lang="es-LA" sz="1800" b="0" i="0" strike="noStrike" cap="none" spc="0" baseline="0">
                <a:solidFill>
                  <a:srgbClr val="000000"/>
                </a:solidFill>
                <a:effectLst/>
                <a:latin typeface="Arial"/>
                <a:ea typeface="Arial"/>
                <a:cs typeface="Arial"/>
              </a:endParaRPr>
            </a:p>
            <a:p>
              <a:pPr marL="285750" indent="-285750">
                <a:buFont typeface="Wingdings" panose="05000000000000000000" pitchFamily="2" charset="2"/>
                <a:buChar char="§"/>
              </a:pPr>
              <a:r>
                <a:rPr lang="es-LA" sz="1800" b="0" i="0" strike="noStrike" cap="none" spc="0" baseline="0">
                  <a:solidFill>
                    <a:srgbClr val="000000"/>
                  </a:solidFill>
                  <a:effectLst/>
                  <a:latin typeface="Arial"/>
                  <a:ea typeface="Arial"/>
                  <a:cs typeface="Arial"/>
                </a:rPr>
                <a:t>Resistencia a los medicamentos contra el VIH: Si tiene una infección por VIH sin tratar, PAXLOVID puede hacer que algunos medicamentos para el VIH no funcionen tan bien en el futuro.</a:t>
              </a:r>
            </a:p>
            <a:p>
              <a:pPr marL="285750" indent="-285750">
                <a:buFont typeface="Wingdings" panose="05000000000000000000" pitchFamily="2" charset="2"/>
                <a:buChar char="§"/>
              </a:pPr>
              <a:r>
                <a:rPr lang="es-LA" sz="1800" b="0" i="0" strike="noStrike" cap="none" spc="0" baseline="0">
                  <a:solidFill>
                    <a:srgbClr val="000000"/>
                  </a:solidFill>
                  <a:effectLst/>
                  <a:latin typeface="Arial"/>
                  <a:ea typeface="Arial"/>
                  <a:cs typeface="Arial"/>
                </a:rPr>
                <a:t>Puede causar efectos secundarios GI si usted es intolerante a la lactosa o a la galactosa; o tiene deficiencia de lactasa o mala absorción de glucosa-galactosa; nirmatrelvir contiene mucha lactosa.</a:t>
              </a:r>
              <a:endParaRPr lang="en-US" dirty="0">
                <a:cs typeface="Calibri" panose="020F0502020204030204" pitchFamily="34" charset="0"/>
              </a:endParaRPr>
            </a:p>
            <a:p>
              <a:pPr marL="285750" indent="-285750">
                <a:buFont typeface="Wingdings" panose="05000000000000000000" pitchFamily="2" charset="2"/>
                <a:buChar char="§"/>
              </a:pPr>
              <a:endParaRPr lang="en-US" sz="1600" dirty="0">
                <a:cs typeface="Calibri"/>
              </a:endParaRP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12" name="Rectangle 11">
              <a:extLst>
                <a:ext uri="{FF2B5EF4-FFF2-40B4-BE49-F238E27FC236}">
                  <a16:creationId xmlns:a16="http://schemas.microsoft.com/office/drawing/2014/main" id="{0C100B9C-AB40-F647-FF9C-8C1C367B0FFE}"/>
                </a:ext>
              </a:extLst>
            </p:cNvPr>
            <p:cNvSpPr/>
            <p:nvPr/>
          </p:nvSpPr>
          <p:spPr>
            <a:xfrm>
              <a:off x="5954785" y="983881"/>
              <a:ext cx="11488176" cy="5100143"/>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281074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347D0-DECA-F96E-194F-A48E4689DD8B}"/>
              </a:ext>
            </a:extLst>
          </p:cNvPr>
          <p:cNvSpPr>
            <a:spLocks noGrp="1"/>
          </p:cNvSpPr>
          <p:nvPr>
            <p:ph type="title"/>
          </p:nvPr>
        </p:nvSpPr>
        <p:spPr>
          <a:xfrm>
            <a:off x="318796" y="299245"/>
            <a:ext cx="10515600" cy="800039"/>
          </a:xfrm>
        </p:spPr>
        <p:txBody>
          <a:bodyPr anchor="b">
            <a:normAutofit/>
          </a:bodyPr>
          <a:lstStyle/>
          <a:p>
            <a:r>
              <a:rPr lang="es-LA" sz="3600" b="1" i="0" strike="noStrike" cap="none" spc="0" baseline="0">
                <a:solidFill>
                  <a:srgbClr val="577F9F"/>
                </a:solidFill>
                <a:effectLst/>
                <a:latin typeface="Arial"/>
                <a:ea typeface="Arial"/>
                <a:cs typeface="Arial"/>
              </a:rPr>
              <a:t>Interacciones farmacológicas</a:t>
            </a:r>
          </a:p>
        </p:txBody>
      </p:sp>
      <p:sp>
        <p:nvSpPr>
          <p:cNvPr id="3" name="Content Placeholder 2">
            <a:extLst>
              <a:ext uri="{FF2B5EF4-FFF2-40B4-BE49-F238E27FC236}">
                <a16:creationId xmlns:a16="http://schemas.microsoft.com/office/drawing/2014/main" id="{F7A72C68-E1A9-169E-FDD8-A93332A8A2EE}"/>
              </a:ext>
            </a:extLst>
          </p:cNvPr>
          <p:cNvSpPr>
            <a:spLocks noGrp="1"/>
          </p:cNvSpPr>
          <p:nvPr>
            <p:ph idx="1"/>
          </p:nvPr>
        </p:nvSpPr>
        <p:spPr>
          <a:xfrm>
            <a:off x="318796" y="1442981"/>
            <a:ext cx="6576526" cy="4932746"/>
          </a:xfrm>
        </p:spPr>
        <p:txBody>
          <a:bodyPr>
            <a:normAutofit fontScale="87500" lnSpcReduction="20000"/>
          </a:bodyPr>
          <a:lstStyle/>
          <a:p>
            <a:r>
              <a:rPr lang="es-LA" sz="2800" b="0" i="0" strike="noStrike" cap="none" spc="0" baseline="0">
                <a:solidFill>
                  <a:srgbClr val="262626"/>
                </a:solidFill>
                <a:effectLst/>
                <a:latin typeface="Arial"/>
                <a:ea typeface="Arial"/>
                <a:cs typeface="Arial"/>
              </a:rPr>
              <a:t>No se sienta intimidado por la lista de posibles interacciones farmacológicas con Paxlovid. </a:t>
            </a:r>
          </a:p>
          <a:p>
            <a:r>
              <a:rPr lang="es-LA" sz="2800" b="0" i="0" strike="noStrike" cap="none" spc="0" baseline="0">
                <a:solidFill>
                  <a:srgbClr val="262626"/>
                </a:solidFill>
                <a:effectLst/>
                <a:latin typeface="Arial"/>
                <a:ea typeface="Arial"/>
                <a:cs typeface="Arial"/>
              </a:rPr>
              <a:t>La mayoría son fármacos raros o poco frecuentes </a:t>
            </a:r>
          </a:p>
          <a:p>
            <a:r>
              <a:rPr lang="es-LA" sz="2800" b="0" i="0" strike="noStrike" cap="none" spc="0" baseline="0">
                <a:solidFill>
                  <a:srgbClr val="262626"/>
                </a:solidFill>
                <a:effectLst/>
                <a:latin typeface="Arial"/>
                <a:ea typeface="Arial"/>
                <a:cs typeface="Arial"/>
              </a:rPr>
              <a:t>La mayoría de los fármacos comunes se puede interrumpir fácilmente durante el período de tratamiento, o se puede reducir la dosis</a:t>
            </a:r>
          </a:p>
          <a:p>
            <a:r>
              <a:rPr lang="es-LA" sz="2800" b="0" i="0" strike="noStrike" cap="none" spc="0" baseline="0">
                <a:solidFill>
                  <a:srgbClr val="262626"/>
                </a:solidFill>
                <a:effectLst/>
                <a:latin typeface="Arial"/>
                <a:ea typeface="Arial"/>
                <a:cs typeface="Arial"/>
              </a:rPr>
              <a:t>Varios recursos para consultar: </a:t>
            </a:r>
          </a:p>
          <a:p>
            <a:pPr lvl="1"/>
            <a:r>
              <a:rPr lang="es-LA" sz="2400" b="0" i="0" strike="noStrike" cap="none" spc="0" baseline="0">
                <a:solidFill>
                  <a:srgbClr val="262626"/>
                </a:solidFill>
                <a:effectLst/>
                <a:latin typeface="Arial"/>
                <a:ea typeface="Arial"/>
                <a:cs typeface="Arial"/>
                <a:hlinkClick r:id="rId3" history="0"/>
              </a:rPr>
              <a:t>CONTROLADOR DE INTERACCIONES FARMACOLÓGICAS PARA LA COVID-19</a:t>
            </a:r>
            <a:endParaRPr lang="en-US" sz="2400" dirty="0"/>
          </a:p>
          <a:p>
            <a:pPr lvl="1"/>
            <a:r>
              <a:rPr lang="es-LA" sz="2400" b="0" i="0" strike="noStrike" cap="none" spc="0" baseline="0">
                <a:solidFill>
                  <a:srgbClr val="262626"/>
                </a:solidFill>
                <a:effectLst/>
                <a:latin typeface="Arial"/>
                <a:ea typeface="Arial"/>
                <a:cs typeface="Arial"/>
              </a:rPr>
              <a:t>Su equipo de farmacia</a:t>
            </a:r>
          </a:p>
          <a:p>
            <a:pPr lvl="1"/>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0BA33347-1FAB-E518-9564-298408699E09}"/>
              </a:ext>
            </a:extLst>
          </p:cNvPr>
          <p:cNvPicPr>
            <a:picLocks noChangeAspect="1"/>
          </p:cNvPicPr>
          <p:nvPr/>
        </p:nvPicPr>
        <p:blipFill>
          <a:blip r:embed="rId4"/>
          <a:stretch>
            <a:fillRect/>
          </a:stretch>
        </p:blipFill>
        <p:spPr>
          <a:xfrm>
            <a:off x="7115175" y="144262"/>
            <a:ext cx="4947089" cy="6600810"/>
          </a:xfrm>
          <a:prstGeom prst="rect">
            <a:avLst/>
          </a:prstGeom>
        </p:spPr>
      </p:pic>
    </p:spTree>
    <p:extLst>
      <p:ext uri="{BB962C8B-B14F-4D97-AF65-F5344CB8AC3E}">
        <p14:creationId xmlns:p14="http://schemas.microsoft.com/office/powerpoint/2010/main" val="292982347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D42D-E14D-9C14-3392-392160AFB4A6}"/>
              </a:ext>
            </a:extLst>
          </p:cNvPr>
          <p:cNvSpPr>
            <a:spLocks noGrp="1"/>
          </p:cNvSpPr>
          <p:nvPr>
            <p:ph type="title"/>
          </p:nvPr>
        </p:nvSpPr>
        <p:spPr>
          <a:xfrm>
            <a:off x="0" y="-139640"/>
            <a:ext cx="11506200" cy="800039"/>
          </a:xfrm>
        </p:spPr>
        <p:txBody>
          <a:bodyPr>
            <a:normAutofit/>
          </a:bodyPr>
          <a:lstStyle/>
          <a:p>
            <a:r>
              <a:rPr lang="es-LA" sz="3600" b="1" i="0" strike="noStrike" cap="none" spc="0" baseline="0">
                <a:solidFill>
                  <a:srgbClr val="577F9F"/>
                </a:solidFill>
                <a:effectLst/>
                <a:latin typeface="Arial"/>
                <a:ea typeface="Arial"/>
                <a:cs typeface="Arial"/>
              </a:rPr>
              <a:t>Más información: Ajuste de la dosis de Paxlovid </a:t>
            </a:r>
          </a:p>
        </p:txBody>
      </p:sp>
      <p:sp>
        <p:nvSpPr>
          <p:cNvPr id="5" name="TextBox 4">
            <a:extLst>
              <a:ext uri="{FF2B5EF4-FFF2-40B4-BE49-F238E27FC236}">
                <a16:creationId xmlns:a16="http://schemas.microsoft.com/office/drawing/2014/main" id="{B41637BE-122D-C70E-2C90-D36BD4F91168}"/>
              </a:ext>
            </a:extLst>
          </p:cNvPr>
          <p:cNvSpPr txBox="1"/>
          <p:nvPr/>
        </p:nvSpPr>
        <p:spPr>
          <a:xfrm>
            <a:off x="596557" y="520829"/>
            <a:ext cx="9846733" cy="5455920"/>
          </a:xfrm>
          <a:prstGeom prst="rect">
            <a:avLst/>
          </a:prstGeom>
          <a:noFill/>
        </p:spPr>
        <p:txBody>
          <a:bodyPr wrap="square">
            <a:spAutoFit/>
          </a:bodyPr>
          <a:lstStyle/>
          <a:p>
            <a:pPr rtl="0">
              <a:spcBef>
                <a:spcPct val="0"/>
              </a:spcBef>
              <a:spcAft>
                <a:spcPct val="0"/>
              </a:spcAft>
            </a:pPr>
            <a:r>
              <a:rPr lang="es-LA" sz="3200" b="0" i="0" strike="noStrike" cap="none" spc="0" baseline="0">
                <a:solidFill>
                  <a:srgbClr val="000000"/>
                </a:solidFill>
                <a:effectLst/>
                <a:latin typeface="Arial"/>
                <a:ea typeface="Arial"/>
                <a:cs typeface="Arial"/>
              </a:rPr>
              <a:t>Por ejemplo, si su paciente está tomando alprazolam...</a:t>
            </a:r>
          </a:p>
          <a:p>
            <a:pPr rtl="0">
              <a:spcBef>
                <a:spcPct val="0"/>
              </a:spcBef>
              <a:spcAft>
                <a:spcPct val="0"/>
              </a:spcAft>
            </a:pPr>
            <a:endParaRPr lang="en-US" b="0" dirty="0">
              <a:effectLst/>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es-LA" sz="1800" b="0" i="0" strike="noStrike" cap="none" spc="0" baseline="0">
                <a:solidFill>
                  <a:srgbClr val="000000"/>
                </a:solidFill>
                <a:effectLst/>
                <a:latin typeface="Arial"/>
                <a:ea typeface="Arial"/>
                <a:cs typeface="Arial"/>
              </a:rPr>
              <a:t>El alprazolam es metabolizado principalmente por CYP3A4. Los estudios de interacción con ritonavir han demostrado que hay inhibición del metabolismo del alprazolam después de la introducción del ritonavir, pero no hay ningún efecto inhibitorio significativo en el estado estacionario.</a:t>
            </a:r>
          </a:p>
          <a:p>
            <a:pPr rtl="0" fontAlgn="base">
              <a:spcBef>
                <a:spcPct val="0"/>
              </a:spcBef>
              <a:spcAft>
                <a:spcPct val="0"/>
              </a:spcAft>
            </a:pPr>
            <a:endParaRPr lang="en-US"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es-LA" sz="1800" b="0" i="0" strike="noStrike" cap="none" spc="0" baseline="0">
                <a:solidFill>
                  <a:srgbClr val="000000"/>
                </a:solidFill>
                <a:effectLst/>
                <a:latin typeface="Arial"/>
                <a:ea typeface="Arial"/>
                <a:cs typeface="Arial"/>
              </a:rPr>
              <a:t>Por lo tanto, el ritonavir puede aumentar las concentraciones de alprazolam</a:t>
            </a:r>
          </a:p>
          <a:p>
            <a:pPr rtl="0" fontAlgn="base">
              <a:spcBef>
                <a:spcPct val="0"/>
              </a:spcBef>
              <a:spcAft>
                <a:spcPct val="0"/>
              </a:spcAft>
            </a:pPr>
            <a:endParaRPr lang="en-US"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es-LA" sz="1800" b="0" i="0" strike="noStrike" cap="none" spc="0" baseline="0">
                <a:solidFill>
                  <a:srgbClr val="000000"/>
                </a:solidFill>
                <a:effectLst/>
                <a:latin typeface="Arial"/>
                <a:ea typeface="Arial"/>
                <a:cs typeface="Arial"/>
              </a:rPr>
              <a:t>Se recomienda reducir la dosis durante la toma de Paxlovid y 3 días más </a:t>
            </a:r>
          </a:p>
          <a:p>
            <a:pPr rtl="0" fontAlgn="base">
              <a:spcBef>
                <a:spcPct val="0"/>
              </a:spcBef>
              <a:spcAft>
                <a:spcPct val="0"/>
              </a:spcAft>
            </a:pPr>
            <a:endParaRPr lang="en-US"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es-LA" sz="1800" b="0" i="0" strike="noStrike" cap="none" spc="0" baseline="0">
                <a:solidFill>
                  <a:srgbClr val="000000"/>
                </a:solidFill>
                <a:effectLst/>
                <a:latin typeface="Arial"/>
                <a:ea typeface="Arial"/>
                <a:cs typeface="Arial"/>
              </a:rPr>
              <a:t>Deben utilizarse terapias alternativas durante el uso de Paxlovid y el uso de alprazolam puede reanudarse 4 días después de la última dosis de Paxlovid</a:t>
            </a:r>
          </a:p>
          <a:p>
            <a:pPr rtl="0" fontAlgn="base">
              <a:spcBef>
                <a:spcPct val="0"/>
              </a:spcBef>
              <a:spcAft>
                <a:spcPct val="0"/>
              </a:spcAft>
            </a:pPr>
            <a:endParaRPr lang="en-US" dirty="0">
              <a:latin typeface="Arial" panose="020B0604020202020204" pitchFamily="34" charset="0"/>
              <a:cs typeface="Arial" panose="020B0604020202020204" pitchFamily="34" charset="0"/>
            </a:endParaRPr>
          </a:p>
          <a:p>
            <a:pPr marL="285750" indent="-285750" rtl="0" fontAlgn="base">
              <a:spcBef>
                <a:spcPct val="0"/>
              </a:spcBef>
              <a:spcAft>
                <a:spcPct val="0"/>
              </a:spcAft>
              <a:buFont typeface="Arial" panose="020B0604020202020204" pitchFamily="34" charset="0"/>
              <a:buChar char="•"/>
            </a:pPr>
            <a:r>
              <a:rPr lang="es-LA" sz="1800" b="0" i="0" strike="noStrike" cap="none" spc="0" baseline="0">
                <a:solidFill>
                  <a:srgbClr val="000000"/>
                </a:solidFill>
                <a:effectLst/>
                <a:latin typeface="Arial"/>
                <a:ea typeface="Arial"/>
                <a:cs typeface="Arial"/>
              </a:rPr>
              <a:t>Si un paciente no puede tolerar la reducción de la dosis o la terapia alternativa, se debe monitorear al paciente para detectar depresión respiratoria y somnolencia potencialmente mortales. </a:t>
            </a:r>
          </a:p>
        </p:txBody>
      </p:sp>
      <p:sp>
        <p:nvSpPr>
          <p:cNvPr id="6" name="TextBox 5">
            <a:extLst>
              <a:ext uri="{FF2B5EF4-FFF2-40B4-BE49-F238E27FC236}">
                <a16:creationId xmlns:a16="http://schemas.microsoft.com/office/drawing/2014/main" id="{EA18EFC0-4B2C-15B8-02B7-E901067D0A49}"/>
              </a:ext>
            </a:extLst>
          </p:cNvPr>
          <p:cNvSpPr txBox="1"/>
          <p:nvPr/>
        </p:nvSpPr>
        <p:spPr>
          <a:xfrm>
            <a:off x="2607732" y="5742811"/>
            <a:ext cx="8161867" cy="1188720"/>
          </a:xfrm>
          <a:prstGeom prst="rect">
            <a:avLst/>
          </a:prstGeom>
          <a:noFill/>
        </p:spPr>
        <p:txBody>
          <a:bodyPr wrap="square" rtlCol="0">
            <a:spAutoFit/>
          </a:bodyPr>
          <a:lstStyle/>
          <a:p>
            <a:r>
              <a:rPr lang="es-LA" sz="2400" b="0" i="0" strike="noStrike" cap="none" spc="0" baseline="0">
                <a:solidFill>
                  <a:srgbClr val="000000"/>
                </a:solidFill>
                <a:effectLst/>
                <a:latin typeface="Arial"/>
                <a:ea typeface="Arial"/>
                <a:cs typeface="Arial"/>
                <a:hlinkClick r:id="rId3" history="0"/>
              </a:rPr>
              <a:t>CONTROLADOR DE INTERACCIONES FARMACOLÓGICAS PARA LA COVID-19</a:t>
            </a:r>
            <a:endParaRPr lang="en-US" sz="2400" dirty="0"/>
          </a:p>
          <a:p>
            <a:endParaRPr lang="en-US" sz="2400" dirty="0"/>
          </a:p>
        </p:txBody>
      </p:sp>
    </p:spTree>
    <p:extLst>
      <p:ext uri="{BB962C8B-B14F-4D97-AF65-F5344CB8AC3E}">
        <p14:creationId xmlns:p14="http://schemas.microsoft.com/office/powerpoint/2010/main" val="62650109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DCAB-E1A1-7FAA-FFD6-89DBCC9C4753}"/>
              </a:ext>
            </a:extLst>
          </p:cNvPr>
          <p:cNvSpPr>
            <a:spLocks noGrp="1"/>
          </p:cNvSpPr>
          <p:nvPr>
            <p:ph type="title"/>
          </p:nvPr>
        </p:nvSpPr>
        <p:spPr>
          <a:xfrm>
            <a:off x="651588" y="363169"/>
            <a:ext cx="8543925" cy="800039"/>
          </a:xfrm>
        </p:spPr>
        <p:txBody>
          <a:bodyPr/>
          <a:lstStyle/>
          <a:p>
            <a:r>
              <a:rPr lang="es-LA" sz="3600" b="1" i="0" strike="noStrike" cap="none" spc="0" baseline="0">
                <a:solidFill>
                  <a:srgbClr val="577F9F"/>
                </a:solidFill>
                <a:effectLst/>
                <a:latin typeface="Arial"/>
                <a:ea typeface="Arial"/>
                <a:cs typeface="Arial"/>
              </a:rPr>
              <a:t>Paxlovid y embarazo</a:t>
            </a:r>
          </a:p>
        </p:txBody>
      </p:sp>
      <p:sp>
        <p:nvSpPr>
          <p:cNvPr id="3" name="Content Placeholder 2">
            <a:extLst>
              <a:ext uri="{FF2B5EF4-FFF2-40B4-BE49-F238E27FC236}">
                <a16:creationId xmlns:a16="http://schemas.microsoft.com/office/drawing/2014/main" id="{9A81B8FF-9FC6-707D-5175-7825A10446A4}"/>
              </a:ext>
            </a:extLst>
          </p:cNvPr>
          <p:cNvSpPr>
            <a:spLocks noGrp="1"/>
          </p:cNvSpPr>
          <p:nvPr>
            <p:ph idx="1"/>
          </p:nvPr>
        </p:nvSpPr>
        <p:spPr>
          <a:xfrm>
            <a:off x="485192" y="1319489"/>
            <a:ext cx="11084767" cy="4932746"/>
          </a:xfrm>
        </p:spPr>
        <p:txBody>
          <a:bodyPr/>
          <a:lstStyle/>
          <a:p>
            <a:pPr fontAlgn="base">
              <a:spcAft>
                <a:spcPts val="600"/>
              </a:spcAft>
            </a:pPr>
            <a:r>
              <a:rPr lang="es-LA" sz="2400" b="0" i="0" strike="noStrike" cap="none" spc="0" baseline="0">
                <a:solidFill>
                  <a:srgbClr val="262626"/>
                </a:solidFill>
                <a:effectLst/>
                <a:latin typeface="Arial"/>
                <a:ea typeface="Arial"/>
                <a:cs typeface="Arial"/>
              </a:rPr>
              <a:t>El embarazo es un factor de riesgo para el desarrollo de la COVID-19 grave, y las pacientes embarazadas deben analizar los riesgos y los beneficios de Paxlovid con su proveedor de cuidados de la salud.</a:t>
            </a:r>
          </a:p>
          <a:p>
            <a:pPr fontAlgn="base">
              <a:spcBef>
                <a:spcPct val="0"/>
              </a:spcBef>
              <a:spcAft>
                <a:spcPts val="600"/>
              </a:spcAft>
            </a:pPr>
            <a:r>
              <a:rPr lang="es-LA" sz="2400" b="0" i="0" strike="noStrike" cap="none" spc="0" baseline="0">
                <a:solidFill>
                  <a:srgbClr val="262626"/>
                </a:solidFill>
                <a:effectLst/>
                <a:latin typeface="Arial"/>
                <a:ea typeface="Arial"/>
                <a:cs typeface="Arial"/>
              </a:rPr>
              <a:t>Actualmente no existe consenso sobre la recomendación de Paxlovid para pacientes embarazadas.  La Administración de Alimentos y Medicamentos de los EE. UU. manifiesta que el beneficio de recibir Paxlovid para una madre y un bebé en gestación puede ser mayor que el riesgo del tratamiento, dados los estudios existentes en animales y el uso extenso de ritonavir en mujeres embarazadas con VIH.</a:t>
            </a:r>
          </a:p>
          <a:p>
            <a:pPr fontAlgn="base">
              <a:spcBef>
                <a:spcPct val="0"/>
              </a:spcBef>
              <a:spcAft>
                <a:spcPts val="600"/>
              </a:spcAft>
            </a:pPr>
            <a:r>
              <a:rPr lang="es-LA" sz="2400" b="0" i="0" strike="noStrike" cap="none" spc="0" baseline="0">
                <a:solidFill>
                  <a:srgbClr val="262626"/>
                </a:solidFill>
                <a:effectLst/>
                <a:latin typeface="Arial"/>
                <a:ea typeface="Arial"/>
                <a:cs typeface="Arial"/>
              </a:rPr>
              <a:t>Por el contrario, la OMS afirma que su sólida recomendación no se aplica a pacientes embarazadas.   </a:t>
            </a:r>
          </a:p>
          <a:p>
            <a:pPr fontAlgn="base">
              <a:spcBef>
                <a:spcPct val="0"/>
              </a:spcBef>
              <a:spcAft>
                <a:spcPts val="600"/>
              </a:spcAft>
            </a:pPr>
            <a:r>
              <a:rPr lang="es-LA" sz="2400" b="0" i="0" strike="noStrike" cap="none" spc="0" baseline="0">
                <a:solidFill>
                  <a:srgbClr val="262626"/>
                </a:solidFill>
                <a:effectLst/>
                <a:latin typeface="Arial"/>
                <a:ea typeface="Arial"/>
                <a:cs typeface="Arial"/>
              </a:rPr>
              <a:t>Consulte las pautas locales para obtener recomendaciones específicas e información actualizada. </a:t>
            </a:r>
          </a:p>
          <a:p>
            <a:endParaRPr lang="en-US"/>
          </a:p>
        </p:txBody>
      </p:sp>
    </p:spTree>
    <p:extLst>
      <p:ext uri="{BB962C8B-B14F-4D97-AF65-F5344CB8AC3E}">
        <p14:creationId xmlns:p14="http://schemas.microsoft.com/office/powerpoint/2010/main" val="404828390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8278-AE6B-10FE-95EC-4B927A816F4A}"/>
              </a:ext>
            </a:extLst>
          </p:cNvPr>
          <p:cNvSpPr>
            <a:spLocks noGrp="1"/>
          </p:cNvSpPr>
          <p:nvPr>
            <p:ph type="title"/>
          </p:nvPr>
        </p:nvSpPr>
        <p:spPr>
          <a:xfrm>
            <a:off x="355066" y="1938323"/>
            <a:ext cx="3037114" cy="800039"/>
          </a:xfrm>
        </p:spPr>
        <p:txBody>
          <a:bodyPr>
            <a:normAutofit fontScale="90000"/>
          </a:bodyPr>
          <a:lstStyle/>
          <a:p>
            <a:r>
              <a:rPr lang="es-LA" sz="3200" b="1" i="0" strike="noStrike" cap="none" spc="0" baseline="0">
                <a:solidFill>
                  <a:srgbClr val="577F9F"/>
                </a:solidFill>
                <a:effectLst/>
                <a:latin typeface="Arial"/>
                <a:ea typeface="Arial"/>
                <a:cs typeface="Arial"/>
              </a:rPr>
              <a:t>Algoritmo de la prueba para tratar</a:t>
            </a:r>
            <a:endParaRPr lang="en-US"/>
          </a:p>
        </p:txBody>
      </p:sp>
      <p:pic>
        <p:nvPicPr>
          <p:cNvPr id="4" name="Picture 3" descr="Diagram&#10;&#10;Description automatically generated">
            <a:extLst>
              <a:ext uri="{FF2B5EF4-FFF2-40B4-BE49-F238E27FC236}">
                <a16:creationId xmlns:a16="http://schemas.microsoft.com/office/drawing/2014/main" id="{7DB86847-1F9F-05D3-CE62-7F86DF4869D0}"/>
              </a:ext>
            </a:extLst>
          </p:cNvPr>
          <p:cNvPicPr>
            <a:picLocks noChangeAspect="1"/>
          </p:cNvPicPr>
          <p:nvPr/>
        </p:nvPicPr>
        <p:blipFill>
          <a:blip r:embed="rId3"/>
          <a:stretch>
            <a:fillRect/>
          </a:stretch>
        </p:blipFill>
        <p:spPr>
          <a:xfrm>
            <a:off x="3392180" y="179578"/>
            <a:ext cx="8444754" cy="6498843"/>
          </a:xfrm>
          <a:prstGeom prst="rect">
            <a:avLst/>
          </a:prstGeom>
        </p:spPr>
      </p:pic>
      <p:sp>
        <p:nvSpPr>
          <p:cNvPr id="3" name="5-Point Star 2">
            <a:extLst>
              <a:ext uri="{FF2B5EF4-FFF2-40B4-BE49-F238E27FC236}">
                <a16:creationId xmlns:a16="http://schemas.microsoft.com/office/drawing/2014/main" id="{CB85CFBB-1E19-717C-1852-7CD867F82EF5}"/>
              </a:ext>
            </a:extLst>
          </p:cNvPr>
          <p:cNvSpPr/>
          <p:nvPr/>
        </p:nvSpPr>
        <p:spPr>
          <a:xfrm>
            <a:off x="7772399" y="5591908"/>
            <a:ext cx="492370" cy="50995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37161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E688-3CD4-0444-D578-A4614223569E}"/>
              </a:ext>
            </a:extLst>
          </p:cNvPr>
          <p:cNvSpPr>
            <a:spLocks noGrp="1"/>
          </p:cNvSpPr>
          <p:nvPr>
            <p:ph type="title"/>
          </p:nvPr>
        </p:nvSpPr>
        <p:spPr>
          <a:xfrm>
            <a:off x="644769" y="171694"/>
            <a:ext cx="10029092" cy="800039"/>
          </a:xfrm>
        </p:spPr>
        <p:txBody>
          <a:bodyPr>
            <a:normAutofit/>
          </a:bodyPr>
          <a:lstStyle/>
          <a:p>
            <a:r>
              <a:rPr lang="es-LA" sz="3200" b="1" i="0" strike="noStrike" cap="none" spc="0" baseline="0">
                <a:solidFill>
                  <a:srgbClr val="577F9F"/>
                </a:solidFill>
                <a:effectLst/>
                <a:latin typeface="Arial"/>
                <a:ea typeface="Arial"/>
                <a:cs typeface="Arial"/>
              </a:rPr>
              <a:t>Tratamiento de segunda línea: Molnupiravir</a:t>
            </a:r>
            <a:endParaRPr lang="en-US" sz="3200">
              <a:cs typeface="Calibri"/>
            </a:endParaRPr>
          </a:p>
        </p:txBody>
      </p:sp>
      <p:sp>
        <p:nvSpPr>
          <p:cNvPr id="6" name="Content Placeholder 5">
            <a:extLst>
              <a:ext uri="{FF2B5EF4-FFF2-40B4-BE49-F238E27FC236}">
                <a16:creationId xmlns:a16="http://schemas.microsoft.com/office/drawing/2014/main" id="{4D97FE63-F2FF-0160-B931-57F759793543}"/>
              </a:ext>
            </a:extLst>
          </p:cNvPr>
          <p:cNvSpPr>
            <a:spLocks noGrp="1"/>
          </p:cNvSpPr>
          <p:nvPr>
            <p:ph idx="1"/>
          </p:nvPr>
        </p:nvSpPr>
        <p:spPr>
          <a:xfrm>
            <a:off x="640470" y="1593579"/>
            <a:ext cx="5843954" cy="4932746"/>
          </a:xfrm>
        </p:spPr>
        <p:txBody>
          <a:bodyPr>
            <a:normAutofit fontScale="97500" lnSpcReduction="10000"/>
          </a:bodyPr>
          <a:lstStyle/>
          <a:p>
            <a:r>
              <a:rPr lang="es-LA" sz="2800" b="1" i="0" strike="noStrike" cap="none" spc="0" baseline="0">
                <a:solidFill>
                  <a:srgbClr val="262626"/>
                </a:solidFill>
                <a:effectLst/>
                <a:latin typeface="Arial"/>
                <a:ea typeface="Arial"/>
                <a:cs typeface="Arial"/>
              </a:rPr>
              <a:t>Indicaciones</a:t>
            </a:r>
          </a:p>
          <a:p>
            <a:pPr lvl="1"/>
            <a:r>
              <a:rPr lang="es-LA" sz="2200" b="0" i="0" strike="noStrike" cap="none" spc="0" baseline="0">
                <a:solidFill>
                  <a:srgbClr val="262626"/>
                </a:solidFill>
                <a:effectLst/>
                <a:latin typeface="Arial"/>
                <a:ea typeface="Arial"/>
                <a:cs typeface="Arial"/>
              </a:rPr>
              <a:t>COVID-19 sintomática, confirmada</a:t>
            </a:r>
            <a:endParaRPr lang="en-US" sz="2200">
              <a:cs typeface="Calibri"/>
            </a:endParaRPr>
          </a:p>
          <a:p>
            <a:pPr lvl="1"/>
            <a:r>
              <a:rPr lang="es-LA" sz="2200" b="0" i="0" strike="noStrike" cap="none" spc="0" baseline="0">
                <a:solidFill>
                  <a:srgbClr val="262626"/>
                </a:solidFill>
                <a:effectLst/>
                <a:latin typeface="Arial"/>
                <a:ea typeface="Arial"/>
                <a:cs typeface="Arial"/>
              </a:rPr>
              <a:t>Síntomas leves a moderados </a:t>
            </a:r>
            <a:endParaRPr lang="en-US" sz="2200">
              <a:cs typeface="Calibri"/>
            </a:endParaRPr>
          </a:p>
          <a:p>
            <a:pPr lvl="1"/>
            <a:r>
              <a:rPr lang="es-LA" sz="2200" b="0" i="0" strike="noStrike" cap="none" spc="0" baseline="0">
                <a:solidFill>
                  <a:srgbClr val="262626"/>
                </a:solidFill>
                <a:effectLst/>
                <a:latin typeface="Arial"/>
                <a:ea typeface="Arial"/>
                <a:cs typeface="Arial"/>
              </a:rPr>
              <a:t>Dentro de los 5 días siguientes a la aparición de los síntomas</a:t>
            </a:r>
            <a:endParaRPr lang="en-US" sz="2200">
              <a:cs typeface="Calibri"/>
            </a:endParaRPr>
          </a:p>
          <a:p>
            <a:pPr lvl="1"/>
            <a:r>
              <a:rPr lang="es-LA" sz="2200" b="0" i="0" strike="noStrike" cap="none" spc="0" baseline="0">
                <a:solidFill>
                  <a:srgbClr val="262626"/>
                </a:solidFill>
                <a:effectLst/>
                <a:latin typeface="Arial"/>
                <a:ea typeface="Arial"/>
                <a:cs typeface="Arial"/>
              </a:rPr>
              <a:t>Edad &gt;18 años</a:t>
            </a:r>
            <a:endParaRPr lang="en-US" sz="2200">
              <a:cs typeface="Calibri"/>
            </a:endParaRPr>
          </a:p>
          <a:p>
            <a:pPr lvl="1"/>
            <a:r>
              <a:rPr lang="es-LA" sz="2200" b="0" i="0" strike="noStrike" cap="none" spc="0" baseline="0">
                <a:solidFill>
                  <a:srgbClr val="262626"/>
                </a:solidFill>
                <a:effectLst/>
                <a:latin typeface="Arial"/>
                <a:ea typeface="Arial"/>
                <a:cs typeface="Arial"/>
              </a:rPr>
              <a:t>Criterios de riesgo alto:</a:t>
            </a:r>
            <a:endParaRPr lang="en-US" sz="2200">
              <a:cs typeface="Calibri"/>
            </a:endParaRPr>
          </a:p>
          <a:p>
            <a:pPr lvl="2"/>
            <a:r>
              <a:rPr lang="es-LA" sz="2000" b="0" i="0" strike="noStrike" cap="none" spc="0" baseline="0">
                <a:solidFill>
                  <a:srgbClr val="262626"/>
                </a:solidFill>
                <a:effectLst/>
                <a:latin typeface="Arial"/>
                <a:ea typeface="Arial"/>
                <a:cs typeface="Arial"/>
              </a:rPr>
              <a:t>Edad &gt;=65 años independientemente del estado de vacunación; o &gt;50 a 64 años si no está vacunado</a:t>
            </a:r>
            <a:endParaRPr lang="en-US">
              <a:cs typeface="Calibri"/>
            </a:endParaRPr>
          </a:p>
          <a:p>
            <a:pPr lvl="2"/>
            <a:r>
              <a:rPr lang="es-LA" sz="2000" b="0" i="0" strike="noStrike" cap="none" spc="0" baseline="0">
                <a:solidFill>
                  <a:srgbClr val="262626"/>
                </a:solidFill>
                <a:effectLst/>
                <a:latin typeface="Arial"/>
                <a:ea typeface="Arial"/>
                <a:cs typeface="Arial"/>
              </a:rPr>
              <a:t>Comorbilidades como enfermedad pulmonar, hipertensión, diabetes, enfermedad renal crónica, estado inmunocomprometido, VIH</a:t>
            </a:r>
            <a:endParaRPr lang="en-US">
              <a:cs typeface="Calibri"/>
            </a:endParaRPr>
          </a:p>
          <a:p>
            <a:pPr lvl="2"/>
            <a:r>
              <a:rPr lang="es-LA" sz="2000" b="0" i="0" strike="noStrike" cap="none" spc="0" baseline="0">
                <a:solidFill>
                  <a:srgbClr val="262626"/>
                </a:solidFill>
                <a:effectLst/>
                <a:latin typeface="Arial"/>
                <a:ea typeface="Arial"/>
                <a:cs typeface="Arial"/>
              </a:rPr>
              <a:t>IMC &gt;30</a:t>
            </a:r>
            <a:endParaRPr lang="en-US">
              <a:cs typeface="Calibri"/>
            </a:endParaRPr>
          </a:p>
        </p:txBody>
      </p:sp>
      <p:sp>
        <p:nvSpPr>
          <p:cNvPr id="7" name="Content Placeholder 6">
            <a:extLst>
              <a:ext uri="{FF2B5EF4-FFF2-40B4-BE49-F238E27FC236}">
                <a16:creationId xmlns:a16="http://schemas.microsoft.com/office/drawing/2014/main" id="{6D8396A5-8819-BDB9-D57A-695E5002C921}"/>
              </a:ext>
            </a:extLst>
          </p:cNvPr>
          <p:cNvSpPr>
            <a:spLocks noGrp="1"/>
          </p:cNvSpPr>
          <p:nvPr>
            <p:ph sz="half" idx="4294967295"/>
          </p:nvPr>
        </p:nvSpPr>
        <p:spPr>
          <a:xfrm>
            <a:off x="6484424" y="1593579"/>
            <a:ext cx="5384800" cy="4716462"/>
          </a:xfrm>
        </p:spPr>
        <p:txBody>
          <a:bodyPr>
            <a:normAutofit/>
          </a:bodyPr>
          <a:lstStyle/>
          <a:p>
            <a:r>
              <a:rPr lang="es-LA" sz="2800" b="1" i="0" strike="noStrike" cap="none" spc="0" baseline="0">
                <a:solidFill>
                  <a:srgbClr val="000000"/>
                </a:solidFill>
                <a:effectLst/>
                <a:latin typeface="Arial"/>
                <a:ea typeface="Arial"/>
                <a:cs typeface="Arial"/>
              </a:rPr>
              <a:t>Contraindicaciones:</a:t>
            </a:r>
          </a:p>
          <a:p>
            <a:pPr lvl="1"/>
            <a:r>
              <a:rPr lang="es-LA" sz="2400" b="0" i="0" strike="noStrike" cap="none" spc="0" baseline="0">
                <a:solidFill>
                  <a:srgbClr val="000000"/>
                </a:solidFill>
                <a:effectLst/>
                <a:latin typeface="Arial"/>
                <a:ea typeface="Arial"/>
                <a:cs typeface="Arial"/>
              </a:rPr>
              <a:t>Embarazo</a:t>
            </a:r>
          </a:p>
          <a:p>
            <a:pPr lvl="1"/>
            <a:r>
              <a:rPr lang="es-LA" sz="2400" b="0" i="0" strike="noStrike" cap="none" spc="0" baseline="0">
                <a:solidFill>
                  <a:srgbClr val="000000"/>
                </a:solidFill>
                <a:effectLst/>
                <a:latin typeface="Arial"/>
                <a:ea typeface="Arial"/>
                <a:cs typeface="Arial"/>
              </a:rPr>
              <a:t>Niños &lt;18 años: posible riesgo de toxicidad ósea y cartilaginosa</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57A7CF73-4913-7CE5-21F6-AC65D1698AF8}"/>
              </a:ext>
            </a:extLst>
          </p:cNvPr>
          <p:cNvSpPr>
            <a:spLocks noGrp="1"/>
          </p:cNvSpPr>
          <p:nvPr>
            <p:ph type="sldNum" sz="quarter" idx="4294967295"/>
          </p:nvPr>
        </p:nvSpPr>
        <p:spPr>
          <a:xfrm>
            <a:off x="9448800" y="6356350"/>
            <a:ext cx="2743200" cy="365125"/>
          </a:xfrm>
        </p:spPr>
        <p:txBody>
          <a:bodyPr/>
          <a:lstStyle/>
          <a:p>
            <a:pPr>
              <a:defRPr/>
            </a:pPr>
            <a:fld id="{4C0A3798-3E55-40AD-888C-464D28038119}" type="slidenum">
              <a:rPr lang="en-US" smtClean="0"/>
              <a:pPr>
                <a:defRPr/>
              </a:pPr>
              <a:t>79</a:t>
            </a:fld>
            <a:endParaRPr lang="en-US"/>
          </a:p>
        </p:txBody>
      </p:sp>
      <p:sp>
        <p:nvSpPr>
          <p:cNvPr id="5" name="TextBox 4">
            <a:extLst>
              <a:ext uri="{FF2B5EF4-FFF2-40B4-BE49-F238E27FC236}">
                <a16:creationId xmlns:a16="http://schemas.microsoft.com/office/drawing/2014/main" id="{FE762BB4-5D85-C30A-20F9-4FC4862F12E2}"/>
              </a:ext>
            </a:extLst>
          </p:cNvPr>
          <p:cNvSpPr txBox="1"/>
          <p:nvPr/>
        </p:nvSpPr>
        <p:spPr>
          <a:xfrm>
            <a:off x="2832988" y="900321"/>
            <a:ext cx="5652654" cy="640080"/>
          </a:xfrm>
          <a:prstGeom prst="rect">
            <a:avLst/>
          </a:prstGeom>
          <a:noFill/>
        </p:spPr>
        <p:txBody>
          <a:bodyPr wrap="square" rtlCol="0">
            <a:spAutoFit/>
          </a:bodyPr>
          <a:lstStyle/>
          <a:p>
            <a:r>
              <a:rPr lang="es-LA" sz="1800" b="0" i="1" strike="noStrike" cap="none" spc="0" baseline="0">
                <a:solidFill>
                  <a:srgbClr val="000000"/>
                </a:solidFill>
                <a:effectLst/>
                <a:latin typeface="Arial"/>
                <a:ea typeface="Arial"/>
                <a:cs typeface="Arial"/>
              </a:rPr>
              <a:t>Inhibidor de la replicación del SARS-CoV-2</a:t>
            </a:r>
          </a:p>
          <a:p>
            <a:endParaRPr lang="en-US"/>
          </a:p>
        </p:txBody>
      </p:sp>
    </p:spTree>
    <p:extLst>
      <p:ext uri="{BB962C8B-B14F-4D97-AF65-F5344CB8AC3E}">
        <p14:creationId xmlns:p14="http://schemas.microsoft.com/office/powerpoint/2010/main" val="404520058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C7EAB-E9D6-57B3-F85B-36AE503FBF6B}"/>
              </a:ext>
            </a:extLst>
          </p:cNvPr>
          <p:cNvSpPr>
            <a:spLocks noGrp="1"/>
          </p:cNvSpPr>
          <p:nvPr>
            <p:ph type="title"/>
          </p:nvPr>
        </p:nvSpPr>
        <p:spPr>
          <a:xfrm>
            <a:off x="838201" y="156007"/>
            <a:ext cx="8543925" cy="800039"/>
          </a:xfrm>
        </p:spPr>
        <p:txBody>
          <a:bodyPr/>
          <a:lstStyle/>
          <a:p>
            <a:r>
              <a:rPr lang="es-LA" sz="3600" b="1" i="0" strike="noStrike" cap="none" spc="0" baseline="0">
                <a:solidFill>
                  <a:srgbClr val="577F9F"/>
                </a:solidFill>
                <a:effectLst/>
                <a:latin typeface="Arial"/>
                <a:ea typeface="Arial"/>
                <a:cs typeface="Arial"/>
              </a:rPr>
              <a:t>Vacunas</a:t>
            </a:r>
          </a:p>
        </p:txBody>
      </p:sp>
      <p:sp>
        <p:nvSpPr>
          <p:cNvPr id="3" name="Content Placeholder 2">
            <a:extLst>
              <a:ext uri="{FF2B5EF4-FFF2-40B4-BE49-F238E27FC236}">
                <a16:creationId xmlns:a16="http://schemas.microsoft.com/office/drawing/2014/main" id="{B9AB238C-7495-CFF8-9464-D933AEB34B08}"/>
              </a:ext>
            </a:extLst>
          </p:cNvPr>
          <p:cNvSpPr>
            <a:spLocks noGrp="1"/>
          </p:cNvSpPr>
          <p:nvPr>
            <p:ph idx="1"/>
          </p:nvPr>
        </p:nvSpPr>
        <p:spPr>
          <a:xfrm>
            <a:off x="838201" y="962627"/>
            <a:ext cx="3756378" cy="4932746"/>
          </a:xfrm>
        </p:spPr>
        <p:txBody>
          <a:bodyPr/>
          <a:lstStyle/>
          <a:p>
            <a:r>
              <a:rPr lang="es-LA" sz="2400" b="0" i="0" strike="noStrike" cap="none" spc="0" baseline="0">
                <a:solidFill>
                  <a:srgbClr val="262626"/>
                </a:solidFill>
                <a:effectLst/>
                <a:latin typeface="Arial"/>
                <a:ea typeface="Arial"/>
                <a:cs typeface="Arial"/>
              </a:rPr>
              <a:t>Las vacunas disponibles son </a:t>
            </a:r>
            <a:r>
              <a:rPr lang="es-LA" sz="2400" b="0" i="0" strike="noStrike" cap="none" spc="0" baseline="0">
                <a:solidFill>
                  <a:srgbClr val="FF0000"/>
                </a:solidFill>
                <a:effectLst/>
                <a:latin typeface="Arial"/>
                <a:ea typeface="Arial"/>
                <a:cs typeface="Arial"/>
              </a:rPr>
              <a:t>seguras</a:t>
            </a:r>
            <a:r>
              <a:rPr lang="es-LA" sz="2400" b="0" i="0" strike="noStrike" cap="none" spc="0" baseline="0">
                <a:solidFill>
                  <a:srgbClr val="262626"/>
                </a:solidFill>
                <a:effectLst/>
                <a:latin typeface="Arial"/>
                <a:ea typeface="Arial"/>
                <a:cs typeface="Arial"/>
              </a:rPr>
              <a:t> y </a:t>
            </a:r>
            <a:r>
              <a:rPr lang="es-LA" sz="2400" b="0" i="0" strike="noStrike" cap="none" spc="0" baseline="0">
                <a:solidFill>
                  <a:srgbClr val="FF0000"/>
                </a:solidFill>
                <a:effectLst/>
                <a:latin typeface="Arial"/>
                <a:ea typeface="Arial"/>
                <a:cs typeface="Arial"/>
              </a:rPr>
              <a:t>eficaces</a:t>
            </a:r>
            <a:r>
              <a:rPr lang="es-LA" sz="2400" b="0" i="0" strike="noStrike" cap="none" spc="0" baseline="0">
                <a:solidFill>
                  <a:srgbClr val="262626"/>
                </a:solidFill>
                <a:effectLst/>
                <a:latin typeface="Arial"/>
                <a:ea typeface="Arial"/>
                <a:cs typeface="Arial"/>
              </a:rPr>
              <a:t> para proteger a las personas de enfermedades graves, hospitalizaciones y muertes.</a:t>
            </a:r>
          </a:p>
          <a:p>
            <a:r>
              <a:rPr lang="es-LA" sz="2400" b="0" i="0" strike="noStrike" cap="none" spc="0" baseline="0">
                <a:solidFill>
                  <a:srgbClr val="262626"/>
                </a:solidFill>
                <a:effectLst/>
                <a:latin typeface="Arial"/>
                <a:ea typeface="Arial"/>
                <a:cs typeface="Arial"/>
              </a:rPr>
              <a:t>Son una herramienta importante para protegernos y proteger a nuestras comunidades a medida que seguimos luchando contra la COVID-19.</a:t>
            </a:r>
          </a:p>
          <a:p>
            <a:endParaRPr lang="en-US" dirty="0"/>
          </a:p>
        </p:txBody>
      </p:sp>
      <p:pic>
        <p:nvPicPr>
          <p:cNvPr id="8" name="Picture 7">
            <a:extLst>
              <a:ext uri="{FF2B5EF4-FFF2-40B4-BE49-F238E27FC236}">
                <a16:creationId xmlns:a16="http://schemas.microsoft.com/office/drawing/2014/main" id="{B7718CF6-BA5A-40BB-8832-4888D0631861}"/>
              </a:ext>
            </a:extLst>
          </p:cNvPr>
          <p:cNvPicPr>
            <a:picLocks noChangeAspect="1"/>
          </p:cNvPicPr>
          <p:nvPr/>
        </p:nvPicPr>
        <p:blipFill>
          <a:blip r:embed="rId3"/>
          <a:stretch>
            <a:fillRect/>
          </a:stretch>
        </p:blipFill>
        <p:spPr>
          <a:xfrm>
            <a:off x="4749564" y="1059724"/>
            <a:ext cx="6988058" cy="4932747"/>
          </a:xfrm>
          <a:prstGeom prst="rect">
            <a:avLst/>
          </a:prstGeom>
        </p:spPr>
      </p:pic>
    </p:spTree>
    <p:extLst>
      <p:ext uri="{BB962C8B-B14F-4D97-AF65-F5344CB8AC3E}">
        <p14:creationId xmlns:p14="http://schemas.microsoft.com/office/powerpoint/2010/main" val="172930547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97437-DC02-FB67-179A-52EB66BA8D48}"/>
              </a:ext>
            </a:extLst>
          </p:cNvPr>
          <p:cNvSpPr>
            <a:spLocks noGrp="1"/>
          </p:cNvSpPr>
          <p:nvPr>
            <p:ph type="title"/>
          </p:nvPr>
        </p:nvSpPr>
        <p:spPr>
          <a:xfrm>
            <a:off x="592015" y="101630"/>
            <a:ext cx="9958754" cy="800039"/>
          </a:xfrm>
        </p:spPr>
        <p:txBody>
          <a:bodyPr>
            <a:normAutofit fontScale="90000"/>
          </a:bodyPr>
          <a:lstStyle/>
          <a:p>
            <a:r>
              <a:rPr lang="es-LA" sz="2900" b="1" i="0" strike="noStrike" cap="none" spc="0" baseline="0">
                <a:solidFill>
                  <a:srgbClr val="577F9F"/>
                </a:solidFill>
                <a:effectLst/>
                <a:latin typeface="Arial"/>
                <a:ea typeface="Arial"/>
                <a:cs typeface="Arial"/>
              </a:rPr>
              <a:t>Enfoque en: Antivirales orales para la prueba para tratar Molnupiravir</a:t>
            </a:r>
            <a:endParaRPr lang="en-US" sz="3200"/>
          </a:p>
        </p:txBody>
      </p:sp>
      <p:sp>
        <p:nvSpPr>
          <p:cNvPr id="3" name="Content Placeholder 2">
            <a:extLst>
              <a:ext uri="{FF2B5EF4-FFF2-40B4-BE49-F238E27FC236}">
                <a16:creationId xmlns:a16="http://schemas.microsoft.com/office/drawing/2014/main" id="{7FB3DC9A-1784-A04E-25E9-2CCE02DE6C27}"/>
              </a:ext>
            </a:extLst>
          </p:cNvPr>
          <p:cNvSpPr>
            <a:spLocks noGrp="1"/>
          </p:cNvSpPr>
          <p:nvPr>
            <p:ph idx="1"/>
          </p:nvPr>
        </p:nvSpPr>
        <p:spPr>
          <a:xfrm>
            <a:off x="385805" y="1423604"/>
            <a:ext cx="6213231" cy="4932746"/>
          </a:xfrm>
        </p:spPr>
        <p:txBody>
          <a:bodyPr>
            <a:normAutofit/>
          </a:bodyPr>
          <a:lstStyle/>
          <a:p>
            <a:r>
              <a:rPr lang="es-LA" sz="2800" b="0" i="0" strike="noStrike" cap="none" spc="0" baseline="0">
                <a:solidFill>
                  <a:srgbClr val="262626"/>
                </a:solidFill>
                <a:effectLst/>
                <a:latin typeface="Arial"/>
                <a:ea typeface="Arial"/>
                <a:cs typeface="Arial"/>
              </a:rPr>
              <a:t>Instrucciones de administración:</a:t>
            </a:r>
          </a:p>
          <a:p>
            <a:pPr lvl="1"/>
            <a:r>
              <a:rPr lang="es-LA" sz="2200" b="0" i="0" strike="noStrike" cap="none" spc="0" baseline="0">
                <a:solidFill>
                  <a:srgbClr val="262626"/>
                </a:solidFill>
                <a:effectLst/>
                <a:latin typeface="Arial"/>
                <a:ea typeface="Arial"/>
                <a:cs typeface="Arial"/>
              </a:rPr>
              <a:t>La dosis en pacientes adultos es de </a:t>
            </a:r>
            <a:r>
              <a:rPr lang="es-LA" sz="2200" b="1" i="0" strike="noStrike" cap="none" spc="0" baseline="0">
                <a:solidFill>
                  <a:srgbClr val="262626"/>
                </a:solidFill>
                <a:effectLst/>
                <a:latin typeface="Arial"/>
                <a:ea typeface="Arial"/>
                <a:cs typeface="Arial"/>
              </a:rPr>
              <a:t>800 mg (cuatro cápsulas de 200 mg) que deben tomarse por vía oral cada 12 horas durante 5 días</a:t>
            </a:r>
            <a:r>
              <a:rPr lang="en-US" sz="2200" b="1" i="0" strike="noStrike" cap="none" spc="0" baseline="0" dirty="0">
                <a:solidFill>
                  <a:srgbClr val="262626"/>
                </a:solidFill>
                <a:effectLst/>
                <a:latin typeface="Arial"/>
                <a:ea typeface="Arial"/>
                <a:cs typeface="Arial"/>
              </a:rPr>
              <a:t>.</a:t>
            </a:r>
            <a:endParaRPr lang="en-US" sz="2200" b="1" dirty="0">
              <a:cs typeface="Calibri"/>
            </a:endParaRPr>
          </a:p>
          <a:p>
            <a:pPr lvl="1"/>
            <a:r>
              <a:rPr lang="es-LA" sz="2200" b="0" i="0" strike="noStrike" cap="none" spc="0" baseline="0">
                <a:solidFill>
                  <a:srgbClr val="262626"/>
                </a:solidFill>
                <a:effectLst/>
                <a:latin typeface="Arial"/>
                <a:ea typeface="Arial"/>
                <a:cs typeface="Arial"/>
              </a:rPr>
              <a:t>Tome MOLNUPIRAVIR con o sin alimentos.</a:t>
            </a:r>
            <a:endParaRPr lang="en-US" sz="2200" dirty="0">
              <a:cs typeface="Calibri"/>
            </a:endParaRPr>
          </a:p>
          <a:p>
            <a:pPr lvl="1"/>
            <a:r>
              <a:rPr lang="es-LA" sz="2200" b="0" i="0" strike="noStrike" cap="none" spc="0" baseline="0">
                <a:solidFill>
                  <a:srgbClr val="262626"/>
                </a:solidFill>
                <a:effectLst/>
                <a:latin typeface="Arial"/>
                <a:ea typeface="Arial"/>
                <a:cs typeface="Arial"/>
              </a:rPr>
              <a:t>Tome el curso completo de 5 días para lograr la máxima eficacia.</a:t>
            </a:r>
          </a:p>
          <a:p>
            <a:pPr lvl="1"/>
            <a:r>
              <a:rPr lang="es-LA" sz="2200" b="0" i="0" strike="noStrike" cap="none" spc="0" baseline="0">
                <a:solidFill>
                  <a:srgbClr val="262626"/>
                </a:solidFill>
                <a:effectLst/>
                <a:latin typeface="Arial"/>
                <a:ea typeface="Arial"/>
                <a:cs typeface="Arial"/>
              </a:rPr>
              <a:t>No tome durante más de 5 días consecutivos.</a:t>
            </a:r>
            <a:endParaRPr lang="en-US" sz="2200" dirty="0">
              <a:cs typeface="Calibri"/>
            </a:endParaRPr>
          </a:p>
          <a:p>
            <a:endParaRPr lang="en-US" dirty="0"/>
          </a:p>
        </p:txBody>
      </p:sp>
      <p:sp>
        <p:nvSpPr>
          <p:cNvPr id="4" name="Content Placeholder 3">
            <a:extLst>
              <a:ext uri="{FF2B5EF4-FFF2-40B4-BE49-F238E27FC236}">
                <a16:creationId xmlns:a16="http://schemas.microsoft.com/office/drawing/2014/main" id="{7F7BB4F0-57ED-8A63-F80D-C06BAF5CDA7E}"/>
              </a:ext>
            </a:extLst>
          </p:cNvPr>
          <p:cNvSpPr>
            <a:spLocks noGrp="1"/>
          </p:cNvSpPr>
          <p:nvPr>
            <p:ph sz="half" idx="4294967295"/>
          </p:nvPr>
        </p:nvSpPr>
        <p:spPr>
          <a:xfrm>
            <a:off x="6756400" y="1423604"/>
            <a:ext cx="5384800" cy="4525962"/>
          </a:xfrm>
        </p:spPr>
        <p:txBody>
          <a:bodyPr>
            <a:normAutofit/>
          </a:bodyPr>
          <a:lstStyle/>
          <a:p>
            <a:r>
              <a:rPr lang="es-LA" sz="2800" b="0" i="0" strike="noStrike" cap="none" spc="0" baseline="0">
                <a:solidFill>
                  <a:srgbClr val="000000"/>
                </a:solidFill>
                <a:effectLst/>
                <a:latin typeface="Arial"/>
                <a:ea typeface="Arial"/>
                <a:cs typeface="Arial"/>
              </a:rPr>
              <a:t>Si omite una dosis:</a:t>
            </a:r>
          </a:p>
          <a:p>
            <a:pPr lvl="1"/>
            <a:r>
              <a:rPr lang="es-LA" sz="2400" b="0" i="0" strike="noStrike" cap="none" spc="0" baseline="0">
                <a:solidFill>
                  <a:srgbClr val="000000"/>
                </a:solidFill>
                <a:effectLst/>
                <a:latin typeface="Arial"/>
                <a:ea typeface="Arial"/>
                <a:cs typeface="Arial"/>
              </a:rPr>
              <a:t>Menos de 10 horas: Tómelo y retome el cronograma normal</a:t>
            </a:r>
            <a:r>
              <a:rPr lang="en-US" sz="2400" b="0" i="0" strike="noStrike" cap="none" spc="0" baseline="0" dirty="0">
                <a:solidFill>
                  <a:srgbClr val="000000"/>
                </a:solidFill>
                <a:effectLst/>
                <a:latin typeface="Arial"/>
                <a:ea typeface="Arial"/>
                <a:cs typeface="Arial"/>
              </a:rPr>
              <a:t>.</a:t>
            </a:r>
            <a:endParaRPr lang="en-US" dirty="0">
              <a:cs typeface="Calibri"/>
            </a:endParaRPr>
          </a:p>
          <a:p>
            <a:pPr lvl="1"/>
            <a:r>
              <a:rPr lang="es-LA" sz="2400" b="0" i="0" strike="noStrike" cap="none" spc="0" baseline="0">
                <a:solidFill>
                  <a:srgbClr val="000000"/>
                </a:solidFill>
                <a:effectLst/>
                <a:latin typeface="Arial"/>
                <a:ea typeface="Arial"/>
                <a:cs typeface="Arial"/>
              </a:rPr>
              <a:t>Más de 10 horas: Espere hasta la siguiente dosis, no duplique. </a:t>
            </a:r>
            <a:endParaRPr lang="en-US" dirty="0">
              <a:cs typeface="Calibri"/>
            </a:endParaRPr>
          </a:p>
        </p:txBody>
      </p:sp>
      <p:sp>
        <p:nvSpPr>
          <p:cNvPr id="5" name="Slide Number Placeholder 4">
            <a:extLst>
              <a:ext uri="{FF2B5EF4-FFF2-40B4-BE49-F238E27FC236}">
                <a16:creationId xmlns:a16="http://schemas.microsoft.com/office/drawing/2014/main" id="{E72481F6-AA82-6F3E-3DDC-58B5733FE1AD}"/>
              </a:ext>
            </a:extLst>
          </p:cNvPr>
          <p:cNvSpPr>
            <a:spLocks noGrp="1"/>
          </p:cNvSpPr>
          <p:nvPr>
            <p:ph type="sldNum" sz="quarter" idx="4294967295"/>
          </p:nvPr>
        </p:nvSpPr>
        <p:spPr>
          <a:xfrm>
            <a:off x="9448800" y="6356350"/>
            <a:ext cx="2743200" cy="365125"/>
          </a:xfrm>
        </p:spPr>
        <p:txBody>
          <a:bodyPr/>
          <a:lstStyle/>
          <a:p>
            <a:pPr>
              <a:defRPr/>
            </a:pPr>
            <a:fld id="{FEF22BF4-E4CF-45A2-8CAB-2CEA7D4850F7}" type="slidenum">
              <a:rPr lang="en-US" smtClean="0"/>
              <a:pPr>
                <a:defRPr/>
              </a:pPr>
              <a:t>80</a:t>
            </a:fld>
            <a:endParaRPr lang="en-US"/>
          </a:p>
        </p:txBody>
      </p:sp>
      <p:pic>
        <p:nvPicPr>
          <p:cNvPr id="6" name="Picture 5" descr="A box of pills&#10;&#10;Description automatically generated with low confidence">
            <a:extLst>
              <a:ext uri="{FF2B5EF4-FFF2-40B4-BE49-F238E27FC236}">
                <a16:creationId xmlns:a16="http://schemas.microsoft.com/office/drawing/2014/main" id="{5AF55DC3-B212-FFB7-42D3-9E860DF65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9804" y="3735261"/>
            <a:ext cx="4653282" cy="2824481"/>
          </a:xfrm>
          <a:prstGeom prst="rect">
            <a:avLst/>
          </a:prstGeom>
        </p:spPr>
      </p:pic>
    </p:spTree>
    <p:extLst>
      <p:ext uri="{BB962C8B-B14F-4D97-AF65-F5344CB8AC3E}">
        <p14:creationId xmlns:p14="http://schemas.microsoft.com/office/powerpoint/2010/main" val="116255541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45A37E-D26D-8AB1-B3F0-DF341EB30339}"/>
              </a:ext>
            </a:extLst>
          </p:cNvPr>
          <p:cNvSpPr>
            <a:spLocks noGrp="1"/>
          </p:cNvSpPr>
          <p:nvPr>
            <p:ph type="title"/>
          </p:nvPr>
        </p:nvSpPr>
        <p:spPr/>
        <p:txBody>
          <a:bodyPr>
            <a:normAutofit fontScale="90000"/>
          </a:bodyPr>
          <a:lstStyle/>
          <a:p>
            <a:r>
              <a:rPr lang="es-LA" sz="2900" b="1" i="0" strike="noStrike" cap="none" spc="0" baseline="0">
                <a:solidFill>
                  <a:srgbClr val="577F9F"/>
                </a:solidFill>
                <a:effectLst/>
                <a:latin typeface="Arial"/>
                <a:ea typeface="Arial"/>
                <a:cs typeface="Arial"/>
              </a:rPr>
              <a:t>Enfoque en: Antivirales orales para la prueba para tratar Molnupiravir</a:t>
            </a:r>
            <a:endParaRPr lang="en-US" sz="3200"/>
          </a:p>
        </p:txBody>
      </p:sp>
      <p:sp>
        <p:nvSpPr>
          <p:cNvPr id="5" name="Content Placeholder 4">
            <a:extLst>
              <a:ext uri="{FF2B5EF4-FFF2-40B4-BE49-F238E27FC236}">
                <a16:creationId xmlns:a16="http://schemas.microsoft.com/office/drawing/2014/main" id="{F87DFDA7-EF6C-A5FE-9B92-B4FCAF8EDC30}"/>
              </a:ext>
            </a:extLst>
          </p:cNvPr>
          <p:cNvSpPr>
            <a:spLocks noGrp="1"/>
          </p:cNvSpPr>
          <p:nvPr>
            <p:ph idx="1"/>
          </p:nvPr>
        </p:nvSpPr>
        <p:spPr>
          <a:xfrm>
            <a:off x="838200" y="1636730"/>
            <a:ext cx="8543925" cy="4289285"/>
          </a:xfrm>
        </p:spPr>
        <p:txBody>
          <a:bodyPr vert="horz" lIns="91440" tIns="45720" rIns="91440" bIns="45720" rtlCol="0" anchor="t">
            <a:normAutofit fontScale="97500" lnSpcReduction="10000"/>
          </a:bodyPr>
          <a:lstStyle/>
          <a:p>
            <a:pPr marL="0" indent="0">
              <a:buNone/>
            </a:pPr>
            <a:r>
              <a:rPr lang="es-LA" sz="2800" b="1" i="0" u="sng" strike="noStrike" cap="none" spc="0" baseline="0">
                <a:solidFill>
                  <a:srgbClr val="262626"/>
                </a:solidFill>
                <a:effectLst/>
                <a:uFill>
                  <a:solidFill>
                    <a:srgbClr val="262626"/>
                  </a:solidFill>
                </a:uFill>
                <a:latin typeface="Arial"/>
                <a:ea typeface="Arial"/>
                <a:cs typeface="Arial"/>
              </a:rPr>
              <a:t>Posibles efectos secundarios de MOLNUPIRAVIR:</a:t>
            </a:r>
          </a:p>
          <a:p>
            <a:r>
              <a:rPr lang="es-LA" sz="2800" b="0" i="0" strike="noStrike" cap="none" spc="0" baseline="0">
                <a:solidFill>
                  <a:srgbClr val="262626"/>
                </a:solidFill>
                <a:effectLst/>
                <a:latin typeface="Arial"/>
                <a:ea typeface="Arial"/>
                <a:cs typeface="Arial"/>
              </a:rPr>
              <a:t>Reacciones de hipersensibilidad: </a:t>
            </a:r>
            <a:r>
              <a:rPr lang="en-US" sz="2800" b="0" i="0" strike="noStrike" cap="none" spc="0" baseline="0" dirty="0">
                <a:solidFill>
                  <a:srgbClr val="262626"/>
                </a:solidFill>
                <a:effectLst/>
                <a:latin typeface="Arial"/>
                <a:ea typeface="Arial"/>
                <a:cs typeface="Arial"/>
              </a:rPr>
              <a:t>u</a:t>
            </a:r>
            <a:r>
              <a:rPr lang="es-LA" sz="2800" b="0" i="0" strike="noStrike" cap="none" spc="0" baseline="0">
                <a:solidFill>
                  <a:srgbClr val="262626"/>
                </a:solidFill>
                <a:effectLst/>
                <a:latin typeface="Arial"/>
                <a:ea typeface="Arial"/>
                <a:cs typeface="Arial"/>
              </a:rPr>
              <a:t>rticaria; taquicardia; dificultad para tragar o respirar; hinchazón de la boca, los labios o la cara; opresión en la garganta; ronquera; erupción cutánea</a:t>
            </a:r>
            <a:r>
              <a:rPr lang="en-US" sz="2800" b="0" i="0" strike="noStrike" cap="none" spc="0" baseline="0" dirty="0">
                <a:solidFill>
                  <a:srgbClr val="262626"/>
                </a:solidFill>
                <a:effectLst/>
                <a:latin typeface="Arial"/>
                <a:ea typeface="Arial"/>
                <a:cs typeface="Arial"/>
              </a:rPr>
              <a:t>.</a:t>
            </a:r>
            <a:r>
              <a:rPr lang="es-LA" sz="2800" b="0" i="0" strike="noStrike" cap="none" spc="0" baseline="0">
                <a:solidFill>
                  <a:srgbClr val="262626"/>
                </a:solidFill>
                <a:effectLst/>
                <a:latin typeface="Arial"/>
                <a:ea typeface="Arial"/>
                <a:cs typeface="Arial"/>
              </a:rPr>
              <a:t> </a:t>
            </a:r>
            <a:endParaRPr lang="en-US" sz="2800" dirty="0"/>
          </a:p>
          <a:p>
            <a:r>
              <a:rPr lang="es-LA" sz="2800" b="0" i="0" strike="noStrike" cap="none" spc="0" baseline="0">
                <a:solidFill>
                  <a:srgbClr val="262626"/>
                </a:solidFill>
                <a:effectLst/>
                <a:latin typeface="Arial"/>
                <a:ea typeface="Arial"/>
                <a:cs typeface="Arial"/>
              </a:rPr>
              <a:t>Con mayor frecuencia: </a:t>
            </a:r>
            <a:r>
              <a:rPr lang="en-US" sz="2800" b="0" i="0" strike="noStrike" cap="none" spc="0" baseline="0" dirty="0">
                <a:solidFill>
                  <a:srgbClr val="262626"/>
                </a:solidFill>
                <a:effectLst/>
                <a:latin typeface="Arial"/>
                <a:ea typeface="Arial"/>
                <a:cs typeface="Arial"/>
              </a:rPr>
              <a:t>d</a:t>
            </a:r>
            <a:r>
              <a:rPr lang="es-LA" sz="2800" b="0" i="0" strike="noStrike" cap="none" spc="0" baseline="0">
                <a:solidFill>
                  <a:srgbClr val="262626"/>
                </a:solidFill>
                <a:effectLst/>
                <a:latin typeface="Arial"/>
                <a:ea typeface="Arial"/>
                <a:cs typeface="Arial"/>
              </a:rPr>
              <a:t>iarrea, náuseas y mareos. </a:t>
            </a:r>
            <a:endParaRPr lang="en-US" sz="2800" dirty="0"/>
          </a:p>
          <a:p>
            <a:r>
              <a:rPr lang="es-LA" sz="2800" b="0" i="0" strike="noStrike" cap="none" spc="0" baseline="0">
                <a:solidFill>
                  <a:srgbClr val="262626"/>
                </a:solidFill>
                <a:effectLst/>
                <a:latin typeface="Arial"/>
                <a:ea typeface="Arial"/>
                <a:cs typeface="Arial"/>
              </a:rPr>
              <a:t>Anomalías hematológicas o bioquímicas posteriores ocasionales (observadas en estudios en animales)</a:t>
            </a:r>
            <a:r>
              <a:rPr lang="en-US" sz="2800" b="0" i="0" strike="noStrike" cap="none" spc="0" baseline="0" dirty="0">
                <a:solidFill>
                  <a:srgbClr val="262626"/>
                </a:solidFill>
                <a:effectLst/>
                <a:latin typeface="Arial"/>
                <a:ea typeface="Arial"/>
                <a:cs typeface="Arial"/>
              </a:rPr>
              <a:t>.</a:t>
            </a:r>
            <a:endParaRPr lang="es-LA" sz="2800" b="0" i="0" strike="noStrike" cap="none" spc="0" baseline="0">
              <a:solidFill>
                <a:srgbClr val="262626"/>
              </a:solidFill>
              <a:effectLst/>
              <a:latin typeface="Arial"/>
              <a:ea typeface="Arial"/>
              <a:cs typeface="Arial"/>
            </a:endParaRPr>
          </a:p>
          <a:p>
            <a:pPr marL="0" indent="0">
              <a:buNone/>
            </a:pPr>
            <a:r>
              <a:rPr lang="en-US" b="1" dirty="0">
                <a:latin typeface="Arial"/>
                <a:cs typeface="Arial"/>
              </a:rPr>
              <a:t>			</a:t>
            </a:r>
            <a:endParaRPr lang="en-US" dirty="0">
              <a:latin typeface="Arial"/>
              <a:cs typeface="Arial"/>
            </a:endParaRPr>
          </a:p>
          <a:p>
            <a:endParaRPr lang="en-US" dirty="0"/>
          </a:p>
        </p:txBody>
      </p:sp>
      <p:sp>
        <p:nvSpPr>
          <p:cNvPr id="3" name="Slide Number Placeholder 2">
            <a:extLst>
              <a:ext uri="{FF2B5EF4-FFF2-40B4-BE49-F238E27FC236}">
                <a16:creationId xmlns:a16="http://schemas.microsoft.com/office/drawing/2014/main" id="{0C70A221-718A-9651-34B2-96D7D26B9035}"/>
              </a:ext>
            </a:extLst>
          </p:cNvPr>
          <p:cNvSpPr>
            <a:spLocks noGrp="1"/>
          </p:cNvSpPr>
          <p:nvPr>
            <p:ph type="sldNum" sz="quarter" idx="4294967295"/>
          </p:nvPr>
        </p:nvSpPr>
        <p:spPr>
          <a:xfrm>
            <a:off x="9448800" y="6356350"/>
            <a:ext cx="2743200" cy="365125"/>
          </a:xfrm>
        </p:spPr>
        <p:txBody>
          <a:bodyPr/>
          <a:lstStyle/>
          <a:p>
            <a:pPr>
              <a:defRPr/>
            </a:pPr>
            <a:fld id="{17F1F82B-EACD-44DD-B37E-7A7D49CC393D}" type="slidenum">
              <a:rPr lang="en-US" smtClean="0"/>
              <a:pPr>
                <a:defRPr/>
              </a:pPr>
              <a:t>81</a:t>
            </a:fld>
            <a:endParaRPr lang="en-US"/>
          </a:p>
        </p:txBody>
      </p:sp>
    </p:spTree>
    <p:extLst>
      <p:ext uri="{BB962C8B-B14F-4D97-AF65-F5344CB8AC3E}">
        <p14:creationId xmlns:p14="http://schemas.microsoft.com/office/powerpoint/2010/main" val="109670968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DF27-1E4E-3489-3621-0BFBE8F6154B}"/>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Molnupiravir y embarazo</a:t>
            </a:r>
          </a:p>
        </p:txBody>
      </p:sp>
      <p:sp>
        <p:nvSpPr>
          <p:cNvPr id="3" name="Content Placeholder 2">
            <a:extLst>
              <a:ext uri="{FF2B5EF4-FFF2-40B4-BE49-F238E27FC236}">
                <a16:creationId xmlns:a16="http://schemas.microsoft.com/office/drawing/2014/main" id="{92582FCE-0E2E-1E03-67C1-6F7366B07736}"/>
              </a:ext>
            </a:extLst>
          </p:cNvPr>
          <p:cNvSpPr>
            <a:spLocks noGrp="1"/>
          </p:cNvSpPr>
          <p:nvPr>
            <p:ph idx="1"/>
          </p:nvPr>
        </p:nvSpPr>
        <p:spPr/>
        <p:txBody>
          <a:bodyPr/>
          <a:lstStyle/>
          <a:p>
            <a:pPr rtl="0" fontAlgn="base">
              <a:spcBef>
                <a:spcPct val="0"/>
              </a:spcBef>
              <a:spcAft>
                <a:spcPct val="0"/>
              </a:spcAft>
              <a:buFont typeface="Arial" panose="020B0604020202020204" pitchFamily="34" charset="0"/>
              <a:buChar char="•"/>
            </a:pPr>
            <a:r>
              <a:rPr lang="es-LA" sz="2400" b="0" i="0" strike="noStrike" cap="none" spc="0" baseline="0">
                <a:solidFill>
                  <a:srgbClr val="000000"/>
                </a:solidFill>
                <a:effectLst/>
                <a:latin typeface="Arial"/>
                <a:ea typeface="Arial"/>
                <a:cs typeface="Arial"/>
              </a:rPr>
              <a:t>Molnupiravir está contraindicado en el embarazo.</a:t>
            </a:r>
          </a:p>
          <a:p>
            <a:pPr marL="0" indent="0" rtl="0" fontAlgn="base">
              <a:spcBef>
                <a:spcPct val="0"/>
              </a:spcBef>
              <a:spcAft>
                <a:spcPct val="0"/>
              </a:spcAft>
              <a:buNone/>
            </a:pPr>
            <a:endParaRPr lang="en-US" sz="2400" b="0" i="0" u="none" strike="noStrike">
              <a:solidFill>
                <a:srgbClr val="E73439"/>
              </a:solidFill>
              <a:effectLst/>
              <a:latin typeface="Arial" panose="020B0604020202020204" pitchFamily="34" charset="0"/>
            </a:endParaRPr>
          </a:p>
          <a:p>
            <a:pPr rtl="0" fontAlgn="base">
              <a:spcBef>
                <a:spcPct val="0"/>
              </a:spcBef>
              <a:spcAft>
                <a:spcPct val="0"/>
              </a:spcAft>
              <a:buFont typeface="Arial" panose="020B0604020202020204" pitchFamily="34" charset="0"/>
              <a:buChar char="•"/>
            </a:pPr>
            <a:r>
              <a:rPr lang="es-LA" sz="2400" b="0" i="0" strike="noStrike" cap="none" spc="0" baseline="0">
                <a:solidFill>
                  <a:srgbClr val="000000"/>
                </a:solidFill>
                <a:effectLst/>
                <a:latin typeface="Arial"/>
                <a:ea typeface="Arial"/>
                <a:cs typeface="Arial"/>
              </a:rPr>
              <a:t>Se recomienda el uso de métodos anticonceptivos durante el tratamiento y hasta 4 días después del tratamiento en el caso de las mujeres. </a:t>
            </a:r>
          </a:p>
          <a:p>
            <a:pPr rtl="0" fontAlgn="base">
              <a:spcBef>
                <a:spcPct val="0"/>
              </a:spcBef>
              <a:spcAft>
                <a:spcPct val="0"/>
              </a:spcAft>
              <a:buFont typeface="Arial" panose="020B0604020202020204" pitchFamily="34" charset="0"/>
              <a:buChar char="•"/>
            </a:pPr>
            <a:endParaRPr lang="en-US" sz="2400" b="0" i="0" u="none" strike="noStrike">
              <a:solidFill>
                <a:srgbClr val="E73439"/>
              </a:solidFill>
              <a:effectLst/>
              <a:latin typeface="Arial" panose="020B0604020202020204" pitchFamily="34" charset="0"/>
            </a:endParaRPr>
          </a:p>
          <a:p>
            <a:pPr rtl="0" fontAlgn="base">
              <a:spcBef>
                <a:spcPct val="0"/>
              </a:spcBef>
              <a:spcAft>
                <a:spcPct val="0"/>
              </a:spcAft>
              <a:buFont typeface="Arial" panose="020B0604020202020204" pitchFamily="34" charset="0"/>
              <a:buChar char="•"/>
            </a:pPr>
            <a:r>
              <a:rPr lang="es-LA" sz="2400" b="0" i="0" strike="noStrike" cap="none" spc="0" baseline="0">
                <a:solidFill>
                  <a:srgbClr val="000000"/>
                </a:solidFill>
                <a:effectLst/>
                <a:latin typeface="Arial"/>
                <a:ea typeface="Arial"/>
                <a:cs typeface="Arial"/>
              </a:rPr>
              <a:t>Se recomienda el uso de métodos anticonceptivos durante el tratamiento y hasta 3 meses después del tratamiento en el caso de los hombres.</a:t>
            </a:r>
          </a:p>
          <a:p>
            <a:pPr marL="0" indent="0" rtl="0" fontAlgn="base">
              <a:spcBef>
                <a:spcPct val="0"/>
              </a:spcBef>
              <a:spcAft>
                <a:spcPct val="0"/>
              </a:spcAft>
              <a:buNone/>
            </a:pPr>
            <a:endParaRPr lang="en-US" sz="2400" b="0" i="0" u="none" strike="noStrike">
              <a:solidFill>
                <a:srgbClr val="E73439"/>
              </a:solidFill>
              <a:effectLst/>
              <a:latin typeface="Arial" panose="020B0604020202020204" pitchFamily="34" charset="0"/>
            </a:endParaRPr>
          </a:p>
          <a:p>
            <a:pPr rtl="0" fontAlgn="base">
              <a:spcBef>
                <a:spcPct val="0"/>
              </a:spcBef>
              <a:spcAft>
                <a:spcPct val="0"/>
              </a:spcAft>
              <a:buFont typeface="Arial" panose="020B0604020202020204" pitchFamily="34" charset="0"/>
              <a:buChar char="•"/>
            </a:pPr>
            <a:r>
              <a:rPr lang="es-LA" sz="2400" b="0" i="0" strike="noStrike" cap="none" spc="0" baseline="0">
                <a:solidFill>
                  <a:srgbClr val="000000"/>
                </a:solidFill>
                <a:effectLst/>
                <a:latin typeface="Arial"/>
                <a:ea typeface="Arial"/>
                <a:cs typeface="Arial"/>
              </a:rPr>
              <a:t>No se recomienda amamantar durante el tratamiento con molnupiravir y hasta 4 días después de la dosis final.  Una persona en período de lactancia debe considerar interrumpir la lactancia y extraerse y desechar la leche materna durante el tratamiento y hasta 4 días después de la última dosis.</a:t>
            </a:r>
            <a:endParaRPr lang="en-US" sz="2400" b="0" i="0" u="none" strike="noStrike">
              <a:solidFill>
                <a:srgbClr val="E73439"/>
              </a:solidFill>
              <a:effectLst/>
              <a:latin typeface="Arial" panose="020B0604020202020204" pitchFamily="34" charset="0"/>
            </a:endParaRPr>
          </a:p>
        </p:txBody>
      </p:sp>
    </p:spTree>
    <p:extLst>
      <p:ext uri="{BB962C8B-B14F-4D97-AF65-F5344CB8AC3E}">
        <p14:creationId xmlns:p14="http://schemas.microsoft.com/office/powerpoint/2010/main" val="247674208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31C85-83D1-1822-105A-42F9B9AEB949}"/>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práctico n.° 1</a:t>
            </a:r>
          </a:p>
        </p:txBody>
      </p:sp>
      <p:sp>
        <p:nvSpPr>
          <p:cNvPr id="3" name="Content Placeholder 2">
            <a:extLst>
              <a:ext uri="{FF2B5EF4-FFF2-40B4-BE49-F238E27FC236}">
                <a16:creationId xmlns:a16="http://schemas.microsoft.com/office/drawing/2014/main" id="{4DC8B44A-83FF-6886-C4B5-D289ACD99D90}"/>
              </a:ext>
            </a:extLst>
          </p:cNvPr>
          <p:cNvSpPr>
            <a:spLocks noGrp="1"/>
          </p:cNvSpPr>
          <p:nvPr>
            <p:ph idx="1"/>
          </p:nvPr>
        </p:nvSpPr>
        <p:spPr>
          <a:xfrm>
            <a:off x="838200" y="1636730"/>
            <a:ext cx="10433538" cy="4932746"/>
          </a:xfrm>
        </p:spPr>
        <p:txBody>
          <a:bodyPr vert="horz" lIns="91440" tIns="45720" rIns="91440" bIns="45720" rtlCol="0" anchor="t">
            <a:noAutofit/>
          </a:bodyPr>
          <a:lstStyle/>
          <a:p>
            <a:r>
              <a:rPr lang="es-LA" sz="2800" b="0" i="0" strike="noStrike" cap="none" spc="0" baseline="0">
                <a:solidFill>
                  <a:srgbClr val="262626"/>
                </a:solidFill>
                <a:effectLst/>
                <a:latin typeface="Arial"/>
                <a:ea typeface="Arial"/>
                <a:cs typeface="Arial"/>
              </a:rPr>
              <a:t>Una mujer de 65 años ingresa al centro médico.</a:t>
            </a:r>
          </a:p>
          <a:p>
            <a:r>
              <a:rPr lang="es-LA" sz="2800" b="0" i="0" strike="noStrike" cap="none" spc="0" baseline="0">
                <a:solidFill>
                  <a:srgbClr val="262626"/>
                </a:solidFill>
                <a:effectLst/>
                <a:latin typeface="Arial"/>
                <a:ea typeface="Arial"/>
                <a:cs typeface="Arial"/>
              </a:rPr>
              <a:t>Tiene tos, fiebre y contacto conocido con un familiar que recientemente tuvo un resultado positivo en una prueba de COVID-19.</a:t>
            </a:r>
          </a:p>
          <a:p>
            <a:r>
              <a:rPr lang="es-LA" sz="2800" b="0" i="0" strike="noStrike" cap="none" spc="0" baseline="0">
                <a:solidFill>
                  <a:srgbClr val="262626"/>
                </a:solidFill>
                <a:effectLst/>
                <a:latin typeface="Arial"/>
                <a:ea typeface="Arial"/>
                <a:cs typeface="Arial"/>
              </a:rPr>
              <a:t>Signos vitales: FC: 88; Ox. del pulso: 97 %; FR: 14; PA 120/70; Temp. 37,6 </a:t>
            </a:r>
            <a:r>
              <a:rPr lang="es-LA" sz="2800" b="0" i="0" strike="noStrike" cap="none" spc="0" baseline="30000">
                <a:solidFill>
                  <a:srgbClr val="262626"/>
                </a:solidFill>
                <a:effectLst/>
                <a:latin typeface="Arial"/>
                <a:ea typeface="Arial"/>
                <a:cs typeface="Arial"/>
              </a:rPr>
              <a:t>o</a:t>
            </a:r>
            <a:r>
              <a:rPr lang="es-LA" sz="2800" b="0" i="0" strike="noStrike" cap="none" spc="0" baseline="0">
                <a:solidFill>
                  <a:srgbClr val="262626"/>
                </a:solidFill>
                <a:effectLst/>
                <a:latin typeface="Arial"/>
                <a:ea typeface="Arial"/>
                <a:cs typeface="Arial"/>
              </a:rPr>
              <a:t>C</a:t>
            </a:r>
            <a:r>
              <a:rPr lang="en-US" sz="2800" b="0" i="0" strike="noStrike" cap="none" spc="0" baseline="0" dirty="0">
                <a:solidFill>
                  <a:srgbClr val="262626"/>
                </a:solidFill>
                <a:effectLst/>
                <a:latin typeface="Arial"/>
                <a:ea typeface="Arial"/>
                <a:cs typeface="Arial"/>
              </a:rPr>
              <a:t>.</a:t>
            </a:r>
            <a:endParaRPr lang="es-LA" sz="2800" b="0" i="0" strike="noStrike" cap="none" spc="0" baseline="0">
              <a:solidFill>
                <a:srgbClr val="262626"/>
              </a:solidFill>
              <a:effectLst/>
              <a:latin typeface="Arial"/>
              <a:ea typeface="Arial"/>
              <a:cs typeface="Arial"/>
            </a:endParaRPr>
          </a:p>
          <a:p>
            <a:r>
              <a:rPr lang="es-LA" sz="2800" b="0" i="0" strike="noStrike" cap="none" spc="0" baseline="0">
                <a:solidFill>
                  <a:srgbClr val="262626"/>
                </a:solidFill>
                <a:effectLst/>
                <a:latin typeface="Arial"/>
                <a:ea typeface="Arial"/>
                <a:cs typeface="Arial"/>
              </a:rPr>
              <a:t>El aspecto clínico es normal, no tiene falta de aire.</a:t>
            </a:r>
            <a:endParaRPr lang="en-US" dirty="0"/>
          </a:p>
          <a:p>
            <a:r>
              <a:rPr lang="es-LA" sz="2800" b="0" i="0" strike="noStrike" cap="none" spc="0" baseline="0">
                <a:solidFill>
                  <a:srgbClr val="262626"/>
                </a:solidFill>
                <a:effectLst/>
                <a:latin typeface="Arial"/>
                <a:ea typeface="Arial"/>
                <a:cs typeface="Arial"/>
              </a:rPr>
              <a:t>¿Qué desea saber?  </a:t>
            </a:r>
            <a:endParaRPr lang="en-US" dirty="0"/>
          </a:p>
        </p:txBody>
      </p:sp>
    </p:spTree>
    <p:extLst>
      <p:ext uri="{BB962C8B-B14F-4D97-AF65-F5344CB8AC3E}">
        <p14:creationId xmlns:p14="http://schemas.microsoft.com/office/powerpoint/2010/main" val="73227042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0D22E-2153-5A85-BECA-BD6BF5105DD7}"/>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práctico n.° 1: Continuación</a:t>
            </a:r>
          </a:p>
        </p:txBody>
      </p:sp>
      <p:sp>
        <p:nvSpPr>
          <p:cNvPr id="3" name="Content Placeholder 2">
            <a:extLst>
              <a:ext uri="{FF2B5EF4-FFF2-40B4-BE49-F238E27FC236}">
                <a16:creationId xmlns:a16="http://schemas.microsoft.com/office/drawing/2014/main" id="{FFB6BE98-32AA-8CAC-9B72-FC7EF6E82281}"/>
              </a:ext>
            </a:extLst>
          </p:cNvPr>
          <p:cNvSpPr>
            <a:spLocks noGrp="1"/>
          </p:cNvSpPr>
          <p:nvPr>
            <p:ph idx="1"/>
          </p:nvPr>
        </p:nvSpPr>
        <p:spPr>
          <a:xfrm>
            <a:off x="838200" y="1636730"/>
            <a:ext cx="8543925" cy="3286962"/>
          </a:xfrm>
        </p:spPr>
        <p:txBody>
          <a:bodyPr/>
          <a:lstStyle/>
          <a:p>
            <a:r>
              <a:rPr lang="es-LA" sz="2800" b="1" i="0" strike="noStrike" cap="none" spc="0" baseline="0">
                <a:solidFill>
                  <a:srgbClr val="000000"/>
                </a:solidFill>
                <a:effectLst/>
                <a:latin typeface="Arial"/>
                <a:ea typeface="Arial"/>
                <a:cs typeface="Arial"/>
              </a:rPr>
              <a:t>¿Tiene esta paciente COVID-19?</a:t>
            </a:r>
          </a:p>
          <a:p>
            <a:pPr lvl="1"/>
            <a:r>
              <a:rPr lang="es-LA" sz="2400" b="0" i="0" strike="noStrike" cap="none" spc="0" baseline="0">
                <a:solidFill>
                  <a:srgbClr val="000000"/>
                </a:solidFill>
                <a:effectLst/>
                <a:latin typeface="Arial"/>
                <a:ea typeface="Arial"/>
                <a:cs typeface="Arial"/>
              </a:rPr>
              <a:t>La prueba rápida de antígenos es positiva.</a:t>
            </a:r>
            <a:endParaRPr lang="en-US" i="0" u="none" strike="noStrike">
              <a:solidFill>
                <a:srgbClr val="000000"/>
              </a:solidFill>
              <a:effectLst/>
              <a:latin typeface="+mn-lt"/>
            </a:endParaRPr>
          </a:p>
          <a:p>
            <a:r>
              <a:rPr lang="es-LA" sz="2800" b="1" i="0" strike="noStrike" cap="none" spc="0" baseline="0">
                <a:solidFill>
                  <a:srgbClr val="000000"/>
                </a:solidFill>
                <a:effectLst/>
                <a:latin typeface="Arial"/>
                <a:ea typeface="Arial"/>
                <a:cs typeface="Arial"/>
              </a:rPr>
              <a:t>¿Tiene esta paciente síntomas graves?</a:t>
            </a:r>
          </a:p>
          <a:p>
            <a:pPr lvl="1"/>
            <a:r>
              <a:rPr lang="es-LA" sz="2400" b="0" i="0" strike="noStrike" cap="none" spc="0" baseline="0">
                <a:solidFill>
                  <a:srgbClr val="000000"/>
                </a:solidFill>
                <a:effectLst/>
                <a:latin typeface="Arial"/>
                <a:ea typeface="Arial"/>
                <a:cs typeface="Arial"/>
              </a:rPr>
              <a:t>No, sus síntomas se ajustan a la categoría leve.</a:t>
            </a:r>
          </a:p>
          <a:p>
            <a:r>
              <a:rPr lang="es-LA" sz="2800" b="1" i="0" strike="noStrike" cap="none" spc="0" baseline="0">
                <a:solidFill>
                  <a:srgbClr val="000000"/>
                </a:solidFill>
                <a:effectLst/>
                <a:latin typeface="Arial"/>
                <a:ea typeface="Arial"/>
                <a:cs typeface="Arial"/>
              </a:rPr>
              <a:t>¿Ha tenido síntomas durante menos de 5 días?</a:t>
            </a:r>
          </a:p>
          <a:p>
            <a:pPr lvl="1"/>
            <a:r>
              <a:rPr lang="es-LA" sz="2400" b="0" i="0" strike="noStrike" cap="none" spc="0" baseline="0">
                <a:solidFill>
                  <a:srgbClr val="000000"/>
                </a:solidFill>
                <a:effectLst/>
                <a:latin typeface="Arial"/>
                <a:ea typeface="Arial"/>
                <a:cs typeface="Arial"/>
              </a:rPr>
              <a:t>Sí, sus síntomas comenzaron 2 días atrás.</a:t>
            </a:r>
          </a:p>
        </p:txBody>
      </p:sp>
      <p:sp>
        <p:nvSpPr>
          <p:cNvPr id="4" name="TextBox 3">
            <a:extLst>
              <a:ext uri="{FF2B5EF4-FFF2-40B4-BE49-F238E27FC236}">
                <a16:creationId xmlns:a16="http://schemas.microsoft.com/office/drawing/2014/main" id="{CEAA62E6-ED21-142E-FF6A-9E59FB8F9C81}"/>
              </a:ext>
            </a:extLst>
          </p:cNvPr>
          <p:cNvSpPr txBox="1"/>
          <p:nvPr/>
        </p:nvSpPr>
        <p:spPr>
          <a:xfrm>
            <a:off x="554854" y="4959660"/>
            <a:ext cx="10726616" cy="944880"/>
          </a:xfrm>
          <a:prstGeom prst="rect">
            <a:avLst/>
          </a:prstGeom>
          <a:noFill/>
        </p:spPr>
        <p:txBody>
          <a:bodyPr wrap="square" rtlCol="0">
            <a:spAutoFit/>
          </a:bodyPr>
          <a:lstStyle/>
          <a:p>
            <a:r>
              <a:rPr lang="es-LA" sz="2800" b="1" i="0" strike="noStrike" cap="none" spc="0" baseline="0">
                <a:solidFill>
                  <a:srgbClr val="000000"/>
                </a:solidFill>
                <a:effectLst/>
                <a:latin typeface="Arial"/>
                <a:ea typeface="Arial"/>
                <a:cs typeface="Arial"/>
              </a:rPr>
              <a:t>Siguiente paso: Evaluar la elegibilidad para el tratamiento antiviral oral</a:t>
            </a:r>
          </a:p>
        </p:txBody>
      </p:sp>
    </p:spTree>
    <p:extLst>
      <p:ext uri="{BB962C8B-B14F-4D97-AF65-F5344CB8AC3E}">
        <p14:creationId xmlns:p14="http://schemas.microsoft.com/office/powerpoint/2010/main" val="16612427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F652-9F0B-C49B-4AEB-46BCFD4997F9}"/>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práctico n.° 1: Continuación</a:t>
            </a:r>
          </a:p>
        </p:txBody>
      </p:sp>
      <p:sp>
        <p:nvSpPr>
          <p:cNvPr id="3" name="Content Placeholder 2">
            <a:extLst>
              <a:ext uri="{FF2B5EF4-FFF2-40B4-BE49-F238E27FC236}">
                <a16:creationId xmlns:a16="http://schemas.microsoft.com/office/drawing/2014/main" id="{95543492-6C60-D2E4-F51E-6D6417369C5D}"/>
              </a:ext>
            </a:extLst>
          </p:cNvPr>
          <p:cNvSpPr>
            <a:spLocks noGrp="1"/>
          </p:cNvSpPr>
          <p:nvPr>
            <p:ph idx="1"/>
          </p:nvPr>
        </p:nvSpPr>
        <p:spPr>
          <a:xfrm>
            <a:off x="838200" y="1636730"/>
            <a:ext cx="8543925" cy="3701823"/>
          </a:xfrm>
        </p:spPr>
        <p:txBody>
          <a:bodyPr vert="horz" lIns="91440" tIns="45720" rIns="91440" bIns="45720" rtlCol="0" anchor="t">
            <a:noAutofit/>
          </a:bodyPr>
          <a:lstStyle/>
          <a:p>
            <a:r>
              <a:rPr lang="es-LA" sz="2800" b="1" i="0" strike="noStrike" cap="none" spc="0" baseline="0">
                <a:solidFill>
                  <a:srgbClr val="262626"/>
                </a:solidFill>
                <a:effectLst/>
                <a:latin typeface="Arial"/>
                <a:ea typeface="Arial"/>
                <a:cs typeface="Arial"/>
              </a:rPr>
              <a:t>¿Esta paciente es de riesgo alto?</a:t>
            </a:r>
          </a:p>
          <a:p>
            <a:pPr lvl="1"/>
            <a:r>
              <a:rPr lang="es-LA" sz="2400" b="0" i="0" strike="noStrike" cap="none" spc="0" baseline="0">
                <a:solidFill>
                  <a:srgbClr val="262626"/>
                </a:solidFill>
                <a:effectLst/>
                <a:latin typeface="Arial"/>
                <a:ea typeface="Arial"/>
                <a:cs typeface="Arial"/>
              </a:rPr>
              <a:t>Sí, cumple con los criterios de edad.</a:t>
            </a:r>
          </a:p>
          <a:p>
            <a:r>
              <a:rPr lang="es-LA" sz="2800" b="1" i="0" strike="noStrike" cap="none" spc="0" baseline="0">
                <a:solidFill>
                  <a:srgbClr val="262626"/>
                </a:solidFill>
                <a:effectLst/>
                <a:latin typeface="Arial"/>
                <a:ea typeface="Arial"/>
                <a:cs typeface="Arial"/>
              </a:rPr>
              <a:t>¿También toma medicamentos que podrían estar contraindicados o requerir ajuste?</a:t>
            </a:r>
          </a:p>
          <a:p>
            <a:pPr lvl="1"/>
            <a:r>
              <a:rPr lang="es-LA" sz="2400" b="0" i="0" strike="noStrike" cap="none" spc="0" baseline="0">
                <a:solidFill>
                  <a:srgbClr val="262626"/>
                </a:solidFill>
                <a:effectLst/>
                <a:latin typeface="Arial"/>
                <a:ea typeface="Arial"/>
                <a:cs typeface="Arial"/>
              </a:rPr>
              <a:t>No, no toma ningún otro medicamento.</a:t>
            </a:r>
          </a:p>
          <a:p>
            <a:r>
              <a:rPr lang="es-LA" sz="2800" b="1" i="0" strike="noStrike" cap="none" spc="0" baseline="0">
                <a:solidFill>
                  <a:srgbClr val="262626"/>
                </a:solidFill>
                <a:effectLst/>
                <a:latin typeface="Arial"/>
                <a:ea typeface="Arial"/>
                <a:cs typeface="Arial"/>
              </a:rPr>
              <a:t>¿Tiene enfermedad renal o hepática conocida?</a:t>
            </a:r>
          </a:p>
          <a:p>
            <a:pPr lvl="1"/>
            <a:r>
              <a:rPr lang="es-LA" sz="2400" b="0" i="0" strike="noStrike" cap="none" spc="0" baseline="0">
                <a:solidFill>
                  <a:srgbClr val="262626"/>
                </a:solidFill>
                <a:effectLst/>
                <a:latin typeface="Arial"/>
                <a:ea typeface="Arial"/>
                <a:cs typeface="Arial"/>
              </a:rPr>
              <a:t>No, no tiene otras enfermedades conocidas.</a:t>
            </a:r>
            <a:endParaRPr lang="en-US" b="1">
              <a:latin typeface="Arial"/>
              <a:cs typeface="Arial"/>
            </a:endParaRPr>
          </a:p>
          <a:p>
            <a:pPr lvl="1"/>
            <a:endParaRPr lang="en-US">
              <a:latin typeface="Arial"/>
              <a:cs typeface="Arial"/>
            </a:endParaRPr>
          </a:p>
          <a:p>
            <a:pPr lvl="1" indent="0">
              <a:buNone/>
            </a:pPr>
            <a:endParaRPr lang="en-US">
              <a:latin typeface="Arial"/>
              <a:cs typeface="Arial"/>
            </a:endParaRPr>
          </a:p>
          <a:p>
            <a:pPr lvl="1"/>
            <a:endParaRPr lang="en-US"/>
          </a:p>
          <a:p>
            <a:pPr marL="346075" lvl="1" indent="0">
              <a:buNone/>
            </a:pPr>
            <a:endParaRPr lang="en-US"/>
          </a:p>
          <a:p>
            <a:pPr marL="346075"/>
            <a:endParaRPr lang="en-US"/>
          </a:p>
        </p:txBody>
      </p:sp>
      <p:sp>
        <p:nvSpPr>
          <p:cNvPr id="4" name="TextBox 3">
            <a:extLst>
              <a:ext uri="{FF2B5EF4-FFF2-40B4-BE49-F238E27FC236}">
                <a16:creationId xmlns:a16="http://schemas.microsoft.com/office/drawing/2014/main" id="{4C811E9B-065A-E9CF-FDE9-EB406FD2B995}"/>
              </a:ext>
            </a:extLst>
          </p:cNvPr>
          <p:cNvSpPr txBox="1"/>
          <p:nvPr/>
        </p:nvSpPr>
        <p:spPr>
          <a:xfrm>
            <a:off x="1663212" y="5586750"/>
            <a:ext cx="8865576" cy="51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LA" sz="2800" b="1" i="0" strike="noStrike" cap="none" spc="0" baseline="0">
                <a:solidFill>
                  <a:srgbClr val="262626"/>
                </a:solidFill>
                <a:effectLst/>
                <a:latin typeface="Arial"/>
                <a:ea typeface="Arial"/>
                <a:cs typeface="Arial"/>
              </a:rPr>
              <a:t>Esta paciente puede tomar Paxlovid.</a:t>
            </a:r>
            <a:endParaRPr lang="en-US" sz="2800">
              <a:highlight>
                <a:srgbClr val="00FF00"/>
              </a:highlight>
            </a:endParaRPr>
          </a:p>
        </p:txBody>
      </p:sp>
    </p:spTree>
    <p:extLst>
      <p:ext uri="{BB962C8B-B14F-4D97-AF65-F5344CB8AC3E}">
        <p14:creationId xmlns:p14="http://schemas.microsoft.com/office/powerpoint/2010/main" val="3528827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9E7B6-2B5B-8C08-CE6C-242B09336774}"/>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práctico n.° 2</a:t>
            </a:r>
          </a:p>
        </p:txBody>
      </p:sp>
      <p:sp>
        <p:nvSpPr>
          <p:cNvPr id="3" name="Content Placeholder 2">
            <a:extLst>
              <a:ext uri="{FF2B5EF4-FFF2-40B4-BE49-F238E27FC236}">
                <a16:creationId xmlns:a16="http://schemas.microsoft.com/office/drawing/2014/main" id="{9A1A8B0A-07CF-EF04-7D9F-111B873AFBF4}"/>
              </a:ext>
            </a:extLst>
          </p:cNvPr>
          <p:cNvSpPr>
            <a:spLocks noGrp="1"/>
          </p:cNvSpPr>
          <p:nvPr>
            <p:ph idx="1"/>
          </p:nvPr>
        </p:nvSpPr>
        <p:spPr>
          <a:xfrm>
            <a:off x="838200" y="1636730"/>
            <a:ext cx="9958754" cy="4932746"/>
          </a:xfrm>
        </p:spPr>
        <p:txBody>
          <a:bodyPr vert="horz" lIns="91440" tIns="45720" rIns="91440" bIns="45720" rtlCol="0" anchor="t">
            <a:noAutofit/>
          </a:bodyPr>
          <a:lstStyle/>
          <a:p>
            <a:r>
              <a:rPr lang="es-LA" sz="2800" b="0" i="0" strike="noStrike" cap="none" spc="0" baseline="0">
                <a:solidFill>
                  <a:srgbClr val="262626"/>
                </a:solidFill>
                <a:effectLst/>
                <a:latin typeface="Arial"/>
                <a:ea typeface="Arial"/>
                <a:cs typeface="Arial"/>
              </a:rPr>
              <a:t>Un hombre de 35 años ingresa al centro médico.</a:t>
            </a:r>
          </a:p>
          <a:p>
            <a:r>
              <a:rPr lang="es-LA" sz="2800" b="0" i="0" strike="noStrike" cap="none" spc="0" baseline="0">
                <a:solidFill>
                  <a:srgbClr val="262626"/>
                </a:solidFill>
                <a:effectLst/>
                <a:latin typeface="Arial"/>
                <a:ea typeface="Arial"/>
                <a:cs typeface="Arial"/>
              </a:rPr>
              <a:t>Tiene tos, fiebre y contacto conocido con un familiar que recientemente tuvo un resultado positivo en una prueba de COVID-19.</a:t>
            </a:r>
          </a:p>
          <a:p>
            <a:r>
              <a:rPr lang="es-LA" sz="2800" b="0" i="0" strike="noStrike" cap="none" spc="0" baseline="0">
                <a:solidFill>
                  <a:srgbClr val="262626"/>
                </a:solidFill>
                <a:effectLst/>
                <a:latin typeface="Arial"/>
                <a:ea typeface="Arial"/>
                <a:cs typeface="Arial"/>
              </a:rPr>
              <a:t>Signos vitales: FC: 112; FR: 24; SpO2: 90%; PA 110/70; Temp. 37,6</a:t>
            </a:r>
            <a:r>
              <a:rPr lang="en-US" sz="2800" b="0" i="0" strike="noStrike" cap="none" spc="0" baseline="0" dirty="0">
                <a:solidFill>
                  <a:srgbClr val="262626"/>
                </a:solidFill>
                <a:effectLst/>
                <a:latin typeface="Arial"/>
                <a:ea typeface="Arial"/>
                <a:cs typeface="Arial"/>
              </a:rPr>
              <a:t>.</a:t>
            </a:r>
            <a:endParaRPr lang="es-LA" sz="2800" b="0" i="0" strike="noStrike" cap="none" spc="0" baseline="0">
              <a:solidFill>
                <a:srgbClr val="262626"/>
              </a:solidFill>
              <a:effectLst/>
              <a:latin typeface="Arial"/>
              <a:ea typeface="Arial"/>
              <a:cs typeface="Arial"/>
            </a:endParaRPr>
          </a:p>
          <a:p>
            <a:r>
              <a:rPr lang="es-LA" sz="2800" b="0" i="0" strike="noStrike" cap="none" spc="0" baseline="0">
                <a:solidFill>
                  <a:srgbClr val="262626"/>
                </a:solidFill>
                <a:effectLst/>
                <a:latin typeface="Arial"/>
                <a:ea typeface="Arial"/>
                <a:cs typeface="Arial"/>
              </a:rPr>
              <a:t>Parece tener disnea, habla en oraciones de 3 a 5 palabras; puede responder preguntas con un estado mental normal</a:t>
            </a:r>
            <a:r>
              <a:rPr lang="en-US" sz="2800" b="0" i="0" strike="noStrike" cap="none" spc="0" baseline="0" dirty="0">
                <a:solidFill>
                  <a:srgbClr val="262626"/>
                </a:solidFill>
                <a:effectLst/>
                <a:latin typeface="Arial"/>
                <a:ea typeface="Arial"/>
                <a:cs typeface="Arial"/>
              </a:rPr>
              <a:t>.</a:t>
            </a:r>
            <a:endParaRPr lang="es-LA" sz="2800" b="0" i="0" strike="noStrike" cap="none" spc="0" baseline="0">
              <a:solidFill>
                <a:srgbClr val="262626"/>
              </a:solidFill>
              <a:effectLst/>
              <a:latin typeface="Arial"/>
              <a:ea typeface="Arial"/>
              <a:cs typeface="Arial"/>
            </a:endParaRPr>
          </a:p>
        </p:txBody>
      </p:sp>
    </p:spTree>
    <p:extLst>
      <p:ext uri="{BB962C8B-B14F-4D97-AF65-F5344CB8AC3E}">
        <p14:creationId xmlns:p14="http://schemas.microsoft.com/office/powerpoint/2010/main" val="75484695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9DE5-372F-81F0-D5E4-2D0D46C1F173}"/>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práctico n.° 2: Continuación</a:t>
            </a:r>
          </a:p>
        </p:txBody>
      </p:sp>
      <p:sp>
        <p:nvSpPr>
          <p:cNvPr id="3" name="Content Placeholder 2">
            <a:extLst>
              <a:ext uri="{FF2B5EF4-FFF2-40B4-BE49-F238E27FC236}">
                <a16:creationId xmlns:a16="http://schemas.microsoft.com/office/drawing/2014/main" id="{C2857196-9080-6AEB-2E8C-8B3748012E65}"/>
              </a:ext>
            </a:extLst>
          </p:cNvPr>
          <p:cNvSpPr>
            <a:spLocks noGrp="1"/>
          </p:cNvSpPr>
          <p:nvPr>
            <p:ph idx="1"/>
          </p:nvPr>
        </p:nvSpPr>
        <p:spPr>
          <a:xfrm>
            <a:off x="838200" y="1636730"/>
            <a:ext cx="8543925" cy="3497978"/>
          </a:xfrm>
        </p:spPr>
        <p:txBody>
          <a:bodyPr/>
          <a:lstStyle/>
          <a:p>
            <a:r>
              <a:rPr lang="es-LA" sz="2800" b="1" i="0" strike="noStrike" cap="none" spc="0" baseline="0">
                <a:solidFill>
                  <a:srgbClr val="262626"/>
                </a:solidFill>
                <a:effectLst/>
                <a:latin typeface="Arial"/>
                <a:ea typeface="Arial"/>
                <a:cs typeface="Arial"/>
              </a:rPr>
              <a:t>¿Tiene este paciente COVID-19?</a:t>
            </a:r>
          </a:p>
          <a:p>
            <a:pPr lvl="1"/>
            <a:r>
              <a:rPr lang="es-LA" sz="2400" b="0" i="0" strike="noStrike" cap="none" spc="0" baseline="0">
                <a:solidFill>
                  <a:srgbClr val="262626"/>
                </a:solidFill>
                <a:effectLst/>
                <a:latin typeface="Arial"/>
                <a:ea typeface="Arial"/>
                <a:cs typeface="Arial"/>
              </a:rPr>
              <a:t>Alta probabilidad. Debe realizar una prueba para confirmar, si está disponible. Riesgo alto clínicamente, por lo que se debe considerar positivo.</a:t>
            </a:r>
          </a:p>
          <a:p>
            <a:r>
              <a:rPr lang="es-LA" sz="2800" b="1" i="0" strike="noStrike" cap="none" spc="0" baseline="0">
                <a:solidFill>
                  <a:srgbClr val="262626"/>
                </a:solidFill>
                <a:effectLst/>
                <a:latin typeface="Arial"/>
                <a:ea typeface="Arial"/>
                <a:cs typeface="Arial"/>
              </a:rPr>
              <a:t>¿Tiene este paciente síntomas graves?</a:t>
            </a:r>
          </a:p>
          <a:p>
            <a:pPr lvl="1"/>
            <a:r>
              <a:rPr lang="es-LA" sz="2400" b="0" i="0" strike="noStrike" cap="none" spc="0" baseline="0">
                <a:solidFill>
                  <a:srgbClr val="262626"/>
                </a:solidFill>
                <a:effectLst/>
                <a:latin typeface="Arial"/>
                <a:ea typeface="Arial"/>
                <a:cs typeface="Arial"/>
              </a:rPr>
              <a:t>Sí, está inestable, su saturación de oxígeno es baja y el esfuerzo respiratorio es alto. Necesita oxígeno médico y hospitalización frente a traslado.</a:t>
            </a:r>
          </a:p>
          <a:p>
            <a:pPr lvl="1"/>
            <a:endParaRPr lang="en-US" dirty="0"/>
          </a:p>
          <a:p>
            <a:pPr marL="346075" lvl="1" indent="0">
              <a:buNone/>
            </a:pPr>
            <a:endParaRPr lang="en-US" dirty="0"/>
          </a:p>
        </p:txBody>
      </p:sp>
      <p:sp>
        <p:nvSpPr>
          <p:cNvPr id="4" name="TextBox 3">
            <a:extLst>
              <a:ext uri="{FF2B5EF4-FFF2-40B4-BE49-F238E27FC236}">
                <a16:creationId xmlns:a16="http://schemas.microsoft.com/office/drawing/2014/main" id="{0ACC232F-F205-CBE3-F7ED-79A7347EB88D}"/>
              </a:ext>
            </a:extLst>
          </p:cNvPr>
          <p:cNvSpPr txBox="1"/>
          <p:nvPr/>
        </p:nvSpPr>
        <p:spPr>
          <a:xfrm>
            <a:off x="967153" y="5154306"/>
            <a:ext cx="10427678" cy="1371600"/>
          </a:xfrm>
          <a:prstGeom prst="rect">
            <a:avLst/>
          </a:prstGeom>
          <a:noFill/>
        </p:spPr>
        <p:txBody>
          <a:bodyPr wrap="square" rtlCol="0">
            <a:spAutoFit/>
          </a:bodyPr>
          <a:lstStyle/>
          <a:p>
            <a:r>
              <a:rPr lang="es-LA" sz="2800" b="1" i="0" strike="noStrike" cap="none" spc="0" baseline="0">
                <a:solidFill>
                  <a:srgbClr val="000000"/>
                </a:solidFill>
                <a:effectLst/>
                <a:latin typeface="Arial"/>
                <a:ea typeface="Arial"/>
                <a:cs typeface="Arial"/>
              </a:rPr>
              <a:t>Siguiente paso: Inicie el tratamiento con oxígeno si está disponible; considere la hospitalización frente al traslado; considere tratamientos adicionales (según el entorno)</a:t>
            </a:r>
          </a:p>
        </p:txBody>
      </p:sp>
    </p:spTree>
    <p:extLst>
      <p:ext uri="{BB962C8B-B14F-4D97-AF65-F5344CB8AC3E}">
        <p14:creationId xmlns:p14="http://schemas.microsoft.com/office/powerpoint/2010/main" val="22795453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E730-93B3-D7F9-8442-37CEE61DB94B}"/>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práctico n.° 3</a:t>
            </a:r>
          </a:p>
        </p:txBody>
      </p:sp>
      <p:sp>
        <p:nvSpPr>
          <p:cNvPr id="3" name="Content Placeholder 2">
            <a:extLst>
              <a:ext uri="{FF2B5EF4-FFF2-40B4-BE49-F238E27FC236}">
                <a16:creationId xmlns:a16="http://schemas.microsoft.com/office/drawing/2014/main" id="{5F5841DD-EC69-642D-1B3E-3C70FEE02D0E}"/>
              </a:ext>
            </a:extLst>
          </p:cNvPr>
          <p:cNvSpPr>
            <a:spLocks noGrp="1"/>
          </p:cNvSpPr>
          <p:nvPr>
            <p:ph idx="1"/>
          </p:nvPr>
        </p:nvSpPr>
        <p:spPr>
          <a:xfrm>
            <a:off x="838200" y="1636730"/>
            <a:ext cx="10873154" cy="4932746"/>
          </a:xfrm>
        </p:spPr>
        <p:txBody>
          <a:bodyPr vert="horz" lIns="91440" tIns="45720" rIns="91440" bIns="45720" rtlCol="0" anchor="t">
            <a:noAutofit/>
          </a:bodyPr>
          <a:lstStyle/>
          <a:p>
            <a:r>
              <a:rPr lang="es-LA" sz="2800" b="0" i="0" strike="noStrike" cap="none" spc="0" baseline="0">
                <a:solidFill>
                  <a:srgbClr val="262626"/>
                </a:solidFill>
                <a:effectLst/>
                <a:latin typeface="Arial"/>
                <a:ea typeface="Arial"/>
                <a:cs typeface="Arial"/>
              </a:rPr>
              <a:t>Una mujer de 27 años ingresa al centro médico.</a:t>
            </a:r>
          </a:p>
          <a:p>
            <a:r>
              <a:rPr lang="es-LA" sz="2800" b="0" i="0" strike="noStrike" cap="none" spc="0" baseline="0">
                <a:solidFill>
                  <a:srgbClr val="262626"/>
                </a:solidFill>
                <a:effectLst/>
                <a:latin typeface="Arial"/>
                <a:ea typeface="Arial"/>
                <a:cs typeface="Arial"/>
              </a:rPr>
              <a:t>Tiene tos, malestar general y recientemente viajó en un autobús con un grupo de personas que tosían.</a:t>
            </a:r>
          </a:p>
          <a:p>
            <a:r>
              <a:rPr lang="es-LA" sz="2800" b="0" i="0" strike="noStrike" cap="none" spc="0" baseline="0">
                <a:solidFill>
                  <a:srgbClr val="262626"/>
                </a:solidFill>
                <a:effectLst/>
                <a:latin typeface="Arial"/>
                <a:ea typeface="Arial"/>
                <a:cs typeface="Arial"/>
              </a:rPr>
              <a:t>Signos vitales: FC 89; FR: 12; SpO2: 98 %; PA 120/73; Temp. 36,5</a:t>
            </a:r>
            <a:r>
              <a:rPr lang="en-US" sz="2800" b="0" i="0" strike="noStrike" cap="none" spc="0" baseline="0" dirty="0">
                <a:solidFill>
                  <a:srgbClr val="262626"/>
                </a:solidFill>
                <a:effectLst/>
                <a:latin typeface="Arial"/>
                <a:ea typeface="Arial"/>
                <a:cs typeface="Arial"/>
              </a:rPr>
              <a:t>.</a:t>
            </a:r>
            <a:endParaRPr lang="es-LA" sz="2800" b="0" i="0" strike="noStrike" cap="none" spc="0" baseline="0">
              <a:solidFill>
                <a:srgbClr val="262626"/>
              </a:solidFill>
              <a:effectLst/>
              <a:latin typeface="Arial"/>
              <a:ea typeface="Arial"/>
              <a:cs typeface="Arial"/>
            </a:endParaRPr>
          </a:p>
          <a:p>
            <a:r>
              <a:rPr lang="es-LA" sz="2800" b="0" i="0" strike="noStrike" cap="none" spc="0" baseline="0">
                <a:solidFill>
                  <a:srgbClr val="262626"/>
                </a:solidFill>
                <a:effectLst/>
                <a:latin typeface="Arial"/>
                <a:ea typeface="Arial"/>
                <a:cs typeface="Arial"/>
              </a:rPr>
              <a:t>Parece estable, puede responder preguntas de manera adecuada, no tiene aumento del esfuerzo respiratorio, no tiene disnea</a:t>
            </a:r>
            <a:r>
              <a:rPr lang="en-US" sz="2800" b="0" i="0" strike="noStrike" cap="none" spc="0" baseline="0" dirty="0">
                <a:solidFill>
                  <a:srgbClr val="262626"/>
                </a:solidFill>
                <a:effectLst/>
                <a:latin typeface="Arial"/>
                <a:ea typeface="Arial"/>
                <a:cs typeface="Arial"/>
              </a:rPr>
              <a:t>.</a:t>
            </a:r>
            <a:endParaRPr lang="es-LA" sz="2800" b="0" i="0" strike="noStrike" cap="none" spc="0" baseline="0">
              <a:solidFill>
                <a:srgbClr val="262626"/>
              </a:solidFill>
              <a:effectLst/>
              <a:latin typeface="Arial"/>
              <a:ea typeface="Arial"/>
              <a:cs typeface="Arial"/>
            </a:endParaRPr>
          </a:p>
        </p:txBody>
      </p:sp>
    </p:spTree>
    <p:extLst>
      <p:ext uri="{BB962C8B-B14F-4D97-AF65-F5344CB8AC3E}">
        <p14:creationId xmlns:p14="http://schemas.microsoft.com/office/powerpoint/2010/main" val="337432414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945A-BB06-FCFE-92AC-1AA6B753D668}"/>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n.° 3: Continuación</a:t>
            </a:r>
          </a:p>
        </p:txBody>
      </p:sp>
      <p:sp>
        <p:nvSpPr>
          <p:cNvPr id="3" name="Content Placeholder 2">
            <a:extLst>
              <a:ext uri="{FF2B5EF4-FFF2-40B4-BE49-F238E27FC236}">
                <a16:creationId xmlns:a16="http://schemas.microsoft.com/office/drawing/2014/main" id="{0BA7DB76-82C4-8C94-D128-E757AEA5F351}"/>
              </a:ext>
            </a:extLst>
          </p:cNvPr>
          <p:cNvSpPr>
            <a:spLocks noGrp="1"/>
          </p:cNvSpPr>
          <p:nvPr>
            <p:ph idx="1"/>
          </p:nvPr>
        </p:nvSpPr>
        <p:spPr/>
        <p:txBody>
          <a:bodyPr/>
          <a:lstStyle/>
          <a:p>
            <a:r>
              <a:rPr lang="es-LA" sz="2800" b="1" i="0" strike="noStrike" cap="none" spc="0" baseline="0">
                <a:solidFill>
                  <a:srgbClr val="262626"/>
                </a:solidFill>
                <a:effectLst/>
                <a:latin typeface="Arial"/>
                <a:ea typeface="Arial"/>
                <a:cs typeface="Arial"/>
              </a:rPr>
              <a:t>¿Tiene esta paciente COVID-19?</a:t>
            </a:r>
          </a:p>
          <a:p>
            <a:pPr lvl="1"/>
            <a:r>
              <a:rPr lang="es-LA" sz="2400" b="0" i="0" strike="noStrike" cap="none" spc="0" baseline="0">
                <a:solidFill>
                  <a:srgbClr val="262626"/>
                </a:solidFill>
                <a:effectLst/>
                <a:latin typeface="Arial"/>
                <a:ea typeface="Arial"/>
                <a:cs typeface="Arial"/>
              </a:rPr>
              <a:t>Los resultados rápidos de las pruebas en su centro médico confirman la COVID-19.</a:t>
            </a:r>
          </a:p>
          <a:p>
            <a:r>
              <a:rPr lang="es-LA" sz="2800" b="1" i="0" strike="noStrike" cap="none" spc="0" baseline="0">
                <a:solidFill>
                  <a:srgbClr val="262626"/>
                </a:solidFill>
                <a:effectLst/>
                <a:latin typeface="Arial"/>
                <a:ea typeface="Arial"/>
                <a:cs typeface="Arial"/>
              </a:rPr>
              <a:t>¿Tiene esta paciente síntomas graves?</a:t>
            </a:r>
          </a:p>
          <a:p>
            <a:pPr lvl="1"/>
            <a:r>
              <a:rPr lang="es-LA" sz="2400" b="0" i="0" strike="noStrike" cap="none" spc="0" baseline="0">
                <a:solidFill>
                  <a:srgbClr val="262626"/>
                </a:solidFill>
                <a:effectLst/>
                <a:latin typeface="Arial"/>
                <a:ea typeface="Arial"/>
                <a:cs typeface="Arial"/>
              </a:rPr>
              <a:t>No, cumple con la definición de caso para COVID-19 leve.</a:t>
            </a:r>
          </a:p>
          <a:p>
            <a:r>
              <a:rPr lang="es-LA" sz="2800" b="1" i="0" strike="noStrike" cap="none" spc="0" baseline="0">
                <a:solidFill>
                  <a:srgbClr val="262626"/>
                </a:solidFill>
                <a:effectLst/>
                <a:latin typeface="Arial"/>
                <a:ea typeface="Arial"/>
                <a:cs typeface="Arial"/>
              </a:rPr>
              <a:t>¿Ha tenido síntomas durante menos de 5 días?</a:t>
            </a:r>
          </a:p>
          <a:p>
            <a:pPr lvl="1"/>
            <a:r>
              <a:rPr lang="es-LA" sz="2400" b="0" i="0" strike="noStrike" cap="none" spc="0" baseline="0">
                <a:solidFill>
                  <a:srgbClr val="262626"/>
                </a:solidFill>
                <a:effectLst/>
                <a:latin typeface="Arial"/>
                <a:ea typeface="Arial"/>
                <a:cs typeface="Arial"/>
              </a:rPr>
              <a:t>Sí, la aparición de los síntomas fue 3 días antes</a:t>
            </a:r>
            <a:r>
              <a:rPr lang="en-US" sz="2400" b="0" i="0" strike="noStrike" cap="none" spc="0" baseline="0" dirty="0">
                <a:solidFill>
                  <a:srgbClr val="262626"/>
                </a:solidFill>
                <a:effectLst/>
                <a:latin typeface="Arial"/>
                <a:ea typeface="Arial"/>
                <a:cs typeface="Arial"/>
              </a:rPr>
              <a:t>.</a:t>
            </a:r>
            <a:r>
              <a:rPr lang="es-LA" sz="2400" b="0" i="0" strike="noStrike" cap="none" spc="0" baseline="0">
                <a:solidFill>
                  <a:srgbClr val="262626"/>
                </a:solidFill>
                <a:effectLst/>
                <a:latin typeface="Arial"/>
                <a:ea typeface="Arial"/>
                <a:cs typeface="Arial"/>
              </a:rPr>
              <a:t> </a:t>
            </a:r>
          </a:p>
        </p:txBody>
      </p:sp>
      <p:sp>
        <p:nvSpPr>
          <p:cNvPr id="4" name="TextBox 3">
            <a:extLst>
              <a:ext uri="{FF2B5EF4-FFF2-40B4-BE49-F238E27FC236}">
                <a16:creationId xmlns:a16="http://schemas.microsoft.com/office/drawing/2014/main" id="{5B16C820-D7E2-C16B-7ACC-E361723D4939}"/>
              </a:ext>
            </a:extLst>
          </p:cNvPr>
          <p:cNvSpPr txBox="1"/>
          <p:nvPr/>
        </p:nvSpPr>
        <p:spPr>
          <a:xfrm>
            <a:off x="627184" y="5432285"/>
            <a:ext cx="10726616" cy="944880"/>
          </a:xfrm>
          <a:prstGeom prst="rect">
            <a:avLst/>
          </a:prstGeom>
          <a:noFill/>
        </p:spPr>
        <p:txBody>
          <a:bodyPr wrap="square" rtlCol="0">
            <a:spAutoFit/>
          </a:bodyPr>
          <a:lstStyle/>
          <a:p>
            <a:r>
              <a:rPr lang="es-LA" sz="2800" b="1" i="0" strike="noStrike" cap="none" spc="0" baseline="0">
                <a:solidFill>
                  <a:srgbClr val="000000"/>
                </a:solidFill>
                <a:effectLst/>
                <a:latin typeface="Arial"/>
                <a:ea typeface="Arial"/>
                <a:cs typeface="Arial"/>
              </a:rPr>
              <a:t>Siguiente paso: Evaluar la elegibilidad para el tratamiento antiviral oral</a:t>
            </a:r>
          </a:p>
        </p:txBody>
      </p:sp>
    </p:spTree>
    <p:extLst>
      <p:ext uri="{BB962C8B-B14F-4D97-AF65-F5344CB8AC3E}">
        <p14:creationId xmlns:p14="http://schemas.microsoft.com/office/powerpoint/2010/main" val="36479863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1A90-7D2A-4701-A7FE-119A5F972B7B}"/>
              </a:ext>
            </a:extLst>
          </p:cNvPr>
          <p:cNvSpPr>
            <a:spLocks noGrp="1"/>
          </p:cNvSpPr>
          <p:nvPr>
            <p:ph type="title"/>
          </p:nvPr>
        </p:nvSpPr>
        <p:spPr>
          <a:xfrm>
            <a:off x="464975" y="0"/>
            <a:ext cx="8543925" cy="800039"/>
          </a:xfrm>
        </p:spPr>
        <p:txBody>
          <a:bodyPr/>
          <a:lstStyle/>
          <a:p>
            <a:r>
              <a:rPr lang="es-LA" sz="3600" b="1" i="0" strike="noStrike" cap="none" spc="0" baseline="0">
                <a:solidFill>
                  <a:srgbClr val="577F9F"/>
                </a:solidFill>
                <a:effectLst/>
                <a:latin typeface="Arial"/>
                <a:ea typeface="Arial"/>
                <a:cs typeface="Arial"/>
              </a:rPr>
              <a:t>Evolución y mejora del tratamiento</a:t>
            </a:r>
          </a:p>
        </p:txBody>
      </p:sp>
      <p:sp>
        <p:nvSpPr>
          <p:cNvPr id="3" name="Content Placeholder 2">
            <a:extLst>
              <a:ext uri="{FF2B5EF4-FFF2-40B4-BE49-F238E27FC236}">
                <a16:creationId xmlns:a16="http://schemas.microsoft.com/office/drawing/2014/main" id="{FF3057CD-0BD5-679E-ED62-B032FEA58335}"/>
              </a:ext>
            </a:extLst>
          </p:cNvPr>
          <p:cNvSpPr>
            <a:spLocks noGrp="1"/>
          </p:cNvSpPr>
          <p:nvPr>
            <p:ph idx="1"/>
          </p:nvPr>
        </p:nvSpPr>
        <p:spPr>
          <a:xfrm>
            <a:off x="800876" y="800039"/>
            <a:ext cx="11013489" cy="4504426"/>
          </a:xfrm>
        </p:spPr>
        <p:txBody>
          <a:bodyPr/>
          <a:lstStyle/>
          <a:p>
            <a:pPr marL="0" indent="0">
              <a:buNone/>
            </a:pPr>
            <a:r>
              <a:rPr lang="es-LA" sz="2400" b="0" i="0" strike="noStrike" cap="none" spc="0" baseline="0">
                <a:solidFill>
                  <a:srgbClr val="262626"/>
                </a:solidFill>
                <a:effectLst/>
                <a:latin typeface="Arial"/>
                <a:ea typeface="Arial"/>
                <a:cs typeface="Arial"/>
              </a:rPr>
              <a:t>La experiencia y los tratamientos basados en la evidencia están mejorando continuamente con el tiempo.</a:t>
            </a:r>
          </a:p>
          <a:p>
            <a:r>
              <a:rPr lang="es-LA" sz="2400" b="0" i="0" strike="noStrike" cap="none" spc="0" baseline="0">
                <a:solidFill>
                  <a:srgbClr val="262626"/>
                </a:solidFill>
                <a:effectLst/>
                <a:latin typeface="Arial"/>
                <a:ea typeface="Arial"/>
                <a:cs typeface="Arial"/>
              </a:rPr>
              <a:t>Antivirales orales: La prueba para tratar relaciona el diagnóstico temprano con los antivirales orales para los pacientes elegibles</a:t>
            </a:r>
          </a:p>
          <a:p>
            <a:r>
              <a:rPr lang="es-LA" sz="2400" b="0" i="0" strike="noStrike" cap="none" spc="0" baseline="0">
                <a:solidFill>
                  <a:srgbClr val="262626"/>
                </a:solidFill>
                <a:effectLst/>
                <a:latin typeface="Arial"/>
                <a:ea typeface="Arial"/>
                <a:cs typeface="Arial"/>
              </a:rPr>
              <a:t>Antivirales IV: Otra opción para pacientes no hospitalizados y algunos pacientes hospitalizados</a:t>
            </a:r>
          </a:p>
          <a:p>
            <a:r>
              <a:rPr lang="es-LA" sz="2400" b="0" i="0" strike="noStrike" cap="none" spc="0" baseline="0">
                <a:solidFill>
                  <a:srgbClr val="262626"/>
                </a:solidFill>
                <a:effectLst/>
                <a:latin typeface="Arial"/>
                <a:ea typeface="Arial"/>
                <a:cs typeface="Arial"/>
              </a:rPr>
              <a:t>Tratamientos adicionales como anticuerpos monoclonales, anticoagulación, inhibidores de la IL-6: dependen de la gravedad de la enfermedad</a:t>
            </a:r>
            <a:endParaRPr lang="en-US" sz="2400" dirty="0"/>
          </a:p>
          <a:p>
            <a:r>
              <a:rPr lang="es-LA" sz="2400" b="0" i="0" strike="noStrike" cap="none" spc="0" baseline="0">
                <a:solidFill>
                  <a:srgbClr val="262626"/>
                </a:solidFill>
                <a:effectLst/>
                <a:latin typeface="Arial"/>
                <a:ea typeface="Arial"/>
                <a:cs typeface="Arial"/>
              </a:rPr>
              <a:t>Corticosteroides sistémicos: Mejoran los resultados de los pacientes hospitalizados que requieren oxígeno suplementario.</a:t>
            </a:r>
          </a:p>
          <a:p>
            <a:r>
              <a:rPr lang="es-LA" sz="2400" b="0" i="0" strike="noStrike" cap="none" spc="0" baseline="0">
                <a:solidFill>
                  <a:srgbClr val="262626"/>
                </a:solidFill>
                <a:effectLst/>
                <a:latin typeface="Arial"/>
                <a:ea typeface="Arial"/>
                <a:cs typeface="Arial"/>
              </a:rPr>
              <a:t>Terapia con oxígeno basada en la evidencia: manejo de la hipoxemia por COVID-19 </a:t>
            </a:r>
          </a:p>
        </p:txBody>
      </p:sp>
      <p:sp>
        <p:nvSpPr>
          <p:cNvPr id="5" name="TextBox 4">
            <a:extLst>
              <a:ext uri="{FF2B5EF4-FFF2-40B4-BE49-F238E27FC236}">
                <a16:creationId xmlns:a16="http://schemas.microsoft.com/office/drawing/2014/main" id="{3748606F-3C5A-A1FE-21A8-74F1946D25C4}"/>
              </a:ext>
            </a:extLst>
          </p:cNvPr>
          <p:cNvSpPr txBox="1"/>
          <p:nvPr/>
        </p:nvSpPr>
        <p:spPr>
          <a:xfrm>
            <a:off x="3329729" y="6057961"/>
            <a:ext cx="8862271" cy="1005840"/>
          </a:xfrm>
          <a:prstGeom prst="rect">
            <a:avLst/>
          </a:prstGeom>
          <a:noFill/>
        </p:spPr>
        <p:txBody>
          <a:bodyPr wrap="square" rtlCol="0">
            <a:spAutoFit/>
          </a:bodyPr>
          <a:lstStyle/>
          <a:p>
            <a:r>
              <a:rPr lang="es-LA" sz="2000" b="0" i="0" strike="noStrike" cap="none" spc="0" baseline="0">
                <a:solidFill>
                  <a:srgbClr val="000000"/>
                </a:solidFill>
                <a:effectLst/>
                <a:latin typeface="Arial"/>
                <a:ea typeface="Arial"/>
                <a:cs typeface="Arial"/>
                <a:hlinkClick r:id="rId3" history="0"/>
              </a:rPr>
              <a:t>Acceda a las pautas y recomendaciones actualizadas sobre la COVID-19 aquí.</a:t>
            </a:r>
            <a:endParaRPr lang="en-US" sz="2000" dirty="0">
              <a:solidFill>
                <a:srgbClr val="000000"/>
              </a:solidFill>
              <a:effectLst/>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05356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5A676-F294-94D6-9237-0C9F6B1FF4B5}"/>
              </a:ext>
            </a:extLst>
          </p:cNvPr>
          <p:cNvSpPr>
            <a:spLocks noGrp="1"/>
          </p:cNvSpPr>
          <p:nvPr>
            <p:ph type="title"/>
          </p:nvPr>
        </p:nvSpPr>
        <p:spPr>
          <a:xfrm>
            <a:off x="838200" y="239998"/>
            <a:ext cx="8543925" cy="800039"/>
          </a:xfrm>
        </p:spPr>
        <p:txBody>
          <a:bodyPr/>
          <a:lstStyle/>
          <a:p>
            <a:r>
              <a:rPr lang="es-LA" sz="3600" b="1" i="0" strike="noStrike" cap="none" spc="0" baseline="0">
                <a:solidFill>
                  <a:srgbClr val="577F9F"/>
                </a:solidFill>
                <a:effectLst/>
                <a:latin typeface="Arial"/>
                <a:ea typeface="Arial"/>
                <a:cs typeface="Arial"/>
              </a:rPr>
              <a:t>Caso n.° 3: Continuación</a:t>
            </a:r>
          </a:p>
        </p:txBody>
      </p:sp>
      <p:sp>
        <p:nvSpPr>
          <p:cNvPr id="3" name="Content Placeholder 2">
            <a:extLst>
              <a:ext uri="{FF2B5EF4-FFF2-40B4-BE49-F238E27FC236}">
                <a16:creationId xmlns:a16="http://schemas.microsoft.com/office/drawing/2014/main" id="{7DACEC25-30E9-B044-385B-474932B0D5BB}"/>
              </a:ext>
            </a:extLst>
          </p:cNvPr>
          <p:cNvSpPr>
            <a:spLocks noGrp="1"/>
          </p:cNvSpPr>
          <p:nvPr>
            <p:ph idx="1"/>
          </p:nvPr>
        </p:nvSpPr>
        <p:spPr>
          <a:xfrm>
            <a:off x="838200" y="1228957"/>
            <a:ext cx="8543925" cy="4932746"/>
          </a:xfrm>
        </p:spPr>
        <p:txBody>
          <a:bodyPr/>
          <a:lstStyle/>
          <a:p>
            <a:r>
              <a:rPr lang="es-LA" sz="2400" b="0" i="0" strike="noStrike" cap="none" spc="0" baseline="0">
                <a:solidFill>
                  <a:srgbClr val="262626"/>
                </a:solidFill>
                <a:effectLst/>
                <a:latin typeface="Arial"/>
                <a:ea typeface="Arial"/>
                <a:cs typeface="Arial"/>
              </a:rPr>
              <a:t>Criterios de riesgo alto:</a:t>
            </a:r>
          </a:p>
          <a:p>
            <a:pPr lvl="1"/>
            <a:r>
              <a:rPr lang="es-LA" sz="2000" b="0" i="0" strike="noStrike" cap="none" spc="0" baseline="0">
                <a:solidFill>
                  <a:srgbClr val="262626"/>
                </a:solidFill>
                <a:effectLst/>
                <a:latin typeface="Arial"/>
                <a:ea typeface="Arial"/>
                <a:cs typeface="Arial"/>
              </a:rPr>
              <a:t>Edad &gt;65 años independientemente del estado de vacunación; o &gt;50 a 64 años si no está vacunada</a:t>
            </a:r>
          </a:p>
          <a:p>
            <a:pPr lvl="1"/>
            <a:r>
              <a:rPr lang="es-LA" sz="2000" b="0" i="0" strike="noStrike" cap="none" spc="0" baseline="0">
                <a:solidFill>
                  <a:srgbClr val="262626"/>
                </a:solidFill>
                <a:effectLst/>
                <a:latin typeface="Arial"/>
                <a:ea typeface="Arial"/>
                <a:cs typeface="Arial"/>
              </a:rPr>
              <a:t>IMC ≥30 kg/m2</a:t>
            </a:r>
          </a:p>
          <a:p>
            <a:pPr lvl="1"/>
            <a:r>
              <a:rPr lang="es-LA" sz="2000" b="0" i="0" strike="noStrike" cap="none" spc="0" baseline="0">
                <a:solidFill>
                  <a:srgbClr val="262626"/>
                </a:solidFill>
                <a:effectLst/>
                <a:latin typeface="Arial"/>
                <a:ea typeface="Arial"/>
                <a:cs typeface="Arial"/>
              </a:rPr>
              <a:t>Embarazo </a:t>
            </a:r>
          </a:p>
          <a:p>
            <a:pPr lvl="1"/>
            <a:r>
              <a:rPr lang="es-LA" sz="2000" b="0" i="0" strike="noStrike" cap="none" spc="0" baseline="0">
                <a:solidFill>
                  <a:srgbClr val="262626"/>
                </a:solidFill>
                <a:effectLst/>
                <a:latin typeface="Arial"/>
                <a:ea typeface="Arial"/>
                <a:cs typeface="Arial"/>
              </a:rPr>
              <a:t>Diabetes </a:t>
            </a:r>
          </a:p>
          <a:p>
            <a:pPr lvl="1"/>
            <a:r>
              <a:rPr lang="es-LA" sz="2000" b="0" i="0" strike="noStrike" cap="none" spc="0" baseline="0">
                <a:solidFill>
                  <a:srgbClr val="262626"/>
                </a:solidFill>
                <a:effectLst/>
                <a:latin typeface="Arial"/>
                <a:ea typeface="Arial"/>
                <a:cs typeface="Arial"/>
              </a:rPr>
              <a:t>Enfermedad drepanocítica </a:t>
            </a:r>
          </a:p>
          <a:p>
            <a:pPr lvl="1"/>
            <a:r>
              <a:rPr lang="es-LA" sz="2000" b="0" i="0" strike="noStrike" cap="none" spc="0" baseline="0">
                <a:solidFill>
                  <a:srgbClr val="262626"/>
                </a:solidFill>
                <a:effectLst/>
                <a:latin typeface="Arial"/>
                <a:ea typeface="Arial"/>
                <a:cs typeface="Arial"/>
              </a:rPr>
              <a:t>Trastornos del neurodesarrollo </a:t>
            </a:r>
          </a:p>
          <a:p>
            <a:pPr lvl="1"/>
            <a:r>
              <a:rPr lang="es-LA" sz="2000" b="0" i="0" strike="noStrike" cap="none" spc="0" baseline="0">
                <a:solidFill>
                  <a:srgbClr val="262626"/>
                </a:solidFill>
                <a:effectLst/>
                <a:latin typeface="Arial"/>
                <a:ea typeface="Arial"/>
                <a:cs typeface="Arial"/>
              </a:rPr>
              <a:t>Enfermedad renal crónica (estadio 3b o peor) </a:t>
            </a:r>
          </a:p>
          <a:p>
            <a:pPr lvl="1"/>
            <a:r>
              <a:rPr lang="es-LA" sz="2000" b="0" i="0" strike="noStrike" cap="none" spc="0" baseline="0">
                <a:solidFill>
                  <a:srgbClr val="262626"/>
                </a:solidFill>
                <a:effectLst/>
                <a:latin typeface="Arial"/>
                <a:ea typeface="Arial"/>
                <a:cs typeface="Arial"/>
              </a:rPr>
              <a:t>Enfermedad cardiovascular, hipertensión o enfermedad pulmonar </a:t>
            </a:r>
          </a:p>
          <a:p>
            <a:pPr lvl="1"/>
            <a:r>
              <a:rPr lang="es-LA" sz="2000" b="0" i="0" strike="noStrike" cap="none" spc="0" baseline="0">
                <a:solidFill>
                  <a:srgbClr val="262626"/>
                </a:solidFill>
                <a:effectLst/>
                <a:latin typeface="Arial"/>
                <a:ea typeface="Arial"/>
                <a:cs typeface="Arial"/>
              </a:rPr>
              <a:t>Afección inmunodeprimida (p. ej., VIH) </a:t>
            </a:r>
          </a:p>
          <a:p>
            <a:pPr lvl="1"/>
            <a:r>
              <a:rPr lang="es-LA" sz="2000" b="0" i="0" strike="noStrike" cap="none" spc="0" baseline="0">
                <a:solidFill>
                  <a:srgbClr val="262626"/>
                </a:solidFill>
                <a:effectLst/>
                <a:latin typeface="Arial"/>
                <a:ea typeface="Arial"/>
                <a:cs typeface="Arial"/>
              </a:rPr>
              <a:t>Tuberculosis </a:t>
            </a:r>
          </a:p>
          <a:p>
            <a:pPr lvl="1"/>
            <a:r>
              <a:rPr lang="es-LA" sz="2000" b="0" i="0" strike="noStrike" cap="none" spc="0" baseline="0">
                <a:solidFill>
                  <a:srgbClr val="262626"/>
                </a:solidFill>
                <a:effectLst/>
                <a:latin typeface="Arial"/>
                <a:ea typeface="Arial"/>
                <a:cs typeface="Arial"/>
              </a:rPr>
              <a:t>Afección médica determinada por el médico o factor demográfico que se presume que pone al paciente en riesgo alto de progresión de la enfermedad </a:t>
            </a:r>
          </a:p>
        </p:txBody>
      </p:sp>
      <p:sp>
        <p:nvSpPr>
          <p:cNvPr id="4" name="TextBox 3">
            <a:extLst>
              <a:ext uri="{FF2B5EF4-FFF2-40B4-BE49-F238E27FC236}">
                <a16:creationId xmlns:a16="http://schemas.microsoft.com/office/drawing/2014/main" id="{C3EECFD3-0327-A975-2894-8730FAEDD049}"/>
              </a:ext>
            </a:extLst>
          </p:cNvPr>
          <p:cNvSpPr txBox="1"/>
          <p:nvPr/>
        </p:nvSpPr>
        <p:spPr>
          <a:xfrm>
            <a:off x="9382124" y="2315183"/>
            <a:ext cx="2349432" cy="3657600"/>
          </a:xfrm>
          <a:prstGeom prst="rect">
            <a:avLst/>
          </a:prstGeom>
          <a:noFill/>
        </p:spPr>
        <p:txBody>
          <a:bodyPr wrap="square" rtlCol="0">
            <a:spAutoFit/>
          </a:bodyPr>
          <a:lstStyle/>
          <a:p>
            <a:r>
              <a:rPr lang="es-LA" sz="2600" b="1" i="0" strike="noStrike" cap="none" spc="0" baseline="0">
                <a:solidFill>
                  <a:srgbClr val="000000"/>
                </a:solidFill>
                <a:effectLst/>
                <a:latin typeface="Arial"/>
                <a:ea typeface="Arial"/>
                <a:cs typeface="Arial"/>
              </a:rPr>
              <a:t>Esta paciente no cumple con ninguno de estos criterios:</a:t>
            </a:r>
          </a:p>
          <a:p>
            <a:endParaRPr lang="en-US" sz="2600" b="1">
              <a:highlight>
                <a:srgbClr val="E73439"/>
              </a:highlight>
            </a:endParaRPr>
          </a:p>
          <a:p>
            <a:r>
              <a:rPr lang="es-LA" sz="2600" b="1" i="0" strike="noStrike" cap="none" spc="0" baseline="0">
                <a:solidFill>
                  <a:srgbClr val="000000"/>
                </a:solidFill>
                <a:effectLst/>
                <a:latin typeface="Arial"/>
                <a:ea typeface="Arial"/>
                <a:cs typeface="Arial"/>
              </a:rPr>
              <a:t>Sin indicación para Paxlovid</a:t>
            </a:r>
          </a:p>
        </p:txBody>
      </p:sp>
    </p:spTree>
    <p:extLst>
      <p:ext uri="{BB962C8B-B14F-4D97-AF65-F5344CB8AC3E}">
        <p14:creationId xmlns:p14="http://schemas.microsoft.com/office/powerpoint/2010/main" val="478207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125A0-FE6C-DB2E-D26C-2A61D3EDEA3E}"/>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práctico n.° 4</a:t>
            </a:r>
          </a:p>
        </p:txBody>
      </p:sp>
      <p:sp>
        <p:nvSpPr>
          <p:cNvPr id="3" name="Content Placeholder 2">
            <a:extLst>
              <a:ext uri="{FF2B5EF4-FFF2-40B4-BE49-F238E27FC236}">
                <a16:creationId xmlns:a16="http://schemas.microsoft.com/office/drawing/2014/main" id="{827C9D0A-5FF2-5C6B-9070-33C55174A8BC}"/>
              </a:ext>
            </a:extLst>
          </p:cNvPr>
          <p:cNvSpPr>
            <a:spLocks noGrp="1"/>
          </p:cNvSpPr>
          <p:nvPr>
            <p:ph idx="1"/>
          </p:nvPr>
        </p:nvSpPr>
        <p:spPr>
          <a:xfrm>
            <a:off x="838200" y="1636730"/>
            <a:ext cx="9356387" cy="4932746"/>
          </a:xfrm>
        </p:spPr>
        <p:txBody>
          <a:bodyPr vert="horz" lIns="91440" tIns="45720" rIns="91440" bIns="45720" rtlCol="0" anchor="t">
            <a:noAutofit/>
          </a:bodyPr>
          <a:lstStyle/>
          <a:p>
            <a:r>
              <a:rPr lang="es-LA" sz="2800" b="0" i="0" strike="noStrike" cap="none" spc="0" baseline="0">
                <a:solidFill>
                  <a:srgbClr val="262626"/>
                </a:solidFill>
                <a:effectLst/>
                <a:latin typeface="Arial"/>
                <a:ea typeface="Arial"/>
                <a:cs typeface="Arial"/>
              </a:rPr>
              <a:t>Un hombre de 45 años ingresa al centro médico.</a:t>
            </a:r>
          </a:p>
          <a:p>
            <a:r>
              <a:rPr lang="es-LA" sz="2800" b="0" i="0" strike="noStrike" cap="none" spc="0" baseline="0">
                <a:solidFill>
                  <a:srgbClr val="262626"/>
                </a:solidFill>
                <a:effectLst/>
                <a:latin typeface="Arial"/>
                <a:ea typeface="Arial"/>
                <a:cs typeface="Arial"/>
              </a:rPr>
              <a:t>Tiene tos, malestar general y recientemente ha estado en una iglesia donde a otras 5 personas posteriormente se les hizo diagnóstico de COVID.</a:t>
            </a:r>
          </a:p>
          <a:p>
            <a:r>
              <a:rPr lang="es-LA" sz="2800" b="0" i="0" strike="noStrike" cap="none" spc="0" baseline="0">
                <a:solidFill>
                  <a:srgbClr val="262626"/>
                </a:solidFill>
                <a:effectLst/>
                <a:latin typeface="Arial"/>
                <a:ea typeface="Arial"/>
                <a:cs typeface="Arial"/>
              </a:rPr>
              <a:t>Signos vitales: FC 93; FR 14; SpO2: 96 %; PA 125/83; Temp. 38,0</a:t>
            </a:r>
            <a:r>
              <a:rPr lang="en-US" sz="2800" b="0" i="0" strike="noStrike" cap="none" spc="0" baseline="0" dirty="0">
                <a:solidFill>
                  <a:srgbClr val="262626"/>
                </a:solidFill>
                <a:effectLst/>
                <a:latin typeface="Arial"/>
                <a:ea typeface="Arial"/>
                <a:cs typeface="Arial"/>
              </a:rPr>
              <a:t>.</a:t>
            </a:r>
            <a:endParaRPr lang="es-LA" sz="2800" b="0" i="0" strike="noStrike" cap="none" spc="0" baseline="0">
              <a:solidFill>
                <a:srgbClr val="262626"/>
              </a:solidFill>
              <a:effectLst/>
              <a:latin typeface="Arial"/>
              <a:ea typeface="Arial"/>
              <a:cs typeface="Arial"/>
            </a:endParaRPr>
          </a:p>
          <a:p>
            <a:r>
              <a:rPr lang="es-LA" sz="2800" b="0" i="0" strike="noStrike" cap="none" spc="0" baseline="0">
                <a:solidFill>
                  <a:srgbClr val="262626"/>
                </a:solidFill>
                <a:effectLst/>
                <a:latin typeface="Arial"/>
                <a:ea typeface="Arial"/>
                <a:cs typeface="Arial"/>
              </a:rPr>
              <a:t>Parece estable, puede responder preguntas de manera adecuada, no tiene aumento del esfuerzo respiratorio, sin disnea</a:t>
            </a:r>
            <a:r>
              <a:rPr lang="en-US" sz="2800" b="0" i="0" strike="noStrike" cap="none" spc="0" baseline="0" dirty="0">
                <a:solidFill>
                  <a:srgbClr val="262626"/>
                </a:solidFill>
                <a:effectLst/>
                <a:latin typeface="Arial"/>
                <a:ea typeface="Arial"/>
                <a:cs typeface="Arial"/>
              </a:rPr>
              <a:t>.</a:t>
            </a:r>
            <a:endParaRPr lang="en-US" dirty="0"/>
          </a:p>
        </p:txBody>
      </p:sp>
    </p:spTree>
    <p:extLst>
      <p:ext uri="{BB962C8B-B14F-4D97-AF65-F5344CB8AC3E}">
        <p14:creationId xmlns:p14="http://schemas.microsoft.com/office/powerpoint/2010/main" val="371933765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54866-19C8-217B-C99C-5A63829B65A7}"/>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n.° 4 Continuación</a:t>
            </a:r>
          </a:p>
        </p:txBody>
      </p:sp>
      <p:sp>
        <p:nvSpPr>
          <p:cNvPr id="3" name="Content Placeholder 2">
            <a:extLst>
              <a:ext uri="{FF2B5EF4-FFF2-40B4-BE49-F238E27FC236}">
                <a16:creationId xmlns:a16="http://schemas.microsoft.com/office/drawing/2014/main" id="{7138CA91-D4E9-2209-FB69-AC627C092E70}"/>
              </a:ext>
            </a:extLst>
          </p:cNvPr>
          <p:cNvSpPr>
            <a:spLocks noGrp="1"/>
          </p:cNvSpPr>
          <p:nvPr>
            <p:ph idx="1"/>
          </p:nvPr>
        </p:nvSpPr>
        <p:spPr/>
        <p:txBody>
          <a:bodyPr/>
          <a:lstStyle/>
          <a:p>
            <a:r>
              <a:rPr lang="es-LA" sz="2800" b="1" i="0" strike="noStrike" cap="none" spc="0" baseline="0">
                <a:solidFill>
                  <a:srgbClr val="262626"/>
                </a:solidFill>
                <a:effectLst/>
                <a:latin typeface="Arial"/>
                <a:ea typeface="Arial"/>
                <a:cs typeface="Arial"/>
              </a:rPr>
              <a:t>¿Tiene este paciente COVID-19?</a:t>
            </a:r>
          </a:p>
          <a:p>
            <a:pPr lvl="1"/>
            <a:r>
              <a:rPr lang="es-LA" sz="2400" b="0" i="0" strike="noStrike" cap="none" spc="0" baseline="0">
                <a:solidFill>
                  <a:srgbClr val="262626"/>
                </a:solidFill>
                <a:effectLst/>
                <a:latin typeface="Arial"/>
                <a:ea typeface="Arial"/>
                <a:cs typeface="Arial"/>
              </a:rPr>
              <a:t>Sí, confirmado mediante prueba rápida de antígenos.</a:t>
            </a:r>
          </a:p>
          <a:p>
            <a:r>
              <a:rPr lang="es-LA" sz="2800" b="1" i="0" strike="noStrike" cap="none" spc="0" baseline="0">
                <a:solidFill>
                  <a:srgbClr val="262626"/>
                </a:solidFill>
                <a:effectLst/>
                <a:latin typeface="Arial"/>
                <a:ea typeface="Arial"/>
                <a:cs typeface="Arial"/>
              </a:rPr>
              <a:t>¿Tiene este paciente síntomas graves?</a:t>
            </a:r>
          </a:p>
          <a:p>
            <a:pPr lvl="1"/>
            <a:r>
              <a:rPr lang="es-LA" sz="2400" b="0" i="0" strike="noStrike" cap="none" spc="0" baseline="0">
                <a:solidFill>
                  <a:srgbClr val="262626"/>
                </a:solidFill>
                <a:effectLst/>
                <a:latin typeface="Arial"/>
                <a:ea typeface="Arial"/>
                <a:cs typeface="Arial"/>
              </a:rPr>
              <a:t>No, cumple con la definición de caso de infección leve</a:t>
            </a:r>
          </a:p>
          <a:p>
            <a:r>
              <a:rPr lang="es-LA" sz="2800" b="1" i="0" strike="noStrike" cap="none" spc="0" baseline="0">
                <a:solidFill>
                  <a:srgbClr val="262626"/>
                </a:solidFill>
                <a:effectLst/>
                <a:latin typeface="Arial"/>
                <a:ea typeface="Arial"/>
                <a:cs typeface="Arial"/>
              </a:rPr>
              <a:t>¿Ha tenido síntomas durante menos de 5 días?</a:t>
            </a:r>
          </a:p>
          <a:p>
            <a:pPr lvl="1"/>
            <a:r>
              <a:rPr lang="es-LA" sz="2400" b="0" i="0" strike="noStrike" cap="none" spc="0" baseline="0">
                <a:solidFill>
                  <a:srgbClr val="262626"/>
                </a:solidFill>
                <a:effectLst/>
                <a:latin typeface="Arial"/>
                <a:ea typeface="Arial"/>
                <a:cs typeface="Arial"/>
              </a:rPr>
              <a:t>Sí, sus síntomas comenzaron ayer.</a:t>
            </a:r>
          </a:p>
        </p:txBody>
      </p:sp>
    </p:spTree>
    <p:extLst>
      <p:ext uri="{BB962C8B-B14F-4D97-AF65-F5344CB8AC3E}">
        <p14:creationId xmlns:p14="http://schemas.microsoft.com/office/powerpoint/2010/main" val="22439350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22204-093E-B1FD-2360-1C690A1B751C}"/>
              </a:ext>
            </a:extLst>
          </p:cNvPr>
          <p:cNvSpPr>
            <a:spLocks noGrp="1"/>
          </p:cNvSpPr>
          <p:nvPr>
            <p:ph type="title"/>
          </p:nvPr>
        </p:nvSpPr>
        <p:spPr>
          <a:xfrm>
            <a:off x="784651" y="0"/>
            <a:ext cx="8543925" cy="800039"/>
          </a:xfrm>
        </p:spPr>
        <p:txBody>
          <a:bodyPr/>
          <a:lstStyle/>
          <a:p>
            <a:r>
              <a:rPr lang="es-LA" sz="3600" b="1" i="0" strike="noStrike" cap="none" spc="0" baseline="0">
                <a:solidFill>
                  <a:srgbClr val="577F9F"/>
                </a:solidFill>
                <a:effectLst/>
                <a:latin typeface="Arial"/>
                <a:ea typeface="Arial"/>
                <a:cs typeface="Arial"/>
              </a:rPr>
              <a:t>Caso n.° 4 Continuación</a:t>
            </a:r>
          </a:p>
        </p:txBody>
      </p:sp>
      <p:sp>
        <p:nvSpPr>
          <p:cNvPr id="3" name="Content Placeholder 2">
            <a:extLst>
              <a:ext uri="{FF2B5EF4-FFF2-40B4-BE49-F238E27FC236}">
                <a16:creationId xmlns:a16="http://schemas.microsoft.com/office/drawing/2014/main" id="{6934DEE8-A2B6-9B7A-0B84-B47DEE550675}"/>
              </a:ext>
            </a:extLst>
          </p:cNvPr>
          <p:cNvSpPr>
            <a:spLocks noGrp="1"/>
          </p:cNvSpPr>
          <p:nvPr>
            <p:ph idx="1"/>
          </p:nvPr>
        </p:nvSpPr>
        <p:spPr>
          <a:xfrm>
            <a:off x="293660" y="768683"/>
            <a:ext cx="9881681" cy="4932746"/>
          </a:xfrm>
        </p:spPr>
        <p:txBody>
          <a:bodyPr/>
          <a:lstStyle/>
          <a:p>
            <a:r>
              <a:rPr lang="es-LA" sz="2800" b="1" i="0" strike="noStrike" cap="none" spc="0" baseline="0">
                <a:solidFill>
                  <a:srgbClr val="262626"/>
                </a:solidFill>
                <a:effectLst/>
                <a:latin typeface="Arial"/>
                <a:ea typeface="Arial"/>
                <a:cs typeface="Arial"/>
              </a:rPr>
              <a:t>¿Este paciente es de riesgo alto?</a:t>
            </a:r>
          </a:p>
          <a:p>
            <a:pPr lvl="1"/>
            <a:r>
              <a:rPr lang="es-LA" sz="2400" b="0" i="0" strike="noStrike" cap="none" spc="0" baseline="0">
                <a:solidFill>
                  <a:srgbClr val="262626"/>
                </a:solidFill>
                <a:effectLst/>
                <a:latin typeface="Arial"/>
                <a:ea typeface="Arial"/>
                <a:cs typeface="Arial"/>
              </a:rPr>
              <a:t>Sí, en otros antecedentes usted averigua que el paciente tenía enfermedad renal crónica, con una última TFG de 45;</a:t>
            </a:r>
            <a:endParaRPr lang="en-US" b="1" dirty="0"/>
          </a:p>
          <a:p>
            <a:r>
              <a:rPr lang="es-LA" sz="2800" b="1" i="0" strike="noStrike" cap="none" spc="0" baseline="0">
                <a:solidFill>
                  <a:srgbClr val="262626"/>
                </a:solidFill>
                <a:effectLst/>
                <a:latin typeface="Arial"/>
                <a:ea typeface="Arial"/>
                <a:cs typeface="Arial"/>
              </a:rPr>
              <a:t>¿También toma medicamentos que están contraindicados o requieren ajustes?</a:t>
            </a:r>
          </a:p>
          <a:p>
            <a:pPr lvl="1"/>
            <a:r>
              <a:rPr lang="es-LA" sz="2400" b="0" i="0" strike="noStrike" cap="none" spc="0" baseline="0">
                <a:solidFill>
                  <a:srgbClr val="262626"/>
                </a:solidFill>
                <a:effectLst/>
                <a:latin typeface="Arial"/>
                <a:ea typeface="Arial"/>
                <a:cs typeface="Arial"/>
              </a:rPr>
              <a:t>Solo toma metoprolol</a:t>
            </a:r>
          </a:p>
          <a:p>
            <a:pPr lvl="1"/>
            <a:r>
              <a:rPr lang="es-LA" sz="2400" b="0" i="0" strike="noStrike" cap="none" spc="0" baseline="0">
                <a:solidFill>
                  <a:srgbClr val="262626"/>
                </a:solidFill>
                <a:effectLst/>
                <a:latin typeface="Arial"/>
                <a:ea typeface="Arial"/>
                <a:cs typeface="Arial"/>
              </a:rPr>
              <a:t>Puede consultar </a:t>
            </a:r>
            <a:r>
              <a:rPr lang="es-LA" sz="2400" b="0" i="0" strike="noStrike" cap="none" spc="0" baseline="0">
                <a:solidFill>
                  <a:srgbClr val="262626"/>
                </a:solidFill>
                <a:effectLst/>
                <a:latin typeface="Arial"/>
                <a:ea typeface="Arial"/>
                <a:cs typeface="Arial"/>
                <a:hlinkClick r:id="rId3" history="0"/>
              </a:rPr>
              <a:t>https://www.covid19-druginteractions.org/checker</a:t>
            </a:r>
            <a:r>
              <a:rPr lang="es-LA" sz="2400" b="0" i="0" strike="noStrike" cap="none" spc="0" baseline="0">
                <a:solidFill>
                  <a:srgbClr val="262626"/>
                </a:solidFill>
                <a:effectLst/>
                <a:latin typeface="Arial"/>
                <a:ea typeface="Arial"/>
                <a:cs typeface="Arial"/>
              </a:rPr>
              <a:t> para ver si hay interacciones</a:t>
            </a:r>
          </a:p>
          <a:p>
            <a:r>
              <a:rPr lang="es-LA" sz="2800" b="1" i="0" strike="noStrike" cap="none" spc="0" baseline="0">
                <a:solidFill>
                  <a:srgbClr val="262626"/>
                </a:solidFill>
                <a:effectLst/>
                <a:latin typeface="Arial"/>
                <a:ea typeface="Arial"/>
                <a:cs typeface="Arial"/>
              </a:rPr>
              <a:t>¿Cuál es el plan adecuado para este </a:t>
            </a:r>
            <a:r>
              <a:rPr lang="en-US" sz="2800" b="1" i="0" strike="noStrike" cap="none" spc="0" baseline="0" dirty="0">
                <a:solidFill>
                  <a:srgbClr val="262626"/>
                </a:solidFill>
                <a:effectLst/>
                <a:latin typeface="Arial"/>
                <a:ea typeface="Arial"/>
                <a:cs typeface="Arial"/>
              </a:rPr>
              <a:t>                  </a:t>
            </a:r>
            <a:r>
              <a:rPr lang="es-LA" sz="2800" b="1" i="0" strike="noStrike" cap="none" spc="0" baseline="0">
                <a:solidFill>
                  <a:srgbClr val="262626"/>
                </a:solidFill>
                <a:effectLst/>
                <a:latin typeface="Arial"/>
                <a:ea typeface="Arial"/>
                <a:cs typeface="Arial"/>
              </a:rPr>
              <a:t>paciente?</a:t>
            </a:r>
          </a:p>
          <a:p>
            <a:pPr lvl="1"/>
            <a:endParaRPr lang="en-US" dirty="0"/>
          </a:p>
          <a:p>
            <a:pPr lvl="1"/>
            <a:endParaRPr lang="en-US" dirty="0"/>
          </a:p>
        </p:txBody>
      </p:sp>
      <p:sp>
        <p:nvSpPr>
          <p:cNvPr id="4" name="TextBox 3">
            <a:extLst>
              <a:ext uri="{FF2B5EF4-FFF2-40B4-BE49-F238E27FC236}">
                <a16:creationId xmlns:a16="http://schemas.microsoft.com/office/drawing/2014/main" id="{45173458-0E56-97DA-F4AA-C60D4F91F998}"/>
              </a:ext>
            </a:extLst>
          </p:cNvPr>
          <p:cNvSpPr txBox="1"/>
          <p:nvPr/>
        </p:nvSpPr>
        <p:spPr>
          <a:xfrm>
            <a:off x="50648" y="5504456"/>
            <a:ext cx="7451164" cy="2072640"/>
          </a:xfrm>
          <a:prstGeom prst="rect">
            <a:avLst/>
          </a:prstGeom>
          <a:noFill/>
        </p:spPr>
        <p:txBody>
          <a:bodyPr wrap="square" rtlCol="0">
            <a:spAutoFit/>
          </a:bodyPr>
          <a:lstStyle/>
          <a:p>
            <a:pPr algn="ctr"/>
            <a:r>
              <a:rPr lang="es-LA" sz="2600" b="1" i="0" strike="noStrike" cap="none" spc="0" baseline="0">
                <a:solidFill>
                  <a:srgbClr val="000000"/>
                </a:solidFill>
                <a:effectLst/>
                <a:latin typeface="Arial"/>
                <a:ea typeface="Arial"/>
                <a:cs typeface="Arial"/>
              </a:rPr>
              <a:t>Este paciente es candidato para PAXLOVID.  Se debe administrar en dosificación renal, media dosis de nirmatrelvir.</a:t>
            </a:r>
          </a:p>
          <a:p>
            <a:pPr algn="ctr"/>
            <a:endParaRPr lang="en-US" sz="2600" dirty="0"/>
          </a:p>
          <a:p>
            <a:pPr algn="ctr"/>
            <a:endParaRPr lang="en-US" sz="2600" dirty="0"/>
          </a:p>
        </p:txBody>
      </p:sp>
      <p:pic>
        <p:nvPicPr>
          <p:cNvPr id="5" name="Picture 4">
            <a:extLst>
              <a:ext uri="{FF2B5EF4-FFF2-40B4-BE49-F238E27FC236}">
                <a16:creationId xmlns:a16="http://schemas.microsoft.com/office/drawing/2014/main" id="{17EC940E-2CA4-6F83-1B79-428C87CFC6E1}"/>
              </a:ext>
            </a:extLst>
          </p:cNvPr>
          <p:cNvPicPr>
            <a:picLocks noChangeAspect="1"/>
          </p:cNvPicPr>
          <p:nvPr/>
        </p:nvPicPr>
        <p:blipFill>
          <a:blip r:embed="rId4"/>
          <a:srcRect t="-552" r="-476" b="58157"/>
          <a:stretch>
            <a:fillRect/>
          </a:stretch>
        </p:blipFill>
        <p:spPr>
          <a:xfrm>
            <a:off x="8422972" y="4654989"/>
            <a:ext cx="3718380" cy="2092881"/>
          </a:xfrm>
          <a:prstGeom prst="rect">
            <a:avLst/>
          </a:prstGeom>
        </p:spPr>
      </p:pic>
    </p:spTree>
    <p:extLst>
      <p:ext uri="{BB962C8B-B14F-4D97-AF65-F5344CB8AC3E}">
        <p14:creationId xmlns:p14="http://schemas.microsoft.com/office/powerpoint/2010/main" val="33578239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1A33D-E529-DAB3-F49C-EC0FF35D1C11}"/>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práctico n.° 5</a:t>
            </a:r>
          </a:p>
        </p:txBody>
      </p:sp>
      <p:sp>
        <p:nvSpPr>
          <p:cNvPr id="3" name="Content Placeholder 2">
            <a:extLst>
              <a:ext uri="{FF2B5EF4-FFF2-40B4-BE49-F238E27FC236}">
                <a16:creationId xmlns:a16="http://schemas.microsoft.com/office/drawing/2014/main" id="{B745F309-E1AB-C9B0-3A39-5AA40FA77731}"/>
              </a:ext>
            </a:extLst>
          </p:cNvPr>
          <p:cNvSpPr>
            <a:spLocks noGrp="1"/>
          </p:cNvSpPr>
          <p:nvPr>
            <p:ph idx="1"/>
          </p:nvPr>
        </p:nvSpPr>
        <p:spPr>
          <a:xfrm>
            <a:off x="838200" y="1636730"/>
            <a:ext cx="9434209" cy="4932746"/>
          </a:xfrm>
        </p:spPr>
        <p:txBody>
          <a:bodyPr vert="horz" lIns="91440" tIns="45720" rIns="91440" bIns="45720" rtlCol="0" anchor="t">
            <a:noAutofit/>
          </a:bodyPr>
          <a:lstStyle/>
          <a:p>
            <a:r>
              <a:rPr lang="es-LA" sz="2800" b="0" i="0" strike="noStrike" cap="none" spc="0" baseline="0">
                <a:solidFill>
                  <a:srgbClr val="262626"/>
                </a:solidFill>
                <a:effectLst/>
                <a:latin typeface="Arial"/>
                <a:ea typeface="Arial"/>
                <a:cs typeface="Arial"/>
              </a:rPr>
              <a:t>Una mujer de 55 años ingresa al centro médico.</a:t>
            </a:r>
          </a:p>
          <a:p>
            <a:r>
              <a:rPr lang="es-LA" sz="2800" b="0" i="0" strike="noStrike" cap="none" spc="0" baseline="0">
                <a:solidFill>
                  <a:srgbClr val="262626"/>
                </a:solidFill>
                <a:effectLst/>
                <a:latin typeface="Arial"/>
                <a:ea typeface="Arial"/>
                <a:cs typeface="Arial"/>
              </a:rPr>
              <a:t>Ha tenido malestar, fiebre, dolor de garganta y congestión durante los últimos 2 días. </a:t>
            </a:r>
            <a:endParaRPr lang="en-US" dirty="0"/>
          </a:p>
          <a:p>
            <a:r>
              <a:rPr lang="es-LA" sz="2800" b="0" i="0" strike="noStrike" cap="none" spc="0" baseline="0">
                <a:solidFill>
                  <a:srgbClr val="262626"/>
                </a:solidFill>
                <a:effectLst/>
                <a:latin typeface="Arial"/>
                <a:ea typeface="Arial"/>
                <a:cs typeface="Arial"/>
              </a:rPr>
              <a:t>Signos vitales: FC 85; FR 14; SpO2: 97 %; PA 117/75; Temp. 38,4</a:t>
            </a:r>
            <a:r>
              <a:rPr lang="en-US" sz="2800" b="0" i="0" strike="noStrike" cap="none" spc="0" baseline="0" dirty="0">
                <a:solidFill>
                  <a:srgbClr val="262626"/>
                </a:solidFill>
                <a:effectLst/>
                <a:latin typeface="Arial"/>
                <a:ea typeface="Arial"/>
                <a:cs typeface="Arial"/>
              </a:rPr>
              <a:t>.</a:t>
            </a:r>
            <a:endParaRPr lang="es-LA" sz="2800" b="0" i="0" strike="noStrike" cap="none" spc="0" baseline="0">
              <a:solidFill>
                <a:srgbClr val="262626"/>
              </a:solidFill>
              <a:effectLst/>
              <a:latin typeface="Arial"/>
              <a:ea typeface="Arial"/>
              <a:cs typeface="Arial"/>
            </a:endParaRPr>
          </a:p>
          <a:p>
            <a:r>
              <a:rPr lang="es-LA" sz="2800" b="0" i="0" strike="noStrike" cap="none" spc="0" baseline="0">
                <a:solidFill>
                  <a:srgbClr val="262626"/>
                </a:solidFill>
                <a:effectLst/>
                <a:latin typeface="Arial"/>
                <a:ea typeface="Arial"/>
                <a:cs typeface="Arial"/>
              </a:rPr>
              <a:t>No tiene ningún malestar agudo, está despierta, responde a las preguntas, no tiene aumento del esfuerzo respiratorio ni disnea.</a:t>
            </a:r>
          </a:p>
          <a:p>
            <a:endParaRPr lang="en-US" dirty="0"/>
          </a:p>
        </p:txBody>
      </p:sp>
    </p:spTree>
    <p:extLst>
      <p:ext uri="{BB962C8B-B14F-4D97-AF65-F5344CB8AC3E}">
        <p14:creationId xmlns:p14="http://schemas.microsoft.com/office/powerpoint/2010/main" val="166099615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2DCBB-C4DC-B0B7-0B6C-69000C34BC96}"/>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n.° 5 Continuación</a:t>
            </a:r>
          </a:p>
        </p:txBody>
      </p:sp>
      <p:sp>
        <p:nvSpPr>
          <p:cNvPr id="3" name="Content Placeholder 2">
            <a:extLst>
              <a:ext uri="{FF2B5EF4-FFF2-40B4-BE49-F238E27FC236}">
                <a16:creationId xmlns:a16="http://schemas.microsoft.com/office/drawing/2014/main" id="{42251A39-1930-2348-D5A3-00A40E9AB093}"/>
              </a:ext>
            </a:extLst>
          </p:cNvPr>
          <p:cNvSpPr>
            <a:spLocks noGrp="1"/>
          </p:cNvSpPr>
          <p:nvPr>
            <p:ph idx="1"/>
          </p:nvPr>
        </p:nvSpPr>
        <p:spPr/>
        <p:txBody>
          <a:bodyPr vert="horz" lIns="91440" tIns="45720" rIns="91440" bIns="45720" rtlCol="0" anchor="t">
            <a:noAutofit/>
          </a:bodyPr>
          <a:lstStyle/>
          <a:p>
            <a:r>
              <a:rPr lang="es-LA" sz="2800" b="1" i="0" strike="noStrike" cap="none" spc="0" baseline="0">
                <a:solidFill>
                  <a:srgbClr val="262626"/>
                </a:solidFill>
                <a:effectLst/>
                <a:latin typeface="Arial"/>
                <a:ea typeface="Arial"/>
                <a:cs typeface="Arial"/>
              </a:rPr>
              <a:t>¿Tiene esta paciente COVID-19?</a:t>
            </a:r>
          </a:p>
          <a:p>
            <a:pPr lvl="1"/>
            <a:r>
              <a:rPr lang="es-LA" sz="2400" b="0" i="0" strike="noStrike" cap="none" spc="0" baseline="0">
                <a:solidFill>
                  <a:srgbClr val="262626"/>
                </a:solidFill>
                <a:effectLst/>
                <a:latin typeface="Arial"/>
                <a:ea typeface="Arial"/>
                <a:cs typeface="Arial"/>
              </a:rPr>
              <a:t>Sí, confirmado mediante prueba rápida de antígenos.</a:t>
            </a:r>
          </a:p>
          <a:p>
            <a:r>
              <a:rPr lang="es-LA" sz="2800" b="1" i="0" strike="noStrike" cap="none" spc="0" baseline="0">
                <a:solidFill>
                  <a:srgbClr val="262626"/>
                </a:solidFill>
                <a:effectLst/>
                <a:latin typeface="Arial"/>
                <a:ea typeface="Arial"/>
                <a:cs typeface="Arial"/>
              </a:rPr>
              <a:t>¿Tiene esta paciente síntomas graves?</a:t>
            </a:r>
          </a:p>
          <a:p>
            <a:pPr lvl="1"/>
            <a:r>
              <a:rPr lang="es-LA" sz="2400" b="0" i="0" strike="noStrike" cap="none" spc="0" baseline="0">
                <a:solidFill>
                  <a:srgbClr val="262626"/>
                </a:solidFill>
                <a:effectLst/>
                <a:latin typeface="Arial"/>
                <a:ea typeface="Arial"/>
                <a:cs typeface="Arial"/>
              </a:rPr>
              <a:t>No, cumple con los criterios de síntomas leves.</a:t>
            </a:r>
          </a:p>
          <a:p>
            <a:r>
              <a:rPr lang="es-LA" sz="2800" b="1" i="0" strike="noStrike" cap="none" spc="0" baseline="0">
                <a:solidFill>
                  <a:srgbClr val="262626"/>
                </a:solidFill>
                <a:effectLst/>
                <a:latin typeface="Arial"/>
                <a:ea typeface="Arial"/>
                <a:cs typeface="Arial"/>
              </a:rPr>
              <a:t>¿Ha tenido síntomas durante menos de 5 días?</a:t>
            </a:r>
          </a:p>
          <a:p>
            <a:pPr lvl="1"/>
            <a:r>
              <a:rPr lang="es-LA" sz="2400" b="0" i="0" strike="noStrike" cap="none" spc="0" baseline="0">
                <a:solidFill>
                  <a:srgbClr val="262626"/>
                </a:solidFill>
                <a:effectLst/>
                <a:latin typeface="Arial"/>
                <a:ea typeface="Arial"/>
                <a:cs typeface="Arial"/>
              </a:rPr>
              <a:t>Sí, sus síntomas comenzaron 2 días atrás.</a:t>
            </a:r>
          </a:p>
        </p:txBody>
      </p:sp>
    </p:spTree>
    <p:extLst>
      <p:ext uri="{BB962C8B-B14F-4D97-AF65-F5344CB8AC3E}">
        <p14:creationId xmlns:p14="http://schemas.microsoft.com/office/powerpoint/2010/main" val="1737294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EC723-0850-6452-6379-EDA3DDFAD08A}"/>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n.° 5 Continuación</a:t>
            </a:r>
          </a:p>
        </p:txBody>
      </p:sp>
      <p:sp>
        <p:nvSpPr>
          <p:cNvPr id="3" name="Content Placeholder 2">
            <a:extLst>
              <a:ext uri="{FF2B5EF4-FFF2-40B4-BE49-F238E27FC236}">
                <a16:creationId xmlns:a16="http://schemas.microsoft.com/office/drawing/2014/main" id="{83ED400F-61B1-7CEE-C7CF-E3DD5C1EDC42}"/>
              </a:ext>
            </a:extLst>
          </p:cNvPr>
          <p:cNvSpPr>
            <a:spLocks noGrp="1"/>
          </p:cNvSpPr>
          <p:nvPr>
            <p:ph idx="1"/>
          </p:nvPr>
        </p:nvSpPr>
        <p:spPr>
          <a:xfrm>
            <a:off x="838200" y="1636730"/>
            <a:ext cx="8543925" cy="2234879"/>
          </a:xfrm>
        </p:spPr>
        <p:txBody>
          <a:bodyPr/>
          <a:lstStyle/>
          <a:p>
            <a:r>
              <a:rPr lang="es-LA" sz="2800" b="1" i="0" strike="noStrike" cap="none" spc="0" baseline="0">
                <a:solidFill>
                  <a:srgbClr val="262626"/>
                </a:solidFill>
                <a:effectLst/>
                <a:latin typeface="Arial"/>
                <a:ea typeface="Arial"/>
                <a:cs typeface="Arial"/>
              </a:rPr>
              <a:t>¿Esta paciente es de riesgo alto?</a:t>
            </a:r>
          </a:p>
          <a:p>
            <a:pPr lvl="1"/>
            <a:r>
              <a:rPr lang="es-LA" sz="2400" b="0" i="0" strike="noStrike" cap="none" spc="0" baseline="0">
                <a:solidFill>
                  <a:srgbClr val="262626"/>
                </a:solidFill>
                <a:effectLst/>
                <a:latin typeface="Arial"/>
                <a:ea typeface="Arial"/>
                <a:cs typeface="Arial"/>
              </a:rPr>
              <a:t>Sí, en otros antecedentes usted averigua que tiene enfermedad hepática significativa, descrita anteriormente como Child-Pugh Clase C. </a:t>
            </a:r>
          </a:p>
          <a:p>
            <a:r>
              <a:rPr lang="es-LA" sz="2800" b="1" i="0" strike="noStrike" cap="none" spc="0" baseline="0">
                <a:solidFill>
                  <a:srgbClr val="262626"/>
                </a:solidFill>
                <a:effectLst/>
                <a:latin typeface="Arial"/>
                <a:ea typeface="Arial"/>
                <a:cs typeface="Arial"/>
              </a:rPr>
              <a:t>¿Cuál es un plan adecuado para esta paciente?</a:t>
            </a:r>
          </a:p>
          <a:p>
            <a:pPr lvl="1"/>
            <a:endParaRPr lang="en-US"/>
          </a:p>
        </p:txBody>
      </p:sp>
      <p:sp>
        <p:nvSpPr>
          <p:cNvPr id="4" name="TextBox 3">
            <a:extLst>
              <a:ext uri="{FF2B5EF4-FFF2-40B4-BE49-F238E27FC236}">
                <a16:creationId xmlns:a16="http://schemas.microsoft.com/office/drawing/2014/main" id="{80002F97-BFF4-8A61-EA11-194F428B7794}"/>
              </a:ext>
            </a:extLst>
          </p:cNvPr>
          <p:cNvSpPr txBox="1"/>
          <p:nvPr/>
        </p:nvSpPr>
        <p:spPr>
          <a:xfrm>
            <a:off x="343710" y="4436439"/>
            <a:ext cx="11296355" cy="1938992"/>
          </a:xfrm>
          <a:prstGeom prst="rect">
            <a:avLst/>
          </a:prstGeom>
          <a:noFill/>
        </p:spPr>
        <p:txBody>
          <a:bodyPr wrap="square" rtlCol="0">
            <a:spAutoFit/>
          </a:bodyPr>
          <a:lstStyle/>
          <a:p>
            <a:pPr algn="ctr"/>
            <a:r>
              <a:rPr lang="es-LA" sz="2400" b="1" i="0" strike="noStrike" cap="none" spc="0" baseline="0">
                <a:solidFill>
                  <a:srgbClr val="000000"/>
                </a:solidFill>
                <a:effectLst/>
                <a:latin typeface="Arial"/>
                <a:ea typeface="Arial"/>
                <a:cs typeface="Arial"/>
              </a:rPr>
              <a:t>Esta paciente no puede tomar Paxlovid, pero es candidata para molnupiravir, en función del factor de riesgo sin ninguna otra contraindicación. </a:t>
            </a:r>
          </a:p>
          <a:p>
            <a:pPr algn="ctr"/>
            <a:endParaRPr lang="en-US" sz="2400" b="1" dirty="0">
              <a:highlight>
                <a:srgbClr val="00FF00"/>
              </a:highlight>
            </a:endParaRPr>
          </a:p>
          <a:p>
            <a:pPr algn="ctr"/>
            <a:r>
              <a:rPr lang="es-LA" sz="2400" b="1" i="0" strike="noStrike" cap="none" spc="0" baseline="0">
                <a:solidFill>
                  <a:srgbClr val="000000"/>
                </a:solidFill>
                <a:effectLst/>
                <a:latin typeface="Arial"/>
                <a:ea typeface="Arial"/>
                <a:cs typeface="Arial"/>
              </a:rPr>
              <a:t>¡Prescriba molnupiravir!</a:t>
            </a:r>
          </a:p>
        </p:txBody>
      </p:sp>
    </p:spTree>
    <p:extLst>
      <p:ext uri="{BB962C8B-B14F-4D97-AF65-F5344CB8AC3E}">
        <p14:creationId xmlns:p14="http://schemas.microsoft.com/office/powerpoint/2010/main" val="39071910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67671-66DE-4E61-7287-BDC97BF1A2BD}"/>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de práctica n.° 6</a:t>
            </a:r>
          </a:p>
        </p:txBody>
      </p:sp>
      <p:sp>
        <p:nvSpPr>
          <p:cNvPr id="3" name="Content Placeholder 2">
            <a:extLst>
              <a:ext uri="{FF2B5EF4-FFF2-40B4-BE49-F238E27FC236}">
                <a16:creationId xmlns:a16="http://schemas.microsoft.com/office/drawing/2014/main" id="{B4C95142-83FC-CBB8-FFD1-0A3715CDB9E7}"/>
              </a:ext>
            </a:extLst>
          </p:cNvPr>
          <p:cNvSpPr>
            <a:spLocks noGrp="1"/>
          </p:cNvSpPr>
          <p:nvPr>
            <p:ph idx="1"/>
          </p:nvPr>
        </p:nvSpPr>
        <p:spPr>
          <a:xfrm>
            <a:off x="838200" y="1636730"/>
            <a:ext cx="9628762" cy="4932746"/>
          </a:xfrm>
        </p:spPr>
        <p:txBody>
          <a:bodyPr vert="horz" lIns="91440" tIns="45720" rIns="91440" bIns="45720" rtlCol="0" anchor="t">
            <a:noAutofit/>
          </a:bodyPr>
          <a:lstStyle/>
          <a:p>
            <a:r>
              <a:rPr lang="es-LA" sz="2800" b="0" i="0" strike="noStrike" cap="none" spc="0" baseline="0">
                <a:solidFill>
                  <a:srgbClr val="262626"/>
                </a:solidFill>
                <a:effectLst/>
                <a:latin typeface="Arial"/>
                <a:ea typeface="Arial"/>
                <a:cs typeface="Arial"/>
              </a:rPr>
              <a:t>Un hombre de 54 años ingresa al centro médico.</a:t>
            </a:r>
          </a:p>
          <a:p>
            <a:r>
              <a:rPr lang="es-LA" sz="2800" b="0" i="0" strike="noStrike" cap="none" spc="0" baseline="0">
                <a:solidFill>
                  <a:srgbClr val="262626"/>
                </a:solidFill>
                <a:effectLst/>
                <a:latin typeface="Arial"/>
                <a:ea typeface="Arial"/>
                <a:cs typeface="Arial"/>
              </a:rPr>
              <a:t>Tiene fiebre, dolor de garganta y congestión. También tiene tos leve y otras 3 personas de su hogar han estado enfermas en los últimos días.  Los síntomas comenzaron hace 2 días.</a:t>
            </a:r>
          </a:p>
          <a:p>
            <a:r>
              <a:rPr lang="es-LA" sz="2800" b="0" i="0" strike="noStrike" cap="none" spc="0" baseline="0">
                <a:solidFill>
                  <a:srgbClr val="262626"/>
                </a:solidFill>
                <a:effectLst/>
                <a:latin typeface="Arial"/>
                <a:ea typeface="Arial"/>
                <a:cs typeface="Arial"/>
              </a:rPr>
              <a:t>Signos vitales: FC 76; FR: 12; SpO2: 98 %; PA 118/65; Temp. 37,9</a:t>
            </a:r>
            <a:r>
              <a:rPr lang="en-US" sz="2800" b="0" i="0" strike="noStrike" cap="none" spc="0" baseline="0" dirty="0">
                <a:solidFill>
                  <a:srgbClr val="262626"/>
                </a:solidFill>
                <a:effectLst/>
                <a:latin typeface="Arial"/>
                <a:ea typeface="Arial"/>
                <a:cs typeface="Arial"/>
              </a:rPr>
              <a:t>.</a:t>
            </a:r>
            <a:endParaRPr lang="es-LA" sz="2800" b="0" i="0" strike="noStrike" cap="none" spc="0" baseline="0">
              <a:solidFill>
                <a:srgbClr val="262626"/>
              </a:solidFill>
              <a:effectLst/>
              <a:latin typeface="Arial"/>
              <a:ea typeface="Arial"/>
              <a:cs typeface="Arial"/>
            </a:endParaRPr>
          </a:p>
          <a:p>
            <a:r>
              <a:rPr lang="es-LA" sz="2800" b="0" i="0" strike="noStrike" cap="none" spc="0" baseline="0">
                <a:solidFill>
                  <a:srgbClr val="262626"/>
                </a:solidFill>
                <a:effectLst/>
                <a:latin typeface="Arial"/>
                <a:ea typeface="Arial"/>
                <a:cs typeface="Arial"/>
              </a:rPr>
              <a:t>El paciente no tiene problemas para respirar, sus pulmones están despejados, está alerta y orientado, sin malestar agudo.</a:t>
            </a:r>
          </a:p>
        </p:txBody>
      </p:sp>
    </p:spTree>
    <p:extLst>
      <p:ext uri="{BB962C8B-B14F-4D97-AF65-F5344CB8AC3E}">
        <p14:creationId xmlns:p14="http://schemas.microsoft.com/office/powerpoint/2010/main" val="320069891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B0997E-85F3-9A32-1FDA-7656882569D5}"/>
              </a:ext>
            </a:extLst>
          </p:cNvPr>
          <p:cNvSpPr>
            <a:spLocks noGrp="1"/>
          </p:cNvSpPr>
          <p:nvPr>
            <p:ph idx="1"/>
          </p:nvPr>
        </p:nvSpPr>
        <p:spPr/>
        <p:txBody>
          <a:bodyPr/>
          <a:lstStyle/>
          <a:p>
            <a:r>
              <a:rPr lang="es-LA" sz="2800" b="1" i="0" strike="noStrike" cap="none" spc="0" baseline="0">
                <a:solidFill>
                  <a:srgbClr val="262626"/>
                </a:solidFill>
                <a:effectLst/>
                <a:latin typeface="Arial"/>
                <a:ea typeface="Arial"/>
                <a:cs typeface="Arial"/>
              </a:rPr>
              <a:t>¿Tiene este paciente COVID-19?</a:t>
            </a:r>
          </a:p>
          <a:p>
            <a:pPr lvl="1"/>
            <a:r>
              <a:rPr lang="es-LA" sz="2400" b="0" i="0" strike="noStrike" cap="none" spc="0" baseline="0">
                <a:solidFill>
                  <a:srgbClr val="262626"/>
                </a:solidFill>
                <a:effectLst/>
                <a:latin typeface="Arial"/>
                <a:ea typeface="Arial"/>
                <a:cs typeface="Arial"/>
              </a:rPr>
              <a:t>Sí, confirmado mediante prueba rápida de antígenos.</a:t>
            </a:r>
          </a:p>
          <a:p>
            <a:r>
              <a:rPr lang="es-LA" sz="2800" b="1" i="0" strike="noStrike" cap="none" spc="0" baseline="0">
                <a:solidFill>
                  <a:srgbClr val="262626"/>
                </a:solidFill>
                <a:effectLst/>
                <a:latin typeface="Arial"/>
                <a:ea typeface="Arial"/>
                <a:cs typeface="Arial"/>
              </a:rPr>
              <a:t>¿Tiene este paciente síntomas graves?</a:t>
            </a:r>
          </a:p>
          <a:p>
            <a:pPr lvl="1"/>
            <a:r>
              <a:rPr lang="es-LA" sz="2400" b="0" i="0" strike="noStrike" cap="none" spc="0" baseline="0">
                <a:solidFill>
                  <a:srgbClr val="262626"/>
                </a:solidFill>
                <a:effectLst/>
                <a:latin typeface="Arial"/>
                <a:ea typeface="Arial"/>
                <a:cs typeface="Arial"/>
              </a:rPr>
              <a:t>No, no cumple con los criterios de enfermedad grave, su oxigenación es normal.</a:t>
            </a:r>
          </a:p>
          <a:p>
            <a:r>
              <a:rPr lang="es-LA" sz="2800" b="1" i="0" strike="noStrike" cap="none" spc="0" baseline="0">
                <a:solidFill>
                  <a:srgbClr val="262626"/>
                </a:solidFill>
                <a:effectLst/>
                <a:latin typeface="Arial"/>
                <a:ea typeface="Arial"/>
                <a:cs typeface="Arial"/>
              </a:rPr>
              <a:t>¿Ha tenido síntomas durante menos de 5 días?</a:t>
            </a:r>
          </a:p>
          <a:p>
            <a:pPr lvl="1"/>
            <a:r>
              <a:rPr lang="es-LA" sz="2400" b="0" i="0" strike="noStrike" cap="none" spc="0" baseline="0">
                <a:solidFill>
                  <a:srgbClr val="262626"/>
                </a:solidFill>
                <a:effectLst/>
                <a:latin typeface="Arial"/>
                <a:ea typeface="Arial"/>
                <a:cs typeface="Arial"/>
              </a:rPr>
              <a:t>Sí, sus síntomas comenzaron 2 días atrás.</a:t>
            </a:r>
          </a:p>
        </p:txBody>
      </p:sp>
      <p:sp>
        <p:nvSpPr>
          <p:cNvPr id="2" name="Title 1">
            <a:extLst>
              <a:ext uri="{FF2B5EF4-FFF2-40B4-BE49-F238E27FC236}">
                <a16:creationId xmlns:a16="http://schemas.microsoft.com/office/drawing/2014/main" id="{03DC17F3-31E8-2FA9-4680-54328A007F1B}"/>
              </a:ext>
            </a:extLst>
          </p:cNvPr>
          <p:cNvSpPr>
            <a:spLocks noGrp="1"/>
          </p:cNvSpPr>
          <p:nvPr>
            <p:ph type="title"/>
          </p:nvPr>
        </p:nvSpPr>
        <p:spPr/>
        <p:txBody>
          <a:bodyPr/>
          <a:lstStyle/>
          <a:p>
            <a:r>
              <a:rPr lang="es-LA" sz="3600" b="1" i="0" strike="noStrike" cap="none" spc="0" baseline="0">
                <a:solidFill>
                  <a:srgbClr val="577F9F"/>
                </a:solidFill>
                <a:effectLst/>
                <a:latin typeface="Arial"/>
                <a:ea typeface="Arial"/>
                <a:cs typeface="Arial"/>
              </a:rPr>
              <a:t>Caso n.° 6 Continuación</a:t>
            </a:r>
          </a:p>
        </p:txBody>
      </p:sp>
    </p:spTree>
    <p:extLst>
      <p:ext uri="{BB962C8B-B14F-4D97-AF65-F5344CB8AC3E}">
        <p14:creationId xmlns:p14="http://schemas.microsoft.com/office/powerpoint/2010/main" val="26203221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0EA81-3890-0965-2FCA-FEDD9A79612A}"/>
              </a:ext>
            </a:extLst>
          </p:cNvPr>
          <p:cNvSpPr>
            <a:spLocks noGrp="1"/>
          </p:cNvSpPr>
          <p:nvPr>
            <p:ph type="title"/>
          </p:nvPr>
        </p:nvSpPr>
        <p:spPr>
          <a:xfrm>
            <a:off x="468549" y="288524"/>
            <a:ext cx="8543925" cy="800039"/>
          </a:xfrm>
        </p:spPr>
        <p:txBody>
          <a:bodyPr/>
          <a:lstStyle/>
          <a:p>
            <a:r>
              <a:rPr lang="es-LA" sz="3600" b="1" i="0" strike="noStrike" cap="none" spc="0" baseline="0">
                <a:solidFill>
                  <a:srgbClr val="577F9F"/>
                </a:solidFill>
                <a:effectLst/>
                <a:latin typeface="Arial"/>
                <a:ea typeface="Arial"/>
                <a:cs typeface="Arial"/>
              </a:rPr>
              <a:t>Caso n.° 6 Continuación:</a:t>
            </a:r>
          </a:p>
        </p:txBody>
      </p:sp>
      <p:sp>
        <p:nvSpPr>
          <p:cNvPr id="3" name="Content Placeholder 2">
            <a:extLst>
              <a:ext uri="{FF2B5EF4-FFF2-40B4-BE49-F238E27FC236}">
                <a16:creationId xmlns:a16="http://schemas.microsoft.com/office/drawing/2014/main" id="{D66E85AE-F912-60AA-3DFE-517C8F77589F}"/>
              </a:ext>
            </a:extLst>
          </p:cNvPr>
          <p:cNvSpPr>
            <a:spLocks noGrp="1"/>
          </p:cNvSpPr>
          <p:nvPr>
            <p:ph idx="1"/>
          </p:nvPr>
        </p:nvSpPr>
        <p:spPr>
          <a:xfrm>
            <a:off x="877111" y="1305990"/>
            <a:ext cx="10426429" cy="4083133"/>
          </a:xfrm>
        </p:spPr>
        <p:txBody>
          <a:bodyPr/>
          <a:lstStyle/>
          <a:p>
            <a:r>
              <a:rPr lang="es-LA" sz="2600" b="1" i="0" strike="noStrike" cap="none" spc="0" baseline="0">
                <a:solidFill>
                  <a:srgbClr val="262626"/>
                </a:solidFill>
                <a:effectLst/>
                <a:latin typeface="Arial"/>
                <a:ea typeface="Arial"/>
                <a:cs typeface="Arial"/>
              </a:rPr>
              <a:t>¿Este paciente es de riesgo alto?</a:t>
            </a:r>
          </a:p>
          <a:p>
            <a:pPr lvl="1"/>
            <a:r>
              <a:rPr lang="es-LA" sz="2200" b="0" i="0" strike="noStrike" cap="none" spc="0" baseline="0">
                <a:solidFill>
                  <a:srgbClr val="262626"/>
                </a:solidFill>
                <a:effectLst/>
                <a:latin typeface="Arial"/>
                <a:ea typeface="Arial"/>
                <a:cs typeface="Arial"/>
              </a:rPr>
              <a:t>Sí, al realizar más consultas usted se entera de que tiene diabetes, colesterol alto y VIH.</a:t>
            </a:r>
          </a:p>
          <a:p>
            <a:r>
              <a:rPr lang="es-LA" sz="2600" b="1" i="0" strike="noStrike" cap="none" spc="0" baseline="0">
                <a:solidFill>
                  <a:srgbClr val="262626"/>
                </a:solidFill>
                <a:effectLst/>
                <a:latin typeface="Arial"/>
                <a:ea typeface="Arial"/>
                <a:cs typeface="Arial"/>
              </a:rPr>
              <a:t>¿También toma medicamentos que podrían estar contraindicados o requerir un ajuste?</a:t>
            </a:r>
          </a:p>
          <a:p>
            <a:pPr lvl="1"/>
            <a:r>
              <a:rPr lang="es-LA" sz="2200" b="0" i="0" strike="noStrike" cap="none" spc="0" baseline="0">
                <a:solidFill>
                  <a:srgbClr val="262626"/>
                </a:solidFill>
                <a:effectLst/>
                <a:latin typeface="Arial"/>
                <a:ea typeface="Arial"/>
                <a:cs typeface="Arial"/>
              </a:rPr>
              <a:t>Sí, toma Biktarvy (</a:t>
            </a:r>
            <a:r>
              <a:rPr lang="es-LA" sz="2200" b="0" i="0" strike="noStrike" cap="none" spc="0" baseline="0">
                <a:solidFill>
                  <a:srgbClr val="000000"/>
                </a:solidFill>
                <a:effectLst/>
                <a:latin typeface="Arial"/>
                <a:ea typeface="Arial"/>
                <a:cs typeface="Arial"/>
              </a:rPr>
              <a:t>bictegravir/emtricitabina/tenofovir alafenamida) para el VIH, que está bien controlado, metformina para la diabetes y simvastatina para el colesterol.</a:t>
            </a:r>
            <a:endParaRPr lang="en-US" sz="2200"/>
          </a:p>
          <a:p>
            <a:r>
              <a:rPr lang="es-LA" sz="2600" b="1" i="0" strike="noStrike" cap="none" spc="0" baseline="0">
                <a:solidFill>
                  <a:srgbClr val="262626"/>
                </a:solidFill>
                <a:effectLst/>
                <a:latin typeface="Arial"/>
                <a:ea typeface="Arial"/>
                <a:cs typeface="Arial"/>
              </a:rPr>
              <a:t>¿Tiene enfermedad renal o hepática grave?</a:t>
            </a:r>
          </a:p>
          <a:p>
            <a:pPr lvl="1"/>
            <a:r>
              <a:rPr lang="es-LA" sz="2200" b="0" i="0" strike="noStrike" cap="none" spc="0" baseline="0">
                <a:solidFill>
                  <a:srgbClr val="262626"/>
                </a:solidFill>
                <a:effectLst/>
                <a:latin typeface="Arial"/>
                <a:ea typeface="Arial"/>
                <a:cs typeface="Arial"/>
              </a:rPr>
              <a:t>No, no tiene enfermedad renal o hepática grave.</a:t>
            </a:r>
          </a:p>
          <a:p>
            <a:pPr marL="346075" lvl="1" indent="0">
              <a:buNone/>
            </a:pPr>
            <a:endParaRPr lang="en-US"/>
          </a:p>
        </p:txBody>
      </p:sp>
      <p:sp>
        <p:nvSpPr>
          <p:cNvPr id="4" name="TextBox 3">
            <a:extLst>
              <a:ext uri="{FF2B5EF4-FFF2-40B4-BE49-F238E27FC236}">
                <a16:creationId xmlns:a16="http://schemas.microsoft.com/office/drawing/2014/main" id="{4D4F3FE2-C3F1-515C-23EF-2E9B59CE21CA}"/>
              </a:ext>
            </a:extLst>
          </p:cNvPr>
          <p:cNvSpPr txBox="1"/>
          <p:nvPr/>
        </p:nvSpPr>
        <p:spPr>
          <a:xfrm>
            <a:off x="541506" y="5369147"/>
            <a:ext cx="11108987" cy="1188720"/>
          </a:xfrm>
          <a:prstGeom prst="rect">
            <a:avLst/>
          </a:prstGeom>
          <a:noFill/>
        </p:spPr>
        <p:txBody>
          <a:bodyPr wrap="square" rtlCol="0">
            <a:spAutoFit/>
          </a:bodyPr>
          <a:lstStyle/>
          <a:p>
            <a:pPr algn="ctr"/>
            <a:r>
              <a:rPr lang="es-LA" sz="2400" b="1" i="0" strike="noStrike" cap="none" spc="0" baseline="0">
                <a:solidFill>
                  <a:srgbClr val="000000"/>
                </a:solidFill>
                <a:effectLst/>
                <a:latin typeface="Arial"/>
                <a:ea typeface="Arial"/>
                <a:cs typeface="Arial"/>
              </a:rPr>
              <a:t>Este paciente reúne los requisitos para Paxlovid. </a:t>
            </a:r>
          </a:p>
          <a:p>
            <a:pPr algn="ctr"/>
            <a:r>
              <a:rPr lang="es-LA" sz="2400" b="1" i="0" strike="noStrike" cap="none" spc="0" baseline="0">
                <a:solidFill>
                  <a:srgbClr val="000000"/>
                </a:solidFill>
                <a:effectLst/>
                <a:latin typeface="Arial"/>
                <a:ea typeface="Arial"/>
                <a:cs typeface="Arial"/>
              </a:rPr>
              <a:t>Debe ajustar su dosis de simvastatina (interrumpir 12 horas antes de la primera dosis de Pax, durante el tratamiento de 5 días y 5 días más).</a:t>
            </a:r>
          </a:p>
        </p:txBody>
      </p:sp>
    </p:spTree>
    <p:extLst>
      <p:ext uri="{BB962C8B-B14F-4D97-AF65-F5344CB8AC3E}">
        <p14:creationId xmlns:p14="http://schemas.microsoft.com/office/powerpoint/2010/main" val="34972306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0.1160"/>
  <p:tag name="AS_RELEASE_DATE" val="2021.10.31"/>
  <p:tag name="AS_TITLE" val="Aspose.Slides for Java"/>
  <p:tag name="AS_VERSION" val="21.10"/>
</p:tagLst>
</file>

<file path=ppt/theme/theme1.xml><?xml version="1.0" encoding="utf-8"?>
<a:theme xmlns:a="http://schemas.openxmlformats.org/drawingml/2006/main" name="ThemeEp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EpiC" id="{4DDD17E9-E049-4379-A544-BE082605ACC8}" vid="{C82A1404-AE97-4DB8-A11B-4D813ECCD5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7E93A5ADF3644A8C806F222336F06E" ma:contentTypeVersion="18" ma:contentTypeDescription="Create a new document." ma:contentTypeScope="" ma:versionID="07c424a8be0a5130d5d1a2d6b36678ec">
  <xsd:schema xmlns:xsd="http://www.w3.org/2001/XMLSchema" xmlns:xs="http://www.w3.org/2001/XMLSchema" xmlns:p="http://schemas.microsoft.com/office/2006/metadata/properties" xmlns:ns1="http://schemas.microsoft.com/sharepoint/v3" xmlns:ns2="d0061474-bead-42c2-8024-4c6c5e2c71fe" xmlns:ns3="6730796f-a597-4ef5-b1dc-f445f3297e3b" targetNamespace="http://schemas.microsoft.com/office/2006/metadata/properties" ma:root="true" ma:fieldsID="7141b6c2bf21ecee4301a573f16c8e1f" ns1:_="" ns2:_="" ns3:_="">
    <xsd:import namespace="http://schemas.microsoft.com/sharepoint/v3"/>
    <xsd:import namespace="d0061474-bead-42c2-8024-4c6c5e2c71fe"/>
    <xsd:import namespace="6730796f-a597-4ef5-b1dc-f445f3297e3b"/>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061474-bead-42c2-8024-4c6c5e2c71f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c071807-aa7e-4661-a2e6-f95c2e1ef04d}" ma:internalName="TaxCatchAll" ma:showField="CatchAllData" ma:web="d0061474-bead-42c2-8024-4c6c5e2c71f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730796f-a597-4ef5-b1dc-f445f3297e3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d0061474-bead-42c2-8024-4c6c5e2c71fe">
      <UserInfo>
        <DisplayName>Rebecca Dirks</DisplayName>
        <AccountId>24</AccountId>
        <AccountType/>
      </UserInfo>
      <UserInfo>
        <DisplayName>Becca Goldman</DisplayName>
        <AccountId>82</AccountId>
        <AccountType/>
      </UserInfo>
      <UserInfo>
        <DisplayName>Harsha Rajashekharaiah</DisplayName>
        <AccountId>68</AccountId>
        <AccountType/>
      </UserInfo>
      <UserInfo>
        <DisplayName>Rabab Almoayad</DisplayName>
        <AccountId>69</AccountId>
        <AccountType/>
      </UserInfo>
      <UserInfo>
        <DisplayName>John Macom</DisplayName>
        <AccountId>166</AccountId>
        <AccountType/>
      </UserInfo>
      <UserInfo>
        <DisplayName>Efua Orleans-Lindsay</DisplayName>
        <AccountId>73</AccountId>
        <AccountType/>
      </UserInfo>
      <UserInfo>
        <DisplayName>Stephanie Price</DisplayName>
        <AccountId>71</AccountId>
        <AccountType/>
      </UserInfo>
      <UserInfo>
        <DisplayName>Helene Rodriguez Sherman</DisplayName>
        <AccountId>29</AccountId>
        <AccountType/>
      </UserInfo>
      <UserInfo>
        <DisplayName>Kayla Stankevitz</DisplayName>
        <AccountId>75</AccountId>
        <AccountType/>
      </UserInfo>
      <UserInfo>
        <DisplayName>Bridget Buckley</DisplayName>
        <AccountId>76</AccountId>
        <AccountType/>
      </UserInfo>
      <UserInfo>
        <DisplayName>Hannah Skelly</DisplayName>
        <AccountId>77</AccountId>
        <AccountType/>
      </UserInfo>
      <UserInfo>
        <DisplayName>Liz Kariuki</DisplayName>
        <AccountId>46</AccountId>
        <AccountType/>
      </UserInfo>
      <UserInfo>
        <DisplayName>Sarah Dixon</DisplayName>
        <AccountId>78</AccountId>
        <AccountType/>
      </UserInfo>
      <UserInfo>
        <DisplayName>Moses Bateganya</DisplayName>
        <AccountId>41</AccountId>
        <AccountType/>
      </UserInfo>
      <UserInfo>
        <DisplayName>EPIC</DisplayName>
        <AccountId>79</AccountId>
        <AccountType/>
      </UserInfo>
      <UserInfo>
        <DisplayName>Edouard Waly Dione</DisplayName>
        <AccountId>52</AccountId>
        <AccountType/>
      </UserInfo>
      <UserInfo>
        <DisplayName>Anny Chasson</DisplayName>
        <AccountId>61</AccountId>
        <AccountType/>
      </UserInfo>
      <UserInfo>
        <DisplayName>Riley Carbone</DisplayName>
        <AccountId>80</AccountId>
        <AccountType/>
      </UserInfo>
      <UserInfo>
        <DisplayName>Chris Obermeyer</DisplayName>
        <AccountId>81</AccountId>
        <AccountType/>
      </UserInfo>
      <UserInfo>
        <DisplayName>Trishna Govil</DisplayName>
        <AccountId>64</AccountId>
        <AccountType/>
      </UserInfo>
      <UserInfo>
        <DisplayName>Ije Nnachetta</DisplayName>
        <AccountId>65</AccountId>
        <AccountType/>
      </UserInfo>
      <UserInfo>
        <DisplayName>Mirwais Rahimzai</DisplayName>
        <AccountId>66</AccountId>
        <AccountType/>
      </UserInfo>
      <UserInfo>
        <DisplayName>Emma Sell-Goodhand</DisplayName>
        <AccountId>83</AccountId>
        <AccountType/>
      </UserInfo>
      <UserInfo>
        <DisplayName>Olivia Ferguson</DisplayName>
        <AccountId>84</AccountId>
        <AccountType/>
      </UserInfo>
      <UserInfo>
        <DisplayName>System Account</DisplayName>
        <AccountId>1073741823</AccountId>
        <AccountType/>
      </UserInfo>
      <UserInfo>
        <DisplayName>RTP.IT.Helpdesk</DisplayName>
        <AccountId>85</AccountId>
        <AccountType/>
      </UserInfo>
      <UserInfo>
        <DisplayName>RTP.IT.SRV</DisplayName>
        <AccountId>86</AccountId>
        <AccountType/>
      </UserInfo>
      <UserInfo>
        <DisplayName>SDriveDV3</DisplayName>
        <AccountId>87</AccountId>
        <AccountType/>
      </UserInfo>
      <UserInfo>
        <DisplayName>Heather Chotvacs</DisplayName>
        <AccountId>3911</AccountId>
        <AccountType/>
      </UserInfo>
      <UserInfo>
        <DisplayName>Laurent Ferradini</DisplayName>
        <AccountId>427</AccountId>
        <AccountType/>
      </UserInfo>
      <UserInfo>
        <DisplayName>Wame Dikobe</DisplayName>
        <AccountId>121</AccountId>
        <AccountType/>
      </UserInfo>
      <UserInfo>
        <DisplayName>Virginia Letsatsi-Modise</DisplayName>
        <AccountId>1146</AccountId>
        <AccountType/>
      </UserInfo>
      <UserInfo>
        <DisplayName>Sandra Georges</DisplayName>
        <AccountId>145</AccountId>
        <AccountType/>
      </UserInfo>
      <UserInfo>
        <DisplayName>Virginie Ettiegne-Traore</DisplayName>
        <AccountId>5679</AccountId>
        <AccountType/>
      </UserInfo>
      <UserInfo>
        <DisplayName>Jeannine You  Lathe</DisplayName>
        <AccountId>2023</AccountId>
        <AccountType/>
      </UserInfo>
      <UserInfo>
        <DisplayName>Christian Nkama</DisplayName>
        <AccountId>2177</AccountId>
        <AccountType/>
      </UserInfo>
      <UserInfo>
        <DisplayName>Ngonidzashe Madidi</DisplayName>
        <AccountId>4986</AccountId>
        <AccountType/>
      </UserInfo>
      <UserInfo>
        <DisplayName>David Chilongozi</DisplayName>
        <AccountId>3168</AccountId>
        <AccountType/>
      </UserInfo>
      <UserInfo>
        <DisplayName>Pamela Gunda</DisplayName>
        <AccountId>3301</AccountId>
        <AccountType/>
      </UserInfo>
      <UserInfo>
        <DisplayName>Selly Ba</DisplayName>
        <AccountId>4255</AccountId>
        <AccountType/>
      </UserInfo>
      <UserInfo>
        <DisplayName>Jules Bashi Bagendabanga</DisplayName>
        <AccountId>150</AccountId>
        <AccountType/>
      </UserInfo>
      <UserInfo>
        <DisplayName>Valeria Bahamondes</DisplayName>
        <AccountId>5623</AccountId>
        <AccountType/>
      </UserInfo>
      <UserInfo>
        <DisplayName>Nilufar Rakhmanova</DisplayName>
        <AccountId>1226</AccountId>
        <AccountType/>
      </UserInfo>
      <UserInfo>
        <DisplayName>Mary Kariuki</DisplayName>
        <AccountId>5474</AccountId>
        <AccountType/>
      </UserInfo>
      <UserInfo>
        <DisplayName>Andrea Surette</DisplayName>
        <AccountId>67</AccountId>
        <AccountType/>
      </UserInfo>
    </SharedWithUsers>
    <TaxCatchAll xmlns="d0061474-bead-42c2-8024-4c6c5e2c71fe" xsi:nil="true"/>
    <lcf76f155ced4ddcb4097134ff3c332f xmlns="6730796f-a597-4ef5-b1dc-f445f3297e3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7AA3BC6-300E-4E89-AA21-9C40AC38BBF6}">
  <ds:schemaRefs>
    <ds:schemaRef ds:uri="http://schemas.microsoft.com/sharepoint/v3/contenttype/forms"/>
  </ds:schemaRefs>
</ds:datastoreItem>
</file>

<file path=customXml/itemProps2.xml><?xml version="1.0" encoding="utf-8"?>
<ds:datastoreItem xmlns:ds="http://schemas.openxmlformats.org/officeDocument/2006/customXml" ds:itemID="{4F44F687-5CBC-4722-9436-875240846E60}">
  <ds:schemaRefs>
    <ds:schemaRef ds:uri="6730796f-a597-4ef5-b1dc-f445f3297e3b"/>
    <ds:schemaRef ds:uri="d0061474-bead-42c2-8024-4c6c5e2c71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554CD4A-5AF3-4F48-BEB6-7B5E029AC009}">
  <ds:schemaRefs>
    <ds:schemaRef ds:uri="http://purl.org/dc/dcmitype/"/>
    <ds:schemaRef ds:uri="http://schemas.microsoft.com/office/2006/documentManagement/types"/>
    <ds:schemaRef ds:uri="http://purl.org/dc/elements/1.1/"/>
    <ds:schemaRef ds:uri="http://www.w3.org/XML/1998/namespace"/>
    <ds:schemaRef ds:uri="http://purl.org/dc/terms/"/>
    <ds:schemaRef ds:uri="6730796f-a597-4ef5-b1dc-f445f3297e3b"/>
    <ds:schemaRef ds:uri="http://schemas.microsoft.com/office/infopath/2007/PartnerControls"/>
    <ds:schemaRef ds:uri="http://schemas.microsoft.com/office/2006/metadata/properties"/>
    <ds:schemaRef ds:uri="http://schemas.openxmlformats.org/package/2006/metadata/core-properties"/>
    <ds:schemaRef ds:uri="d0061474-bead-42c2-8024-4c6c5e2c71f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1425</TotalTime>
  <Words>16852</Words>
  <Application>Microsoft Office PowerPoint</Application>
  <PresentationFormat>Widescreen</PresentationFormat>
  <Paragraphs>1172</Paragraphs>
  <Slides>112</Slides>
  <Notes>90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112</vt:i4>
      </vt:variant>
    </vt:vector>
  </HeadingPairs>
  <TitlesOfParts>
    <vt:vector size="122" baseType="lpstr">
      <vt:lpstr>Arial</vt:lpstr>
      <vt:lpstr>Calibri</vt:lpstr>
      <vt:lpstr>Courier New</vt:lpstr>
      <vt:lpstr>Helvetica</vt:lpstr>
      <vt:lpstr>Helvetica Neue</vt:lpstr>
      <vt:lpstr>Segoe UI</vt:lpstr>
      <vt:lpstr>Times New Roman</vt:lpstr>
      <vt:lpstr>Varela Round</vt:lpstr>
      <vt:lpstr>Wingdings</vt:lpstr>
      <vt:lpstr>ThemeEpiC</vt:lpstr>
      <vt:lpstr>Prueba para tratar la COVID-19: Capacitación clínica para profesionales       de la salud</vt:lpstr>
      <vt:lpstr>Elementos de la capacitación</vt:lpstr>
      <vt:lpstr>COVID-19: Descripción general y situación actual</vt:lpstr>
      <vt:lpstr>¿Qué es la COVID-19?</vt:lpstr>
      <vt:lpstr>Signos y síntomas de la COVID-19</vt:lpstr>
      <vt:lpstr>Cronograma de la pandemia de COVID-19 </vt:lpstr>
      <vt:lpstr>Variantes</vt:lpstr>
      <vt:lpstr>Vacunas</vt:lpstr>
      <vt:lpstr>Evolución y mejora del tratamiento</vt:lpstr>
      <vt:lpstr>Lo que vendrá</vt:lpstr>
      <vt:lpstr>Pruebas para la COVID-19: Quién, cuándo y cómo</vt:lpstr>
      <vt:lpstr>Objetivos</vt:lpstr>
      <vt:lpstr>¿A quién se le debe hacer la prueba de COVID-19?</vt:lpstr>
      <vt:lpstr>¿Qué sucede con las personas con síntomas leves?</vt:lpstr>
      <vt:lpstr>¿Qué sucede con las personas vacunadas?</vt:lpstr>
      <vt:lpstr>Diferentes tipos de pruebas</vt:lpstr>
      <vt:lpstr>PowerPoint Presentation</vt:lpstr>
      <vt:lpstr>¡Hacer las pruebas tempranamente es mejor!</vt:lpstr>
      <vt:lpstr>Cómo realizar una prueba rápida:</vt:lpstr>
      <vt:lpstr>PowerPoint Presentation</vt:lpstr>
      <vt:lpstr>Considere las pruebas comunitarias</vt:lpstr>
      <vt:lpstr>Aumento de la demanda de pruebas </vt:lpstr>
      <vt:lpstr>Selección, prevención y control de infecciones y vías de derivación para pacientes con COVID-19 </vt:lpstr>
      <vt:lpstr>Objetivos</vt:lpstr>
      <vt:lpstr>Priorización: Para clasificar</vt:lpstr>
      <vt:lpstr>Herramientas      Preguntas</vt:lpstr>
      <vt:lpstr>Equipos recomendados</vt:lpstr>
      <vt:lpstr>Signos vitales: Adultos</vt:lpstr>
      <vt:lpstr>Signos vitales: Pacientes pediátricos</vt:lpstr>
      <vt:lpstr>Prevención y control de infecciones</vt:lpstr>
      <vt:lpstr>Recursos de IPC</vt:lpstr>
      <vt:lpstr>IPC con variantes de la COVID-19 </vt:lpstr>
      <vt:lpstr>Selección</vt:lpstr>
      <vt:lpstr>Cohorte física: Priorización básica</vt:lpstr>
      <vt:lpstr>Cohorte física:   Priorización avanzada o centro de atención de emergencias</vt:lpstr>
      <vt:lpstr>Integración de la priorización física y clínica en el contexto de la COVID-19</vt:lpstr>
      <vt:lpstr>Clasificación integrada con la prueba para tratar</vt:lpstr>
      <vt:lpstr>Clasificación integrada en contexto de la T2T</vt:lpstr>
      <vt:lpstr>PowerPoint Presentation</vt:lpstr>
      <vt:lpstr>Clinical triage: Adults with confirmed or suspected COVID-19</vt:lpstr>
      <vt:lpstr>Priorización clínica: Enfoque en la COVID-19</vt:lpstr>
      <vt:lpstr>Priorización clínica: COVID-19</vt:lpstr>
      <vt:lpstr>Priorización clínica: Pacientes sin COVID-19 </vt:lpstr>
      <vt:lpstr>Escenarios prácticos de casos:</vt:lpstr>
      <vt:lpstr>Caso 2:</vt:lpstr>
      <vt:lpstr>Caso 2: Más información</vt:lpstr>
      <vt:lpstr>Caso 3:</vt:lpstr>
      <vt:lpstr>Caso 3: Más información</vt:lpstr>
      <vt:lpstr>Tratamiento y manejo de la COVID-19: Enfoque clínico</vt:lpstr>
      <vt:lpstr>Objetivos</vt:lpstr>
      <vt:lpstr>Evaluación inicial: La prueba del globo ocular</vt:lpstr>
      <vt:lpstr>Evaluación inicial:  Enfermedad actual incluidos síntomas respiratorios </vt:lpstr>
      <vt:lpstr>¡No todas las toses son COVID! </vt:lpstr>
      <vt:lpstr>Síntomas frecuentes del cuadro clínico y diagnósticos diferenciales</vt:lpstr>
      <vt:lpstr>Definiciones de casos: COVID-19</vt:lpstr>
      <vt:lpstr>La mayoría de los casos de COVID-19 son leves o moderados, y esa proporción puede aumentar.</vt:lpstr>
      <vt:lpstr>Preguntas iniciales</vt:lpstr>
      <vt:lpstr>Resultados de la prueba rápida de antígenos de la COVID</vt:lpstr>
      <vt:lpstr>Enfoques de tratamiento </vt:lpstr>
      <vt:lpstr>Prueba para tratar: Identificar y tratar pacientes elegibles</vt:lpstr>
      <vt:lpstr>Algoritmo de la prueba para tratar</vt:lpstr>
      <vt:lpstr>PowerPoint Presentation</vt:lpstr>
      <vt:lpstr>¿Qué sucede si mi paciente no cumple con los criterios de la T2T?</vt:lpstr>
      <vt:lpstr>Terapia basada en la evidencia para la COVID-19</vt:lpstr>
      <vt:lpstr>Enfoque en la prueba para tratar: Evidencia, fundamentos y práctica </vt:lpstr>
      <vt:lpstr>Objetivos</vt:lpstr>
      <vt:lpstr>PowerPoint Presentation</vt:lpstr>
      <vt:lpstr>Base de evidencia en evolución</vt:lpstr>
      <vt:lpstr>Algoritmo de la prueba para tratar</vt:lpstr>
      <vt:lpstr>Tratamiento de primera línea: Paxlovid (nirmatrelvir/ritonavir)</vt:lpstr>
      <vt:lpstr>Enfoque en: Antivirales orales para la prueba para tratar</vt:lpstr>
      <vt:lpstr>Paxlovid: Instrucciones para el paciente</vt:lpstr>
      <vt:lpstr>Paxlovid: Paquete de dosis</vt:lpstr>
      <vt:lpstr>Paxlovid: Contraindicaciones y efectos secundarios</vt:lpstr>
      <vt:lpstr>Interacciones farmacológicas</vt:lpstr>
      <vt:lpstr>Más información: Ajuste de la dosis de Paxlovid </vt:lpstr>
      <vt:lpstr>Paxlovid y embarazo</vt:lpstr>
      <vt:lpstr>Algoritmo de la prueba para tratar</vt:lpstr>
      <vt:lpstr>Tratamiento de segunda línea: Molnupiravir</vt:lpstr>
      <vt:lpstr>Enfoque en: Antivirales orales para la prueba para tratar Molnupiravir</vt:lpstr>
      <vt:lpstr>Enfoque en: Antivirales orales para la prueba para tratar Molnupiravir</vt:lpstr>
      <vt:lpstr>Molnupiravir y embarazo</vt:lpstr>
      <vt:lpstr>Caso práctico n.° 1</vt:lpstr>
      <vt:lpstr>Caso práctico n.° 1: Continuación</vt:lpstr>
      <vt:lpstr>Caso práctico n.° 1: Continuación</vt:lpstr>
      <vt:lpstr>Caso práctico n.° 2</vt:lpstr>
      <vt:lpstr>Caso práctico n.° 2: Continuación</vt:lpstr>
      <vt:lpstr>Caso práctico n.° 3</vt:lpstr>
      <vt:lpstr>Caso n.° 3: Continuación</vt:lpstr>
      <vt:lpstr>Caso n.° 3: Continuación</vt:lpstr>
      <vt:lpstr>Caso práctico n.° 4</vt:lpstr>
      <vt:lpstr>Caso n.° 4 Continuación</vt:lpstr>
      <vt:lpstr>Caso n.° 4 Continuación</vt:lpstr>
      <vt:lpstr>Caso práctico n.° 5</vt:lpstr>
      <vt:lpstr>Caso n.° 5 Continuación</vt:lpstr>
      <vt:lpstr>Caso n.° 5 Continuación</vt:lpstr>
      <vt:lpstr>Caso de práctica n.° 6</vt:lpstr>
      <vt:lpstr>Caso n.° 6 Continuación</vt:lpstr>
      <vt:lpstr>Caso n.° 6 Continuación:</vt:lpstr>
      <vt:lpstr>Caso n.° 7:</vt:lpstr>
      <vt:lpstr>Caso n.° 7 Continuación</vt:lpstr>
      <vt:lpstr>Caso n.° 7 Continuación</vt:lpstr>
      <vt:lpstr>Prueba para tratar: Preguntas adicionales y cómo poner en práctica</vt:lpstr>
      <vt:lpstr>Objetivos</vt:lpstr>
      <vt:lpstr>PowerPoint Presentation</vt:lpstr>
      <vt:lpstr>¿Cómo puede la prueba para tratar la COVID-19 mejorar las experiencias de los pacientes en el futuro? </vt:lpstr>
      <vt:lpstr>Considere su entorno clínico</vt:lpstr>
      <vt:lpstr>Guía de puesta en práctica: En el lugar de prestación de servicios</vt:lpstr>
      <vt:lpstr>Actividad de planificación:</vt:lpstr>
      <vt:lpstr>Actividad de planificación: Continuación</vt:lpstr>
      <vt:lpstr>Conclusión:  ¡Manténgase actualizado!  La información continúa evolucionando en relación con los antivirales orales y la prueba para tratar</vt:lpstr>
      <vt:lpstr>El EpiC es un acuerdo cooperativo global dedicado a lograr y mantener el control de la epidemia del VIH y a respaldar la respuesta a la COVID-19 y la viruela del mono. Está dirigido por FHI 360 junto a sus socios principales, Right to Care, Palladium y Population Services International (PSI).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Dyson</dc:creator>
  <cp:lastModifiedBy>Kathryn Costin</cp:lastModifiedBy>
  <cp:revision>33</cp:revision>
  <dcterms:created xsi:type="dcterms:W3CDTF">2019-10-25T09:42:36Z</dcterms:created>
  <dcterms:modified xsi:type="dcterms:W3CDTF">2023-02-02T19:24:51Z</dcterms:modified>
  <cp:category>US1515720</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0x010100BF7E93A5ADF3644A8C806F222336F06E</vt:lpwstr>
  </property>
  <property fmtid="{D5CDD505-2E9C-101B-9397-08002B2CF9AE}" pid="3" name="MediaServiceImageTags">
    <vt:lpwstr/>
  </property>
  <property fmtid="{D5CDD505-2E9C-101B-9397-08002B2CF9AE}" pid="4" name="Order">
    <vt:r8>100</vt:r8>
  </property>
</Properties>
</file>