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9" r:id="rId4"/>
  </p:sldMasterIdLst>
  <p:notesMasterIdLst>
    <p:notesMasterId r:id="rId117"/>
  </p:notesMasterIdLst>
  <p:sldIdLst>
    <p:sldId id="257" r:id="rId5"/>
    <p:sldId id="259" r:id="rId6"/>
    <p:sldId id="258" r:id="rId7"/>
    <p:sldId id="278" r:id="rId8"/>
    <p:sldId id="343" r:id="rId9"/>
    <p:sldId id="279" r:id="rId10"/>
    <p:sldId id="275" r:id="rId11"/>
    <p:sldId id="342" r:id="rId12"/>
    <p:sldId id="281" r:id="rId13"/>
    <p:sldId id="296" r:id="rId14"/>
    <p:sldId id="276" r:id="rId15"/>
    <p:sldId id="277" r:id="rId16"/>
    <p:sldId id="282" r:id="rId17"/>
    <p:sldId id="345" r:id="rId18"/>
    <p:sldId id="346" r:id="rId19"/>
    <p:sldId id="284" r:id="rId20"/>
    <p:sldId id="350" r:id="rId21"/>
    <p:sldId id="283" r:id="rId22"/>
    <p:sldId id="352" r:id="rId23"/>
    <p:sldId id="351" r:id="rId24"/>
    <p:sldId id="427" r:id="rId25"/>
    <p:sldId id="344" r:id="rId26"/>
    <p:sldId id="291" r:id="rId27"/>
    <p:sldId id="301" r:id="rId28"/>
    <p:sldId id="302" r:id="rId29"/>
    <p:sldId id="260" r:id="rId30"/>
    <p:sldId id="308" r:id="rId31"/>
    <p:sldId id="309" r:id="rId32"/>
    <p:sldId id="310" r:id="rId33"/>
    <p:sldId id="316" r:id="rId34"/>
    <p:sldId id="317" r:id="rId35"/>
    <p:sldId id="311" r:id="rId36"/>
    <p:sldId id="318" r:id="rId37"/>
    <p:sldId id="319" r:id="rId38"/>
    <p:sldId id="320" r:id="rId39"/>
    <p:sldId id="321" r:id="rId40"/>
    <p:sldId id="323" r:id="rId41"/>
    <p:sldId id="322" r:id="rId42"/>
    <p:sldId id="326" r:id="rId43"/>
    <p:sldId id="327" r:id="rId44"/>
    <p:sldId id="328" r:id="rId45"/>
    <p:sldId id="329" r:id="rId46"/>
    <p:sldId id="330" r:id="rId47"/>
    <p:sldId id="340" r:id="rId48"/>
    <p:sldId id="331" r:id="rId49"/>
    <p:sldId id="333" r:id="rId50"/>
    <p:sldId id="332" r:id="rId51"/>
    <p:sldId id="334" r:id="rId52"/>
    <p:sldId id="285" r:id="rId53"/>
    <p:sldId id="286" r:id="rId54"/>
    <p:sldId id="288" r:id="rId55"/>
    <p:sldId id="369" r:id="rId56"/>
    <p:sldId id="371" r:id="rId57"/>
    <p:sldId id="370" r:id="rId58"/>
    <p:sldId id="353" r:id="rId59"/>
    <p:sldId id="287" r:id="rId60"/>
    <p:sldId id="354" r:id="rId61"/>
    <p:sldId id="373" r:id="rId62"/>
    <p:sldId id="377" r:id="rId63"/>
    <p:sldId id="315" r:id="rId64"/>
    <p:sldId id="338" r:id="rId65"/>
    <p:sldId id="339" r:id="rId66"/>
    <p:sldId id="384" r:id="rId67"/>
    <p:sldId id="289" r:id="rId68"/>
    <p:sldId id="349" r:id="rId69"/>
    <p:sldId id="348" r:id="rId70"/>
    <p:sldId id="366" r:id="rId71"/>
    <p:sldId id="367" r:id="rId72"/>
    <p:sldId id="374" r:id="rId73"/>
    <p:sldId id="305" r:id="rId74"/>
    <p:sldId id="306" r:id="rId75"/>
    <p:sldId id="361" r:id="rId76"/>
    <p:sldId id="362" r:id="rId77"/>
    <p:sldId id="363" r:id="rId78"/>
    <p:sldId id="417" r:id="rId79"/>
    <p:sldId id="420" r:id="rId80"/>
    <p:sldId id="426" r:id="rId81"/>
    <p:sldId id="376" r:id="rId82"/>
    <p:sldId id="364" r:id="rId83"/>
    <p:sldId id="365" r:id="rId84"/>
    <p:sldId id="312" r:id="rId85"/>
    <p:sldId id="425" r:id="rId86"/>
    <p:sldId id="359" r:id="rId87"/>
    <p:sldId id="360" r:id="rId88"/>
    <p:sldId id="378" r:id="rId89"/>
    <p:sldId id="379" r:id="rId90"/>
    <p:sldId id="380" r:id="rId91"/>
    <p:sldId id="381" r:id="rId92"/>
    <p:sldId id="382" r:id="rId93"/>
    <p:sldId id="383" r:id="rId94"/>
    <p:sldId id="406" r:id="rId95"/>
    <p:sldId id="409" r:id="rId96"/>
    <p:sldId id="407" r:id="rId97"/>
    <p:sldId id="408" r:id="rId98"/>
    <p:sldId id="411" r:id="rId99"/>
    <p:sldId id="410" r:id="rId100"/>
    <p:sldId id="412" r:id="rId101"/>
    <p:sldId id="413" r:id="rId102"/>
    <p:sldId id="414" r:id="rId103"/>
    <p:sldId id="422" r:id="rId104"/>
    <p:sldId id="423" r:id="rId105"/>
    <p:sldId id="424" r:id="rId106"/>
    <p:sldId id="290" r:id="rId107"/>
    <p:sldId id="297" r:id="rId108"/>
    <p:sldId id="298" r:id="rId109"/>
    <p:sldId id="299" r:id="rId110"/>
    <p:sldId id="415" r:id="rId111"/>
    <p:sldId id="416" r:id="rId112"/>
    <p:sldId id="300" r:id="rId113"/>
    <p:sldId id="421" r:id="rId114"/>
    <p:sldId id="419" r:id="rId115"/>
    <p:sldId id="274" r:id="rId116"/>
  </p:sldIdLst>
  <p:sldSz cx="12192000" cy="6858000"/>
  <p:notesSz cx="6858000" cy="9144000"/>
  <p:custDataLst>
    <p:tags r:id="rId1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74A01-B04D-CE79-9273-3CB641AD867E}" name="Andrea Surette" initials="AS" userId="S::asurette@fhi360.org::854b0342-59ea-4061-854d-d113e31fda5d" providerId="AD"/>
  <p188:author id="{8CD42F20-EF96-AC99-E0FD-B6F0DCF6C965}" name="Katherine Douglass" initials="KD" userId="S::kdouglass@mfa.gwu.edu::1851931c-95f1-4bfd-b9ef-33de7370f69c" providerId="AD"/>
  <p188:author id="{BC91D423-8BED-7723-9CFA-C49BCFAD129F}" name="Emily Headrick" initials="EH" userId="S::EHeadrick@fhi360.org::d3833a32-2329-4ef1-9c6f-c9e2ef22051f" providerId="AD"/>
  <p188:author id="{B0D23752-DB15-8D76-955A-37153DC7A15E}" name="Andrea Surette" initials="AS" userId="S::ASurette@fhi360.org::854b0342-59ea-4061-854d-d113e31fda5d" providerId="AD"/>
  <p188:author id="{45BF31A9-9FB9-5157-A3C0-A8500C996FD0}" name="Kate Douglass" initials="KD" userId="S::kdouglass@fhi360.org::71aedcd6-e3e2-43fb-9c19-63762a958b5e" providerId="AD"/>
  <p188:author id="{D1E7B9E3-7174-A032-94CD-ABE6B36EE080}" name="Mary Kariuki" initials="MK" userId="S::mkariuki@fhi360.org::a2d762f5-19db-49d2-a26c-7ca382abf31e" providerId="AD"/>
  <p188:author id="{FA20DEE4-A319-0046-E82D-B19ED6B306DC}" name="Laurent Ferradini" initials="LF" userId="S::lferradini@fhi360.org::c6e541dc-c6bb-4880-9800-85fea79c73b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cy Harber" initials="LH" lastIdx="0" clrIdx="0">
    <p:extLst>
      <p:ext uri="{19B8F6BF-5375-455C-9EA6-DF929625EA0E}">
        <p15:presenceInfo xmlns:p15="http://schemas.microsoft.com/office/powerpoint/2012/main" userId="43d7cc6d3c7d2c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7"/>
    <p:restoredTop sz="76354" autoAdjust="0"/>
  </p:normalViewPr>
  <p:slideViewPr>
    <p:cSldViewPr snapToGrid="0">
      <p:cViewPr varScale="1">
        <p:scale>
          <a:sx n="62" d="100"/>
          <a:sy n="62" d="100"/>
        </p:scale>
        <p:origin x="1602" y="9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ags" Target="tags/tag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8/10/relationships/authors" Targe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C72D38-22C2-C045-8AFB-C07E5608C984}" type="doc">
      <dgm:prSet loTypeId="urn:microsoft.com/office/officeart/2008/layout/VerticalCurvedList" loCatId="" qsTypeId="urn:microsoft.com/office/officeart/2005/8/quickstyle/simple1" qsCatId="simple" csTypeId="urn:microsoft.com/office/officeart/2005/8/colors/accent1_4" csCatId="accent1" phldr="1"/>
      <dgm:spPr/>
      <dgm:t>
        <a:bodyPr/>
        <a:lstStyle/>
        <a:p>
          <a:endParaRPr lang="en-US"/>
        </a:p>
      </dgm:t>
    </dgm:pt>
    <dgm:pt modelId="{2E659FAE-135D-FE40-A269-344368A0FEBB}" type="parTrans" cxnId="{C9C9D30B-320D-4E50-927E-41E92F523629}">
      <dgm:prSet/>
      <dgm:spPr/>
      <dgm:t>
        <a:bodyPr/>
        <a:lstStyle/>
        <a:p>
          <a:endParaRPr lang="en-US"/>
        </a:p>
      </dgm:t>
    </dgm:pt>
    <dgm:pt modelId="{28AE1393-9353-5E42-B05F-96506D104923}">
      <dgm:prSet phldrT="[Text]" custT="1"/>
      <dgm:spPr>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FR" sz="1800" b="0" i="0" strike="noStrike" cap="none" spc="0" baseline="0" dirty="0">
              <a:solidFill>
                <a:schemeClr val="bg1"/>
              </a:solidFill>
              <a:effectLst/>
              <a:latin typeface="Arial"/>
              <a:ea typeface="Arial"/>
              <a:cs typeface="Arial"/>
            </a:rPr>
            <a:t>COVID-19 : aperçu et situation actuelle</a:t>
          </a:r>
        </a:p>
      </dgm:t>
    </dgm:pt>
    <dgm:pt modelId="{04940022-E21F-5C44-998B-831D9B8D338F}" type="sibTrans" cxnId="{C9C9D30B-320D-4E50-927E-41E92F523629}">
      <dgm:prSet/>
      <dgm:spPr>
        <a:noFill/>
        <a:ln w="12700" cap="flat" cmpd="sng" algn="ctr">
          <a:solidFill>
            <a:schemeClr val="accent1">
              <a:tint val="90000"/>
              <a:hueOff val="0"/>
              <a:satOff val="0"/>
              <a:lumOff val="0"/>
              <a:alphaOff val="0"/>
            </a:schemeClr>
          </a:solidFill>
          <a:prstDash val="solid"/>
          <a:miter lim="800000"/>
        </a:ln>
      </dgm:spPr>
      <dgm:t>
        <a:bodyPr/>
        <a:lstStyle/>
        <a:p>
          <a:endParaRPr lang="en-US"/>
        </a:p>
      </dgm:t>
    </dgm:pt>
    <dgm:pt modelId="{0DB113C0-BEEC-DE45-96C1-9012330BA2BD}" type="parTrans" cxnId="{72914C49-DC04-4E9E-B351-AC3C15DC08B1}">
      <dgm:prSet/>
      <dgm:spPr/>
      <dgm:t>
        <a:bodyPr/>
        <a:lstStyle/>
        <a:p>
          <a:endParaRPr lang="en-US"/>
        </a:p>
      </dgm:t>
    </dgm:pt>
    <dgm:pt modelId="{03818DA8-A705-FD43-961C-68D985B68E49}">
      <dgm:prSet phldrT="[Text]" custT="1"/>
      <dgm:spPr>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dgm:spPr>
      <dgm:t>
        <a:bodyPr/>
        <a:lstStyle/>
        <a:p>
          <a:r>
            <a:rPr lang="fr-FR" sz="1800" b="0" i="0" strike="noStrike" cap="none" spc="0" baseline="0" dirty="0">
              <a:solidFill>
                <a:schemeClr val="bg1"/>
              </a:solidFill>
              <a:effectLst/>
              <a:latin typeface="Arial"/>
              <a:ea typeface="Arial"/>
              <a:cs typeface="Arial"/>
            </a:rPr>
            <a:t>Dépistage de la COVID-19 : qui, quand et comment</a:t>
          </a:r>
        </a:p>
      </dgm:t>
    </dgm:pt>
    <dgm:pt modelId="{5FC3E503-3580-A142-AD01-6C4C60F8EB5F}" type="sibTrans" cxnId="{72914C49-DC04-4E9E-B351-AC3C15DC08B1}">
      <dgm:prSet/>
      <dgm:spPr/>
      <dgm:t>
        <a:bodyPr/>
        <a:lstStyle/>
        <a:p>
          <a:endParaRPr lang="en-US"/>
        </a:p>
      </dgm:t>
    </dgm:pt>
    <dgm:pt modelId="{44349B1D-2AAF-6C45-81A0-54987D4A61B1}" type="parTrans" cxnId="{E68F908D-86C3-4941-B050-8B32DA16A32D}">
      <dgm:prSet/>
      <dgm:spPr/>
      <dgm:t>
        <a:bodyPr/>
        <a:lstStyle/>
        <a:p>
          <a:endParaRPr lang="en-US"/>
        </a:p>
      </dgm:t>
    </dgm:pt>
    <dgm:pt modelId="{BD28FFA6-C4FC-8B46-8B1E-758732EE4144}">
      <dgm:prSet custT="1"/>
      <dgm:spPr>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dgm:spPr>
      <dgm:t>
        <a:bodyPr/>
        <a:lstStyle/>
        <a:p>
          <a:r>
            <a:rPr lang="fr-FR" sz="1800" b="0" i="0" strike="noStrike" cap="none" spc="0" baseline="0" dirty="0">
              <a:solidFill>
                <a:schemeClr val="bg1"/>
              </a:solidFill>
              <a:effectLst/>
              <a:latin typeface="Arial"/>
              <a:ea typeface="Arial"/>
              <a:cs typeface="Arial"/>
            </a:rPr>
            <a:t>Triage, prévention et contrôle des infections et voies d’orientation pour les patients atteints de la COVID-19 </a:t>
          </a:r>
        </a:p>
      </dgm:t>
    </dgm:pt>
    <dgm:pt modelId="{3FAB5859-C3C9-BF4E-87DE-9C4BF9C6394A}" type="sibTrans" cxnId="{E68F908D-86C3-4941-B050-8B32DA16A32D}">
      <dgm:prSet/>
      <dgm:spPr/>
      <dgm:t>
        <a:bodyPr/>
        <a:lstStyle/>
        <a:p>
          <a:endParaRPr lang="en-US"/>
        </a:p>
      </dgm:t>
    </dgm:pt>
    <dgm:pt modelId="{4DC8A1BE-CD91-A443-8E77-8F9C0E5018CE}" type="parTrans" cxnId="{AF6F5236-40F1-4F9C-B1DA-65927DA99AC7}">
      <dgm:prSet/>
      <dgm:spPr/>
      <dgm:t>
        <a:bodyPr/>
        <a:lstStyle/>
        <a:p>
          <a:endParaRPr lang="en-US"/>
        </a:p>
      </dgm:t>
    </dgm:pt>
    <dgm:pt modelId="{1C697969-CD74-8940-B262-82CC2A939768}">
      <dgm:prSet phldrT="[Text]" custT="1"/>
      <dgm:spPr>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dgm:spPr>
      <dgm:t>
        <a:bodyPr/>
        <a:lstStyle/>
        <a:p>
          <a:pPr rtl="0"/>
          <a:r>
            <a:rPr lang="fr-FR" sz="1800" b="0" i="0" strike="noStrike" cap="none" spc="0" baseline="0" dirty="0">
              <a:solidFill>
                <a:schemeClr val="bg1"/>
              </a:solidFill>
              <a:effectLst/>
              <a:latin typeface="Arial"/>
              <a:ea typeface="Arial"/>
              <a:cs typeface="Arial"/>
            </a:rPr>
            <a:t>Traitement et prise en charge de la COVID-19 : approche clinique</a:t>
          </a:r>
          <a:endParaRPr lang="en-US" dirty="0">
            <a:solidFill>
              <a:schemeClr val="bg1"/>
            </a:solidFill>
          </a:endParaRPr>
        </a:p>
      </dgm:t>
    </dgm:pt>
    <dgm:pt modelId="{AFC9BF96-A10F-DD49-B89D-7F8754162669}" type="sibTrans" cxnId="{AF6F5236-40F1-4F9C-B1DA-65927DA99AC7}">
      <dgm:prSet/>
      <dgm:spPr/>
      <dgm:t>
        <a:bodyPr/>
        <a:lstStyle/>
        <a:p>
          <a:endParaRPr lang="en-US"/>
        </a:p>
      </dgm:t>
    </dgm:pt>
    <dgm:pt modelId="{0F0913BC-23C2-484D-AA19-B59811DCD5AA}" type="parTrans" cxnId="{8A0CF734-5324-4A31-9139-EF200B3DE615}">
      <dgm:prSet/>
      <dgm:spPr/>
      <dgm:t>
        <a:bodyPr/>
        <a:lstStyle/>
        <a:p>
          <a:endParaRPr lang="en-US"/>
        </a:p>
      </dgm:t>
    </dgm:pt>
    <dgm:pt modelId="{AC25AD7B-37B1-9841-8CE6-5E61DD1F8043}">
      <dgm:prSet phldrT="[Text]" custT="1"/>
      <dgm:spPr>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dgm:spPr>
      <dgm:t>
        <a:bodyPr/>
        <a:lstStyle/>
        <a:p>
          <a:r>
            <a:rPr lang="fr-FR" sz="1800" b="0" i="0" strike="noStrike" cap="none" spc="0" baseline="0" dirty="0">
              <a:solidFill>
                <a:schemeClr val="bg1"/>
              </a:solidFill>
              <a:effectLst/>
              <a:latin typeface="Arial"/>
              <a:ea typeface="Arial"/>
              <a:cs typeface="Arial"/>
            </a:rPr>
            <a:t>Focus sur la stratégie « dépister et traiter » : données probantes, justification et pratique</a:t>
          </a:r>
        </a:p>
      </dgm:t>
    </dgm:pt>
    <dgm:pt modelId="{2BDF67CA-BF6F-704A-B19F-531487CBC12D}" type="sibTrans" cxnId="{8A0CF734-5324-4A31-9139-EF200B3DE615}">
      <dgm:prSet/>
      <dgm:spPr/>
      <dgm:t>
        <a:bodyPr/>
        <a:lstStyle/>
        <a:p>
          <a:endParaRPr lang="en-US"/>
        </a:p>
      </dgm:t>
    </dgm:pt>
    <dgm:pt modelId="{5799050E-9D8E-1C4D-A0E2-D2E5D2259CA3}" type="parTrans" cxnId="{0CA3E5A3-DCD7-429F-A0AF-F53939A0068D}">
      <dgm:prSet/>
      <dgm:spPr/>
      <dgm:t>
        <a:bodyPr/>
        <a:lstStyle/>
        <a:p>
          <a:endParaRPr lang="en-US"/>
        </a:p>
      </dgm:t>
    </dgm:pt>
    <dgm:pt modelId="{109FAE69-732D-CF49-8B22-D2C5FD87CCE9}">
      <dgm:prSet custT="1"/>
      <dgm:spPr>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dgm:spPr>
      <dgm:t>
        <a:bodyPr/>
        <a:lstStyle/>
        <a:p>
          <a:r>
            <a:rPr lang="fr-FR" sz="1800" b="0" i="0" strike="noStrike" cap="none" spc="0" baseline="0" dirty="0">
              <a:solidFill>
                <a:schemeClr val="bg1"/>
              </a:solidFill>
              <a:effectLst/>
              <a:latin typeface="Arial"/>
              <a:ea typeface="Arial"/>
              <a:cs typeface="Arial"/>
            </a:rPr>
            <a:t>Dépister et traiter : questions supplémentaires et méthode d’opérationnalisation</a:t>
          </a:r>
        </a:p>
      </dgm:t>
    </dgm:pt>
    <dgm:pt modelId="{9078D039-4E31-1C4E-ADD6-1126E522C5F4}" type="sibTrans" cxnId="{0CA3E5A3-DCD7-429F-A0AF-F53939A0068D}">
      <dgm:prSet/>
      <dgm:spPr/>
      <dgm:t>
        <a:bodyPr/>
        <a:lstStyle/>
        <a:p>
          <a:endParaRPr lang="en-US"/>
        </a:p>
      </dgm:t>
    </dgm:pt>
    <dgm:pt modelId="{58480468-02F9-C14A-94AD-3B447A202433}" type="pres">
      <dgm:prSet presAssocID="{C0C72D38-22C2-C045-8AFB-C07E5608C984}" presName="Name0" presStyleCnt="0">
        <dgm:presLayoutVars>
          <dgm:chMax val="7"/>
          <dgm:chPref val="7"/>
          <dgm:dir/>
        </dgm:presLayoutVars>
      </dgm:prSet>
      <dgm:spPr/>
    </dgm:pt>
    <dgm:pt modelId="{D270A6DA-0C1E-394C-B44D-42E934D9E63C}" type="pres">
      <dgm:prSet presAssocID="{C0C72D38-22C2-C045-8AFB-C07E5608C984}" presName="Name1" presStyleCnt="0"/>
      <dgm:spPr/>
    </dgm:pt>
    <dgm:pt modelId="{DF4FE5EA-2E9F-3744-B5F1-BC64E91A7F0F}" type="pres">
      <dgm:prSet presAssocID="{C0C72D38-22C2-C045-8AFB-C07E5608C984}" presName="cycle" presStyleCnt="0"/>
      <dgm:spPr/>
    </dgm:pt>
    <dgm:pt modelId="{64DD7DDD-F270-894B-8161-BFDF74ADF48F}" type="pres">
      <dgm:prSet presAssocID="{C0C72D38-22C2-C045-8AFB-C07E5608C984}" presName="srcNode" presStyleLbl="node1" presStyleIdx="0" presStyleCnt="6"/>
      <dgm:spPr/>
    </dgm:pt>
    <dgm:pt modelId="{1B27D275-BBAF-3E41-8EE6-DF906F101460}" type="pres">
      <dgm:prSet presAssocID="{C0C72D38-22C2-C045-8AFB-C07E5608C984}" presName="conn" presStyleLbl="parChTrans1D2" presStyleIdx="0" presStyleCnt="1"/>
      <dgm:spPr/>
    </dgm:pt>
    <dgm:pt modelId="{BC113B6E-508F-8A47-8F3F-F0B653429DFA}" type="pres">
      <dgm:prSet presAssocID="{C0C72D38-22C2-C045-8AFB-C07E5608C984}" presName="extraNode" presStyleLbl="node1" presStyleIdx="0" presStyleCnt="6"/>
      <dgm:spPr/>
    </dgm:pt>
    <dgm:pt modelId="{329563CC-E699-104F-BD28-D74819896357}" type="pres">
      <dgm:prSet presAssocID="{C0C72D38-22C2-C045-8AFB-C07E5608C984}" presName="dstNode" presStyleLbl="node1" presStyleIdx="0" presStyleCnt="6"/>
      <dgm:spPr/>
    </dgm:pt>
    <dgm:pt modelId="{9AFDD00C-C597-3A4C-AECB-295BA116D797}" type="pres">
      <dgm:prSet presAssocID="{28AE1393-9353-5E42-B05F-96506D104923}" presName="text_1" presStyleLbl="node1" presStyleIdx="0" presStyleCnt="6">
        <dgm:presLayoutVars>
          <dgm:bulletEnabled val="1"/>
        </dgm:presLayoutVars>
      </dgm:prSet>
      <dgm:spPr/>
    </dgm:pt>
    <dgm:pt modelId="{F974DD16-857B-844B-9F36-E8CF88DB1A31}" type="pres">
      <dgm:prSet presAssocID="{28AE1393-9353-5E42-B05F-96506D104923}" presName="accent_1" presStyleCnt="0"/>
      <dgm:spPr/>
    </dgm:pt>
    <dgm:pt modelId="{F601CEB6-FCB9-7A49-85F1-22BA7D87C1BB}" type="pres">
      <dgm:prSet presAssocID="{28AE1393-9353-5E42-B05F-96506D104923}" presName="accentRepeatNode" presStyleLbl="solidFgAcc1" presStyleIdx="0" presStyleCnt="6"/>
      <dgm:spPr>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dgm:spPr>
    </dgm:pt>
    <dgm:pt modelId="{67136449-A258-F949-B331-AA12D4E3D14E}" type="pres">
      <dgm:prSet presAssocID="{03818DA8-A705-FD43-961C-68D985B68E49}" presName="text_2" presStyleLbl="node1" presStyleIdx="1" presStyleCnt="6">
        <dgm:presLayoutVars>
          <dgm:bulletEnabled val="1"/>
        </dgm:presLayoutVars>
      </dgm:prSet>
      <dgm:spPr/>
    </dgm:pt>
    <dgm:pt modelId="{380CB8E5-28ED-B74F-BACE-078271A4CECE}" type="pres">
      <dgm:prSet presAssocID="{03818DA8-A705-FD43-961C-68D985B68E49}" presName="accent_2" presStyleCnt="0"/>
      <dgm:spPr/>
    </dgm:pt>
    <dgm:pt modelId="{F94F0357-AFE2-2547-A98D-DBFDF20587E5}" type="pres">
      <dgm:prSet presAssocID="{03818DA8-A705-FD43-961C-68D985B68E49}" presName="accentRepeatNode" presStyleLbl="solidFgAcc1" presStyleIdx="1" presStyleCnt="6"/>
      <dgm:spPr>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dgm:spPr>
    </dgm:pt>
    <dgm:pt modelId="{46AD875B-65A2-D64A-97B4-BD107CB0444F}" type="pres">
      <dgm:prSet presAssocID="{BD28FFA6-C4FC-8B46-8B1E-758732EE4144}" presName="text_3" presStyleLbl="node1" presStyleIdx="2" presStyleCnt="6">
        <dgm:presLayoutVars>
          <dgm:bulletEnabled val="1"/>
        </dgm:presLayoutVars>
      </dgm:prSet>
      <dgm:spPr/>
    </dgm:pt>
    <dgm:pt modelId="{CA0DC257-1FE2-8E47-AAF8-3F9CCF1FA1B5}" type="pres">
      <dgm:prSet presAssocID="{BD28FFA6-C4FC-8B46-8B1E-758732EE4144}" presName="accent_3" presStyleCnt="0"/>
      <dgm:spPr/>
    </dgm:pt>
    <dgm:pt modelId="{030381E6-9A62-FC41-8805-77A3812B6DA3}" type="pres">
      <dgm:prSet presAssocID="{BD28FFA6-C4FC-8B46-8B1E-758732EE4144}" presName="accentRepeatNode" presStyleLbl="solidFgAcc1" presStyleIdx="2" presStyleCnt="6"/>
      <dgm:spPr>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dgm:spPr>
    </dgm:pt>
    <dgm:pt modelId="{51AD66B2-82D1-FB41-95B0-B4D5CB0849EA}" type="pres">
      <dgm:prSet presAssocID="{1C697969-CD74-8940-B262-82CC2A939768}" presName="text_4" presStyleLbl="node1" presStyleIdx="3" presStyleCnt="6">
        <dgm:presLayoutVars>
          <dgm:bulletEnabled val="1"/>
        </dgm:presLayoutVars>
      </dgm:prSet>
      <dgm:spPr/>
    </dgm:pt>
    <dgm:pt modelId="{BBBC0833-159A-5D44-A227-E9500A928915}" type="pres">
      <dgm:prSet presAssocID="{1C697969-CD74-8940-B262-82CC2A939768}" presName="accent_4" presStyleCnt="0"/>
      <dgm:spPr/>
    </dgm:pt>
    <dgm:pt modelId="{CB13335B-29E2-CA46-8043-CFBBD9F8A5D8}" type="pres">
      <dgm:prSet presAssocID="{1C697969-CD74-8940-B262-82CC2A939768}" presName="accentRepeatNode" presStyleLbl="solidFgAcc1" presStyleIdx="3" presStyleCnt="6"/>
      <dgm:spPr>
        <a:solidFill>
          <a:schemeClr val="lt1">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dgm:spPr>
    </dgm:pt>
    <dgm:pt modelId="{C04A6AA0-0E53-2E4A-AAF2-9CF9B7F17934}" type="pres">
      <dgm:prSet presAssocID="{AC25AD7B-37B1-9841-8CE6-5E61DD1F8043}" presName="text_5" presStyleLbl="node1" presStyleIdx="4" presStyleCnt="6">
        <dgm:presLayoutVars>
          <dgm:bulletEnabled val="1"/>
        </dgm:presLayoutVars>
      </dgm:prSet>
      <dgm:spPr/>
    </dgm:pt>
    <dgm:pt modelId="{26FBD201-9F57-4141-8C52-537742431BF0}" type="pres">
      <dgm:prSet presAssocID="{AC25AD7B-37B1-9841-8CE6-5E61DD1F8043}" presName="accent_5" presStyleCnt="0"/>
      <dgm:spPr/>
    </dgm:pt>
    <dgm:pt modelId="{C9C7509D-4EFE-0048-AFC6-B1330A2A7DE4}" type="pres">
      <dgm:prSet presAssocID="{AC25AD7B-37B1-9841-8CE6-5E61DD1F8043}" presName="accentRepeatNode" presStyleLbl="solidFgAcc1" presStyleIdx="4" presStyleCnt="6"/>
      <dgm:spPr>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dgm:spPr>
    </dgm:pt>
    <dgm:pt modelId="{9FC2C223-3AE1-4C46-B3B7-BF78223F2085}" type="pres">
      <dgm:prSet presAssocID="{109FAE69-732D-CF49-8B22-D2C5FD87CCE9}" presName="text_6" presStyleLbl="node1" presStyleIdx="5" presStyleCnt="6">
        <dgm:presLayoutVars>
          <dgm:bulletEnabled val="1"/>
        </dgm:presLayoutVars>
      </dgm:prSet>
      <dgm:spPr/>
    </dgm:pt>
    <dgm:pt modelId="{E48BB9DE-EC65-D04D-B63E-16AF563FDC89}" type="pres">
      <dgm:prSet presAssocID="{109FAE69-732D-CF49-8B22-D2C5FD87CCE9}" presName="accent_6" presStyleCnt="0"/>
      <dgm:spPr/>
    </dgm:pt>
    <dgm:pt modelId="{59489289-1E4F-AE42-A0B5-912A515840DE}" type="pres">
      <dgm:prSet presAssocID="{109FAE69-732D-CF49-8B22-D2C5FD87CCE9}" presName="accentRepeatNode" presStyleLbl="solidFgAcc1" presStyleIdx="5" presStyleCnt="6"/>
      <dgm:spPr>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dgm:spPr>
    </dgm:pt>
  </dgm:ptLst>
  <dgm:cxnLst>
    <dgm:cxn modelId="{C9C9D30B-320D-4E50-927E-41E92F523629}" srcId="{C0C72D38-22C2-C045-8AFB-C07E5608C984}" destId="{28AE1393-9353-5E42-B05F-96506D104923}" srcOrd="0" destOrd="0" parTransId="{2E659FAE-135D-FE40-A269-344368A0FEBB}" sibTransId="{04940022-E21F-5C44-998B-831D9B8D338F}"/>
    <dgm:cxn modelId="{8A0CF734-5324-4A31-9139-EF200B3DE615}" srcId="{C0C72D38-22C2-C045-8AFB-C07E5608C984}" destId="{AC25AD7B-37B1-9841-8CE6-5E61DD1F8043}" srcOrd="4" destOrd="0" parTransId="{0F0913BC-23C2-484D-AA19-B59811DCD5AA}" sibTransId="{2BDF67CA-BF6F-704A-B19F-531487CBC12D}"/>
    <dgm:cxn modelId="{AF6F5236-40F1-4F9C-B1DA-65927DA99AC7}" srcId="{C0C72D38-22C2-C045-8AFB-C07E5608C984}" destId="{1C697969-CD74-8940-B262-82CC2A939768}" srcOrd="3" destOrd="0" parTransId="{4DC8A1BE-CD91-A443-8E77-8F9C0E5018CE}" sibTransId="{AFC9BF96-A10F-DD49-B89D-7F8754162669}"/>
    <dgm:cxn modelId="{99891F43-D014-46B5-9851-D22ED00E4D56}" type="presOf" srcId="{04940022-E21F-5C44-998B-831D9B8D338F}" destId="{1B27D275-BBAF-3E41-8EE6-DF906F101460}" srcOrd="0" destOrd="0" presId="urn:microsoft.com/office/officeart/2008/layout/VerticalCurvedList"/>
    <dgm:cxn modelId="{8E6DE847-F25F-4BC6-AB4B-C028A5135E21}" type="presOf" srcId="{28AE1393-9353-5E42-B05F-96506D104923}" destId="{9AFDD00C-C597-3A4C-AECB-295BA116D797}" srcOrd="0" destOrd="0" presId="urn:microsoft.com/office/officeart/2008/layout/VerticalCurvedList"/>
    <dgm:cxn modelId="{72914C49-DC04-4E9E-B351-AC3C15DC08B1}" srcId="{C0C72D38-22C2-C045-8AFB-C07E5608C984}" destId="{03818DA8-A705-FD43-961C-68D985B68E49}" srcOrd="1" destOrd="0" parTransId="{0DB113C0-BEEC-DE45-96C1-9012330BA2BD}" sibTransId="{5FC3E503-3580-A142-AD01-6C4C60F8EB5F}"/>
    <dgm:cxn modelId="{B8D5FC74-6A59-41BB-A641-805952FEB95F}" type="presOf" srcId="{C0C72D38-22C2-C045-8AFB-C07E5608C984}" destId="{58480468-02F9-C14A-94AD-3B447A202433}" srcOrd="0" destOrd="0" presId="urn:microsoft.com/office/officeart/2008/layout/VerticalCurvedList"/>
    <dgm:cxn modelId="{E68F908D-86C3-4941-B050-8B32DA16A32D}" srcId="{C0C72D38-22C2-C045-8AFB-C07E5608C984}" destId="{BD28FFA6-C4FC-8B46-8B1E-758732EE4144}" srcOrd="2" destOrd="0" parTransId="{44349B1D-2AAF-6C45-81A0-54987D4A61B1}" sibTransId="{3FAB5859-C3C9-BF4E-87DE-9C4BF9C6394A}"/>
    <dgm:cxn modelId="{E597CB9F-B298-48E8-A81E-8ACB67CCB049}" type="presOf" srcId="{1C697969-CD74-8940-B262-82CC2A939768}" destId="{51AD66B2-82D1-FB41-95B0-B4D5CB0849EA}" srcOrd="0" destOrd="0" presId="urn:microsoft.com/office/officeart/2008/layout/VerticalCurvedList"/>
    <dgm:cxn modelId="{0CA3E5A3-DCD7-429F-A0AF-F53939A0068D}" srcId="{C0C72D38-22C2-C045-8AFB-C07E5608C984}" destId="{109FAE69-732D-CF49-8B22-D2C5FD87CCE9}" srcOrd="5" destOrd="0" parTransId="{5799050E-9D8E-1C4D-A0E2-D2E5D2259CA3}" sibTransId="{9078D039-4E31-1C4E-ADD6-1126E522C5F4}"/>
    <dgm:cxn modelId="{125C30B4-5B5D-414E-BD57-1573093EF304}" type="presOf" srcId="{03818DA8-A705-FD43-961C-68D985B68E49}" destId="{67136449-A258-F949-B331-AA12D4E3D14E}" srcOrd="0" destOrd="0" presId="urn:microsoft.com/office/officeart/2008/layout/VerticalCurvedList"/>
    <dgm:cxn modelId="{98F933BB-8B04-44C3-B6FE-1E1481DC609B}" type="presOf" srcId="{AC25AD7B-37B1-9841-8CE6-5E61DD1F8043}" destId="{C04A6AA0-0E53-2E4A-AAF2-9CF9B7F17934}" srcOrd="0" destOrd="0" presId="urn:microsoft.com/office/officeart/2008/layout/VerticalCurvedList"/>
    <dgm:cxn modelId="{21AAA7E3-D1DF-4F86-AE51-A1F5FBB707A5}" type="presOf" srcId="{109FAE69-732D-CF49-8B22-D2C5FD87CCE9}" destId="{9FC2C223-3AE1-4C46-B3B7-BF78223F2085}" srcOrd="0" destOrd="0" presId="urn:microsoft.com/office/officeart/2008/layout/VerticalCurvedList"/>
    <dgm:cxn modelId="{AC7D6FEA-706B-4EFC-AFE8-2BF5C72C110C}" type="presOf" srcId="{BD28FFA6-C4FC-8B46-8B1E-758732EE4144}" destId="{46AD875B-65A2-D64A-97B4-BD107CB0444F}" srcOrd="0" destOrd="0" presId="urn:microsoft.com/office/officeart/2008/layout/VerticalCurvedList"/>
    <dgm:cxn modelId="{0FE30B17-20F9-4B30-8E16-D1FC5749D218}" type="presParOf" srcId="{58480468-02F9-C14A-94AD-3B447A202433}" destId="{D270A6DA-0C1E-394C-B44D-42E934D9E63C}" srcOrd="0" destOrd="0" presId="urn:microsoft.com/office/officeart/2008/layout/VerticalCurvedList"/>
    <dgm:cxn modelId="{073A4FE2-A7D9-4F02-ADF0-88DA5DAEDC2E}" type="presParOf" srcId="{D270A6DA-0C1E-394C-B44D-42E934D9E63C}" destId="{DF4FE5EA-2E9F-3744-B5F1-BC64E91A7F0F}" srcOrd="0" destOrd="0" presId="urn:microsoft.com/office/officeart/2008/layout/VerticalCurvedList"/>
    <dgm:cxn modelId="{F57DCD3E-2278-416B-9669-718C606EB6DE}" type="presParOf" srcId="{DF4FE5EA-2E9F-3744-B5F1-BC64E91A7F0F}" destId="{64DD7DDD-F270-894B-8161-BFDF74ADF48F}" srcOrd="0" destOrd="0" presId="urn:microsoft.com/office/officeart/2008/layout/VerticalCurvedList"/>
    <dgm:cxn modelId="{47A9E9D2-0E07-4F46-9C82-F01C6D0E2045}" type="presParOf" srcId="{DF4FE5EA-2E9F-3744-B5F1-BC64E91A7F0F}" destId="{1B27D275-BBAF-3E41-8EE6-DF906F101460}" srcOrd="1" destOrd="0" presId="urn:microsoft.com/office/officeart/2008/layout/VerticalCurvedList"/>
    <dgm:cxn modelId="{355FA132-70C6-417A-AE3A-9C5DDD9F75AF}" type="presParOf" srcId="{DF4FE5EA-2E9F-3744-B5F1-BC64E91A7F0F}" destId="{BC113B6E-508F-8A47-8F3F-F0B653429DFA}" srcOrd="2" destOrd="0" presId="urn:microsoft.com/office/officeart/2008/layout/VerticalCurvedList"/>
    <dgm:cxn modelId="{4747B432-5961-42A6-92CC-CAD487557331}" type="presParOf" srcId="{DF4FE5EA-2E9F-3744-B5F1-BC64E91A7F0F}" destId="{329563CC-E699-104F-BD28-D74819896357}" srcOrd="3" destOrd="0" presId="urn:microsoft.com/office/officeart/2008/layout/VerticalCurvedList"/>
    <dgm:cxn modelId="{A69C5EA9-035E-4345-8E17-0023C2987C1E}" type="presParOf" srcId="{D270A6DA-0C1E-394C-B44D-42E934D9E63C}" destId="{9AFDD00C-C597-3A4C-AECB-295BA116D797}" srcOrd="1" destOrd="0" presId="urn:microsoft.com/office/officeart/2008/layout/VerticalCurvedList"/>
    <dgm:cxn modelId="{FCD364BE-D808-492B-A7FD-C7B773816B8D}" type="presParOf" srcId="{D270A6DA-0C1E-394C-B44D-42E934D9E63C}" destId="{F974DD16-857B-844B-9F36-E8CF88DB1A31}" srcOrd="2" destOrd="0" presId="urn:microsoft.com/office/officeart/2008/layout/VerticalCurvedList"/>
    <dgm:cxn modelId="{DBE73C4A-83CC-474A-921F-BDBCC5CCC265}" type="presParOf" srcId="{F974DD16-857B-844B-9F36-E8CF88DB1A31}" destId="{F601CEB6-FCB9-7A49-85F1-22BA7D87C1BB}" srcOrd="0" destOrd="0" presId="urn:microsoft.com/office/officeart/2008/layout/VerticalCurvedList"/>
    <dgm:cxn modelId="{E2528B29-F51A-46F1-AD60-5CC0DE588A4F}" type="presParOf" srcId="{D270A6DA-0C1E-394C-B44D-42E934D9E63C}" destId="{67136449-A258-F949-B331-AA12D4E3D14E}" srcOrd="3" destOrd="0" presId="urn:microsoft.com/office/officeart/2008/layout/VerticalCurvedList"/>
    <dgm:cxn modelId="{2DE96922-1885-4E81-9FAA-01EE9EE74791}" type="presParOf" srcId="{D270A6DA-0C1E-394C-B44D-42E934D9E63C}" destId="{380CB8E5-28ED-B74F-BACE-078271A4CECE}" srcOrd="4" destOrd="0" presId="urn:microsoft.com/office/officeart/2008/layout/VerticalCurvedList"/>
    <dgm:cxn modelId="{E6F7B54F-FB40-4CEE-8BC6-CEB4167EB921}" type="presParOf" srcId="{380CB8E5-28ED-B74F-BACE-078271A4CECE}" destId="{F94F0357-AFE2-2547-A98D-DBFDF20587E5}" srcOrd="0" destOrd="0" presId="urn:microsoft.com/office/officeart/2008/layout/VerticalCurvedList"/>
    <dgm:cxn modelId="{9DD11415-F216-4F73-A233-70F313606C54}" type="presParOf" srcId="{D270A6DA-0C1E-394C-B44D-42E934D9E63C}" destId="{46AD875B-65A2-D64A-97B4-BD107CB0444F}" srcOrd="5" destOrd="0" presId="urn:microsoft.com/office/officeart/2008/layout/VerticalCurvedList"/>
    <dgm:cxn modelId="{945450C1-19D4-435B-B2FA-5CE715A6DDC1}" type="presParOf" srcId="{D270A6DA-0C1E-394C-B44D-42E934D9E63C}" destId="{CA0DC257-1FE2-8E47-AAF8-3F9CCF1FA1B5}" srcOrd="6" destOrd="0" presId="urn:microsoft.com/office/officeart/2008/layout/VerticalCurvedList"/>
    <dgm:cxn modelId="{C0B093F9-9A02-4C05-9939-9EF4D3F48A11}" type="presParOf" srcId="{CA0DC257-1FE2-8E47-AAF8-3F9CCF1FA1B5}" destId="{030381E6-9A62-FC41-8805-77A3812B6DA3}" srcOrd="0" destOrd="0" presId="urn:microsoft.com/office/officeart/2008/layout/VerticalCurvedList"/>
    <dgm:cxn modelId="{E3815C23-50B6-4FCF-B807-DAE79E2CEBFA}" type="presParOf" srcId="{D270A6DA-0C1E-394C-B44D-42E934D9E63C}" destId="{51AD66B2-82D1-FB41-95B0-B4D5CB0849EA}" srcOrd="7" destOrd="0" presId="urn:microsoft.com/office/officeart/2008/layout/VerticalCurvedList"/>
    <dgm:cxn modelId="{CC6CB36F-85F4-4524-85BB-FC17235EBA8D}" type="presParOf" srcId="{D270A6DA-0C1E-394C-B44D-42E934D9E63C}" destId="{BBBC0833-159A-5D44-A227-E9500A928915}" srcOrd="8" destOrd="0" presId="urn:microsoft.com/office/officeart/2008/layout/VerticalCurvedList"/>
    <dgm:cxn modelId="{78840DD9-29B7-45A6-B536-FF0554CBA56B}" type="presParOf" srcId="{BBBC0833-159A-5D44-A227-E9500A928915}" destId="{CB13335B-29E2-CA46-8043-CFBBD9F8A5D8}" srcOrd="0" destOrd="0" presId="urn:microsoft.com/office/officeart/2008/layout/VerticalCurvedList"/>
    <dgm:cxn modelId="{E4F4A158-1D1C-42D2-884B-BD52D5CAB2BD}" type="presParOf" srcId="{D270A6DA-0C1E-394C-B44D-42E934D9E63C}" destId="{C04A6AA0-0E53-2E4A-AAF2-9CF9B7F17934}" srcOrd="9" destOrd="0" presId="urn:microsoft.com/office/officeart/2008/layout/VerticalCurvedList"/>
    <dgm:cxn modelId="{202ACF0A-8D89-4FE3-B8D0-2F3B32C3796C}" type="presParOf" srcId="{D270A6DA-0C1E-394C-B44D-42E934D9E63C}" destId="{26FBD201-9F57-4141-8C52-537742431BF0}" srcOrd="10" destOrd="0" presId="urn:microsoft.com/office/officeart/2008/layout/VerticalCurvedList"/>
    <dgm:cxn modelId="{751289D7-8132-4CE2-824C-C8F3EC9A152C}" type="presParOf" srcId="{26FBD201-9F57-4141-8C52-537742431BF0}" destId="{C9C7509D-4EFE-0048-AFC6-B1330A2A7DE4}" srcOrd="0" destOrd="0" presId="urn:microsoft.com/office/officeart/2008/layout/VerticalCurvedList"/>
    <dgm:cxn modelId="{43E46CAC-915F-449C-BF05-326A9A53D086}" type="presParOf" srcId="{D270A6DA-0C1E-394C-B44D-42E934D9E63C}" destId="{9FC2C223-3AE1-4C46-B3B7-BF78223F2085}" srcOrd="11" destOrd="0" presId="urn:microsoft.com/office/officeart/2008/layout/VerticalCurvedList"/>
    <dgm:cxn modelId="{1DEA282C-0EA1-4A0B-8A35-CB95C672AA95}" type="presParOf" srcId="{D270A6DA-0C1E-394C-B44D-42E934D9E63C}" destId="{E48BB9DE-EC65-D04D-B63E-16AF563FDC89}" srcOrd="12" destOrd="0" presId="urn:microsoft.com/office/officeart/2008/layout/VerticalCurvedList"/>
    <dgm:cxn modelId="{3515636D-5C85-4BB0-A0E3-734E958B4BA0}" type="presParOf" srcId="{E48BB9DE-EC65-D04D-B63E-16AF563FDC89}" destId="{59489289-1E4F-AE42-A0B5-912A515840D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474E9C21-DB29-4FA7-8E12-B381C6EED172}" type="doc">
      <dgm:prSet loTypeId="urn:microsoft.com/office/officeart/2005/8/layout/pyramid1" loCatId="pyramid" qsTypeId="urn:microsoft.com/office/officeart/2005/8/quickstyle/simple1" qsCatId="simple" csTypeId="urn:microsoft.com/office/officeart/2005/8/colors/accent1_5" csCatId="accent1" phldr="1"/>
      <dgm:spPr/>
      <dgm:t>
        <a:bodyPr/>
        <a:lstStyle/>
        <a:p>
          <a:endParaRPr/>
        </a:p>
      </dgm:t>
    </dgm:pt>
    <dgm:pt modelId="{63CEC45D-DDC5-4F9E-B3D5-70BC17E3A1E8}" type="parTrans" cxnId="{0372EAAB-24AA-42D5-9AEB-817962291FB4}">
      <dgm:prSet/>
      <dgm:spPr/>
      <dgm:t>
        <a:bodyPr/>
        <a:lstStyle/>
        <a:p>
          <a:endParaRPr lang="en-US"/>
        </a:p>
      </dgm:t>
    </dgm:pt>
    <dgm:pt modelId="{011703A1-ED8B-44FC-A4BA-37D6E5B793D7}">
      <dgm:prSet phldrT="[Text]" custT="1"/>
      <dgm:spPr/>
      <dgm:t>
        <a:bodyPr/>
        <a:lstStyle/>
        <a:p>
          <a:pPr algn="ctr"/>
          <a:r>
            <a:rPr lang="fr-FR" sz="600" b="1" i="0" strike="noStrike" cap="none" spc="0" baseline="0" dirty="0">
              <a:solidFill>
                <a:srgbClr val="000000"/>
              </a:solidFill>
              <a:effectLst/>
              <a:latin typeface="Arial"/>
              <a:ea typeface="Arial"/>
              <a:cs typeface="Arial"/>
            </a:rPr>
            <a:t>Unité de soins intensifs</a:t>
          </a:r>
        </a:p>
      </dgm:t>
    </dgm:pt>
    <dgm:pt modelId="{8F8F0DEE-2F7D-4160-9667-5C7B92E3EBC0}" type="sibTrans" cxnId="{0372EAAB-24AA-42D5-9AEB-817962291FB4}">
      <dgm:prSet/>
      <dgm:spPr/>
      <dgm:t>
        <a:bodyPr/>
        <a:lstStyle/>
        <a:p>
          <a:endParaRPr lang="en-US"/>
        </a:p>
      </dgm:t>
    </dgm:pt>
    <dgm:pt modelId="{320C204D-1165-4B7E-BC39-2A81061DAB6E}" type="parTrans" cxnId="{8667D04C-B09A-4EC6-8142-6642694D10F2}">
      <dgm:prSet/>
      <dgm:spPr/>
      <dgm:t>
        <a:bodyPr/>
        <a:lstStyle/>
        <a:p>
          <a:endParaRPr lang="en-US"/>
        </a:p>
      </dgm:t>
    </dgm:pt>
    <dgm:pt modelId="{CCFD4BEF-2BFA-4973-A17B-112E8DAAC878}">
      <dgm:prSet phldrT="[Text]" custT="1"/>
      <dgm:spPr/>
      <dgm:t>
        <a:bodyPr/>
        <a:lstStyle/>
        <a:p>
          <a:r>
            <a:rPr lang="fr-FR" sz="1800" b="0" i="0" strike="noStrike" cap="none" spc="0" baseline="0" dirty="0">
              <a:solidFill>
                <a:srgbClr val="000000"/>
              </a:solidFill>
              <a:effectLst/>
              <a:latin typeface="Arial"/>
              <a:ea typeface="Arial"/>
              <a:cs typeface="Arial"/>
            </a:rPr>
            <a:t>Soins hospitaliers</a:t>
          </a:r>
        </a:p>
      </dgm:t>
    </dgm:pt>
    <dgm:pt modelId="{F1B7A180-2E80-4CDF-8DD9-D833122AA2BA}" type="sibTrans" cxnId="{8667D04C-B09A-4EC6-8142-6642694D10F2}">
      <dgm:prSet/>
      <dgm:spPr/>
      <dgm:t>
        <a:bodyPr/>
        <a:lstStyle/>
        <a:p>
          <a:endParaRPr lang="en-US"/>
        </a:p>
      </dgm:t>
    </dgm:pt>
    <dgm:pt modelId="{360F7326-6808-4F28-BBC7-D13D736C724D}" type="parTrans" cxnId="{42A78D54-D067-44BD-B020-C97C061D9708}">
      <dgm:prSet/>
      <dgm:spPr/>
      <dgm:t>
        <a:bodyPr/>
        <a:lstStyle/>
        <a:p>
          <a:endParaRPr lang="en-US"/>
        </a:p>
      </dgm:t>
    </dgm:pt>
    <dgm:pt modelId="{B6C009F0-4DAE-4F91-816E-317CB68F8994}">
      <dgm:prSet phldrT="[Text]" custT="1"/>
      <dgm:spPr/>
      <dgm:t>
        <a:bodyPr/>
        <a:lstStyle/>
        <a:p>
          <a:r>
            <a:rPr lang="fr-FR" sz="1800" b="0" i="0" strike="noStrike" cap="none" spc="0" baseline="0">
              <a:solidFill>
                <a:srgbClr val="000000"/>
              </a:solidFill>
              <a:effectLst/>
              <a:latin typeface="Arial"/>
              <a:ea typeface="Arial"/>
              <a:cs typeface="Arial"/>
            </a:rPr>
            <a:t>Soins primaires et soins communautaires</a:t>
          </a:r>
        </a:p>
      </dgm:t>
    </dgm:pt>
    <dgm:pt modelId="{042B19A9-C0B1-47A3-A7CB-07A13A174612}" type="sibTrans" cxnId="{42A78D54-D067-44BD-B020-C97C061D9708}">
      <dgm:prSet/>
      <dgm:spPr/>
      <dgm:t>
        <a:bodyPr/>
        <a:lstStyle/>
        <a:p>
          <a:endParaRPr lang="en-US"/>
        </a:p>
      </dgm:t>
    </dgm:pt>
    <dgm:pt modelId="{7C8353D8-9E63-4A73-B04C-28FB5A927B1C}" type="pres">
      <dgm:prSet presAssocID="{474E9C21-DB29-4FA7-8E12-B381C6EED172}" presName="Name0" presStyleCnt="0">
        <dgm:presLayoutVars>
          <dgm:dir/>
          <dgm:animLvl val="lvl"/>
          <dgm:resizeHandles val="exact"/>
        </dgm:presLayoutVars>
      </dgm:prSet>
      <dgm:spPr/>
    </dgm:pt>
    <dgm:pt modelId="{D6508200-A125-43D6-95A0-48B2397A8AE1}" type="pres">
      <dgm:prSet presAssocID="{011703A1-ED8B-44FC-A4BA-37D6E5B793D7}" presName="Name8" presStyleCnt="0"/>
      <dgm:spPr/>
    </dgm:pt>
    <dgm:pt modelId="{B84F8FE7-C0CD-439B-A21B-560216DBB101}" type="pres">
      <dgm:prSet presAssocID="{011703A1-ED8B-44FC-A4BA-37D6E5B793D7}" presName="level" presStyleLbl="node1" presStyleIdx="0" presStyleCnt="3" custScaleX="97506">
        <dgm:presLayoutVars>
          <dgm:chMax val="1"/>
          <dgm:bulletEnabled val="1"/>
        </dgm:presLayoutVars>
      </dgm:prSet>
      <dgm:spPr/>
    </dgm:pt>
    <dgm:pt modelId="{17FBD704-11F1-43AA-9C53-C93469A06C1C}" type="pres">
      <dgm:prSet presAssocID="{011703A1-ED8B-44FC-A4BA-37D6E5B793D7}" presName="levelTx" presStyleLbl="revTx" presStyleIdx="0" presStyleCnt="0">
        <dgm:presLayoutVars>
          <dgm:chMax val="1"/>
          <dgm:bulletEnabled val="1"/>
        </dgm:presLayoutVars>
      </dgm:prSet>
      <dgm:spPr/>
    </dgm:pt>
    <dgm:pt modelId="{0682AB53-1ED9-4A5A-8310-BEFF7FAFDCCF}" type="pres">
      <dgm:prSet presAssocID="{CCFD4BEF-2BFA-4973-A17B-112E8DAAC878}" presName="Name8" presStyleCnt="0"/>
      <dgm:spPr/>
    </dgm:pt>
    <dgm:pt modelId="{F5BB4957-95E0-4525-B858-DE6EDD78E945}" type="pres">
      <dgm:prSet presAssocID="{CCFD4BEF-2BFA-4973-A17B-112E8DAAC878}" presName="level" presStyleLbl="node1" presStyleIdx="1" presStyleCnt="3">
        <dgm:presLayoutVars>
          <dgm:chMax val="1"/>
          <dgm:bulletEnabled val="1"/>
        </dgm:presLayoutVars>
      </dgm:prSet>
      <dgm:spPr/>
    </dgm:pt>
    <dgm:pt modelId="{CE7B961C-44F4-491C-9887-DC88B0D73C05}" type="pres">
      <dgm:prSet presAssocID="{CCFD4BEF-2BFA-4973-A17B-112E8DAAC878}" presName="levelTx" presStyleLbl="revTx" presStyleIdx="0" presStyleCnt="0">
        <dgm:presLayoutVars>
          <dgm:chMax val="1"/>
          <dgm:bulletEnabled val="1"/>
        </dgm:presLayoutVars>
      </dgm:prSet>
      <dgm:spPr/>
    </dgm:pt>
    <dgm:pt modelId="{ECFA49BF-7E75-460E-800C-11621712B921}" type="pres">
      <dgm:prSet presAssocID="{B6C009F0-4DAE-4F91-816E-317CB68F8994}" presName="Name8" presStyleCnt="0"/>
      <dgm:spPr/>
    </dgm:pt>
    <dgm:pt modelId="{B5107672-A6CF-4DD5-9E8F-920EA8722E30}" type="pres">
      <dgm:prSet presAssocID="{B6C009F0-4DAE-4F91-816E-317CB68F8994}" presName="level" presStyleLbl="node1" presStyleIdx="2" presStyleCnt="3" custScaleY="225453">
        <dgm:presLayoutVars>
          <dgm:chMax val="1"/>
          <dgm:bulletEnabled val="1"/>
        </dgm:presLayoutVars>
      </dgm:prSet>
      <dgm:spPr/>
    </dgm:pt>
    <dgm:pt modelId="{23685315-343B-462A-BFDB-E90D37A7A131}" type="pres">
      <dgm:prSet presAssocID="{B6C009F0-4DAE-4F91-816E-317CB68F8994}" presName="levelTx" presStyleLbl="revTx" presStyleIdx="0" presStyleCnt="0">
        <dgm:presLayoutVars>
          <dgm:chMax val="1"/>
          <dgm:bulletEnabled val="1"/>
        </dgm:presLayoutVars>
      </dgm:prSet>
      <dgm:spPr/>
    </dgm:pt>
  </dgm:ptLst>
  <dgm:cxnLst>
    <dgm:cxn modelId="{C464940A-413B-456D-9F3F-4F7897C16D4A}" type="presOf" srcId="{011703A1-ED8B-44FC-A4BA-37D6E5B793D7}" destId="{B84F8FE7-C0CD-439B-A21B-560216DBB101}" srcOrd="0" destOrd="0" presId="urn:microsoft.com/office/officeart/2005/8/layout/pyramid1"/>
    <dgm:cxn modelId="{C47E8F19-A2D9-4FE7-882E-E5E18254B16B}" type="presOf" srcId="{011703A1-ED8B-44FC-A4BA-37D6E5B793D7}" destId="{17FBD704-11F1-43AA-9C53-C93469A06C1C}" srcOrd="1" destOrd="0" presId="urn:microsoft.com/office/officeart/2005/8/layout/pyramid1"/>
    <dgm:cxn modelId="{C5A1E45B-A731-4306-AB90-39DCE24715C2}" type="presOf" srcId="{B6C009F0-4DAE-4F91-816E-317CB68F8994}" destId="{B5107672-A6CF-4DD5-9E8F-920EA8722E30}" srcOrd="0" destOrd="0" presId="urn:microsoft.com/office/officeart/2005/8/layout/pyramid1"/>
    <dgm:cxn modelId="{8667D04C-B09A-4EC6-8142-6642694D10F2}" srcId="{474E9C21-DB29-4FA7-8E12-B381C6EED172}" destId="{CCFD4BEF-2BFA-4973-A17B-112E8DAAC878}" srcOrd="1" destOrd="0" parTransId="{320C204D-1165-4B7E-BC39-2A81061DAB6E}" sibTransId="{F1B7A180-2E80-4CDF-8DD9-D833122AA2BA}"/>
    <dgm:cxn modelId="{42A78D54-D067-44BD-B020-C97C061D9708}" srcId="{474E9C21-DB29-4FA7-8E12-B381C6EED172}" destId="{B6C009F0-4DAE-4F91-816E-317CB68F8994}" srcOrd="2" destOrd="0" parTransId="{360F7326-6808-4F28-BBC7-D13D736C724D}" sibTransId="{042B19A9-C0B1-47A3-A7CB-07A13A174612}"/>
    <dgm:cxn modelId="{519F6E7B-625B-4BB6-9304-0875D5A2BA39}" type="presOf" srcId="{CCFD4BEF-2BFA-4973-A17B-112E8DAAC878}" destId="{CE7B961C-44F4-491C-9887-DC88B0D73C05}" srcOrd="1" destOrd="0" presId="urn:microsoft.com/office/officeart/2005/8/layout/pyramid1"/>
    <dgm:cxn modelId="{CEDD5686-4401-4D14-8B94-8CDD387F47AC}" type="presOf" srcId="{B6C009F0-4DAE-4F91-816E-317CB68F8994}" destId="{23685315-343B-462A-BFDB-E90D37A7A131}" srcOrd="1" destOrd="0" presId="urn:microsoft.com/office/officeart/2005/8/layout/pyramid1"/>
    <dgm:cxn modelId="{08AE8A9A-6D42-4041-A509-44E530F8DC63}" type="presOf" srcId="{474E9C21-DB29-4FA7-8E12-B381C6EED172}" destId="{7C8353D8-9E63-4A73-B04C-28FB5A927B1C}" srcOrd="0" destOrd="0" presId="urn:microsoft.com/office/officeart/2005/8/layout/pyramid1"/>
    <dgm:cxn modelId="{0372EAAB-24AA-42D5-9AEB-817962291FB4}" srcId="{474E9C21-DB29-4FA7-8E12-B381C6EED172}" destId="{011703A1-ED8B-44FC-A4BA-37D6E5B793D7}" srcOrd="0" destOrd="0" parTransId="{63CEC45D-DDC5-4F9E-B3D5-70BC17E3A1E8}" sibTransId="{8F8F0DEE-2F7D-4160-9667-5C7B92E3EBC0}"/>
    <dgm:cxn modelId="{5C7068DC-DD23-477E-84FF-D3620D630A95}" type="presOf" srcId="{CCFD4BEF-2BFA-4973-A17B-112E8DAAC878}" destId="{F5BB4957-95E0-4525-B858-DE6EDD78E945}" srcOrd="0" destOrd="0" presId="urn:microsoft.com/office/officeart/2005/8/layout/pyramid1"/>
    <dgm:cxn modelId="{A7612E6B-93C3-4D42-9A24-EA12096A92D6}" type="presParOf" srcId="{7C8353D8-9E63-4A73-B04C-28FB5A927B1C}" destId="{D6508200-A125-43D6-95A0-48B2397A8AE1}" srcOrd="0" destOrd="0" presId="urn:microsoft.com/office/officeart/2005/8/layout/pyramid1"/>
    <dgm:cxn modelId="{D46D32AB-CDE9-4550-AF02-6CECC3727C7F}" type="presParOf" srcId="{D6508200-A125-43D6-95A0-48B2397A8AE1}" destId="{B84F8FE7-C0CD-439B-A21B-560216DBB101}" srcOrd="0" destOrd="0" presId="urn:microsoft.com/office/officeart/2005/8/layout/pyramid1"/>
    <dgm:cxn modelId="{7D293942-30C5-49F8-8578-114D8596A783}" type="presParOf" srcId="{D6508200-A125-43D6-95A0-48B2397A8AE1}" destId="{17FBD704-11F1-43AA-9C53-C93469A06C1C}" srcOrd="1" destOrd="0" presId="urn:microsoft.com/office/officeart/2005/8/layout/pyramid1"/>
    <dgm:cxn modelId="{AD5ABDCF-EA09-4A9A-89D4-A32D5240DC46}" type="presParOf" srcId="{7C8353D8-9E63-4A73-B04C-28FB5A927B1C}" destId="{0682AB53-1ED9-4A5A-8310-BEFF7FAFDCCF}" srcOrd="1" destOrd="0" presId="urn:microsoft.com/office/officeart/2005/8/layout/pyramid1"/>
    <dgm:cxn modelId="{BC1C66F6-1366-4BF6-89E3-B4CA155F1D17}" type="presParOf" srcId="{0682AB53-1ED9-4A5A-8310-BEFF7FAFDCCF}" destId="{F5BB4957-95E0-4525-B858-DE6EDD78E945}" srcOrd="0" destOrd="0" presId="urn:microsoft.com/office/officeart/2005/8/layout/pyramid1"/>
    <dgm:cxn modelId="{6AD7DE8C-2FA5-4967-ACAA-E9FBAAC366D9}" type="presParOf" srcId="{0682AB53-1ED9-4A5A-8310-BEFF7FAFDCCF}" destId="{CE7B961C-44F4-491C-9887-DC88B0D73C05}" srcOrd="1" destOrd="0" presId="urn:microsoft.com/office/officeart/2005/8/layout/pyramid1"/>
    <dgm:cxn modelId="{CD77485F-86FB-4CF5-8958-05B1170CECFF}" type="presParOf" srcId="{7C8353D8-9E63-4A73-B04C-28FB5A927B1C}" destId="{ECFA49BF-7E75-460E-800C-11621712B921}" srcOrd="2" destOrd="0" presId="urn:microsoft.com/office/officeart/2005/8/layout/pyramid1"/>
    <dgm:cxn modelId="{84757B5A-B718-4A5A-9F21-DB01F2AAA80E}" type="presParOf" srcId="{ECFA49BF-7E75-460E-800C-11621712B921}" destId="{B5107672-A6CF-4DD5-9E8F-920EA8722E30}" srcOrd="0" destOrd="0" presId="urn:microsoft.com/office/officeart/2005/8/layout/pyramid1"/>
    <dgm:cxn modelId="{82789AE3-66FC-4A35-A39D-8688CDA91FCB}" type="presParOf" srcId="{ECFA49BF-7E75-460E-800C-11621712B921}" destId="{23685315-343B-462A-BFDB-E90D37A7A13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7D275-BBAF-3E41-8EE6-DF906F101460}">
      <dsp:nvSpPr>
        <dsp:cNvPr id="0" name=""/>
        <dsp:cNvSpPr/>
      </dsp:nvSpPr>
      <dsp:spPr>
        <a:xfrm>
          <a:off x="-5576784" y="-853766"/>
          <a:ext cx="6639894" cy="6639894"/>
        </a:xfrm>
        <a:prstGeom prst="blockArc">
          <a:avLst>
            <a:gd name="adj1" fmla="val 18900000"/>
            <a:gd name="adj2" fmla="val 2700000"/>
            <a:gd name="adj3" fmla="val 325"/>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FDD00C-C597-3A4C-AECB-295BA116D797}">
      <dsp:nvSpPr>
        <dsp:cNvPr id="0" name=""/>
        <dsp:cNvSpPr/>
      </dsp:nvSpPr>
      <dsp:spPr>
        <a:xfrm>
          <a:off x="396220" y="259738"/>
          <a:ext cx="9059878" cy="519279"/>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fr-FR" sz="1800" b="0" i="0" strike="noStrike" kern="1200" cap="none" spc="0" baseline="0" dirty="0">
              <a:solidFill>
                <a:schemeClr val="bg1"/>
              </a:solidFill>
              <a:effectLst/>
              <a:latin typeface="Arial"/>
              <a:ea typeface="Arial"/>
              <a:cs typeface="Arial"/>
            </a:rPr>
            <a:t>COVID-19 : aperçu et situation actuelle</a:t>
          </a:r>
        </a:p>
      </dsp:txBody>
      <dsp:txXfrm>
        <a:off x="396220" y="259738"/>
        <a:ext cx="9059878" cy="519279"/>
      </dsp:txXfrm>
    </dsp:sp>
    <dsp:sp modelId="{F601CEB6-FCB9-7A49-85F1-22BA7D87C1BB}">
      <dsp:nvSpPr>
        <dsp:cNvPr id="0" name=""/>
        <dsp:cNvSpPr/>
      </dsp:nvSpPr>
      <dsp:spPr>
        <a:xfrm>
          <a:off x="71670" y="194828"/>
          <a:ext cx="649098" cy="649098"/>
        </a:xfrm>
        <a:prstGeom prst="ellipse">
          <a:avLst/>
        </a:prstGeom>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136449-A258-F949-B331-AA12D4E3D14E}">
      <dsp:nvSpPr>
        <dsp:cNvPr id="0" name=""/>
        <dsp:cNvSpPr/>
      </dsp:nvSpPr>
      <dsp:spPr>
        <a:xfrm>
          <a:off x="823362" y="1038558"/>
          <a:ext cx="8632735" cy="519279"/>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fr-FR" sz="1800" b="0" i="0" strike="noStrike" kern="1200" cap="none" spc="0" baseline="0" dirty="0">
              <a:solidFill>
                <a:schemeClr val="bg1"/>
              </a:solidFill>
              <a:effectLst/>
              <a:latin typeface="Arial"/>
              <a:ea typeface="Arial"/>
              <a:cs typeface="Arial"/>
            </a:rPr>
            <a:t>Dépistage de la COVID-19 : qui, quand et comment</a:t>
          </a:r>
        </a:p>
      </dsp:txBody>
      <dsp:txXfrm>
        <a:off x="823362" y="1038558"/>
        <a:ext cx="8632735" cy="519279"/>
      </dsp:txXfrm>
    </dsp:sp>
    <dsp:sp modelId="{F94F0357-AFE2-2547-A98D-DBFDF20587E5}">
      <dsp:nvSpPr>
        <dsp:cNvPr id="0" name=""/>
        <dsp:cNvSpPr/>
      </dsp:nvSpPr>
      <dsp:spPr>
        <a:xfrm>
          <a:off x="498813" y="973648"/>
          <a:ext cx="649098" cy="649098"/>
        </a:xfrm>
        <a:prstGeom prst="ellipse">
          <a:avLst/>
        </a:prstGeom>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AD875B-65A2-D64A-97B4-BD107CB0444F}">
      <dsp:nvSpPr>
        <dsp:cNvPr id="0" name=""/>
        <dsp:cNvSpPr/>
      </dsp:nvSpPr>
      <dsp:spPr>
        <a:xfrm>
          <a:off x="1018684" y="1817378"/>
          <a:ext cx="8437414" cy="519279"/>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fr-FR" sz="1800" b="0" i="0" strike="noStrike" kern="1200" cap="none" spc="0" baseline="0" dirty="0">
              <a:solidFill>
                <a:schemeClr val="bg1"/>
              </a:solidFill>
              <a:effectLst/>
              <a:latin typeface="Arial"/>
              <a:ea typeface="Arial"/>
              <a:cs typeface="Arial"/>
            </a:rPr>
            <a:t>Triage, prévention et contrôle des infections et voies d’orientation pour les patients atteints de la COVID-19 </a:t>
          </a:r>
        </a:p>
      </dsp:txBody>
      <dsp:txXfrm>
        <a:off x="1018684" y="1817378"/>
        <a:ext cx="8437414" cy="519279"/>
      </dsp:txXfrm>
    </dsp:sp>
    <dsp:sp modelId="{030381E6-9A62-FC41-8805-77A3812B6DA3}">
      <dsp:nvSpPr>
        <dsp:cNvPr id="0" name=""/>
        <dsp:cNvSpPr/>
      </dsp:nvSpPr>
      <dsp:spPr>
        <a:xfrm>
          <a:off x="694134" y="1752468"/>
          <a:ext cx="649098" cy="649098"/>
        </a:xfrm>
        <a:prstGeom prst="ellipse">
          <a:avLst/>
        </a:prstGeom>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D66B2-82D1-FB41-95B0-B4D5CB0849EA}">
      <dsp:nvSpPr>
        <dsp:cNvPr id="0" name=""/>
        <dsp:cNvSpPr/>
      </dsp:nvSpPr>
      <dsp:spPr>
        <a:xfrm>
          <a:off x="1018684" y="2595704"/>
          <a:ext cx="8437414" cy="519279"/>
        </a:xfrm>
        <a:prstGeom prst="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rtl="0">
            <a:lnSpc>
              <a:spcPct val="90000"/>
            </a:lnSpc>
            <a:spcBef>
              <a:spcPct val="0"/>
            </a:spcBef>
            <a:spcAft>
              <a:spcPct val="35000"/>
            </a:spcAft>
            <a:buNone/>
          </a:pPr>
          <a:r>
            <a:rPr lang="fr-FR" sz="1800" b="0" i="0" strike="noStrike" kern="1200" cap="none" spc="0" baseline="0" dirty="0">
              <a:solidFill>
                <a:schemeClr val="bg1"/>
              </a:solidFill>
              <a:effectLst/>
              <a:latin typeface="Arial"/>
              <a:ea typeface="Arial"/>
              <a:cs typeface="Arial"/>
            </a:rPr>
            <a:t>Traitement et prise en charge de la COVID-19 : approche clinique</a:t>
          </a:r>
          <a:endParaRPr lang="en-US" kern="1200" dirty="0">
            <a:solidFill>
              <a:schemeClr val="bg1"/>
            </a:solidFill>
          </a:endParaRPr>
        </a:p>
      </dsp:txBody>
      <dsp:txXfrm>
        <a:off x="1018684" y="2595704"/>
        <a:ext cx="8437414" cy="519279"/>
      </dsp:txXfrm>
    </dsp:sp>
    <dsp:sp modelId="{CB13335B-29E2-CA46-8043-CFBBD9F8A5D8}">
      <dsp:nvSpPr>
        <dsp:cNvPr id="0" name=""/>
        <dsp:cNvSpPr/>
      </dsp:nvSpPr>
      <dsp:spPr>
        <a:xfrm>
          <a:off x="694134" y="2530794"/>
          <a:ext cx="649098" cy="649098"/>
        </a:xfrm>
        <a:prstGeom prst="ellipse">
          <a:avLst/>
        </a:prstGeom>
        <a:solidFill>
          <a:schemeClr val="lt1">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A6AA0-0E53-2E4A-AAF2-9CF9B7F17934}">
      <dsp:nvSpPr>
        <dsp:cNvPr id="0" name=""/>
        <dsp:cNvSpPr/>
      </dsp:nvSpPr>
      <dsp:spPr>
        <a:xfrm>
          <a:off x="823362" y="3374524"/>
          <a:ext cx="8632735" cy="519279"/>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fr-FR" sz="1800" b="0" i="0" strike="noStrike" kern="1200" cap="none" spc="0" baseline="0" dirty="0">
              <a:solidFill>
                <a:schemeClr val="bg1"/>
              </a:solidFill>
              <a:effectLst/>
              <a:latin typeface="Arial"/>
              <a:ea typeface="Arial"/>
              <a:cs typeface="Arial"/>
            </a:rPr>
            <a:t>Focus sur la stratégie « dépister et traiter » : données probantes, justification et pratique</a:t>
          </a:r>
        </a:p>
      </dsp:txBody>
      <dsp:txXfrm>
        <a:off x="823362" y="3374524"/>
        <a:ext cx="8632735" cy="519279"/>
      </dsp:txXfrm>
    </dsp:sp>
    <dsp:sp modelId="{C9C7509D-4EFE-0048-AFC6-B1330A2A7DE4}">
      <dsp:nvSpPr>
        <dsp:cNvPr id="0" name=""/>
        <dsp:cNvSpPr/>
      </dsp:nvSpPr>
      <dsp:spPr>
        <a:xfrm>
          <a:off x="498813" y="3309614"/>
          <a:ext cx="649098" cy="649098"/>
        </a:xfrm>
        <a:prstGeom prst="ellipse">
          <a:avLst/>
        </a:prstGeom>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2C223-3AE1-4C46-B3B7-BF78223F2085}">
      <dsp:nvSpPr>
        <dsp:cNvPr id="0" name=""/>
        <dsp:cNvSpPr/>
      </dsp:nvSpPr>
      <dsp:spPr>
        <a:xfrm>
          <a:off x="396220" y="4153344"/>
          <a:ext cx="9059878" cy="519279"/>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fr-FR" sz="1800" b="0" i="0" strike="noStrike" kern="1200" cap="none" spc="0" baseline="0" dirty="0">
              <a:solidFill>
                <a:schemeClr val="bg1"/>
              </a:solidFill>
              <a:effectLst/>
              <a:latin typeface="Arial"/>
              <a:ea typeface="Arial"/>
              <a:cs typeface="Arial"/>
            </a:rPr>
            <a:t>Dépister et traiter : questions supplémentaires et méthode d’opérationnalisation</a:t>
          </a:r>
        </a:p>
      </dsp:txBody>
      <dsp:txXfrm>
        <a:off x="396220" y="4153344"/>
        <a:ext cx="9059878" cy="519279"/>
      </dsp:txXfrm>
    </dsp:sp>
    <dsp:sp modelId="{59489289-1E4F-AE42-A0B5-912A515840DE}">
      <dsp:nvSpPr>
        <dsp:cNvPr id="0" name=""/>
        <dsp:cNvSpPr/>
      </dsp:nvSpPr>
      <dsp:spPr>
        <a:xfrm>
          <a:off x="71670" y="4088434"/>
          <a:ext cx="649098" cy="649098"/>
        </a:xfrm>
        <a:prstGeom prst="ellipse">
          <a:avLst/>
        </a:prstGeom>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F8FE7-C0CD-439B-A21B-560216DBB101}">
      <dsp:nvSpPr>
        <dsp:cNvPr id="0" name=""/>
        <dsp:cNvSpPr/>
      </dsp:nvSpPr>
      <dsp:spPr>
        <a:xfrm>
          <a:off x="1593125" y="0"/>
          <a:ext cx="947344" cy="872621"/>
        </a:xfrm>
        <a:prstGeom prst="trapezoid">
          <a:avLst>
            <a:gd name="adj" fmla="val 5567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FR" sz="600" b="1" i="0" strike="noStrike" kern="1200" cap="none" spc="0" baseline="0" dirty="0">
              <a:solidFill>
                <a:srgbClr val="000000"/>
              </a:solidFill>
              <a:effectLst/>
              <a:latin typeface="Arial"/>
              <a:ea typeface="Arial"/>
              <a:cs typeface="Arial"/>
            </a:rPr>
            <a:t>Unité de soins intensifs</a:t>
          </a:r>
        </a:p>
      </dsp:txBody>
      <dsp:txXfrm>
        <a:off x="1593125" y="0"/>
        <a:ext cx="947344" cy="872621"/>
      </dsp:txXfrm>
    </dsp:sp>
    <dsp:sp modelId="{F5BB4957-95E0-4525-B858-DE6EDD78E945}">
      <dsp:nvSpPr>
        <dsp:cNvPr id="0" name=""/>
        <dsp:cNvSpPr/>
      </dsp:nvSpPr>
      <dsp:spPr>
        <a:xfrm>
          <a:off x="1095222" y="872621"/>
          <a:ext cx="1943150" cy="872621"/>
        </a:xfrm>
        <a:prstGeom prst="trapezoid">
          <a:avLst>
            <a:gd name="adj" fmla="val 55670"/>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0" i="0" strike="noStrike" kern="1200" cap="none" spc="0" baseline="0" dirty="0">
              <a:solidFill>
                <a:srgbClr val="000000"/>
              </a:solidFill>
              <a:effectLst/>
              <a:latin typeface="Arial"/>
              <a:ea typeface="Arial"/>
              <a:cs typeface="Arial"/>
            </a:rPr>
            <a:t>Soins hospitaliers</a:t>
          </a:r>
        </a:p>
      </dsp:txBody>
      <dsp:txXfrm>
        <a:off x="1435274" y="872621"/>
        <a:ext cx="1263047" cy="872621"/>
      </dsp:txXfrm>
    </dsp:sp>
    <dsp:sp modelId="{B5107672-A6CF-4DD5-9E8F-920EA8722E30}">
      <dsp:nvSpPr>
        <dsp:cNvPr id="0" name=""/>
        <dsp:cNvSpPr/>
      </dsp:nvSpPr>
      <dsp:spPr>
        <a:xfrm>
          <a:off x="0" y="1745243"/>
          <a:ext cx="4133596" cy="1967352"/>
        </a:xfrm>
        <a:prstGeom prst="trapezoid">
          <a:avLst>
            <a:gd name="adj" fmla="val 5567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0" i="0" strike="noStrike" kern="1200" cap="none" spc="0" baseline="0">
              <a:solidFill>
                <a:srgbClr val="000000"/>
              </a:solidFill>
              <a:effectLst/>
              <a:latin typeface="Arial"/>
              <a:ea typeface="Arial"/>
              <a:cs typeface="Arial"/>
            </a:rPr>
            <a:t>Soins primaires et soins communautaires</a:t>
          </a:r>
        </a:p>
      </dsp:txBody>
      <dsp:txXfrm>
        <a:off x="723379" y="1745243"/>
        <a:ext cx="2686837" cy="196735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4A513-7BF8-6547-935C-6DADAAEAA8AD}"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A9890-9C3C-F040-8A1D-47B5802A485B}" type="slidenum">
              <a:rPr lang="en-US" smtClean="0"/>
              <a:t>‹#›</a:t>
            </a:fld>
            <a:endParaRPr lang="en-US"/>
          </a:p>
        </p:txBody>
      </p:sp>
    </p:spTree>
    <p:extLst>
      <p:ext uri="{BB962C8B-B14F-4D97-AF65-F5344CB8AC3E}">
        <p14:creationId xmlns:p14="http://schemas.microsoft.com/office/powerpoint/2010/main" val="353252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ho.int/publications/i/item/978924001774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extranet.who.int/hslp/content/sars-cov-2-antigen-rapid-diagnostic-test-training-packag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Ce jeu de diapositives de formation est composé de 6 éléments principaux, qui peuvent être utilisés dans l’ordre indiqué ou séparément, en fonction des groupes d’apprenants spécifiques réunis pour la formation et des objectifs spécifiques de la formation.  Dans l’ensemble, cette formation est axée sur la stratégie « dépister et traiter » en tant que nouvelle composante d’un traitement de qualité pour les patients atteints de la COVID-19.  Bien que « dépister et traiter » soit l’objet de cette formation, elle peut également et doit être considérée comme l’un des composants d’une stratégie intégrée pour la prise en charge de tous les patients atteints de la COVID-19.  L’accent sera mis sur l’utilisation appropriée d’antiviraux oraux comme traitements, ainsi que sur une réflexion plus large sur les soins appropriés et sûrs pour les patients présentant des cas plus sévères et pour ceux qui ne répondent pas aux critères d’éligibilité pour les traitements oraux.  Cette approche holistique est conçue pour mettre en œuvre la stratégie « dépister et traiter », ainsi que les soins pour TOUS les patients atteints de la COVID.  Des études de cas et des exercices tout au long de la formation peuvent être utilisés pour mettre en pratique des scénarios spécifiques, et également travailler en équipe afin d’examiner les processus et de planifier la mise en œuvre de la stratégie « dépister et traiter ».</a:t>
            </a:r>
          </a:p>
        </p:txBody>
      </p:sp>
      <p:sp>
        <p:nvSpPr>
          <p:cNvPr id="4" name="Slide Number Placeholder 3"/>
          <p:cNvSpPr>
            <a:spLocks noGrp="1"/>
          </p:cNvSpPr>
          <p:nvPr>
            <p:ph type="sldNum" sz="quarter" idx="5"/>
          </p:nvPr>
        </p:nvSpPr>
        <p:spPr/>
        <p:txBody>
          <a:bodyPr/>
          <a:lstStyle/>
          <a:p>
            <a:fld id="{A2FA9890-9C3C-F040-8A1D-47B5802A485B}" type="slidenum">
              <a:rPr lang="en-US" smtClean="0"/>
              <a:t>2</a:t>
            </a:fld>
            <a:endParaRPr lang="en-US"/>
          </a:p>
        </p:txBody>
      </p:sp>
    </p:spTree>
    <p:extLst>
      <p:ext uri="{BB962C8B-B14F-4D97-AF65-F5344CB8AC3E}">
        <p14:creationId xmlns:p14="http://schemas.microsoft.com/office/powerpoint/2010/main" val="3242164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Il est important d’effectuer des dépistages à grande échelle : les symptômes peuvent être variables et légers, mais des dépistages à grande échelle permettront d’identifier les cas, d’évaluer et de traiter les patients, tout en prévenant la propagation dans la communauté.</a:t>
            </a:r>
          </a:p>
        </p:txBody>
      </p:sp>
      <p:sp>
        <p:nvSpPr>
          <p:cNvPr id="4" name="Slide Number Placeholder 3"/>
          <p:cNvSpPr>
            <a:spLocks noGrp="1"/>
          </p:cNvSpPr>
          <p:nvPr>
            <p:ph type="sldNum" sz="quarter" idx="5"/>
          </p:nvPr>
        </p:nvSpPr>
        <p:spPr/>
        <p:txBody>
          <a:bodyPr/>
          <a:lstStyle/>
          <a:p>
            <a:fld id="{A2FA9890-9C3C-F040-8A1D-47B5802A485B}" type="slidenum">
              <a:rPr lang="en-US" smtClean="0"/>
              <a:t>13</a:t>
            </a:fld>
            <a:endParaRPr lang="en-US"/>
          </a:p>
        </p:txBody>
      </p:sp>
    </p:spTree>
    <p:extLst>
      <p:ext uri="{BB962C8B-B14F-4D97-AF65-F5344CB8AC3E}">
        <p14:creationId xmlns:p14="http://schemas.microsoft.com/office/powerpoint/2010/main" val="245846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Des dépistages étendus nous aideront à contenir la maladie, à en apprendre davantage sur celle-ci et sur sa propagation, et également à œuvrer pour protéger les populations vulnérables. </a:t>
            </a:r>
          </a:p>
          <a:p>
            <a:r>
              <a:rPr lang="fr-FR" sz="1200" b="0" i="0" strike="noStrike" cap="none" spc="0" baseline="0">
                <a:solidFill>
                  <a:srgbClr val="000000"/>
                </a:solidFill>
                <a:effectLst/>
                <a:latin typeface="Calibri"/>
                <a:ea typeface="Calibri"/>
                <a:cs typeface="Calibri"/>
              </a:rPr>
              <a:t>Les patients atteints de la COVID-19 qui ne sont pas eux-mêmes dans le groupe de population vulnérable, s’ils ne sont pas identifiés, peuvent potentiellement propager la maladie à d’autres personnes.  </a:t>
            </a:r>
          </a:p>
          <a:p>
            <a:r>
              <a:rPr lang="fr-FR" sz="1200" b="0" i="0" strike="noStrike" cap="none" spc="0" baseline="0">
                <a:solidFill>
                  <a:srgbClr val="000000"/>
                </a:solidFill>
                <a:effectLst/>
                <a:latin typeface="Calibri"/>
                <a:ea typeface="Calibri"/>
                <a:cs typeface="Calibri"/>
              </a:rPr>
              <a:t>Et les patients qui font partie du groupe de population vulnérable peuvent être mieux traités et pris en charge s’ils sont identifiés tôt.</a:t>
            </a:r>
          </a:p>
        </p:txBody>
      </p:sp>
      <p:sp>
        <p:nvSpPr>
          <p:cNvPr id="4" name="Slide Number Placeholder 3"/>
          <p:cNvSpPr>
            <a:spLocks noGrp="1"/>
          </p:cNvSpPr>
          <p:nvPr>
            <p:ph type="sldNum" sz="quarter" idx="5"/>
          </p:nvPr>
        </p:nvSpPr>
        <p:spPr/>
        <p:txBody>
          <a:bodyPr/>
          <a:lstStyle/>
          <a:p>
            <a:fld id="{A2FA9890-9C3C-F040-8A1D-47B5802A485B}" type="slidenum">
              <a:rPr lang="en-US" smtClean="0"/>
              <a:t>14</a:t>
            </a:fld>
            <a:endParaRPr lang="en-US"/>
          </a:p>
        </p:txBody>
      </p:sp>
    </p:spTree>
    <p:extLst>
      <p:ext uri="{BB962C8B-B14F-4D97-AF65-F5344CB8AC3E}">
        <p14:creationId xmlns:p14="http://schemas.microsoft.com/office/powerpoint/2010/main" val="2578774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La vaccination est extrêmement efficace pour prévenir les maladies graves et critiques dues à la COVID.  Cependant, elle n’empêche pas TOUS ces cas, et les patients particulièrement vulnérables, même vaccinés, peuvent encore présenter une maladie cliniquement significative.  N’oubliez pas que les tests fournissent des informations qui peuvent guider les étapes suivantes, notamment l’isolement, la surveillance et les options thérapeutiques possibles.  </a:t>
            </a:r>
          </a:p>
          <a:p>
            <a:r>
              <a:rPr lang="fr-FR" sz="1200" b="0" i="0" strike="noStrike" cap="none" spc="0" baseline="0">
                <a:solidFill>
                  <a:srgbClr val="000000"/>
                </a:solidFill>
                <a:effectLst/>
                <a:latin typeface="Calibri"/>
                <a:ea typeface="Calibri"/>
                <a:cs typeface="Calibri"/>
              </a:rPr>
              <a:t>Plus nous dépistons, plus nous en savons et mieux nous sommes équipés pour maîtriser et traiter la maladie. </a:t>
            </a:r>
          </a:p>
        </p:txBody>
      </p:sp>
      <p:sp>
        <p:nvSpPr>
          <p:cNvPr id="4" name="Slide Number Placeholder 3"/>
          <p:cNvSpPr>
            <a:spLocks noGrp="1"/>
          </p:cNvSpPr>
          <p:nvPr>
            <p:ph type="sldNum" sz="quarter" idx="5"/>
          </p:nvPr>
        </p:nvSpPr>
        <p:spPr/>
        <p:txBody>
          <a:bodyPr/>
          <a:lstStyle/>
          <a:p>
            <a:fld id="{A2FA9890-9C3C-F040-8A1D-47B5802A485B}" type="slidenum">
              <a:rPr lang="en-US" smtClean="0"/>
              <a:t>15</a:t>
            </a:fld>
            <a:endParaRPr lang="en-US"/>
          </a:p>
        </p:txBody>
      </p:sp>
    </p:spTree>
    <p:extLst>
      <p:ext uri="{BB962C8B-B14F-4D97-AF65-F5344CB8AC3E}">
        <p14:creationId xmlns:p14="http://schemas.microsoft.com/office/powerpoint/2010/main" val="129335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Les tests antigéniques rapides sont la stratégie privilégiée pour le dépistage, compte tenu de leur facilité d’utilisation, de leur délai d’exécution rapide et de leurs bonnes caractéristiques de dépistage chez les patients symptomatiques.  Les tests antigéniques rapides sont de plus en plus largement disponibles, et bien que l’autorisation d’utilisation dépende des directives locales, l’utilisation à grande échelle est de plus en plus fréquente dans le monde.</a:t>
            </a:r>
          </a:p>
          <a:p>
            <a:endParaRPr lang="en-US"/>
          </a:p>
          <a:p>
            <a:r>
              <a:rPr lang="fr-FR" sz="1200" b="0" i="0" strike="noStrike" cap="none" spc="0" baseline="0">
                <a:solidFill>
                  <a:srgbClr val="000000"/>
                </a:solidFill>
                <a:effectLst/>
                <a:latin typeface="Calibri"/>
                <a:ea typeface="Calibri"/>
                <a:cs typeface="Calibri"/>
              </a:rPr>
              <a:t>Les tests PCR ont une sensibilité globale plus élevée, mais sont beaucoup plus complexes et ont un temps de traitement beaucoup plus long, allant de plusieurs heures à plusieurs jours.  </a:t>
            </a:r>
          </a:p>
          <a:p>
            <a:endParaRPr lang="en-US"/>
          </a:p>
          <a:p>
            <a:r>
              <a:rPr lang="fr-FR" sz="1200" b="0" i="0" strike="noStrike" cap="none" spc="0" baseline="0">
                <a:solidFill>
                  <a:srgbClr val="000000"/>
                </a:solidFill>
                <a:effectLst/>
                <a:latin typeface="Calibri"/>
                <a:ea typeface="Calibri"/>
                <a:cs typeface="Calibri"/>
              </a:rPr>
              <a:t>Quelques conseils clés :</a:t>
            </a:r>
          </a:p>
          <a:p>
            <a:pPr marL="228600" indent="-228600">
              <a:buAutoNum type="arabicPeriod"/>
            </a:pPr>
            <a:r>
              <a:rPr lang="fr-FR" sz="1200" b="0" i="0" strike="noStrike" cap="none" spc="0" baseline="0">
                <a:solidFill>
                  <a:srgbClr val="000000"/>
                </a:solidFill>
                <a:effectLst/>
                <a:latin typeface="Calibri"/>
                <a:ea typeface="Calibri"/>
                <a:cs typeface="Calibri"/>
              </a:rPr>
              <a:t>Les patients symptomatiques présentant des tests rapides négatifs doivent faire plusieurs tests antigéniques et peuvent envisager un test de confirmation par PCR.</a:t>
            </a:r>
          </a:p>
          <a:p>
            <a:pPr marL="228600" indent="-228600">
              <a:buAutoNum type="arabicPeriod"/>
            </a:pPr>
            <a:r>
              <a:rPr lang="fr-FR" sz="1200" b="0" i="0" strike="noStrike" cap="none" spc="0" baseline="0">
                <a:solidFill>
                  <a:srgbClr val="000000"/>
                </a:solidFill>
                <a:effectLst/>
                <a:latin typeface="Calibri"/>
                <a:ea typeface="Calibri"/>
                <a:cs typeface="Calibri"/>
              </a:rPr>
              <a:t>La sensibilité du test antigénique rapide est beaucoup moins importante chez les patients asymptomatiques ; cette stratégie est vraiment optimale pour le test des patients symptomatiques, mais moins pertinente pour les tests de dépistage.</a:t>
            </a:r>
          </a:p>
        </p:txBody>
      </p:sp>
      <p:sp>
        <p:nvSpPr>
          <p:cNvPr id="4" name="Slide Number Placeholder 3"/>
          <p:cNvSpPr>
            <a:spLocks noGrp="1"/>
          </p:cNvSpPr>
          <p:nvPr>
            <p:ph type="sldNum" sz="quarter" idx="5"/>
          </p:nvPr>
        </p:nvSpPr>
        <p:spPr/>
        <p:txBody>
          <a:bodyPr/>
          <a:lstStyle/>
          <a:p>
            <a:fld id="{A2FA9890-9C3C-F040-8A1D-47B5802A485B}" type="slidenum">
              <a:rPr lang="en-US" smtClean="0"/>
              <a:t>16</a:t>
            </a:fld>
            <a:endParaRPr lang="en-US"/>
          </a:p>
        </p:txBody>
      </p:sp>
    </p:spTree>
    <p:extLst>
      <p:ext uri="{BB962C8B-B14F-4D97-AF65-F5344CB8AC3E}">
        <p14:creationId xmlns:p14="http://schemas.microsoft.com/office/powerpoint/2010/main" val="2096976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Les tests antigéniques rapides sont préférables dans la stratégie « dépister et traiter », car le délai d’efficacité des antiviraux oraux est de 5 jours après l’apparition des symptômes.  L’éligibilité possible à la stratégie « dépister et traiter » est l’une des composantes, mais il est préférable de commencer par les directives de surveillance, de prise en charge et d’isolement dès le début de l’infection par la COVID-19. </a:t>
            </a:r>
          </a:p>
          <a:p>
            <a:endParaRPr lang="en-US"/>
          </a:p>
          <a:p>
            <a:r>
              <a:rPr lang="fr-FR" sz="1200" b="0" i="0" strike="noStrike" cap="none" spc="0" baseline="0">
                <a:solidFill>
                  <a:srgbClr val="000000"/>
                </a:solidFill>
                <a:effectLst/>
                <a:latin typeface="Calibri"/>
                <a:ea typeface="Calibri"/>
                <a:cs typeface="Calibri"/>
              </a:rPr>
              <a:t>Par conséquent, un diagnostic et des informations précoces peuvent mieux éclairer le traitement, y compris la stratégie « dépister et traiter ».</a:t>
            </a:r>
          </a:p>
          <a:p>
            <a:endParaRPr lang="en-US"/>
          </a:p>
          <a:p>
            <a:r>
              <a:rPr lang="fr-FR" sz="1200" b="0" i="0" strike="noStrike" cap="none" spc="0" baseline="0">
                <a:solidFill>
                  <a:srgbClr val="000000"/>
                </a:solidFill>
                <a:effectLst/>
                <a:latin typeface="Calibri"/>
                <a:ea typeface="Calibri"/>
                <a:cs typeface="Calibri"/>
              </a:rPr>
              <a:t>Veuillez également noter les deux derniers points :</a:t>
            </a:r>
          </a:p>
          <a:p>
            <a:pPr marL="171450" indent="-171450">
              <a:buFont typeface="Arial" panose="020B0604020202020204" pitchFamily="34" charset="0"/>
              <a:buChar char="•"/>
            </a:pPr>
            <a:r>
              <a:rPr lang="fr-FR" sz="1200" b="0" i="0" strike="noStrike" cap="none" spc="0" baseline="0">
                <a:solidFill>
                  <a:srgbClr val="000000"/>
                </a:solidFill>
                <a:effectLst/>
                <a:latin typeface="Calibri"/>
                <a:ea typeface="Calibri"/>
                <a:cs typeface="Calibri"/>
              </a:rPr>
              <a:t>Vous POUVEZ proposer des antiviraux oraux aux patients présentant un résultat positif au test PCR, à condition qu’ils se trouvent dans les 5 jours suivant l’apparition des symptômes et qu’ils répondent aux critères d’éligibilité</a:t>
            </a:r>
          </a:p>
          <a:p>
            <a:pPr marL="171450" indent="-171450">
              <a:buFont typeface="Arial" panose="020B0604020202020204" pitchFamily="34" charset="0"/>
              <a:buChar char="•"/>
            </a:pPr>
            <a:r>
              <a:rPr lang="fr-FR" sz="1200" b="0" i="0" strike="noStrike" cap="none" spc="0" baseline="0">
                <a:solidFill>
                  <a:srgbClr val="000000"/>
                </a:solidFill>
                <a:effectLst/>
                <a:latin typeface="Calibri"/>
                <a:ea typeface="Calibri"/>
                <a:cs typeface="Calibri"/>
              </a:rPr>
              <a:t>Différentes régions auront des politiques de dépistage différentes, alors assurez-vous de vous référer à vos directives locales.</a:t>
            </a:r>
          </a:p>
        </p:txBody>
      </p:sp>
      <p:sp>
        <p:nvSpPr>
          <p:cNvPr id="4" name="Slide Number Placeholder 3"/>
          <p:cNvSpPr>
            <a:spLocks noGrp="1"/>
          </p:cNvSpPr>
          <p:nvPr>
            <p:ph type="sldNum" sz="quarter" idx="5"/>
          </p:nvPr>
        </p:nvSpPr>
        <p:spPr/>
        <p:txBody>
          <a:bodyPr/>
          <a:lstStyle/>
          <a:p>
            <a:fld id="{A2FA9890-9C3C-F040-8A1D-47B5802A485B}" type="slidenum">
              <a:rPr lang="en-US" smtClean="0"/>
              <a:t>17</a:t>
            </a:fld>
            <a:endParaRPr lang="en-US"/>
          </a:p>
        </p:txBody>
      </p:sp>
    </p:spTree>
    <p:extLst>
      <p:ext uri="{BB962C8B-B14F-4D97-AF65-F5344CB8AC3E}">
        <p14:creationId xmlns:p14="http://schemas.microsoft.com/office/powerpoint/2010/main" val="98990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Comme indiqué sur la diapositive, une identification précoce est préférable !</a:t>
            </a:r>
          </a:p>
        </p:txBody>
      </p:sp>
      <p:sp>
        <p:nvSpPr>
          <p:cNvPr id="4" name="Slide Number Placeholder 3"/>
          <p:cNvSpPr>
            <a:spLocks noGrp="1"/>
          </p:cNvSpPr>
          <p:nvPr>
            <p:ph type="sldNum" sz="quarter" idx="5"/>
          </p:nvPr>
        </p:nvSpPr>
        <p:spPr/>
        <p:txBody>
          <a:bodyPr/>
          <a:lstStyle/>
          <a:p>
            <a:fld id="{A2FA9890-9C3C-F040-8A1D-47B5802A485B}" type="slidenum">
              <a:rPr lang="en-US" smtClean="0"/>
              <a:t>18</a:t>
            </a:fld>
            <a:endParaRPr lang="en-US"/>
          </a:p>
        </p:txBody>
      </p:sp>
    </p:spTree>
    <p:extLst>
      <p:ext uri="{BB962C8B-B14F-4D97-AF65-F5344CB8AC3E}">
        <p14:creationId xmlns:p14="http://schemas.microsoft.com/office/powerpoint/2010/main" val="427796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Ces instructions seront similaires pour la plupart des types de tests rapides. Toutefois, il est essentiel de vous familiariser avec les instructions pour le type de test spécifique que vous utiliserez, car elles pourront présenter des variations.</a:t>
            </a:r>
          </a:p>
          <a:p>
            <a:endParaRPr lang="en-US"/>
          </a:p>
          <a:p>
            <a:r>
              <a:rPr lang="fr-FR" sz="1200" b="0" i="0" strike="noStrike" cap="none" spc="0" baseline="0">
                <a:solidFill>
                  <a:srgbClr val="000000"/>
                </a:solidFill>
                <a:effectLst/>
                <a:latin typeface="Calibri"/>
                <a:ea typeface="Calibri"/>
                <a:cs typeface="Calibri"/>
              </a:rPr>
              <a:t>Veuillez noter qu’un test positif comporte deux lignes, un test négatif a UNIQUEMENT la ligne de contrôle, et un test non valide n’aura que la ligne de test ou aucune ligne du tout.</a:t>
            </a:r>
          </a:p>
        </p:txBody>
      </p:sp>
      <p:sp>
        <p:nvSpPr>
          <p:cNvPr id="4" name="Slide Number Placeholder 3"/>
          <p:cNvSpPr>
            <a:spLocks noGrp="1"/>
          </p:cNvSpPr>
          <p:nvPr>
            <p:ph type="sldNum" sz="quarter" idx="5"/>
          </p:nvPr>
        </p:nvSpPr>
        <p:spPr/>
        <p:txBody>
          <a:bodyPr/>
          <a:lstStyle/>
          <a:p>
            <a:fld id="{A2FA9890-9C3C-F040-8A1D-47B5802A485B}" type="slidenum">
              <a:rPr lang="en-US" smtClean="0"/>
              <a:t>19</a:t>
            </a:fld>
            <a:endParaRPr lang="en-US"/>
          </a:p>
        </p:txBody>
      </p:sp>
    </p:spTree>
    <p:extLst>
      <p:ext uri="{BB962C8B-B14F-4D97-AF65-F5344CB8AC3E}">
        <p14:creationId xmlns:p14="http://schemas.microsoft.com/office/powerpoint/2010/main" val="719689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Assurez-vous de consulter vos directives locales, et il pourrait être très utile d’apporter ces directives locales à la formation actuelle. </a:t>
            </a:r>
          </a:p>
          <a:p>
            <a:r>
              <a:rPr lang="fr-FR" sz="1200" b="0" i="0" strike="noStrike" cap="none" spc="0" baseline="0">
                <a:solidFill>
                  <a:srgbClr val="000000"/>
                </a:solidFill>
                <a:effectLst/>
                <a:latin typeface="Calibri"/>
                <a:ea typeface="Calibri"/>
                <a:cs typeface="Calibri"/>
              </a:rPr>
              <a:t>Les directives relatives aux personnes qui peuvent effectuer un test varieront selon les localités et changeront probablement au fil du temps.</a:t>
            </a:r>
          </a:p>
          <a:p>
            <a:endParaRPr lang="en-US"/>
          </a:p>
          <a:p>
            <a:r>
              <a:rPr lang="fr-FR" sz="1200" b="0" i="0" strike="noStrike" cap="none" spc="0" baseline="0">
                <a:solidFill>
                  <a:srgbClr val="000000"/>
                </a:solidFill>
                <a:effectLst/>
                <a:latin typeface="Calibri"/>
                <a:ea typeface="Calibri"/>
                <a:cs typeface="Calibri"/>
              </a:rPr>
              <a:t>Veuillez discuter des directives locales de votre région à ce moment-là, et envisager les stratégies potentielles pour votre hôpital ou établissement de soins afin d’optimiser les options de dépistage pour mieux atteindre et servir les communautés, en particulier les populations et les personnes les plus vulnérables.</a:t>
            </a:r>
          </a:p>
          <a:p>
            <a:endParaRPr lang="en-US"/>
          </a:p>
          <a:p>
            <a:r>
              <a:rPr lang="fr-FR" sz="1800" b="0" i="0" strike="noStrike" cap="none" spc="0" baseline="0">
                <a:solidFill>
                  <a:srgbClr val="000000"/>
                </a:solidFill>
                <a:effectLst/>
                <a:latin typeface="Calibri"/>
                <a:ea typeface="Calibri"/>
                <a:cs typeface="Calibri"/>
              </a:rPr>
              <a:t>N’oubliez pas : seuls les patients symptomatiques sont éligibles à un traitement antiviral par voie orale. Par conséquent, bien que le dépistage et l’identification des contacts proches puissent être importants, pour l’éligibilité T2T, les patients doivent présenter des symptômes.</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20</a:t>
            </a:fld>
            <a:endParaRPr lang="en-US"/>
          </a:p>
        </p:txBody>
      </p:sp>
    </p:spTree>
    <p:extLst>
      <p:ext uri="{BB962C8B-B14F-4D97-AF65-F5344CB8AC3E}">
        <p14:creationId xmlns:p14="http://schemas.microsoft.com/office/powerpoint/2010/main" val="1202956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ct val="0"/>
              </a:spcBef>
              <a:spcAft>
                <a:spcPct val="0"/>
              </a:spcAft>
            </a:pPr>
            <a:r>
              <a:rPr lang="fr-FR" sz="1800" b="0" i="0" strike="noStrike" cap="none" spc="0" baseline="0">
                <a:solidFill>
                  <a:srgbClr val="000000"/>
                </a:solidFill>
                <a:effectLst/>
                <a:latin typeface="Calibri"/>
                <a:ea typeface="Calibri"/>
                <a:cs typeface="Calibri"/>
              </a:rPr>
              <a:t>Les différents pays auront des politiques, des pratiques et des stratégies différentes en ce qui concerne les tests.   Il est important de prendre en compte les politiques de votre propre pays, ainsi que la rapidité d'utilisation des tests et les possibilités d'utilisation à l'avenir.</a:t>
            </a:r>
            <a:endParaRPr lang="en-US" b="0">
              <a:effectLst/>
            </a:endParaRPr>
          </a:p>
          <a:p>
            <a:pPr rtl="0">
              <a:spcBef>
                <a:spcPct val="0"/>
              </a:spcBef>
              <a:spcAft>
                <a:spcPct val="0"/>
              </a:spcAft>
            </a:pPr>
            <a:br>
              <a:rPr sz="1200"/>
            </a:br>
            <a:r>
              <a:rPr lang="fr-FR" sz="1800" b="0" i="0" strike="noStrike" cap="none" spc="0" baseline="0">
                <a:solidFill>
                  <a:srgbClr val="000000"/>
                </a:solidFill>
                <a:effectLst/>
                <a:latin typeface="Calibri"/>
                <a:ea typeface="Calibri"/>
                <a:cs typeface="Calibri"/>
              </a:rPr>
              <a:t>La politique de l’Organisation mondiale de la Santé soutient les tests communautaires, et vous trouverez plus de détails concernant une stratégie de mise en œuvre ici : </a:t>
            </a:r>
            <a:r>
              <a:rPr lang="fr-FR" sz="1800" b="0" i="0" u="sng" strike="noStrike" cap="none" spc="0" baseline="0">
                <a:solidFill>
                  <a:srgbClr val="0563C1"/>
                </a:solidFill>
                <a:effectLst/>
                <a:uFill>
                  <a:solidFill>
                    <a:srgbClr val="0563C1"/>
                  </a:solidFill>
                </a:uFill>
                <a:latin typeface="Calibri"/>
                <a:ea typeface="Calibri"/>
                <a:cs typeface="Calibri"/>
                <a:hlinkClick r:id="rId3" history="0"/>
              </a:rPr>
              <a:t>https://www.who.int/publications/i/item/9789240017740</a:t>
            </a:r>
            <a:endParaRPr lang="en-US" b="0">
              <a:effectLst/>
            </a:endParaRPr>
          </a:p>
          <a:p>
            <a:br>
              <a:rPr sz="1200"/>
            </a:br>
            <a:r>
              <a:rPr lang="fr-FR" sz="1200" b="0" i="0" strike="noStrike" cap="none" spc="0" baseline="0">
                <a:solidFill>
                  <a:srgbClr val="000000"/>
                </a:solidFill>
                <a:effectLst/>
                <a:latin typeface="Calibri"/>
                <a:ea typeface="Calibri"/>
                <a:cs typeface="Calibri"/>
              </a:rPr>
              <a:t>L’</a:t>
            </a:r>
            <a:r>
              <a:rPr lang="fr-FR" sz="1800" b="0" i="0" strike="noStrike" cap="none" spc="0" baseline="0">
                <a:solidFill>
                  <a:srgbClr val="000000"/>
                </a:solidFill>
                <a:effectLst/>
                <a:latin typeface="Calibri"/>
                <a:ea typeface="Calibri"/>
                <a:cs typeface="Calibri"/>
              </a:rPr>
              <a:t>OMS a également mis en place un dossier de formation pour les tests de diagnostic rapide, disponible ici : </a:t>
            </a:r>
            <a:r>
              <a:rPr lang="fr-FR" sz="1800" b="0" i="0" u="sng" strike="noStrike" cap="none" spc="0" baseline="0">
                <a:solidFill>
                  <a:srgbClr val="0563C1"/>
                </a:solidFill>
                <a:effectLst/>
                <a:uFill>
                  <a:solidFill>
                    <a:srgbClr val="0563C1"/>
                  </a:solidFill>
                </a:uFill>
                <a:latin typeface="Calibri"/>
                <a:ea typeface="Calibri"/>
                <a:cs typeface="Calibri"/>
                <a:hlinkClick r:id="rId4" history="0"/>
              </a:rPr>
              <a:t>https://extranet.who.int/hslp/content/sars-cov-2-antigen-rapid-diagnostic-test-training-package</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21</a:t>
            </a:fld>
            <a:endParaRPr lang="en-US"/>
          </a:p>
        </p:txBody>
      </p:sp>
    </p:spTree>
    <p:extLst>
      <p:ext uri="{BB962C8B-B14F-4D97-AF65-F5344CB8AC3E}">
        <p14:creationId xmlns:p14="http://schemas.microsoft.com/office/powerpoint/2010/main" val="319492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Il est temps de lancer une nouvelle discussion de groupe.</a:t>
            </a:r>
          </a:p>
          <a:p>
            <a:r>
              <a:rPr lang="fr-FR" sz="1200" b="0" i="0" strike="noStrike" cap="none" spc="0" baseline="0">
                <a:solidFill>
                  <a:srgbClr val="000000"/>
                </a:solidFill>
                <a:effectLst/>
                <a:latin typeface="Calibri"/>
                <a:ea typeface="Calibri"/>
                <a:cs typeface="Calibri"/>
              </a:rPr>
              <a:t>Que se passe-t-il dans la communauté où vous travaillez/habitez ?  </a:t>
            </a:r>
          </a:p>
          <a:p>
            <a:r>
              <a:rPr lang="fr-FR" sz="1200" b="0" i="0" strike="noStrike" cap="none" spc="0" baseline="0">
                <a:solidFill>
                  <a:srgbClr val="000000"/>
                </a:solidFill>
                <a:effectLst/>
                <a:latin typeface="Calibri"/>
                <a:ea typeface="Calibri"/>
                <a:cs typeface="Calibri"/>
              </a:rPr>
              <a:t>Les personnes sont-elles atteintes de la COVID-19 ?  Les personnes effectuent-elles un test de dépistage de la COVID-19 ?</a:t>
            </a:r>
            <a:br>
              <a:rPr sz="1200"/>
            </a:br>
            <a:r>
              <a:rPr lang="fr-FR" sz="1200" b="0" i="0" strike="noStrike" cap="none" spc="0" baseline="0">
                <a:solidFill>
                  <a:srgbClr val="000000"/>
                </a:solidFill>
                <a:effectLst/>
                <a:latin typeface="Calibri"/>
                <a:ea typeface="Calibri"/>
                <a:cs typeface="Calibri"/>
              </a:rPr>
              <a:t>Existe-t-il des campagnes de sensibilisation visant à encourager les personnes présentant des signes ou des symptômes de la COVID à se faire dépister et ont-elles accès aux tests ?</a:t>
            </a:r>
          </a:p>
        </p:txBody>
      </p:sp>
      <p:sp>
        <p:nvSpPr>
          <p:cNvPr id="4" name="Slide Number Placeholder 3"/>
          <p:cNvSpPr>
            <a:spLocks noGrp="1"/>
          </p:cNvSpPr>
          <p:nvPr>
            <p:ph type="sldNum" sz="quarter" idx="5"/>
          </p:nvPr>
        </p:nvSpPr>
        <p:spPr/>
        <p:txBody>
          <a:bodyPr/>
          <a:lstStyle/>
          <a:p>
            <a:fld id="{A2FA9890-9C3C-F040-8A1D-47B5802A485B}" type="slidenum">
              <a:rPr lang="en-US" smtClean="0"/>
              <a:t>22</a:t>
            </a:fld>
            <a:endParaRPr lang="en-US"/>
          </a:p>
        </p:txBody>
      </p:sp>
    </p:spTree>
    <p:extLst>
      <p:ext uri="{BB962C8B-B14F-4D97-AF65-F5344CB8AC3E}">
        <p14:creationId xmlns:p14="http://schemas.microsoft.com/office/powerpoint/2010/main" val="1614667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Ceci est une diapositive de rappel, pour remémorer à tout le monde la raison pour laquelle nous sommes ici. </a:t>
            </a:r>
          </a:p>
          <a:p>
            <a:r>
              <a:rPr lang="fr-FR" sz="1200" b="0" i="0" strike="noStrike" cap="none" spc="0" baseline="0">
                <a:solidFill>
                  <a:srgbClr val="000000"/>
                </a:solidFill>
                <a:effectLst/>
                <a:latin typeface="Calibri"/>
                <a:ea typeface="Calibri"/>
                <a:cs typeface="Calibri"/>
              </a:rPr>
              <a:t>La COVID-19 est l’infection causée par le SARS-CoV2. </a:t>
            </a:r>
          </a:p>
        </p:txBody>
      </p:sp>
      <p:sp>
        <p:nvSpPr>
          <p:cNvPr id="4" name="Slide Number Placeholder 3"/>
          <p:cNvSpPr>
            <a:spLocks noGrp="1"/>
          </p:cNvSpPr>
          <p:nvPr>
            <p:ph type="sldNum" sz="quarter" idx="5"/>
          </p:nvPr>
        </p:nvSpPr>
        <p:spPr/>
        <p:txBody>
          <a:bodyPr/>
          <a:lstStyle/>
          <a:p>
            <a:fld id="{A2FA9890-9C3C-F040-8A1D-47B5802A485B}" type="slidenum">
              <a:rPr lang="en-US" smtClean="0"/>
              <a:t>4</a:t>
            </a:fld>
            <a:endParaRPr lang="en-US"/>
          </a:p>
        </p:txBody>
      </p:sp>
    </p:spTree>
    <p:extLst>
      <p:ext uri="{BB962C8B-B14F-4D97-AF65-F5344CB8AC3E}">
        <p14:creationId xmlns:p14="http://schemas.microsoft.com/office/powerpoint/2010/main" val="233316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Le terme « triage » provient du verbe français </a:t>
            </a:r>
            <a:r>
              <a:rPr lang="fr-FR" sz="1800" b="0" i="1" strike="noStrike" cap="none" spc="0" baseline="0">
                <a:solidFill>
                  <a:srgbClr val="000000"/>
                </a:solidFill>
                <a:effectLst/>
                <a:latin typeface="Calibri"/>
                <a:ea typeface="Calibri"/>
                <a:cs typeface="Calibri"/>
              </a:rPr>
              <a:t>trier</a:t>
            </a:r>
            <a:r>
              <a:rPr lang="fr-FR" sz="1800" b="0" i="0" strike="noStrike" cap="none" spc="0" baseline="0">
                <a:solidFill>
                  <a:srgbClr val="000000"/>
                </a:solidFill>
                <a:effectLst/>
                <a:latin typeface="Calibri"/>
                <a:ea typeface="Calibri"/>
                <a:cs typeface="Calibri"/>
              </a:rPr>
              <a:t>, c’est-à-dire séparer, identifier, sélectionner. Initialement appliqué en temps de guerre avec la rareté implicite des ressources, le triage standardisé est utilisé en routine et considéré comme le traitement de référence.</a:t>
            </a:r>
            <a:endParaRPr lang="en-US" sz="180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en-US" sz="1800" kern="1200">
                <a:effectLst/>
                <a:latin typeface="Calibri" panose="020F0502020204030204"/>
                <a:ea typeface="Calibri" panose="020F0502020204030204" pitchFamily="34" charset="0"/>
                <a:cs typeface="Calibri"/>
              </a:rPr>
              <a:t> </a:t>
            </a:r>
            <a:endParaRPr lang="en-US" sz="1800">
              <a:effectLst/>
              <a:latin typeface="Calibri" panose="020F0502020204030204"/>
              <a:ea typeface="Calibri" panose="020F0502020204030204" pitchFamily="34" charset="0"/>
              <a:cs typeface="Calibri"/>
            </a:endParaRPr>
          </a:p>
          <a:p>
            <a:r>
              <a:rPr lang="fr-FR" sz="1800" b="0" i="0" strike="noStrike" cap="none" spc="0" baseline="0">
                <a:solidFill>
                  <a:srgbClr val="000000"/>
                </a:solidFill>
                <a:effectLst/>
                <a:latin typeface="Calibri"/>
                <a:ea typeface="Calibri"/>
                <a:cs typeface="Calibri"/>
              </a:rPr>
              <a:t>Les concepts de base du triage deviennent plus compliqués à appliquer dans le contexte de la COVID-19 (et d’autres maladies contagieuses) en raison de la nécessité supplémentaire de séparer les patients suspectés de COVID-19 des autres patients, tout en privilégiant toujours la sécurité du personnel clinique.</a:t>
            </a:r>
            <a:endParaRPr lang="en-US">
              <a:cs typeface="Calibri"/>
            </a:endParaRPr>
          </a:p>
        </p:txBody>
      </p:sp>
      <p:sp>
        <p:nvSpPr>
          <p:cNvPr id="4" name="Slide Number Placeholder 3"/>
          <p:cNvSpPr>
            <a:spLocks noGrp="1"/>
          </p:cNvSpPr>
          <p:nvPr>
            <p:ph type="sldNum" sz="quarter" idx="5"/>
          </p:nvPr>
        </p:nvSpPr>
        <p:spPr/>
        <p:txBody>
          <a:bodyPr/>
          <a:lstStyle/>
          <a:p>
            <a:fld id="{A2FA9890-9C3C-F040-8A1D-47B5802A485B}" type="slidenum">
              <a:rPr lang="en-US" smtClean="0"/>
              <a:t>25</a:t>
            </a:fld>
            <a:endParaRPr lang="en-US"/>
          </a:p>
        </p:txBody>
      </p:sp>
    </p:spTree>
    <p:extLst>
      <p:ext uri="{BB962C8B-B14F-4D97-AF65-F5344CB8AC3E}">
        <p14:creationId xmlns:p14="http://schemas.microsoft.com/office/powerpoint/2010/main" val="920325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endParaRPr lang="en-US" sz="1800" b="1">
              <a:effectLst/>
              <a:latin typeface="Calibri" panose="020F0502020204030204" pitchFamily="34" charset="0"/>
              <a:ea typeface="Calibri" panose="020F0502020204030204" pitchFamily="34" charset="0"/>
              <a:cs typeface="Calibri"/>
            </a:endParaRP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La formation, la capacité à évaluer l’impression clinique et l’expérience sont essentielles pour la personne responsable du triage.Si possible, une personne ayant au moins quelques années d’expérience clinique doit être responsable du triage, en fonction de la personne disponible dans votre équipe.</a:t>
            </a:r>
            <a:endParaRPr lang="en-US" sz="180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en-US" sz="1800" kern="1200">
                <a:effectLst/>
                <a:latin typeface="Calibri" panose="020F0502020204030204"/>
                <a:ea typeface="Calibri" panose="020F0502020204030204" pitchFamily="34" charset="0"/>
                <a:cs typeface="Calibri"/>
              </a:rPr>
              <a:t> </a:t>
            </a:r>
            <a:endParaRPr lang="en-US" sz="1800">
              <a:effectLst/>
              <a:latin typeface="Calibri" panose="020F0502020204030204"/>
              <a:ea typeface="Calibri" panose="020F0502020204030204" pitchFamily="34" charset="0"/>
              <a:cs typeface="Calibri"/>
            </a:endParaRPr>
          </a:p>
          <a:p>
            <a:pPr>
              <a:lnSpc>
                <a:spcPct val="107000"/>
              </a:lnSpc>
            </a:pPr>
            <a:r>
              <a:rPr lang="fr-FR" sz="1800" b="0" i="0" strike="noStrike" cap="none" spc="0" baseline="0">
                <a:solidFill>
                  <a:srgbClr val="000000"/>
                </a:solidFill>
                <a:effectLst/>
                <a:latin typeface="Calibri"/>
                <a:ea typeface="Calibri"/>
                <a:cs typeface="Calibri"/>
              </a:rPr>
              <a:t>Les types de prestataires qui effectuent le triage varient selon le contexte clinique</a:t>
            </a:r>
            <a:r>
              <a:rPr lang="fr-FR" sz="1800" b="0" i="0" strike="noStrike" cap="none" spc="0" baseline="0">
                <a:solidFill>
                  <a:srgbClr val="000000"/>
                </a:solidFill>
                <a:effectLst/>
                <a:latin typeface="Times New Roman"/>
                <a:ea typeface="Times New Roman"/>
                <a:cs typeface="Times New Roman"/>
              </a:rPr>
              <a:t> :</a:t>
            </a:r>
            <a:r>
              <a:rPr lang="fr-FR" sz="1800" b="0" i="0" strike="noStrike" cap="none" spc="0" baseline="0">
                <a:solidFill>
                  <a:srgbClr val="000000"/>
                </a:solidFill>
                <a:effectLst/>
                <a:latin typeface="Calibri"/>
                <a:ea typeface="Calibri"/>
                <a:cs typeface="Calibri"/>
              </a:rPr>
              <a:t> ce sont des infirmiers dans de nombreux contextes, et des techniciens ou des ambulanciers dans d’autres.</a:t>
            </a:r>
            <a:endParaRPr lang="en-US" sz="1800">
              <a:latin typeface="Times New Roman"/>
              <a:ea typeface="Calibri" panose="020F0502020204030204" pitchFamily="34" charset="0"/>
              <a:cs typeface="Times New Roman"/>
            </a:endParaRPr>
          </a:p>
          <a:p>
            <a:pPr>
              <a:lnSpc>
                <a:spcPct val="107000"/>
              </a:lnSpc>
            </a:pPr>
            <a:endParaRPr lang="en-US" sz="1800">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Pensez à votre propre environnement clinique.Qui rencontre d’abord le patient ? Avez-vous un espace où le triage est effectué ?Qui est responsable de la vérification des signes vitaux ?Quels sont les outils pour prendre les signes vitaux ? Avez-vous une formation officielle sur le triage ? Disposez-vous d’un processus formel de triage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26</a:t>
            </a:fld>
            <a:endParaRPr lang="en-US"/>
          </a:p>
        </p:txBody>
      </p:sp>
    </p:spTree>
    <p:extLst>
      <p:ext uri="{BB962C8B-B14F-4D97-AF65-F5344CB8AC3E}">
        <p14:creationId xmlns:p14="http://schemas.microsoft.com/office/powerpoint/2010/main" val="178306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fr-FR" sz="1800" b="0" i="0" strike="noStrike" cap="none" spc="0" baseline="0">
                <a:solidFill>
                  <a:srgbClr val="000000"/>
                </a:solidFill>
                <a:effectLst/>
                <a:latin typeface="Calibri"/>
                <a:ea typeface="Calibri"/>
                <a:cs typeface="Calibri"/>
              </a:rPr>
              <a:t>Dans l’idéal, vous devriez disposer de l’équipement nécessaire au triage pour pouvoir l’utiliser pendant ce module à des fins de démonstration et d’entraînement. </a:t>
            </a:r>
          </a:p>
          <a:p>
            <a:pPr>
              <a:lnSpc>
                <a:spcPct val="107000"/>
              </a:lnSpc>
            </a:pPr>
            <a:endParaRPr lang="en-US" sz="1800">
              <a:effectLst/>
              <a:latin typeface="Calibri" panose="020F0502020204030204"/>
              <a:ea typeface="Calibri" panose="020F0502020204030204" pitchFamily="34" charset="0"/>
              <a:cs typeface="Calibri"/>
            </a:endParaRPr>
          </a:p>
          <a:p>
            <a:pPr>
              <a:lnSpc>
                <a:spcPct val="107000"/>
              </a:lnSpc>
            </a:pPr>
            <a:r>
              <a:rPr lang="fr-FR" sz="1800" b="0" i="0" strike="noStrike" cap="none" spc="0" baseline="0">
                <a:solidFill>
                  <a:srgbClr val="000000"/>
                </a:solidFill>
                <a:effectLst/>
                <a:latin typeface="Calibri"/>
                <a:ea typeface="Calibri"/>
                <a:cs typeface="Calibri"/>
              </a:rPr>
              <a:t>Veuillez garder à l’esprit que cet équipement et ces mesures sont généralement utilisés à des fins de triage et pour la mesure des signes vitaux dans les établissements.  Pour le test à traiter, en particulier si l’on tient compte des environnements à domicile ou d’autres environnements cliniques sans cet équipement, les patients peuvent être dépistés pour les symptômes légers et modérés sans l’équipement indiqué.</a:t>
            </a:r>
            <a:endParaRPr lang="en-US" sz="1800">
              <a:effectLst/>
              <a:latin typeface="Calibri" panose="020F0502020204030204" pitchFamily="34" charset="0"/>
              <a:ea typeface="Calibri" panose="020F0502020204030204" pitchFamily="34" charset="0"/>
              <a:cs typeface="Calibri"/>
            </a:endParaRPr>
          </a:p>
          <a:p>
            <a:pPr marL="0" marR="0">
              <a:lnSpc>
                <a:spcPct val="107000"/>
              </a:lnSpc>
              <a:spcBef>
                <a:spcPct val="0"/>
              </a:spcBef>
              <a:spcAft>
                <a:spcPct val="0"/>
              </a:spcAft>
            </a:pPr>
            <a:r>
              <a:rPr lang="en-US" sz="1800" kern="1200">
                <a:effectLst/>
                <a:latin typeface="Calibri" panose="020F0502020204030204"/>
                <a:ea typeface="Calibri" panose="020F0502020204030204" pitchFamily="34" charset="0"/>
                <a:cs typeface="Calibri"/>
              </a:rPr>
              <a:t> </a:t>
            </a:r>
            <a:endParaRPr lang="en-US" sz="1800">
              <a:effectLst/>
              <a:latin typeface="Calibri" panose="020F0502020204030204"/>
              <a:ea typeface="Calibri" panose="020F0502020204030204" pitchFamily="34" charset="0"/>
              <a:cs typeface="Calibri"/>
            </a:endParaRPr>
          </a:p>
          <a:p>
            <a:r>
              <a:rPr lang="fr-FR" sz="1800" b="0" i="0" strike="noStrike" cap="none" spc="0" baseline="0">
                <a:solidFill>
                  <a:srgbClr val="000000"/>
                </a:solidFill>
                <a:effectLst/>
                <a:latin typeface="Calibri"/>
                <a:ea typeface="Calibri"/>
                <a:cs typeface="Calibri"/>
              </a:rPr>
              <a:t>La diapositive contient également des liens vers des vidéos qui peuvent être utiles. Toutefois, veuillez indiquer aux participants que les vidéos peuvent ne pas afficher les protocoles PCI complets. Rappelez également à tous les participants l’importance du port du masque universel et des protocoles PCI.</a:t>
            </a:r>
            <a:endParaRPr lang="en-US">
              <a:cs typeface="Calibri"/>
            </a:endParaRPr>
          </a:p>
        </p:txBody>
      </p:sp>
      <p:sp>
        <p:nvSpPr>
          <p:cNvPr id="4" name="Slide Number Placeholder 3"/>
          <p:cNvSpPr>
            <a:spLocks noGrp="1"/>
          </p:cNvSpPr>
          <p:nvPr>
            <p:ph type="sldNum" sz="quarter" idx="5"/>
          </p:nvPr>
        </p:nvSpPr>
        <p:spPr/>
        <p:txBody>
          <a:bodyPr/>
          <a:lstStyle/>
          <a:p>
            <a:fld id="{A2FA9890-9C3C-F040-8A1D-47B5802A485B}" type="slidenum">
              <a:rPr lang="en-US" smtClean="0"/>
              <a:t>27</a:t>
            </a:fld>
            <a:endParaRPr lang="en-US"/>
          </a:p>
        </p:txBody>
      </p:sp>
    </p:spTree>
    <p:extLst>
      <p:ext uri="{BB962C8B-B14F-4D97-AF65-F5344CB8AC3E}">
        <p14:creationId xmlns:p14="http://schemas.microsoft.com/office/powerpoint/2010/main" val="3890492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Cette diapositive est un outil de référence montrant les signes vitaux normaux chez les adultes.</a:t>
            </a:r>
          </a:p>
          <a:p>
            <a:pPr marL="0" marR="0">
              <a:lnSpc>
                <a:spcPct val="107000"/>
              </a:lnSpc>
              <a:spcBef>
                <a:spcPct val="0"/>
              </a:spcBef>
              <a:spcAft>
                <a:spcPct val="0"/>
              </a:spcAft>
            </a:pPr>
            <a:endParaRPr lang="en-US" sz="1800" kern="1200">
              <a:effectLst/>
              <a:latin typeface="Calibri" panose="020F0502020204030204"/>
              <a:ea typeface="Calibri" panose="020F0502020204030204" pitchFamily="34" charset="0"/>
              <a:cs typeface="Calibri"/>
            </a:endParaRPr>
          </a:p>
          <a:p>
            <a:pPr rtl="0">
              <a:spcBef>
                <a:spcPct val="0"/>
              </a:spcBef>
              <a:spcAft>
                <a:spcPct val="0"/>
              </a:spcAft>
            </a:pPr>
            <a:r>
              <a:rPr lang="fr-FR" sz="1800" b="0" i="0" strike="noStrike" cap="none" spc="0" baseline="0">
                <a:solidFill>
                  <a:srgbClr val="000000"/>
                </a:solidFill>
                <a:effectLst/>
                <a:latin typeface="Calibri"/>
                <a:ea typeface="Calibri"/>
                <a:cs typeface="Calibri"/>
              </a:rPr>
              <a:t>Bien que la tension artérielle normale soit de 120/80, il existe une plage de valeurs normales, comme c’est le cas pour tous les signes vitaux.</a:t>
            </a:r>
            <a:endParaRPr lang="en-US" sz="2800" b="0">
              <a:effectLst/>
            </a:endParaRPr>
          </a:p>
          <a:p>
            <a:pPr rtl="0">
              <a:spcBef>
                <a:spcPct val="0"/>
              </a:spcBef>
              <a:spcAft>
                <a:spcPct val="0"/>
              </a:spcAft>
            </a:pPr>
            <a:r>
              <a:rPr lang="fr-FR" sz="1800" b="0" i="0" strike="noStrike" cap="none" spc="0" baseline="0">
                <a:solidFill>
                  <a:srgbClr val="000000"/>
                </a:solidFill>
                <a:effectLst/>
                <a:latin typeface="Calibri"/>
                <a:ea typeface="Calibri"/>
                <a:cs typeface="Calibri"/>
              </a:rPr>
              <a:t>La tension artérielle normale peut varier de 90/60 à 130/89. </a:t>
            </a:r>
            <a:endParaRPr lang="en-US" sz="2800" b="0">
              <a:effectLst/>
            </a:endParaRPr>
          </a:p>
          <a:p>
            <a:br>
              <a:rPr lang="en-US" sz="2800"/>
            </a:br>
            <a:endParaRPr lang="en-US" sz="1800" kern="120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endParaRPr lang="en-US" sz="1800">
              <a:effectLst/>
              <a:latin typeface="Calibri" panose="020F0502020204030204"/>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28</a:t>
            </a:fld>
            <a:endParaRPr lang="en-US"/>
          </a:p>
        </p:txBody>
      </p:sp>
    </p:spTree>
    <p:extLst>
      <p:ext uri="{BB962C8B-B14F-4D97-AF65-F5344CB8AC3E}">
        <p14:creationId xmlns:p14="http://schemas.microsoft.com/office/powerpoint/2010/main" val="3529526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strike="noStrike" cap="none" spc="0" baseline="0">
                <a:solidFill>
                  <a:srgbClr val="000000"/>
                </a:solidFill>
                <a:effectLst/>
                <a:latin typeface="Calibri"/>
                <a:ea typeface="Calibri"/>
                <a:cs typeface="Calibri"/>
              </a:rPr>
              <a:t>Cet outil de référence montre les plages normales des signes vitaux chez les patients pédiatriques. Veuillez noter que les plages normales pour les enfants changent au fur et à mesure qu’ils grandissent. Comme ces plages sont difficiles à mémoriser, il est préférable d’afficher un tableau ou d’avoir un tableau disponible pour référence rapide pendant le triage.</a:t>
            </a:r>
            <a:r>
              <a:rPr lang="fr-FR"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29</a:t>
            </a:fld>
            <a:endParaRPr lang="en-US"/>
          </a:p>
        </p:txBody>
      </p:sp>
    </p:spTree>
    <p:extLst>
      <p:ext uri="{BB962C8B-B14F-4D97-AF65-F5344CB8AC3E}">
        <p14:creationId xmlns:p14="http://schemas.microsoft.com/office/powerpoint/2010/main" val="1112592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Il existe de nombreuses ressources qui présentent les principes et pratiques de PCI liés à la COVID-19. </a:t>
            </a: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Nous encourageons l’animateur à consulter les directives locales dans le cadre de cette session, si le temps le permet.</a:t>
            </a: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Cependant, le point le plus important à souligner est l’importance essentielle de l’utilisation universellement élevée d’un équipement de protection individuelle avec des patients indifférenciés</a:t>
            </a:r>
            <a:r>
              <a:rPr lang="fr-FR" sz="1800" b="0" i="0" strike="noStrike" cap="none" spc="0" baseline="0">
                <a:solidFill>
                  <a:srgbClr val="000000"/>
                </a:solidFill>
                <a:effectLst/>
                <a:latin typeface="Times New Roman"/>
                <a:ea typeface="Times New Roman"/>
                <a:cs typeface="Times New Roman"/>
              </a:rPr>
              <a:t>,</a:t>
            </a:r>
            <a:r>
              <a:rPr lang="fr-FR" sz="1800" b="0" i="0" strike="noStrike" cap="none" spc="0" baseline="0">
                <a:solidFill>
                  <a:srgbClr val="000000"/>
                </a:solidFill>
                <a:effectLst/>
                <a:latin typeface="Calibri"/>
                <a:ea typeface="Calibri"/>
                <a:cs typeface="Calibri"/>
              </a:rPr>
              <a:t> y compris ceux qui sont symptomatiques et positifs au dépistage, ainsi que ceux qui arrivent dans le cadre clinique pour d’autres raisons.</a:t>
            </a:r>
            <a:r>
              <a:rPr lang="fr-FR" sz="1800" b="0" i="0" strike="noStrike" cap="none" spc="0" baseline="0">
                <a:solidFill>
                  <a:srgbClr val="000000"/>
                </a:solidFill>
                <a:effectLst/>
                <a:latin typeface="Times New Roman"/>
                <a:ea typeface="Times New Roman"/>
                <a:cs typeface="Times New Roman"/>
              </a:rPr>
              <a:t> </a:t>
            </a:r>
            <a:r>
              <a:rPr lang="fr-FR" sz="1800" b="0" i="0" strike="noStrike" cap="none" spc="0" baseline="0">
                <a:solidFill>
                  <a:srgbClr val="000000"/>
                </a:solidFill>
                <a:effectLst/>
                <a:latin typeface="Calibri"/>
                <a:ea typeface="Calibri"/>
                <a:cs typeface="Calibri"/>
              </a:rPr>
              <a:t>La sécurité personnelle pendant le triage est essentielle, en particulier compte tenu des niveaux élevés de positivité et de transmissibilité du variant Omicron, ou d’autres variants possibles qui peuvent apparaître à l’avenir. </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30</a:t>
            </a:fld>
            <a:endParaRPr lang="en-US"/>
          </a:p>
        </p:txBody>
      </p:sp>
    </p:spTree>
    <p:extLst>
      <p:ext uri="{BB962C8B-B14F-4D97-AF65-F5344CB8AC3E}">
        <p14:creationId xmlns:p14="http://schemas.microsoft.com/office/powerpoint/2010/main" val="409776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strike="noStrike" cap="none" spc="0" baseline="0">
                <a:solidFill>
                  <a:srgbClr val="000000"/>
                </a:solidFill>
                <a:effectLst/>
                <a:latin typeface="Calibri"/>
                <a:ea typeface="Calibri"/>
                <a:cs typeface="Calibri"/>
              </a:rPr>
              <a:t>Cette diapositive fournit des liens vers des ressources PCI supplémentaires.</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31</a:t>
            </a:fld>
            <a:endParaRPr lang="en-US"/>
          </a:p>
        </p:txBody>
      </p:sp>
    </p:spTree>
    <p:extLst>
      <p:ext uri="{BB962C8B-B14F-4D97-AF65-F5344CB8AC3E}">
        <p14:creationId xmlns:p14="http://schemas.microsoft.com/office/powerpoint/2010/main" val="102818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strike="noStrike" cap="none" spc="0" baseline="0">
                <a:solidFill>
                  <a:srgbClr val="000000"/>
                </a:solidFill>
                <a:effectLst/>
                <a:latin typeface="Calibri"/>
                <a:ea typeface="Calibri"/>
                <a:cs typeface="Calibri"/>
              </a:rPr>
              <a:t>Réitérez l’importance d’un niveau accru de PCI avec les nouveaux variants de la COVID-19 et de la prudence continue avec l’émergence possible de nouveaux variants à l’avenir.</a:t>
            </a:r>
            <a:r>
              <a:rPr lang="fr-FR"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32</a:t>
            </a:fld>
            <a:endParaRPr lang="en-US"/>
          </a:p>
        </p:txBody>
      </p:sp>
    </p:spTree>
    <p:extLst>
      <p:ext uri="{BB962C8B-B14F-4D97-AF65-F5344CB8AC3E}">
        <p14:creationId xmlns:p14="http://schemas.microsoft.com/office/powerpoint/2010/main" val="1893113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strike="noStrike" cap="none" spc="0" baseline="0">
                <a:solidFill>
                  <a:srgbClr val="000000"/>
                </a:solidFill>
                <a:effectLst/>
                <a:latin typeface="Calibri"/>
                <a:ea typeface="Calibri"/>
                <a:cs typeface="Calibri"/>
              </a:rPr>
              <a:t>Le dépistage doit être initié au premier point d’entrée dans l’établissement de santé. Universel signifie que cela s’applique à tout le monde</a:t>
            </a:r>
            <a:r>
              <a:rPr lang="fr-FR" sz="1800" b="0" i="0" strike="noStrike" cap="none" spc="0" baseline="0">
                <a:solidFill>
                  <a:srgbClr val="000000"/>
                </a:solidFill>
                <a:effectLst/>
                <a:latin typeface="Times New Roman"/>
                <a:ea typeface="Times New Roman"/>
                <a:cs typeface="Times New Roman"/>
              </a:rPr>
              <a:t> :</a:t>
            </a:r>
            <a:r>
              <a:rPr lang="fr-FR" sz="1800" b="0" i="0" strike="noStrike" cap="none" spc="0" baseline="0">
                <a:solidFill>
                  <a:srgbClr val="000000"/>
                </a:solidFill>
                <a:effectLst/>
                <a:latin typeface="Calibri"/>
                <a:ea typeface="Calibri"/>
                <a:cs typeface="Calibri"/>
              </a:rPr>
              <a:t> le personnel, les patients et les médecins. Cela peut inclure un contrôle de la température, des symptômes et des contacts étroits. Le port du masque universel doit être maintenu. Des protocoles pertinents pour les directives locales peuvent être appliqués, tout en gardant à l’esprit l’importance de l’isolement et de la quarantaine, en particulier pour les personnes non vaccinées et celles présentant un risque plus élevé de maladie sévère.  N’oubliez pas que l’établissement de soins de santé est conçu pour fournir des soins aux personnes à risque, il est donc nécessaire d’être très prudent.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33</a:t>
            </a:fld>
            <a:endParaRPr lang="en-US"/>
          </a:p>
        </p:txBody>
      </p:sp>
    </p:spTree>
    <p:extLst>
      <p:ext uri="{BB962C8B-B14F-4D97-AF65-F5344CB8AC3E}">
        <p14:creationId xmlns:p14="http://schemas.microsoft.com/office/powerpoint/2010/main" val="4114047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Cette diapositive présente un schéma pour le triage de base afin d’initier l’isolement et les soins des patients.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fr-FR" sz="1800" b="0" i="0" strike="noStrike" cap="none" spc="0" baseline="0">
                <a:solidFill>
                  <a:srgbClr val="000000"/>
                </a:solidFill>
                <a:effectLst/>
                <a:latin typeface="Calibri"/>
                <a:ea typeface="Calibri"/>
                <a:cs typeface="Calibri"/>
              </a:rPr>
              <a:t>La répartition en cohorte physique doit être maintenue lorsque cela est possible pour séparer les patients qui présentent ou non des symptômes de la COVID-19. Bien sûr, il y aura également des patients asymptomatiques qui seront testés positifs ; les précautions universelles sont donc importantes. À l’inverse, toutes les personnes présentant de la fièvre, un essoufflement ou une toux n’auront pas le diagnostic de COVID-19.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34</a:t>
            </a:fld>
            <a:endParaRPr lang="en-US"/>
          </a:p>
        </p:txBody>
      </p:sp>
    </p:spTree>
    <p:extLst>
      <p:ext uri="{BB962C8B-B14F-4D97-AF65-F5344CB8AC3E}">
        <p14:creationId xmlns:p14="http://schemas.microsoft.com/office/powerpoint/2010/main" val="355194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Spectre des signes et symptômes de la COVID-19.</a:t>
            </a:r>
          </a:p>
          <a:p>
            <a:r>
              <a:rPr lang="fr-FR" sz="1200" b="0" i="0" strike="noStrike" cap="none" spc="0" baseline="0">
                <a:solidFill>
                  <a:srgbClr val="000000"/>
                </a:solidFill>
                <a:effectLst/>
                <a:latin typeface="Calibri"/>
                <a:ea typeface="Calibri"/>
                <a:cs typeface="Calibri"/>
              </a:rPr>
              <a:t>Gardez à l’esprit qu’il existe des symptômes plus ou moins fréquents avec les différents variants de la COVID-19, et que les choses pourraient bien continuer à changer.</a:t>
            </a:r>
          </a:p>
          <a:p>
            <a:r>
              <a:rPr lang="fr-FR" sz="1200" b="0" i="0" strike="noStrike" cap="none" spc="0" baseline="0">
                <a:solidFill>
                  <a:srgbClr val="000000"/>
                </a:solidFill>
                <a:effectLst/>
                <a:latin typeface="Calibri"/>
                <a:ea typeface="Calibri"/>
                <a:cs typeface="Calibri"/>
              </a:rPr>
              <a:t>Il est important de garder à l’esprit que, même si dans de nombreux lieux, le nombre de cas diminue, la COVID-19 est toujours présente dans la plupart des communautés.</a:t>
            </a:r>
          </a:p>
        </p:txBody>
      </p:sp>
      <p:sp>
        <p:nvSpPr>
          <p:cNvPr id="4" name="Slide Number Placeholder 3"/>
          <p:cNvSpPr>
            <a:spLocks noGrp="1"/>
          </p:cNvSpPr>
          <p:nvPr>
            <p:ph type="sldNum" sz="quarter" idx="5"/>
          </p:nvPr>
        </p:nvSpPr>
        <p:spPr/>
        <p:txBody>
          <a:bodyPr/>
          <a:lstStyle/>
          <a:p>
            <a:fld id="{A2FA9890-9C3C-F040-8A1D-47B5802A485B}" type="slidenum">
              <a:rPr lang="en-US" smtClean="0"/>
              <a:t>5</a:t>
            </a:fld>
            <a:endParaRPr lang="en-US"/>
          </a:p>
        </p:txBody>
      </p:sp>
    </p:spTree>
    <p:extLst>
      <p:ext uri="{BB962C8B-B14F-4D97-AF65-F5344CB8AC3E}">
        <p14:creationId xmlns:p14="http://schemas.microsoft.com/office/powerpoint/2010/main" val="3341944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strike="noStrike" cap="none" spc="0" baseline="0">
                <a:solidFill>
                  <a:srgbClr val="000000"/>
                </a:solidFill>
                <a:effectLst/>
                <a:latin typeface="Calibri"/>
                <a:ea typeface="Calibri"/>
                <a:cs typeface="Calibri"/>
              </a:rPr>
              <a:t>Ce schéma amène le triage à un niveau plus avancé</a:t>
            </a:r>
            <a:r>
              <a:rPr lang="fr-FR" sz="1800" b="0" i="0" strike="noStrike" cap="none" spc="0" baseline="0">
                <a:solidFill>
                  <a:srgbClr val="000000"/>
                </a:solidFill>
                <a:effectLst/>
                <a:latin typeface="Times New Roman"/>
                <a:ea typeface="Times New Roman"/>
                <a:cs typeface="Times New Roman"/>
              </a:rPr>
              <a:t>,</a:t>
            </a:r>
            <a:r>
              <a:rPr lang="fr-FR" sz="1800" b="0" i="0" strike="noStrike" cap="none" spc="0" baseline="0">
                <a:solidFill>
                  <a:srgbClr val="000000"/>
                </a:solidFill>
                <a:effectLst/>
                <a:latin typeface="Calibri"/>
                <a:ea typeface="Calibri"/>
                <a:cs typeface="Calibri"/>
              </a:rPr>
              <a:t> au-delà de la séparation initiale des patients symptomatiques et asymptomatiques, celui des soins cliniques divisés en fonction de la gravité des symptômes. Les cas suspectés légers à modérés peuvent (ou non) nécessiter des examens complémentaires, tandis que les cas sévères nécessitent une stabilisation immédiate.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35</a:t>
            </a:fld>
            <a:endParaRPr lang="en-US"/>
          </a:p>
        </p:txBody>
      </p:sp>
    </p:spTree>
    <p:extLst>
      <p:ext uri="{BB962C8B-B14F-4D97-AF65-F5344CB8AC3E}">
        <p14:creationId xmlns:p14="http://schemas.microsoft.com/office/powerpoint/2010/main" val="533115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Ce diagramme présente une approche intégrée du triage physique et clinique.La pandémie de COVID-19 s’est nécessairement concentrée sur la répartition en cohorte et la séparation des patients symptomatiques et exposés d’avec les patients asymptomatiques et non exposés. Cependant, une approche holistique doit intégrer l’importance de donner la priorité aux patients de </a:t>
            </a:r>
            <a:r>
              <a:rPr lang="fr-FR" sz="1800" b="0" i="0" strike="noStrike" cap="none" spc="0" baseline="0">
                <a:solidFill>
                  <a:srgbClr val="000000"/>
                </a:solidFill>
                <a:effectLst/>
                <a:latin typeface="Times New Roman"/>
                <a:ea typeface="Times New Roman"/>
                <a:cs typeface="Times New Roman"/>
              </a:rPr>
              <a:t>«</a:t>
            </a:r>
            <a:r>
              <a:rPr lang="fr-FR" sz="1800" b="0" i="0" strike="noStrike" cap="none" spc="0" baseline="0">
                <a:solidFill>
                  <a:srgbClr val="000000"/>
                </a:solidFill>
                <a:effectLst/>
                <a:latin typeface="Calibri"/>
                <a:ea typeface="Calibri"/>
                <a:cs typeface="Calibri"/>
              </a:rPr>
              <a:t> niveau rouge</a:t>
            </a:r>
            <a:r>
              <a:rPr lang="fr-FR" sz="1800" b="0" i="0" strike="noStrike" cap="none" spc="0" baseline="0">
                <a:solidFill>
                  <a:srgbClr val="000000"/>
                </a:solidFill>
                <a:effectLst/>
                <a:latin typeface="Times New Roman"/>
                <a:ea typeface="Times New Roman"/>
                <a:cs typeface="Times New Roman"/>
              </a:rPr>
              <a:t> »,</a:t>
            </a:r>
            <a:r>
              <a:rPr lang="fr-FR" sz="1800" b="0" i="0" strike="noStrike" cap="none" spc="0" baseline="0">
                <a:solidFill>
                  <a:srgbClr val="000000"/>
                </a:solidFill>
                <a:effectLst/>
                <a:latin typeface="Calibri"/>
                <a:ea typeface="Calibri"/>
                <a:cs typeface="Calibri"/>
              </a:rPr>
              <a:t> que le statut de niveau rouge soit dû à la COVID-19 ou à d’autres préoccupations.Ici, l’objectif est de fournir un cadre pour une approche intégrée du triage physique et clinique.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En regardant ce diagramme, il est très important de se souvenir de quelques éléments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1. Tout patient ROUGE (suspicion ou non de COVID-19) doit être immédiatement placé dans une zone de réanimation pour une évaluation clinique et un traitement.</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2. Les protocoles PCI/EPI (équipement de protection individuelle) doivent être maintenus pour tous les patients, quels que soient les résultats du dépistage ou des tests</a:t>
            </a:r>
            <a:r>
              <a:rPr lang="fr-FR" sz="1800" b="0" i="0" strike="noStrike" cap="none" spc="0" baseline="0">
                <a:solidFill>
                  <a:srgbClr val="000000"/>
                </a:solidFill>
                <a:effectLst/>
                <a:latin typeface="Times New Roman"/>
                <a:ea typeface="Times New Roman"/>
                <a:cs typeface="Times New Roman"/>
              </a:rPr>
              <a:t>,</a:t>
            </a:r>
            <a:r>
              <a:rPr lang="fr-FR" sz="1800" b="0" i="0" strike="noStrike" cap="none" spc="0" baseline="0">
                <a:solidFill>
                  <a:srgbClr val="000000"/>
                </a:solidFill>
                <a:effectLst/>
                <a:latin typeface="Calibri"/>
                <a:ea typeface="Calibri"/>
                <a:cs typeface="Calibri"/>
              </a:rPr>
              <a:t> bien que des niveaux plus élevés d’EPI doivent être maintenus pour les patients très symptomatiques, suspectés ou confirmés positifs.</a:t>
            </a: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fr-FR" sz="1800" b="0" i="0" strike="noStrike" cap="none" spc="0" baseline="0">
                <a:solidFill>
                  <a:srgbClr val="000000"/>
                </a:solidFill>
                <a:effectLst/>
                <a:latin typeface="Calibri"/>
                <a:ea typeface="Calibri"/>
                <a:cs typeface="Calibri"/>
              </a:rPr>
              <a:t>3. Tous les patients nécessitent une évaluation clinique complète.Cela est particulièrement important pour les patients de la zone jaune/orange qui sont stables, mais qui présentent des facteurs de risque et une maladie modérée. Ces patients nécessitent une évaluation détaillée, car ils peuvent être éligibles à un suivi étroit et peuvent finir par avoir besoin d’une hospitalisation.L’objectif du triage est de classer les patients en termes de priorité pour l’évaluation ; l’évaluation clinique contribue à la disposition finale des patients.</a:t>
            </a:r>
            <a:r>
              <a:rPr lang="fr-FR"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36</a:t>
            </a:fld>
            <a:endParaRPr lang="en-US"/>
          </a:p>
        </p:txBody>
      </p:sp>
    </p:spTree>
    <p:extLst>
      <p:ext uri="{BB962C8B-B14F-4D97-AF65-F5344CB8AC3E}">
        <p14:creationId xmlns:p14="http://schemas.microsoft.com/office/powerpoint/2010/main" val="2782453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Ce graphique fournit une vue mise à jour du triage intégré, en incluant la stratégie « dépister et traiter » comme composante importante à prendre en compte.</a:t>
            </a:r>
          </a:p>
          <a:p>
            <a:r>
              <a:rPr lang="fr-FR" sz="1200" b="0" i="0" strike="noStrike" cap="none" spc="0" baseline="0">
                <a:solidFill>
                  <a:srgbClr val="000000"/>
                </a:solidFill>
                <a:effectLst/>
                <a:latin typeface="Calibri"/>
                <a:ea typeface="Calibri"/>
                <a:cs typeface="Calibri"/>
              </a:rPr>
              <a:t>Quelques éléments importants à prendre en compte :</a:t>
            </a:r>
          </a:p>
          <a:p>
            <a:endParaRPr lang="en-US"/>
          </a:p>
          <a:p>
            <a:pPr marL="228600" indent="-228600">
              <a:buAutoNum type="arabicPeriod"/>
            </a:pPr>
            <a:r>
              <a:rPr lang="fr-FR" sz="1200" b="0" i="0" strike="noStrike" cap="none" spc="0" baseline="0">
                <a:solidFill>
                  <a:srgbClr val="000000"/>
                </a:solidFill>
                <a:effectLst/>
                <a:latin typeface="Calibri"/>
                <a:ea typeface="Calibri"/>
                <a:cs typeface="Calibri"/>
              </a:rPr>
              <a:t>Si disponible, un dépistage rapide des personnes symptomatiques peut aider à confirmer les infections positives.  Le protocole PCI doit être maintenu pour les professionnels de la santé, même en présence d’un test négatif.</a:t>
            </a:r>
          </a:p>
          <a:p>
            <a:pPr marL="228600" indent="-228600">
              <a:buAutoNum type="arabicPeriod"/>
            </a:pPr>
            <a:r>
              <a:rPr lang="fr-FR" sz="1200" b="0" i="0" strike="noStrike" cap="none" spc="0" baseline="0">
                <a:solidFill>
                  <a:srgbClr val="000000"/>
                </a:solidFill>
                <a:effectLst/>
                <a:latin typeface="Calibri"/>
                <a:ea typeface="Calibri"/>
                <a:cs typeface="Calibri"/>
              </a:rPr>
              <a:t>Tous les patients doivent être pris en charge conformément aux directives fondées sur des données probantes. La possibilité de fournir des antiviraux oraux à des patients symptomatiques, confirmés positifs, dans les 5 jours suivant l’apparition des symptômes, est un pilier de la prise en charge et du traitement de la COVID-19.  Les patients atteints d’une maladie grave et critique doivent toujours être stabilisés et transférés, et ceux atteints d’une maladie légère à modérée qui ne nécessitent pas d’hospitalisation, mais qui ne sont pas non plus éligibles pour recevoir des antiviraux oraux, doivent être pris en charge avec un traitement de soutien et conformément aux directives mises à jour fondées sur des données probantes.</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B2DF0012-FC26-E741-A2C3-CFF981C916D5}" type="slidenum">
              <a:rPr lang="en-US" smtClean="0"/>
              <a:t>37</a:t>
            </a:fld>
            <a:endParaRPr lang="en-US"/>
          </a:p>
        </p:txBody>
      </p:sp>
    </p:spTree>
    <p:extLst>
      <p:ext uri="{BB962C8B-B14F-4D97-AF65-F5344CB8AC3E}">
        <p14:creationId xmlns:p14="http://schemas.microsoft.com/office/powerpoint/2010/main" val="2214510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Rappel des points importants à retenir dans la stratégie « dépister et traiter ».</a:t>
            </a:r>
          </a:p>
        </p:txBody>
      </p:sp>
      <p:sp>
        <p:nvSpPr>
          <p:cNvPr id="4" name="Slide Number Placeholder 3"/>
          <p:cNvSpPr>
            <a:spLocks noGrp="1"/>
          </p:cNvSpPr>
          <p:nvPr>
            <p:ph type="sldNum" sz="quarter" idx="5"/>
          </p:nvPr>
        </p:nvSpPr>
        <p:spPr/>
        <p:txBody>
          <a:bodyPr/>
          <a:lstStyle/>
          <a:p>
            <a:fld id="{A2FA9890-9C3C-F040-8A1D-47B5802A485B}" type="slidenum">
              <a:rPr lang="en-US" smtClean="0"/>
              <a:t>38</a:t>
            </a:fld>
            <a:endParaRPr lang="en-US"/>
          </a:p>
        </p:txBody>
      </p:sp>
    </p:spTree>
    <p:extLst>
      <p:ext uri="{BB962C8B-B14F-4D97-AF65-F5344CB8AC3E}">
        <p14:creationId xmlns:p14="http://schemas.microsoft.com/office/powerpoint/2010/main" val="1787770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Lorsque vous évaluez initialement le patient, tenez compte de son apparence générale. Le patient est-il visiblement essoufflé, travaille-t-il dur pour respirer, est-il cyanosé ou confus ? Si c’est le cas, le patient doit être immédiatement déplacé dans une zone rouge/de réanimation, et les prochaines étapes de l’évaluation du patient par l’équipe appropriée doivent être initiées.Anticipez</a:t>
            </a:r>
            <a:r>
              <a:rPr lang="fr-FR" sz="1800" b="0" i="0" strike="noStrike" cap="none" spc="0" baseline="0">
                <a:solidFill>
                  <a:srgbClr val="000000"/>
                </a:solidFill>
                <a:effectLst/>
                <a:latin typeface="Times New Roman"/>
                <a:ea typeface="Times New Roman"/>
                <a:cs typeface="Times New Roman"/>
              </a:rPr>
              <a:t> :</a:t>
            </a:r>
            <a:r>
              <a:rPr lang="fr-FR" sz="1800" b="0" i="0" strike="noStrike" cap="none" spc="0" baseline="0">
                <a:solidFill>
                  <a:srgbClr val="000000"/>
                </a:solidFill>
                <a:effectLst/>
                <a:latin typeface="Calibri"/>
                <a:ea typeface="Calibri"/>
                <a:cs typeface="Calibri"/>
              </a:rPr>
              <a:t> la personne qui effectue le triage ne doit généralement pas être la personne qui effectue les prochaines étapes de réanimation et de stabilisation, mais dans certains cas, il n’y a pas d’autre option.Prenez en compte votre environnement et planifiez ce qui est le mieux adapté en fonction des ressources dont vous disposez.</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Les symptômes qui sont des </a:t>
            </a:r>
            <a:r>
              <a:rPr lang="fr-FR" sz="1800" b="0" i="0" strike="noStrike" cap="none" spc="0" baseline="0">
                <a:solidFill>
                  <a:srgbClr val="000000"/>
                </a:solidFill>
                <a:effectLst/>
                <a:latin typeface="Times New Roman"/>
                <a:ea typeface="Times New Roman"/>
                <a:cs typeface="Times New Roman"/>
              </a:rPr>
              <a:t>« </a:t>
            </a:r>
            <a:r>
              <a:rPr lang="fr-FR" sz="1800" b="0" i="0" strike="noStrike" cap="none" spc="0" baseline="0">
                <a:solidFill>
                  <a:srgbClr val="000000"/>
                </a:solidFill>
                <a:effectLst/>
                <a:latin typeface="Calibri"/>
                <a:ea typeface="Calibri"/>
                <a:cs typeface="Calibri"/>
              </a:rPr>
              <a:t>signaux d’alarme</a:t>
            </a:r>
            <a:r>
              <a:rPr lang="fr-FR" sz="1800" b="0" i="0" strike="noStrike" cap="none" spc="0" baseline="0">
                <a:solidFill>
                  <a:srgbClr val="000000"/>
                </a:solidFill>
                <a:effectLst/>
                <a:latin typeface="Times New Roman"/>
                <a:ea typeface="Times New Roman"/>
                <a:cs typeface="Times New Roman"/>
              </a:rPr>
              <a:t> »</a:t>
            </a:r>
            <a:r>
              <a:rPr lang="fr-FR" sz="1800" b="0" i="0" strike="noStrike" cap="none" spc="0" baseline="0">
                <a:solidFill>
                  <a:srgbClr val="000000"/>
                </a:solidFill>
                <a:effectLst/>
                <a:latin typeface="Calibri"/>
                <a:ea typeface="Calibri"/>
                <a:cs typeface="Calibri"/>
              </a:rPr>
              <a:t> doivent soulever un niveau de préoccupation plus élevé. Lorsqu’un patient, qui semble malade ou qui présente des signes vitaux instables, présente également des symptômes qui sont des signaux d’alarme, cela suscite des inquiétudes plus importantes. Cependant, même si un patient ne semble pas cliniquement instable, ces symptômes qui sont des signaux d’alarme nécessitent un intérêt particulier et souvent un examen plus approfondi.</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39</a:t>
            </a:fld>
            <a:endParaRPr lang="en-US"/>
          </a:p>
        </p:txBody>
      </p:sp>
    </p:spTree>
    <p:extLst>
      <p:ext uri="{BB962C8B-B14F-4D97-AF65-F5344CB8AC3E}">
        <p14:creationId xmlns:p14="http://schemas.microsoft.com/office/powerpoint/2010/main" val="3308790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a:effectLst/>
                <a:latin typeface="Calibri" panose="020F0502020204030204" pitchFamily="34" charset="0"/>
                <a:ea typeface="Calibri" panose="020F0502020204030204" pitchFamily="34" charset="0"/>
              </a:rPr>
              <a:t>Keep references available for normal ranges of vital signs for adults and pediatric patients. Remember </a:t>
            </a:r>
            <a:r>
              <a:rPr lang="en-US" sz="1800" kern="1200">
                <a:effectLst/>
                <a:latin typeface="Times New Roman" panose="02020603050405020304" pitchFamily="18" charset="0"/>
                <a:ea typeface="Calibri" panose="020F0502020204030204" pitchFamily="34" charset="0"/>
              </a:rPr>
              <a:t>—</a:t>
            </a:r>
            <a:r>
              <a:rPr lang="en-US" sz="1800" kern="1200">
                <a:effectLst/>
                <a:latin typeface="Calibri" panose="020F0502020204030204" pitchFamily="34" charset="0"/>
                <a:ea typeface="Calibri" panose="020F0502020204030204" pitchFamily="34" charset="0"/>
              </a:rPr>
              <a:t> vital signs are vital.</a:t>
            </a:r>
            <a:r>
              <a:rPr lang="en-US" sz="1800" kern="120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a:effectLst/>
                <a:latin typeface="Calibri" panose="020F0502020204030204" pitchFamily="34" charset="0"/>
                <a:ea typeface="Calibri" panose="020F0502020204030204" pitchFamily="34" charset="0"/>
              </a:rPr>
              <a:t>Abnormalities are important to recognize and investigate further</a:t>
            </a:r>
            <a:r>
              <a:rPr lang="en-US">
                <a:effectLst/>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40</a:t>
            </a:fld>
            <a:endParaRPr lang="en-US"/>
          </a:p>
        </p:txBody>
      </p:sp>
    </p:spTree>
    <p:extLst>
      <p:ext uri="{BB962C8B-B14F-4D97-AF65-F5344CB8AC3E}">
        <p14:creationId xmlns:p14="http://schemas.microsoft.com/office/powerpoint/2010/main" val="926022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Un âge ≥ 65 ans est un facteur de risque de progression de la maladie, quel que soit le statut de vaccination ; ou 50 à 64 ans et non vacciné</a:t>
            </a:r>
          </a:p>
          <a:p>
            <a:endParaRPr lang="en-US"/>
          </a:p>
          <a:p>
            <a:pPr rtl="0" fontAlgn="base">
              <a:spcBef>
                <a:spcPct val="0"/>
              </a:spcBef>
              <a:spcAft>
                <a:spcPct val="0"/>
              </a:spcAft>
              <a:buFont typeface="Arial" panose="020B0604020202020204" pitchFamily="34" charset="0"/>
              <a:buChar char="•"/>
            </a:pPr>
            <a:r>
              <a:rPr lang="fr-FR" sz="1800" b="0" i="0" strike="noStrike" cap="none" spc="0" baseline="0">
                <a:solidFill>
                  <a:srgbClr val="666666"/>
                </a:solidFill>
                <a:effectLst/>
                <a:latin typeface="Arial"/>
                <a:ea typeface="Arial"/>
                <a:cs typeface="Arial"/>
              </a:rPr>
              <a:t>Âge ≥ 50 ans</a:t>
            </a:r>
          </a:p>
          <a:p>
            <a:pPr rtl="0" fontAlgn="base">
              <a:spcBef>
                <a:spcPct val="0"/>
              </a:spcBef>
              <a:spcAft>
                <a:spcPct val="0"/>
              </a:spcAft>
              <a:buFont typeface="Arial" panose="020B0604020202020204" pitchFamily="34" charset="0"/>
              <a:buChar char="•"/>
            </a:pPr>
            <a:r>
              <a:rPr lang="fr-FR" sz="1800" b="0" i="0" strike="noStrike" cap="none" spc="0" baseline="0">
                <a:solidFill>
                  <a:srgbClr val="666666"/>
                </a:solidFill>
                <a:effectLst/>
                <a:latin typeface="Arial"/>
                <a:ea typeface="Arial"/>
                <a:cs typeface="Arial"/>
              </a:rPr>
              <a:t>IMC ≥ 30 kg/m2</a:t>
            </a:r>
          </a:p>
          <a:p>
            <a:pPr rtl="0" fontAlgn="base">
              <a:spcBef>
                <a:spcPct val="0"/>
              </a:spcBef>
              <a:spcAft>
                <a:spcPct val="0"/>
              </a:spcAft>
              <a:buFont typeface="Arial" panose="020B0604020202020204" pitchFamily="34" charset="0"/>
              <a:buChar char="•"/>
            </a:pPr>
            <a:r>
              <a:rPr lang="fr-FR" sz="1800" b="0" i="0" strike="noStrike" cap="none" spc="0" baseline="0">
                <a:solidFill>
                  <a:srgbClr val="666666"/>
                </a:solidFill>
                <a:effectLst/>
                <a:latin typeface="Arial"/>
                <a:ea typeface="Arial"/>
                <a:cs typeface="Arial"/>
              </a:rPr>
              <a:t>Grossesse</a:t>
            </a:r>
          </a:p>
          <a:p>
            <a:pPr rtl="0" fontAlgn="base">
              <a:spcBef>
                <a:spcPct val="0"/>
              </a:spcBef>
              <a:spcAft>
                <a:spcPct val="0"/>
              </a:spcAft>
              <a:buFont typeface="Arial" panose="020B0604020202020204" pitchFamily="34" charset="0"/>
              <a:buChar char="•"/>
            </a:pPr>
            <a:r>
              <a:rPr lang="fr-FR" sz="1800" b="0" i="0" strike="noStrike" cap="none" spc="0" baseline="0">
                <a:solidFill>
                  <a:srgbClr val="666666"/>
                </a:solidFill>
                <a:effectLst/>
                <a:latin typeface="Arial"/>
                <a:ea typeface="Arial"/>
                <a:cs typeface="Arial"/>
              </a:rPr>
              <a:t>Diabète</a:t>
            </a:r>
          </a:p>
          <a:p>
            <a:pPr rtl="0" fontAlgn="base">
              <a:spcBef>
                <a:spcPct val="0"/>
              </a:spcBef>
              <a:spcAft>
                <a:spcPct val="0"/>
              </a:spcAft>
              <a:buFont typeface="Arial" panose="020B0604020202020204" pitchFamily="34" charset="0"/>
              <a:buChar char="•"/>
            </a:pPr>
            <a:r>
              <a:rPr lang="fr-FR" sz="1800" b="0" i="0" strike="noStrike" cap="none" spc="0" baseline="0">
                <a:solidFill>
                  <a:srgbClr val="666666"/>
                </a:solidFill>
                <a:effectLst/>
                <a:latin typeface="Arial"/>
                <a:ea typeface="Arial"/>
                <a:cs typeface="Arial"/>
              </a:rPr>
              <a:t>Drépanocytose</a:t>
            </a:r>
          </a:p>
          <a:p>
            <a:pPr rtl="0" fontAlgn="base">
              <a:spcBef>
                <a:spcPct val="0"/>
              </a:spcBef>
              <a:spcAft>
                <a:spcPct val="0"/>
              </a:spcAft>
              <a:buFont typeface="Arial" panose="020B0604020202020204" pitchFamily="34" charset="0"/>
              <a:buChar char="•"/>
            </a:pPr>
            <a:r>
              <a:rPr lang="fr-FR" sz="1800" b="0" i="0" strike="noStrike" cap="none" spc="0" baseline="0">
                <a:solidFill>
                  <a:srgbClr val="666666"/>
                </a:solidFill>
                <a:effectLst/>
                <a:latin typeface="Arial"/>
                <a:ea typeface="Arial"/>
                <a:cs typeface="Arial"/>
              </a:rPr>
              <a:t>Troubles neurodéveloppementaux</a:t>
            </a:r>
          </a:p>
          <a:p>
            <a:pPr rtl="0" fontAlgn="base">
              <a:spcBef>
                <a:spcPct val="0"/>
              </a:spcBef>
              <a:spcAft>
                <a:spcPct val="0"/>
              </a:spcAft>
              <a:buFont typeface="Arial" panose="020B0604020202020204" pitchFamily="34" charset="0"/>
              <a:buChar char="•"/>
            </a:pPr>
            <a:r>
              <a:rPr lang="fr-FR" sz="1800" b="0" i="0" strike="noStrike" cap="none" spc="0" baseline="0">
                <a:solidFill>
                  <a:srgbClr val="666666"/>
                </a:solidFill>
                <a:effectLst/>
                <a:latin typeface="Arial"/>
                <a:ea typeface="Arial"/>
                <a:cs typeface="Arial"/>
              </a:rPr>
              <a:t>Maladie rénale chronique, stade 3b ou pire</a:t>
            </a:r>
          </a:p>
          <a:p>
            <a:pPr rtl="0" fontAlgn="base">
              <a:spcBef>
                <a:spcPct val="0"/>
              </a:spcBef>
              <a:spcAft>
                <a:spcPct val="0"/>
              </a:spcAft>
              <a:buFont typeface="Arial" panose="020B0604020202020204" pitchFamily="34" charset="0"/>
              <a:buChar char="•"/>
            </a:pPr>
            <a:r>
              <a:rPr lang="fr-FR" sz="1800" b="0" i="0" strike="noStrike" cap="none" spc="0" baseline="0">
                <a:solidFill>
                  <a:srgbClr val="666666"/>
                </a:solidFill>
                <a:effectLst/>
                <a:latin typeface="Arial"/>
                <a:ea typeface="Arial"/>
                <a:cs typeface="Arial"/>
              </a:rPr>
              <a:t>Maladie cardiovasculaire, hypertension ou maladie pulmonaire</a:t>
            </a:r>
          </a:p>
          <a:p>
            <a:pPr rtl="0" fontAlgn="base">
              <a:spcBef>
                <a:spcPct val="0"/>
              </a:spcBef>
              <a:spcAft>
                <a:spcPct val="0"/>
              </a:spcAft>
              <a:buFont typeface="Arial" panose="020B0604020202020204" pitchFamily="34" charset="0"/>
              <a:buChar char="•"/>
            </a:pPr>
            <a:r>
              <a:rPr lang="fr-FR" sz="1800" b="0" i="0" strike="noStrike" cap="none" spc="0" baseline="0">
                <a:solidFill>
                  <a:srgbClr val="666666"/>
                </a:solidFill>
                <a:effectLst/>
                <a:latin typeface="Arial"/>
                <a:ea typeface="Arial"/>
                <a:cs typeface="Arial"/>
              </a:rPr>
              <a:t>Affection immunodéprimante (par ex., VIH)</a:t>
            </a:r>
          </a:p>
          <a:p>
            <a:pPr rtl="0" fontAlgn="base">
              <a:spcBef>
                <a:spcPct val="0"/>
              </a:spcBef>
              <a:spcAft>
                <a:spcPct val="0"/>
              </a:spcAft>
              <a:buFont typeface="Arial" panose="020B0604020202020204" pitchFamily="34" charset="0"/>
              <a:buChar char="•"/>
            </a:pPr>
            <a:r>
              <a:rPr lang="fr-FR" sz="1800" b="0" i="0" strike="noStrike" cap="none" spc="0" baseline="0">
                <a:solidFill>
                  <a:srgbClr val="666666"/>
                </a:solidFill>
                <a:effectLst/>
                <a:latin typeface="Arial"/>
                <a:ea typeface="Arial"/>
                <a:cs typeface="Arial"/>
              </a:rPr>
              <a:t>Tuberculose</a:t>
            </a:r>
          </a:p>
          <a:p>
            <a:pPr rtl="0" fontAlgn="base">
              <a:spcBef>
                <a:spcPct val="0"/>
              </a:spcBef>
              <a:spcAft>
                <a:spcPct val="0"/>
              </a:spcAft>
              <a:buFont typeface="Arial" panose="020B0604020202020204" pitchFamily="34" charset="0"/>
              <a:buChar char="•"/>
            </a:pPr>
            <a:r>
              <a:rPr lang="fr-FR" sz="1800" b="0" i="0" strike="noStrike" cap="none" spc="0" baseline="0">
                <a:solidFill>
                  <a:srgbClr val="666666"/>
                </a:solidFill>
                <a:effectLst/>
                <a:latin typeface="Arial"/>
                <a:ea typeface="Arial"/>
                <a:cs typeface="Arial"/>
              </a:rPr>
              <a:t>Affection médicale déterminée par le clinicien, ou facteur démographique présumé exposant le patient à un risque élevé de progression de la maladie</a:t>
            </a:r>
          </a:p>
          <a:p>
            <a:endParaRPr lang="en-US"/>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41</a:t>
            </a:fld>
            <a:endParaRPr lang="en-US"/>
          </a:p>
        </p:txBody>
      </p:sp>
    </p:spTree>
    <p:extLst>
      <p:ext uri="{BB962C8B-B14F-4D97-AF65-F5344CB8AC3E}">
        <p14:creationId xmlns:p14="http://schemas.microsoft.com/office/powerpoint/2010/main" val="2478085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strike="noStrike" cap="none" spc="0" baseline="0">
                <a:solidFill>
                  <a:srgbClr val="000000"/>
                </a:solidFill>
                <a:effectLst/>
                <a:latin typeface="Calibri"/>
                <a:ea typeface="Calibri"/>
                <a:cs typeface="Calibri"/>
              </a:rPr>
              <a:t>Ces définitions de cas sont utiles à examiner et à prendre en compte lorsque vous rencontrez des patients atteints de la COVID-19.Notez que l’accent mis sur les signes vitaux est essentiel</a:t>
            </a:r>
            <a:r>
              <a:rPr lang="fr-FR" sz="1200" b="0" i="0" strike="noStrike" cap="none" spc="0" baseline="0">
                <a:solidFill>
                  <a:srgbClr val="000000"/>
                </a:solidFill>
                <a:effectLst/>
                <a:latin typeface="Calibri"/>
                <a:ea typeface="Calibri"/>
                <a:cs typeface="Calibri"/>
              </a:rPr>
              <a:t> </a:t>
            </a:r>
          </a:p>
          <a:p>
            <a:endParaRPr lang="en-US">
              <a:effectLst/>
            </a:endParaRPr>
          </a:p>
          <a:p>
            <a:r>
              <a:rPr lang="fr-FR" sz="1200" b="0" i="0" strike="noStrike" cap="none" spc="0" baseline="0">
                <a:solidFill>
                  <a:srgbClr val="000000"/>
                </a:solidFill>
                <a:effectLst/>
                <a:latin typeface="Calibri"/>
                <a:ea typeface="Calibri"/>
                <a:cs typeface="Calibri"/>
              </a:rPr>
              <a:t>N’oubliez pas que les maladies symptomatiques légères et modérées sont des cibles à envisager dans la stratégie « dépister et traiter ».  La gravité de la maladie et la nécessité d’instaurer un traitement doivent être évaluées chez tous les patients.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42</a:t>
            </a:fld>
            <a:endParaRPr lang="en-US"/>
          </a:p>
        </p:txBody>
      </p:sp>
    </p:spTree>
    <p:extLst>
      <p:ext uri="{BB962C8B-B14F-4D97-AF65-F5344CB8AC3E}">
        <p14:creationId xmlns:p14="http://schemas.microsoft.com/office/powerpoint/2010/main" val="2058240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Bien que cette formation et notre attention portent sur les patients atteints de la COVID, n’oubliez pas que tout patient arrivant à l’hôpital ou dans l’établissement médical nécessite une évaluation et des soins.</a:t>
            </a:r>
          </a:p>
          <a:p>
            <a:r>
              <a:rPr lang="fr-FR" sz="1200" b="0" i="0" strike="noStrike" cap="none" spc="0" baseline="0">
                <a:solidFill>
                  <a:srgbClr val="000000"/>
                </a:solidFill>
                <a:effectLst/>
                <a:latin typeface="Calibri"/>
                <a:ea typeface="Calibri"/>
                <a:cs typeface="Calibri"/>
              </a:rPr>
              <a:t>Ce patient peut être atteint de la COVID ou avoir un autre problème, et nous travaillons à renforcer le système de santé pour faire face à toutes les éventualités possibles.</a:t>
            </a:r>
          </a:p>
          <a:p>
            <a:r>
              <a:rPr lang="fr-FR" sz="1200" b="0" i="0" strike="noStrike" cap="none" spc="0" baseline="0">
                <a:solidFill>
                  <a:srgbClr val="000000"/>
                </a:solidFill>
                <a:effectLst/>
                <a:latin typeface="Calibri"/>
                <a:ea typeface="Calibri"/>
                <a:cs typeface="Calibri"/>
              </a:rPr>
              <a:t>Maintenez un niveau élevé de protection individuelle en suivant un protocole PCI approprié, ainsi qu’un diagnostic différentiel large lors de l’évaluation initiale et des soins aux patients. </a:t>
            </a:r>
          </a:p>
        </p:txBody>
      </p:sp>
      <p:sp>
        <p:nvSpPr>
          <p:cNvPr id="4" name="Slide Number Placeholder 3"/>
          <p:cNvSpPr>
            <a:spLocks noGrp="1"/>
          </p:cNvSpPr>
          <p:nvPr>
            <p:ph type="sldNum" sz="quarter" idx="5"/>
          </p:nvPr>
        </p:nvSpPr>
        <p:spPr/>
        <p:txBody>
          <a:bodyPr/>
          <a:lstStyle/>
          <a:p>
            <a:fld id="{A2FA9890-9C3C-F040-8A1D-47B5802A485B}" type="slidenum">
              <a:rPr lang="en-US" smtClean="0"/>
              <a:t>43</a:t>
            </a:fld>
            <a:endParaRPr lang="en-US"/>
          </a:p>
        </p:txBody>
      </p:sp>
    </p:spTree>
    <p:extLst>
      <p:ext uri="{BB962C8B-B14F-4D97-AF65-F5344CB8AC3E}">
        <p14:creationId xmlns:p14="http://schemas.microsoft.com/office/powerpoint/2010/main" val="2654857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strike="noStrike" cap="none" spc="0" baseline="0">
                <a:solidFill>
                  <a:srgbClr val="000000"/>
                </a:solidFill>
                <a:effectLst/>
                <a:latin typeface="Calibri"/>
                <a:ea typeface="Calibri"/>
                <a:cs typeface="Calibri"/>
              </a:rPr>
              <a:t>Pour vous préparer à votre première journée de triage, vous aurez besoin d’un EPI et d’outils de triage. Les EPI pour les patients indifférenciés doivent inclure un masque respiratoire, un écran facial/protection oculaire, des gants et une blouse. Les outils comprennent l’oxymètre de pouls, le moniteur de FC/PA et les graphiques des signes vitaux normaux pour référence.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44</a:t>
            </a:fld>
            <a:endParaRPr lang="en-US"/>
          </a:p>
        </p:txBody>
      </p:sp>
    </p:spTree>
    <p:extLst>
      <p:ext uri="{BB962C8B-B14F-4D97-AF65-F5344CB8AC3E}">
        <p14:creationId xmlns:p14="http://schemas.microsoft.com/office/powerpoint/2010/main" val="284700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La pandémie n’est pas finie.  Ces graphiques représentent le nombre de cas et de décès depuis mars 2020.  Vous pouvez observer divers événements et augmentations au cours de cette période. Heureusement, le nombre de décès en millions a diminué depuis le printemps 2022. Le nombre total de cas et le nombre total de décès sont stupéfiants et continuent d’augmenter.  </a:t>
            </a:r>
            <a:r>
              <a:rPr lang="fr-FR" sz="1800" b="0" i="0" strike="noStrike" cap="none" spc="0" baseline="0">
                <a:solidFill>
                  <a:srgbClr val="000000"/>
                </a:solidFill>
                <a:effectLst/>
                <a:latin typeface="Calibri"/>
                <a:ea typeface="Calibri"/>
                <a:cs typeface="Calibri"/>
              </a:rPr>
              <a:t>Les progrès en médecine clinique, diagnostics, systèmes de santé et science des vaccins nous ont donné l’espoir que la COVID-19 devienne moins susceptible d’être mortelle ou sévère pour la plupart des personnes.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6</a:t>
            </a:fld>
            <a:endParaRPr lang="en-US"/>
          </a:p>
        </p:txBody>
      </p:sp>
    </p:spTree>
    <p:extLst>
      <p:ext uri="{BB962C8B-B14F-4D97-AF65-F5344CB8AC3E}">
        <p14:creationId xmlns:p14="http://schemas.microsoft.com/office/powerpoint/2010/main" val="47437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FR" sz="1800" b="0" i="0" strike="noStrike" cap="none" spc="0" baseline="0">
                <a:solidFill>
                  <a:srgbClr val="000000"/>
                </a:solidFill>
                <a:effectLst/>
                <a:latin typeface="Calibri"/>
                <a:ea typeface="Calibri"/>
                <a:cs typeface="Calibri"/>
              </a:rPr>
              <a:t>Pour ce patient, vous avez besoin de plus amples informations. Mais tout d’abord, vous devez vous assurer de disposer de l’EPI approprié.  Vous devez porter un masque respiratoire, des gants, un écran facial ou une protection oculaire et une blouse.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fr-FR" sz="1800" b="0" i="0" strike="noStrike" cap="none" spc="0" baseline="0">
                <a:solidFill>
                  <a:srgbClr val="000000"/>
                </a:solidFill>
                <a:effectLst/>
                <a:latin typeface="Calibri"/>
                <a:ea typeface="Calibri"/>
                <a:cs typeface="Calibri"/>
              </a:rPr>
              <a:t>Ensuite, vous voulez avoir une première impression. Comment se présente cette patiente ? Présente-t-elle un travail respiratoire accru ? Est-elle pâle ou cyanosée ?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fr-FR" sz="1800" b="0" i="0" strike="noStrike" cap="none" spc="0" baseline="0">
                <a:solidFill>
                  <a:srgbClr val="000000"/>
                </a:solidFill>
                <a:effectLst/>
                <a:latin typeface="Calibri"/>
                <a:ea typeface="Calibri"/>
                <a:cs typeface="Calibri"/>
              </a:rPr>
              <a:t>Si vous disposez d’outils tels que l’oxymètre de pouls et les moniteurs pour obtenir les signes vitaux, vous en aurez besoin.  Anticipez. De quoi d’autre pourriez-vous avoir besoin ?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45</a:t>
            </a:fld>
            <a:endParaRPr lang="en-US"/>
          </a:p>
        </p:txBody>
      </p:sp>
    </p:spTree>
    <p:extLst>
      <p:ext uri="{BB962C8B-B14F-4D97-AF65-F5344CB8AC3E}">
        <p14:creationId xmlns:p14="http://schemas.microsoft.com/office/powerpoint/2010/main" val="3827388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strike="noStrike" cap="none" spc="0" baseline="0">
                <a:solidFill>
                  <a:srgbClr val="000000"/>
                </a:solidFill>
                <a:effectLst/>
                <a:latin typeface="Calibri"/>
                <a:ea typeface="Calibri"/>
                <a:cs typeface="Calibri"/>
              </a:rPr>
              <a:t>Ce patient appartient à une catégorie de triage rassurante.  Il présente des signes et symptômes de la COVID, mais ses signes vitaux et son aspect clinique sont rassurants. Il ne répond pas aux critères de maladie grave. Lors d’une évaluation clinique complète, vous devrez obtenir des antécédents plus approfondis et pratiquer un examen clinique complet pour déterminer s’il a besoin d’autres examens ou traitements. Vous devrez tenir compte des facteurs de risque pour l’éligibilité aux antiviraux oraux. Pour le moment, il peut être classé dans la catégorie légère/stable et attendre une évaluation clinique complète pour déterminer un plan.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46</a:t>
            </a:fld>
            <a:endParaRPr lang="en-US"/>
          </a:p>
        </p:txBody>
      </p:sp>
    </p:spTree>
    <p:extLst>
      <p:ext uri="{BB962C8B-B14F-4D97-AF65-F5344CB8AC3E}">
        <p14:creationId xmlns:p14="http://schemas.microsoft.com/office/powerpoint/2010/main" val="4106851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Vous avez besoin de plus d’informations pour ce cas. Mais tout d’abord, vous devez vous assurer de disposer de l’EPI approprié. Vous devez porter un masque respiratoire, des gants, un écran facial ou une protection oculaire et une blouse.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Ensuite, vous voulez avoir une première impression. Comment se présente cette patiente ? Présente-t-elle un travail respiratoire accru ? Est-elle pâle ou cyanosée ?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fr-FR" sz="1800" b="0" i="0" strike="noStrike" cap="none" spc="0" baseline="0">
                <a:solidFill>
                  <a:srgbClr val="000000"/>
                </a:solidFill>
                <a:effectLst/>
                <a:latin typeface="Calibri"/>
                <a:ea typeface="Calibri"/>
                <a:cs typeface="Calibri"/>
              </a:rPr>
              <a:t>Si vous disposez d’outils tels que l’oxymètre de pouls et les moniteurs pour obtenir les signes vitaux, vous en aurez besoin.  Anticipez. De quoi d’autre pourriez-vous avoir besoin ?</a:t>
            </a:r>
            <a:r>
              <a:rPr lang="fr-FR"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47</a:t>
            </a:fld>
            <a:endParaRPr lang="en-US"/>
          </a:p>
        </p:txBody>
      </p:sp>
    </p:spTree>
    <p:extLst>
      <p:ext uri="{BB962C8B-B14F-4D97-AF65-F5344CB8AC3E}">
        <p14:creationId xmlns:p14="http://schemas.microsoft.com/office/powerpoint/2010/main" val="4112495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Cette patiente est malade.  Elle doit être transférée dans une zone de réanimation où vous pouvez la stabiliser par oxygénothérapie et réanimation immédiate.  Elle est dépistée positive pour une suspicion de COVID, et également pour des symptômes sévères. </a:t>
            </a:r>
          </a:p>
          <a:p>
            <a:endParaRPr lang="en-US" sz="1800" b="0" i="0">
              <a:solidFill>
                <a:srgbClr val="000000"/>
              </a:solidFill>
              <a:effectLst/>
              <a:latin typeface="Calibri" panose="020F0502020204030204" pitchFamily="34" charset="0"/>
            </a:endParaRPr>
          </a:p>
          <a:p>
            <a:r>
              <a:rPr lang="fr-FR" sz="1800" b="0" i="0" strike="noStrike" cap="none" spc="0" baseline="0">
                <a:solidFill>
                  <a:srgbClr val="000000"/>
                </a:solidFill>
                <a:effectLst/>
                <a:latin typeface="Calibri"/>
                <a:ea typeface="Calibri"/>
                <a:cs typeface="Calibri"/>
              </a:rPr>
              <a:t>De quels outils disposez-vous dans votre domaine clinique ? Avez-vous besoin de l’aide d’un autre clinicien ? Avez-vous de l’oxygène disponible ?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fr-FR" sz="1800" b="0" i="0" strike="noStrike" cap="none" spc="0" baseline="0">
                <a:solidFill>
                  <a:srgbClr val="000000"/>
                </a:solidFill>
                <a:effectLst/>
                <a:latin typeface="Calibri"/>
                <a:ea typeface="Calibri"/>
                <a:cs typeface="Calibri"/>
              </a:rPr>
              <a:t>Anticipez. Comment pouvez-vous stabiliser cette patiente ? Et si vous devez déplacer cette patiente vers un établissement de niveau supérieur, que devrez-vous faire ?  Comment peut-elle s’y rendre en toute sécurité, en maintenant la sécurité du groupe de transport en chemin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48</a:t>
            </a:fld>
            <a:endParaRPr lang="en-US"/>
          </a:p>
        </p:txBody>
      </p:sp>
    </p:spTree>
    <p:extLst>
      <p:ext uri="{BB962C8B-B14F-4D97-AF65-F5344CB8AC3E}">
        <p14:creationId xmlns:p14="http://schemas.microsoft.com/office/powerpoint/2010/main" val="1061304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Comme vous le savez, vous pouvez en apprendre beaucoup sur votre patient dans les premiers instants de sa visite.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Lorsque vous abordez un patient dans votre établissement, vous devriez déjà avoir beaucoup d’informations provenant de son questionnaire de référence et de la présentation de son problème médical. </a:t>
            </a: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Est-il malade ? Est-il là pour les symptômes de la maladie ? Ou est-il ici pour d’autres problèmes médicaux et présente–t-il une légère toux ?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fr-FR" sz="1800" b="0" i="0" strike="noStrike" cap="none" spc="0" baseline="0">
                <a:solidFill>
                  <a:srgbClr val="000000"/>
                </a:solidFill>
                <a:effectLst/>
                <a:latin typeface="Calibri"/>
                <a:ea typeface="Calibri"/>
                <a:cs typeface="Calibri"/>
              </a:rPr>
              <a:t>Lorsque vous franchissez la porte et regardez le patient, vous pouvez effectuer une première évaluation de son état clinique. </a:t>
            </a:r>
          </a:p>
          <a:p>
            <a:r>
              <a:rPr lang="fr-FR" sz="1800" b="0" i="0" strike="noStrike" cap="none" spc="0" baseline="0">
                <a:solidFill>
                  <a:srgbClr val="000000"/>
                </a:solidFill>
                <a:effectLst/>
                <a:latin typeface="Calibri"/>
                <a:ea typeface="Calibri"/>
                <a:cs typeface="Calibri"/>
              </a:rPr>
              <a:t>Comment évalueriez-vous chacun de ces patients ? Pourquoi ? </a:t>
            </a:r>
            <a:endParaRPr lang="en-US"/>
          </a:p>
        </p:txBody>
      </p:sp>
      <p:sp>
        <p:nvSpPr>
          <p:cNvPr id="4" name="Slide Number Placeholder 3"/>
          <p:cNvSpPr>
            <a:spLocks noGrp="1"/>
          </p:cNvSpPr>
          <p:nvPr>
            <p:ph type="sldNum" sz="quarter" idx="5"/>
          </p:nvPr>
        </p:nvSpPr>
        <p:spPr/>
        <p:txBody>
          <a:bodyPr/>
          <a:lstStyle/>
          <a:p>
            <a:fld id="{3186DDF8-9224-45C3-9CB6-AD79A9C4D5DA}" type="slidenum">
              <a:rPr lang="en-US" smtClean="0"/>
              <a:t>51</a:t>
            </a:fld>
            <a:endParaRPr lang="en-US"/>
          </a:p>
        </p:txBody>
      </p:sp>
    </p:spTree>
    <p:extLst>
      <p:ext uri="{BB962C8B-B14F-4D97-AF65-F5344CB8AC3E}">
        <p14:creationId xmlns:p14="http://schemas.microsoft.com/office/powerpoint/2010/main" val="344089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1. Date d’apparition : ces symptômes sont-ils nouveaux (au cours des 7 à 10 derniers jours) ou chroniques ? Le patient présente-t-il une toux chronique à la référence, mais avec une nouvelle fièvre ? La détermination de la date d’apparition des symptômes viraux aigus guidera vos recommandations sur la durée d’isolement du patient.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2. Type et gravité des symptômes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3. Exposition aux personnes malades : n’oubliez pas que la COVID-19 peut causer des symptômes très légers, donc même si quelqu’un à votre domicile ou sur votre lieu de travail n’a pas été testé positif ni n’a eu une maladie grave, l’exposition peut expliquer les symptômes actuels de votre patient.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fr-FR" sz="1800" b="0" i="0" strike="noStrike" cap="none" spc="0" baseline="0">
                <a:solidFill>
                  <a:srgbClr val="000000"/>
                </a:solidFill>
                <a:effectLst/>
                <a:latin typeface="Calibri"/>
                <a:ea typeface="Calibri"/>
                <a:cs typeface="Calibri"/>
              </a:rPr>
              <a:t>Statut vaccinal : </a:t>
            </a:r>
            <a:r>
              <a:rPr lang="fr-FR" sz="1800" b="1" i="0" strike="noStrike" cap="none" spc="0" baseline="0">
                <a:solidFill>
                  <a:srgbClr val="262626"/>
                </a:solidFill>
                <a:effectLst/>
                <a:latin typeface="Calibri"/>
                <a:ea typeface="Calibri"/>
                <a:cs typeface="Calibri"/>
              </a:rPr>
              <a:t>n’oubliez pas</a:t>
            </a:r>
            <a:r>
              <a:rPr lang="fr-FR" sz="1800" b="0" i="0" strike="noStrike" cap="none" spc="0" baseline="0">
                <a:solidFill>
                  <a:srgbClr val="262626"/>
                </a:solidFill>
                <a:effectLst/>
                <a:latin typeface="Calibri"/>
                <a:ea typeface="Calibri"/>
                <a:cs typeface="Calibri"/>
              </a:rPr>
              <a:t> que les personnes ne sont complètement immunisées que deux semaines complètes après la dernière dose recommandée de leur premier schéma vaccinal.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fr-FR" sz="1800" b="0" i="0" strike="noStrike" cap="none" spc="0" baseline="0">
                <a:solidFill>
                  <a:srgbClr val="262626"/>
                </a:solidFill>
                <a:effectLst/>
                <a:latin typeface="Calibri"/>
                <a:ea typeface="Calibri"/>
                <a:cs typeface="Calibri"/>
              </a:rPr>
              <a:t>Bien que leurs symptômes soient généralement moins sévères, les personnes vaccinées peuvent contracter la COVID-19. Le fait de connaître le statut vaccinal du patient permet néanmoins d’éclairer votre évaluation clinique.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fr-FR" sz="1800" b="0" i="0" strike="noStrike" cap="none" spc="0" baseline="0">
                <a:solidFill>
                  <a:srgbClr val="262626"/>
                </a:solidFill>
                <a:effectLst/>
                <a:latin typeface="Calibri"/>
                <a:ea typeface="Calibri"/>
                <a:cs typeface="Calibri"/>
              </a:rPr>
              <a:t>4. Antécédents médicaux, y compris comorbidités : le but est de connaître les antécédents médicaux du patient pour déterminer son risque de complications s’il est atteint de la COVID-19, afin de planifier ses soins médicaux en cas d’affections comorbides et pour établir une liste bien élaborée de diagnostics différentiels afin que le patient reçoive les meilleurs soins en fonction de ses besoins.  Cela permettra également d’évaluer l’éligibilité aux antiviraux oraux dans le cas de patients atteints de COVID-19 légère ou modérée.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fr-FR" sz="1800" b="0" i="0" strike="noStrike" cap="none" spc="-20" baseline="0">
                <a:solidFill>
                  <a:srgbClr val="262626"/>
                </a:solidFill>
                <a:effectLst/>
                <a:latin typeface="Calibri"/>
                <a:ea typeface="Calibri"/>
                <a:cs typeface="Calibri"/>
              </a:rPr>
              <a:t>Les affections cardiopulmonaires telles que la bronchopneumopathie chronique obstructive (BPCO), l’asthme et l’insuffisance cardiaque congestive (ICC) sont importantes à prendre en compte lors de l’élaboration d’un diagnostic différentiel et de l’examen de la stratification du risque de votre patient dans le contexte d’une suspicion de COVID-19.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fr-FR" sz="1800" b="0" i="0" strike="noStrike" cap="none" spc="0" baseline="0">
                <a:solidFill>
                  <a:srgbClr val="262626"/>
                </a:solidFill>
                <a:effectLst/>
                <a:latin typeface="Calibri"/>
                <a:ea typeface="Calibri"/>
                <a:cs typeface="Calibri"/>
              </a:rPr>
              <a:t>La maladie rénale chronique, y compris les patients atteints d’insuffisance rénale totale/sous dialyse, présente un risque accru de complications.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fr-FR" sz="1800" b="0" i="0" strike="noStrike" cap="none" spc="0" baseline="0">
                <a:solidFill>
                  <a:srgbClr val="262626"/>
                </a:solidFill>
                <a:effectLst/>
                <a:latin typeface="Calibri"/>
                <a:ea typeface="Calibri"/>
                <a:cs typeface="Calibri"/>
              </a:rPr>
              <a:t>Le tabagisme ou d’autres expositions à la fumée peuvent affecter les facteurs de risque cardiopulmonaires.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fr-FR" sz="1800" b="0" i="0" strike="noStrike" cap="none" spc="0" baseline="0">
                <a:solidFill>
                  <a:srgbClr val="262626"/>
                </a:solidFill>
                <a:effectLst/>
                <a:latin typeface="Calibri"/>
                <a:ea typeface="Calibri"/>
                <a:cs typeface="Calibri"/>
              </a:rPr>
              <a:t>L’obésité est un facteur de risque de complications de la COVID-19.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fr-FR" sz="1800" b="0" i="0" strike="noStrike" cap="none" spc="0" baseline="0">
                <a:solidFill>
                  <a:srgbClr val="262626"/>
                </a:solidFill>
                <a:effectLst/>
                <a:latin typeface="Calibri"/>
                <a:ea typeface="Calibri"/>
                <a:cs typeface="Calibri"/>
              </a:rPr>
              <a:t>Les patients diabétiques peuvent avoir besoin d’un ajustement des médicaments pour gérer les épisodes d’hyper- ou d’hypoglycémie. Ils sont également plus exposés aux complications de la COVID-19 et doivent être surveillés de près pour détecter tout signe de détérioration.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fr-FR" sz="1800" b="0" i="0" strike="noStrike" cap="none" spc="0" baseline="0">
                <a:solidFill>
                  <a:srgbClr val="262626"/>
                </a:solidFill>
                <a:effectLst/>
                <a:latin typeface="Calibri"/>
                <a:ea typeface="Calibri"/>
                <a:cs typeface="Calibri"/>
              </a:rPr>
              <a:t>Tout patient dont le système immunitaire est affaibli est exposé à un risque plus élevé de COVID-19 sévère, y compris les personnes atteintes du VIH/SIDA et sous chimiothérapie ou d’autres traitements anticancéreux.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fr-FR" sz="1800" b="0" i="0" strike="noStrike" cap="none" spc="0" baseline="0">
                <a:solidFill>
                  <a:srgbClr val="262626"/>
                </a:solidFill>
                <a:effectLst/>
                <a:latin typeface="Calibri"/>
                <a:ea typeface="Calibri"/>
                <a:cs typeface="Calibri"/>
              </a:rPr>
              <a:t>Les troubles psychiatriques et neuropsychiatriques doivent être dépistés, car ils peuvent simuler des altérations de l’état mental ou affecter la capacité du patient à fournir des antécédents complets ou à comprendre un plan de soins.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fr-FR" sz="1800" b="0" i="0" strike="noStrike" cap="none" spc="0" baseline="0">
                <a:solidFill>
                  <a:srgbClr val="262626"/>
                </a:solidFill>
                <a:effectLst/>
                <a:latin typeface="Calibri"/>
                <a:ea typeface="Calibri"/>
                <a:cs typeface="Calibri"/>
              </a:rPr>
              <a:t>5. Antécédents sociaux : il est important de connaître votre patient en tant que personne. Même lors d’une brève visite, vous pouvez évaluer des aspects importants de son expérience de vie, tels que son environnement de vie, son réseau de soutien, sa profession et l’accès aux nécessités comme la nourriture, l’eau potable et le transport. Même si ces informations ne semblent pas pertinentes pour l’évaluation clinique, elles sont souvent essentielles pour élaborer un plan de soins efficace.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186DDF8-9224-45C3-9CB6-AD79A9C4D5DA}" type="slidenum">
              <a:rPr lang="en-US" smtClean="0"/>
              <a:t>52</a:t>
            </a:fld>
            <a:endParaRPr lang="en-US"/>
          </a:p>
        </p:txBody>
      </p:sp>
    </p:spTree>
    <p:extLst>
      <p:ext uri="{BB962C8B-B14F-4D97-AF65-F5344CB8AC3E}">
        <p14:creationId xmlns:p14="http://schemas.microsoft.com/office/powerpoint/2010/main" val="2710126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strike="noStrike" cap="none" spc="0" baseline="0">
                <a:solidFill>
                  <a:srgbClr val="000000"/>
                </a:solidFill>
                <a:effectLst/>
                <a:latin typeface="Calibri"/>
                <a:ea typeface="Calibri"/>
                <a:cs typeface="Calibri"/>
              </a:rPr>
              <a:t>Qu’est-ce que cela signifie, et pourquoi faut-il établir un diagnostic différentiel complet (même si l’on est certain que le patient a la COVID-19) ?</a:t>
            </a:r>
            <a:r>
              <a:rPr lang="fr-FR"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3186DDF8-9224-45C3-9CB6-AD79A9C4D5DA}" type="slidenum">
              <a:rPr lang="en-US" smtClean="0"/>
              <a:t>53</a:t>
            </a:fld>
            <a:endParaRPr lang="en-US"/>
          </a:p>
        </p:txBody>
      </p:sp>
    </p:spTree>
    <p:extLst>
      <p:ext uri="{BB962C8B-B14F-4D97-AF65-F5344CB8AC3E}">
        <p14:creationId xmlns:p14="http://schemas.microsoft.com/office/powerpoint/2010/main" val="15786476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fr-FR" sz="1800" b="0" i="0" strike="noStrike" cap="none" spc="0" baseline="0">
                <a:solidFill>
                  <a:srgbClr val="262626"/>
                </a:solidFill>
                <a:effectLst/>
                <a:latin typeface="Calibri"/>
                <a:ea typeface="Calibri"/>
                <a:cs typeface="Calibri"/>
              </a:rPr>
              <a:t>Les professionnels de santé doivent mettre en balance la possibilité qu’un patient malade soit infecté par la COVID-19 ou autre chose. Ou bien, le patient peut être atteint de la COVID-19 et d’un autre problème médical en même temps ! Cela peut être troublant ou déroutant, mais il est essentiel d’envisager toutes les possibilités lorsqu’on aborde un patient.  Si vous n’envisagez qu’un seul diagnostic, vous n’en trouverez qu’un seul, mais les patients peuvent présenter différents diagnostics, et parfois plusieurs choses se déroulent en même temps.  Il est important de garder l’esprit ouvert et d’utiliser les antécédents et les outils physiques pour affiner les possibilités.</a:t>
            </a:r>
          </a:p>
          <a:p>
            <a:pPr marL="0" marR="0">
              <a:lnSpc>
                <a:spcPct val="107000"/>
              </a:lnSpc>
              <a:spcBef>
                <a:spcPct val="0"/>
              </a:spcBef>
              <a:spcAft>
                <a:spcPct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fr-FR" sz="1800" b="1" i="0" strike="noStrike" cap="none" spc="0" baseline="0">
                <a:solidFill>
                  <a:srgbClr val="262626"/>
                </a:solidFill>
                <a:effectLst/>
                <a:latin typeface="Calibri"/>
                <a:ea typeface="Calibri"/>
                <a:cs typeface="Calibri"/>
              </a:rPr>
              <a:t>Remarques supplémentaires : </a:t>
            </a:r>
            <a:r>
              <a:rPr lang="fr-FR" sz="1800" b="0" i="0" strike="noStrike" cap="none" spc="0" baseline="0">
                <a:solidFill>
                  <a:srgbClr val="262626"/>
                </a:solidFill>
                <a:effectLst/>
                <a:latin typeface="Calibri"/>
                <a:ea typeface="Calibri"/>
                <a:cs typeface="Calibri"/>
              </a:rPr>
              <a:t>*La perte du goût et de l’odorat est un symptôme unique du SARS-CoV-2 et un facteur prédictif important de statut positif pour la COVID-19. Cependant, il existe des cas d’incidence plus faible de ce symptôme avec le variant Omicron actuel.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fr-FR" sz="1800" b="0" i="0" strike="noStrike" cap="none" spc="0" baseline="0">
                <a:solidFill>
                  <a:srgbClr val="262626"/>
                </a:solidFill>
                <a:effectLst/>
                <a:latin typeface="Calibri"/>
                <a:ea typeface="Calibri"/>
                <a:cs typeface="Calibri"/>
              </a:rPr>
              <a:t>**Bien que des symptômes gastro-intestinaux, tels que des vomissements et/ou de la diarrhée, aient été signalés dans 20 à 40 % des cas de COVID, ce sont rarement les seuls symptômes qui se présentent (c.-à-d. qu’ils s’ajoutent généralement à d’autres symptômes tels que la toux, les symptômes respiratoires). Il est important de se rappeler que les symptômes gastro-intestinaux peuvent être dus à la COVID, mais peuvent être également le résultat de nombreux autres processus pathologiques qui doivent être étroitement évalués et pris en charge. </a:t>
            </a:r>
            <a:endParaRPr lang="en-US"/>
          </a:p>
        </p:txBody>
      </p:sp>
      <p:sp>
        <p:nvSpPr>
          <p:cNvPr id="4" name="Slide Number Placeholder 3"/>
          <p:cNvSpPr>
            <a:spLocks noGrp="1"/>
          </p:cNvSpPr>
          <p:nvPr>
            <p:ph type="sldNum" sz="quarter" idx="5"/>
          </p:nvPr>
        </p:nvSpPr>
        <p:spPr/>
        <p:txBody>
          <a:bodyPr/>
          <a:lstStyle/>
          <a:p>
            <a:fld id="{3186DDF8-9224-45C3-9CB6-AD79A9C4D5DA}" type="slidenum">
              <a:rPr lang="en-US" smtClean="0"/>
              <a:t>54</a:t>
            </a:fld>
            <a:endParaRPr lang="en-US"/>
          </a:p>
        </p:txBody>
      </p:sp>
    </p:spTree>
    <p:extLst>
      <p:ext uri="{BB962C8B-B14F-4D97-AF65-F5344CB8AC3E}">
        <p14:creationId xmlns:p14="http://schemas.microsoft.com/office/powerpoint/2010/main" val="4077926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strike="noStrike" cap="none" spc="0" baseline="0">
                <a:solidFill>
                  <a:srgbClr val="000000"/>
                </a:solidFill>
                <a:effectLst/>
                <a:latin typeface="Calibri"/>
                <a:ea typeface="Calibri"/>
                <a:cs typeface="Calibri"/>
              </a:rPr>
              <a:t>Encore une fois, ces définitions de cas sont utiles à examiner et à prendre en compte lorsque vous rencontrez des patients atteints de la COVID-19.Notez que l’accent mis sur les signes vitaux est essentiel</a:t>
            </a:r>
            <a:r>
              <a:rPr lang="fr-FR" sz="1200" b="0" i="0" strike="noStrike" cap="none" spc="0" baseline="0">
                <a:solidFill>
                  <a:srgbClr val="000000"/>
                </a:solidFill>
                <a:effectLst/>
                <a:latin typeface="Calibri"/>
                <a:ea typeface="Calibri"/>
                <a:cs typeface="Calibri"/>
              </a:rPr>
              <a:t> </a:t>
            </a:r>
          </a:p>
          <a:p>
            <a:endParaRPr lang="en-US">
              <a:effectLst/>
            </a:endParaRPr>
          </a:p>
          <a:p>
            <a:r>
              <a:rPr lang="fr-FR" sz="1200" b="0" i="0" strike="noStrike" cap="none" spc="0" baseline="0">
                <a:solidFill>
                  <a:srgbClr val="000000"/>
                </a:solidFill>
                <a:effectLst/>
                <a:latin typeface="Calibri"/>
                <a:ea typeface="Calibri"/>
                <a:cs typeface="Calibri"/>
              </a:rPr>
              <a:t>N’oubliez pas que les maladies symptomatiques légères et modérées sont des cibles à envisager dans la stratégie « dépister et traiter ».  La gravité de la maladie et la nécessité d’instaurer un traitement doivent être évaluées chez tous les patients. </a:t>
            </a:r>
            <a:endParaRPr lang="en-US"/>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55</a:t>
            </a:fld>
            <a:endParaRPr lang="en-US"/>
          </a:p>
        </p:txBody>
      </p:sp>
    </p:spTree>
    <p:extLst>
      <p:ext uri="{BB962C8B-B14F-4D97-AF65-F5344CB8AC3E}">
        <p14:creationId xmlns:p14="http://schemas.microsoft.com/office/powerpoint/2010/main" val="4232408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fr-FR" sz="1800" b="0" i="0" strike="noStrike" cap="none" spc="0" baseline="0">
                <a:solidFill>
                  <a:srgbClr val="000000"/>
                </a:solidFill>
                <a:effectLst/>
                <a:latin typeface="Calibri"/>
                <a:ea typeface="Calibri"/>
                <a:cs typeface="Calibri"/>
              </a:rPr>
              <a:t>Même avant l’arrivée de la vaccination et d’autres avancées dans la prise en charge médicale de la COVID, la majorité des infections à COVID-19 ne nécessitaient pas de soins hospitaliers.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fr-FR" sz="1800" b="0" i="0" strike="noStrike" cap="none" spc="0" baseline="0">
                <a:solidFill>
                  <a:srgbClr val="000000"/>
                </a:solidFill>
                <a:effectLst/>
                <a:latin typeface="Calibri"/>
                <a:ea typeface="Calibri"/>
                <a:cs typeface="Calibri"/>
              </a:rPr>
              <a:t>Environ 80 % des patients positifs à la COVID-19 présentent toujours des symptômes légers ou modérés ; une priorité pour ces patients est de les garder en sécurité, à l’aise et loin des autres afin qu’ils ne transmettent pas la maladie, tout en identifiant et en traitant ceux qui présentent un risque plus élevé de progression de la maladie.  De nouveaux traitements comme les antiviraux oraux sont une avancée importante pour prévenir la progression de la maladie, associés à une identification précoce des cas de COVID-19, et à un isolement et des mesures de soutien appropriés pour prévenir la propagation supplémentaire de la maladie.  </a:t>
            </a:r>
          </a:p>
          <a:p>
            <a:pPr marL="0" marR="0">
              <a:lnSpc>
                <a:spcPct val="107000"/>
              </a:lnSpc>
              <a:spcBef>
                <a:spcPct val="0"/>
              </a:spcBef>
              <a:spcAft>
                <a:spcPts val="600"/>
              </a:spcAft>
            </a:pPr>
            <a:endParaRPr lang="en-US" sz="1800" kern="1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ct val="0"/>
              </a:spcBef>
              <a:spcAft>
                <a:spcPts val="600"/>
              </a:spcAft>
            </a:pPr>
            <a:r>
              <a:rPr lang="fr-FR" sz="1800" b="0" i="0" strike="noStrike" cap="none" spc="0" baseline="0">
                <a:solidFill>
                  <a:srgbClr val="000000"/>
                </a:solidFill>
                <a:effectLst/>
                <a:latin typeface="Calibri"/>
                <a:ea typeface="Calibri"/>
                <a:cs typeface="Calibri"/>
              </a:rPr>
              <a:t>Les systèmes de soins primaires doivent être prêts à soigner tous les patients de manière sûre et efficace. Cela comprend les patients atteints de la COVID avec des symptômes légers ainsi que d’autres patients qui ont besoin d’autres soins médicaux.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fr-FR" sz="1800" b="0" i="0" strike="noStrike" cap="none" spc="0" baseline="0">
                <a:solidFill>
                  <a:srgbClr val="000000"/>
                </a:solidFill>
                <a:effectLst/>
                <a:latin typeface="Calibri"/>
                <a:ea typeface="Calibri"/>
                <a:cs typeface="Calibri"/>
              </a:rPr>
              <a:t>Remarques pour le graphique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fr-FR" sz="1800" b="0" i="0" strike="noStrike" cap="none" spc="0" baseline="0">
                <a:solidFill>
                  <a:srgbClr val="000000"/>
                </a:solidFill>
                <a:effectLst/>
                <a:latin typeface="Calibri"/>
                <a:ea typeface="Calibri"/>
                <a:cs typeface="Calibri"/>
              </a:rPr>
              <a:t>Unité de soins intensifs : moins le nombre de personnes infectées par la COVID-19 est élevé, moins le nombre de patients gravement malades est élevé.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fr-FR" sz="1800" b="0" i="0" strike="noStrike" cap="none" spc="0" baseline="0">
                <a:solidFill>
                  <a:srgbClr val="000000"/>
                </a:solidFill>
                <a:effectLst/>
                <a:latin typeface="Calibri"/>
                <a:ea typeface="Calibri"/>
                <a:cs typeface="Calibri"/>
              </a:rPr>
              <a:t>Soins hospitaliers : il se peut que vous voyiez des patients provenant directement de la communauté, ou orientés depuis le centre de soins primaires.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fr-FR" sz="1800" b="0" i="0" strike="noStrike" cap="none" spc="0" baseline="0">
                <a:solidFill>
                  <a:srgbClr val="000000"/>
                </a:solidFill>
                <a:effectLst/>
                <a:latin typeface="Calibri"/>
                <a:ea typeface="Calibri"/>
                <a:cs typeface="Calibri"/>
              </a:rPr>
              <a:t>Soins primaires et soins communautaires : Parmi les patients testés positifs, 80 à 90 % d’entre eux peuvent s’auto-isoler à domicile. Certains d’entre eux bénéficieront d’un traitement supplémentaire, et ces patients devront être évalués en termes de vulnérabilités et d’éligibilité aux antiviraux oraux.  Certains de ces patients n’auront besoin d’une observation que pour la résolution des symptômes. </a:t>
            </a:r>
            <a:r>
              <a:rPr lang="fr-FR" sz="1800" b="1" i="0" strike="noStrike" cap="none" spc="0" baseline="0">
                <a:solidFill>
                  <a:srgbClr val="000000"/>
                </a:solidFill>
                <a:effectLst/>
                <a:latin typeface="Calibri"/>
                <a:ea typeface="Calibri"/>
                <a:cs typeface="Calibri"/>
              </a:rPr>
              <a:t>L’isolement est essentiel</a:t>
            </a:r>
            <a:r>
              <a:rPr lang="fr-FR" sz="1800" b="0" i="0" strike="noStrike" cap="none" spc="0" baseline="0">
                <a:solidFill>
                  <a:srgbClr val="000000"/>
                </a:solidFill>
                <a:effectLst/>
                <a:latin typeface="Calibri"/>
                <a:ea typeface="Calibri"/>
                <a:cs typeface="Calibri"/>
              </a:rPr>
              <a:t> pour prévenir la propagation pendant que les patients se rétablissent à domicile.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56</a:t>
            </a:fld>
            <a:endParaRPr lang="en-US"/>
          </a:p>
        </p:txBody>
      </p:sp>
    </p:spTree>
    <p:extLst>
      <p:ext uri="{BB962C8B-B14F-4D97-AF65-F5344CB8AC3E}">
        <p14:creationId xmlns:p14="http://schemas.microsoft.com/office/powerpoint/2010/main" val="1154561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200" b="0" i="0" strike="noStrike" cap="none" spc="0" baseline="0">
                <a:solidFill>
                  <a:srgbClr val="3C4242"/>
                </a:solidFill>
                <a:effectLst/>
                <a:latin typeface="Helvetica Neue"/>
                <a:ea typeface="Helvetica Neue"/>
                <a:cs typeface="Helvetica Neue"/>
              </a:rPr>
              <a:t>Les mutations et les variants sont très normaux pour tout virus. Tous les virus changent au fil du temps, y compris le virus qui cause la COVID-19. La plupart du temps, les variants n’ont pas d’impact sur le fonctionnement d’un virus, ni sur sa capacité à provoquer une infection et une maladie.</a:t>
            </a:r>
            <a:endParaRPr lang="en-US" b="0" i="0" baseline="30000">
              <a:solidFill>
                <a:srgbClr val="3C4242"/>
              </a:solidFill>
              <a:effectLst/>
              <a:latin typeface="Helvetica Neue" panose="02000503000000020004" pitchFamily="2" charset="0"/>
            </a:endParaRPr>
          </a:p>
          <a:p>
            <a:pPr algn="l"/>
            <a:r>
              <a:rPr lang="fr-FR" sz="1200" b="0" i="0" strike="noStrike" cap="none" spc="0" baseline="0">
                <a:solidFill>
                  <a:srgbClr val="3C4242"/>
                </a:solidFill>
                <a:effectLst/>
                <a:latin typeface="Helvetica Neue"/>
                <a:ea typeface="Helvetica Neue"/>
                <a:cs typeface="Helvetica Neue"/>
              </a:rPr>
              <a:t>Cependant, les variants peuvent parfois :</a:t>
            </a:r>
          </a:p>
          <a:p>
            <a:pPr algn="l">
              <a:buFont typeface="Arial" panose="020B0604020202020204" pitchFamily="34" charset="0"/>
              <a:buChar char="•"/>
            </a:pPr>
            <a:r>
              <a:rPr lang="fr-FR" sz="1200" b="0" i="0" strike="noStrike" cap="none" spc="0" baseline="0">
                <a:solidFill>
                  <a:srgbClr val="3C4242"/>
                </a:solidFill>
                <a:effectLst/>
                <a:latin typeface="Helvetica Neue"/>
                <a:ea typeface="Helvetica Neue"/>
                <a:cs typeface="Helvetica Neue"/>
              </a:rPr>
              <a:t>faciliter la propagation du virus</a:t>
            </a:r>
          </a:p>
          <a:p>
            <a:pPr algn="l">
              <a:buFont typeface="Arial" panose="020B0604020202020204" pitchFamily="34" charset="0"/>
              <a:buChar char="•"/>
            </a:pPr>
            <a:r>
              <a:rPr lang="fr-FR" sz="1200" b="0" i="0" strike="noStrike" cap="none" spc="0" baseline="0">
                <a:solidFill>
                  <a:srgbClr val="3C4242"/>
                </a:solidFill>
                <a:effectLst/>
                <a:latin typeface="Helvetica Neue"/>
                <a:ea typeface="Helvetica Neue"/>
                <a:cs typeface="Helvetica Neue"/>
              </a:rPr>
              <a:t>affecter la façon dont une personne répond au traitement du virus</a:t>
            </a:r>
          </a:p>
          <a:p>
            <a:pPr algn="l">
              <a:buFont typeface="Arial" panose="020B0604020202020204" pitchFamily="34" charset="0"/>
              <a:buChar char="•"/>
            </a:pPr>
            <a:r>
              <a:rPr lang="fr-FR" sz="1200" b="0" i="0" strike="noStrike" cap="none" spc="0" baseline="0">
                <a:solidFill>
                  <a:srgbClr val="3C4242"/>
                </a:solidFill>
                <a:effectLst/>
                <a:latin typeface="Helvetica Neue"/>
                <a:ea typeface="Helvetica Neue"/>
                <a:cs typeface="Helvetica Neue"/>
              </a:rPr>
              <a:t>impacter le dépistage du virus et la mesure dans laquelle il est correctement capté</a:t>
            </a:r>
          </a:p>
          <a:p>
            <a:pPr algn="l">
              <a:buFont typeface="Arial" panose="020B0604020202020204" pitchFamily="34" charset="0"/>
              <a:buChar char="•"/>
            </a:pPr>
            <a:r>
              <a:rPr lang="fr-FR" sz="1200" b="0" i="0" strike="noStrike" cap="none" spc="0" baseline="0">
                <a:solidFill>
                  <a:srgbClr val="3C4242"/>
                </a:solidFill>
                <a:effectLst/>
                <a:latin typeface="Helvetica Neue"/>
                <a:ea typeface="Helvetica Neue"/>
                <a:cs typeface="Helvetica Neue"/>
              </a:rPr>
              <a:t>réduire l’effet des vaccins contre le virus</a:t>
            </a:r>
          </a:p>
          <a:p>
            <a:pPr algn="l">
              <a:buFont typeface="Arial" panose="020B0604020202020204" pitchFamily="34" charset="0"/>
              <a:buChar char="•"/>
            </a:pPr>
            <a:r>
              <a:rPr lang="fr-FR" sz="1200" b="0" i="0" strike="noStrike" cap="none" spc="0" baseline="0">
                <a:solidFill>
                  <a:srgbClr val="3C4242"/>
                </a:solidFill>
                <a:effectLst/>
                <a:latin typeface="Helvetica Neue"/>
                <a:ea typeface="Helvetica Neue"/>
                <a:cs typeface="Helvetica Neue"/>
              </a:rPr>
              <a:t>provoquer une maladie plus grave causée par le virus.</a:t>
            </a:r>
          </a:p>
          <a:p>
            <a:pPr algn="l"/>
            <a:r>
              <a:rPr lang="fr-FR" sz="1200" b="0" i="0" strike="noStrike" cap="none" spc="0" baseline="0">
                <a:solidFill>
                  <a:srgbClr val="3C4242"/>
                </a:solidFill>
                <a:effectLst/>
                <a:latin typeface="Helvetica Neue"/>
                <a:ea typeface="Helvetica Neue"/>
                <a:cs typeface="Helvetica Neue"/>
              </a:rPr>
              <a:t>Un </a:t>
            </a:r>
            <a:r>
              <a:rPr lang="fr-FR" sz="1200" b="1" i="0" strike="noStrike" cap="none" spc="0" baseline="0">
                <a:solidFill>
                  <a:srgbClr val="3C4242"/>
                </a:solidFill>
                <a:effectLst/>
                <a:latin typeface="Helvetica Neue"/>
                <a:ea typeface="Helvetica Neue"/>
                <a:cs typeface="Helvetica Neue"/>
              </a:rPr>
              <a:t>variant préoccupant</a:t>
            </a:r>
            <a:r>
              <a:rPr lang="fr-FR" sz="1200" b="0" i="0" strike="noStrike" cap="none" spc="0" baseline="0">
                <a:solidFill>
                  <a:srgbClr val="3C4242"/>
                </a:solidFill>
                <a:effectLst/>
                <a:latin typeface="Helvetica Neue"/>
                <a:ea typeface="Helvetica Neue"/>
                <a:cs typeface="Helvetica Neue"/>
              </a:rPr>
              <a:t> est le nom donné à tout variant du virus de la COVID-19 (SARS-CoV-2) qui se comporte de l’une des manières ci-dessus.</a:t>
            </a:r>
          </a:p>
          <a:p>
            <a:pPr algn="l"/>
            <a:r>
              <a:rPr lang="fr-FR" sz="1200" b="0" i="0" strike="noStrike" cap="none" spc="0" baseline="0">
                <a:solidFill>
                  <a:srgbClr val="3C4242"/>
                </a:solidFill>
                <a:effectLst/>
                <a:latin typeface="Helvetica Neue"/>
                <a:ea typeface="Helvetica Neue"/>
                <a:cs typeface="Helvetica Neue"/>
              </a:rPr>
              <a:t>Certains variants peuvent également avoir des effets positifs sur la santé publique, comme la réduction de la capacité du virus à se propager. Les variants peuvent également disparaître avec le temps.</a:t>
            </a:r>
          </a:p>
          <a:p>
            <a:pPr algn="l"/>
            <a:endParaRPr lang="en-US" b="0" i="0">
              <a:solidFill>
                <a:srgbClr val="3C4242"/>
              </a:solidFill>
              <a:effectLst/>
              <a:latin typeface="Helvetica Neue" panose="02000503000000020004" pitchFamily="2" charset="0"/>
            </a:endParaRPr>
          </a:p>
          <a:p>
            <a:pPr algn="l"/>
            <a:r>
              <a:rPr lang="fr-FR" sz="1200" b="0" i="0" strike="noStrike" cap="none" spc="0" baseline="0">
                <a:solidFill>
                  <a:srgbClr val="3C4242"/>
                </a:solidFill>
                <a:effectLst/>
                <a:latin typeface="Helvetica Neue"/>
                <a:ea typeface="Helvetica Neue"/>
                <a:cs typeface="Helvetica Neue"/>
              </a:rPr>
              <a:t>https://www.who.int/news-room/feature-stories/detail/the-effects-of-virus-variants-on-covid-19-vaccines</a:t>
            </a:r>
          </a:p>
        </p:txBody>
      </p:sp>
      <p:sp>
        <p:nvSpPr>
          <p:cNvPr id="4" name="Slide Number Placeholder 3"/>
          <p:cNvSpPr>
            <a:spLocks noGrp="1"/>
          </p:cNvSpPr>
          <p:nvPr>
            <p:ph type="sldNum" sz="quarter" idx="5"/>
          </p:nvPr>
        </p:nvSpPr>
        <p:spPr/>
        <p:txBody>
          <a:bodyPr/>
          <a:lstStyle/>
          <a:p>
            <a:fld id="{A2FA9890-9C3C-F040-8A1D-47B5802A485B}" type="slidenum">
              <a:rPr lang="en-US" smtClean="0"/>
              <a:t>7</a:t>
            </a:fld>
            <a:endParaRPr lang="en-US"/>
          </a:p>
        </p:txBody>
      </p:sp>
    </p:spTree>
    <p:extLst>
      <p:ext uri="{BB962C8B-B14F-4D97-AF65-F5344CB8AC3E}">
        <p14:creationId xmlns:p14="http://schemas.microsoft.com/office/powerpoint/2010/main" val="4241721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Un test rapide effectué à domicile ou dans un autre établissement peut suffire pour confirmer un cas positif de COVID-19 (confirmer selon les directives locales).</a:t>
            </a:r>
          </a:p>
          <a:p>
            <a:r>
              <a:rPr lang="fr-FR" sz="1200" b="0" i="0" strike="noStrike" cap="none" spc="0" baseline="0">
                <a:solidFill>
                  <a:srgbClr val="000000"/>
                </a:solidFill>
                <a:effectLst/>
                <a:latin typeface="Calibri"/>
                <a:ea typeface="Calibri"/>
                <a:cs typeface="Calibri"/>
              </a:rPr>
              <a:t>Ce patient devra toujours confirmer l’apparition des symptômes depuis moins de 5 jours et que le test a également été effectué dans ce délai.</a:t>
            </a:r>
          </a:p>
        </p:txBody>
      </p:sp>
      <p:sp>
        <p:nvSpPr>
          <p:cNvPr id="4" name="Slide Number Placeholder 3"/>
          <p:cNvSpPr>
            <a:spLocks noGrp="1"/>
          </p:cNvSpPr>
          <p:nvPr>
            <p:ph type="sldNum" sz="quarter" idx="5"/>
          </p:nvPr>
        </p:nvSpPr>
        <p:spPr/>
        <p:txBody>
          <a:bodyPr/>
          <a:lstStyle/>
          <a:p>
            <a:fld id="{A2FA9890-9C3C-F040-8A1D-47B5802A485B}" type="slidenum">
              <a:rPr lang="en-US" smtClean="0"/>
              <a:t>57</a:t>
            </a:fld>
            <a:endParaRPr lang="en-US"/>
          </a:p>
        </p:txBody>
      </p:sp>
    </p:spTree>
    <p:extLst>
      <p:ext uri="{BB962C8B-B14F-4D97-AF65-F5344CB8AC3E}">
        <p14:creationId xmlns:p14="http://schemas.microsoft.com/office/powerpoint/2010/main" val="13514959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Ce test est positif !</a:t>
            </a:r>
          </a:p>
        </p:txBody>
      </p:sp>
      <p:sp>
        <p:nvSpPr>
          <p:cNvPr id="4" name="Slide Number Placeholder 3"/>
          <p:cNvSpPr>
            <a:spLocks noGrp="1"/>
          </p:cNvSpPr>
          <p:nvPr>
            <p:ph type="sldNum" sz="quarter" idx="5"/>
          </p:nvPr>
        </p:nvSpPr>
        <p:spPr/>
        <p:txBody>
          <a:bodyPr/>
          <a:lstStyle/>
          <a:p>
            <a:fld id="{A2FA9890-9C3C-F040-8A1D-47B5802A485B}" type="slidenum">
              <a:rPr lang="en-US" smtClean="0"/>
              <a:t>58</a:t>
            </a:fld>
            <a:endParaRPr lang="en-US"/>
          </a:p>
        </p:txBody>
      </p:sp>
    </p:spTree>
    <p:extLst>
      <p:ext uri="{BB962C8B-B14F-4D97-AF65-F5344CB8AC3E}">
        <p14:creationId xmlns:p14="http://schemas.microsoft.com/office/powerpoint/2010/main" val="523359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N’oubliez pas qu’il existe des traitements que nous pouvons proposer aux patients atteints de la COVID-19, y compris des antiviraux oraux pour les patients éligibles atteints d’une maladie légère à modérée, ainsi que d’autres traitements pour les cas plus graves.</a:t>
            </a:r>
          </a:p>
          <a:p>
            <a:r>
              <a:rPr lang="fr-FR" sz="1200" b="0" i="0" strike="noStrike" cap="none" spc="0" baseline="0">
                <a:solidFill>
                  <a:srgbClr val="000000"/>
                </a:solidFill>
                <a:effectLst/>
                <a:latin typeface="Calibri"/>
                <a:ea typeface="Calibri"/>
                <a:cs typeface="Calibri"/>
              </a:rPr>
              <a:t>Vous pouvez demander au groupe de nommer les traitements qu’il connaît, ceux qui sont disponibles dans les établissements locaux ou dans d’autres endroits.</a:t>
            </a:r>
          </a:p>
        </p:txBody>
      </p:sp>
      <p:sp>
        <p:nvSpPr>
          <p:cNvPr id="4" name="Slide Number Placeholder 3"/>
          <p:cNvSpPr>
            <a:spLocks noGrp="1"/>
          </p:cNvSpPr>
          <p:nvPr>
            <p:ph type="sldNum" sz="quarter" idx="5"/>
          </p:nvPr>
        </p:nvSpPr>
        <p:spPr/>
        <p:txBody>
          <a:bodyPr/>
          <a:lstStyle/>
          <a:p>
            <a:fld id="{A2FA9890-9C3C-F040-8A1D-47B5802A485B}" type="slidenum">
              <a:rPr lang="en-US" smtClean="0"/>
              <a:t>59</a:t>
            </a:fld>
            <a:endParaRPr lang="en-US"/>
          </a:p>
        </p:txBody>
      </p:sp>
    </p:spTree>
    <p:extLst>
      <p:ext uri="{BB962C8B-B14F-4D97-AF65-F5344CB8AC3E}">
        <p14:creationId xmlns:p14="http://schemas.microsoft.com/office/powerpoint/2010/main" val="1013004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Il s’agit de la description de base de la stratégie « dépister et traiter ».  </a:t>
            </a:r>
          </a:p>
          <a:p>
            <a:r>
              <a:rPr lang="fr-FR" sz="1200" b="0" i="0" strike="noStrike" cap="none" spc="0" baseline="0">
                <a:solidFill>
                  <a:srgbClr val="000000"/>
                </a:solidFill>
                <a:effectLst/>
                <a:latin typeface="Calibri"/>
                <a:ea typeface="Calibri"/>
                <a:cs typeface="Calibri"/>
              </a:rPr>
              <a:t>N’oubliez pas qu’il ne s’agit pas d’une entité indépendante, mais qu’elle s’inscrit dans les soins généraux des patients atteints de la COVID-19.</a:t>
            </a:r>
          </a:p>
          <a:p>
            <a:r>
              <a:rPr lang="fr-FR" sz="1200" b="0" i="0" strike="noStrike" cap="none" spc="0" baseline="0">
                <a:solidFill>
                  <a:srgbClr val="000000"/>
                </a:solidFill>
                <a:effectLst/>
                <a:latin typeface="Calibri"/>
                <a:ea typeface="Calibri"/>
                <a:cs typeface="Calibri"/>
              </a:rPr>
              <a:t>La stratégie « dépister et traiter » est la meilleure stratégie de soins pour les patients atteints de la COVID-19 qui répondent aux critères d’éligibilité. Nous devons travailler dur pour identifier ces patients afin qu’ils puissent obtenir les meilleurs résultats cliniques possibles !</a:t>
            </a:r>
          </a:p>
        </p:txBody>
      </p:sp>
      <p:sp>
        <p:nvSpPr>
          <p:cNvPr id="4" name="Slide Number Placeholder 3"/>
          <p:cNvSpPr>
            <a:spLocks noGrp="1"/>
          </p:cNvSpPr>
          <p:nvPr>
            <p:ph type="sldNum" sz="quarter" idx="5"/>
          </p:nvPr>
        </p:nvSpPr>
        <p:spPr/>
        <p:txBody>
          <a:bodyPr/>
          <a:lstStyle/>
          <a:p>
            <a:fld id="{A2FA9890-9C3C-F040-8A1D-47B5802A485B}" type="slidenum">
              <a:rPr lang="en-US" smtClean="0"/>
              <a:t>60</a:t>
            </a:fld>
            <a:endParaRPr lang="en-US"/>
          </a:p>
        </p:txBody>
      </p:sp>
    </p:spTree>
    <p:extLst>
      <p:ext uri="{BB962C8B-B14F-4D97-AF65-F5344CB8AC3E}">
        <p14:creationId xmlns:p14="http://schemas.microsoft.com/office/powerpoint/2010/main" val="15816500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Le patient présente-t-il une infection à COVID-19 symptomatique confirmée ?</a:t>
            </a:r>
          </a:p>
          <a:p>
            <a:r>
              <a:rPr lang="fr-FR" sz="1200" b="0" i="0" strike="noStrike" cap="none" spc="0" baseline="0">
                <a:solidFill>
                  <a:srgbClr val="000000"/>
                </a:solidFill>
                <a:effectLst/>
                <a:latin typeface="Calibri"/>
                <a:ea typeface="Calibri"/>
                <a:cs typeface="Calibri"/>
              </a:rPr>
              <a:t>Le patient ne présente-t-il AUCUN signe de maladie grave ?  N’oubliez pas que si le patient présente une maladie grave, il doit être traité, stabilisé si nécessaire et admis à l’hôpital ou transféré de manière sûre, le cas échéant.</a:t>
            </a:r>
          </a:p>
          <a:p>
            <a:r>
              <a:rPr lang="fr-FR" sz="1200" b="0" i="0" strike="noStrike" cap="none" spc="0" baseline="0">
                <a:solidFill>
                  <a:srgbClr val="000000"/>
                </a:solidFill>
                <a:effectLst/>
                <a:latin typeface="Calibri"/>
                <a:ea typeface="Calibri"/>
                <a:cs typeface="Calibri"/>
              </a:rPr>
              <a:t>Moins de 5 jours se sont-ils écoulés depuis l’apparition des symptômes ?  Si OUI, passez à l’algorithme.</a:t>
            </a:r>
          </a:p>
        </p:txBody>
      </p:sp>
      <p:sp>
        <p:nvSpPr>
          <p:cNvPr id="4" name="Slide Number Placeholder 3"/>
          <p:cNvSpPr>
            <a:spLocks noGrp="1"/>
          </p:cNvSpPr>
          <p:nvPr>
            <p:ph type="sldNum" sz="quarter" idx="5"/>
          </p:nvPr>
        </p:nvSpPr>
        <p:spPr/>
        <p:txBody>
          <a:bodyPr/>
          <a:lstStyle/>
          <a:p>
            <a:fld id="{A2FA9890-9C3C-F040-8A1D-47B5802A485B}" type="slidenum">
              <a:rPr lang="en-US" smtClean="0"/>
              <a:t>61</a:t>
            </a:fld>
            <a:endParaRPr lang="en-US"/>
          </a:p>
        </p:txBody>
      </p:sp>
    </p:spTree>
    <p:extLst>
      <p:ext uri="{BB962C8B-B14F-4D97-AF65-F5344CB8AC3E}">
        <p14:creationId xmlns:p14="http://schemas.microsoft.com/office/powerpoint/2010/main" val="23404617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dirty="0">
                <a:solidFill>
                  <a:srgbClr val="000000"/>
                </a:solidFill>
                <a:effectLst/>
                <a:latin typeface="Calibri"/>
                <a:ea typeface="Calibri"/>
                <a:cs typeface="Calibri"/>
              </a:rPr>
              <a:t>Cette deuxième page du guide « dépister et traiter » fournit des recommandations spécifiques supplémentaires concernant la posologie du </a:t>
            </a:r>
            <a:r>
              <a:rPr lang="fr-FR" sz="1200" b="0" i="0" strike="noStrike" cap="none" spc="0" baseline="0" dirty="0" err="1">
                <a:solidFill>
                  <a:srgbClr val="000000"/>
                </a:solidFill>
                <a:effectLst/>
                <a:latin typeface="Calibri"/>
                <a:ea typeface="Calibri"/>
                <a:cs typeface="Calibri"/>
              </a:rPr>
              <a:t>Paxlovid</a:t>
            </a:r>
            <a:r>
              <a:rPr lang="fr-FR" sz="1200" b="0" i="0" strike="noStrike" cap="none" spc="0" baseline="0" dirty="0">
                <a:solidFill>
                  <a:srgbClr val="000000"/>
                </a:solidFill>
                <a:effectLst/>
                <a:latin typeface="Calibri"/>
                <a:ea typeface="Calibri"/>
                <a:cs typeface="Calibri"/>
              </a:rPr>
              <a:t> (</a:t>
            </a:r>
            <a:r>
              <a:rPr lang="fr-FR" sz="1200" b="0" i="0" strike="noStrike" cap="none" spc="0" baseline="0" dirty="0" err="1">
                <a:solidFill>
                  <a:srgbClr val="000000"/>
                </a:solidFill>
                <a:effectLst/>
                <a:latin typeface="Calibri"/>
                <a:ea typeface="Calibri"/>
                <a:cs typeface="Calibri"/>
              </a:rPr>
              <a:t>nirmatrelvir</a:t>
            </a:r>
            <a:r>
              <a:rPr lang="fr-FR" sz="1200" b="0" i="0" strike="noStrike" cap="none" spc="0" baseline="0" dirty="0">
                <a:solidFill>
                  <a:srgbClr val="000000"/>
                </a:solidFill>
                <a:effectLst/>
                <a:latin typeface="Calibri"/>
                <a:ea typeface="Calibri"/>
                <a:cs typeface="Calibri"/>
              </a:rPr>
              <a:t>/ritonavir) et du </a:t>
            </a:r>
            <a:r>
              <a:rPr lang="fr-FR" sz="1200" b="0" i="0" strike="noStrike" cap="none" spc="0" baseline="0" dirty="0" err="1">
                <a:solidFill>
                  <a:srgbClr val="000000"/>
                </a:solidFill>
                <a:effectLst/>
                <a:latin typeface="Calibri"/>
                <a:ea typeface="Calibri"/>
                <a:cs typeface="Calibri"/>
              </a:rPr>
              <a:t>molnupiravir</a:t>
            </a:r>
            <a:r>
              <a:rPr lang="fr-FR" sz="1200" b="0" i="0" strike="noStrike" cap="none" spc="0" baseline="0" dirty="0">
                <a:solidFill>
                  <a:srgbClr val="000000"/>
                </a:solidFill>
                <a:effectLst/>
                <a:latin typeface="Calibri"/>
                <a:ea typeface="Calibri"/>
                <a:cs typeface="Calibri"/>
              </a:rPr>
              <a:t>.</a:t>
            </a:r>
          </a:p>
          <a:p>
            <a:r>
              <a:rPr lang="fr-FR" sz="1200" b="0" i="0" strike="noStrike" cap="none" spc="0" baseline="0" dirty="0">
                <a:solidFill>
                  <a:srgbClr val="000000"/>
                </a:solidFill>
                <a:effectLst/>
                <a:latin typeface="Calibri"/>
                <a:ea typeface="Calibri"/>
                <a:cs typeface="Calibri"/>
              </a:rPr>
              <a:t>Elle fournit également un cadre pour envisager la hiérarchisation des traitements en cas de pénuries de médicaments ou d’autres contraintes logistiques, en hiérarchisant le traitement pour les populations les plus vulnérables dont il a été prouvé qu’elles connaissent le changement le plus significatif dans les résultats lorsqu’elles sont traitées.</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62</a:t>
            </a:fld>
            <a:endParaRPr lang="en-US"/>
          </a:p>
        </p:txBody>
      </p:sp>
    </p:spTree>
    <p:extLst>
      <p:ext uri="{BB962C8B-B14F-4D97-AF65-F5344CB8AC3E}">
        <p14:creationId xmlns:p14="http://schemas.microsoft.com/office/powerpoint/2010/main" val="1419707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Nous voulons traiter autant de personnes que possible qui répondent aux critères d’éligibilité.  Mais n’oubliez pas que si un patient ne répond pas aux critères, nous ne devons pas prescrire les médicaments.  Parallèlement, cela ne signifie pas que nous n’avons rien à lui offrir.</a:t>
            </a:r>
          </a:p>
          <a:p>
            <a:r>
              <a:rPr lang="fr-FR" sz="1200" b="0" i="0" strike="noStrike" cap="none" spc="0" baseline="0">
                <a:solidFill>
                  <a:srgbClr val="000000"/>
                </a:solidFill>
                <a:effectLst/>
                <a:latin typeface="Calibri"/>
                <a:ea typeface="Calibri"/>
                <a:cs typeface="Calibri"/>
              </a:rPr>
              <a:t>Les patients atteints d’une forme légère ou modérée bénéficieront de diverses mesures de soutien (acétaminophène, médicaments contre la toux, autre prise en charge des symptômes) et d’une surveillance de la progression de la maladie.  </a:t>
            </a: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63</a:t>
            </a:fld>
            <a:endParaRPr lang="en-US"/>
          </a:p>
        </p:txBody>
      </p:sp>
    </p:spTree>
    <p:extLst>
      <p:ext uri="{BB962C8B-B14F-4D97-AF65-F5344CB8AC3E}">
        <p14:creationId xmlns:p14="http://schemas.microsoft.com/office/powerpoint/2010/main" val="14215068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Voici des ressources supplémentaires pour un traitement régulièrement mis à jour basé sur des données probantes contre la COVID-19.</a:t>
            </a:r>
            <a:br>
              <a:rPr sz="1200"/>
            </a:br>
            <a:r>
              <a:rPr lang="fr-FR" sz="1200" b="0" i="0" strike="noStrike" cap="none" spc="0" baseline="0">
                <a:solidFill>
                  <a:srgbClr val="000000"/>
                </a:solidFill>
                <a:effectLst/>
                <a:latin typeface="Calibri"/>
                <a:ea typeface="Calibri"/>
                <a:cs typeface="Calibri"/>
              </a:rPr>
              <a:t>La science évolue, nous nous efforçons tous de continuer à fournir les meilleurs soins à nos patients à tout moment.  </a:t>
            </a:r>
          </a:p>
          <a:p>
            <a:endParaRPr lang="en-US"/>
          </a:p>
          <a:p>
            <a:r>
              <a:rPr lang="fr-FR" sz="1200" b="0" i="0" strike="noStrike" cap="none" spc="0" baseline="0">
                <a:solidFill>
                  <a:srgbClr val="000000"/>
                </a:solidFill>
                <a:effectLst/>
                <a:latin typeface="Calibri"/>
                <a:ea typeface="Calibri"/>
                <a:cs typeface="Calibri"/>
              </a:rPr>
              <a:t>Vous pouvez utiliser ce temps pour accéder à ces ressources, discuter des différentes approches d’intégration de la pratique fondée sur des données probantes dans divers contextes cliniques, ainsi que pour examiner et discuter des directives nationales.  </a:t>
            </a:r>
          </a:p>
          <a:p>
            <a:endParaRPr lang="en-US"/>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64</a:t>
            </a:fld>
            <a:endParaRPr lang="en-US"/>
          </a:p>
        </p:txBody>
      </p:sp>
    </p:spTree>
    <p:extLst>
      <p:ext uri="{BB962C8B-B14F-4D97-AF65-F5344CB8AC3E}">
        <p14:creationId xmlns:p14="http://schemas.microsoft.com/office/powerpoint/2010/main" val="4977317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dirty="0">
                <a:solidFill>
                  <a:srgbClr val="000000"/>
                </a:solidFill>
                <a:effectLst/>
                <a:latin typeface="Calibri"/>
                <a:ea typeface="Calibri"/>
                <a:cs typeface="Calibri"/>
              </a:rPr>
              <a:t>Ces études constituent certaines des premières données probantes à l’appui de l’utilisation de médicaments antiviraux oraux chez les patients atteints de la COVID-19.</a:t>
            </a:r>
          </a:p>
          <a:p>
            <a:r>
              <a:rPr lang="fr-FR" sz="1200" b="0" i="0" strike="noStrike" cap="none" spc="0" baseline="0" dirty="0">
                <a:solidFill>
                  <a:srgbClr val="000000"/>
                </a:solidFill>
                <a:effectLst/>
                <a:latin typeface="Calibri"/>
                <a:ea typeface="Calibri"/>
                <a:cs typeface="Calibri"/>
              </a:rPr>
              <a:t>Les médicaments sont toujours approuvés en vertu d’une autorisation d’utilisation d’urgence, mais il existe également des directives mondiales, telles que décrites par l’OMS, qui appuient l’utilisation d’antiviraux oraux pour les patients à risque atteints de COVID-19 légère à modérée.</a:t>
            </a:r>
          </a:p>
          <a:p>
            <a:endParaRPr lang="en-US" dirty="0"/>
          </a:p>
          <a:p>
            <a:r>
              <a:rPr lang="fr-FR" sz="1800" b="0" i="0" strike="noStrike" cap="none" spc="0" baseline="0" dirty="0">
                <a:solidFill>
                  <a:srgbClr val="000000"/>
                </a:solidFill>
                <a:effectLst/>
                <a:latin typeface="Calibri"/>
                <a:ea typeface="Calibri"/>
                <a:cs typeface="Calibri"/>
              </a:rPr>
              <a:t>Le </a:t>
            </a:r>
            <a:r>
              <a:rPr lang="fr-FR" sz="1800" b="0" i="0" strike="noStrike" cap="none" spc="0" baseline="0" dirty="0" err="1">
                <a:solidFill>
                  <a:srgbClr val="000000"/>
                </a:solidFill>
                <a:effectLst/>
                <a:latin typeface="Calibri"/>
                <a:ea typeface="Calibri"/>
                <a:cs typeface="Calibri"/>
              </a:rPr>
              <a:t>Paxlovid</a:t>
            </a:r>
            <a:r>
              <a:rPr lang="fr-FR" sz="1800" b="0" i="0" strike="noStrike" cap="none" spc="0" baseline="0" dirty="0">
                <a:solidFill>
                  <a:srgbClr val="000000"/>
                </a:solidFill>
                <a:effectLst/>
                <a:latin typeface="Calibri"/>
                <a:ea typeface="Calibri"/>
                <a:cs typeface="Calibri"/>
              </a:rPr>
              <a:t> de Pfizer est préqualifié par l'OMS, de même que le générique de l'Hétéro </a:t>
            </a:r>
            <a:r>
              <a:rPr lang="fr-FR" sz="1800" b="0" i="0" strike="noStrike" cap="none" spc="0" baseline="0" dirty="0" err="1">
                <a:solidFill>
                  <a:srgbClr val="000000"/>
                </a:solidFill>
                <a:effectLst/>
                <a:latin typeface="Calibri"/>
                <a:ea typeface="Calibri"/>
                <a:cs typeface="Calibri"/>
              </a:rPr>
              <a:t>molnupiravir</a:t>
            </a:r>
            <a:r>
              <a:rPr lang="fr-FR" sz="1800" b="0" i="0" strike="noStrike" cap="none" spc="0" baseline="0" dirty="0">
                <a:solidFill>
                  <a:srgbClr val="000000"/>
                </a:solidFill>
                <a:effectLst/>
                <a:latin typeface="Calibri"/>
                <a:ea typeface="Calibri"/>
                <a:cs typeface="Calibri"/>
              </a:rPr>
              <a:t>.</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67</a:t>
            </a:fld>
            <a:endParaRPr lang="en-US"/>
          </a:p>
        </p:txBody>
      </p:sp>
    </p:spTree>
    <p:extLst>
      <p:ext uri="{BB962C8B-B14F-4D97-AF65-F5344CB8AC3E}">
        <p14:creationId xmlns:p14="http://schemas.microsoft.com/office/powerpoint/2010/main" val="29376082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N’oubliez pas que les données probantes continuent d’évoluer et que les études continuent de surveiller l’efficacité des antiviraux oraux avec de nouveaux variants, l’adoption accrue de la vaccination, etc.</a:t>
            </a:r>
          </a:p>
          <a:p>
            <a:r>
              <a:rPr lang="fr-FR" sz="1200" b="0" i="0" strike="noStrike" cap="none" spc="0" baseline="0">
                <a:solidFill>
                  <a:srgbClr val="000000"/>
                </a:solidFill>
                <a:effectLst/>
                <a:latin typeface="Calibri"/>
                <a:ea typeface="Calibri"/>
                <a:cs typeface="Calibri"/>
              </a:rPr>
              <a:t>Les directives mondiales basées sur des données probantes continuent de présenter des résultats importants dans les populations vulnérables et éligibles, avec l’instauration en temps opportun d’antiviraux oraux contre la COVID-19.</a:t>
            </a:r>
          </a:p>
          <a:p>
            <a:endParaRPr lang="en-US"/>
          </a:p>
          <a:p>
            <a:r>
              <a:rPr lang="fr-FR" sz="1200" b="0" i="0" strike="noStrike" cap="none" spc="0" baseline="0">
                <a:solidFill>
                  <a:srgbClr val="000000"/>
                </a:solidFill>
                <a:effectLst/>
                <a:latin typeface="Calibri"/>
                <a:ea typeface="Calibri"/>
                <a:cs typeface="Calibri"/>
              </a:rPr>
              <a:t>En outre, cette stratégie visant à améliorer l’accès aux soins est un modèle connu pour le VIH, la TB et d’autres processus pathologiques, et a un impact plus large sur le renforcement des systèmes de santé. </a:t>
            </a:r>
          </a:p>
        </p:txBody>
      </p:sp>
      <p:sp>
        <p:nvSpPr>
          <p:cNvPr id="4" name="Slide Number Placeholder 3"/>
          <p:cNvSpPr>
            <a:spLocks noGrp="1"/>
          </p:cNvSpPr>
          <p:nvPr>
            <p:ph type="sldNum" sz="quarter" idx="5"/>
          </p:nvPr>
        </p:nvSpPr>
        <p:spPr/>
        <p:txBody>
          <a:bodyPr/>
          <a:lstStyle/>
          <a:p>
            <a:fld id="{A2FA9890-9C3C-F040-8A1D-47B5802A485B}" type="slidenum">
              <a:rPr lang="en-US" smtClean="0"/>
              <a:t>68</a:t>
            </a:fld>
            <a:endParaRPr lang="en-US"/>
          </a:p>
        </p:txBody>
      </p:sp>
    </p:spTree>
    <p:extLst>
      <p:ext uri="{BB962C8B-B14F-4D97-AF65-F5344CB8AC3E}">
        <p14:creationId xmlns:p14="http://schemas.microsoft.com/office/powerpoint/2010/main" val="2173553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Le développement et la distribution à l’échelle mondiale des vaccins contre la COVID est une réussite scientifique et de santé publique incroyable.  Il reste encore du travail à faire pour atteindre les objectifs, mais les efforts décrits sur le graphique ci-dessus, précédés par les efforts de développement et de test d’un vaccin en termes d’efficacité et de sécurité, ne sont rien de moins qu’incroyables.  </a:t>
            </a:r>
          </a:p>
          <a:p>
            <a:endParaRPr lang="en-US"/>
          </a:p>
          <a:p>
            <a:r>
              <a:rPr lang="fr-FR" sz="1200" b="0" i="0" strike="noStrike" cap="none" spc="0" baseline="0">
                <a:solidFill>
                  <a:srgbClr val="000000"/>
                </a:solidFill>
                <a:effectLst/>
                <a:latin typeface="Calibri"/>
                <a:ea typeface="Calibri"/>
                <a:cs typeface="Calibri"/>
              </a:rPr>
              <a:t>La reconnaissance des efforts continus visant à vacciner en parallèle des vastes stratégies de lutte contre la COVID, y compris l’identification précoce des cas et l’instauration d’un traitement pour les personnes vulnérables et éligibles, fournira une approche globalement équilibrée en matière de prévention et de prise en charge de la COVID-19. </a:t>
            </a:r>
          </a:p>
          <a:p>
            <a:endParaRPr lang="en-US"/>
          </a:p>
          <a:p>
            <a:r>
              <a:rPr lang="fr-FR" sz="1200" b="0" i="0" strike="noStrike" cap="none" spc="0" baseline="0">
                <a:solidFill>
                  <a:srgbClr val="000000"/>
                </a:solidFill>
                <a:effectLst/>
                <a:latin typeface="Calibri"/>
                <a:ea typeface="Calibri"/>
                <a:cs typeface="Calibri"/>
              </a:rPr>
              <a:t>https://www.who.int/emergencies/diseases/novel-coronavirus-2019/covid-19-vaccines</a:t>
            </a:r>
          </a:p>
        </p:txBody>
      </p:sp>
      <p:sp>
        <p:nvSpPr>
          <p:cNvPr id="4" name="Slide Number Placeholder 3"/>
          <p:cNvSpPr>
            <a:spLocks noGrp="1"/>
          </p:cNvSpPr>
          <p:nvPr>
            <p:ph type="sldNum" sz="quarter" idx="5"/>
          </p:nvPr>
        </p:nvSpPr>
        <p:spPr/>
        <p:txBody>
          <a:bodyPr/>
          <a:lstStyle/>
          <a:p>
            <a:fld id="{A2FA9890-9C3C-F040-8A1D-47B5802A485B}" type="slidenum">
              <a:rPr lang="en-US" smtClean="0"/>
              <a:t>8</a:t>
            </a:fld>
            <a:endParaRPr lang="en-US"/>
          </a:p>
        </p:txBody>
      </p:sp>
    </p:spTree>
    <p:extLst>
      <p:ext uri="{BB962C8B-B14F-4D97-AF65-F5344CB8AC3E}">
        <p14:creationId xmlns:p14="http://schemas.microsoft.com/office/powerpoint/2010/main" val="3641230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dirty="0">
                <a:solidFill>
                  <a:srgbClr val="000000"/>
                </a:solidFill>
                <a:effectLst/>
                <a:latin typeface="Calibri"/>
                <a:ea typeface="Calibri"/>
                <a:cs typeface="Calibri"/>
              </a:rPr>
              <a:t>Il s’agit de l’algorithme de la stratégie « dépister et traiter ».</a:t>
            </a:r>
          </a:p>
          <a:p>
            <a:r>
              <a:rPr lang="fr-FR" sz="1200" b="0" i="0" strike="noStrike" cap="none" spc="0" baseline="0" dirty="0">
                <a:solidFill>
                  <a:srgbClr val="000000"/>
                </a:solidFill>
                <a:effectLst/>
                <a:latin typeface="Calibri"/>
                <a:ea typeface="Calibri"/>
                <a:cs typeface="Calibri"/>
              </a:rPr>
              <a:t>Passez maintenant en revue cet algorithme dans la session d’enseignement.  Ciblez les points de décision importants et, pour la première partie de cette session, nous allons discuter du </a:t>
            </a:r>
            <a:r>
              <a:rPr lang="fr-FR" sz="1200" b="0" i="0" strike="noStrike" cap="none" spc="0" baseline="0" dirty="0" err="1">
                <a:solidFill>
                  <a:srgbClr val="000000"/>
                </a:solidFill>
                <a:effectLst/>
                <a:latin typeface="Calibri"/>
                <a:ea typeface="Calibri"/>
                <a:cs typeface="Calibri"/>
              </a:rPr>
              <a:t>nirmatrelvir</a:t>
            </a:r>
            <a:r>
              <a:rPr lang="fr-FR" sz="1200" b="0" i="0" strike="noStrike" cap="none" spc="0" baseline="0" dirty="0">
                <a:solidFill>
                  <a:srgbClr val="000000"/>
                </a:solidFill>
                <a:effectLst/>
                <a:latin typeface="Calibri"/>
                <a:ea typeface="Calibri"/>
                <a:cs typeface="Calibri"/>
              </a:rPr>
              <a:t>/ritonavir, également connu sous le nom de </a:t>
            </a:r>
            <a:r>
              <a:rPr lang="fr-FR" sz="1200" b="0" i="0" strike="noStrike" cap="none" spc="0" baseline="0" dirty="0" err="1">
                <a:solidFill>
                  <a:srgbClr val="000000"/>
                </a:solidFill>
                <a:effectLst/>
                <a:latin typeface="Calibri"/>
                <a:ea typeface="Calibri"/>
                <a:cs typeface="Calibri"/>
              </a:rPr>
              <a:t>Paxlovid</a:t>
            </a:r>
            <a:r>
              <a:rPr lang="fr-FR" sz="1200" b="0" i="0" strike="noStrike" cap="none" spc="0" baseline="0" dirty="0">
                <a:solidFill>
                  <a:srgbClr val="000000"/>
                </a:solidFill>
                <a:effectLst/>
                <a:latin typeface="Calibri"/>
                <a:ea typeface="Calibri"/>
                <a:cs typeface="Calibri"/>
              </a:rPr>
              <a:t>.   L’étoile marque le point de l’algorithme dans lequel vous avez effectué le dépistage pour envisager de traiter en fonction des symptômes, de l’absence de symptômes sévères et de la chronologie.  Il est temps de considérer le </a:t>
            </a:r>
            <a:r>
              <a:rPr lang="fr-FR" sz="1200" b="0" i="0" strike="noStrike" cap="none" spc="0" baseline="0" dirty="0" err="1">
                <a:solidFill>
                  <a:srgbClr val="000000"/>
                </a:solidFill>
                <a:effectLst/>
                <a:latin typeface="Calibri"/>
                <a:ea typeface="Calibri"/>
                <a:cs typeface="Calibri"/>
              </a:rPr>
              <a:t>NMV</a:t>
            </a:r>
            <a:r>
              <a:rPr lang="fr-FR" sz="1200" b="0" i="0" strike="noStrike" cap="none" spc="0" baseline="0" dirty="0">
                <a:solidFill>
                  <a:srgbClr val="000000"/>
                </a:solidFill>
                <a:effectLst/>
                <a:latin typeface="Calibri"/>
                <a:ea typeface="Calibri"/>
                <a:cs typeface="Calibri"/>
              </a:rPr>
              <a:t>/r.</a:t>
            </a:r>
          </a:p>
        </p:txBody>
      </p:sp>
      <p:sp>
        <p:nvSpPr>
          <p:cNvPr id="4" name="Slide Number Placeholder 3"/>
          <p:cNvSpPr>
            <a:spLocks noGrp="1"/>
          </p:cNvSpPr>
          <p:nvPr>
            <p:ph type="sldNum" sz="quarter" idx="5"/>
          </p:nvPr>
        </p:nvSpPr>
        <p:spPr/>
        <p:txBody>
          <a:bodyPr/>
          <a:lstStyle/>
          <a:p>
            <a:fld id="{A2FA9890-9C3C-F040-8A1D-47B5802A485B}" type="slidenum">
              <a:rPr lang="en-US" smtClean="0"/>
              <a:t>69</a:t>
            </a:fld>
            <a:endParaRPr lang="en-US"/>
          </a:p>
        </p:txBody>
      </p:sp>
    </p:spTree>
    <p:extLst>
      <p:ext uri="{BB962C8B-B14F-4D97-AF65-F5344CB8AC3E}">
        <p14:creationId xmlns:p14="http://schemas.microsoft.com/office/powerpoint/2010/main" val="12211847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dirty="0" err="1">
                <a:solidFill>
                  <a:srgbClr val="000000"/>
                </a:solidFill>
                <a:effectLst/>
                <a:latin typeface="Calibri"/>
                <a:ea typeface="Calibri"/>
                <a:cs typeface="Calibri"/>
              </a:rPr>
              <a:t>Paxlovid</a:t>
            </a:r>
            <a:r>
              <a:rPr lang="fr-FR" sz="1200" b="0" i="0" strike="noStrike" cap="none" spc="0" baseline="0" dirty="0">
                <a:solidFill>
                  <a:srgbClr val="000000"/>
                </a:solidFill>
                <a:effectLst/>
                <a:latin typeface="Calibri"/>
                <a:ea typeface="Calibri"/>
                <a:cs typeface="Calibri"/>
              </a:rPr>
              <a:t> (</a:t>
            </a:r>
            <a:r>
              <a:rPr lang="fr-FR" sz="1200" b="0" i="0" strike="noStrike" cap="none" spc="0" baseline="0" dirty="0" err="1">
                <a:solidFill>
                  <a:srgbClr val="000000"/>
                </a:solidFill>
                <a:effectLst/>
                <a:latin typeface="Calibri"/>
                <a:ea typeface="Calibri"/>
                <a:cs typeface="Calibri"/>
              </a:rPr>
              <a:t>nirmatrelvir</a:t>
            </a:r>
            <a:r>
              <a:rPr lang="fr-FR" sz="1200" b="0" i="0" strike="noStrike" cap="none" spc="0" baseline="0" dirty="0">
                <a:solidFill>
                  <a:srgbClr val="000000"/>
                </a:solidFill>
                <a:effectLst/>
                <a:latin typeface="Calibri"/>
                <a:ea typeface="Calibri"/>
                <a:cs typeface="Calibri"/>
              </a:rPr>
              <a:t>/ritonavir) est le traitement de première intention dans la stratégie « dépister et traiter » et parmi les antiviraux oraux.  </a:t>
            </a:r>
          </a:p>
          <a:p>
            <a:r>
              <a:rPr lang="fr-FR" sz="1200" b="0" i="0" strike="noStrike" cap="none" spc="0" baseline="0" dirty="0">
                <a:solidFill>
                  <a:srgbClr val="000000"/>
                </a:solidFill>
                <a:effectLst/>
                <a:latin typeface="Calibri"/>
                <a:ea typeface="Calibri"/>
                <a:cs typeface="Calibri"/>
              </a:rPr>
              <a:t>Les indications et contre-indications sont énumérées ici.</a:t>
            </a:r>
          </a:p>
        </p:txBody>
      </p:sp>
      <p:sp>
        <p:nvSpPr>
          <p:cNvPr id="4" name="Slide Number Placeholder 3"/>
          <p:cNvSpPr>
            <a:spLocks noGrp="1"/>
          </p:cNvSpPr>
          <p:nvPr>
            <p:ph type="sldNum" sz="quarter" idx="5"/>
          </p:nvPr>
        </p:nvSpPr>
        <p:spPr/>
        <p:txBody>
          <a:bodyPr/>
          <a:lstStyle/>
          <a:p>
            <a:fld id="{8C4CB186-827D-46A1-832D-38A448F0ACE6}" type="slidenum">
              <a:rPr lang="en-US" smtClean="0"/>
              <a:t>70</a:t>
            </a:fld>
            <a:endParaRPr lang="en-US"/>
          </a:p>
        </p:txBody>
      </p:sp>
    </p:spTree>
    <p:extLst>
      <p:ext uri="{BB962C8B-B14F-4D97-AF65-F5344CB8AC3E}">
        <p14:creationId xmlns:p14="http://schemas.microsoft.com/office/powerpoint/2010/main" val="7323143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Il s’agit d’exemples d’emballage et de posologie typiques, y compris la posologie habituelle et la posologie rénale.</a:t>
            </a:r>
          </a:p>
          <a:p>
            <a:r>
              <a:rPr lang="fr-FR" sz="1200" b="0" i="0" strike="noStrike" cap="none" spc="0" baseline="0">
                <a:solidFill>
                  <a:srgbClr val="000000"/>
                </a:solidFill>
                <a:effectLst/>
                <a:latin typeface="Calibri"/>
                <a:ea typeface="Calibri"/>
                <a:cs typeface="Calibri"/>
              </a:rPr>
              <a:t>Veuillez noter que la dose rénale est de moitié la dose de nirmatrelvir (150 mg), dose habituelle de ritonavir (100 mg)</a:t>
            </a: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71</a:t>
            </a:fld>
            <a:endParaRPr lang="en-US"/>
          </a:p>
        </p:txBody>
      </p:sp>
    </p:spTree>
    <p:extLst>
      <p:ext uri="{BB962C8B-B14F-4D97-AF65-F5344CB8AC3E}">
        <p14:creationId xmlns:p14="http://schemas.microsoft.com/office/powerpoint/2010/main" val="1785059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dirty="0">
                <a:solidFill>
                  <a:srgbClr val="000000"/>
                </a:solidFill>
                <a:effectLst/>
                <a:latin typeface="Calibri"/>
                <a:ea typeface="Calibri"/>
                <a:cs typeface="Calibri"/>
              </a:rPr>
              <a:t>Il s’agit des instructions générales destinées au patient pour le </a:t>
            </a:r>
            <a:r>
              <a:rPr lang="fr-FR" sz="1200" b="0" i="0" strike="noStrike" cap="none" spc="0" baseline="0" dirty="0" err="1">
                <a:solidFill>
                  <a:srgbClr val="000000"/>
                </a:solidFill>
                <a:effectLst/>
                <a:latin typeface="Calibri"/>
                <a:ea typeface="Calibri"/>
                <a:cs typeface="Calibri"/>
              </a:rPr>
              <a:t>Paxlovid</a:t>
            </a:r>
            <a:r>
              <a:rPr lang="fr-FR" sz="1200" b="0" i="0" strike="noStrike" cap="none" spc="0" baseline="0" dirty="0">
                <a:solidFill>
                  <a:srgbClr val="000000"/>
                </a:solidFill>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A2FA9890-9C3C-F040-8A1D-47B5802A485B}" type="slidenum">
              <a:rPr lang="en-US" smtClean="0"/>
              <a:t>72</a:t>
            </a:fld>
            <a:endParaRPr lang="en-US"/>
          </a:p>
        </p:txBody>
      </p:sp>
    </p:spTree>
    <p:extLst>
      <p:ext uri="{BB962C8B-B14F-4D97-AF65-F5344CB8AC3E}">
        <p14:creationId xmlns:p14="http://schemas.microsoft.com/office/powerpoint/2010/main" val="2078924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Image servant à expliquer les instructions relatives au conditionnement/à l’administration de la dose. Le conditionnement de la dose est conçu pour faciliter l’observance du traitement par les patients !</a:t>
            </a:r>
          </a:p>
        </p:txBody>
      </p:sp>
      <p:sp>
        <p:nvSpPr>
          <p:cNvPr id="4" name="Slide Number Placeholder 3"/>
          <p:cNvSpPr>
            <a:spLocks noGrp="1"/>
          </p:cNvSpPr>
          <p:nvPr>
            <p:ph type="sldNum" sz="quarter" idx="5"/>
          </p:nvPr>
        </p:nvSpPr>
        <p:spPr/>
        <p:txBody>
          <a:bodyPr/>
          <a:lstStyle/>
          <a:p>
            <a:fld id="{8C4CB186-827D-46A1-832D-38A448F0ACE6}" type="slidenum">
              <a:rPr lang="en-US" smtClean="0"/>
              <a:t>73</a:t>
            </a:fld>
            <a:endParaRPr lang="en-US"/>
          </a:p>
        </p:txBody>
      </p:sp>
    </p:spTree>
    <p:extLst>
      <p:ext uri="{BB962C8B-B14F-4D97-AF65-F5344CB8AC3E}">
        <p14:creationId xmlns:p14="http://schemas.microsoft.com/office/powerpoint/2010/main" val="35876505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Il s’agit des contre-indications et des effets secondaires typiques.</a:t>
            </a:r>
          </a:p>
          <a:p>
            <a:endParaRPr lang="en-US"/>
          </a:p>
        </p:txBody>
      </p:sp>
      <p:sp>
        <p:nvSpPr>
          <p:cNvPr id="4" name="Slide Number Placeholder 3"/>
          <p:cNvSpPr>
            <a:spLocks noGrp="1"/>
          </p:cNvSpPr>
          <p:nvPr>
            <p:ph type="sldNum" sz="quarter" idx="5"/>
          </p:nvPr>
        </p:nvSpPr>
        <p:spPr/>
        <p:txBody>
          <a:bodyPr/>
          <a:lstStyle/>
          <a:p>
            <a:fld id="{8C4CB186-827D-46A1-832D-38A448F0ACE6}" type="slidenum">
              <a:rPr lang="en-US" smtClean="0"/>
              <a:t>74</a:t>
            </a:fld>
            <a:endParaRPr lang="en-US"/>
          </a:p>
        </p:txBody>
      </p:sp>
    </p:spTree>
    <p:extLst>
      <p:ext uri="{BB962C8B-B14F-4D97-AF65-F5344CB8AC3E}">
        <p14:creationId xmlns:p14="http://schemas.microsoft.com/office/powerpoint/2010/main" val="40277546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dirty="0">
                <a:solidFill>
                  <a:srgbClr val="000000"/>
                </a:solidFill>
                <a:effectLst/>
                <a:latin typeface="Calibri"/>
                <a:ea typeface="Calibri"/>
                <a:cs typeface="Calibri"/>
              </a:rPr>
              <a:t>Il est important de souligner : bien que la dose de </a:t>
            </a:r>
            <a:r>
              <a:rPr lang="fr-FR" sz="1200" b="0" i="0" strike="noStrike" cap="none" spc="0" baseline="0" dirty="0" err="1">
                <a:solidFill>
                  <a:srgbClr val="000000"/>
                </a:solidFill>
                <a:effectLst/>
                <a:latin typeface="Calibri"/>
                <a:ea typeface="Calibri"/>
                <a:cs typeface="Calibri"/>
              </a:rPr>
              <a:t>Paxlovid</a:t>
            </a:r>
            <a:r>
              <a:rPr lang="fr-FR" sz="1200" b="0" i="0" strike="noStrike" cap="none" spc="0" baseline="0" dirty="0">
                <a:solidFill>
                  <a:srgbClr val="000000"/>
                </a:solidFill>
                <a:effectLst/>
                <a:latin typeface="Calibri"/>
                <a:ea typeface="Calibri"/>
                <a:cs typeface="Calibri"/>
              </a:rPr>
              <a:t> ait une longue liste d’interactions médicamenteuses, il s’agit généralement d’un médicament sûr !</a:t>
            </a:r>
          </a:p>
          <a:p>
            <a:r>
              <a:rPr lang="fr-FR" sz="1200" b="0" i="0" strike="noStrike" cap="none" spc="0" baseline="0" dirty="0">
                <a:solidFill>
                  <a:srgbClr val="000000"/>
                </a:solidFill>
                <a:effectLst/>
                <a:latin typeface="Calibri"/>
                <a:ea typeface="Calibri"/>
                <a:cs typeface="Calibri"/>
              </a:rPr>
              <a:t>Le vérificateur d’interactions médicamenteuses pour la COVID-19 se trouve en lien. Cliquez sur ce lien pendant la formation et entraînez-vous à l’utiliser.</a:t>
            </a:r>
          </a:p>
          <a:p>
            <a:r>
              <a:rPr lang="fr-FR" sz="1200" b="0" i="0" strike="noStrike" cap="none" spc="0" baseline="0" dirty="0">
                <a:solidFill>
                  <a:srgbClr val="000000"/>
                </a:solidFill>
                <a:effectLst/>
                <a:latin typeface="Calibri"/>
                <a:ea typeface="Calibri"/>
                <a:cs typeface="Calibri"/>
              </a:rPr>
              <a:t>Ajoutez des médicaments types pour votre population de patients, et pratiquez la vérification pour voir s’il y a des problèmes avec l’utilisation du </a:t>
            </a:r>
            <a:r>
              <a:rPr lang="fr-FR" sz="1200" b="0" i="0" strike="noStrike" cap="none" spc="0" baseline="0" dirty="0" err="1">
                <a:solidFill>
                  <a:srgbClr val="000000"/>
                </a:solidFill>
                <a:effectLst/>
                <a:latin typeface="Calibri"/>
                <a:ea typeface="Calibri"/>
                <a:cs typeface="Calibri"/>
              </a:rPr>
              <a:t>Paxlovid</a:t>
            </a:r>
            <a:r>
              <a:rPr lang="fr-FR" sz="1200" b="0" i="0" strike="noStrike" cap="none" spc="0" baseline="0" dirty="0">
                <a:solidFill>
                  <a:srgbClr val="000000"/>
                </a:solidFill>
                <a:effectLst/>
                <a:latin typeface="Calibri"/>
                <a:ea typeface="Calibri"/>
                <a:cs typeface="Calibri"/>
              </a:rPr>
              <a:t>.</a:t>
            </a:r>
            <a:br>
              <a:rPr sz="1200" dirty="0"/>
            </a:br>
            <a:r>
              <a:rPr lang="fr-FR" sz="1200" b="0" i="0" strike="noStrike" cap="none" spc="0" baseline="0" dirty="0">
                <a:solidFill>
                  <a:srgbClr val="000000"/>
                </a:solidFill>
                <a:effectLst/>
                <a:latin typeface="Calibri"/>
                <a:ea typeface="Calibri"/>
                <a:cs typeface="Calibri"/>
              </a:rPr>
              <a:t>Bien que cette liste semble longue et intimidante, il est assez facile de la parcourir et de faire des recommandations pour l’utilisation du </a:t>
            </a:r>
            <a:r>
              <a:rPr lang="fr-FR" sz="1200" b="0" i="0" strike="noStrike" cap="none" spc="0" baseline="0" dirty="0" err="1">
                <a:solidFill>
                  <a:srgbClr val="000000"/>
                </a:solidFill>
                <a:effectLst/>
                <a:latin typeface="Calibri"/>
                <a:ea typeface="Calibri"/>
                <a:cs typeface="Calibri"/>
              </a:rPr>
              <a:t>Paxlovid</a:t>
            </a:r>
            <a:r>
              <a:rPr lang="fr-FR" sz="1200" b="0" i="0" strike="noStrike" cap="none" spc="0" baseline="0" dirty="0">
                <a:solidFill>
                  <a:srgbClr val="000000"/>
                </a:solidFill>
                <a:effectLst/>
                <a:latin typeface="Calibri"/>
                <a:ea typeface="Calibri"/>
                <a:cs typeface="Calibri"/>
              </a:rPr>
              <a:t>.</a:t>
            </a:r>
          </a:p>
          <a:p>
            <a:endParaRPr lang="en-US" dirty="0"/>
          </a:p>
          <a:p>
            <a:endParaRPr lang="en-US" dirty="0"/>
          </a:p>
          <a:p>
            <a:r>
              <a:rPr lang="fr-FR" sz="1200" b="0" i="0" strike="noStrike" cap="none" spc="0" baseline="0" dirty="0">
                <a:solidFill>
                  <a:srgbClr val="000000"/>
                </a:solidFill>
                <a:effectLst/>
                <a:latin typeface="Calibri"/>
                <a:ea typeface="Calibri"/>
                <a:cs typeface="Calibri"/>
              </a:rPr>
              <a:t>Il est également important de rappeler que ce médicament n’est prescrit que pendant 5 jours. Par conséquent, il arrive qu’un patient doive arrêter un médicament concomitant pendant ces jours et quelques jours après. Il ne s’agit pas d’un traitement à long terme, mais d’une intervention à court terme pour améliorer les résultats.  </a:t>
            </a:r>
            <a:br>
              <a:rPr sz="1200" dirty="0"/>
            </a:br>
            <a:r>
              <a:rPr lang="fr-FR" sz="1200" b="0" i="0" strike="noStrike" cap="none" spc="0" baseline="0" dirty="0">
                <a:solidFill>
                  <a:srgbClr val="000000"/>
                </a:solidFill>
                <a:effectLst/>
                <a:latin typeface="Calibri"/>
                <a:ea typeface="Calibri"/>
                <a:cs typeface="Calibri"/>
              </a:rPr>
              <a:t>Cela est gérable et devient plus facile avec la pratique !</a:t>
            </a:r>
          </a:p>
        </p:txBody>
      </p:sp>
      <p:sp>
        <p:nvSpPr>
          <p:cNvPr id="4" name="Slide Number Placeholder 3"/>
          <p:cNvSpPr>
            <a:spLocks noGrp="1"/>
          </p:cNvSpPr>
          <p:nvPr>
            <p:ph type="sldNum" sz="quarter" idx="5"/>
          </p:nvPr>
        </p:nvSpPr>
        <p:spPr/>
        <p:txBody>
          <a:bodyPr/>
          <a:lstStyle/>
          <a:p>
            <a:fld id="{A2FA9890-9C3C-F040-8A1D-47B5802A485B}" type="slidenum">
              <a:rPr lang="en-US" smtClean="0"/>
              <a:t>75</a:t>
            </a:fld>
            <a:endParaRPr lang="en-US"/>
          </a:p>
        </p:txBody>
      </p:sp>
    </p:spTree>
    <p:extLst>
      <p:ext uri="{BB962C8B-B14F-4D97-AF65-F5344CB8AC3E}">
        <p14:creationId xmlns:p14="http://schemas.microsoft.com/office/powerpoint/2010/main" val="13378791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Un bon cas à examiner. Possibilité également d’accéder au vérificateur d’interactions médicamenteuses une nouvelle fois </a:t>
            </a:r>
          </a:p>
        </p:txBody>
      </p:sp>
      <p:sp>
        <p:nvSpPr>
          <p:cNvPr id="4" name="Slide Number Placeholder 3"/>
          <p:cNvSpPr>
            <a:spLocks noGrp="1"/>
          </p:cNvSpPr>
          <p:nvPr>
            <p:ph type="sldNum" sz="quarter" idx="5"/>
          </p:nvPr>
        </p:nvSpPr>
        <p:spPr/>
        <p:txBody>
          <a:bodyPr/>
          <a:lstStyle/>
          <a:p>
            <a:fld id="{A2FA9890-9C3C-F040-8A1D-47B5802A485B}" type="slidenum">
              <a:rPr lang="en-US" smtClean="0"/>
              <a:t>76</a:t>
            </a:fld>
            <a:endParaRPr lang="en-US"/>
          </a:p>
        </p:txBody>
      </p:sp>
    </p:spTree>
    <p:extLst>
      <p:ext uri="{BB962C8B-B14F-4D97-AF65-F5344CB8AC3E}">
        <p14:creationId xmlns:p14="http://schemas.microsoft.com/office/powerpoint/2010/main" val="38723634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Le point de décision du molnupiravir, l’antiviral oral de deuxième intention, est marqué ici par une ÉTOILE ROUGE.</a:t>
            </a:r>
          </a:p>
          <a:p>
            <a:r>
              <a:rPr lang="fr-FR" sz="1200" b="0" i="0" strike="noStrike" cap="none" spc="0" baseline="0">
                <a:solidFill>
                  <a:srgbClr val="000000"/>
                </a:solidFill>
                <a:effectLst/>
                <a:latin typeface="Calibri"/>
                <a:ea typeface="Calibri"/>
                <a:cs typeface="Calibri"/>
              </a:rPr>
              <a:t>Si un patient répond aux critères/est éligible au traitement, mais ne peut pas prendre de NMV/r, il faut alors envisager d’utiliser le molnupiravir.</a:t>
            </a:r>
          </a:p>
          <a:p>
            <a:br>
              <a:rPr sz="1200"/>
            </a:br>
            <a:r>
              <a:rPr lang="fr-FR" sz="1200" b="0" i="0" strike="noStrike" cap="none" spc="0" baseline="0">
                <a:solidFill>
                  <a:srgbClr val="000000"/>
                </a:solidFill>
                <a:effectLst/>
                <a:latin typeface="Calibri"/>
                <a:ea typeface="Calibri"/>
                <a:cs typeface="Calibri"/>
              </a:rPr>
              <a:t>Pour les endroits où seul le molnupiravir est disponible, vous pouvez sauter cette séquence pour le moment. Cependant, il est probable qu’à l’avenir ces deux médicaments seront disponibles, et il est donc important de revoir les indications et les contre-indications pour chacun d’eux.</a:t>
            </a:r>
          </a:p>
        </p:txBody>
      </p:sp>
      <p:sp>
        <p:nvSpPr>
          <p:cNvPr id="4" name="Slide Number Placeholder 3"/>
          <p:cNvSpPr>
            <a:spLocks noGrp="1"/>
          </p:cNvSpPr>
          <p:nvPr>
            <p:ph type="sldNum" sz="quarter" idx="5"/>
          </p:nvPr>
        </p:nvSpPr>
        <p:spPr/>
        <p:txBody>
          <a:bodyPr/>
          <a:lstStyle/>
          <a:p>
            <a:fld id="{A2FA9890-9C3C-F040-8A1D-47B5802A485B}" type="slidenum">
              <a:rPr lang="en-US" smtClean="0"/>
              <a:t>78</a:t>
            </a:fld>
            <a:endParaRPr lang="en-US"/>
          </a:p>
        </p:txBody>
      </p:sp>
    </p:spTree>
    <p:extLst>
      <p:ext uri="{BB962C8B-B14F-4D97-AF65-F5344CB8AC3E}">
        <p14:creationId xmlns:p14="http://schemas.microsoft.com/office/powerpoint/2010/main" val="206592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Voici les indications et contre-indications du molnupiravir.</a:t>
            </a:r>
          </a:p>
          <a:p>
            <a:endParaRPr lang="en-US"/>
          </a:p>
          <a:p>
            <a:r>
              <a:rPr lang="fr-FR" sz="1200" b="0" i="0" strike="noStrike" cap="none" spc="0" baseline="0">
                <a:solidFill>
                  <a:srgbClr val="000000"/>
                </a:solidFill>
                <a:effectLst/>
                <a:latin typeface="Calibri"/>
                <a:ea typeface="Calibri"/>
                <a:cs typeface="Calibri"/>
              </a:rPr>
              <a:t>Il est important de noter que la grossesse est une contre-indication au molnupiravir qui sera abordée plus en détail dans quelques diapositives.</a:t>
            </a:r>
          </a:p>
        </p:txBody>
      </p:sp>
      <p:sp>
        <p:nvSpPr>
          <p:cNvPr id="4" name="Slide Number Placeholder 3"/>
          <p:cNvSpPr>
            <a:spLocks noGrp="1"/>
          </p:cNvSpPr>
          <p:nvPr>
            <p:ph type="sldNum" sz="quarter" idx="5"/>
          </p:nvPr>
        </p:nvSpPr>
        <p:spPr/>
        <p:txBody>
          <a:bodyPr/>
          <a:lstStyle/>
          <a:p>
            <a:fld id="{8C4CB186-827D-46A1-832D-38A448F0ACE6}" type="slidenum">
              <a:rPr lang="en-US" smtClean="0"/>
              <a:t>79</a:t>
            </a:fld>
            <a:endParaRPr lang="en-US"/>
          </a:p>
        </p:txBody>
      </p:sp>
    </p:spTree>
    <p:extLst>
      <p:ext uri="{BB962C8B-B14F-4D97-AF65-F5344CB8AC3E}">
        <p14:creationId xmlns:p14="http://schemas.microsoft.com/office/powerpoint/2010/main" val="227651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Nous en avons appris beaucoup !  Il existe de nombreux autres outils disponibles pour un traitement efficace des patients atteints de la COVID-19.  Cette formation est axée sur la stratégie « dépister et traiter ». Nous mènerons une discussion approfondie sur le diagnostic efficace de ces patients, avec un délai de 5 jours, et sur le traitement approprié pour les patients éligibles. </a:t>
            </a:r>
          </a:p>
          <a:p>
            <a:endParaRPr lang="en-US"/>
          </a:p>
          <a:p>
            <a:r>
              <a:rPr lang="fr-FR" sz="1200" b="0" i="0" strike="noStrike" cap="none" spc="0" baseline="0">
                <a:solidFill>
                  <a:srgbClr val="000000"/>
                </a:solidFill>
                <a:effectLst/>
                <a:latin typeface="Calibri"/>
                <a:ea typeface="Calibri"/>
                <a:cs typeface="Calibri"/>
              </a:rPr>
              <a:t>Mais n’oubliez pas : tout le monde n’aura pas besoin d’antiviraux oraux, et certaines personnes auront besoin d’une prise en charge plus avancée pour une maladie sévère.  L’identification des cas de COVID-19 permettra une prise en charge appropriée de la COVID-19, et celle-ci permettra de continuer à réduire le nombre de décès dus à la COVID-19.  Ce ne sont là que quelques exemples d’options de traitement. Plus tard dans la formation, nous mènerons une discussion plus approfondie sur les options de traitement appropriées et sur les ressources afin de rester à jour.</a:t>
            </a:r>
          </a:p>
        </p:txBody>
      </p:sp>
      <p:sp>
        <p:nvSpPr>
          <p:cNvPr id="4" name="Slide Number Placeholder 3"/>
          <p:cNvSpPr>
            <a:spLocks noGrp="1"/>
          </p:cNvSpPr>
          <p:nvPr>
            <p:ph type="sldNum" sz="quarter" idx="5"/>
          </p:nvPr>
        </p:nvSpPr>
        <p:spPr/>
        <p:txBody>
          <a:bodyPr/>
          <a:lstStyle/>
          <a:p>
            <a:fld id="{A2FA9890-9C3C-F040-8A1D-47B5802A485B}" type="slidenum">
              <a:rPr lang="en-US" smtClean="0"/>
              <a:t>9</a:t>
            </a:fld>
            <a:endParaRPr lang="en-US"/>
          </a:p>
        </p:txBody>
      </p:sp>
    </p:spTree>
    <p:extLst>
      <p:ext uri="{BB962C8B-B14F-4D97-AF65-F5344CB8AC3E}">
        <p14:creationId xmlns:p14="http://schemas.microsoft.com/office/powerpoint/2010/main" val="4986502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La recommandation en matière de contraception est très importante pour les prescripteurs du molnupiravir.</a:t>
            </a:r>
          </a:p>
          <a:p>
            <a:r>
              <a:rPr lang="fr-FR" sz="1200" b="0" i="0" strike="noStrike" cap="none" spc="0" baseline="0">
                <a:solidFill>
                  <a:srgbClr val="000000"/>
                </a:solidFill>
                <a:effectLst/>
                <a:latin typeface="Calibri"/>
                <a:ea typeface="Calibri"/>
                <a:cs typeface="Calibri"/>
              </a:rPr>
              <a:t>La contraception doit être utilisée pendant le traitement ainsi que pendant quatre jours après l’utilisation chez les femmes et pendant trois mois après la prise chez les hommes.</a:t>
            </a:r>
          </a:p>
        </p:txBody>
      </p:sp>
      <p:sp>
        <p:nvSpPr>
          <p:cNvPr id="4" name="Slide Number Placeholder 3"/>
          <p:cNvSpPr>
            <a:spLocks noGrp="1"/>
          </p:cNvSpPr>
          <p:nvPr>
            <p:ph type="sldNum" sz="quarter" idx="5"/>
          </p:nvPr>
        </p:nvSpPr>
        <p:spPr/>
        <p:txBody>
          <a:bodyPr/>
          <a:lstStyle/>
          <a:p>
            <a:fld id="{A2FA9890-9C3C-F040-8A1D-47B5802A485B}" type="slidenum">
              <a:rPr lang="en-US" smtClean="0"/>
              <a:t>81</a:t>
            </a:fld>
            <a:endParaRPr lang="en-US"/>
          </a:p>
        </p:txBody>
      </p:sp>
    </p:spTree>
    <p:extLst>
      <p:ext uri="{BB962C8B-B14F-4D97-AF65-F5344CB8AC3E}">
        <p14:creationId xmlns:p14="http://schemas.microsoft.com/office/powerpoint/2010/main" val="19337455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Bon moment pour discuter de la façon de conseiller les patients de manière appropriée, en particulier les hommes qui nécessitent une contraception plus longue après le traitement par molnupiravir.</a:t>
            </a:r>
          </a:p>
        </p:txBody>
      </p:sp>
      <p:sp>
        <p:nvSpPr>
          <p:cNvPr id="4" name="Slide Number Placeholder 3"/>
          <p:cNvSpPr>
            <a:spLocks noGrp="1"/>
          </p:cNvSpPr>
          <p:nvPr>
            <p:ph type="sldNum" sz="quarter" idx="5"/>
          </p:nvPr>
        </p:nvSpPr>
        <p:spPr/>
        <p:txBody>
          <a:bodyPr/>
          <a:lstStyle/>
          <a:p>
            <a:fld id="{A2FA9890-9C3C-F040-8A1D-47B5802A485B}" type="slidenum">
              <a:rPr lang="en-US" smtClean="0"/>
              <a:t>82</a:t>
            </a:fld>
            <a:endParaRPr lang="en-US"/>
          </a:p>
        </p:txBody>
      </p:sp>
    </p:spTree>
    <p:extLst>
      <p:ext uri="{BB962C8B-B14F-4D97-AF65-F5344CB8AC3E}">
        <p14:creationId xmlns:p14="http://schemas.microsoft.com/office/powerpoint/2010/main" val="35248009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Voici une série de cas pratiques pour les professionnels de santé.</a:t>
            </a:r>
          </a:p>
          <a:p>
            <a:endParaRPr lang="en-US"/>
          </a:p>
          <a:p>
            <a:r>
              <a:rPr lang="fr-FR" sz="1200" b="0" i="0" strike="noStrike" cap="none" spc="0" baseline="0">
                <a:solidFill>
                  <a:srgbClr val="000000"/>
                </a:solidFill>
                <a:effectLst/>
                <a:latin typeface="Calibri"/>
                <a:ea typeface="Calibri"/>
                <a:cs typeface="Calibri"/>
              </a:rPr>
              <a:t>Comment pouvez-vous lancer l’algorithme de la stratégie « dépister et traiter » ?</a:t>
            </a:r>
          </a:p>
        </p:txBody>
      </p:sp>
      <p:sp>
        <p:nvSpPr>
          <p:cNvPr id="4" name="Slide Number Placeholder 3"/>
          <p:cNvSpPr>
            <a:spLocks noGrp="1"/>
          </p:cNvSpPr>
          <p:nvPr>
            <p:ph type="sldNum" sz="quarter" idx="5"/>
          </p:nvPr>
        </p:nvSpPr>
        <p:spPr/>
        <p:txBody>
          <a:bodyPr/>
          <a:lstStyle/>
          <a:p>
            <a:fld id="{A2FA9890-9C3C-F040-8A1D-47B5802A485B}" type="slidenum">
              <a:rPr lang="en-US" smtClean="0"/>
              <a:t>83</a:t>
            </a:fld>
            <a:endParaRPr lang="en-US"/>
          </a:p>
        </p:txBody>
      </p:sp>
    </p:spTree>
    <p:extLst>
      <p:ext uri="{BB962C8B-B14F-4D97-AF65-F5344CB8AC3E}">
        <p14:creationId xmlns:p14="http://schemas.microsoft.com/office/powerpoint/2010/main" val="6041190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Trois questions importantes.  </a:t>
            </a:r>
          </a:p>
          <a:p>
            <a:endParaRPr lang="en-US"/>
          </a:p>
          <a:p>
            <a:r>
              <a:rPr lang="fr-FR" sz="1200" b="0" i="0" strike="noStrike" cap="none" spc="0" baseline="0">
                <a:solidFill>
                  <a:srgbClr val="000000"/>
                </a:solidFill>
                <a:effectLst/>
                <a:latin typeface="Calibri"/>
                <a:ea typeface="Calibri"/>
                <a:cs typeface="Calibri"/>
              </a:rPr>
              <a:t>Les réponses sont positives, poursuivez maintenant l’algorithme.</a:t>
            </a:r>
          </a:p>
        </p:txBody>
      </p:sp>
      <p:sp>
        <p:nvSpPr>
          <p:cNvPr id="4" name="Slide Number Placeholder 3"/>
          <p:cNvSpPr>
            <a:spLocks noGrp="1"/>
          </p:cNvSpPr>
          <p:nvPr>
            <p:ph type="sldNum" sz="quarter" idx="5"/>
          </p:nvPr>
        </p:nvSpPr>
        <p:spPr/>
        <p:txBody>
          <a:bodyPr/>
          <a:lstStyle/>
          <a:p>
            <a:fld id="{A2FA9890-9C3C-F040-8A1D-47B5802A485B}" type="slidenum">
              <a:rPr lang="en-US" smtClean="0"/>
              <a:t>84</a:t>
            </a:fld>
            <a:endParaRPr lang="en-US"/>
          </a:p>
        </p:txBody>
      </p:sp>
    </p:spTree>
    <p:extLst>
      <p:ext uri="{BB962C8B-B14F-4D97-AF65-F5344CB8AC3E}">
        <p14:creationId xmlns:p14="http://schemas.microsoft.com/office/powerpoint/2010/main" val="41568373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ct val="0"/>
              </a:spcBef>
              <a:spcAft>
                <a:spcPct val="0"/>
              </a:spcAft>
            </a:pPr>
            <a:r>
              <a:rPr lang="fr-FR" sz="1800" b="0" i="0" strike="noStrike" cap="none" spc="0" baseline="0" dirty="0">
                <a:solidFill>
                  <a:srgbClr val="000000"/>
                </a:solidFill>
                <a:effectLst/>
                <a:latin typeface="Calibri"/>
                <a:ea typeface="Calibri"/>
                <a:cs typeface="Calibri"/>
              </a:rPr>
              <a:t>Ce cas (et les cas suivants) permet de discuter des étapes de l’évaluation du patient, y compris les critères de traitement par antiviraux oraux, les questions essentielles à poser (comme les autres médicaments et les problèmes de santé).  </a:t>
            </a:r>
            <a:endParaRPr lang="en-US" b="0" dirty="0">
              <a:effectLst/>
            </a:endParaRPr>
          </a:p>
          <a:p>
            <a:pPr rtl="0">
              <a:spcBef>
                <a:spcPct val="0"/>
              </a:spcBef>
              <a:spcAft>
                <a:spcPct val="0"/>
              </a:spcAft>
            </a:pPr>
            <a:br>
              <a:rPr sz="1200" dirty="0"/>
            </a:br>
            <a:r>
              <a:rPr lang="fr-FR" sz="1800" b="0" i="0" strike="noStrike" cap="none" spc="0" baseline="0" dirty="0">
                <a:solidFill>
                  <a:srgbClr val="000000"/>
                </a:solidFill>
                <a:effectLst/>
                <a:latin typeface="Calibri"/>
                <a:ea typeface="Calibri"/>
                <a:cs typeface="Calibri"/>
              </a:rPr>
              <a:t>Pour certains endroits où différents médicaments sont disponibles (par exemple, le </a:t>
            </a:r>
            <a:r>
              <a:rPr lang="fr-FR" sz="1800" b="0" i="0" strike="noStrike" cap="none" spc="0" baseline="0" dirty="0" err="1">
                <a:solidFill>
                  <a:srgbClr val="000000"/>
                </a:solidFill>
                <a:effectLst/>
                <a:latin typeface="Calibri"/>
                <a:ea typeface="Calibri"/>
                <a:cs typeface="Calibri"/>
              </a:rPr>
              <a:t>molnupiravir</a:t>
            </a:r>
            <a:r>
              <a:rPr lang="fr-FR" sz="1800" b="0" i="0" strike="noStrike" cap="none" spc="0" baseline="0" dirty="0">
                <a:solidFill>
                  <a:srgbClr val="000000"/>
                </a:solidFill>
                <a:effectLst/>
                <a:latin typeface="Calibri"/>
                <a:ea typeface="Calibri"/>
                <a:cs typeface="Calibri"/>
              </a:rPr>
              <a:t> est disponible tandis que le </a:t>
            </a:r>
            <a:r>
              <a:rPr lang="fr-FR" sz="1800" b="0" i="0" strike="noStrike" cap="none" spc="0" baseline="0" dirty="0" err="1">
                <a:solidFill>
                  <a:srgbClr val="000000"/>
                </a:solidFill>
                <a:effectLst/>
                <a:latin typeface="Calibri"/>
                <a:ea typeface="Calibri"/>
                <a:cs typeface="Calibri"/>
              </a:rPr>
              <a:t>Paxlovid</a:t>
            </a:r>
            <a:r>
              <a:rPr lang="fr-FR" sz="1800" b="0" i="0" strike="noStrike" cap="none" spc="0" baseline="0" dirty="0">
                <a:solidFill>
                  <a:srgbClr val="000000"/>
                </a:solidFill>
                <a:effectLst/>
                <a:latin typeface="Calibri"/>
                <a:ea typeface="Calibri"/>
                <a:cs typeface="Calibri"/>
              </a:rPr>
              <a:t> ne l’est pas), cet apprentissage peut-il être prolongé en réfléchissant – ce patient est-il un candidat pour le </a:t>
            </a:r>
            <a:r>
              <a:rPr lang="fr-FR" sz="1800" b="0" i="0" strike="noStrike" cap="none" spc="0" baseline="0" dirty="0" err="1">
                <a:solidFill>
                  <a:srgbClr val="000000"/>
                </a:solidFill>
                <a:effectLst/>
                <a:latin typeface="Calibri"/>
                <a:ea typeface="Calibri"/>
                <a:cs typeface="Calibri"/>
              </a:rPr>
              <a:t>molupiravir</a:t>
            </a:r>
            <a:r>
              <a:rPr lang="fr-FR" sz="1800" b="0" i="0" strike="noStrike" cap="none" spc="0" baseline="0" dirty="0">
                <a:solidFill>
                  <a:srgbClr val="000000"/>
                </a:solidFill>
                <a:effectLst/>
                <a:latin typeface="Calibri"/>
                <a:ea typeface="Calibri"/>
                <a:cs typeface="Calibri"/>
              </a:rPr>
              <a:t> ?  Dans ce cas, oui - si le </a:t>
            </a:r>
            <a:r>
              <a:rPr lang="fr-FR" sz="1800" b="0" i="0" strike="noStrike" cap="none" spc="0" baseline="0" dirty="0" err="1">
                <a:solidFill>
                  <a:srgbClr val="000000"/>
                </a:solidFill>
                <a:effectLst/>
                <a:latin typeface="Calibri"/>
                <a:ea typeface="Calibri"/>
                <a:cs typeface="Calibri"/>
              </a:rPr>
              <a:t>Paxlovid</a:t>
            </a:r>
            <a:r>
              <a:rPr lang="fr-FR" sz="1800" b="0" i="0" strike="noStrike" cap="none" spc="0" baseline="0" dirty="0">
                <a:solidFill>
                  <a:srgbClr val="000000"/>
                </a:solidFill>
                <a:effectLst/>
                <a:latin typeface="Calibri"/>
                <a:ea typeface="Calibri"/>
                <a:cs typeface="Calibri"/>
              </a:rPr>
              <a:t> n’est pas disponible et que le </a:t>
            </a:r>
            <a:r>
              <a:rPr lang="fr-FR" sz="1800" b="0" i="0" strike="noStrike" cap="none" spc="0" baseline="0" dirty="0" err="1">
                <a:solidFill>
                  <a:srgbClr val="000000"/>
                </a:solidFill>
                <a:effectLst/>
                <a:latin typeface="Calibri"/>
                <a:ea typeface="Calibri"/>
                <a:cs typeface="Calibri"/>
              </a:rPr>
              <a:t>molnupiravir</a:t>
            </a:r>
            <a:r>
              <a:rPr lang="fr-FR" sz="1800" b="0" i="0" strike="noStrike" cap="none" spc="0" baseline="0" dirty="0">
                <a:solidFill>
                  <a:srgbClr val="000000"/>
                </a:solidFill>
                <a:effectLst/>
                <a:latin typeface="Calibri"/>
                <a:ea typeface="Calibri"/>
                <a:cs typeface="Calibri"/>
              </a:rPr>
              <a:t> est disponible, alors le patient est un candidat pour le </a:t>
            </a:r>
            <a:r>
              <a:rPr lang="fr-FR" sz="1800" b="0" i="0" strike="noStrike" cap="none" spc="0" baseline="0" dirty="0" err="1">
                <a:solidFill>
                  <a:srgbClr val="000000"/>
                </a:solidFill>
                <a:effectLst/>
                <a:latin typeface="Calibri"/>
                <a:ea typeface="Calibri"/>
                <a:cs typeface="Calibri"/>
              </a:rPr>
              <a:t>molnupiravir</a:t>
            </a:r>
            <a:r>
              <a:rPr lang="fr-FR" sz="1800" b="0" i="0" strike="noStrike" cap="none" spc="0" baseline="0" dirty="0">
                <a:solidFill>
                  <a:srgbClr val="000000"/>
                </a:solidFill>
                <a:effectLst/>
                <a:latin typeface="Calibri"/>
                <a:ea typeface="Calibri"/>
                <a:cs typeface="Calibri"/>
              </a:rPr>
              <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85</a:t>
            </a:fld>
            <a:endParaRPr lang="en-US"/>
          </a:p>
        </p:txBody>
      </p:sp>
    </p:spTree>
    <p:extLst>
      <p:ext uri="{BB962C8B-B14F-4D97-AF65-F5344CB8AC3E}">
        <p14:creationId xmlns:p14="http://schemas.microsoft.com/office/powerpoint/2010/main" val="29426404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Quelles sont vos questions initiales lorsque vous évaluez ce patient ?</a:t>
            </a:r>
          </a:p>
          <a:p>
            <a:r>
              <a:rPr lang="fr-FR" sz="1200" b="0" i="0" strike="noStrike" cap="none" spc="0" baseline="0">
                <a:solidFill>
                  <a:srgbClr val="000000"/>
                </a:solidFill>
                <a:effectLst/>
                <a:latin typeface="Calibri"/>
                <a:ea typeface="Calibri"/>
                <a:cs typeface="Calibri"/>
              </a:rPr>
              <a:t>Des signaux d’alarme ?</a:t>
            </a:r>
          </a:p>
        </p:txBody>
      </p:sp>
      <p:sp>
        <p:nvSpPr>
          <p:cNvPr id="4" name="Slide Number Placeholder 3"/>
          <p:cNvSpPr>
            <a:spLocks noGrp="1"/>
          </p:cNvSpPr>
          <p:nvPr>
            <p:ph type="sldNum" sz="quarter" idx="5"/>
          </p:nvPr>
        </p:nvSpPr>
        <p:spPr/>
        <p:txBody>
          <a:bodyPr/>
          <a:lstStyle/>
          <a:p>
            <a:fld id="{A2FA9890-9C3C-F040-8A1D-47B5802A485B}" type="slidenum">
              <a:rPr lang="en-US" smtClean="0"/>
              <a:t>86</a:t>
            </a:fld>
            <a:endParaRPr lang="en-US"/>
          </a:p>
        </p:txBody>
      </p:sp>
    </p:spTree>
    <p:extLst>
      <p:ext uri="{BB962C8B-B14F-4D97-AF65-F5344CB8AC3E}">
        <p14:creationId xmlns:p14="http://schemas.microsoft.com/office/powerpoint/2010/main" val="39584347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C’est une excellente opportunité de réfléchir au plan de prise en charge d’un cas sévère de COVID ?</a:t>
            </a:r>
          </a:p>
          <a:p>
            <a:r>
              <a:rPr lang="fr-FR" sz="1200" b="0" i="0" strike="noStrike" cap="none" spc="0" baseline="0">
                <a:solidFill>
                  <a:srgbClr val="000000"/>
                </a:solidFill>
                <a:effectLst/>
                <a:latin typeface="Calibri"/>
                <a:ea typeface="Calibri"/>
                <a:cs typeface="Calibri"/>
              </a:rPr>
              <a:t>Quelles sont les ressources disponibles dans votre espace clinique ?  Quel est le plan de sécurité pour le transfert si celui-ci est nécessaire ?</a:t>
            </a:r>
          </a:p>
          <a:p>
            <a:r>
              <a:rPr lang="fr-FR" sz="1200" b="0" i="0" strike="noStrike" cap="none" spc="0" baseline="0">
                <a:solidFill>
                  <a:srgbClr val="000000"/>
                </a:solidFill>
                <a:effectLst/>
                <a:latin typeface="Calibri"/>
                <a:ea typeface="Calibri"/>
                <a:cs typeface="Calibri"/>
              </a:rPr>
              <a:t>Prenez quelques minutes pour discuter et planifiez ce scénario.</a:t>
            </a:r>
          </a:p>
        </p:txBody>
      </p:sp>
      <p:sp>
        <p:nvSpPr>
          <p:cNvPr id="4" name="Slide Number Placeholder 3"/>
          <p:cNvSpPr>
            <a:spLocks noGrp="1"/>
          </p:cNvSpPr>
          <p:nvPr>
            <p:ph type="sldNum" sz="quarter" idx="5"/>
          </p:nvPr>
        </p:nvSpPr>
        <p:spPr/>
        <p:txBody>
          <a:bodyPr/>
          <a:lstStyle/>
          <a:p>
            <a:fld id="{A2FA9890-9C3C-F040-8A1D-47B5802A485B}" type="slidenum">
              <a:rPr lang="en-US" smtClean="0"/>
              <a:t>87</a:t>
            </a:fld>
            <a:endParaRPr lang="en-US"/>
          </a:p>
        </p:txBody>
      </p:sp>
    </p:spTree>
    <p:extLst>
      <p:ext uri="{BB962C8B-B14F-4D97-AF65-F5344CB8AC3E}">
        <p14:creationId xmlns:p14="http://schemas.microsoft.com/office/powerpoint/2010/main" val="3934373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88</a:t>
            </a:fld>
            <a:endParaRPr lang="en-US"/>
          </a:p>
        </p:txBody>
      </p:sp>
    </p:spTree>
    <p:extLst>
      <p:ext uri="{BB962C8B-B14F-4D97-AF65-F5344CB8AC3E}">
        <p14:creationId xmlns:p14="http://schemas.microsoft.com/office/powerpoint/2010/main" val="132769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Pour une femme de 27 ans, vous pouvez souhaiter vous renseigner sur la méthode de contraception et/ou la date des dernières règles afin d’évaluer si une grossesse est possible chez cette patiente à faible risque. </a:t>
            </a:r>
          </a:p>
          <a:p>
            <a:r>
              <a:rPr lang="fr-FR" sz="1200" b="0" i="0" strike="noStrike" cap="none" spc="0" baseline="0">
                <a:solidFill>
                  <a:srgbClr val="000000"/>
                </a:solidFill>
                <a:effectLst/>
                <a:latin typeface="Calibri"/>
                <a:ea typeface="Calibri"/>
                <a:cs typeface="Calibri"/>
              </a:rPr>
              <a:t>Envisagez de proposer un test de grossesse s’il change la prise de décision clinique. </a:t>
            </a:r>
          </a:p>
        </p:txBody>
      </p:sp>
      <p:sp>
        <p:nvSpPr>
          <p:cNvPr id="4" name="Slide Number Placeholder 3"/>
          <p:cNvSpPr>
            <a:spLocks noGrp="1"/>
          </p:cNvSpPr>
          <p:nvPr>
            <p:ph type="sldNum" sz="quarter" idx="5"/>
          </p:nvPr>
        </p:nvSpPr>
        <p:spPr/>
        <p:txBody>
          <a:bodyPr/>
          <a:lstStyle/>
          <a:p>
            <a:fld id="{A2FA9890-9C3C-F040-8A1D-47B5802A485B}" type="slidenum">
              <a:rPr lang="en-US" smtClean="0"/>
              <a:t>90</a:t>
            </a:fld>
            <a:endParaRPr lang="en-US"/>
          </a:p>
        </p:txBody>
      </p:sp>
    </p:spTree>
    <p:extLst>
      <p:ext uri="{BB962C8B-B14F-4D97-AF65-F5344CB8AC3E}">
        <p14:creationId xmlns:p14="http://schemas.microsoft.com/office/powerpoint/2010/main" val="39165812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Remarque : une analyse sanguine de confirmation n’est pas nécessaire ou recommandée pour les patients atteints d’insuffisance rénale chronique.</a:t>
            </a:r>
          </a:p>
          <a:p>
            <a:r>
              <a:rPr lang="fr-FR" sz="1200" b="0" i="0" strike="noStrike" cap="none" spc="0" baseline="0">
                <a:solidFill>
                  <a:srgbClr val="000000"/>
                </a:solidFill>
                <a:effectLst/>
                <a:latin typeface="Calibri"/>
                <a:ea typeface="Calibri"/>
                <a:cs typeface="Calibri"/>
              </a:rPr>
              <a:t>Prise de décision possible sur la base des antécédents complets et des dossiers physiques et médicaux antérieurs.</a:t>
            </a: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93</a:t>
            </a:fld>
            <a:endParaRPr lang="en-US"/>
          </a:p>
        </p:txBody>
      </p:sp>
    </p:spTree>
    <p:extLst>
      <p:ext uri="{BB962C8B-B14F-4D97-AF65-F5344CB8AC3E}">
        <p14:creationId xmlns:p14="http://schemas.microsoft.com/office/powerpoint/2010/main" val="2141759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Il est difficile de prédire ce qui se passera ensuite.  Nous savons cependant que nous avons fait des progrès significatifs en matière de diagnostics et de traitements, en plus des vaccins et de la prévention.  Cette formation est axée sur « dépister et traiter », une stratégie visant à découvrir et diagnostiquer les cas au bon moment pour fournir un traitement approprié, prévenir la progression de la maladie et réduire sa propagation ultérieure.  Il s’agit d’un élément d’une approche large de soins et de prise en charge appropriés pour la COVID-19, qui nous aidera tous, indépendamment de ce qui se passera ensuite.</a:t>
            </a:r>
          </a:p>
          <a:p>
            <a:endParaRPr lang="en-US"/>
          </a:p>
          <a:p>
            <a:r>
              <a:rPr lang="fr-FR" sz="1200" b="0" i="0" strike="noStrike" cap="none" spc="0" baseline="0">
                <a:solidFill>
                  <a:srgbClr val="000000"/>
                </a:solidFill>
                <a:effectLst/>
                <a:latin typeface="Calibri"/>
                <a:ea typeface="Calibri"/>
                <a:cs typeface="Calibri"/>
              </a:rPr>
              <a:t>« Nous sommes tous concernés - et c’est ensemble que nous surmonterons cela. »</a:t>
            </a:r>
          </a:p>
        </p:txBody>
      </p:sp>
      <p:sp>
        <p:nvSpPr>
          <p:cNvPr id="4" name="Slide Number Placeholder 3"/>
          <p:cNvSpPr>
            <a:spLocks noGrp="1"/>
          </p:cNvSpPr>
          <p:nvPr>
            <p:ph type="sldNum" sz="quarter" idx="5"/>
          </p:nvPr>
        </p:nvSpPr>
        <p:spPr/>
        <p:txBody>
          <a:bodyPr/>
          <a:lstStyle/>
          <a:p>
            <a:fld id="{A2FA9890-9C3C-F040-8A1D-47B5802A485B}" type="slidenum">
              <a:rPr lang="en-US" smtClean="0"/>
              <a:t>10</a:t>
            </a:fld>
            <a:endParaRPr lang="en-US"/>
          </a:p>
        </p:txBody>
      </p:sp>
    </p:spTree>
    <p:extLst>
      <p:ext uri="{BB962C8B-B14F-4D97-AF65-F5344CB8AC3E}">
        <p14:creationId xmlns:p14="http://schemas.microsoft.com/office/powerpoint/2010/main" val="39011379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Le molnupiravir n’est PAS contre-indiqué chez les patients atteints d’une maladie hépatique ou rénale avancée.</a:t>
            </a:r>
          </a:p>
          <a:p>
            <a:r>
              <a:rPr lang="fr-FR" sz="1200" b="0" i="0" strike="noStrike" cap="none" spc="0" baseline="0">
                <a:solidFill>
                  <a:srgbClr val="000000"/>
                </a:solidFill>
                <a:effectLst/>
                <a:latin typeface="Calibri"/>
                <a:ea typeface="Calibri"/>
                <a:cs typeface="Calibri"/>
              </a:rPr>
              <a:t>Ce lien est un calculateur permettant de déterminer la gravité de la maladie hépatique. https://www.hepatitisc.uw.edu/page/clinical-calculators/ctp</a:t>
            </a:r>
            <a:endParaRPr lang="en-US"/>
          </a:p>
          <a:p>
            <a:r>
              <a:rPr lang="fr-FR" sz="1200" b="0" i="0" strike="noStrike" cap="none" spc="0" baseline="0">
                <a:solidFill>
                  <a:srgbClr val="000000"/>
                </a:solidFill>
                <a:effectLst/>
                <a:latin typeface="Calibri"/>
                <a:ea typeface="Calibri"/>
                <a:cs typeface="Calibri"/>
              </a:rPr>
              <a:t>Si vous n’êtes pas sûr de la classification exacte, mais que vous avez d’autres raisons de penser qu’elle est sévère, vous pouvez opter pour le molnupiravir.</a:t>
            </a:r>
          </a:p>
          <a:p>
            <a:endParaRPr lang="en-US"/>
          </a:p>
          <a:p>
            <a:r>
              <a:rPr lang="fr-FR" sz="1200" b="0" i="0" strike="noStrike" cap="none" spc="0" baseline="0">
                <a:solidFill>
                  <a:srgbClr val="000000"/>
                </a:solidFill>
                <a:effectLst/>
                <a:latin typeface="Calibri"/>
                <a:ea typeface="Calibri"/>
                <a:cs typeface="Calibri"/>
              </a:rPr>
              <a:t>Comme cette patiente est ménopausée, ce qu’elle vous a confirmé, elle n’a pas besoin de conseils supplémentaires concernant la grossesse ou la contraception.</a:t>
            </a:r>
          </a:p>
          <a:p>
            <a:endParaRPr lang="en-US"/>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96</a:t>
            </a:fld>
            <a:endParaRPr lang="en-US"/>
          </a:p>
        </p:txBody>
      </p:sp>
    </p:spTree>
    <p:extLst>
      <p:ext uri="{BB962C8B-B14F-4D97-AF65-F5344CB8AC3E}">
        <p14:creationId xmlns:p14="http://schemas.microsoft.com/office/powerpoint/2010/main" val="13766783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dirty="0">
                <a:solidFill>
                  <a:srgbClr val="000000"/>
                </a:solidFill>
                <a:effectLst/>
                <a:latin typeface="Calibri"/>
                <a:ea typeface="Calibri"/>
                <a:cs typeface="Calibri"/>
              </a:rPr>
              <a:t>Accompagnez le groupe dans ce cas.</a:t>
            </a:r>
          </a:p>
          <a:p>
            <a:r>
              <a:rPr lang="fr-FR" sz="1200" b="0" i="0" strike="noStrike" cap="none" spc="0" baseline="0" dirty="0">
                <a:solidFill>
                  <a:srgbClr val="000000"/>
                </a:solidFill>
                <a:effectLst/>
                <a:latin typeface="Calibri"/>
                <a:ea typeface="Calibri"/>
                <a:cs typeface="Calibri"/>
              </a:rPr>
              <a:t>Risque élevé, donc éligible pour le </a:t>
            </a:r>
            <a:r>
              <a:rPr lang="fr-FR" sz="1200" b="0" i="0" strike="noStrike" cap="none" spc="0" baseline="0" dirty="0" err="1">
                <a:solidFill>
                  <a:srgbClr val="000000"/>
                </a:solidFill>
                <a:effectLst/>
                <a:latin typeface="Calibri"/>
                <a:ea typeface="Calibri"/>
                <a:cs typeface="Calibri"/>
              </a:rPr>
              <a:t>Paxlovid</a:t>
            </a:r>
            <a:endParaRPr lang="en-US" dirty="0"/>
          </a:p>
          <a:p>
            <a:r>
              <a:rPr lang="fr-FR" sz="1200" b="0" i="0" strike="noStrike" cap="none" spc="0" baseline="0" dirty="0">
                <a:solidFill>
                  <a:srgbClr val="000000"/>
                </a:solidFill>
                <a:effectLst/>
                <a:latin typeface="Calibri"/>
                <a:ea typeface="Calibri"/>
                <a:cs typeface="Calibri"/>
              </a:rPr>
              <a:t>Pas de contre-indication réelle.</a:t>
            </a:r>
          </a:p>
          <a:p>
            <a:r>
              <a:rPr lang="fr-FR" sz="1200" b="0" i="0" strike="noStrike" cap="none" spc="0" baseline="0" dirty="0">
                <a:solidFill>
                  <a:srgbClr val="000000"/>
                </a:solidFill>
                <a:effectLst/>
                <a:latin typeface="Calibri"/>
                <a:ea typeface="Calibri"/>
                <a:cs typeface="Calibri"/>
              </a:rPr>
              <a:t>Vous pouvez utiliser https://www.covid19-druginteractions.org/checker – Liverpool Drug Interaction Checker pour voir quel ajustement est nécessaire.</a:t>
            </a:r>
          </a:p>
          <a:p>
            <a:endParaRPr lang="en-US" dirty="0"/>
          </a:p>
          <a:p>
            <a:r>
              <a:rPr lang="fr-FR" sz="1200" b="0" i="0" strike="noStrike" cap="none" spc="0" baseline="0" dirty="0">
                <a:solidFill>
                  <a:srgbClr val="000000"/>
                </a:solidFill>
                <a:effectLst/>
                <a:latin typeface="Calibri"/>
                <a:ea typeface="Calibri"/>
                <a:cs typeface="Calibri"/>
              </a:rPr>
              <a:t>Avec la simvastatine, le patient doit </a:t>
            </a:r>
            <a:r>
              <a:rPr lang="fr-FR" sz="1200" b="0" i="0" strike="noStrike" cap="none" spc="0" baseline="0" dirty="0">
                <a:solidFill>
                  <a:srgbClr val="666666"/>
                </a:solidFill>
                <a:effectLst/>
                <a:latin typeface="Varela Round"/>
                <a:ea typeface="Varela Round"/>
                <a:cs typeface="Varela Round"/>
              </a:rPr>
              <a:t>arrêter d’utiliser la simvastatine au moins 12 heures avant l’instauration du traitement par </a:t>
            </a:r>
            <a:r>
              <a:rPr lang="fr-FR" sz="1200" b="0" i="0" strike="noStrike" cap="none" spc="0" baseline="0" dirty="0" err="1">
                <a:solidFill>
                  <a:srgbClr val="666666"/>
                </a:solidFill>
                <a:effectLst/>
                <a:latin typeface="Varela Round"/>
                <a:ea typeface="Varela Round"/>
                <a:cs typeface="Varela Round"/>
              </a:rPr>
              <a:t>Paxlovid</a:t>
            </a:r>
            <a:r>
              <a:rPr lang="fr-FR" sz="1200" b="0" i="0" strike="noStrike" cap="none" spc="0" baseline="0" dirty="0">
                <a:solidFill>
                  <a:srgbClr val="666666"/>
                </a:solidFill>
                <a:effectLst/>
                <a:latin typeface="Varela Round"/>
                <a:ea typeface="Varela Round"/>
                <a:cs typeface="Varela Round"/>
              </a:rPr>
              <a:t>, pendant les 5 jours de traitement par </a:t>
            </a:r>
            <a:r>
              <a:rPr lang="fr-FR" sz="1200" b="0" i="0" strike="noStrike" cap="none" spc="0" baseline="0" dirty="0" err="1">
                <a:solidFill>
                  <a:srgbClr val="666666"/>
                </a:solidFill>
                <a:effectLst/>
                <a:latin typeface="Varela Round"/>
                <a:ea typeface="Varela Round"/>
                <a:cs typeface="Varela Round"/>
              </a:rPr>
              <a:t>Paxlovid</a:t>
            </a:r>
            <a:r>
              <a:rPr lang="fr-FR" sz="1200" b="0" i="0" strike="noStrike" cap="none" spc="0" baseline="0" dirty="0">
                <a:solidFill>
                  <a:srgbClr val="666666"/>
                </a:solidFill>
                <a:effectLst/>
                <a:latin typeface="Varela Round"/>
                <a:ea typeface="Varela Round"/>
                <a:cs typeface="Varela Round"/>
              </a:rPr>
              <a:t> et pendant les 5 jours suivant la fin du traitement par </a:t>
            </a:r>
            <a:r>
              <a:rPr lang="fr-FR" sz="1200" b="0" i="0" strike="noStrike" cap="none" spc="0" baseline="0" dirty="0" err="1">
                <a:solidFill>
                  <a:srgbClr val="666666"/>
                </a:solidFill>
                <a:effectLst/>
                <a:latin typeface="Varela Round"/>
                <a:ea typeface="Varela Round"/>
                <a:cs typeface="Varela Round"/>
              </a:rPr>
              <a:t>Paxlovid</a:t>
            </a:r>
            <a:r>
              <a:rPr lang="fr-FR" sz="1200" b="0" i="0" strike="noStrike" cap="none" spc="0" baseline="0" dirty="0">
                <a:solidFill>
                  <a:srgbClr val="666666"/>
                </a:solidFill>
                <a:effectLst/>
                <a:latin typeface="Varela Round"/>
                <a:ea typeface="Varela Round"/>
                <a:cs typeface="Varela Round"/>
              </a:rPr>
              <a:t>.</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99</a:t>
            </a:fld>
            <a:endParaRPr lang="en-US"/>
          </a:p>
        </p:txBody>
      </p:sp>
    </p:spTree>
    <p:extLst>
      <p:ext uri="{BB962C8B-B14F-4D97-AF65-F5344CB8AC3E}">
        <p14:creationId xmlns:p14="http://schemas.microsoft.com/office/powerpoint/2010/main" val="18276992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dirty="0">
                <a:solidFill>
                  <a:srgbClr val="000000"/>
                </a:solidFill>
                <a:effectLst/>
                <a:latin typeface="Calibri"/>
                <a:ea typeface="Calibri"/>
                <a:cs typeface="Calibri"/>
              </a:rPr>
              <a:t>Ce patient atteint d’une maladie rénale sévère n’est pas un bon candidat pour le </a:t>
            </a:r>
            <a:r>
              <a:rPr lang="fr-FR" sz="1200" b="0" i="0" strike="noStrike" cap="none" spc="0" baseline="0" dirty="0" err="1">
                <a:solidFill>
                  <a:srgbClr val="000000"/>
                </a:solidFill>
                <a:effectLst/>
                <a:latin typeface="Calibri"/>
                <a:ea typeface="Calibri"/>
                <a:cs typeface="Calibri"/>
              </a:rPr>
              <a:t>Paxlovid</a:t>
            </a:r>
            <a:r>
              <a:rPr lang="fr-FR" sz="1200" b="0" i="0" strike="noStrike" cap="none" spc="0" baseline="0" dirty="0">
                <a:solidFill>
                  <a:srgbClr val="000000"/>
                </a:solidFill>
                <a:effectLst/>
                <a:latin typeface="Calibri"/>
                <a:ea typeface="Calibri"/>
                <a:cs typeface="Calibri"/>
              </a:rPr>
              <a:t>. Vous n’avez pas besoin de confirmer les analyses de sang, vous pouvez prendre une décision en fonction de la présentation clinique.  </a:t>
            </a:r>
          </a:p>
          <a:p>
            <a:endParaRPr lang="en-US" dirty="0"/>
          </a:p>
          <a:p>
            <a:r>
              <a:rPr lang="fr-FR" sz="1200" b="0" i="0" strike="noStrike" cap="none" spc="0" baseline="0" dirty="0">
                <a:solidFill>
                  <a:srgbClr val="000000"/>
                </a:solidFill>
                <a:effectLst/>
                <a:latin typeface="Calibri"/>
                <a:ea typeface="Calibri"/>
                <a:cs typeface="Calibri"/>
              </a:rPr>
              <a:t>Ce patient peut être candidat au traitement par </a:t>
            </a:r>
            <a:r>
              <a:rPr lang="fr-FR" sz="1200" b="0" i="0" strike="noStrike" cap="none" spc="0" baseline="0" dirty="0" err="1">
                <a:solidFill>
                  <a:srgbClr val="000000"/>
                </a:solidFill>
                <a:effectLst/>
                <a:latin typeface="Calibri"/>
                <a:ea typeface="Calibri"/>
                <a:cs typeface="Calibri"/>
              </a:rPr>
              <a:t>molnupiravir</a:t>
            </a:r>
            <a:r>
              <a:rPr lang="fr-FR" sz="1200" b="0" i="0" strike="noStrike" cap="none" spc="0" baseline="0" dirty="0">
                <a:solidFill>
                  <a:srgbClr val="000000"/>
                </a:solidFill>
                <a:effectLst/>
                <a:latin typeface="Calibri"/>
                <a:ea typeface="Calibri"/>
                <a:cs typeface="Calibri"/>
              </a:rPr>
              <a:t>, mais gardez à l’esprit l’importance des conseils concernant la contraception avec la prescription du </a:t>
            </a:r>
            <a:r>
              <a:rPr lang="fr-FR" sz="1200" b="0" i="0" strike="noStrike" cap="none" spc="0" baseline="0" dirty="0" err="1">
                <a:solidFill>
                  <a:srgbClr val="000000"/>
                </a:solidFill>
                <a:effectLst/>
                <a:latin typeface="Calibri"/>
                <a:ea typeface="Calibri"/>
                <a:cs typeface="Calibri"/>
              </a:rPr>
              <a:t>molnupiravir</a:t>
            </a:r>
            <a:r>
              <a:rPr lang="fr-FR" sz="1200" b="0" i="0" strike="noStrike" cap="none" spc="0" baseline="0" dirty="0">
                <a:solidFill>
                  <a:srgbClr val="000000"/>
                </a:solidFill>
                <a:effectLst/>
                <a:latin typeface="Calibri"/>
                <a:ea typeface="Calibri"/>
                <a:cs typeface="Calibri"/>
              </a:rPr>
              <a:t>.  En particulier pour les hommes, une contraception de barrière doit être utilisée pendant trois mois après la prise de ce médicament.  Cette information sera incluse dans la note d’information au patient fournie à celui-ci, mais doit être rappelée par le clinicien/personnel soignant comme instructions spécifiques au moment de la prescription.</a:t>
            </a:r>
          </a:p>
        </p:txBody>
      </p:sp>
      <p:sp>
        <p:nvSpPr>
          <p:cNvPr id="4" name="Slide Number Placeholder 3"/>
          <p:cNvSpPr>
            <a:spLocks noGrp="1"/>
          </p:cNvSpPr>
          <p:nvPr>
            <p:ph type="sldNum" sz="quarter" idx="5"/>
          </p:nvPr>
        </p:nvSpPr>
        <p:spPr/>
        <p:txBody>
          <a:bodyPr/>
          <a:lstStyle/>
          <a:p>
            <a:fld id="{A2FA9890-9C3C-F040-8A1D-47B5802A485B}" type="slidenum">
              <a:rPr lang="en-US" smtClean="0"/>
              <a:t>102</a:t>
            </a:fld>
            <a:endParaRPr lang="en-US"/>
          </a:p>
        </p:txBody>
      </p:sp>
    </p:spTree>
    <p:extLst>
      <p:ext uri="{BB962C8B-B14F-4D97-AF65-F5344CB8AC3E}">
        <p14:creationId xmlns:p14="http://schemas.microsoft.com/office/powerpoint/2010/main" val="5550017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L’opportunité d’offrir un traitement efficace aux patients atteints de la COVID-19 et de prévenir l’aggravation de la maladie est extraordinaire. C’est formidable d’avoir un traitement disponible.  C’est une partie de l’amélioration des soins pour tous les patients atteints de la COVID. Cela aide également le système de santé à faire face à la pandémie et à se préparer à ce qui va suivre.</a:t>
            </a:r>
            <a:br>
              <a:rPr sz="1200"/>
            </a:br>
            <a:br>
              <a:rPr sz="1200"/>
            </a:br>
            <a:r>
              <a:rPr lang="fr-FR" sz="1200" b="0" i="0" strike="noStrike" cap="none" spc="0" baseline="0">
                <a:solidFill>
                  <a:srgbClr val="000000"/>
                </a:solidFill>
                <a:effectLst/>
                <a:latin typeface="Calibri"/>
                <a:ea typeface="Calibri"/>
                <a:cs typeface="Calibri"/>
              </a:rPr>
              <a:t>Il ne s’agit pas d’un élément indépendant, mais d’une prise en charge intégrée et de qualité.</a:t>
            </a:r>
          </a:p>
        </p:txBody>
      </p:sp>
      <p:sp>
        <p:nvSpPr>
          <p:cNvPr id="4" name="Slide Number Placeholder 3"/>
          <p:cNvSpPr>
            <a:spLocks noGrp="1"/>
          </p:cNvSpPr>
          <p:nvPr>
            <p:ph type="sldNum" sz="quarter" idx="5"/>
          </p:nvPr>
        </p:nvSpPr>
        <p:spPr/>
        <p:txBody>
          <a:bodyPr/>
          <a:lstStyle/>
          <a:p>
            <a:fld id="{A2FA9890-9C3C-F040-8A1D-47B5802A485B}" type="slidenum">
              <a:rPr lang="en-US" smtClean="0"/>
              <a:t>105</a:t>
            </a:fld>
            <a:endParaRPr lang="en-US"/>
          </a:p>
        </p:txBody>
      </p:sp>
    </p:spTree>
    <p:extLst>
      <p:ext uri="{BB962C8B-B14F-4D97-AF65-F5344CB8AC3E}">
        <p14:creationId xmlns:p14="http://schemas.microsoft.com/office/powerpoint/2010/main" val="12029678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Un diagnostic et un traitement précoces sont une approche salvatrice pour de nombreuses maladies.  Cela comprend la COVID-19, ainsi que d’autres infections aiguës telles que la pneumonie ou les infections des voies urinaires (IVU). Il existe un précédent parmi les autres efforts de santé publique, y compris le VIH ou la TB.  </a:t>
            </a:r>
          </a:p>
          <a:p>
            <a:endParaRPr lang="en-US"/>
          </a:p>
          <a:p>
            <a:r>
              <a:rPr lang="fr-FR" sz="1200" b="0" i="0" strike="noStrike" cap="none" spc="0" baseline="0">
                <a:solidFill>
                  <a:srgbClr val="000000"/>
                </a:solidFill>
                <a:effectLst/>
                <a:latin typeface="Calibri"/>
                <a:ea typeface="Calibri"/>
                <a:cs typeface="Calibri"/>
              </a:rPr>
              <a:t>Avec ce cadre, nous disposons d’un grand potentiel de créer des opportunités de réussite. Si le variant ou l’itération suivante de la COVID est plus grave, la mise en place de ce cadre pourrait avoir un impact considérable.</a:t>
            </a:r>
          </a:p>
        </p:txBody>
      </p:sp>
      <p:sp>
        <p:nvSpPr>
          <p:cNvPr id="4" name="Slide Number Placeholder 3"/>
          <p:cNvSpPr>
            <a:spLocks noGrp="1"/>
          </p:cNvSpPr>
          <p:nvPr>
            <p:ph type="sldNum" sz="quarter" idx="5"/>
          </p:nvPr>
        </p:nvSpPr>
        <p:spPr/>
        <p:txBody>
          <a:bodyPr/>
          <a:lstStyle/>
          <a:p>
            <a:fld id="{A2FA9890-9C3C-F040-8A1D-47B5802A485B}" type="slidenum">
              <a:rPr lang="en-US" smtClean="0"/>
              <a:t>106</a:t>
            </a:fld>
            <a:endParaRPr lang="en-US"/>
          </a:p>
        </p:txBody>
      </p:sp>
    </p:spTree>
    <p:extLst>
      <p:ext uri="{BB962C8B-B14F-4D97-AF65-F5344CB8AC3E}">
        <p14:creationId xmlns:p14="http://schemas.microsoft.com/office/powerpoint/2010/main" val="6253066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C’est une opportunité de réflexion.  </a:t>
            </a:r>
          </a:p>
          <a:p>
            <a:r>
              <a:rPr lang="fr-FR" sz="1200" b="0" i="0" strike="noStrike" cap="none" spc="0" baseline="0">
                <a:solidFill>
                  <a:srgbClr val="000000"/>
                </a:solidFill>
                <a:effectLst/>
                <a:latin typeface="Calibri"/>
                <a:ea typeface="Calibri"/>
                <a:cs typeface="Calibri"/>
              </a:rPr>
              <a:t>Cela alimentera une activité de planification, qui permettra aux équipes cliniques de regagner leur environnement de travail avec des idées de mise en œuvre de la stratégie « dépister et traiter », et soutiendra d’autres processus afin de rationaliser les soins pour les autres patients également.</a:t>
            </a:r>
          </a:p>
        </p:txBody>
      </p:sp>
      <p:sp>
        <p:nvSpPr>
          <p:cNvPr id="4" name="Slide Number Placeholder 3"/>
          <p:cNvSpPr>
            <a:spLocks noGrp="1"/>
          </p:cNvSpPr>
          <p:nvPr>
            <p:ph type="sldNum" sz="quarter" idx="5"/>
          </p:nvPr>
        </p:nvSpPr>
        <p:spPr/>
        <p:txBody>
          <a:bodyPr/>
          <a:lstStyle/>
          <a:p>
            <a:fld id="{A2FA9890-9C3C-F040-8A1D-47B5802A485B}" type="slidenum">
              <a:rPr lang="en-US" smtClean="0"/>
              <a:t>107</a:t>
            </a:fld>
            <a:endParaRPr lang="en-US"/>
          </a:p>
        </p:txBody>
      </p:sp>
    </p:spTree>
    <p:extLst>
      <p:ext uri="{BB962C8B-B14F-4D97-AF65-F5344CB8AC3E}">
        <p14:creationId xmlns:p14="http://schemas.microsoft.com/office/powerpoint/2010/main" val="109992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La mise en œuvre et l’intégration de la stratégie « dépister et traiter » dans les services cliniques réguliers ne constituent pas un processus simple.</a:t>
            </a:r>
            <a:br>
              <a:rPr sz="1200"/>
            </a:br>
            <a:r>
              <a:rPr lang="fr-FR" sz="1200" b="0" i="0" strike="noStrike" cap="none" spc="0" baseline="0">
                <a:solidFill>
                  <a:srgbClr val="000000"/>
                </a:solidFill>
                <a:effectLst/>
                <a:latin typeface="Calibri"/>
                <a:ea typeface="Calibri"/>
                <a:cs typeface="Calibri"/>
              </a:rPr>
              <a:t>Il y a de nombreux facteurs à prendre en compte, à différents niveaux.</a:t>
            </a:r>
          </a:p>
          <a:p>
            <a:r>
              <a:rPr lang="fr-FR" sz="1200" b="0" i="0" strike="noStrike" cap="none" spc="0" baseline="0">
                <a:solidFill>
                  <a:srgbClr val="000000"/>
                </a:solidFill>
                <a:effectLst/>
                <a:latin typeface="Calibri"/>
                <a:ea typeface="Calibri"/>
                <a:cs typeface="Calibri"/>
              </a:rPr>
              <a:t>Le guide de mise en œuvre en lien est conçu pour identifier les facteurs et soutenir les pays ainsi que les lieux de prestation de services afin de résoudre les problèmes et prendre systématiquement en compte les éléments nécessaires à la mise en œuvre de la stratégie « dépister et traiter ».</a:t>
            </a:r>
          </a:p>
          <a:p>
            <a:endParaRPr lang="en-US"/>
          </a:p>
          <a:p>
            <a:r>
              <a:rPr lang="fr-FR" sz="1200" b="0" i="0" strike="noStrike" cap="none" spc="0" baseline="0">
                <a:solidFill>
                  <a:srgbClr val="000000"/>
                </a:solidFill>
                <a:effectLst/>
                <a:latin typeface="Calibri"/>
                <a:ea typeface="Calibri"/>
                <a:cs typeface="Calibri"/>
              </a:rPr>
              <a:t>Réfléchissez à ces facteurs et à ce qui s’est déjà produit dans votre établissement, ainsi qu’aux mesures que vous pouvez identifier.</a:t>
            </a:r>
          </a:p>
          <a:p>
            <a:endParaRPr lang="en-US"/>
          </a:p>
          <a:p>
            <a:r>
              <a:rPr lang="fr-FR" sz="1200" b="0" i="0" strike="noStrike" cap="none" spc="0" baseline="0">
                <a:solidFill>
                  <a:srgbClr val="000000"/>
                </a:solidFill>
                <a:effectLst/>
                <a:latin typeface="Calibri"/>
                <a:ea typeface="Calibri"/>
                <a:cs typeface="Calibri"/>
              </a:rPr>
              <a:t>https://opencriticalcare.org/wp-content/uploads/2022/06/Implementation-Guide-Test-to-Treat-July-2022-ipycid.pdf</a:t>
            </a:r>
          </a:p>
        </p:txBody>
      </p:sp>
      <p:sp>
        <p:nvSpPr>
          <p:cNvPr id="4" name="Slide Number Placeholder 3"/>
          <p:cNvSpPr>
            <a:spLocks noGrp="1"/>
          </p:cNvSpPr>
          <p:nvPr>
            <p:ph type="sldNum" sz="quarter" idx="5"/>
          </p:nvPr>
        </p:nvSpPr>
        <p:spPr/>
        <p:txBody>
          <a:bodyPr/>
          <a:lstStyle/>
          <a:p>
            <a:fld id="{A2FA9890-9C3C-F040-8A1D-47B5802A485B}" type="slidenum">
              <a:rPr lang="en-US" smtClean="0"/>
              <a:t>108</a:t>
            </a:fld>
            <a:endParaRPr lang="en-US"/>
          </a:p>
        </p:txBody>
      </p:sp>
    </p:spTree>
    <p:extLst>
      <p:ext uri="{BB962C8B-B14F-4D97-AF65-F5344CB8AC3E}">
        <p14:creationId xmlns:p14="http://schemas.microsoft.com/office/powerpoint/2010/main" val="8421443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dirty="0">
                <a:solidFill>
                  <a:srgbClr val="000000"/>
                </a:solidFill>
                <a:effectLst/>
                <a:latin typeface="Calibri"/>
                <a:ea typeface="Calibri"/>
                <a:cs typeface="Calibri"/>
              </a:rPr>
              <a:t>Cette activité est conçue pour permettre la planification et la prise en compte du processus, parmi les participants à la formation/groupe.</a:t>
            </a:r>
          </a:p>
          <a:p>
            <a:r>
              <a:rPr lang="fr-FR" sz="1200" b="0" i="0" strike="noStrike" cap="none" spc="0" baseline="0" dirty="0">
                <a:solidFill>
                  <a:srgbClr val="000000"/>
                </a:solidFill>
                <a:effectLst/>
                <a:latin typeface="Calibri"/>
                <a:ea typeface="Calibri"/>
                <a:cs typeface="Calibri"/>
              </a:rPr>
              <a:t>Réfléchissez au scénario actuel et à ce qui est nécessaire pour appliquer la stratégie « dépister et traiter ». </a:t>
            </a:r>
          </a:p>
          <a:p>
            <a:r>
              <a:rPr lang="fr-FR" sz="1200" b="0" i="0" strike="noStrike" cap="none" spc="0" baseline="0" dirty="0">
                <a:solidFill>
                  <a:srgbClr val="000000"/>
                </a:solidFill>
                <a:effectLst/>
                <a:latin typeface="Calibri"/>
                <a:ea typeface="Calibri"/>
                <a:cs typeface="Calibri"/>
              </a:rPr>
              <a:t>Réfléchissez aux points forts, aux lacunes et aux opportunités.   Pensez au lieu et aux professionnels de santé qui travaillent dans ce lieu.  Réfléchissez aux patients et aux stratégies pour optimiser les soins qui leur sont dédiés.</a:t>
            </a:r>
          </a:p>
          <a:p>
            <a:endParaRPr lang="en-US" dirty="0"/>
          </a:p>
          <a:p>
            <a:r>
              <a:rPr lang="fr-FR" sz="1200" b="0" i="0" strike="noStrike" cap="none" spc="0" baseline="0" dirty="0">
                <a:solidFill>
                  <a:srgbClr val="000000"/>
                </a:solidFill>
                <a:effectLst/>
                <a:latin typeface="Calibri"/>
                <a:ea typeface="Calibri"/>
                <a:cs typeface="Calibri"/>
              </a:rPr>
              <a:t>En tant qu’animateur, vous pouvez consulter le PPT complet de cartographie des processus et le guide de l’animateur inclus dans le Guide des parcours cliniques </a:t>
            </a:r>
            <a:r>
              <a:rPr lang="fr-FR" sz="1200" b="0" i="0" strike="noStrike" cap="none" spc="0" baseline="0" dirty="0" err="1">
                <a:solidFill>
                  <a:srgbClr val="000000"/>
                </a:solidFill>
                <a:effectLst/>
                <a:latin typeface="Calibri"/>
                <a:ea typeface="Calibri"/>
                <a:cs typeface="Calibri"/>
              </a:rPr>
              <a:t>EpiC</a:t>
            </a:r>
            <a:r>
              <a:rPr lang="fr-FR" sz="1200" b="0" i="0" strike="noStrike" cap="none" spc="0" baseline="0" dirty="0">
                <a:solidFill>
                  <a:srgbClr val="000000"/>
                </a:solidFill>
                <a:effectLst/>
                <a:latin typeface="Calibri"/>
                <a:ea typeface="Calibri"/>
                <a:cs typeface="Calibri"/>
              </a:rPr>
              <a:t> (disponible en annexe).  </a:t>
            </a:r>
          </a:p>
        </p:txBody>
      </p:sp>
      <p:sp>
        <p:nvSpPr>
          <p:cNvPr id="4" name="Slide Number Placeholder 3"/>
          <p:cNvSpPr>
            <a:spLocks noGrp="1"/>
          </p:cNvSpPr>
          <p:nvPr>
            <p:ph type="sldNum" sz="quarter" idx="5"/>
          </p:nvPr>
        </p:nvSpPr>
        <p:spPr/>
        <p:txBody>
          <a:bodyPr/>
          <a:lstStyle/>
          <a:p>
            <a:fld id="{A2FA9890-9C3C-F040-8A1D-47B5802A485B}" type="slidenum">
              <a:rPr lang="en-US" smtClean="0"/>
              <a:t>109</a:t>
            </a:fld>
            <a:endParaRPr lang="en-US"/>
          </a:p>
        </p:txBody>
      </p:sp>
    </p:spTree>
    <p:extLst>
      <p:ext uri="{BB962C8B-B14F-4D97-AF65-F5344CB8AC3E}">
        <p14:creationId xmlns:p14="http://schemas.microsoft.com/office/powerpoint/2010/main" val="41116903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110</a:t>
            </a:fld>
            <a:endParaRPr lang="en-US"/>
          </a:p>
        </p:txBody>
      </p:sp>
    </p:spTree>
    <p:extLst>
      <p:ext uri="{BB962C8B-B14F-4D97-AF65-F5344CB8AC3E}">
        <p14:creationId xmlns:p14="http://schemas.microsoft.com/office/powerpoint/2010/main" val="13775978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En conclusion, n’oubliez pas de rester à jour, car les informations concernant la prise en charge de la COVID-19, y compris les antiviraux oraux et la stratégie « dépister et traiter », continuent d’évoluer.  Voici de bonnes ressources pour rester à jour. Nous vous encourageons à continuer de vous tenir au courant des directives nationales ainsi que de ces directives mondiales.</a:t>
            </a:r>
          </a:p>
        </p:txBody>
      </p:sp>
      <p:sp>
        <p:nvSpPr>
          <p:cNvPr id="4" name="Slide Number Placeholder 3"/>
          <p:cNvSpPr>
            <a:spLocks noGrp="1"/>
          </p:cNvSpPr>
          <p:nvPr>
            <p:ph type="sldNum" sz="quarter" idx="5"/>
          </p:nvPr>
        </p:nvSpPr>
        <p:spPr/>
        <p:txBody>
          <a:bodyPr/>
          <a:lstStyle/>
          <a:p>
            <a:fld id="{A2FA9890-9C3C-F040-8A1D-47B5802A485B}" type="slidenum">
              <a:rPr lang="en-US" smtClean="0"/>
              <a:t>111</a:t>
            </a:fld>
            <a:endParaRPr lang="en-US"/>
          </a:p>
        </p:txBody>
      </p:sp>
    </p:spTree>
    <p:extLst>
      <p:ext uri="{BB962C8B-B14F-4D97-AF65-F5344CB8AC3E}">
        <p14:creationId xmlns:p14="http://schemas.microsoft.com/office/powerpoint/2010/main" val="136112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strike="noStrike" cap="none" spc="0" baseline="0">
                <a:solidFill>
                  <a:srgbClr val="000000"/>
                </a:solidFill>
                <a:effectLst/>
                <a:latin typeface="Calibri"/>
                <a:ea typeface="Calibri"/>
                <a:cs typeface="Calibri"/>
              </a:rPr>
              <a:t>Passez en revue les objectifs de cette section de la formation.  N’oubliez pas que ces modules de formation peuvent être utilisés ensemble ou séparément selon le scénario spécifique. </a:t>
            </a:r>
          </a:p>
        </p:txBody>
      </p:sp>
      <p:sp>
        <p:nvSpPr>
          <p:cNvPr id="4" name="Slide Number Placeholder 3"/>
          <p:cNvSpPr>
            <a:spLocks noGrp="1"/>
          </p:cNvSpPr>
          <p:nvPr>
            <p:ph type="sldNum" sz="quarter" idx="5"/>
          </p:nvPr>
        </p:nvSpPr>
        <p:spPr/>
        <p:txBody>
          <a:bodyPr/>
          <a:lstStyle/>
          <a:p>
            <a:fld id="{A2FA9890-9C3C-F040-8A1D-47B5802A485B}" type="slidenum">
              <a:rPr lang="en-US" smtClean="0"/>
              <a:t>12</a:t>
            </a:fld>
            <a:endParaRPr lang="en-US"/>
          </a:p>
        </p:txBody>
      </p:sp>
    </p:spTree>
    <p:extLst>
      <p:ext uri="{BB962C8B-B14F-4D97-AF65-F5344CB8AC3E}">
        <p14:creationId xmlns:p14="http://schemas.microsoft.com/office/powerpoint/2010/main" val="40097407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112</a:t>
            </a:fld>
            <a:endParaRPr lang="en-US"/>
          </a:p>
        </p:txBody>
      </p:sp>
    </p:spTree>
    <p:extLst>
      <p:ext uri="{BB962C8B-B14F-4D97-AF65-F5344CB8AC3E}">
        <p14:creationId xmlns:p14="http://schemas.microsoft.com/office/powerpoint/2010/main" val="3370432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965" y="5941931"/>
            <a:ext cx="2067183" cy="636056"/>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3"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12AA-A1FC-F342-BC7F-23897ECCADBB}"/>
              </a:ext>
            </a:extLst>
          </p:cNvPr>
          <p:cNvPicPr/>
          <p:nvPr userDrawn="1"/>
        </p:nvPicPr>
        <p:blipFill>
          <a:blip r:embed="rId3">
            <a:alphaModFix/>
            <a:extLst>
              <a:ext uri="{28A0092B-C50C-407E-A947-70E740481C1C}">
                <a14:useLocalDpi xmlns:a14="http://schemas.microsoft.com/office/drawing/2010/main" val="0"/>
              </a:ext>
            </a:extLst>
          </a:blip>
          <a:srcRect t="36352" r="38913"/>
          <a:stretch>
            <a:fillRect/>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a:blip r:embed="rId3">
            <a:alphaModFix/>
            <a:extLst>
              <a:ext uri="{28A0092B-C50C-407E-A947-70E740481C1C}">
                <a14:useLocalDpi xmlns:a14="http://schemas.microsoft.com/office/drawing/2010/main" val="0"/>
              </a:ext>
            </a:extLst>
          </a:blip>
          <a:srcRect l="123" t="54602" r="55624" b="-475"/>
          <a:stretch>
            <a:fillRect/>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4"/>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255493151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17F1F82B-EACD-44DD-B37E-7A7D49CC393D}" type="slidenum">
              <a:rPr lang="en-US"/>
              <a:pPr>
                <a:defRPr/>
              </a:pPr>
              <a:t>‹#›</a:t>
            </a:fld>
            <a:endParaRPr lang="en-US"/>
          </a:p>
        </p:txBody>
      </p:sp>
    </p:spTree>
    <p:extLst>
      <p:ext uri="{BB962C8B-B14F-4D97-AF65-F5344CB8AC3E}">
        <p14:creationId xmlns:p14="http://schemas.microsoft.com/office/powerpoint/2010/main" val="10804148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5432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8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475842" y="3094810"/>
            <a:ext cx="4612871" cy="1273432"/>
          </a:xfrm>
          <a:prstGeom prst="rect">
            <a:avLst/>
          </a:prstGeom>
        </p:spPr>
        <p:txBody>
          <a:bodyPr anchor="t" anchorCtr="0">
            <a:noAutofit/>
          </a:bodyPr>
          <a:lstStyle>
            <a:lvl1pPr>
              <a:defRPr sz="3600" b="1" i="0">
                <a:solidFill>
                  <a:srgbClr val="DEEBF7"/>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734EB123-A9D5-1547-B8E4-C7EBCDB647C4}"/>
              </a:ext>
            </a:extLst>
          </p:cNvPr>
          <p:cNvPicPr>
            <a:picLocks noChangeAspect="1"/>
          </p:cNvPicPr>
          <p:nvPr userDrawn="1"/>
        </p:nvPicPr>
        <p:blipFill>
          <a:blip r:embed="rId2">
            <a:alphaModFix amt="14000"/>
          </a:blip>
          <a:srcRect r="50248" b="50000"/>
          <a:stretch>
            <a:fillRect/>
          </a:stretch>
        </p:blipFill>
        <p:spPr>
          <a:xfrm rot="10800000">
            <a:off x="0" y="-20736"/>
            <a:ext cx="3273461" cy="2895009"/>
          </a:xfrm>
          <a:prstGeom prst="rect">
            <a:avLst/>
          </a:prstGeom>
        </p:spPr>
      </p:pic>
    </p:spTree>
    <p:extLst>
      <p:ext uri="{BB962C8B-B14F-4D97-AF65-F5344CB8AC3E}">
        <p14:creationId xmlns:p14="http://schemas.microsoft.com/office/powerpoint/2010/main" val="18335491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DD789-6D25-CD23-7520-AB60B14C18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18FD6A-95E8-66E3-356B-3294AF0894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0556C8-ABF8-0965-5A01-0CE39A5E903B}"/>
              </a:ext>
            </a:extLst>
          </p:cNvPr>
          <p:cNvSpPr>
            <a:spLocks noGrp="1"/>
          </p:cNvSpPr>
          <p:nvPr>
            <p:ph type="dt" sz="half" idx="10"/>
          </p:nvPr>
        </p:nvSpPr>
        <p:spPr/>
        <p:txBody>
          <a:bodyPr/>
          <a:lstStyle/>
          <a:p>
            <a:fld id="{1362879B-9FA3-4EDD-90BE-CD6A917E79DF}" type="datetimeFigureOut">
              <a:rPr lang="en-US" smtClean="0"/>
              <a:t>2/3/2023</a:t>
            </a:fld>
            <a:endParaRPr lang="en-US"/>
          </a:p>
        </p:txBody>
      </p:sp>
      <p:sp>
        <p:nvSpPr>
          <p:cNvPr id="5" name="Footer Placeholder 4">
            <a:extLst>
              <a:ext uri="{FF2B5EF4-FFF2-40B4-BE49-F238E27FC236}">
                <a16:creationId xmlns:a16="http://schemas.microsoft.com/office/drawing/2014/main" id="{92F62068-85FE-8960-BC93-A3CCA740F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D05E-3FEF-32F1-7813-D91AFF26CEDA}"/>
              </a:ext>
            </a:extLst>
          </p:cNvPr>
          <p:cNvSpPr>
            <a:spLocks noGrp="1"/>
          </p:cNvSpPr>
          <p:nvPr>
            <p:ph type="sldNum" sz="quarter" idx="12"/>
          </p:nvPr>
        </p:nvSpPr>
        <p:spPr/>
        <p:txBody>
          <a:bodyPr/>
          <a:lstStyle/>
          <a:p>
            <a:fld id="{4CF88EB7-66A9-4D87-AF39-F9E6A1533717}" type="slidenum">
              <a:rPr lang="en-US" smtClean="0"/>
              <a:t>‹#›</a:t>
            </a:fld>
            <a:endParaRPr lang="en-US"/>
          </a:p>
        </p:txBody>
      </p:sp>
    </p:spTree>
    <p:extLst>
      <p:ext uri="{BB962C8B-B14F-4D97-AF65-F5344CB8AC3E}">
        <p14:creationId xmlns:p14="http://schemas.microsoft.com/office/powerpoint/2010/main" val="83960831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FD58-E07A-E8E3-79CD-7E3AF96FC2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A744B-61C7-C5F5-F7C0-8285BFFBB9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690713-06E4-1B7F-C8FB-870C0497CBA7}"/>
              </a:ext>
            </a:extLst>
          </p:cNvPr>
          <p:cNvSpPr>
            <a:spLocks noGrp="1"/>
          </p:cNvSpPr>
          <p:nvPr>
            <p:ph type="dt" sz="half" idx="10"/>
          </p:nvPr>
        </p:nvSpPr>
        <p:spPr/>
        <p:txBody>
          <a:bodyPr/>
          <a:lstStyle/>
          <a:p>
            <a:fld id="{1362879B-9FA3-4EDD-90BE-CD6A917E79DF}" type="datetimeFigureOut">
              <a:rPr lang="en-US" smtClean="0"/>
              <a:t>2/3/2023</a:t>
            </a:fld>
            <a:endParaRPr lang="en-US"/>
          </a:p>
        </p:txBody>
      </p:sp>
      <p:sp>
        <p:nvSpPr>
          <p:cNvPr id="5" name="Footer Placeholder 4">
            <a:extLst>
              <a:ext uri="{FF2B5EF4-FFF2-40B4-BE49-F238E27FC236}">
                <a16:creationId xmlns:a16="http://schemas.microsoft.com/office/drawing/2014/main" id="{59BC7831-69F1-6A38-7449-7387E8796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DAB46-7917-97B9-82DD-5CB2FBB93210}"/>
              </a:ext>
            </a:extLst>
          </p:cNvPr>
          <p:cNvSpPr>
            <a:spLocks noGrp="1"/>
          </p:cNvSpPr>
          <p:nvPr>
            <p:ph type="sldNum" sz="quarter" idx="12"/>
          </p:nvPr>
        </p:nvSpPr>
        <p:spPr/>
        <p:txBody>
          <a:bodyPr/>
          <a:lstStyle/>
          <a:p>
            <a:fld id="{4CF88EB7-66A9-4D87-AF39-F9E6A1533717}" type="slidenum">
              <a:rPr lang="en-US" smtClean="0"/>
              <a:t>‹#›</a:t>
            </a:fld>
            <a:endParaRPr lang="en-US"/>
          </a:p>
        </p:txBody>
      </p:sp>
    </p:spTree>
    <p:extLst>
      <p:ext uri="{BB962C8B-B14F-4D97-AF65-F5344CB8AC3E}">
        <p14:creationId xmlns:p14="http://schemas.microsoft.com/office/powerpoint/2010/main" val="9232828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a:blip r:embed="rId2"/>
          <a:srcRect l="16978" t="15834" r="19350" b="17045"/>
          <a:stretch>
            <a:fillRect/>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31027080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userDrawn="1"/>
        </p:nvPicPr>
        <p:blipFill>
          <a:blip r:embed="rId2">
            <a:alphaModFix amt="40000"/>
          </a:blip>
          <a:srcRect l="-476" t="-4739" r="45636" b="42707"/>
          <a:stretch>
            <a:fillRect/>
          </a:stretch>
        </p:blipFill>
        <p:spPr>
          <a:xfrm rot="16200000">
            <a:off x="8592039" y="20567"/>
            <a:ext cx="3608226" cy="3591697"/>
          </a:xfrm>
          <a:prstGeom prst="rect">
            <a:avLst/>
          </a:prstGeom>
        </p:spPr>
      </p:pic>
    </p:spTree>
    <p:extLst>
      <p:ext uri="{BB962C8B-B14F-4D97-AF65-F5344CB8AC3E}">
        <p14:creationId xmlns:p14="http://schemas.microsoft.com/office/powerpoint/2010/main" val="123106852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446918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D9A9-2F77-31DE-9518-EA07547E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51CF02-5B26-365B-B380-0ADFB813D3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70FE3-2232-FD6F-FFE0-B1B249DBB12E}"/>
              </a:ext>
            </a:extLst>
          </p:cNvPr>
          <p:cNvSpPr>
            <a:spLocks noGrp="1"/>
          </p:cNvSpPr>
          <p:nvPr>
            <p:ph type="dt" sz="half" idx="10"/>
          </p:nvPr>
        </p:nvSpPr>
        <p:spPr/>
        <p:txBody>
          <a:bodyPr/>
          <a:lstStyle/>
          <a:p>
            <a:fld id="{D95D9A42-DB41-8940-96D9-36845EDFED29}" type="datetimeFigureOut">
              <a:rPr lang="en-US" smtClean="0"/>
              <a:t>2/3/2023</a:t>
            </a:fld>
            <a:endParaRPr lang="en-US"/>
          </a:p>
        </p:txBody>
      </p:sp>
      <p:sp>
        <p:nvSpPr>
          <p:cNvPr id="5" name="Footer Placeholder 4">
            <a:extLst>
              <a:ext uri="{FF2B5EF4-FFF2-40B4-BE49-F238E27FC236}">
                <a16:creationId xmlns:a16="http://schemas.microsoft.com/office/drawing/2014/main" id="{3D998A2C-E258-C324-6C38-A9564C430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89063-D760-FF24-6941-386DE58135B0}"/>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20062919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EF87-780C-52CC-7316-7532F17F79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8B6514-EF95-EBD8-B3A3-6F77F5B2F21B}"/>
              </a:ext>
            </a:extLst>
          </p:cNvPr>
          <p:cNvSpPr>
            <a:spLocks noGrp="1"/>
          </p:cNvSpPr>
          <p:nvPr>
            <p:ph type="dt" sz="half" idx="10"/>
          </p:nvPr>
        </p:nvSpPr>
        <p:spPr/>
        <p:txBody>
          <a:bodyPr/>
          <a:lstStyle/>
          <a:p>
            <a:fld id="{D95D9A42-DB41-8940-96D9-36845EDFED29}" type="datetimeFigureOut">
              <a:rPr lang="en-US" smtClean="0"/>
              <a:t>2/3/2023</a:t>
            </a:fld>
            <a:endParaRPr lang="en-US"/>
          </a:p>
        </p:txBody>
      </p:sp>
      <p:sp>
        <p:nvSpPr>
          <p:cNvPr id="4" name="Footer Placeholder 3">
            <a:extLst>
              <a:ext uri="{FF2B5EF4-FFF2-40B4-BE49-F238E27FC236}">
                <a16:creationId xmlns:a16="http://schemas.microsoft.com/office/drawing/2014/main" id="{0769EF56-EC94-3646-0E15-C2CFFA2CB1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FB4C8D-D918-9615-FEB6-332A2AA0E324}"/>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37583952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2207C0-8EBF-FF47-9405-041901B6C528}"/>
              </a:ext>
            </a:extLst>
          </p:cNvPr>
          <p:cNvSpPr>
            <a:spLocks noGrp="1"/>
          </p:cNvSpPr>
          <p:nvPr>
            <p:ph type="dt" sz="half" idx="10"/>
          </p:nvPr>
        </p:nvSpPr>
        <p:spPr/>
        <p:txBody>
          <a:bodyPr/>
          <a:lstStyle/>
          <a:p>
            <a:fld id="{D95D9A42-DB41-8940-96D9-36845EDFED29}" type="datetimeFigureOut">
              <a:rPr lang="en-US" smtClean="0"/>
              <a:t>2/3/2023</a:t>
            </a:fld>
            <a:endParaRPr lang="en-US"/>
          </a:p>
        </p:txBody>
      </p:sp>
      <p:sp>
        <p:nvSpPr>
          <p:cNvPr id="3" name="Footer Placeholder 2">
            <a:extLst>
              <a:ext uri="{FF2B5EF4-FFF2-40B4-BE49-F238E27FC236}">
                <a16:creationId xmlns:a16="http://schemas.microsoft.com/office/drawing/2014/main" id="{E4AE9772-4FBD-80F2-896F-D77FCF2539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7D55A-D3AA-72B8-0E9D-468823D83928}"/>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20681155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p:cNvSpPr>
            <a:spLocks noGrp="1"/>
          </p:cNvSpPr>
          <p:nvPr>
            <p:ph type="sldNum" sz="quarter" idx="10"/>
          </p:nvPr>
        </p:nvSpPr>
        <p:spPr/>
        <p:txBody>
          <a:bodyPr/>
          <a:lstStyle>
            <a:lvl1pPr>
              <a:defRPr/>
            </a:lvl1pPr>
          </a:lstStyle>
          <a:p>
            <a:pPr>
              <a:defRPr/>
            </a:pPr>
            <a:fld id="{FEF22BF4-E4CF-45A2-8CAB-2CEA7D4850F7}" type="slidenum">
              <a:rPr lang="en-US"/>
              <a:pPr>
                <a:defRPr/>
              </a:pPr>
              <a:t>‹#›</a:t>
            </a:fld>
            <a:endParaRPr lang="en-US"/>
          </a:p>
        </p:txBody>
      </p:sp>
    </p:spTree>
    <p:extLst>
      <p:ext uri="{BB962C8B-B14F-4D97-AF65-F5344CB8AC3E}">
        <p14:creationId xmlns:p14="http://schemas.microsoft.com/office/powerpoint/2010/main" val="21481797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Bo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609600" y="1101725"/>
            <a:ext cx="109728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a:p>
        </p:txBody>
      </p:sp>
    </p:spTree>
    <p:extLst>
      <p:ext uri="{BB962C8B-B14F-4D97-AF65-F5344CB8AC3E}">
        <p14:creationId xmlns:p14="http://schemas.microsoft.com/office/powerpoint/2010/main" val="40822453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7ACB-0185-8543-AEA9-BEC465546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2/3/2023</a:t>
            </a:fld>
            <a:endParaRPr lang="en-US"/>
          </a:p>
        </p:txBody>
      </p:sp>
      <p:sp>
        <p:nvSpPr>
          <p:cNvPr id="5" name="Footer Placeholder 4">
            <a:extLst>
              <a:ext uri="{FF2B5EF4-FFF2-40B4-BE49-F238E27FC236}">
                <a16:creationId xmlns:a16="http://schemas.microsoft.com/office/drawing/2014/main" id="{D79DE683-D839-E041-9A26-5D4F5EFE6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1167513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hyperlink" Target="https://opencriticalcare.org/wp-content/uploads/2022/06/Implementation-Guide-Test-to-Treat-July-2022-ipycid.pdf"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hyperlink" Target="https://www.who.int/publications/i/item/WHO-2019-nCoV-therapeutics-2022.4"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 Id="rId6" Type="http://schemas.openxmlformats.org/officeDocument/2006/relationships/hyperlink" Target="https://www.covid19treatmentguidelines.nih.gov/" TargetMode="External"/><Relationship Id="rId5" Type="http://schemas.openxmlformats.org/officeDocument/2006/relationships/hyperlink" Target="https://opencriticalcare.org/" TargetMode="External"/><Relationship Id="rId4" Type="http://schemas.openxmlformats.org/officeDocument/2006/relationships/hyperlink" Target="https://africacdc.org/download/covid-19-test-to-treat-guidelines-for-african-union-member-state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extranet.who.int/hslp/content/sars-cov-2-antigen-rapid-diagnostic-test-training-package"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esw1tZg1ZG8"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openoximetry.org/faq/" TargetMode="External"/><Relationship Id="rId5" Type="http://schemas.openxmlformats.org/officeDocument/2006/relationships/hyperlink" Target="https://www.youtube.com/watch?v=OfkUWyixpvc" TargetMode="Externa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s://opencriticalcare.org/suggested-trainings/infection-prevention-control/" TargetMode="External"/><Relationship Id="rId4" Type="http://schemas.openxmlformats.org/officeDocument/2006/relationships/hyperlink" Target="https://www.who.int/emergencies/diseases/novel-coronavirus-2019/technical-guidance/infection-prevention-and-contro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www.fhi360.org/sites/default/files/media/documents/resource-epic-integrated-triage-algorithm.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covid19treatmentguidelines.nih.gov/"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https://www.who.int/publications/i/item/WHO-2019-nCoV-therapeutics-2022.4" TargetMode="External"/><Relationship Id="rId4" Type="http://schemas.openxmlformats.org/officeDocument/2006/relationships/hyperlink" Target="https://opencriticalcare.org/"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opencriticalcare.org/covid-dashboard/"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fr-FR" sz="3200" b="1" i="0" strike="noStrike" cap="none" spc="0" baseline="0">
                <a:solidFill>
                  <a:srgbClr val="DEEBF7"/>
                </a:solidFill>
                <a:effectLst/>
                <a:latin typeface="Arial"/>
                <a:ea typeface="Arial"/>
                <a:cs typeface="Arial"/>
              </a:rPr>
              <a:t>Dépister et traiter la COVID-19 :</a:t>
            </a:r>
            <a:br>
              <a:rPr sz="3200"/>
            </a:br>
            <a:r>
              <a:rPr lang="fr-FR" sz="3200" b="1" i="0" strike="noStrike" cap="none" spc="0" baseline="0">
                <a:solidFill>
                  <a:srgbClr val="DEEBF7"/>
                </a:solidFill>
                <a:effectLst/>
                <a:latin typeface="Arial"/>
                <a:ea typeface="Arial"/>
                <a:cs typeface="Arial"/>
              </a:rPr>
              <a:t>formation clinique pour les professionnels de la santé</a:t>
            </a:r>
          </a:p>
        </p:txBody>
      </p:sp>
      <p:sp>
        <p:nvSpPr>
          <p:cNvPr id="10" name="Subtitle 9"/>
          <p:cNvSpPr>
            <a:spLocks noGrp="1"/>
          </p:cNvSpPr>
          <p:nvPr>
            <p:ph type="subTitle" idx="1"/>
          </p:nvPr>
        </p:nvSpPr>
        <p:spPr/>
        <p:txBody>
          <a:bodyPr/>
          <a:lstStyle/>
          <a:p>
            <a:r>
              <a:rPr lang="fr-FR" sz="2000" b="0" i="0" strike="noStrike" cap="none" spc="300" baseline="0">
                <a:solidFill>
                  <a:srgbClr val="577F9F"/>
                </a:solidFill>
                <a:effectLst/>
                <a:latin typeface="Arial"/>
                <a:ea typeface="Arial"/>
                <a:cs typeface="Arial"/>
              </a:rPr>
              <a:t>Octobre 2022</a:t>
            </a:r>
          </a:p>
        </p:txBody>
      </p:sp>
      <p:sp>
        <p:nvSpPr>
          <p:cNvPr id="11" name="Text Placeholder 10"/>
          <p:cNvSpPr>
            <a:spLocks noGrp="1"/>
          </p:cNvSpPr>
          <p:nvPr>
            <p:ph type="body" sz="quarter" idx="10"/>
          </p:nvPr>
        </p:nvSpPr>
        <p:spPr>
          <a:xfrm>
            <a:off x="1759143" y="3919177"/>
            <a:ext cx="4902914" cy="377052"/>
          </a:xfrm>
        </p:spPr>
        <p:txBody>
          <a:bodyPr vert="horz" lIns="91440" tIns="45720" rIns="91440" bIns="45720" rtlCol="0" anchor="t">
            <a:noAutofit/>
          </a:bodyPr>
          <a:lstStyle/>
          <a:p>
            <a:r>
              <a:rPr lang="fr-FR" sz="2000" b="1" i="0" strike="noStrike" cap="none" spc="0" baseline="0" dirty="0">
                <a:solidFill>
                  <a:srgbClr val="DEEBF7"/>
                </a:solidFill>
                <a:effectLst/>
                <a:latin typeface="Arial"/>
                <a:ea typeface="Arial"/>
                <a:cs typeface="Arial"/>
              </a:rPr>
              <a:t>Programmes </a:t>
            </a:r>
            <a:r>
              <a:rPr lang="fr-FR" sz="2000" b="1" i="0" strike="noStrike" cap="none" spc="0" baseline="0" dirty="0" err="1">
                <a:solidFill>
                  <a:srgbClr val="DEEBF7"/>
                </a:solidFill>
                <a:effectLst/>
                <a:latin typeface="Arial"/>
                <a:ea typeface="Arial"/>
                <a:cs typeface="Arial"/>
              </a:rPr>
              <a:t>EpiC</a:t>
            </a:r>
            <a:r>
              <a:rPr lang="fr-FR" sz="2000" b="1" i="0" strike="noStrike" cap="none" spc="0" baseline="0" dirty="0">
                <a:solidFill>
                  <a:srgbClr val="DEEBF7"/>
                </a:solidFill>
                <a:effectLst/>
                <a:latin typeface="Arial"/>
                <a:ea typeface="Arial"/>
                <a:cs typeface="Arial"/>
              </a:rPr>
              <a:t> contre la COVID-19 </a:t>
            </a:r>
            <a:endParaRPr lang="en-US" dirty="0">
              <a:latin typeface="Arial"/>
              <a:cs typeface="Arial"/>
            </a:endParaRPr>
          </a:p>
        </p:txBody>
      </p:sp>
    </p:spTree>
    <p:extLst>
      <p:ext uri="{BB962C8B-B14F-4D97-AF65-F5344CB8AC3E}">
        <p14:creationId xmlns:p14="http://schemas.microsoft.com/office/powerpoint/2010/main" val="19623452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77A5-BFF9-1DE0-9290-35304AF55658}"/>
              </a:ext>
            </a:extLst>
          </p:cNvPr>
          <p:cNvSpPr>
            <a:spLocks noGrp="1"/>
          </p:cNvSpPr>
          <p:nvPr>
            <p:ph type="title"/>
          </p:nvPr>
        </p:nvSpPr>
        <p:spPr>
          <a:xfrm>
            <a:off x="488244" y="272405"/>
            <a:ext cx="8543925" cy="800039"/>
          </a:xfrm>
        </p:spPr>
        <p:txBody>
          <a:bodyPr/>
          <a:lstStyle/>
          <a:p>
            <a:r>
              <a:rPr lang="fr-FR" sz="3600" b="1" i="0" strike="noStrike" cap="none" spc="0" baseline="0" dirty="0">
                <a:solidFill>
                  <a:srgbClr val="577F9F"/>
                </a:solidFill>
                <a:effectLst/>
                <a:latin typeface="Arial"/>
                <a:ea typeface="Arial"/>
                <a:cs typeface="Arial"/>
              </a:rPr>
              <a:t>Ce qui va suivre</a:t>
            </a:r>
          </a:p>
        </p:txBody>
      </p:sp>
      <p:sp>
        <p:nvSpPr>
          <p:cNvPr id="3" name="Content Placeholder 2">
            <a:extLst>
              <a:ext uri="{FF2B5EF4-FFF2-40B4-BE49-F238E27FC236}">
                <a16:creationId xmlns:a16="http://schemas.microsoft.com/office/drawing/2014/main" id="{24D58B8D-C1A6-B385-96C7-9A65F0170A48}"/>
              </a:ext>
            </a:extLst>
          </p:cNvPr>
          <p:cNvSpPr>
            <a:spLocks noGrp="1"/>
          </p:cNvSpPr>
          <p:nvPr>
            <p:ph idx="1"/>
          </p:nvPr>
        </p:nvSpPr>
        <p:spPr>
          <a:xfrm>
            <a:off x="364068" y="1367567"/>
            <a:ext cx="6743658" cy="4932746"/>
          </a:xfrm>
        </p:spPr>
        <p:txBody>
          <a:bodyPr/>
          <a:lstStyle/>
          <a:p>
            <a:r>
              <a:rPr lang="fr-FR" sz="2400" b="0" i="0" strike="noStrike" cap="none" spc="0" baseline="0" dirty="0">
                <a:solidFill>
                  <a:srgbClr val="262626"/>
                </a:solidFill>
                <a:effectLst/>
                <a:latin typeface="Arial"/>
                <a:ea typeface="Arial"/>
                <a:cs typeface="Arial"/>
              </a:rPr>
              <a:t>La propagation continue de l’infection continuera à présenter des poussées épisodiques dans différentes régions</a:t>
            </a:r>
          </a:p>
          <a:p>
            <a:r>
              <a:rPr lang="fr-FR" sz="2400" b="0" i="0" strike="noStrike" cap="none" spc="0" baseline="0" dirty="0">
                <a:solidFill>
                  <a:srgbClr val="262626"/>
                </a:solidFill>
                <a:effectLst/>
                <a:latin typeface="Arial"/>
                <a:ea typeface="Arial"/>
                <a:cs typeface="Arial"/>
              </a:rPr>
              <a:t>Le traitement efficace des personnes infectées, associé à la vaccination, sont les piliers d’une réponse durable à la COVID-19  </a:t>
            </a:r>
          </a:p>
          <a:p>
            <a:r>
              <a:rPr lang="fr-FR" sz="2400" b="1" i="0" strike="noStrike" cap="none" spc="0" baseline="0" dirty="0">
                <a:solidFill>
                  <a:srgbClr val="FF0000"/>
                </a:solidFill>
                <a:effectLst/>
                <a:latin typeface="Arial"/>
                <a:ea typeface="Arial"/>
                <a:cs typeface="Arial"/>
              </a:rPr>
              <a:t>Dépister et traiter : </a:t>
            </a:r>
            <a:r>
              <a:rPr lang="fr-FR" sz="2400" b="0" i="0" strike="noStrike" cap="none" spc="0" baseline="0" dirty="0">
                <a:solidFill>
                  <a:srgbClr val="262626"/>
                </a:solidFill>
                <a:effectLst/>
                <a:latin typeface="Arial"/>
                <a:ea typeface="Arial"/>
                <a:cs typeface="Arial"/>
              </a:rPr>
              <a:t>découvrir et diagnostiquer les cas au bon moment pour donner un traitement approprié, prévenir les maladies graves et en réduire la propagation ultérieure.</a:t>
            </a:r>
          </a:p>
          <a:p>
            <a:endParaRPr lang="en-US" sz="2400" dirty="0"/>
          </a:p>
          <a:p>
            <a:endParaRPr lang="en-US" sz="2400" dirty="0"/>
          </a:p>
        </p:txBody>
      </p:sp>
      <p:pic>
        <p:nvPicPr>
          <p:cNvPr id="5" name="Picture 4">
            <a:extLst>
              <a:ext uri="{FF2B5EF4-FFF2-40B4-BE49-F238E27FC236}">
                <a16:creationId xmlns:a16="http://schemas.microsoft.com/office/drawing/2014/main" id="{320155D0-BBF3-45EA-8D1B-F463CB7DEEAA}"/>
              </a:ext>
            </a:extLst>
          </p:cNvPr>
          <p:cNvPicPr>
            <a:picLocks noChangeAspect="1"/>
          </p:cNvPicPr>
          <p:nvPr/>
        </p:nvPicPr>
        <p:blipFill>
          <a:blip r:embed="rId3"/>
          <a:stretch>
            <a:fillRect/>
          </a:stretch>
        </p:blipFill>
        <p:spPr>
          <a:xfrm>
            <a:off x="7107726" y="2037644"/>
            <a:ext cx="4947042" cy="2782711"/>
          </a:xfrm>
          <a:prstGeom prst="rect">
            <a:avLst/>
          </a:prstGeom>
        </p:spPr>
      </p:pic>
    </p:spTree>
    <p:extLst>
      <p:ext uri="{BB962C8B-B14F-4D97-AF65-F5344CB8AC3E}">
        <p14:creationId xmlns:p14="http://schemas.microsoft.com/office/powerpoint/2010/main" val="135598511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E0F1-2ACA-595C-3581-954FD438C266}"/>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n° 7</a:t>
            </a:r>
          </a:p>
        </p:txBody>
      </p:sp>
      <p:sp>
        <p:nvSpPr>
          <p:cNvPr id="3" name="Content Placeholder 2">
            <a:extLst>
              <a:ext uri="{FF2B5EF4-FFF2-40B4-BE49-F238E27FC236}">
                <a16:creationId xmlns:a16="http://schemas.microsoft.com/office/drawing/2014/main" id="{87C904D8-1114-4CB2-8331-B47531C7588F}"/>
              </a:ext>
            </a:extLst>
          </p:cNvPr>
          <p:cNvSpPr>
            <a:spLocks noGrp="1"/>
          </p:cNvSpPr>
          <p:nvPr>
            <p:ph idx="1"/>
          </p:nvPr>
        </p:nvSpPr>
        <p:spPr>
          <a:xfrm>
            <a:off x="838200" y="1636730"/>
            <a:ext cx="10022633" cy="4932746"/>
          </a:xfrm>
        </p:spPr>
        <p:txBody>
          <a:bodyPr/>
          <a:lstStyle/>
          <a:p>
            <a:r>
              <a:rPr lang="fr-FR" sz="2800" b="0" i="0" strike="noStrike" cap="none" spc="0" baseline="0" dirty="0">
                <a:solidFill>
                  <a:srgbClr val="262626"/>
                </a:solidFill>
                <a:effectLst/>
                <a:latin typeface="Arial"/>
                <a:ea typeface="Arial"/>
                <a:cs typeface="Arial"/>
              </a:rPr>
              <a:t>Un homme de 32 ans se présente à l’hôpital.</a:t>
            </a:r>
          </a:p>
          <a:p>
            <a:r>
              <a:rPr lang="fr-FR" sz="2800" b="0" i="0" strike="noStrike" cap="none" spc="0" baseline="0" dirty="0">
                <a:solidFill>
                  <a:srgbClr val="262626"/>
                </a:solidFill>
                <a:effectLst/>
                <a:latin typeface="Arial"/>
                <a:ea typeface="Arial"/>
                <a:cs typeface="Arial"/>
              </a:rPr>
              <a:t>Il présente une toux, un mal de gorge et une congestion nasale.  De nombreux membres de sa famille sont atteints de la COVID, et il a lui-même reçu un test positif à la COVID plus tôt dans la journée par un agent de santé communautaire.</a:t>
            </a:r>
          </a:p>
          <a:p>
            <a:r>
              <a:rPr lang="fr-FR" sz="2800" b="0" i="0" strike="noStrike" cap="none" spc="0" baseline="0" dirty="0">
                <a:solidFill>
                  <a:srgbClr val="262626"/>
                </a:solidFill>
                <a:effectLst/>
                <a:latin typeface="Arial"/>
                <a:ea typeface="Arial"/>
                <a:cs typeface="Arial"/>
              </a:rPr>
              <a:t>Signes vitaux : Fréquence cardiaque : 88 ; TA 145/87 ; SpO2 : 96 % ; Fréquence respiratoire : 14 ; Temp. 38,2 °C</a:t>
            </a:r>
          </a:p>
          <a:p>
            <a:r>
              <a:rPr lang="fr-FR" sz="2800" b="0" i="0" strike="noStrike" cap="none" spc="0" baseline="0" dirty="0">
                <a:solidFill>
                  <a:srgbClr val="262626"/>
                </a:solidFill>
                <a:effectLst/>
                <a:latin typeface="Arial"/>
                <a:ea typeface="Arial"/>
                <a:cs typeface="Arial"/>
              </a:rPr>
              <a:t>Il semble cliniquement stable, sans dyspnée, ses poumons sont libres, il est alerte et orienté.</a:t>
            </a:r>
          </a:p>
        </p:txBody>
      </p:sp>
    </p:spTree>
    <p:extLst>
      <p:ext uri="{BB962C8B-B14F-4D97-AF65-F5344CB8AC3E}">
        <p14:creationId xmlns:p14="http://schemas.microsoft.com/office/powerpoint/2010/main" val="350434300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B1AD-698A-4AB6-BF0D-0A5E1D869767}"/>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n° 7 : suite</a:t>
            </a:r>
          </a:p>
        </p:txBody>
      </p:sp>
      <p:sp>
        <p:nvSpPr>
          <p:cNvPr id="3" name="Content Placeholder 2">
            <a:extLst>
              <a:ext uri="{FF2B5EF4-FFF2-40B4-BE49-F238E27FC236}">
                <a16:creationId xmlns:a16="http://schemas.microsoft.com/office/drawing/2014/main" id="{251CC5E4-89CB-2982-004B-EC7E6D9160D9}"/>
              </a:ext>
            </a:extLst>
          </p:cNvPr>
          <p:cNvSpPr>
            <a:spLocks noGrp="1"/>
          </p:cNvSpPr>
          <p:nvPr>
            <p:ph idx="1"/>
          </p:nvPr>
        </p:nvSpPr>
        <p:spPr/>
        <p:txBody>
          <a:bodyPr/>
          <a:lstStyle/>
          <a:p>
            <a:r>
              <a:rPr lang="fr-FR" sz="2800" b="1" i="0" strike="noStrike" cap="none" spc="0" baseline="0">
                <a:solidFill>
                  <a:srgbClr val="262626"/>
                </a:solidFill>
                <a:effectLst/>
                <a:latin typeface="Arial"/>
                <a:ea typeface="Arial"/>
                <a:cs typeface="Arial"/>
              </a:rPr>
              <a:t>Ce patient est-il atteint de la COVID ?</a:t>
            </a:r>
          </a:p>
          <a:p>
            <a:pPr lvl="1"/>
            <a:r>
              <a:rPr lang="fr-FR" sz="2400" b="0" i="0" strike="noStrike" cap="none" spc="0" baseline="0">
                <a:solidFill>
                  <a:srgbClr val="262626"/>
                </a:solidFill>
                <a:effectLst/>
                <a:latin typeface="Arial"/>
                <a:ea typeface="Arial"/>
                <a:cs typeface="Arial"/>
              </a:rPr>
              <a:t>Oui, cela a été confirmé par un test antigénique rapide avant l’arrivée à l’hôpital, ne nécessite pas de test de confirmation supplémentaire.</a:t>
            </a:r>
          </a:p>
          <a:p>
            <a:r>
              <a:rPr lang="fr-FR" sz="2800" b="1" i="0" strike="noStrike" cap="none" spc="0" baseline="0">
                <a:solidFill>
                  <a:srgbClr val="262626"/>
                </a:solidFill>
                <a:effectLst/>
                <a:latin typeface="Arial"/>
                <a:ea typeface="Arial"/>
                <a:cs typeface="Arial"/>
              </a:rPr>
              <a:t>Ce patient présente-t-il des symptômes graves ?</a:t>
            </a:r>
          </a:p>
          <a:p>
            <a:pPr lvl="1"/>
            <a:r>
              <a:rPr lang="fr-FR" sz="2400" b="0" i="0" strike="noStrike" cap="none" spc="0" baseline="0">
                <a:solidFill>
                  <a:srgbClr val="262626"/>
                </a:solidFill>
                <a:effectLst/>
                <a:latin typeface="Arial"/>
                <a:ea typeface="Arial"/>
                <a:cs typeface="Arial"/>
              </a:rPr>
              <a:t>Non, il répond aux critères de symptômes légers.</a:t>
            </a:r>
          </a:p>
          <a:p>
            <a:r>
              <a:rPr lang="fr-FR" sz="2800" b="1" i="0" strike="noStrike" cap="none" spc="0" baseline="0">
                <a:solidFill>
                  <a:srgbClr val="262626"/>
                </a:solidFill>
                <a:effectLst/>
                <a:latin typeface="Arial"/>
                <a:ea typeface="Arial"/>
                <a:cs typeface="Arial"/>
              </a:rPr>
              <a:t>A-t-il présenté des symptômes pendant moins de cinq jours ?</a:t>
            </a:r>
          </a:p>
          <a:p>
            <a:pPr lvl="1"/>
            <a:r>
              <a:rPr lang="fr-FR" sz="2400" b="0" i="0" strike="noStrike" cap="none" spc="0" baseline="0">
                <a:solidFill>
                  <a:srgbClr val="262626"/>
                </a:solidFill>
                <a:effectLst/>
                <a:latin typeface="Arial"/>
                <a:ea typeface="Arial"/>
                <a:cs typeface="Arial"/>
              </a:rPr>
              <a:t>Oui, il a des symptômes depuis 3 jours.</a:t>
            </a:r>
          </a:p>
        </p:txBody>
      </p:sp>
    </p:spTree>
    <p:extLst>
      <p:ext uri="{BB962C8B-B14F-4D97-AF65-F5344CB8AC3E}">
        <p14:creationId xmlns:p14="http://schemas.microsoft.com/office/powerpoint/2010/main" val="3949711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1CD8-682A-C6D4-D4B5-680BAF8D8AEC}"/>
              </a:ext>
            </a:extLst>
          </p:cNvPr>
          <p:cNvSpPr>
            <a:spLocks noGrp="1"/>
          </p:cNvSpPr>
          <p:nvPr>
            <p:ph type="title"/>
          </p:nvPr>
        </p:nvSpPr>
        <p:spPr>
          <a:xfrm>
            <a:off x="171855" y="0"/>
            <a:ext cx="8543925" cy="800039"/>
          </a:xfrm>
        </p:spPr>
        <p:txBody>
          <a:bodyPr/>
          <a:lstStyle/>
          <a:p>
            <a:r>
              <a:rPr lang="fr-FR" sz="3600" b="1" i="0" strike="noStrike" cap="none" spc="0" baseline="0">
                <a:solidFill>
                  <a:srgbClr val="577F9F"/>
                </a:solidFill>
                <a:effectLst/>
                <a:latin typeface="Arial"/>
                <a:ea typeface="Arial"/>
                <a:cs typeface="Arial"/>
              </a:rPr>
              <a:t>Cas n° 7 : suite</a:t>
            </a:r>
          </a:p>
        </p:txBody>
      </p:sp>
      <p:sp>
        <p:nvSpPr>
          <p:cNvPr id="3" name="Content Placeholder 2">
            <a:extLst>
              <a:ext uri="{FF2B5EF4-FFF2-40B4-BE49-F238E27FC236}">
                <a16:creationId xmlns:a16="http://schemas.microsoft.com/office/drawing/2014/main" id="{0978DF03-1D98-7262-A9A6-C965B35D277E}"/>
              </a:ext>
            </a:extLst>
          </p:cNvPr>
          <p:cNvSpPr>
            <a:spLocks noGrp="1"/>
          </p:cNvSpPr>
          <p:nvPr>
            <p:ph idx="1"/>
          </p:nvPr>
        </p:nvSpPr>
        <p:spPr>
          <a:xfrm>
            <a:off x="1140968" y="800039"/>
            <a:ext cx="9910064" cy="4827251"/>
          </a:xfrm>
        </p:spPr>
        <p:txBody>
          <a:bodyPr/>
          <a:lstStyle/>
          <a:p>
            <a:r>
              <a:rPr lang="fr-FR" sz="2400" b="1" i="0" strike="noStrike" cap="none" spc="0" baseline="0" dirty="0">
                <a:solidFill>
                  <a:srgbClr val="262626"/>
                </a:solidFill>
                <a:effectLst/>
                <a:latin typeface="Arial"/>
                <a:ea typeface="Arial"/>
                <a:cs typeface="Arial"/>
              </a:rPr>
              <a:t>Ce patient est-il un patient à haut risque ?</a:t>
            </a:r>
          </a:p>
          <a:p>
            <a:pPr lvl="1"/>
            <a:r>
              <a:rPr lang="fr-FR" sz="2000" b="0" i="0" strike="noStrike" cap="none" spc="0" baseline="0" dirty="0">
                <a:solidFill>
                  <a:srgbClr val="262626"/>
                </a:solidFill>
                <a:effectLst/>
                <a:latin typeface="Arial"/>
                <a:ea typeface="Arial"/>
                <a:cs typeface="Arial"/>
              </a:rPr>
              <a:t>Oui. En posant des questions supplémentaires, vous apprenez qu’il est atteint d’une maladie rénale significative et que ses médecins ont dit qu’il était proche de la dialyse.</a:t>
            </a:r>
          </a:p>
          <a:p>
            <a:r>
              <a:rPr lang="fr-FR" sz="2400" b="1" i="0" strike="noStrike" cap="none" spc="0" baseline="0" dirty="0">
                <a:solidFill>
                  <a:srgbClr val="262626"/>
                </a:solidFill>
                <a:effectLst/>
                <a:latin typeface="Arial"/>
                <a:ea typeface="Arial"/>
                <a:cs typeface="Arial"/>
              </a:rPr>
              <a:t>Prend-il également des médicaments qui pourraient être contre-indiqués ou nécessiter un ajustement ?</a:t>
            </a:r>
          </a:p>
          <a:p>
            <a:pPr lvl="1"/>
            <a:r>
              <a:rPr lang="fr-FR" sz="2000" b="0" i="0" strike="noStrike" cap="none" spc="0" baseline="0" dirty="0">
                <a:solidFill>
                  <a:srgbClr val="262626"/>
                </a:solidFill>
                <a:effectLst/>
                <a:latin typeface="Arial"/>
                <a:ea typeface="Arial"/>
                <a:cs typeface="Arial"/>
              </a:rPr>
              <a:t>Non, il n’a pas d’interactions médicamenteuses.  Vous vérifiez à nouveau sa liste avec le vérificateur d’interactions en ligne.</a:t>
            </a:r>
          </a:p>
          <a:p>
            <a:r>
              <a:rPr lang="fr-FR" sz="2400" b="1" i="0" strike="noStrike" cap="none" spc="0" baseline="0" dirty="0">
                <a:solidFill>
                  <a:srgbClr val="262626"/>
                </a:solidFill>
                <a:effectLst/>
                <a:latin typeface="Arial"/>
                <a:ea typeface="Arial"/>
                <a:cs typeface="Arial"/>
              </a:rPr>
              <a:t>Souffre-t-il d’une maladie rénale ou hépatique grave ?</a:t>
            </a:r>
          </a:p>
          <a:p>
            <a:pPr lvl="1"/>
            <a:r>
              <a:rPr lang="fr-FR" sz="2000" b="0" i="0" strike="noStrike" cap="none" spc="0" baseline="0" dirty="0">
                <a:solidFill>
                  <a:srgbClr val="262626"/>
                </a:solidFill>
                <a:effectLst/>
                <a:latin typeface="Arial"/>
                <a:ea typeface="Arial"/>
                <a:cs typeface="Arial"/>
              </a:rPr>
              <a:t>Oui, il est atteint d’une maladie rénale grave.</a:t>
            </a:r>
          </a:p>
          <a:p>
            <a:endParaRPr lang="en-US" sz="2400" dirty="0"/>
          </a:p>
        </p:txBody>
      </p:sp>
      <p:sp>
        <p:nvSpPr>
          <p:cNvPr id="4" name="TextBox 3">
            <a:extLst>
              <a:ext uri="{FF2B5EF4-FFF2-40B4-BE49-F238E27FC236}">
                <a16:creationId xmlns:a16="http://schemas.microsoft.com/office/drawing/2014/main" id="{CAE74DD0-0C2C-C9AD-3B7A-4B6F99B451DC}"/>
              </a:ext>
            </a:extLst>
          </p:cNvPr>
          <p:cNvSpPr txBox="1"/>
          <p:nvPr/>
        </p:nvSpPr>
        <p:spPr>
          <a:xfrm>
            <a:off x="171855" y="5103890"/>
            <a:ext cx="11848290" cy="1323439"/>
          </a:xfrm>
          <a:prstGeom prst="rect">
            <a:avLst/>
          </a:prstGeom>
          <a:noFill/>
        </p:spPr>
        <p:txBody>
          <a:bodyPr wrap="square" rtlCol="0">
            <a:spAutoFit/>
          </a:bodyPr>
          <a:lstStyle/>
          <a:p>
            <a:pPr algn="ctr"/>
            <a:r>
              <a:rPr lang="fr-FR" sz="2000" b="1" i="0" strike="noStrike" cap="none" spc="0" baseline="0" dirty="0">
                <a:solidFill>
                  <a:srgbClr val="000000"/>
                </a:solidFill>
                <a:effectLst/>
                <a:latin typeface="Arial"/>
                <a:ea typeface="Arial"/>
                <a:cs typeface="Arial"/>
              </a:rPr>
              <a:t>Cette patiente ne peut pas prendre de </a:t>
            </a:r>
            <a:r>
              <a:rPr lang="fr-FR" sz="2000" b="1" i="0" strike="noStrike" cap="none" spc="0" baseline="0" dirty="0" err="1">
                <a:solidFill>
                  <a:srgbClr val="000000"/>
                </a:solidFill>
                <a:effectLst/>
                <a:latin typeface="Arial"/>
                <a:ea typeface="Arial"/>
                <a:cs typeface="Arial"/>
              </a:rPr>
              <a:t>Paxlovid</a:t>
            </a:r>
            <a:r>
              <a:rPr lang="fr-FR" sz="2000" b="1" i="0" strike="noStrike" cap="none" spc="0" baseline="0" dirty="0">
                <a:solidFill>
                  <a:srgbClr val="000000"/>
                </a:solidFill>
                <a:effectLst/>
                <a:latin typeface="Arial"/>
                <a:ea typeface="Arial"/>
                <a:cs typeface="Arial"/>
              </a:rPr>
              <a:t>, mais elle est candidate au </a:t>
            </a:r>
            <a:r>
              <a:rPr lang="fr-FR" sz="2000" b="1" i="0" strike="noStrike" cap="none" spc="0" baseline="0" dirty="0" err="1">
                <a:solidFill>
                  <a:srgbClr val="000000"/>
                </a:solidFill>
                <a:effectLst/>
                <a:latin typeface="Arial"/>
                <a:ea typeface="Arial"/>
                <a:cs typeface="Arial"/>
              </a:rPr>
              <a:t>molnupiravir</a:t>
            </a:r>
            <a:r>
              <a:rPr lang="fr-FR" sz="2000" b="1" i="0" strike="noStrike" cap="none" spc="0" baseline="0" dirty="0">
                <a:solidFill>
                  <a:srgbClr val="000000"/>
                </a:solidFill>
                <a:effectLst/>
                <a:latin typeface="Arial"/>
                <a:ea typeface="Arial"/>
                <a:cs typeface="Arial"/>
              </a:rPr>
              <a:t>, en raison du facteur de risque et sans autre contre-indication. </a:t>
            </a:r>
          </a:p>
          <a:p>
            <a:pPr algn="ctr"/>
            <a:endParaRPr lang="en-US" sz="2000" b="1" dirty="0">
              <a:highlight>
                <a:srgbClr val="00FF00"/>
              </a:highlight>
            </a:endParaRPr>
          </a:p>
          <a:p>
            <a:pPr algn="ctr"/>
            <a:r>
              <a:rPr lang="fr-FR" sz="2000" b="1" i="0" strike="noStrike" cap="none" spc="0" baseline="0" dirty="0">
                <a:solidFill>
                  <a:srgbClr val="000000"/>
                </a:solidFill>
                <a:effectLst/>
                <a:latin typeface="Arial"/>
                <a:ea typeface="Arial"/>
                <a:cs typeface="Arial"/>
              </a:rPr>
              <a:t>Prescrivez du </a:t>
            </a:r>
            <a:r>
              <a:rPr lang="fr-FR" sz="2000" b="1" i="0" strike="noStrike" cap="none" spc="0" baseline="0" dirty="0" err="1">
                <a:solidFill>
                  <a:srgbClr val="000000"/>
                </a:solidFill>
                <a:effectLst/>
                <a:latin typeface="Arial"/>
                <a:ea typeface="Arial"/>
                <a:cs typeface="Arial"/>
              </a:rPr>
              <a:t>molnupiravir</a:t>
            </a:r>
            <a:r>
              <a:rPr lang="fr-FR" sz="2000" b="1" i="0" strike="noStrike" cap="none" spc="0" baseline="0" dirty="0">
                <a:solidFill>
                  <a:srgbClr val="000000"/>
                </a:solidFill>
                <a:effectLst/>
                <a:latin typeface="Arial"/>
                <a:ea typeface="Arial"/>
                <a:cs typeface="Arial"/>
              </a:rPr>
              <a:t> !  Et conseillez-le sur la contraception !</a:t>
            </a:r>
          </a:p>
        </p:txBody>
      </p:sp>
    </p:spTree>
    <p:extLst>
      <p:ext uri="{BB962C8B-B14F-4D97-AF65-F5344CB8AC3E}">
        <p14:creationId xmlns:p14="http://schemas.microsoft.com/office/powerpoint/2010/main" val="2656748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FAC80F-ACFF-0179-0B9C-4B758EA53AC5}"/>
              </a:ext>
            </a:extLst>
          </p:cNvPr>
          <p:cNvSpPr>
            <a:spLocks noGrp="1"/>
          </p:cNvSpPr>
          <p:nvPr>
            <p:ph type="title"/>
          </p:nvPr>
        </p:nvSpPr>
        <p:spPr/>
        <p:txBody>
          <a:bodyPr>
            <a:normAutofit fontScale="90000"/>
          </a:bodyPr>
          <a:lstStyle/>
          <a:p>
            <a:r>
              <a:rPr lang="fr-FR" sz="3600" b="0" i="0" strike="noStrike" cap="none" spc="300" baseline="0">
                <a:solidFill>
                  <a:srgbClr val="FFFFFF"/>
                </a:solidFill>
                <a:effectLst/>
                <a:latin typeface="Arial"/>
                <a:ea typeface="Arial"/>
                <a:cs typeface="Arial"/>
              </a:rPr>
              <a:t>Dépister et traiter : questions supplémentaires et méthode d’opérationnalisation</a:t>
            </a:r>
          </a:p>
        </p:txBody>
      </p:sp>
      <p:sp>
        <p:nvSpPr>
          <p:cNvPr id="4" name="Picture Placeholder 3">
            <a:extLst>
              <a:ext uri="{FF2B5EF4-FFF2-40B4-BE49-F238E27FC236}">
                <a16:creationId xmlns:a16="http://schemas.microsoft.com/office/drawing/2014/main" id="{42D48087-2224-FA56-53E2-54B7784D7579}"/>
              </a:ext>
            </a:extLst>
          </p:cNvPr>
          <p:cNvSpPr>
            <a:spLocks noGrp="1"/>
          </p:cNvSpPr>
          <p:nvPr>
            <p:ph type="pic" sz="quarter" idx="10"/>
          </p:nvPr>
        </p:nvSpPr>
        <p:spPr/>
        <p:txBody>
          <a:bodyPr/>
          <a:lstStyle/>
          <a:p>
            <a:endParaRPr/>
          </a:p>
        </p:txBody>
      </p:sp>
    </p:spTree>
    <p:extLst>
      <p:ext uri="{BB962C8B-B14F-4D97-AF65-F5344CB8AC3E}">
        <p14:creationId xmlns:p14="http://schemas.microsoft.com/office/powerpoint/2010/main" val="359265856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86B-FD3F-FDE9-5D46-3100816A3D96}"/>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Objectifs</a:t>
            </a:r>
          </a:p>
        </p:txBody>
      </p:sp>
      <p:sp>
        <p:nvSpPr>
          <p:cNvPr id="3" name="Content Placeholder 2">
            <a:extLst>
              <a:ext uri="{FF2B5EF4-FFF2-40B4-BE49-F238E27FC236}">
                <a16:creationId xmlns:a16="http://schemas.microsoft.com/office/drawing/2014/main" id="{70ACB36B-24FD-8A8B-B8B7-9F097800D014}"/>
              </a:ext>
            </a:extLst>
          </p:cNvPr>
          <p:cNvSpPr>
            <a:spLocks noGrp="1"/>
          </p:cNvSpPr>
          <p:nvPr>
            <p:ph idx="1"/>
          </p:nvPr>
        </p:nvSpPr>
        <p:spPr/>
        <p:txBody>
          <a:bodyPr/>
          <a:lstStyle/>
          <a:p>
            <a:r>
              <a:rPr lang="fr-FR" sz="2800" b="0" i="0" strike="noStrike" cap="none" spc="0" baseline="0">
                <a:solidFill>
                  <a:srgbClr val="262626"/>
                </a:solidFill>
                <a:effectLst/>
                <a:latin typeface="Arial"/>
                <a:ea typeface="Arial"/>
                <a:cs typeface="Arial"/>
              </a:rPr>
              <a:t>Comprendre les questions fréquentes concernant la mise en œuvre de la stratégie « dépister et traiter ».</a:t>
            </a:r>
          </a:p>
          <a:p>
            <a:r>
              <a:rPr lang="fr-FR" sz="2800" b="0" i="0" strike="noStrike" cap="none" spc="0" baseline="0">
                <a:solidFill>
                  <a:srgbClr val="262626"/>
                </a:solidFill>
                <a:effectLst/>
                <a:latin typeface="Arial"/>
                <a:ea typeface="Arial"/>
                <a:cs typeface="Arial"/>
              </a:rPr>
              <a:t>Apprécier l’avantage de la stratégie « dépister et traiter » pour le renforcement des systèmes de santé. </a:t>
            </a:r>
          </a:p>
          <a:p>
            <a:r>
              <a:rPr lang="fr-FR" sz="2800" b="0" i="0" strike="noStrike" cap="none" spc="0" baseline="0">
                <a:solidFill>
                  <a:srgbClr val="262626"/>
                </a:solidFill>
                <a:effectLst/>
                <a:latin typeface="Arial"/>
                <a:ea typeface="Arial"/>
                <a:cs typeface="Arial"/>
              </a:rPr>
              <a:t>Prévoir la mise en œuvre de la stratégie « dépister et traiter » dans votre cadre clinique.</a:t>
            </a:r>
          </a:p>
          <a:p>
            <a:endParaRPr lang="en-US"/>
          </a:p>
          <a:p>
            <a:endParaRPr lang="en-US"/>
          </a:p>
        </p:txBody>
      </p:sp>
    </p:spTree>
    <p:extLst>
      <p:ext uri="{BB962C8B-B14F-4D97-AF65-F5344CB8AC3E}">
        <p14:creationId xmlns:p14="http://schemas.microsoft.com/office/powerpoint/2010/main" val="142594364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A28FA5-13F2-E945-8640-630E61D7F7D4}"/>
              </a:ext>
            </a:extLst>
          </p:cNvPr>
          <p:cNvSpPr txBox="1"/>
          <p:nvPr/>
        </p:nvSpPr>
        <p:spPr>
          <a:xfrm>
            <a:off x="304800" y="222620"/>
            <a:ext cx="11582400"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fr-FR" sz="3200" b="1" i="0" strike="noStrike" cap="none" spc="0" baseline="0">
                <a:solidFill>
                  <a:srgbClr val="577F9F"/>
                </a:solidFill>
                <a:effectLst/>
                <a:latin typeface="Arial"/>
                <a:ea typeface="Arial"/>
                <a:cs typeface="Arial"/>
              </a:rPr>
              <a:t>Comment la stratégie « dépister et traiter » peut-elle améliorer l’expérience de mon équipe clinique ? </a:t>
            </a:r>
          </a:p>
        </p:txBody>
      </p:sp>
      <p:sp>
        <p:nvSpPr>
          <p:cNvPr id="5" name="Content Placeholder 3">
            <a:extLst>
              <a:ext uri="{FF2B5EF4-FFF2-40B4-BE49-F238E27FC236}">
                <a16:creationId xmlns:a16="http://schemas.microsoft.com/office/drawing/2014/main" id="{B6ACC662-5430-C028-667C-7819074CEF2F}"/>
              </a:ext>
            </a:extLst>
          </p:cNvPr>
          <p:cNvSpPr txBox="1"/>
          <p:nvPr/>
        </p:nvSpPr>
        <p:spPr>
          <a:xfrm>
            <a:off x="762001" y="916781"/>
            <a:ext cx="10972800" cy="5024438"/>
          </a:xfrm>
          <a:prstGeom prst="rect">
            <a:avLst/>
          </a:prstGeom>
        </p:spPr>
        <p:txBody>
          <a:bodyPr vert="horz" lIns="91440" tIns="45720" rIns="91440" bIns="45720" rtlCol="0" anchor="t">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r>
              <a:rPr lang="fr-FR" sz="2800" b="0" i="0" strike="noStrike" cap="none" spc="0" baseline="0">
                <a:solidFill>
                  <a:srgbClr val="262626"/>
                </a:solidFill>
                <a:effectLst/>
                <a:latin typeface="Arial"/>
                <a:ea typeface="Arial"/>
                <a:cs typeface="Arial"/>
              </a:rPr>
              <a:t>Avoir la possibilité d’offrir de meilleurs traitements aux patients est EXCELLENT et MOTIVANT, en particulier avec le stress continu de la pandémie.</a:t>
            </a:r>
            <a:endParaRPr lang="en-US">
              <a:cs typeface="Calibri"/>
            </a:endParaRPr>
          </a:p>
          <a:p>
            <a:r>
              <a:rPr lang="fr-FR" sz="2800" b="0" i="0" strike="noStrike" cap="none" spc="0" baseline="0">
                <a:solidFill>
                  <a:srgbClr val="262626"/>
                </a:solidFill>
                <a:effectLst/>
                <a:latin typeface="Arial"/>
                <a:ea typeface="Arial"/>
                <a:cs typeface="Arial"/>
              </a:rPr>
              <a:t>Réduire la charge pesant sur les systèmes de santé, et donc la charge de travail, en ayant moins de personnes hospitalisées atteintes de COVID sévère.</a:t>
            </a:r>
            <a:endParaRPr lang="en-US"/>
          </a:p>
          <a:p>
            <a:r>
              <a:rPr lang="fr-FR" sz="2800" b="0" i="0" strike="noStrike" cap="none" spc="0" baseline="0">
                <a:solidFill>
                  <a:srgbClr val="262626"/>
                </a:solidFill>
                <a:effectLst/>
                <a:latin typeface="Arial"/>
                <a:ea typeface="Arial"/>
                <a:cs typeface="Arial"/>
              </a:rPr>
              <a:t>Un flux de travail rationalisé et efficace peut se traduire par une meilleure prise en charge des patients dans tous les processus de la maladie (pas seulement la COVID).</a:t>
            </a:r>
          </a:p>
          <a:p>
            <a:r>
              <a:rPr lang="fr-FR" sz="2800" b="0" i="0" strike="noStrike" cap="none" spc="0" baseline="0">
                <a:solidFill>
                  <a:srgbClr val="262626"/>
                </a:solidFill>
                <a:effectLst/>
                <a:latin typeface="Arial"/>
                <a:ea typeface="Arial"/>
                <a:cs typeface="Arial"/>
              </a:rPr>
              <a:t>Amélioration de l’accès aux tests et de l’identification des cas. </a:t>
            </a:r>
          </a:p>
          <a:p>
            <a:endParaRPr lang="en-US"/>
          </a:p>
        </p:txBody>
      </p:sp>
      <p:sp>
        <p:nvSpPr>
          <p:cNvPr id="6" name="Slide Number Placeholder 2">
            <a:extLst>
              <a:ext uri="{FF2B5EF4-FFF2-40B4-BE49-F238E27FC236}">
                <a16:creationId xmlns:a16="http://schemas.microsoft.com/office/drawing/2014/main" id="{48E5B5A0-0C9F-F979-791E-98892452EE96}"/>
              </a:ext>
            </a:extLst>
          </p:cNvPr>
          <p:cNvSpPr txBox="1"/>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F1F82B-EACD-44DD-B37E-7A7D49CC393D}" type="slidenum">
              <a:rPr lang="en-US" smtClean="0"/>
              <a:pPr>
                <a:defRPr/>
              </a:pPr>
              <a:t>105</a:t>
            </a:fld>
            <a:endParaRPr lang="en-US"/>
          </a:p>
        </p:txBody>
      </p:sp>
    </p:spTree>
    <p:extLst>
      <p:ext uri="{BB962C8B-B14F-4D97-AF65-F5344CB8AC3E}">
        <p14:creationId xmlns:p14="http://schemas.microsoft.com/office/powerpoint/2010/main" val="242540332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50E051-74AD-CAB0-2F07-FFC6091BD9B2}"/>
              </a:ext>
            </a:extLst>
          </p:cNvPr>
          <p:cNvSpPr>
            <a:spLocks noGrp="1"/>
          </p:cNvSpPr>
          <p:nvPr>
            <p:ph type="title"/>
          </p:nvPr>
        </p:nvSpPr>
        <p:spPr>
          <a:xfrm>
            <a:off x="390726" y="479768"/>
            <a:ext cx="11466975" cy="1097823"/>
          </a:xfrm>
        </p:spPr>
        <p:txBody>
          <a:bodyPr>
            <a:normAutofit fontScale="90000"/>
          </a:bodyPr>
          <a:lstStyle/>
          <a:p>
            <a:r>
              <a:rPr lang="fr-FR" sz="3600" b="1" i="0" strike="noStrike" cap="none" spc="0" baseline="0" dirty="0">
                <a:solidFill>
                  <a:srgbClr val="577F9F"/>
                </a:solidFill>
                <a:effectLst/>
                <a:latin typeface="Arial"/>
                <a:ea typeface="Arial"/>
                <a:cs typeface="Arial"/>
              </a:rPr>
              <a:t>Comment la stratégie « dépister et traiter » pour la COVID-19 peut-elle améliorer les expériences des patients à l’avenir ? </a:t>
            </a:r>
          </a:p>
        </p:txBody>
      </p:sp>
      <p:sp>
        <p:nvSpPr>
          <p:cNvPr id="2" name="Content Placeholder 1">
            <a:extLst>
              <a:ext uri="{FF2B5EF4-FFF2-40B4-BE49-F238E27FC236}">
                <a16:creationId xmlns:a16="http://schemas.microsoft.com/office/drawing/2014/main" id="{2346D15D-4E2A-0288-4C6B-21FBC27EDEE9}"/>
              </a:ext>
            </a:extLst>
          </p:cNvPr>
          <p:cNvSpPr>
            <a:spLocks noGrp="1"/>
          </p:cNvSpPr>
          <p:nvPr>
            <p:ph idx="1"/>
          </p:nvPr>
        </p:nvSpPr>
        <p:spPr>
          <a:xfrm>
            <a:off x="755357" y="1756979"/>
            <a:ext cx="10737715" cy="4932746"/>
          </a:xfrm>
        </p:spPr>
        <p:txBody>
          <a:bodyPr/>
          <a:lstStyle/>
          <a:p>
            <a:r>
              <a:rPr lang="fr-FR" sz="2400" b="0" i="0" strike="noStrike" cap="none" spc="0" baseline="0" dirty="0">
                <a:solidFill>
                  <a:srgbClr val="000000"/>
                </a:solidFill>
                <a:effectLst/>
                <a:latin typeface="Helvetica"/>
                <a:ea typeface="Helvetica"/>
                <a:cs typeface="Helvetica"/>
              </a:rPr>
              <a:t>La stratégie « dépister et traiter » pour la COVID-19 renforcera notre capacité à appliquer des approches similaires de diagnostic précoce et d’instauration du traitement pour TOUS les patients</a:t>
            </a:r>
          </a:p>
          <a:p>
            <a:pPr lvl="1"/>
            <a:r>
              <a:rPr lang="fr-FR" sz="2000" b="0" i="0" strike="noStrike" cap="none" spc="0" baseline="0" dirty="0">
                <a:solidFill>
                  <a:srgbClr val="262626"/>
                </a:solidFill>
                <a:effectLst/>
                <a:latin typeface="Arial"/>
                <a:ea typeface="Arial"/>
                <a:cs typeface="Arial"/>
              </a:rPr>
              <a:t>Les futurs variants de la COVID-19 pourraient présenter des manifestations plus sévères, auquel cas cette stratégie aurait un impact potentiel considérable.</a:t>
            </a:r>
            <a:endParaRPr lang="en-US" sz="2000" b="1" dirty="0">
              <a:effectLst/>
              <a:ea typeface="Calibri" panose="020F0502020204030204"/>
              <a:cs typeface="Times New Roman"/>
            </a:endParaRPr>
          </a:p>
          <a:p>
            <a:pPr>
              <a:lnSpc>
                <a:spcPct val="107000"/>
              </a:lnSpc>
              <a:spcAft>
                <a:spcPts val="800"/>
              </a:spcAft>
            </a:pPr>
            <a:r>
              <a:rPr lang="fr-FR" sz="2400" b="1" i="0" strike="noStrike" cap="none" spc="0" baseline="0" dirty="0">
                <a:solidFill>
                  <a:srgbClr val="262626"/>
                </a:solidFill>
                <a:effectLst/>
                <a:latin typeface="Arial"/>
                <a:ea typeface="Arial"/>
                <a:cs typeface="Arial"/>
              </a:rPr>
              <a:t>Un diagnostic précoce et l’instauration d’un traitement </a:t>
            </a:r>
            <a:r>
              <a:rPr lang="fr-FR" sz="2400" b="0" i="0" strike="noStrike" cap="none" spc="0" baseline="0" dirty="0">
                <a:solidFill>
                  <a:srgbClr val="262626"/>
                </a:solidFill>
                <a:effectLst/>
                <a:latin typeface="Arial"/>
                <a:ea typeface="Arial"/>
                <a:cs typeface="Arial"/>
              </a:rPr>
              <a:t>peuvent modifier l’évolution de la maladie pour d’autres maladies en plus de la COVID-19.  </a:t>
            </a:r>
            <a:endParaRPr lang="en-US" sz="2400" dirty="0"/>
          </a:p>
          <a:p>
            <a:pPr lvl="1">
              <a:lnSpc>
                <a:spcPct val="107000"/>
              </a:lnSpc>
              <a:spcAft>
                <a:spcPts val="800"/>
              </a:spcAft>
            </a:pPr>
            <a:r>
              <a:rPr lang="fr-FR" sz="2000" b="0" i="0" strike="noStrike" cap="none" spc="0" baseline="0" dirty="0">
                <a:solidFill>
                  <a:srgbClr val="262626"/>
                </a:solidFill>
                <a:effectLst/>
                <a:latin typeface="Arial"/>
                <a:ea typeface="Arial"/>
                <a:cs typeface="Arial"/>
              </a:rPr>
              <a:t>Par exemple, l’identification et le traitement précoces des infections aiguës telles que la pneumonie ou les infections des voies urinaires peuvent prévenir la progression vers une infection plus grave. </a:t>
            </a:r>
            <a:endParaRPr lang="en-US" sz="2000" dirty="0">
              <a:ea typeface="Calibri" panose="020F0502020204030204"/>
              <a:cs typeface="Calibri"/>
            </a:endParaRPr>
          </a:p>
          <a:p>
            <a:endParaRPr lang="en-US" sz="2400" dirty="0">
              <a:solidFill>
                <a:srgbClr val="000000"/>
              </a:solidFill>
              <a:effectLst/>
              <a:latin typeface="Helvetica" pitchFamily="2" charset="0"/>
            </a:endParaRPr>
          </a:p>
        </p:txBody>
      </p:sp>
      <p:sp>
        <p:nvSpPr>
          <p:cNvPr id="5" name="Slide Number Placeholder 2">
            <a:extLst>
              <a:ext uri="{FF2B5EF4-FFF2-40B4-BE49-F238E27FC236}">
                <a16:creationId xmlns:a16="http://schemas.microsoft.com/office/drawing/2014/main" id="{919713BE-9011-0C9D-4D3E-AF9DE0AC2BA0}"/>
              </a:ext>
            </a:extLst>
          </p:cNvPr>
          <p:cNvSpPr txBox="1"/>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F1F82B-EACD-44DD-B37E-7A7D49CC393D}" type="slidenum">
              <a:rPr lang="en-US" smtClean="0"/>
              <a:pPr>
                <a:defRPr/>
              </a:pPr>
              <a:t>106</a:t>
            </a:fld>
            <a:endParaRPr lang="en-US"/>
          </a:p>
        </p:txBody>
      </p:sp>
    </p:spTree>
    <p:extLst>
      <p:ext uri="{BB962C8B-B14F-4D97-AF65-F5344CB8AC3E}">
        <p14:creationId xmlns:p14="http://schemas.microsoft.com/office/powerpoint/2010/main" val="83440820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11B6-462E-00EA-08DB-079831CEC040}"/>
              </a:ext>
            </a:extLst>
          </p:cNvPr>
          <p:cNvSpPr>
            <a:spLocks noGrp="1"/>
          </p:cNvSpPr>
          <p:nvPr>
            <p:ph type="title"/>
          </p:nvPr>
        </p:nvSpPr>
        <p:spPr/>
        <p:txBody>
          <a:bodyPr>
            <a:normAutofit fontScale="90000"/>
          </a:bodyPr>
          <a:lstStyle/>
          <a:p>
            <a:r>
              <a:rPr lang="fr-FR" sz="3600" b="1" i="0" strike="noStrike" cap="none" spc="0" baseline="0">
                <a:solidFill>
                  <a:srgbClr val="577F9F"/>
                </a:solidFill>
                <a:effectLst/>
                <a:latin typeface="Arial"/>
                <a:ea typeface="Arial"/>
                <a:cs typeface="Arial"/>
              </a:rPr>
              <a:t>Tenez compte de votre contexte clinique</a:t>
            </a:r>
          </a:p>
        </p:txBody>
      </p:sp>
      <p:sp>
        <p:nvSpPr>
          <p:cNvPr id="3" name="Content Placeholder 2">
            <a:extLst>
              <a:ext uri="{FF2B5EF4-FFF2-40B4-BE49-F238E27FC236}">
                <a16:creationId xmlns:a16="http://schemas.microsoft.com/office/drawing/2014/main" id="{FDBA3575-C740-30E3-289B-AC8AC4305B22}"/>
              </a:ext>
            </a:extLst>
          </p:cNvPr>
          <p:cNvSpPr>
            <a:spLocks noGrp="1"/>
          </p:cNvSpPr>
          <p:nvPr>
            <p:ph idx="1"/>
          </p:nvPr>
        </p:nvSpPr>
        <p:spPr>
          <a:xfrm>
            <a:off x="838200" y="1636730"/>
            <a:ext cx="10854447" cy="4932746"/>
          </a:xfrm>
        </p:spPr>
        <p:txBody>
          <a:bodyPr/>
          <a:lstStyle/>
          <a:p>
            <a:r>
              <a:rPr lang="fr-FR" sz="2800" b="0" i="0" strike="noStrike" cap="none" spc="0" baseline="0">
                <a:solidFill>
                  <a:srgbClr val="262626"/>
                </a:solidFill>
                <a:effectLst/>
                <a:latin typeface="Arial"/>
                <a:ea typeface="Arial"/>
                <a:cs typeface="Arial"/>
              </a:rPr>
              <a:t>Quel est le processus actuel de prise en charge des patients atteints de la COVID-19 ?</a:t>
            </a:r>
          </a:p>
          <a:p>
            <a:pPr lvl="1"/>
            <a:r>
              <a:rPr lang="fr-FR" sz="2400" b="0" i="0" strike="noStrike" cap="none" spc="0" baseline="0">
                <a:solidFill>
                  <a:srgbClr val="262626"/>
                </a:solidFill>
                <a:effectLst/>
                <a:latin typeface="Arial"/>
                <a:ea typeface="Arial"/>
                <a:cs typeface="Arial"/>
              </a:rPr>
              <a:t>Quand, pourquoi, comment s’engagent-ils dans les soins ?</a:t>
            </a:r>
          </a:p>
          <a:p>
            <a:pPr lvl="1"/>
            <a:r>
              <a:rPr lang="fr-FR" sz="2400" b="0" i="0" strike="noStrike" cap="none" spc="0" baseline="0">
                <a:solidFill>
                  <a:srgbClr val="262626"/>
                </a:solidFill>
                <a:effectLst/>
                <a:latin typeface="Arial"/>
                <a:ea typeface="Arial"/>
                <a:cs typeface="Arial"/>
              </a:rPr>
              <a:t>Qui fait partie de l’équipe soignante ?</a:t>
            </a:r>
          </a:p>
          <a:p>
            <a:pPr lvl="1"/>
            <a:r>
              <a:rPr lang="fr-FR" sz="2400" b="0" i="0" strike="noStrike" cap="none" spc="0" baseline="0">
                <a:solidFill>
                  <a:srgbClr val="262626"/>
                </a:solidFill>
                <a:effectLst/>
                <a:latin typeface="Arial"/>
                <a:ea typeface="Arial"/>
                <a:cs typeface="Arial"/>
              </a:rPr>
              <a:t>Cela fonctionne-t-il bien pour les patients ?</a:t>
            </a:r>
          </a:p>
          <a:p>
            <a:pPr lvl="1"/>
            <a:r>
              <a:rPr lang="fr-FR" sz="2400" b="0" i="0" strike="noStrike" cap="none" spc="0" baseline="0">
                <a:solidFill>
                  <a:srgbClr val="262626"/>
                </a:solidFill>
                <a:effectLst/>
                <a:latin typeface="Arial"/>
                <a:ea typeface="Arial"/>
                <a:cs typeface="Arial"/>
              </a:rPr>
              <a:t>Cela fonctionne-t-il bien pour l’équipe soignante ?</a:t>
            </a:r>
          </a:p>
          <a:p>
            <a:pPr lvl="1"/>
            <a:r>
              <a:rPr lang="fr-FR" sz="2400" b="0" i="0" strike="noStrike" cap="none" spc="0" baseline="0">
                <a:solidFill>
                  <a:srgbClr val="262626"/>
                </a:solidFill>
                <a:effectLst/>
                <a:latin typeface="Arial"/>
                <a:ea typeface="Arial"/>
                <a:cs typeface="Arial"/>
              </a:rPr>
              <a:t>Comment cela pourrait-il être amélioré à la fois pour les patients et pour l’équipe soignante ?</a:t>
            </a:r>
          </a:p>
          <a:p>
            <a:r>
              <a:rPr lang="fr-FR" sz="2800" b="0" i="0" strike="noStrike" cap="none" spc="0" baseline="0">
                <a:solidFill>
                  <a:srgbClr val="262626"/>
                </a:solidFill>
                <a:effectLst/>
                <a:latin typeface="Arial"/>
                <a:ea typeface="Arial"/>
                <a:cs typeface="Arial"/>
              </a:rPr>
              <a:t>Comment pouvez-vous concrétiser la stratégie « dépister et traiter » dans votre contexte clinique ?</a:t>
            </a:r>
          </a:p>
        </p:txBody>
      </p:sp>
    </p:spTree>
    <p:extLst>
      <p:ext uri="{BB962C8B-B14F-4D97-AF65-F5344CB8AC3E}">
        <p14:creationId xmlns:p14="http://schemas.microsoft.com/office/powerpoint/2010/main" val="299016656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1E9D-CF04-D433-8971-02F99484BB85}"/>
              </a:ext>
            </a:extLst>
          </p:cNvPr>
          <p:cNvSpPr>
            <a:spLocks noGrp="1"/>
          </p:cNvSpPr>
          <p:nvPr>
            <p:ph type="title"/>
          </p:nvPr>
        </p:nvSpPr>
        <p:spPr>
          <a:xfrm>
            <a:off x="410183" y="179933"/>
            <a:ext cx="11379740" cy="800039"/>
          </a:xfrm>
        </p:spPr>
        <p:txBody>
          <a:bodyPr>
            <a:normAutofit fontScale="90000"/>
          </a:bodyPr>
          <a:lstStyle/>
          <a:p>
            <a:r>
              <a:rPr lang="fr-FR" sz="3200" b="1" i="0" strike="noStrike" cap="none" spc="0" baseline="0">
                <a:solidFill>
                  <a:srgbClr val="577F9F"/>
                </a:solidFill>
                <a:effectLst/>
                <a:latin typeface="Arial"/>
                <a:ea typeface="Arial"/>
                <a:cs typeface="Arial"/>
              </a:rPr>
              <a:t>Guide de mise en œuvre sur le site de prestation de services</a:t>
            </a:r>
          </a:p>
        </p:txBody>
      </p:sp>
      <p:sp>
        <p:nvSpPr>
          <p:cNvPr id="3" name="Content Placeholder 2">
            <a:extLst>
              <a:ext uri="{FF2B5EF4-FFF2-40B4-BE49-F238E27FC236}">
                <a16:creationId xmlns:a16="http://schemas.microsoft.com/office/drawing/2014/main" id="{A99F37AB-FBB3-E548-EB5D-DCA7603FFEB0}"/>
              </a:ext>
            </a:extLst>
          </p:cNvPr>
          <p:cNvSpPr>
            <a:spLocks noGrp="1"/>
          </p:cNvSpPr>
          <p:nvPr>
            <p:ph idx="1"/>
          </p:nvPr>
        </p:nvSpPr>
        <p:spPr>
          <a:xfrm>
            <a:off x="809481" y="1183172"/>
            <a:ext cx="8543925" cy="3694027"/>
          </a:xfrm>
        </p:spPr>
        <p:txBody>
          <a:bodyPr/>
          <a:lstStyle/>
          <a:p>
            <a:r>
              <a:rPr lang="fr-FR" sz="2000" b="1" i="0" strike="noStrike" cap="none" spc="0" baseline="0" dirty="0">
                <a:solidFill>
                  <a:srgbClr val="262626"/>
                </a:solidFill>
                <a:effectLst/>
                <a:latin typeface="Arial"/>
                <a:ea typeface="Arial"/>
                <a:cs typeface="Arial"/>
              </a:rPr>
              <a:t>Leadership</a:t>
            </a:r>
          </a:p>
          <a:p>
            <a:pPr lvl="1"/>
            <a:r>
              <a:rPr lang="fr-FR" sz="1600" b="0" i="0" strike="noStrike" cap="none" spc="0" baseline="0" dirty="0">
                <a:solidFill>
                  <a:srgbClr val="262626"/>
                </a:solidFill>
                <a:effectLst/>
                <a:latin typeface="Arial"/>
                <a:ea typeface="Arial"/>
                <a:cs typeface="Arial"/>
              </a:rPr>
              <a:t>Besoin de leadership sur site et d’adhésion administrative</a:t>
            </a:r>
          </a:p>
          <a:p>
            <a:r>
              <a:rPr lang="fr-FR" sz="2000" b="1" i="0" strike="noStrike" cap="none" spc="0" baseline="0" dirty="0">
                <a:solidFill>
                  <a:srgbClr val="262626"/>
                </a:solidFill>
                <a:effectLst/>
                <a:latin typeface="Arial"/>
                <a:ea typeface="Arial"/>
                <a:cs typeface="Arial"/>
              </a:rPr>
              <a:t>Organisation</a:t>
            </a:r>
          </a:p>
          <a:p>
            <a:pPr lvl="1"/>
            <a:r>
              <a:rPr lang="fr-FR" sz="1600" b="0" i="0" strike="noStrike" cap="none" spc="0" baseline="0" dirty="0">
                <a:solidFill>
                  <a:srgbClr val="262626"/>
                </a:solidFill>
                <a:effectLst/>
                <a:latin typeface="Arial"/>
                <a:ea typeface="Arial"/>
                <a:cs typeface="Arial"/>
              </a:rPr>
              <a:t>Disponibilité du matériel</a:t>
            </a:r>
          </a:p>
          <a:p>
            <a:pPr lvl="1"/>
            <a:r>
              <a:rPr lang="fr-FR" sz="1600" b="0" i="0" strike="noStrike" cap="none" spc="0" baseline="0" dirty="0">
                <a:solidFill>
                  <a:srgbClr val="262626"/>
                </a:solidFill>
                <a:effectLst/>
                <a:latin typeface="Arial"/>
                <a:ea typeface="Arial"/>
                <a:cs typeface="Arial"/>
              </a:rPr>
              <a:t>Élaboration des politiques</a:t>
            </a:r>
          </a:p>
          <a:p>
            <a:pPr lvl="1"/>
            <a:r>
              <a:rPr lang="fr-FR" sz="1600" b="0" i="0" strike="noStrike" cap="none" spc="0" baseline="0" dirty="0">
                <a:solidFill>
                  <a:srgbClr val="262626"/>
                </a:solidFill>
                <a:effectLst/>
                <a:latin typeface="Arial"/>
                <a:ea typeface="Arial"/>
                <a:cs typeface="Arial"/>
              </a:rPr>
              <a:t>Rationalisation des soins sûre et efficace</a:t>
            </a:r>
          </a:p>
          <a:p>
            <a:r>
              <a:rPr lang="fr-FR" sz="2000" b="1" i="0" strike="noStrike" cap="none" spc="0" baseline="0" dirty="0">
                <a:solidFill>
                  <a:srgbClr val="262626"/>
                </a:solidFill>
                <a:effectLst/>
                <a:latin typeface="Arial"/>
                <a:ea typeface="Arial"/>
                <a:cs typeface="Arial"/>
              </a:rPr>
              <a:t>Surveillance de la qualité</a:t>
            </a:r>
          </a:p>
          <a:p>
            <a:pPr lvl="1"/>
            <a:r>
              <a:rPr lang="fr-FR" sz="1600" b="0" i="0" strike="noStrike" cap="none" spc="0" baseline="0" dirty="0">
                <a:solidFill>
                  <a:srgbClr val="262626"/>
                </a:solidFill>
                <a:effectLst/>
                <a:latin typeface="Arial"/>
                <a:ea typeface="Arial"/>
                <a:cs typeface="Arial"/>
              </a:rPr>
              <a:t>Processus d’assurance qualité</a:t>
            </a:r>
          </a:p>
          <a:p>
            <a:pPr lvl="1"/>
            <a:r>
              <a:rPr lang="fr-FR" sz="1600" b="0" i="0" strike="noStrike" cap="none" spc="0" baseline="0" dirty="0">
                <a:solidFill>
                  <a:srgbClr val="262626"/>
                </a:solidFill>
                <a:effectLst/>
                <a:latin typeface="Arial"/>
                <a:ea typeface="Arial"/>
                <a:cs typeface="Arial"/>
              </a:rPr>
              <a:t>Pharmacovigilance</a:t>
            </a:r>
          </a:p>
          <a:p>
            <a:r>
              <a:rPr lang="fr-FR" sz="2000" b="1" i="0" strike="noStrike" cap="none" spc="0" baseline="0" dirty="0">
                <a:solidFill>
                  <a:srgbClr val="262626"/>
                </a:solidFill>
                <a:effectLst/>
                <a:latin typeface="Arial"/>
                <a:ea typeface="Arial"/>
                <a:cs typeface="Arial"/>
              </a:rPr>
              <a:t>Dotation en personnel</a:t>
            </a:r>
          </a:p>
          <a:p>
            <a:pPr lvl="1"/>
            <a:r>
              <a:rPr lang="fr-FR" sz="1600" b="0" i="0" strike="noStrike" cap="none" spc="0" baseline="0" dirty="0">
                <a:solidFill>
                  <a:srgbClr val="262626"/>
                </a:solidFill>
                <a:effectLst/>
                <a:latin typeface="Arial"/>
                <a:ea typeface="Arial"/>
                <a:cs typeface="Arial"/>
              </a:rPr>
              <a:t>Médecins prescripteurs, connaissances et capacités</a:t>
            </a:r>
          </a:p>
          <a:p>
            <a:r>
              <a:rPr lang="fr-FR" sz="2000" b="1" i="0" strike="noStrike" cap="none" spc="0" baseline="0" dirty="0">
                <a:solidFill>
                  <a:srgbClr val="262626"/>
                </a:solidFill>
                <a:effectLst/>
                <a:latin typeface="Arial"/>
                <a:ea typeface="Arial"/>
                <a:cs typeface="Arial"/>
              </a:rPr>
              <a:t>Individus</a:t>
            </a:r>
          </a:p>
          <a:p>
            <a:pPr lvl="1"/>
            <a:r>
              <a:rPr lang="fr-FR" sz="1600" b="0" i="0" strike="noStrike" cap="none" spc="0" baseline="0" dirty="0">
                <a:solidFill>
                  <a:srgbClr val="262626"/>
                </a:solidFill>
                <a:effectLst/>
                <a:latin typeface="Arial"/>
                <a:ea typeface="Arial"/>
                <a:cs typeface="Arial"/>
              </a:rPr>
              <a:t>Connaissance de la COVID-19</a:t>
            </a:r>
          </a:p>
          <a:p>
            <a:pPr lvl="1"/>
            <a:r>
              <a:rPr lang="fr-FR" sz="1600" b="0" i="0" strike="noStrike" cap="none" spc="0" baseline="0" dirty="0">
                <a:solidFill>
                  <a:srgbClr val="262626"/>
                </a:solidFill>
                <a:effectLst/>
                <a:latin typeface="Arial"/>
                <a:ea typeface="Arial"/>
                <a:cs typeface="Arial"/>
              </a:rPr>
              <a:t>Disponibilité des services et demande de tests</a:t>
            </a:r>
          </a:p>
          <a:p>
            <a:pPr lvl="1"/>
            <a:endParaRPr lang="en-US" sz="1600" b="1" dirty="0"/>
          </a:p>
          <a:p>
            <a:endParaRPr lang="en-US" sz="2400" dirty="0"/>
          </a:p>
        </p:txBody>
      </p:sp>
      <p:sp>
        <p:nvSpPr>
          <p:cNvPr id="4" name="TextBox 3">
            <a:extLst>
              <a:ext uri="{FF2B5EF4-FFF2-40B4-BE49-F238E27FC236}">
                <a16:creationId xmlns:a16="http://schemas.microsoft.com/office/drawing/2014/main" id="{0F5C789B-975A-6DC7-2448-750863377F63}"/>
              </a:ext>
            </a:extLst>
          </p:cNvPr>
          <p:cNvSpPr txBox="1"/>
          <p:nvPr/>
        </p:nvSpPr>
        <p:spPr>
          <a:xfrm>
            <a:off x="8085417" y="2878940"/>
            <a:ext cx="2902675" cy="1554480"/>
          </a:xfrm>
          <a:prstGeom prst="rect">
            <a:avLst/>
          </a:prstGeom>
          <a:noFill/>
        </p:spPr>
        <p:txBody>
          <a:bodyPr wrap="square" lIns="91440" tIns="45720" rIns="91440" bIns="45720" rtlCol="0" anchor="t">
            <a:spAutoFit/>
          </a:bodyPr>
          <a:lstStyle/>
          <a:p>
            <a:pPr algn="ctr"/>
            <a:r>
              <a:rPr lang="fr-FR" sz="2400" b="0" i="0" strike="noStrike" cap="none" spc="0" baseline="0">
                <a:solidFill>
                  <a:srgbClr val="000000"/>
                </a:solidFill>
                <a:effectLst/>
                <a:latin typeface="Arial"/>
                <a:ea typeface="Arial"/>
                <a:cs typeface="Arial"/>
              </a:rPr>
              <a:t>Vous trouverez le </a:t>
            </a:r>
          </a:p>
          <a:p>
            <a:pPr algn="ctr"/>
            <a:r>
              <a:rPr lang="fr-FR" sz="2400" b="0" i="0" strike="noStrike" cap="none" spc="0" baseline="0">
                <a:solidFill>
                  <a:srgbClr val="000000"/>
                </a:solidFill>
                <a:effectLst/>
                <a:latin typeface="Arial"/>
                <a:ea typeface="Arial"/>
                <a:cs typeface="Arial"/>
                <a:hlinkClick r:id="rId3" history="0"/>
              </a:rPr>
              <a:t>Guide de mise en œuvre </a:t>
            </a:r>
            <a:endParaRPr lang="en-US" sz="2400"/>
          </a:p>
          <a:p>
            <a:pPr algn="ctr"/>
            <a:r>
              <a:rPr lang="fr-FR" sz="2400" b="0" i="0" strike="noStrike" cap="none" spc="0" baseline="0">
                <a:solidFill>
                  <a:srgbClr val="000000"/>
                </a:solidFill>
                <a:effectLst/>
                <a:latin typeface="Arial"/>
                <a:ea typeface="Arial"/>
                <a:cs typeface="Arial"/>
              </a:rPr>
              <a:t>ici</a:t>
            </a:r>
            <a:endParaRPr lang="en-US" sz="2400">
              <a:cs typeface="Arial"/>
            </a:endParaRPr>
          </a:p>
        </p:txBody>
      </p:sp>
    </p:spTree>
    <p:extLst>
      <p:ext uri="{BB962C8B-B14F-4D97-AF65-F5344CB8AC3E}">
        <p14:creationId xmlns:p14="http://schemas.microsoft.com/office/powerpoint/2010/main" val="133833284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BCF8-3AF0-04FA-7AE2-2D93C9E78FE4}"/>
              </a:ext>
            </a:extLst>
          </p:cNvPr>
          <p:cNvSpPr>
            <a:spLocks noGrp="1"/>
          </p:cNvSpPr>
          <p:nvPr>
            <p:ph type="title"/>
          </p:nvPr>
        </p:nvSpPr>
        <p:spPr>
          <a:xfrm>
            <a:off x="838200" y="188474"/>
            <a:ext cx="8543925" cy="800039"/>
          </a:xfrm>
        </p:spPr>
        <p:txBody>
          <a:bodyPr/>
          <a:lstStyle/>
          <a:p>
            <a:r>
              <a:rPr lang="fr-FR" sz="3600" b="1" i="0" strike="noStrike" cap="none" spc="0" baseline="0" dirty="0">
                <a:solidFill>
                  <a:srgbClr val="577F9F"/>
                </a:solidFill>
                <a:effectLst/>
                <a:latin typeface="Arial"/>
                <a:ea typeface="Arial"/>
                <a:cs typeface="Arial"/>
              </a:rPr>
              <a:t>Activité de planification :</a:t>
            </a:r>
            <a:endParaRPr lang="en-US" dirty="0"/>
          </a:p>
        </p:txBody>
      </p:sp>
      <p:sp>
        <p:nvSpPr>
          <p:cNvPr id="3" name="Content Placeholder 2">
            <a:extLst>
              <a:ext uri="{FF2B5EF4-FFF2-40B4-BE49-F238E27FC236}">
                <a16:creationId xmlns:a16="http://schemas.microsoft.com/office/drawing/2014/main" id="{AF651397-8238-158C-0090-98552ADF71C8}"/>
              </a:ext>
            </a:extLst>
          </p:cNvPr>
          <p:cNvSpPr>
            <a:spLocks noGrp="1"/>
          </p:cNvSpPr>
          <p:nvPr>
            <p:ph idx="1"/>
          </p:nvPr>
        </p:nvSpPr>
        <p:spPr>
          <a:xfrm>
            <a:off x="838199" y="1314520"/>
            <a:ext cx="8543925" cy="4932746"/>
          </a:xfrm>
        </p:spPr>
        <p:txBody>
          <a:bodyPr/>
          <a:lstStyle/>
          <a:p>
            <a:r>
              <a:rPr lang="fr-FR" sz="2400" b="0" i="0" strike="noStrike" cap="none" spc="0" baseline="0" dirty="0">
                <a:solidFill>
                  <a:srgbClr val="262626"/>
                </a:solidFill>
                <a:effectLst/>
                <a:latin typeface="Arial"/>
                <a:ea typeface="Arial"/>
                <a:cs typeface="Arial"/>
              </a:rPr>
              <a:t>Répartissez-vous en petits groupes, idéalement en regroupant les personnes d’un même établissement</a:t>
            </a:r>
          </a:p>
          <a:p>
            <a:r>
              <a:rPr lang="fr-FR" sz="2400" b="0" i="0" strike="noStrike" cap="none" spc="0" baseline="0" dirty="0">
                <a:solidFill>
                  <a:srgbClr val="262626"/>
                </a:solidFill>
                <a:effectLst/>
                <a:latin typeface="Arial"/>
                <a:ea typeface="Arial"/>
                <a:cs typeface="Arial"/>
              </a:rPr>
              <a:t>Identifiez un objectif pour cette activité :</a:t>
            </a:r>
          </a:p>
          <a:p>
            <a:pPr lvl="1"/>
            <a:r>
              <a:rPr lang="fr-FR" sz="2000" b="0" i="0" strike="noStrike" cap="none" spc="0" baseline="0" dirty="0">
                <a:solidFill>
                  <a:srgbClr val="262626"/>
                </a:solidFill>
                <a:effectLst/>
                <a:latin typeface="Arial"/>
                <a:ea typeface="Arial"/>
                <a:cs typeface="Arial"/>
              </a:rPr>
              <a:t>Peut être complexe ou un élément d’un processus plus important</a:t>
            </a:r>
          </a:p>
          <a:p>
            <a:pPr lvl="1"/>
            <a:r>
              <a:rPr lang="fr-FR" sz="2000" b="0" i="0" strike="noStrike" cap="none" spc="0" baseline="0" dirty="0">
                <a:solidFill>
                  <a:srgbClr val="262626"/>
                </a:solidFill>
                <a:effectLst/>
                <a:latin typeface="Arial"/>
                <a:ea typeface="Arial"/>
                <a:cs typeface="Arial"/>
              </a:rPr>
              <a:t>Par exemple, tenez compte de l’ensemble du processus pour un patient arrivant à l’hôpital/centre médical, avec des signes et symptômes de COVID. Que se passe-t-il ensuite ?  </a:t>
            </a:r>
          </a:p>
          <a:p>
            <a:pPr lvl="1"/>
            <a:r>
              <a:rPr lang="fr-FR" sz="2000" b="0" i="0" strike="noStrike" cap="none" spc="0" baseline="0" dirty="0">
                <a:solidFill>
                  <a:srgbClr val="262626"/>
                </a:solidFill>
                <a:effectLst/>
                <a:latin typeface="Arial"/>
                <a:ea typeface="Arial"/>
                <a:cs typeface="Arial"/>
              </a:rPr>
              <a:t>OU... envisagez le processus pour un patient à qui l’on prescrit du </a:t>
            </a:r>
            <a:r>
              <a:rPr lang="fr-FR" sz="2000" b="0" i="0" strike="noStrike" cap="none" spc="0" baseline="0" dirty="0" err="1">
                <a:solidFill>
                  <a:srgbClr val="262626"/>
                </a:solidFill>
                <a:effectLst/>
                <a:latin typeface="Arial"/>
                <a:ea typeface="Arial"/>
                <a:cs typeface="Arial"/>
              </a:rPr>
              <a:t>Paxlovid</a:t>
            </a:r>
            <a:r>
              <a:rPr lang="fr-FR" sz="2000" b="0" i="0" strike="noStrike" cap="none" spc="0" baseline="0" dirty="0">
                <a:solidFill>
                  <a:srgbClr val="262626"/>
                </a:solidFill>
                <a:effectLst/>
                <a:latin typeface="Arial"/>
                <a:ea typeface="Arial"/>
                <a:cs typeface="Arial"/>
              </a:rPr>
              <a:t>. Que se passe-t-il ensuite ?  </a:t>
            </a:r>
          </a:p>
          <a:p>
            <a:pPr lvl="2"/>
            <a:r>
              <a:rPr lang="fr-FR" sz="1800" b="0" i="0" strike="noStrike" cap="none" spc="0" baseline="0" dirty="0">
                <a:solidFill>
                  <a:srgbClr val="262626"/>
                </a:solidFill>
                <a:effectLst/>
                <a:latin typeface="Arial"/>
                <a:ea typeface="Arial"/>
                <a:cs typeface="Arial"/>
              </a:rPr>
              <a:t>Comment préparez-vous leur ordonnance ?</a:t>
            </a:r>
          </a:p>
          <a:p>
            <a:pPr lvl="2"/>
            <a:r>
              <a:rPr lang="fr-FR" sz="1800" b="0" i="0" strike="noStrike" cap="none" spc="0" baseline="0" dirty="0">
                <a:solidFill>
                  <a:srgbClr val="262626"/>
                </a:solidFill>
                <a:effectLst/>
                <a:latin typeface="Arial"/>
                <a:ea typeface="Arial"/>
                <a:cs typeface="Arial"/>
              </a:rPr>
              <a:t>Quel est le processus de surveillance de la résolution des symptômes ?</a:t>
            </a:r>
          </a:p>
          <a:p>
            <a:endParaRPr lang="en-US" sz="2400" dirty="0"/>
          </a:p>
        </p:txBody>
      </p:sp>
    </p:spTree>
    <p:extLst>
      <p:ext uri="{BB962C8B-B14F-4D97-AF65-F5344CB8AC3E}">
        <p14:creationId xmlns:p14="http://schemas.microsoft.com/office/powerpoint/2010/main" val="18498397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0F90C-A83A-461C-12F1-B6D209217606}"/>
              </a:ext>
            </a:extLst>
          </p:cNvPr>
          <p:cNvSpPr>
            <a:spLocks noGrp="1"/>
          </p:cNvSpPr>
          <p:nvPr>
            <p:ph type="title"/>
          </p:nvPr>
        </p:nvSpPr>
        <p:spPr>
          <a:xfrm>
            <a:off x="1366897" y="4752477"/>
            <a:ext cx="10263128" cy="1325563"/>
          </a:xfrm>
        </p:spPr>
        <p:txBody>
          <a:bodyPr/>
          <a:lstStyle/>
          <a:p>
            <a:r>
              <a:rPr lang="fr-FR" sz="3600" b="0" i="0" strike="noStrike" cap="none" spc="300" baseline="0">
                <a:solidFill>
                  <a:srgbClr val="FFFFFF"/>
                </a:solidFill>
                <a:effectLst/>
                <a:latin typeface="Arial"/>
                <a:ea typeface="Arial"/>
                <a:cs typeface="Arial"/>
              </a:rPr>
              <a:t>Dépistage de la COVID-19 : qui, quand et comment</a:t>
            </a:r>
          </a:p>
        </p:txBody>
      </p:sp>
      <p:pic>
        <p:nvPicPr>
          <p:cNvPr id="4" name="Picture 2">
            <a:extLst>
              <a:ext uri="{FF2B5EF4-FFF2-40B4-BE49-F238E27FC236}">
                <a16:creationId xmlns:a16="http://schemas.microsoft.com/office/drawing/2014/main" id="{7B05A0E4-6316-D169-3C8C-1ED1B7B0CB43}"/>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2140" b="121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18508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2F34-C51C-09E8-B20F-4034E270075C}"/>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Activité de planification : suite</a:t>
            </a:r>
          </a:p>
        </p:txBody>
      </p:sp>
      <p:sp>
        <p:nvSpPr>
          <p:cNvPr id="3" name="Content Placeholder 2">
            <a:extLst>
              <a:ext uri="{FF2B5EF4-FFF2-40B4-BE49-F238E27FC236}">
                <a16:creationId xmlns:a16="http://schemas.microsoft.com/office/drawing/2014/main" id="{B82B219E-22A6-A596-603E-8DE3B2073245}"/>
              </a:ext>
            </a:extLst>
          </p:cNvPr>
          <p:cNvSpPr>
            <a:spLocks noGrp="1"/>
          </p:cNvSpPr>
          <p:nvPr>
            <p:ph idx="1"/>
          </p:nvPr>
        </p:nvSpPr>
        <p:spPr>
          <a:xfrm>
            <a:off x="838200" y="1636730"/>
            <a:ext cx="10371667" cy="4932746"/>
          </a:xfrm>
        </p:spPr>
        <p:txBody>
          <a:bodyPr/>
          <a:lstStyle/>
          <a:p>
            <a:r>
              <a:rPr lang="fr-FR" sz="2400" b="0" i="0" strike="noStrike" cap="none" spc="0" baseline="0" dirty="0">
                <a:solidFill>
                  <a:srgbClr val="262626"/>
                </a:solidFill>
                <a:effectLst/>
                <a:latin typeface="Arial"/>
                <a:ea typeface="Arial"/>
                <a:cs typeface="Arial"/>
              </a:rPr>
              <a:t>Travaillez en équipe</a:t>
            </a:r>
          </a:p>
          <a:p>
            <a:r>
              <a:rPr lang="fr-FR" sz="2400" b="0" i="0" strike="noStrike" cap="none" spc="0" baseline="0" dirty="0">
                <a:solidFill>
                  <a:srgbClr val="262626"/>
                </a:solidFill>
                <a:effectLst/>
                <a:latin typeface="Arial"/>
                <a:ea typeface="Arial"/>
                <a:cs typeface="Arial"/>
              </a:rPr>
              <a:t>Créez un diagramme ou un organigramme (carte)</a:t>
            </a:r>
          </a:p>
          <a:p>
            <a:r>
              <a:rPr lang="fr-FR" sz="2400" b="0" i="0" strike="noStrike" cap="none" spc="0" baseline="0" dirty="0">
                <a:solidFill>
                  <a:srgbClr val="262626"/>
                </a:solidFill>
                <a:effectLst/>
                <a:latin typeface="Arial"/>
                <a:ea typeface="Arial"/>
                <a:cs typeface="Arial"/>
              </a:rPr>
              <a:t>Trouvez des solutions pour les domaines difficiles</a:t>
            </a:r>
          </a:p>
          <a:p>
            <a:endParaRPr lang="en-US" sz="2400" dirty="0"/>
          </a:p>
          <a:p>
            <a:r>
              <a:rPr lang="fr-FR" sz="2400" b="0" i="0" strike="noStrike" cap="none" spc="0" baseline="0" dirty="0">
                <a:solidFill>
                  <a:srgbClr val="262626"/>
                </a:solidFill>
                <a:effectLst/>
                <a:latin typeface="Arial"/>
                <a:ea typeface="Arial"/>
                <a:cs typeface="Arial"/>
              </a:rPr>
              <a:t>Ramenez cette carte à votre domaine clinique actuel et voyez comment elle fonctionne.  </a:t>
            </a:r>
          </a:p>
          <a:p>
            <a:pPr lvl="1"/>
            <a:r>
              <a:rPr lang="fr-FR" sz="2000" b="0" i="0" strike="noStrike" cap="none" spc="0" baseline="0" dirty="0">
                <a:solidFill>
                  <a:srgbClr val="262626"/>
                </a:solidFill>
                <a:effectLst/>
                <a:latin typeface="Arial"/>
                <a:ea typeface="Arial"/>
                <a:cs typeface="Arial"/>
              </a:rPr>
              <a:t>Où cela fonctionne-t-il bien ?</a:t>
            </a:r>
          </a:p>
          <a:p>
            <a:pPr lvl="1"/>
            <a:r>
              <a:rPr lang="fr-FR" sz="2000" b="0" i="0" strike="noStrike" cap="none" spc="0" baseline="0" dirty="0">
                <a:solidFill>
                  <a:srgbClr val="262626"/>
                </a:solidFill>
                <a:effectLst/>
                <a:latin typeface="Arial"/>
                <a:ea typeface="Arial"/>
                <a:cs typeface="Arial"/>
              </a:rPr>
              <a:t>Quels sont les domaines à améliorer ?</a:t>
            </a:r>
          </a:p>
          <a:p>
            <a:pPr lvl="1"/>
            <a:r>
              <a:rPr lang="fr-FR" sz="2000" b="0" i="0" strike="noStrike" cap="none" spc="0" baseline="0" dirty="0">
                <a:solidFill>
                  <a:srgbClr val="262626"/>
                </a:solidFill>
                <a:effectLst/>
                <a:latin typeface="Arial"/>
                <a:ea typeface="Arial"/>
                <a:cs typeface="Arial"/>
              </a:rPr>
              <a:t>Quand est-il temps de réunir l’équipe, de réviser et d’effectuer une mise à jour ?</a:t>
            </a:r>
          </a:p>
        </p:txBody>
      </p:sp>
    </p:spTree>
    <p:extLst>
      <p:ext uri="{BB962C8B-B14F-4D97-AF65-F5344CB8AC3E}">
        <p14:creationId xmlns:p14="http://schemas.microsoft.com/office/powerpoint/2010/main" val="414347298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3CD9D7-E67C-4338-B1B3-BAFB12CEACDE}"/>
              </a:ext>
            </a:extLst>
          </p:cNvPr>
          <p:cNvSpPr>
            <a:spLocks noGrp="1"/>
          </p:cNvSpPr>
          <p:nvPr>
            <p:ph type="body" idx="1"/>
          </p:nvPr>
        </p:nvSpPr>
        <p:spPr>
          <a:xfrm>
            <a:off x="6398251" y="265471"/>
            <a:ext cx="5131075" cy="5719490"/>
          </a:xfrm>
        </p:spPr>
        <p:txBody>
          <a:bodyPr vert="horz" lIns="91440" tIns="45720" rIns="91440" bIns="45720" rtlCol="0" anchor="t">
            <a:normAutofit fontScale="92500"/>
          </a:bodyPr>
          <a:lstStyle/>
          <a:p>
            <a:pPr indent="-223520">
              <a:lnSpc>
                <a:spcPct val="120000"/>
              </a:lnSpc>
            </a:pPr>
            <a:r>
              <a:rPr lang="fr-FR" sz="2200" b="0" i="0" strike="noStrike" cap="none" spc="0" baseline="0" dirty="0">
                <a:solidFill>
                  <a:srgbClr val="DEEBF7"/>
                </a:solidFill>
                <a:effectLst/>
                <a:latin typeface="Arial"/>
                <a:ea typeface="Arial"/>
                <a:cs typeface="Arial"/>
              </a:rPr>
              <a:t>Organisation mondiale de la Santé : Living Guidelines:</a:t>
            </a:r>
          </a:p>
          <a:p>
            <a:pPr lvl="1">
              <a:lnSpc>
                <a:spcPct val="120000"/>
              </a:lnSpc>
            </a:pPr>
            <a:r>
              <a:rPr lang="fr-FR" sz="1600" b="0" i="0" strike="noStrike" cap="none" spc="0" baseline="0" dirty="0">
                <a:solidFill>
                  <a:srgbClr val="FFC000"/>
                </a:solidFill>
                <a:effectLst/>
                <a:latin typeface="Arial"/>
                <a:ea typeface="Arial"/>
                <a:cs typeface="Arial"/>
                <a:hlinkClick r:id="rId3" history="0"/>
              </a:rPr>
              <a:t>https://www.who.int/publications/i/item/WHO-2019-nCoV-therapeutics-2022.4</a:t>
            </a:r>
            <a:endParaRPr lang="en-US" dirty="0">
              <a:solidFill>
                <a:schemeClr val="accent4"/>
              </a:solidFill>
              <a:cs typeface="Arial"/>
            </a:endParaRPr>
          </a:p>
          <a:p>
            <a:pPr indent="-223520">
              <a:lnSpc>
                <a:spcPct val="120000"/>
              </a:lnSpc>
            </a:pPr>
            <a:r>
              <a:rPr lang="fr-FR" sz="2200" b="0" i="0" strike="noStrike" cap="none" spc="0" baseline="0" dirty="0">
                <a:solidFill>
                  <a:srgbClr val="FFFFFF"/>
                </a:solidFill>
                <a:effectLst/>
                <a:latin typeface="Arial"/>
                <a:ea typeface="Arial"/>
                <a:cs typeface="Arial"/>
              </a:rPr>
              <a:t>Recommandations pour la stratégie « dépister et traiter » des CDC en Afrique :</a:t>
            </a:r>
          </a:p>
          <a:p>
            <a:pPr lvl="1">
              <a:lnSpc>
                <a:spcPct val="120000"/>
              </a:lnSpc>
            </a:pPr>
            <a:r>
              <a:rPr lang="fr-FR" sz="1600" b="0" i="0" strike="noStrike" cap="none" spc="0" baseline="0" dirty="0">
                <a:solidFill>
                  <a:srgbClr val="FFC000"/>
                </a:solidFill>
                <a:effectLst/>
                <a:latin typeface="Arial"/>
                <a:ea typeface="Arial"/>
                <a:cs typeface="Arial"/>
                <a:hlinkClick r:id="rId4" history="0"/>
              </a:rPr>
              <a:t>https://africacdc.org/download/covid-19-test-to-treat-guidelines-for-african-union-member-states/</a:t>
            </a:r>
            <a:endParaRPr lang="en-US" dirty="0">
              <a:solidFill>
                <a:schemeClr val="accent4"/>
              </a:solidFill>
              <a:cs typeface="Arial"/>
            </a:endParaRPr>
          </a:p>
          <a:p>
            <a:pPr indent="-223520">
              <a:lnSpc>
                <a:spcPct val="120000"/>
              </a:lnSpc>
            </a:pPr>
            <a:r>
              <a:rPr lang="fr-FR" sz="2200" b="0" i="0" strike="noStrike" cap="none" spc="0" baseline="0" dirty="0">
                <a:solidFill>
                  <a:srgbClr val="DEEBF7"/>
                </a:solidFill>
                <a:effectLst/>
                <a:latin typeface="Arial"/>
                <a:ea typeface="Arial"/>
                <a:cs typeface="Arial"/>
              </a:rPr>
              <a:t>Open Critical Care : Algorithme de la stratégie « dépister et traiter » et directives de mise en œuvre :</a:t>
            </a:r>
          </a:p>
          <a:p>
            <a:pPr lvl="1">
              <a:lnSpc>
                <a:spcPct val="120000"/>
              </a:lnSpc>
            </a:pPr>
            <a:r>
              <a:rPr lang="fr-FR" sz="1600" b="0" i="0" strike="noStrike" cap="none" spc="0" baseline="0" dirty="0">
                <a:solidFill>
                  <a:srgbClr val="FFC000"/>
                </a:solidFill>
                <a:effectLst/>
                <a:latin typeface="Arial"/>
                <a:ea typeface="Arial"/>
                <a:cs typeface="Arial"/>
                <a:hlinkClick r:id="rId5" history="0"/>
              </a:rPr>
              <a:t>https://opencriticalcare.org/</a:t>
            </a:r>
            <a:endParaRPr lang="en-US" dirty="0">
              <a:solidFill>
                <a:schemeClr val="accent4"/>
              </a:solidFill>
              <a:cs typeface="Arial"/>
            </a:endParaRPr>
          </a:p>
          <a:p>
            <a:pPr indent="-223520">
              <a:lnSpc>
                <a:spcPct val="120000"/>
              </a:lnSpc>
            </a:pPr>
            <a:r>
              <a:rPr lang="fr-FR" sz="2200" b="0" i="0" strike="noStrike" cap="none" spc="0" baseline="0" dirty="0">
                <a:solidFill>
                  <a:srgbClr val="DEEBF7"/>
                </a:solidFill>
                <a:effectLst/>
                <a:latin typeface="Arial"/>
                <a:ea typeface="Arial"/>
                <a:cs typeface="Arial"/>
              </a:rPr>
              <a:t>Directives de traitement de la COVID-19 :</a:t>
            </a:r>
          </a:p>
          <a:p>
            <a:pPr lvl="1">
              <a:lnSpc>
                <a:spcPct val="120000"/>
              </a:lnSpc>
            </a:pPr>
            <a:r>
              <a:rPr lang="fr-FR" sz="1600" b="0" i="0" strike="noStrike" cap="none" spc="0" baseline="0" dirty="0">
                <a:solidFill>
                  <a:srgbClr val="FFC000"/>
                </a:solidFill>
                <a:effectLst/>
                <a:latin typeface="Arial"/>
                <a:ea typeface="Arial"/>
                <a:cs typeface="Arial"/>
                <a:hlinkClick r:id="rId6" history="0"/>
              </a:rPr>
              <a:t>https://www.covid19treatmentguidelines.nih.gov/</a:t>
            </a:r>
            <a:endParaRPr lang="en-US" dirty="0">
              <a:solidFill>
                <a:schemeClr val="accent4"/>
              </a:solidFill>
              <a:cs typeface="Arial"/>
            </a:endParaRPr>
          </a:p>
        </p:txBody>
      </p:sp>
      <p:sp>
        <p:nvSpPr>
          <p:cNvPr id="3" name="Title 2">
            <a:extLst>
              <a:ext uri="{FF2B5EF4-FFF2-40B4-BE49-F238E27FC236}">
                <a16:creationId xmlns:a16="http://schemas.microsoft.com/office/drawing/2014/main" id="{2D78B296-2F5B-4083-B25A-ABDA9EA50F83}"/>
              </a:ext>
            </a:extLst>
          </p:cNvPr>
          <p:cNvSpPr>
            <a:spLocks noGrp="1"/>
          </p:cNvSpPr>
          <p:nvPr>
            <p:ph type="title"/>
          </p:nvPr>
        </p:nvSpPr>
        <p:spPr>
          <a:xfrm>
            <a:off x="416849" y="2859587"/>
            <a:ext cx="5981402" cy="2760134"/>
          </a:xfrm>
        </p:spPr>
        <p:txBody>
          <a:bodyPr/>
          <a:lstStyle/>
          <a:p>
            <a:r>
              <a:rPr lang="fr-FR" sz="3600" b="1" i="0" strike="noStrike" cap="none" spc="0" baseline="0" dirty="0">
                <a:solidFill>
                  <a:srgbClr val="DEEBF7"/>
                </a:solidFill>
                <a:effectLst/>
                <a:latin typeface="Arial"/>
                <a:ea typeface="Arial"/>
                <a:cs typeface="Arial"/>
              </a:rPr>
              <a:t>Conclusion : </a:t>
            </a:r>
            <a:br>
              <a:rPr sz="3600" dirty="0"/>
            </a:br>
            <a:r>
              <a:rPr lang="fr-FR" sz="3600" b="1" i="0" strike="noStrike" cap="none" spc="0" baseline="0" dirty="0">
                <a:solidFill>
                  <a:srgbClr val="DEEBF7"/>
                </a:solidFill>
                <a:effectLst/>
                <a:latin typeface="Arial"/>
                <a:ea typeface="Arial"/>
                <a:cs typeface="Arial"/>
              </a:rPr>
              <a:t>Restez à jour !  Les informations continuent d’évoluer en ce qui concerne les antiviraux oraux et la stratégie « dépister et traiter »</a:t>
            </a:r>
          </a:p>
        </p:txBody>
      </p:sp>
    </p:spTree>
    <p:extLst>
      <p:ext uri="{BB962C8B-B14F-4D97-AF65-F5344CB8AC3E}">
        <p14:creationId xmlns:p14="http://schemas.microsoft.com/office/powerpoint/2010/main" val="324668401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4AF7F1-9185-473C-81B6-362D475676E6}"/>
              </a:ext>
            </a:extLst>
          </p:cNvPr>
          <p:cNvSpPr>
            <a:spLocks noGrp="1"/>
          </p:cNvSpPr>
          <p:nvPr>
            <p:ph type="title"/>
          </p:nvPr>
        </p:nvSpPr>
        <p:spPr>
          <a:xfrm>
            <a:off x="1616561" y="4571057"/>
            <a:ext cx="9144000" cy="800039"/>
          </a:xfrm>
        </p:spPr>
        <p:txBody>
          <a:bodyPr>
            <a:noAutofit/>
          </a:bodyPr>
          <a:lstStyle/>
          <a:p>
            <a:pPr algn="ctr"/>
            <a:r>
              <a:rPr lang="fr-FR" sz="2000" b="0" i="0" strike="noStrike" cap="none" spc="0" baseline="0">
                <a:solidFill>
                  <a:srgbClr val="577F9F"/>
                </a:solidFill>
                <a:effectLst/>
                <a:latin typeface="Arial"/>
                <a:ea typeface="Arial"/>
                <a:cs typeface="Arial"/>
              </a:rPr>
              <a:t>Le projet EpiC est une convention de coopération mondiale dédiée à l’atteinte et au maintien du contrôle épidémique du VIH ainsi qu’au soutien de la réponse contre la COVID-19 et la variole du singe. Il est dirigé par FHI 360 avec les principaux partenaires Right to Care, Palladium et Population Services International (PSI).</a:t>
            </a:r>
          </a:p>
        </p:txBody>
      </p:sp>
      <p:pic>
        <p:nvPicPr>
          <p:cNvPr id="7" name="Picture 6" descr="A picture containing drawing&#10;&#10;Description automatically generated">
            <a:extLst>
              <a:ext uri="{FF2B5EF4-FFF2-40B4-BE49-F238E27FC236}">
                <a16:creationId xmlns:a16="http://schemas.microsoft.com/office/drawing/2014/main" id="{C694AD2D-71F1-4B02-BA9F-1A97BD8A9088}"/>
              </a:ext>
            </a:extLst>
          </p:cNvPr>
          <p:cNvPicPr/>
          <p:nvPr/>
        </p:nvPicPr>
        <p:blipFill>
          <a:blip r:embed="rId3">
            <a:extLst>
              <a:ext uri="{28A0092B-C50C-407E-A947-70E740481C1C}">
                <a14:useLocalDpi xmlns:a14="http://schemas.microsoft.com/office/drawing/2010/main" val="0"/>
              </a:ext>
            </a:extLst>
          </a:blip>
          <a:stretch>
            <a:fillRect/>
          </a:stretch>
        </p:blipFill>
        <p:spPr>
          <a:xfrm>
            <a:off x="5396805" y="1603793"/>
            <a:ext cx="1586662" cy="70404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C9052B1-BFA1-417B-A01B-25F54EECABC0}"/>
              </a:ext>
            </a:extLst>
          </p:cNvPr>
          <p:cNvPicPr/>
          <p:nvPr/>
        </p:nvPicPr>
        <p:blipFill>
          <a:blip r:embed="rId4">
            <a:extLst>
              <a:ext uri="{28A0092B-C50C-407E-A947-70E740481C1C}">
                <a14:useLocalDpi xmlns:a14="http://schemas.microsoft.com/office/drawing/2010/main" val="0"/>
              </a:ext>
            </a:extLst>
          </a:blip>
          <a:stretch>
            <a:fillRect/>
          </a:stretch>
        </p:blipFill>
        <p:spPr>
          <a:xfrm>
            <a:off x="7851374" y="2910364"/>
            <a:ext cx="1298709" cy="80480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6AF8259-1C73-4D4B-ADC2-BFFB4B97B41E}"/>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3054019" y="2929867"/>
            <a:ext cx="1429484" cy="765795"/>
          </a:xfrm>
          <a:prstGeom prst="rect">
            <a:avLst/>
          </a:prstGeom>
          <a:ln>
            <a:noFill/>
          </a:ln>
          <a:extLst>
            <a:ext uri="{53640926-AAD7-44D8-BBD7-CCE9431645EC}">
              <a14:shadowObscured xmlns:a14="http://schemas.microsoft.com/office/drawing/2010/main"/>
            </a:ext>
          </a:extLst>
        </p:spPr>
      </p:pic>
      <p:pic>
        <p:nvPicPr>
          <p:cNvPr id="10" name="Picture 9" descr="A picture containing drawing&#10;&#10;Description automatically generated">
            <a:extLst>
              <a:ext uri="{FF2B5EF4-FFF2-40B4-BE49-F238E27FC236}">
                <a16:creationId xmlns:a16="http://schemas.microsoft.com/office/drawing/2014/main" id="{5386E5B8-5D36-46A3-A0CB-393AF7F1FA96}"/>
              </a:ext>
            </a:extLst>
          </p:cNvPr>
          <p:cNvPicPr/>
          <p:nvPr/>
        </p:nvPicPr>
        <p:blipFill>
          <a:blip r:embed="rId6">
            <a:extLst>
              <a:ext uri="{28A0092B-C50C-407E-A947-70E740481C1C}">
                <a14:useLocalDpi xmlns:a14="http://schemas.microsoft.com/office/drawing/2010/main" val="0"/>
              </a:ext>
            </a:extLst>
          </a:blip>
          <a:stretch>
            <a:fillRect/>
          </a:stretch>
        </p:blipFill>
        <p:spPr>
          <a:xfrm>
            <a:off x="5185011" y="2918831"/>
            <a:ext cx="1967397" cy="787866"/>
          </a:xfrm>
          <a:prstGeom prst="rect">
            <a:avLst/>
          </a:prstGeom>
        </p:spPr>
      </p:pic>
    </p:spTree>
    <p:extLst>
      <p:ext uri="{BB962C8B-B14F-4D97-AF65-F5344CB8AC3E}">
        <p14:creationId xmlns:p14="http://schemas.microsoft.com/office/powerpoint/2010/main" val="11068388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A59B-5C46-EC0E-C42C-9A070048845A}"/>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Objectifs</a:t>
            </a:r>
          </a:p>
        </p:txBody>
      </p:sp>
      <p:sp>
        <p:nvSpPr>
          <p:cNvPr id="3" name="Content Placeholder 2">
            <a:extLst>
              <a:ext uri="{FF2B5EF4-FFF2-40B4-BE49-F238E27FC236}">
                <a16:creationId xmlns:a16="http://schemas.microsoft.com/office/drawing/2014/main" id="{9A842B5D-1723-EFC4-C19E-2E1663C3CAEC}"/>
              </a:ext>
            </a:extLst>
          </p:cNvPr>
          <p:cNvSpPr>
            <a:spLocks noGrp="1"/>
          </p:cNvSpPr>
          <p:nvPr>
            <p:ph idx="1"/>
          </p:nvPr>
        </p:nvSpPr>
        <p:spPr/>
        <p:txBody>
          <a:bodyPr vert="horz" lIns="91440" tIns="45720" rIns="91440" bIns="45720" rtlCol="0" anchor="t">
            <a:noAutofit/>
          </a:bodyPr>
          <a:lstStyle/>
          <a:p>
            <a:r>
              <a:rPr lang="fr-FR" sz="2800" b="0" i="0" strike="noStrike" cap="none" spc="0" baseline="0">
                <a:solidFill>
                  <a:srgbClr val="262626"/>
                </a:solidFill>
                <a:effectLst/>
                <a:latin typeface="Arial"/>
                <a:ea typeface="Arial"/>
                <a:cs typeface="Arial"/>
              </a:rPr>
              <a:t>Identifier les indications pour le dépistage de la COVID-19.</a:t>
            </a:r>
            <a:endParaRPr lang="en-US"/>
          </a:p>
          <a:p>
            <a:r>
              <a:rPr lang="fr-FR" sz="2800" b="0" i="0" strike="noStrike" cap="none" spc="0" baseline="0">
                <a:solidFill>
                  <a:srgbClr val="262626"/>
                </a:solidFill>
                <a:effectLst/>
                <a:latin typeface="Arial"/>
                <a:ea typeface="Arial"/>
                <a:cs typeface="Arial"/>
              </a:rPr>
              <a:t>Discuter des différents types de tests et des caractéristiques de chacun.</a:t>
            </a:r>
            <a:endParaRPr lang="en-US"/>
          </a:p>
          <a:p>
            <a:r>
              <a:rPr lang="fr-FR" sz="2800" b="0" i="0" strike="noStrike" cap="none" spc="0" baseline="0">
                <a:solidFill>
                  <a:srgbClr val="262626"/>
                </a:solidFill>
                <a:effectLst/>
                <a:latin typeface="Arial"/>
                <a:ea typeface="Arial"/>
                <a:cs typeface="Arial"/>
              </a:rPr>
              <a:t>Décrire des stratégies efficaces pour augmenter les dépistages dans votre communauté.</a:t>
            </a:r>
            <a:endParaRPr lang="en-US"/>
          </a:p>
          <a:p>
            <a:pPr marL="0" indent="0">
              <a:buNone/>
            </a:pPr>
            <a:endParaRPr lang="en-US"/>
          </a:p>
          <a:p>
            <a:endParaRPr lang="en-US"/>
          </a:p>
          <a:p>
            <a:endParaRPr lang="en-US"/>
          </a:p>
          <a:p>
            <a:endParaRPr lang="en-US"/>
          </a:p>
        </p:txBody>
      </p:sp>
    </p:spTree>
    <p:extLst>
      <p:ext uri="{BB962C8B-B14F-4D97-AF65-F5344CB8AC3E}">
        <p14:creationId xmlns:p14="http://schemas.microsoft.com/office/powerpoint/2010/main" val="303403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A9F2-C6D0-658D-2283-F030341B7E5D}"/>
              </a:ext>
            </a:extLst>
          </p:cNvPr>
          <p:cNvSpPr>
            <a:spLocks noGrp="1"/>
          </p:cNvSpPr>
          <p:nvPr>
            <p:ph type="title"/>
          </p:nvPr>
        </p:nvSpPr>
        <p:spPr>
          <a:xfrm>
            <a:off x="202718" y="229743"/>
            <a:ext cx="8543925" cy="800039"/>
          </a:xfrm>
        </p:spPr>
        <p:txBody>
          <a:bodyPr>
            <a:noAutofit/>
          </a:bodyPr>
          <a:lstStyle/>
          <a:p>
            <a:r>
              <a:rPr lang="fr-FR" sz="2800" b="1" i="0" strike="noStrike" cap="none" spc="0" baseline="0" dirty="0">
                <a:solidFill>
                  <a:srgbClr val="577F9F"/>
                </a:solidFill>
                <a:effectLst/>
                <a:latin typeface="Arial"/>
                <a:ea typeface="Arial"/>
                <a:cs typeface="Arial"/>
              </a:rPr>
              <a:t>Qui doit se faire dépister pour la COVID-19 ?</a:t>
            </a:r>
          </a:p>
        </p:txBody>
      </p:sp>
      <p:sp>
        <p:nvSpPr>
          <p:cNvPr id="3" name="Content Placeholder 2">
            <a:extLst>
              <a:ext uri="{FF2B5EF4-FFF2-40B4-BE49-F238E27FC236}">
                <a16:creationId xmlns:a16="http://schemas.microsoft.com/office/drawing/2014/main" id="{C5FDB64A-8578-FBDD-9DC8-4D1574DAAEDF}"/>
              </a:ext>
            </a:extLst>
          </p:cNvPr>
          <p:cNvSpPr>
            <a:spLocks noGrp="1"/>
          </p:cNvSpPr>
          <p:nvPr>
            <p:ph idx="1"/>
          </p:nvPr>
        </p:nvSpPr>
        <p:spPr>
          <a:xfrm>
            <a:off x="202718" y="1295491"/>
            <a:ext cx="7974519" cy="4932746"/>
          </a:xfrm>
        </p:spPr>
        <p:txBody>
          <a:bodyPr vert="horz" lIns="91440" tIns="45720" rIns="91440" bIns="45720" rtlCol="0" anchor="t">
            <a:noAutofit/>
          </a:bodyPr>
          <a:lstStyle/>
          <a:p>
            <a:r>
              <a:rPr lang="fr-FR" sz="2600" b="0" i="0" strike="noStrike" cap="none" spc="0" baseline="0" dirty="0">
                <a:solidFill>
                  <a:srgbClr val="262626"/>
                </a:solidFill>
                <a:effectLst/>
                <a:latin typeface="Arial"/>
                <a:ea typeface="Arial"/>
                <a:cs typeface="Arial"/>
              </a:rPr>
              <a:t>Toute personne présentant des symptômes d’infection par la COVID-19 doit être testée, même si les symptômes sont légers.</a:t>
            </a:r>
            <a:endParaRPr lang="en-US" sz="2600" dirty="0"/>
          </a:p>
          <a:p>
            <a:r>
              <a:rPr lang="fr-FR" sz="2600" b="0" i="0" strike="noStrike" cap="none" spc="0" baseline="0" dirty="0">
                <a:solidFill>
                  <a:srgbClr val="262626"/>
                </a:solidFill>
                <a:effectLst/>
                <a:latin typeface="Arial"/>
                <a:ea typeface="Arial"/>
                <a:cs typeface="Arial"/>
              </a:rPr>
              <a:t>Les tests doivent être effectués dès que possible après l’apparition des symptômes, concrètement dans les </a:t>
            </a:r>
            <a:r>
              <a:rPr lang="fr-FR" sz="2600" b="0" i="0" u="sng" strike="noStrike" cap="none" spc="0" baseline="0" dirty="0">
                <a:solidFill>
                  <a:srgbClr val="262626"/>
                </a:solidFill>
                <a:effectLst/>
                <a:uFill>
                  <a:solidFill>
                    <a:srgbClr val="262626"/>
                  </a:solidFill>
                </a:uFill>
                <a:latin typeface="Arial"/>
                <a:ea typeface="Arial"/>
                <a:cs typeface="Arial"/>
              </a:rPr>
              <a:t>5 premiers jours suivant l’infection</a:t>
            </a:r>
            <a:r>
              <a:rPr lang="fr-FR" sz="2600" b="0" i="0" strike="noStrike" cap="none" spc="0" baseline="0" dirty="0">
                <a:solidFill>
                  <a:srgbClr val="262626"/>
                </a:solidFill>
                <a:effectLst/>
                <a:latin typeface="Arial"/>
                <a:ea typeface="Arial"/>
                <a:cs typeface="Arial"/>
              </a:rPr>
              <a:t>.</a:t>
            </a:r>
          </a:p>
          <a:p>
            <a:r>
              <a:rPr lang="fr-FR" sz="2600" b="0" i="0" strike="noStrike" cap="none" spc="0" baseline="0" dirty="0">
                <a:solidFill>
                  <a:srgbClr val="262626"/>
                </a:solidFill>
                <a:effectLst/>
                <a:latin typeface="Arial"/>
                <a:ea typeface="Arial"/>
                <a:cs typeface="Arial"/>
              </a:rPr>
              <a:t>Maintenez un indice de suspicion élevé !  </a:t>
            </a:r>
          </a:p>
        </p:txBody>
      </p:sp>
      <p:sp>
        <p:nvSpPr>
          <p:cNvPr id="5" name="Rectangle: Rounded Corners 4">
            <a:extLst>
              <a:ext uri="{FF2B5EF4-FFF2-40B4-BE49-F238E27FC236}">
                <a16:creationId xmlns:a16="http://schemas.microsoft.com/office/drawing/2014/main" id="{4C84B8EE-8F23-643B-271B-CED06D1884A1}"/>
              </a:ext>
            </a:extLst>
          </p:cNvPr>
          <p:cNvSpPr/>
          <p:nvPr/>
        </p:nvSpPr>
        <p:spPr>
          <a:xfrm>
            <a:off x="1075864" y="4933115"/>
            <a:ext cx="5838478" cy="1566749"/>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b="0" i="0" strike="noStrike" cap="none" spc="0" baseline="0" dirty="0">
                <a:solidFill>
                  <a:srgbClr val="FFFFFF"/>
                </a:solidFill>
                <a:effectLst/>
                <a:latin typeface="Arial"/>
                <a:ea typeface="Arial"/>
                <a:cs typeface="Arial"/>
              </a:rPr>
              <a:t>Toutes les toux ne sont pas liées à la COVID, mais elles pourraient l’être !</a:t>
            </a:r>
            <a:endParaRPr lang="en-US" dirty="0">
              <a:cs typeface="Arial"/>
            </a:endParaRPr>
          </a:p>
          <a:p>
            <a:pPr algn="ctr"/>
            <a:endParaRPr lang="en-US" dirty="0">
              <a:cs typeface="Arial"/>
            </a:endParaRPr>
          </a:p>
          <a:p>
            <a:pPr algn="ctr"/>
            <a:r>
              <a:rPr lang="fr-FR" b="0" i="0" strike="noStrike" cap="none" spc="0" baseline="0" dirty="0">
                <a:solidFill>
                  <a:srgbClr val="FFFFFF"/>
                </a:solidFill>
                <a:effectLst/>
                <a:latin typeface="Arial"/>
                <a:ea typeface="Arial"/>
                <a:cs typeface="Arial"/>
              </a:rPr>
              <a:t>Connaissez le statut COVID de votre patient, même avec des symptômes légers ou minimes. </a:t>
            </a:r>
            <a:endParaRPr lang="en-US" dirty="0">
              <a:cs typeface="Arial"/>
            </a:endParaRPr>
          </a:p>
        </p:txBody>
      </p:sp>
      <p:sp>
        <p:nvSpPr>
          <p:cNvPr id="6" name="Rectangle: Rounded Corners 5">
            <a:extLst>
              <a:ext uri="{FF2B5EF4-FFF2-40B4-BE49-F238E27FC236}">
                <a16:creationId xmlns:a16="http://schemas.microsoft.com/office/drawing/2014/main" id="{4C84B8EE-8F23-643B-271B-CED06D1884A1}"/>
              </a:ext>
            </a:extLst>
          </p:cNvPr>
          <p:cNvSpPr/>
          <p:nvPr/>
        </p:nvSpPr>
        <p:spPr>
          <a:xfrm>
            <a:off x="8260958" y="1332980"/>
            <a:ext cx="3728324" cy="4598002"/>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cs typeface="Arial"/>
            </a:endParaRPr>
          </a:p>
          <a:p>
            <a:pPr algn="ctr"/>
            <a:endParaRPr lang="en-US" sz="1600" dirty="0">
              <a:cs typeface="Arial"/>
            </a:endParaRPr>
          </a:p>
          <a:p>
            <a:pPr algn="ctr"/>
            <a:r>
              <a:rPr lang="fr-FR" sz="2000" b="1" i="0" strike="noStrike" cap="none" spc="0" baseline="0" dirty="0">
                <a:solidFill>
                  <a:srgbClr val="FFFFFF"/>
                </a:solidFill>
                <a:effectLst/>
                <a:latin typeface="Arial"/>
                <a:ea typeface="Arial"/>
                <a:cs typeface="Arial"/>
              </a:rPr>
              <a:t>Symptômes de la COVID :</a:t>
            </a:r>
          </a:p>
          <a:p>
            <a:pPr marL="285750" indent="-285750">
              <a:buFont typeface="Arial"/>
              <a:buChar char="•"/>
            </a:pPr>
            <a:r>
              <a:rPr lang="fr-FR" sz="1600" b="0" i="0" strike="noStrike" cap="none" spc="0" baseline="0" dirty="0">
                <a:solidFill>
                  <a:srgbClr val="FFFFFF"/>
                </a:solidFill>
                <a:effectLst/>
                <a:latin typeface="Arial"/>
                <a:ea typeface="Arial"/>
                <a:cs typeface="Arial"/>
              </a:rPr>
              <a:t>Toux</a:t>
            </a:r>
          </a:p>
          <a:p>
            <a:pPr marL="285750" indent="-285750">
              <a:buFont typeface="Arial"/>
              <a:buChar char="•"/>
            </a:pPr>
            <a:r>
              <a:rPr lang="fr-FR" sz="1600" b="0" i="0" strike="noStrike" cap="none" spc="0" baseline="0" dirty="0">
                <a:solidFill>
                  <a:srgbClr val="FFFFFF"/>
                </a:solidFill>
                <a:effectLst/>
                <a:latin typeface="Arial"/>
                <a:ea typeface="Arial"/>
                <a:cs typeface="Arial"/>
              </a:rPr>
              <a:t>Fièvre</a:t>
            </a:r>
          </a:p>
          <a:p>
            <a:pPr marL="285750" indent="-285750">
              <a:buFont typeface="Arial"/>
              <a:buChar char="•"/>
            </a:pPr>
            <a:r>
              <a:rPr lang="fr-FR" sz="1600" b="0" i="0" strike="noStrike" cap="none" spc="0" baseline="0" dirty="0">
                <a:solidFill>
                  <a:srgbClr val="FFFFFF"/>
                </a:solidFill>
                <a:effectLst/>
                <a:latin typeface="Arial"/>
                <a:ea typeface="Arial"/>
                <a:cs typeface="Arial"/>
              </a:rPr>
              <a:t>Fatigue</a:t>
            </a:r>
          </a:p>
          <a:p>
            <a:pPr marL="285750" indent="-285750">
              <a:buFont typeface="Arial"/>
              <a:buChar char="•"/>
            </a:pPr>
            <a:r>
              <a:rPr lang="fr-FR" sz="1600" b="0" i="0" strike="noStrike" cap="none" spc="0" baseline="0" dirty="0">
                <a:solidFill>
                  <a:srgbClr val="FFFFFF"/>
                </a:solidFill>
                <a:effectLst/>
                <a:latin typeface="Arial"/>
                <a:ea typeface="Arial"/>
                <a:cs typeface="Arial"/>
              </a:rPr>
              <a:t>Perte du goût et de l’odorat</a:t>
            </a:r>
          </a:p>
          <a:p>
            <a:pPr marL="285750" indent="-285750">
              <a:buFont typeface="Arial"/>
              <a:buChar char="•"/>
            </a:pPr>
            <a:r>
              <a:rPr lang="fr-FR" sz="1600" b="0" i="0" strike="noStrike" cap="none" spc="0" baseline="0" dirty="0">
                <a:solidFill>
                  <a:srgbClr val="FFFFFF"/>
                </a:solidFill>
                <a:effectLst/>
                <a:latin typeface="Arial"/>
                <a:ea typeface="Arial"/>
                <a:cs typeface="Arial"/>
              </a:rPr>
              <a:t>Essoufflement</a:t>
            </a:r>
          </a:p>
          <a:p>
            <a:pPr marL="285750" indent="-285750">
              <a:buFont typeface="Arial"/>
              <a:buChar char="•"/>
            </a:pPr>
            <a:r>
              <a:rPr lang="fr-FR" sz="1600" b="0" i="0" strike="noStrike" cap="none" spc="0" baseline="0" dirty="0">
                <a:solidFill>
                  <a:srgbClr val="FFFFFF"/>
                </a:solidFill>
                <a:effectLst/>
                <a:latin typeface="Arial"/>
                <a:ea typeface="Arial"/>
                <a:cs typeface="Arial"/>
              </a:rPr>
              <a:t>Mal de gorge</a:t>
            </a:r>
          </a:p>
          <a:p>
            <a:pPr marL="285750" indent="-285750">
              <a:buFont typeface="Arial"/>
              <a:buChar char="•"/>
            </a:pPr>
            <a:r>
              <a:rPr lang="fr-FR" sz="1600" b="0" i="0" strike="noStrike" cap="none" spc="0" baseline="0" dirty="0">
                <a:solidFill>
                  <a:srgbClr val="FFFFFF"/>
                </a:solidFill>
                <a:effectLst/>
                <a:latin typeface="Arial"/>
                <a:ea typeface="Arial"/>
                <a:cs typeface="Arial"/>
              </a:rPr>
              <a:t>Écoulement nasal, congestion</a:t>
            </a:r>
          </a:p>
          <a:p>
            <a:pPr marL="285750" indent="-285750">
              <a:buFont typeface="Arial"/>
              <a:buChar char="•"/>
            </a:pPr>
            <a:r>
              <a:rPr lang="fr-FR" sz="1600" b="0" i="0" strike="noStrike" cap="none" spc="0" baseline="0" dirty="0">
                <a:solidFill>
                  <a:srgbClr val="FFFFFF"/>
                </a:solidFill>
                <a:effectLst/>
                <a:latin typeface="Arial"/>
                <a:ea typeface="Arial"/>
                <a:cs typeface="Arial"/>
              </a:rPr>
              <a:t>Courbatures, douleurs musculaires</a:t>
            </a:r>
          </a:p>
          <a:p>
            <a:pPr marL="285750" indent="-285750">
              <a:buFont typeface="Arial"/>
              <a:buChar char="•"/>
            </a:pPr>
            <a:r>
              <a:rPr lang="fr-FR" sz="1600" b="0" i="0" strike="noStrike" cap="none" spc="0" baseline="0" dirty="0">
                <a:solidFill>
                  <a:srgbClr val="FFFFFF"/>
                </a:solidFill>
                <a:effectLst/>
                <a:latin typeface="Arial"/>
                <a:ea typeface="Arial"/>
                <a:cs typeface="Arial"/>
              </a:rPr>
              <a:t>Symptômes gastro-intestinaux (nausées, vomissements, diarrhée)</a:t>
            </a:r>
          </a:p>
          <a:p>
            <a:r>
              <a:rPr lang="fr-FR" sz="2000" b="1" i="0" strike="noStrike" cap="none" spc="0" baseline="0" dirty="0">
                <a:solidFill>
                  <a:srgbClr val="FFC000"/>
                </a:solidFill>
                <a:effectLst/>
                <a:latin typeface="Arial"/>
                <a:ea typeface="Arial"/>
                <a:cs typeface="Arial"/>
              </a:rPr>
              <a:t>Un patient peut présenter un ou plusieurs de ces symptômes. Soyez vigilant !</a:t>
            </a:r>
          </a:p>
          <a:p>
            <a:pPr marL="285750" indent="-285750">
              <a:buFont typeface="Arial"/>
              <a:buChar char="•"/>
            </a:pPr>
            <a:endParaRPr lang="en-US" sz="1600" dirty="0">
              <a:cs typeface="Arial"/>
            </a:endParaRPr>
          </a:p>
          <a:p>
            <a:endParaRPr lang="en-US" sz="1600" dirty="0">
              <a:cs typeface="Arial"/>
            </a:endParaRPr>
          </a:p>
        </p:txBody>
      </p:sp>
    </p:spTree>
    <p:extLst>
      <p:ext uri="{BB962C8B-B14F-4D97-AF65-F5344CB8AC3E}">
        <p14:creationId xmlns:p14="http://schemas.microsoft.com/office/powerpoint/2010/main" val="5039490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BD04-AC15-AE96-2362-0A74F52F4936}"/>
              </a:ext>
            </a:extLst>
          </p:cNvPr>
          <p:cNvSpPr>
            <a:spLocks noGrp="1"/>
          </p:cNvSpPr>
          <p:nvPr>
            <p:ph type="title"/>
          </p:nvPr>
        </p:nvSpPr>
        <p:spPr>
          <a:xfrm>
            <a:off x="301172" y="268872"/>
            <a:ext cx="11019971" cy="800039"/>
          </a:xfrm>
        </p:spPr>
        <p:txBody>
          <a:bodyPr>
            <a:noAutofit/>
          </a:bodyPr>
          <a:lstStyle/>
          <a:p>
            <a:r>
              <a:rPr lang="fr-FR" sz="2800" b="1" i="0" strike="noStrike" cap="none" spc="0" baseline="0" dirty="0">
                <a:solidFill>
                  <a:srgbClr val="577F9F"/>
                </a:solidFill>
                <a:effectLst/>
                <a:latin typeface="Arial"/>
                <a:ea typeface="Arial"/>
                <a:cs typeface="Arial"/>
              </a:rPr>
              <a:t>Qu’en est-il des personnes présentant des symptômes légers ?</a:t>
            </a:r>
            <a:endParaRPr lang="en-US" sz="2800" dirty="0"/>
          </a:p>
        </p:txBody>
      </p:sp>
      <p:sp>
        <p:nvSpPr>
          <p:cNvPr id="3" name="Content Placeholder 2">
            <a:extLst>
              <a:ext uri="{FF2B5EF4-FFF2-40B4-BE49-F238E27FC236}">
                <a16:creationId xmlns:a16="http://schemas.microsoft.com/office/drawing/2014/main" id="{868A5D3D-C403-0BF3-1DF7-14469754EBBE}"/>
              </a:ext>
            </a:extLst>
          </p:cNvPr>
          <p:cNvSpPr>
            <a:spLocks noGrp="1"/>
          </p:cNvSpPr>
          <p:nvPr>
            <p:ph idx="1"/>
          </p:nvPr>
        </p:nvSpPr>
        <p:spPr>
          <a:xfrm>
            <a:off x="838200" y="1388533"/>
            <a:ext cx="9481771" cy="4932746"/>
          </a:xfrm>
        </p:spPr>
        <p:txBody>
          <a:bodyPr vert="horz" lIns="91440" tIns="45720" rIns="91440" bIns="45720" rtlCol="0" anchor="t">
            <a:noAutofit/>
          </a:bodyPr>
          <a:lstStyle/>
          <a:p>
            <a:r>
              <a:rPr lang="fr-FR" sz="2400" b="0" i="0" strike="noStrike" cap="none" spc="0" baseline="0" dirty="0">
                <a:solidFill>
                  <a:srgbClr val="000000"/>
                </a:solidFill>
                <a:effectLst/>
                <a:latin typeface="Arial"/>
                <a:ea typeface="Arial"/>
                <a:cs typeface="Arial"/>
              </a:rPr>
              <a:t>Oui ! Testez les patients présentant des symptômes légers ou minimes ! Maintenez un indice de suspicion élevé. </a:t>
            </a:r>
          </a:p>
          <a:p>
            <a:r>
              <a:rPr lang="fr-FR" sz="2400" b="0" i="0" strike="noStrike" cap="none" spc="0" baseline="0" dirty="0">
                <a:solidFill>
                  <a:srgbClr val="000000"/>
                </a:solidFill>
                <a:effectLst/>
                <a:latin typeface="Arial"/>
                <a:ea typeface="Arial"/>
                <a:cs typeface="Arial"/>
              </a:rPr>
              <a:t>Bien que certains des nouveaux variants puissent être légers dans leur présentation initiale, ils pourraient </a:t>
            </a:r>
            <a:r>
              <a:rPr lang="fr-FR" sz="2400" b="0" i="0" strike="noStrike" cap="none" spc="0" baseline="0" dirty="0">
                <a:solidFill>
                  <a:srgbClr val="FF0000"/>
                </a:solidFill>
                <a:effectLst/>
                <a:latin typeface="Arial"/>
                <a:ea typeface="Arial"/>
                <a:cs typeface="Arial"/>
              </a:rPr>
              <a:t>encore évoluer vers une maladie sévère et le décès chez les personnes vulnérables</a:t>
            </a:r>
            <a:r>
              <a:rPr lang="fr-FR" sz="2400" b="0" i="0" strike="noStrike" cap="none" spc="0" baseline="0" dirty="0">
                <a:solidFill>
                  <a:srgbClr val="000000"/>
                </a:solidFill>
                <a:effectLst/>
                <a:latin typeface="Arial"/>
                <a:ea typeface="Arial"/>
                <a:cs typeface="Arial"/>
              </a:rPr>
              <a:t>.</a:t>
            </a:r>
            <a:endParaRPr lang="en-US" sz="2400" dirty="0">
              <a:solidFill>
                <a:schemeClr val="tx1"/>
              </a:solidFill>
            </a:endParaRPr>
          </a:p>
          <a:p>
            <a:r>
              <a:rPr lang="fr-FR" sz="2400" b="0" i="0" strike="noStrike" cap="none" spc="0" baseline="0" dirty="0">
                <a:solidFill>
                  <a:srgbClr val="262626"/>
                </a:solidFill>
                <a:effectLst/>
                <a:latin typeface="Arial"/>
                <a:ea typeface="Arial"/>
                <a:cs typeface="Arial"/>
              </a:rPr>
              <a:t>Le dépistage de la COVID-19 aidera à :</a:t>
            </a:r>
            <a:endParaRPr lang="en-US" sz="2400" dirty="0">
              <a:solidFill>
                <a:schemeClr val="tx1"/>
              </a:solidFill>
            </a:endParaRPr>
          </a:p>
          <a:p>
            <a:pPr lvl="1">
              <a:lnSpc>
                <a:spcPct val="100000"/>
              </a:lnSpc>
              <a:spcBef>
                <a:spcPct val="0"/>
              </a:spcBef>
            </a:pPr>
            <a:r>
              <a:rPr lang="fr-FR" sz="1800" b="0" i="0" strike="noStrike" cap="none" spc="0" baseline="0" dirty="0">
                <a:solidFill>
                  <a:srgbClr val="262626"/>
                </a:solidFill>
                <a:effectLst/>
                <a:latin typeface="Arial"/>
                <a:ea typeface="Arial"/>
                <a:cs typeface="Arial"/>
              </a:rPr>
              <a:t>Identifier efficacement les cas positifs</a:t>
            </a:r>
            <a:endParaRPr lang="en-US" sz="1800" dirty="0"/>
          </a:p>
          <a:p>
            <a:pPr lvl="1">
              <a:lnSpc>
                <a:spcPct val="100000"/>
              </a:lnSpc>
              <a:spcBef>
                <a:spcPct val="0"/>
              </a:spcBef>
            </a:pPr>
            <a:r>
              <a:rPr lang="fr-FR" sz="1800" b="0" i="0" strike="noStrike" cap="none" spc="0" baseline="0" dirty="0">
                <a:solidFill>
                  <a:srgbClr val="262626"/>
                </a:solidFill>
                <a:effectLst/>
                <a:latin typeface="Arial"/>
                <a:ea typeface="Arial"/>
                <a:cs typeface="Arial"/>
              </a:rPr>
              <a:t>Rationaliser les opportunités pour prodiguer des soins à tous les patients atteints de la COVID-19 </a:t>
            </a:r>
          </a:p>
          <a:p>
            <a:pPr lvl="1">
              <a:lnSpc>
                <a:spcPct val="100000"/>
              </a:lnSpc>
              <a:spcBef>
                <a:spcPct val="0"/>
              </a:spcBef>
            </a:pPr>
            <a:r>
              <a:rPr lang="fr-FR" sz="1800" b="0" i="0" strike="noStrike" cap="none" spc="0" baseline="0" dirty="0">
                <a:solidFill>
                  <a:srgbClr val="262626"/>
                </a:solidFill>
                <a:effectLst/>
                <a:latin typeface="Arial"/>
                <a:ea typeface="Arial"/>
                <a:cs typeface="Arial"/>
              </a:rPr>
              <a:t>Identifier les personnes à haut risque de maladie grave pour proposer un traitement et un suivi appropriés</a:t>
            </a:r>
          </a:p>
          <a:p>
            <a:pPr lvl="1">
              <a:lnSpc>
                <a:spcPct val="100000"/>
              </a:lnSpc>
              <a:spcBef>
                <a:spcPct val="0"/>
              </a:spcBef>
            </a:pPr>
            <a:r>
              <a:rPr lang="fr-FR" sz="1800" b="0" i="0" strike="noStrike" cap="none" spc="0" baseline="0" dirty="0">
                <a:solidFill>
                  <a:srgbClr val="262626"/>
                </a:solidFill>
                <a:effectLst/>
                <a:latin typeface="Arial"/>
                <a:ea typeface="Arial"/>
                <a:cs typeface="Arial"/>
              </a:rPr>
              <a:t>Guider efficacement les mesures d’isolement et de quarantaine pour prévenir la transmission de la maladie</a:t>
            </a:r>
            <a:endParaRPr lang="en-US" sz="1800" dirty="0"/>
          </a:p>
          <a:p>
            <a:endParaRPr lang="en-US" sz="2400" dirty="0"/>
          </a:p>
        </p:txBody>
      </p:sp>
    </p:spTree>
    <p:extLst>
      <p:ext uri="{BB962C8B-B14F-4D97-AF65-F5344CB8AC3E}">
        <p14:creationId xmlns:p14="http://schemas.microsoft.com/office/powerpoint/2010/main" val="42939979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053B-5355-DC23-9ED7-242F3A12934E}"/>
              </a:ext>
            </a:extLst>
          </p:cNvPr>
          <p:cNvSpPr>
            <a:spLocks noGrp="1"/>
          </p:cNvSpPr>
          <p:nvPr>
            <p:ph type="title"/>
          </p:nvPr>
        </p:nvSpPr>
        <p:spPr>
          <a:xfrm>
            <a:off x="722086" y="147029"/>
            <a:ext cx="8543925" cy="800039"/>
          </a:xfrm>
        </p:spPr>
        <p:txBody>
          <a:bodyPr>
            <a:normAutofit/>
          </a:bodyPr>
          <a:lstStyle/>
          <a:p>
            <a:r>
              <a:rPr lang="fr-FR" sz="3200" b="1" i="0" strike="noStrike" cap="none" spc="0" baseline="0" dirty="0">
                <a:solidFill>
                  <a:srgbClr val="577F9F"/>
                </a:solidFill>
                <a:effectLst/>
                <a:latin typeface="Arial"/>
                <a:ea typeface="Arial"/>
                <a:cs typeface="Arial"/>
              </a:rPr>
              <a:t>Qu’en est-il des personnes vaccinées ?</a:t>
            </a:r>
            <a:endParaRPr lang="en-US" dirty="0"/>
          </a:p>
        </p:txBody>
      </p:sp>
      <p:sp>
        <p:nvSpPr>
          <p:cNvPr id="3" name="Content Placeholder 2">
            <a:extLst>
              <a:ext uri="{FF2B5EF4-FFF2-40B4-BE49-F238E27FC236}">
                <a16:creationId xmlns:a16="http://schemas.microsoft.com/office/drawing/2014/main" id="{0E15EAF3-954C-D3AB-B415-DBB59B7E767F}"/>
              </a:ext>
            </a:extLst>
          </p:cNvPr>
          <p:cNvSpPr>
            <a:spLocks noGrp="1"/>
          </p:cNvSpPr>
          <p:nvPr>
            <p:ph idx="1"/>
          </p:nvPr>
        </p:nvSpPr>
        <p:spPr>
          <a:xfrm>
            <a:off x="838200" y="1164782"/>
            <a:ext cx="9628573" cy="4932746"/>
          </a:xfrm>
        </p:spPr>
        <p:txBody>
          <a:bodyPr vert="horz" lIns="91440" tIns="45720" rIns="91440" bIns="45720" rtlCol="0" anchor="t">
            <a:noAutofit/>
          </a:bodyPr>
          <a:lstStyle/>
          <a:p>
            <a:r>
              <a:rPr lang="fr-FR" sz="2400" b="0" i="0" strike="noStrike" cap="none" spc="0" baseline="0" dirty="0">
                <a:solidFill>
                  <a:srgbClr val="FF0000"/>
                </a:solidFill>
                <a:effectLst/>
                <a:latin typeface="Arial"/>
                <a:ea typeface="Arial"/>
                <a:cs typeface="Arial"/>
              </a:rPr>
              <a:t>Oui ! </a:t>
            </a:r>
            <a:r>
              <a:rPr lang="fr-FR" sz="2400" b="0" i="0" strike="noStrike" cap="none" spc="0" baseline="0" dirty="0">
                <a:solidFill>
                  <a:srgbClr val="262626"/>
                </a:solidFill>
                <a:effectLst/>
                <a:latin typeface="Arial"/>
                <a:ea typeface="Arial"/>
                <a:cs typeface="Arial"/>
              </a:rPr>
              <a:t>Toutes les personnes présentant des symptômes doivent être testées !</a:t>
            </a:r>
          </a:p>
          <a:p>
            <a:r>
              <a:rPr lang="fr-FR" sz="2400" b="0" i="0" strike="noStrike" cap="none" spc="0" baseline="0" dirty="0">
                <a:solidFill>
                  <a:srgbClr val="000000"/>
                </a:solidFill>
                <a:effectLst/>
                <a:latin typeface="Arial"/>
                <a:ea typeface="Arial"/>
                <a:cs typeface="Arial"/>
              </a:rPr>
              <a:t>Les personnes totalement vaccinées peuvent encore contracter la COVID-19, être contagieuses et parfois développer une maladie plus importante (en particulier celles présentant des vulnérabilités cliniques) </a:t>
            </a:r>
            <a:endParaRPr lang="en-US" sz="2400" dirty="0">
              <a:solidFill>
                <a:srgbClr val="000000"/>
              </a:solidFill>
              <a:latin typeface="+mn-lt"/>
              <a:cs typeface="Arial"/>
            </a:endParaRPr>
          </a:p>
          <a:p>
            <a:r>
              <a:rPr lang="fr-FR" sz="2400" b="0" i="0" strike="noStrike" cap="none" spc="0" baseline="0" dirty="0">
                <a:solidFill>
                  <a:srgbClr val="000000"/>
                </a:solidFill>
                <a:effectLst/>
                <a:latin typeface="Arial"/>
                <a:ea typeface="Arial"/>
                <a:cs typeface="Arial"/>
              </a:rPr>
              <a:t>Les patients cliniquement vulnérables atteints de la COVID-19, même vaccinés, peuvent toujours bénéficier de traitements antiviraux oraux ou d’autres traitements indiqués. </a:t>
            </a:r>
          </a:p>
          <a:p>
            <a:r>
              <a:rPr lang="fr-FR" sz="2400" b="0" i="0" strike="noStrike" cap="none" spc="0" baseline="0" dirty="0">
                <a:solidFill>
                  <a:srgbClr val="000000"/>
                </a:solidFill>
                <a:effectLst/>
                <a:latin typeface="Arial"/>
                <a:ea typeface="Arial"/>
                <a:cs typeface="Arial"/>
              </a:rPr>
              <a:t>L’éducation et la surveillance bénéficieront à tous les patients, vaccinés ou non.</a:t>
            </a:r>
            <a:r>
              <a:rPr lang="fr-FR" sz="2400" b="0" i="0" strike="noStrike" cap="none" spc="0" baseline="0" dirty="0">
                <a:solidFill>
                  <a:srgbClr val="262626"/>
                </a:solidFill>
                <a:effectLst/>
                <a:latin typeface="Arial"/>
                <a:ea typeface="Arial"/>
                <a:cs typeface="Arial"/>
              </a:rPr>
              <a:t> </a:t>
            </a:r>
            <a:endParaRPr lang="en-US" sz="2400" dirty="0">
              <a:latin typeface="+mn-lt"/>
            </a:endParaRPr>
          </a:p>
        </p:txBody>
      </p:sp>
    </p:spTree>
    <p:extLst>
      <p:ext uri="{BB962C8B-B14F-4D97-AF65-F5344CB8AC3E}">
        <p14:creationId xmlns:p14="http://schemas.microsoft.com/office/powerpoint/2010/main" val="40822407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7D19-2E1A-F9ED-4C23-72A4BA5C6429}"/>
              </a:ext>
            </a:extLst>
          </p:cNvPr>
          <p:cNvSpPr>
            <a:spLocks noGrp="1"/>
          </p:cNvSpPr>
          <p:nvPr>
            <p:ph type="title"/>
          </p:nvPr>
        </p:nvSpPr>
        <p:spPr>
          <a:xfrm>
            <a:off x="609600" y="305159"/>
            <a:ext cx="8543925" cy="800039"/>
          </a:xfrm>
        </p:spPr>
        <p:txBody>
          <a:bodyPr/>
          <a:lstStyle/>
          <a:p>
            <a:r>
              <a:rPr lang="fr-FR" sz="3600" b="1" i="0" strike="noStrike" cap="none" spc="0" baseline="0">
                <a:solidFill>
                  <a:srgbClr val="577F9F"/>
                </a:solidFill>
                <a:effectLst/>
                <a:latin typeface="Arial"/>
                <a:ea typeface="Arial"/>
                <a:cs typeface="Arial"/>
              </a:rPr>
              <a:t>Différents types de tests</a:t>
            </a:r>
          </a:p>
        </p:txBody>
      </p:sp>
      <p:sp>
        <p:nvSpPr>
          <p:cNvPr id="4" name="Content Placeholder 8">
            <a:extLst>
              <a:ext uri="{FF2B5EF4-FFF2-40B4-BE49-F238E27FC236}">
                <a16:creationId xmlns:a16="http://schemas.microsoft.com/office/drawing/2014/main" id="{717AFE8F-D60F-0F12-9BD5-428623828A7B}"/>
              </a:ext>
            </a:extLst>
          </p:cNvPr>
          <p:cNvSpPr>
            <a:spLocks noGrp="1"/>
          </p:cNvSpPr>
          <p:nvPr/>
        </p:nvSpPr>
        <p:spPr bwMode="auto">
          <a:xfrm>
            <a:off x="609600" y="1433946"/>
            <a:ext cx="5384800" cy="4670640"/>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374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F37421"/>
              </a:buClr>
              <a:buFont typeface="Arial" panose="020B0604020202020204" pitchFamily="34"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F37421"/>
              </a:buClr>
              <a:buFont typeface="Arial" panose="020B0604020202020204" pitchFamily="34"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F37421"/>
              </a:buClr>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F37421"/>
              </a:buClr>
              <a:buFont typeface="Arial" panose="020B0604020202020204"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fr-FR" sz="2400" b="1" i="0" strike="noStrike" cap="none" spc="0" baseline="0">
                <a:solidFill>
                  <a:srgbClr val="000000"/>
                </a:solidFill>
                <a:effectLst/>
                <a:latin typeface="Arial"/>
                <a:ea typeface="Arial"/>
                <a:cs typeface="Arial"/>
              </a:rPr>
              <a:t>Test préféré : Test antigénique rapide</a:t>
            </a:r>
            <a:endParaRPr lang="en-US" sz="2400" b="1">
              <a:cs typeface="Arial"/>
            </a:endParaRPr>
          </a:p>
          <a:p>
            <a:pPr defTabSz="914400" eaLnBrk="1" hangingPunct="1">
              <a:lnSpc>
                <a:spcPct val="90000"/>
              </a:lnSpc>
              <a:spcBef>
                <a:spcPts val="500"/>
              </a:spcBef>
              <a:buFont typeface="Arial" panose="020B0604020202020204" pitchFamily="34" charset="0"/>
              <a:buChar char="•"/>
            </a:pPr>
            <a:r>
              <a:rPr lang="fr-FR" sz="2400" b="0" i="0" strike="noStrike" cap="none" spc="0" baseline="0">
                <a:solidFill>
                  <a:srgbClr val="000000"/>
                </a:solidFill>
                <a:effectLst/>
                <a:latin typeface="Arial"/>
                <a:ea typeface="Arial"/>
                <a:cs typeface="Arial"/>
              </a:rPr>
              <a:t>Avantages : rapide, le plus sensible chez les patients symptomatiques, moins cher, relativement facile à utiliser</a:t>
            </a:r>
            <a:endParaRPr lang="en-US" sz="2400">
              <a:cs typeface="Arial"/>
            </a:endParaRPr>
          </a:p>
          <a:p>
            <a:pPr defTabSz="914400" eaLnBrk="1" hangingPunct="1">
              <a:lnSpc>
                <a:spcPct val="90000"/>
              </a:lnSpc>
              <a:spcBef>
                <a:spcPts val="500"/>
              </a:spcBef>
              <a:buFont typeface="Arial" panose="020B0604020202020204" pitchFamily="34" charset="0"/>
              <a:buChar char="•"/>
            </a:pPr>
            <a:r>
              <a:rPr lang="fr-FR" sz="2400" b="0" i="0" strike="noStrike" cap="none" spc="0" baseline="0">
                <a:solidFill>
                  <a:srgbClr val="000000"/>
                </a:solidFill>
                <a:effectLst/>
                <a:latin typeface="Arial"/>
                <a:ea typeface="Arial"/>
                <a:cs typeface="Arial"/>
              </a:rPr>
              <a:t>Inconvénients : moins de sensibilité chez les patients asymptomatiques</a:t>
            </a:r>
            <a:endParaRPr lang="en-US" sz="2400">
              <a:cs typeface="Arial"/>
            </a:endParaRPr>
          </a:p>
          <a:p>
            <a:pPr defTabSz="914400" eaLnBrk="1" hangingPunct="1">
              <a:lnSpc>
                <a:spcPct val="90000"/>
              </a:lnSpc>
              <a:spcBef>
                <a:spcPts val="500"/>
              </a:spcBef>
              <a:buFont typeface="Arial" panose="020B0604020202020204" pitchFamily="34" charset="0"/>
              <a:buChar char="•"/>
            </a:pPr>
            <a:r>
              <a:rPr lang="fr-FR" sz="2400" b="0" i="0" strike="noStrike" cap="none" spc="0" baseline="0">
                <a:solidFill>
                  <a:srgbClr val="000000"/>
                </a:solidFill>
                <a:effectLst/>
                <a:latin typeface="Arial"/>
                <a:ea typeface="Arial"/>
                <a:cs typeface="Arial"/>
              </a:rPr>
              <a:t>Recommander des tests répétés/en série ou des tests de confirmation par PCR pour les patients symptomatiques avec des résultats négatifs pour l’antigène (Ag)</a:t>
            </a:r>
            <a:endParaRPr lang="en-US" sz="2400">
              <a:cs typeface="Arial"/>
            </a:endParaRPr>
          </a:p>
        </p:txBody>
      </p:sp>
      <p:sp>
        <p:nvSpPr>
          <p:cNvPr id="3" name="Content Placeholder 17">
            <a:extLst>
              <a:ext uri="{FF2B5EF4-FFF2-40B4-BE49-F238E27FC236}">
                <a16:creationId xmlns:a16="http://schemas.microsoft.com/office/drawing/2014/main" id="{3AE2C6A5-3511-2279-7552-690D8A0BDA95}"/>
              </a:ext>
            </a:extLst>
          </p:cNvPr>
          <p:cNvSpPr txBox="1"/>
          <p:nvPr/>
        </p:nvSpPr>
        <p:spPr>
          <a:xfrm>
            <a:off x="6172200" y="1459704"/>
            <a:ext cx="5384800" cy="4670640"/>
          </a:xfrm>
          <a:prstGeom prst="rect">
            <a:avLst/>
          </a:prstGeom>
          <a:solidFill>
            <a:srgbClr val="CC4145"/>
          </a:solidFill>
        </p:spPr>
        <p:txBody>
          <a:bodyPr lIns="91440" tIns="45720" rIns="91440" bIns="45720" anchor="t">
            <a:normAutofit fontScale="8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b="1" i="0" strike="noStrike" cap="none" spc="0" baseline="0" dirty="0">
                <a:solidFill>
                  <a:srgbClr val="000000"/>
                </a:solidFill>
                <a:effectLst/>
                <a:latin typeface="Arial"/>
                <a:ea typeface="Arial"/>
                <a:cs typeface="Arial"/>
              </a:rPr>
              <a:t>Test alternatif : PCR (</a:t>
            </a:r>
            <a:r>
              <a:rPr lang="fr-FR" sz="2400" b="1" i="0" strike="noStrike" cap="none" spc="0" baseline="0" dirty="0" err="1">
                <a:solidFill>
                  <a:srgbClr val="000000"/>
                </a:solidFill>
                <a:effectLst/>
                <a:latin typeface="Arial"/>
                <a:ea typeface="Arial"/>
                <a:cs typeface="Arial"/>
              </a:rPr>
              <a:t>Polymerase</a:t>
            </a:r>
            <a:r>
              <a:rPr lang="fr-FR" sz="2400" b="1" i="0" strike="noStrike" cap="none" spc="0" baseline="0" dirty="0">
                <a:solidFill>
                  <a:srgbClr val="000000"/>
                </a:solidFill>
                <a:effectLst/>
                <a:latin typeface="Arial"/>
                <a:ea typeface="Arial"/>
                <a:cs typeface="Arial"/>
              </a:rPr>
              <a:t> Chain </a:t>
            </a:r>
            <a:r>
              <a:rPr lang="fr-FR" sz="2400" b="1" i="0" strike="noStrike" cap="none" spc="0" baseline="0" dirty="0" err="1">
                <a:solidFill>
                  <a:srgbClr val="000000"/>
                </a:solidFill>
                <a:effectLst/>
                <a:latin typeface="Arial"/>
                <a:ea typeface="Arial"/>
                <a:cs typeface="Arial"/>
              </a:rPr>
              <a:t>Reaction</a:t>
            </a:r>
            <a:r>
              <a:rPr lang="fr-FR" sz="2400" b="1" i="0" strike="noStrike" cap="none" spc="0" baseline="0" dirty="0">
                <a:solidFill>
                  <a:srgbClr val="000000"/>
                </a:solidFill>
                <a:effectLst/>
                <a:latin typeface="Arial"/>
                <a:ea typeface="Arial"/>
                <a:cs typeface="Arial"/>
              </a:rPr>
              <a:t>, [réaction en chaîne par polymérase]) ou NAAT (</a:t>
            </a:r>
            <a:r>
              <a:rPr lang="fr-FR" sz="2400" b="1" i="0" strike="noStrike" cap="none" spc="0" baseline="0" dirty="0" err="1">
                <a:solidFill>
                  <a:srgbClr val="000000"/>
                </a:solidFill>
                <a:effectLst/>
                <a:latin typeface="Arial"/>
                <a:ea typeface="Arial"/>
                <a:cs typeface="Arial"/>
              </a:rPr>
              <a:t>Nucleic</a:t>
            </a:r>
            <a:r>
              <a:rPr lang="fr-FR" sz="2400" b="1" i="0" strike="noStrike" cap="none" spc="0" baseline="0" dirty="0">
                <a:solidFill>
                  <a:srgbClr val="000000"/>
                </a:solidFill>
                <a:effectLst/>
                <a:latin typeface="Arial"/>
                <a:ea typeface="Arial"/>
                <a:cs typeface="Arial"/>
              </a:rPr>
              <a:t> Acid Amplification Test, [test d’amplification de l’acide nucléique])</a:t>
            </a:r>
            <a:r>
              <a:rPr lang="fr-FR" sz="2400" b="1" i="0" strike="noStrike" cap="none" spc="0" baseline="0" dirty="0">
                <a:solidFill>
                  <a:srgbClr val="FFFF00"/>
                </a:solidFill>
                <a:effectLst/>
                <a:latin typeface="Arial"/>
                <a:ea typeface="Arial"/>
                <a:cs typeface="Arial"/>
              </a:rPr>
              <a:t>*</a:t>
            </a:r>
            <a:endParaRPr lang="en-US" sz="2400" b="1" dirty="0">
              <a:solidFill>
                <a:srgbClr val="FFFF00"/>
              </a:solidFill>
              <a:cs typeface="Arial"/>
            </a:endParaRPr>
          </a:p>
          <a:p>
            <a:pPr lvl="1"/>
            <a:r>
              <a:rPr lang="fr-FR" sz="2400" b="0" i="0" strike="noStrike" cap="none" spc="0" baseline="0" dirty="0">
                <a:solidFill>
                  <a:srgbClr val="000000"/>
                </a:solidFill>
                <a:effectLst/>
                <a:latin typeface="Arial"/>
                <a:ea typeface="Arial"/>
                <a:cs typeface="Arial"/>
              </a:rPr>
              <a:t>Avantages : meilleure sensibilité globale</a:t>
            </a:r>
            <a:endParaRPr lang="en-US" dirty="0">
              <a:cs typeface="Arial"/>
            </a:endParaRPr>
          </a:p>
          <a:p>
            <a:pPr lvl="1"/>
            <a:r>
              <a:rPr lang="fr-FR" sz="2400" b="0" i="0" strike="noStrike" cap="none" spc="0" baseline="0" dirty="0">
                <a:solidFill>
                  <a:srgbClr val="000000"/>
                </a:solidFill>
                <a:effectLst/>
                <a:latin typeface="Arial"/>
                <a:ea typeface="Arial"/>
                <a:cs typeface="Arial"/>
              </a:rPr>
              <a:t>Inconvénients : temps de traitement plus long, traitement plus complexe ;</a:t>
            </a:r>
            <a:endParaRPr lang="en-US" dirty="0">
              <a:cs typeface="Arial"/>
            </a:endParaRPr>
          </a:p>
          <a:p>
            <a:pPr lvl="1"/>
            <a:r>
              <a:rPr lang="fr-FR" sz="2400" b="0" i="0" strike="noStrike" cap="none" spc="0" baseline="0" dirty="0">
                <a:solidFill>
                  <a:srgbClr val="000000"/>
                </a:solidFill>
                <a:effectLst/>
                <a:latin typeface="Arial"/>
                <a:ea typeface="Arial"/>
                <a:cs typeface="Arial"/>
              </a:rPr>
              <a:t>N’est PAS l’idéal dans la stratégie « dépister et traiter », mais dépend de la disponibilité locale</a:t>
            </a:r>
            <a:endParaRPr lang="en-US" dirty="0">
              <a:cs typeface="Arial"/>
            </a:endParaRPr>
          </a:p>
          <a:p>
            <a:pPr lvl="1"/>
            <a:r>
              <a:rPr lang="fr-FR" sz="2400" b="0" i="0" strike="noStrike" cap="none" spc="0" baseline="0" dirty="0">
                <a:solidFill>
                  <a:srgbClr val="000000"/>
                </a:solidFill>
                <a:effectLst/>
                <a:latin typeface="Arial"/>
                <a:ea typeface="Arial"/>
                <a:cs typeface="Arial"/>
              </a:rPr>
              <a:t>Doit être envisagé pour les personnes symptomatiques présentant des résultats antigéniques négatifs.</a:t>
            </a:r>
            <a:endParaRPr lang="en-US" dirty="0">
              <a:cs typeface="Arial"/>
            </a:endParaRPr>
          </a:p>
          <a:p>
            <a:pPr marL="0" indent="0">
              <a:buNone/>
            </a:pPr>
            <a:r>
              <a:rPr lang="en-US" sz="2200" dirty="0"/>
              <a:t>            </a:t>
            </a:r>
            <a:endParaRPr lang="en-US" sz="2200" dirty="0">
              <a:cs typeface="Arial"/>
            </a:endParaRPr>
          </a:p>
          <a:p>
            <a:pPr marL="0" indent="0">
              <a:buFont typeface="Arial" panose="020B0604020202020204" pitchFamily="34" charset="0"/>
              <a:buNone/>
            </a:pPr>
            <a:r>
              <a:rPr lang="fr-FR" sz="2200" b="0" i="0" strike="noStrike" cap="none" spc="0" baseline="0" dirty="0">
                <a:solidFill>
                  <a:srgbClr val="FFFF00"/>
                </a:solidFill>
                <a:effectLst/>
                <a:latin typeface="Arial"/>
                <a:ea typeface="Arial"/>
                <a:cs typeface="Arial"/>
              </a:rPr>
              <a:t>*</a:t>
            </a:r>
            <a:r>
              <a:rPr lang="fr-FR" sz="2200" b="0" i="0" strike="noStrike" cap="none" spc="0" baseline="0" dirty="0">
                <a:solidFill>
                  <a:srgbClr val="000000"/>
                </a:solidFill>
                <a:effectLst/>
                <a:latin typeface="Arial"/>
                <a:ea typeface="Arial"/>
                <a:cs typeface="Arial"/>
              </a:rPr>
              <a:t> </a:t>
            </a:r>
            <a:r>
              <a:rPr lang="fr-FR" sz="1600" b="0" i="0" strike="noStrike" cap="none" spc="0" baseline="0" dirty="0">
                <a:solidFill>
                  <a:srgbClr val="000000"/>
                </a:solidFill>
                <a:effectLst/>
                <a:latin typeface="Arial"/>
                <a:ea typeface="Arial"/>
                <a:cs typeface="Arial"/>
              </a:rPr>
              <a:t>Le PCR est un type de test NAAT</a:t>
            </a:r>
            <a:endParaRPr lang="en-US" sz="2200" dirty="0"/>
          </a:p>
        </p:txBody>
      </p:sp>
    </p:spTree>
    <p:extLst>
      <p:ext uri="{BB962C8B-B14F-4D97-AF65-F5344CB8AC3E}">
        <p14:creationId xmlns:p14="http://schemas.microsoft.com/office/powerpoint/2010/main" val="33098606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022268D0-B627-238D-6EF8-06F9150A5788}"/>
              </a:ext>
            </a:extLst>
          </p:cNvPr>
          <p:cNvSpPr txBox="1"/>
          <p:nvPr/>
        </p:nvSpPr>
        <p:spPr>
          <a:xfrm>
            <a:off x="609600" y="289674"/>
            <a:ext cx="11203858" cy="97577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fr-FR" sz="3200" b="1" i="0" strike="noStrike" cap="none" spc="0" baseline="0" dirty="0">
                <a:solidFill>
                  <a:srgbClr val="577F9F"/>
                </a:solidFill>
                <a:effectLst/>
                <a:latin typeface="Arial"/>
                <a:ea typeface="Arial"/>
                <a:cs typeface="Arial"/>
              </a:rPr>
              <a:t>Pourquoi les tests antigéniques rapides sont-ils idéaux dans la stratégie « dépister et traiter » ? </a:t>
            </a:r>
          </a:p>
        </p:txBody>
      </p:sp>
      <p:sp>
        <p:nvSpPr>
          <p:cNvPr id="5" name="Content Placeholder 6">
            <a:extLst>
              <a:ext uri="{FF2B5EF4-FFF2-40B4-BE49-F238E27FC236}">
                <a16:creationId xmlns:a16="http://schemas.microsoft.com/office/drawing/2014/main" id="{E14A16B5-7F8F-644F-3A82-A3B2554E1903}"/>
              </a:ext>
            </a:extLst>
          </p:cNvPr>
          <p:cNvSpPr txBox="1"/>
          <p:nvPr/>
        </p:nvSpPr>
        <p:spPr>
          <a:xfrm>
            <a:off x="609600" y="1366724"/>
            <a:ext cx="10972800" cy="5024438"/>
          </a:xfrm>
          <a:prstGeom prst="rect">
            <a:avLst/>
          </a:prstGeom>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0" i="0" strike="noStrike" cap="none" spc="0" baseline="0" dirty="0">
                <a:solidFill>
                  <a:srgbClr val="262626"/>
                </a:solidFill>
                <a:effectLst/>
                <a:latin typeface="Arial"/>
                <a:ea typeface="Arial"/>
                <a:cs typeface="Arial"/>
              </a:rPr>
              <a:t>Résultats plus rapides = accès plus rapide aux soins.</a:t>
            </a:r>
          </a:p>
          <a:p>
            <a:r>
              <a:rPr lang="fr-FR" sz="2200" b="0" i="0" strike="noStrike" cap="none" spc="0" baseline="0" dirty="0">
                <a:solidFill>
                  <a:srgbClr val="262626"/>
                </a:solidFill>
                <a:effectLst/>
                <a:latin typeface="Arial"/>
                <a:ea typeface="Arial"/>
                <a:cs typeface="Arial"/>
              </a:rPr>
              <a:t>Avec des résultats de dépistage de la COVID-19 disponibles au centre, les patients symptomatiques peuvent avoir un accès immédiat à des soins fondés sur des données probantes, y compris des antiviraux oraux pour les patients éligibles. </a:t>
            </a:r>
          </a:p>
          <a:p>
            <a:r>
              <a:rPr lang="fr-FR" sz="2200" b="0" i="0" strike="noStrike" cap="none" spc="0" baseline="0" dirty="0">
                <a:solidFill>
                  <a:srgbClr val="262626"/>
                </a:solidFill>
                <a:effectLst/>
                <a:latin typeface="Arial"/>
                <a:ea typeface="Arial"/>
                <a:cs typeface="Arial"/>
              </a:rPr>
              <a:t>Les patients qui présentent certains symptômes de la COVID-19 mais qui recherchent des soins pour d’autres problèmes de santé peuvent être dépistés en toute confiance et, s’ils sont négatifs, soignés de manière appropriée. </a:t>
            </a:r>
          </a:p>
          <a:p>
            <a:r>
              <a:rPr lang="fr-FR" sz="2200" b="0" i="0" strike="noStrike" cap="none" spc="0" baseline="0" dirty="0">
                <a:solidFill>
                  <a:srgbClr val="262626"/>
                </a:solidFill>
                <a:effectLst/>
                <a:latin typeface="Arial"/>
                <a:ea typeface="Arial"/>
                <a:cs typeface="Arial"/>
              </a:rPr>
              <a:t>Vous POUVEZ proposer des antiviraux oraux aux patients présentant un résultat positif au test PCR, à condition qu’ils se trouvent dans les 5 jours suivant l’apparition des symptômes et qu’ils répondent aux critères d’éligibilité. </a:t>
            </a:r>
          </a:p>
        </p:txBody>
      </p:sp>
      <p:sp>
        <p:nvSpPr>
          <p:cNvPr id="7" name="TextBox 6">
            <a:extLst>
              <a:ext uri="{FF2B5EF4-FFF2-40B4-BE49-F238E27FC236}">
                <a16:creationId xmlns:a16="http://schemas.microsoft.com/office/drawing/2014/main" id="{83A80D48-E29D-53B3-1655-1C2FDA80BF2C}"/>
              </a:ext>
            </a:extLst>
          </p:cNvPr>
          <p:cNvSpPr txBox="1"/>
          <p:nvPr/>
        </p:nvSpPr>
        <p:spPr>
          <a:xfrm>
            <a:off x="4856085" y="6065924"/>
            <a:ext cx="6726315" cy="914400"/>
          </a:xfrm>
          <a:prstGeom prst="rect">
            <a:avLst/>
          </a:prstGeom>
          <a:noFill/>
        </p:spPr>
        <p:txBody>
          <a:bodyPr wrap="square" rtlCol="0">
            <a:spAutoFit/>
          </a:bodyPr>
          <a:lstStyle/>
          <a:p>
            <a:r>
              <a:rPr lang="fr-FR" sz="1800" b="1" i="0" strike="noStrike" cap="none" spc="0" baseline="0">
                <a:solidFill>
                  <a:srgbClr val="FF0000"/>
                </a:solidFill>
                <a:effectLst/>
                <a:latin typeface="Arial"/>
                <a:ea typeface="Arial"/>
                <a:cs typeface="Arial"/>
              </a:rPr>
              <a:t>Remarque : Différentes régions auront des politiques de dépistage différentes. Veuillez vous reporter à vos directives locales.</a:t>
            </a:r>
          </a:p>
        </p:txBody>
      </p:sp>
    </p:spTree>
    <p:extLst>
      <p:ext uri="{BB962C8B-B14F-4D97-AF65-F5344CB8AC3E}">
        <p14:creationId xmlns:p14="http://schemas.microsoft.com/office/powerpoint/2010/main" val="4782406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BB77-750E-C4F4-4784-3DEE37AA89C0}"/>
              </a:ext>
            </a:extLst>
          </p:cNvPr>
          <p:cNvSpPr>
            <a:spLocks noGrp="1"/>
          </p:cNvSpPr>
          <p:nvPr>
            <p:ph type="title"/>
          </p:nvPr>
        </p:nvSpPr>
        <p:spPr/>
        <p:txBody>
          <a:bodyPr>
            <a:normAutofit fontScale="90000"/>
          </a:bodyPr>
          <a:lstStyle/>
          <a:p>
            <a:r>
              <a:rPr lang="fr-FR" sz="3600" b="1" i="0" strike="noStrike" cap="none" spc="0" baseline="0">
                <a:solidFill>
                  <a:srgbClr val="577F9F"/>
                </a:solidFill>
                <a:effectLst/>
                <a:latin typeface="Arial"/>
                <a:ea typeface="Arial"/>
                <a:cs typeface="Arial"/>
              </a:rPr>
              <a:t>Il est préférable d’effectuer des tests précoces !</a:t>
            </a:r>
          </a:p>
        </p:txBody>
      </p:sp>
      <p:sp>
        <p:nvSpPr>
          <p:cNvPr id="3" name="Content Placeholder 2">
            <a:extLst>
              <a:ext uri="{FF2B5EF4-FFF2-40B4-BE49-F238E27FC236}">
                <a16:creationId xmlns:a16="http://schemas.microsoft.com/office/drawing/2014/main" id="{1833F9F6-CE7F-CDEF-4A52-30C1B1771D68}"/>
              </a:ext>
            </a:extLst>
          </p:cNvPr>
          <p:cNvSpPr>
            <a:spLocks noGrp="1"/>
          </p:cNvSpPr>
          <p:nvPr>
            <p:ph idx="1"/>
          </p:nvPr>
        </p:nvSpPr>
        <p:spPr>
          <a:xfrm>
            <a:off x="838200" y="1636730"/>
            <a:ext cx="10116845" cy="4932746"/>
          </a:xfrm>
        </p:spPr>
        <p:txBody>
          <a:bodyPr/>
          <a:lstStyle/>
          <a:p>
            <a:r>
              <a:rPr lang="fr-FR" sz="2800" b="0" i="0" strike="noStrike" cap="none" spc="0" baseline="0">
                <a:solidFill>
                  <a:srgbClr val="262626"/>
                </a:solidFill>
                <a:effectLst/>
                <a:latin typeface="Arial"/>
                <a:ea typeface="Arial"/>
                <a:cs typeface="Arial"/>
              </a:rPr>
              <a:t>L’identification précoce des cas positifs permet un isolement efficace pouvant diminuer la transmission.</a:t>
            </a:r>
          </a:p>
          <a:p>
            <a:r>
              <a:rPr lang="fr-FR" sz="2800" b="0" i="0" strike="noStrike" cap="none" spc="0" baseline="0">
                <a:solidFill>
                  <a:srgbClr val="262626"/>
                </a:solidFill>
                <a:effectLst/>
                <a:latin typeface="Arial"/>
                <a:ea typeface="Arial"/>
                <a:cs typeface="Arial"/>
              </a:rPr>
              <a:t>L’identification précoce des cas positifs facilite un traitement approprié, y compris des antiviraux oraux et d’autres stratégies de prise en charge, selon les besoins cliniques.</a:t>
            </a:r>
          </a:p>
          <a:p>
            <a:r>
              <a:rPr lang="fr-FR" sz="2800" b="0" i="0" strike="noStrike" cap="none" spc="0" baseline="0">
                <a:solidFill>
                  <a:srgbClr val="262626"/>
                </a:solidFill>
                <a:effectLst/>
                <a:latin typeface="Arial"/>
                <a:ea typeface="Arial"/>
                <a:cs typeface="Arial"/>
              </a:rPr>
              <a:t>La fenêtre d’instauration d’un traitement antiviral oral est de 5 jours après l’apparition des symptômes.</a:t>
            </a:r>
          </a:p>
          <a:p>
            <a:pPr marL="0" indent="0">
              <a:buNone/>
            </a:pPr>
            <a:endParaRPr lang="en-US"/>
          </a:p>
          <a:p>
            <a:endParaRPr lang="en-US"/>
          </a:p>
          <a:p>
            <a:pPr marL="0" indent="0">
              <a:buNone/>
            </a:pPr>
            <a:endParaRPr lang="en-US"/>
          </a:p>
          <a:p>
            <a:endParaRPr lang="en-US"/>
          </a:p>
          <a:p>
            <a:endParaRPr lang="en-US"/>
          </a:p>
        </p:txBody>
      </p:sp>
    </p:spTree>
    <p:extLst>
      <p:ext uri="{BB962C8B-B14F-4D97-AF65-F5344CB8AC3E}">
        <p14:creationId xmlns:p14="http://schemas.microsoft.com/office/powerpoint/2010/main" val="376384220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6A0C-533D-AFDA-E935-0E42B25D31E3}"/>
              </a:ext>
            </a:extLst>
          </p:cNvPr>
          <p:cNvSpPr>
            <a:spLocks noGrp="1"/>
          </p:cNvSpPr>
          <p:nvPr>
            <p:ph type="title"/>
          </p:nvPr>
        </p:nvSpPr>
        <p:spPr>
          <a:xfrm>
            <a:off x="464712" y="288524"/>
            <a:ext cx="8543925" cy="800039"/>
          </a:xfrm>
        </p:spPr>
        <p:txBody>
          <a:bodyPr/>
          <a:lstStyle/>
          <a:p>
            <a:r>
              <a:rPr lang="fr-FR" sz="3600" b="1" i="0" strike="noStrike" cap="none" spc="0" baseline="0">
                <a:solidFill>
                  <a:srgbClr val="577F9F"/>
                </a:solidFill>
                <a:effectLst/>
                <a:latin typeface="Arial"/>
                <a:ea typeface="Arial"/>
                <a:cs typeface="Arial"/>
              </a:rPr>
              <a:t>Comment effectuer un test rapide :</a:t>
            </a:r>
          </a:p>
        </p:txBody>
      </p:sp>
      <p:sp>
        <p:nvSpPr>
          <p:cNvPr id="8" name="Content Placeholder 7">
            <a:extLst>
              <a:ext uri="{FF2B5EF4-FFF2-40B4-BE49-F238E27FC236}">
                <a16:creationId xmlns:a16="http://schemas.microsoft.com/office/drawing/2014/main" id="{2C7C0C2A-1BEA-F7D5-D985-E4604CD98066}"/>
              </a:ext>
            </a:extLst>
          </p:cNvPr>
          <p:cNvSpPr>
            <a:spLocks noGrp="1"/>
          </p:cNvSpPr>
          <p:nvPr>
            <p:ph idx="1"/>
          </p:nvPr>
        </p:nvSpPr>
        <p:spPr>
          <a:xfrm>
            <a:off x="168497" y="1178159"/>
            <a:ext cx="10259553" cy="4932746"/>
          </a:xfrm>
        </p:spPr>
        <p:txBody>
          <a:bodyPr/>
          <a:lstStyle/>
          <a:p>
            <a:pPr marL="0" indent="0" algn="l" fontAlgn="base">
              <a:buNone/>
            </a:pPr>
            <a:r>
              <a:rPr lang="fr-FR" sz="1800" b="1" i="0" strike="noStrike" cap="none" spc="0" baseline="0" dirty="0">
                <a:solidFill>
                  <a:srgbClr val="FF0000"/>
                </a:solidFill>
                <a:effectLst/>
                <a:latin typeface="Arial"/>
                <a:ea typeface="Arial"/>
                <a:cs typeface="Arial"/>
              </a:rPr>
              <a:t>Assurez-vous de lire les instructions sur la boîte, les tests peuvent varier dans les instructions.</a:t>
            </a:r>
          </a:p>
          <a:p>
            <a:pPr algn="l" fontAlgn="base">
              <a:buFont typeface="+mj-lt"/>
              <a:buAutoNum type="arabicPeriod"/>
            </a:pPr>
            <a:r>
              <a:rPr lang="fr-FR" sz="1400" b="0" i="0" strike="noStrike" cap="none" spc="0" baseline="0" dirty="0">
                <a:solidFill>
                  <a:srgbClr val="555555"/>
                </a:solidFill>
                <a:effectLst/>
                <a:latin typeface="Arial"/>
                <a:ea typeface="Arial"/>
                <a:cs typeface="Arial"/>
              </a:rPr>
              <a:t>Lavez-vous soigneusement les mains avec du savon.</a:t>
            </a:r>
          </a:p>
          <a:p>
            <a:pPr algn="l" fontAlgn="base">
              <a:buFont typeface="+mj-lt"/>
              <a:buAutoNum type="arabicPeriod"/>
            </a:pPr>
            <a:r>
              <a:rPr lang="fr-FR" sz="1400" b="0" i="0" strike="noStrike" cap="none" spc="0" baseline="0" dirty="0">
                <a:solidFill>
                  <a:srgbClr val="555555"/>
                </a:solidFill>
                <a:effectLst/>
                <a:latin typeface="Arial"/>
                <a:ea typeface="Arial"/>
                <a:cs typeface="Arial"/>
              </a:rPr>
              <a:t>Le kit contient trois éléments principaux : un écouvillon de prélèvement, une bandelette réactive et un petit flacon de liquide.</a:t>
            </a:r>
          </a:p>
          <a:p>
            <a:pPr algn="l" fontAlgn="base">
              <a:buFont typeface="+mj-lt"/>
              <a:buAutoNum type="arabicPeriod"/>
            </a:pPr>
            <a:r>
              <a:rPr lang="fr-FR" sz="1400" b="0" i="0" strike="noStrike" cap="none" spc="0" baseline="0" dirty="0">
                <a:solidFill>
                  <a:srgbClr val="555555"/>
                </a:solidFill>
                <a:effectLst/>
                <a:latin typeface="Arial"/>
                <a:ea typeface="Arial"/>
                <a:cs typeface="Arial"/>
              </a:rPr>
              <a:t>Ouvrez l’écouvillon de prélèvement et insérez-le dans chaque narine, en tournant cinq (5) fois contre la paroi interne. Vous devez insérer l’écouvillon de 1,30 à 1,9 cm dans les narines.</a:t>
            </a:r>
          </a:p>
          <a:p>
            <a:pPr algn="l" fontAlgn="base">
              <a:buFont typeface="+mj-lt"/>
              <a:buAutoNum type="arabicPeriod"/>
            </a:pPr>
            <a:r>
              <a:rPr lang="fr-FR" sz="1400" b="0" i="0" strike="noStrike" cap="none" spc="0" baseline="0" dirty="0">
                <a:solidFill>
                  <a:srgbClr val="555555"/>
                </a:solidFill>
                <a:effectLst/>
                <a:latin typeface="Arial"/>
                <a:ea typeface="Arial"/>
                <a:cs typeface="Arial"/>
              </a:rPr>
              <a:t>Ouvrez le grand capuchon et insérez votre écouvillon dans le flacon, puis agitez l’écouvillon pendant 30 secondes.</a:t>
            </a:r>
          </a:p>
          <a:p>
            <a:pPr algn="l" fontAlgn="base">
              <a:buFont typeface="+mj-lt"/>
              <a:buAutoNum type="arabicPeriod"/>
            </a:pPr>
            <a:r>
              <a:rPr lang="fr-FR" sz="1400" b="0" i="0" strike="noStrike" cap="none" spc="0" baseline="0" dirty="0">
                <a:solidFill>
                  <a:srgbClr val="555555"/>
                </a:solidFill>
                <a:effectLst/>
                <a:latin typeface="Arial"/>
                <a:ea typeface="Arial"/>
                <a:cs typeface="Arial"/>
              </a:rPr>
              <a:t>Pressez les côtés du flacon contre l’écouvillon pendant que vous le retirez.</a:t>
            </a:r>
          </a:p>
          <a:p>
            <a:pPr algn="l" fontAlgn="base">
              <a:buFont typeface="+mj-lt"/>
              <a:buAutoNum type="arabicPeriod"/>
            </a:pPr>
            <a:r>
              <a:rPr lang="fr-FR" sz="1400" b="0" i="0" strike="noStrike" cap="none" spc="0" baseline="0" dirty="0">
                <a:solidFill>
                  <a:srgbClr val="555555"/>
                </a:solidFill>
                <a:effectLst/>
                <a:latin typeface="Arial"/>
                <a:ea typeface="Arial"/>
                <a:cs typeface="Arial"/>
              </a:rPr>
              <a:t>Ouvrez la bandelette de test. Vous verrez qu’elle présente un « C » </a:t>
            </a:r>
            <a:br>
              <a:rPr lang="fr-FR" sz="1400" b="0" i="0" strike="noStrike" cap="none" spc="0" baseline="0" dirty="0">
                <a:solidFill>
                  <a:srgbClr val="555555"/>
                </a:solidFill>
                <a:effectLst/>
                <a:latin typeface="Arial"/>
                <a:ea typeface="Arial"/>
                <a:cs typeface="Arial"/>
              </a:rPr>
            </a:br>
            <a:r>
              <a:rPr lang="fr-FR" sz="1400" b="0" i="0" strike="noStrike" cap="none" spc="0" baseline="0" dirty="0">
                <a:solidFill>
                  <a:srgbClr val="555555"/>
                </a:solidFill>
                <a:effectLst/>
                <a:latin typeface="Arial"/>
                <a:ea typeface="Arial"/>
                <a:cs typeface="Arial"/>
              </a:rPr>
              <a:t>et un « T ».</a:t>
            </a:r>
          </a:p>
          <a:p>
            <a:pPr algn="l" fontAlgn="base">
              <a:buFont typeface="+mj-lt"/>
              <a:buAutoNum type="arabicPeriod"/>
            </a:pPr>
            <a:r>
              <a:rPr lang="fr-FR" sz="1400" b="0" i="0" strike="noStrike" cap="none" spc="0" baseline="0" dirty="0">
                <a:solidFill>
                  <a:srgbClr val="555555"/>
                </a:solidFill>
                <a:effectLst/>
                <a:latin typeface="Arial"/>
                <a:ea typeface="Arial"/>
                <a:cs typeface="Arial"/>
              </a:rPr>
              <a:t>Ouvrez le petit capuchon supérieur du flacon de liquide, puis pressez				 quatre (4) gouttes de votre échantillon dans la zone de prélèvement de la </a:t>
            </a:r>
            <a:br>
              <a:rPr lang="fr-FR" sz="1400" b="0" i="0" strike="noStrike" cap="none" spc="0" baseline="0" dirty="0">
                <a:solidFill>
                  <a:srgbClr val="555555"/>
                </a:solidFill>
                <a:effectLst/>
                <a:latin typeface="Arial"/>
                <a:ea typeface="Arial"/>
                <a:cs typeface="Arial"/>
              </a:rPr>
            </a:br>
            <a:r>
              <a:rPr lang="fr-FR" sz="1400" b="0" i="0" strike="noStrike" cap="none" spc="0" baseline="0" dirty="0">
                <a:solidFill>
                  <a:srgbClr val="555555"/>
                </a:solidFill>
                <a:effectLst/>
                <a:latin typeface="Arial"/>
                <a:ea typeface="Arial"/>
                <a:cs typeface="Arial"/>
              </a:rPr>
              <a:t>bandelette.</a:t>
            </a:r>
          </a:p>
          <a:p>
            <a:pPr algn="l" fontAlgn="base">
              <a:buFont typeface="+mj-lt"/>
              <a:buAutoNum type="arabicPeriod"/>
            </a:pPr>
            <a:r>
              <a:rPr lang="fr-FR" sz="1400" b="0" i="0" strike="noStrike" cap="none" spc="0" baseline="0" dirty="0">
                <a:solidFill>
                  <a:srgbClr val="555555"/>
                </a:solidFill>
                <a:effectLst/>
                <a:latin typeface="Arial"/>
                <a:ea typeface="Arial"/>
                <a:cs typeface="Arial"/>
              </a:rPr>
              <a:t>Programmez un chronomètre pour 15 minutes. Ne touchez pas la bandelette de test pendant ce temps.</a:t>
            </a:r>
          </a:p>
          <a:p>
            <a:pPr algn="l" fontAlgn="base">
              <a:buFont typeface="+mj-lt"/>
              <a:buAutoNum type="arabicPeriod"/>
            </a:pPr>
            <a:r>
              <a:rPr lang="fr-FR" sz="1400" b="0" i="0" strike="noStrike" cap="none" spc="0" baseline="0" dirty="0">
                <a:solidFill>
                  <a:srgbClr val="555555"/>
                </a:solidFill>
                <a:effectLst/>
                <a:latin typeface="Arial"/>
                <a:ea typeface="Arial"/>
                <a:cs typeface="Arial"/>
              </a:rPr>
              <a:t>Lisez votre test.</a:t>
            </a:r>
          </a:p>
          <a:p>
            <a:endParaRPr lang="en-US" sz="1600" dirty="0"/>
          </a:p>
        </p:txBody>
      </p:sp>
      <p:pic>
        <p:nvPicPr>
          <p:cNvPr id="7" name="Picture 6" descr="Chart, waterfall chart&#10;&#10;Description automatically generated">
            <a:extLst>
              <a:ext uri="{FF2B5EF4-FFF2-40B4-BE49-F238E27FC236}">
                <a16:creationId xmlns:a16="http://schemas.microsoft.com/office/drawing/2014/main" id="{A1061A61-13A0-4CBA-FA61-12F923491D2A}"/>
              </a:ext>
            </a:extLst>
          </p:cNvPr>
          <p:cNvPicPr>
            <a:picLocks noChangeAspect="1"/>
          </p:cNvPicPr>
          <p:nvPr/>
        </p:nvPicPr>
        <p:blipFill>
          <a:blip r:embed="rId3"/>
          <a:stretch>
            <a:fillRect/>
          </a:stretch>
        </p:blipFill>
        <p:spPr>
          <a:xfrm>
            <a:off x="6828052" y="3732374"/>
            <a:ext cx="4721512" cy="1947467"/>
          </a:xfrm>
          <a:prstGeom prst="rect">
            <a:avLst/>
          </a:prstGeom>
        </p:spPr>
      </p:pic>
    </p:spTree>
    <p:extLst>
      <p:ext uri="{BB962C8B-B14F-4D97-AF65-F5344CB8AC3E}">
        <p14:creationId xmlns:p14="http://schemas.microsoft.com/office/powerpoint/2010/main" val="12831918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2257" y="442839"/>
            <a:ext cx="8543925" cy="800039"/>
          </a:xfrm>
        </p:spPr>
        <p:txBody>
          <a:bodyPr/>
          <a:lstStyle/>
          <a:p>
            <a:r>
              <a:rPr lang="fr-FR" sz="3600" b="1" i="0" strike="noStrike" cap="none" spc="0" baseline="0">
                <a:solidFill>
                  <a:srgbClr val="577F9F"/>
                </a:solidFill>
                <a:effectLst/>
                <a:latin typeface="Arial"/>
                <a:ea typeface="Arial"/>
                <a:cs typeface="Arial"/>
              </a:rPr>
              <a:t>Éléments de formation</a:t>
            </a:r>
          </a:p>
        </p:txBody>
      </p:sp>
      <p:graphicFrame>
        <p:nvGraphicFramePr>
          <p:cNvPr id="2" name="Content Placeholder 1">
            <a:extLst>
              <a:ext uri="{FF2B5EF4-FFF2-40B4-BE49-F238E27FC236}">
                <a16:creationId xmlns:a16="http://schemas.microsoft.com/office/drawing/2014/main" id="{89B29507-75FB-E747-D76C-70D16EE91F66}"/>
              </a:ext>
            </a:extLst>
          </p:cNvPr>
          <p:cNvGraphicFramePr>
            <a:graphicFrameLocks noGrp="1"/>
          </p:cNvGraphicFramePr>
          <p:nvPr>
            <p:ph idx="1"/>
            <p:extLst>
              <p:ext uri="{D42A27DB-BD31-4B8C-83A1-F6EECF244321}">
                <p14:modId xmlns:p14="http://schemas.microsoft.com/office/powerpoint/2010/main" val="2643774730"/>
              </p:ext>
            </p:extLst>
          </p:nvPr>
        </p:nvGraphicFramePr>
        <p:xfrm>
          <a:off x="838200" y="1388533"/>
          <a:ext cx="95250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 name="TextBox 101">
            <a:extLst>
              <a:ext uri="{FF2B5EF4-FFF2-40B4-BE49-F238E27FC236}">
                <a16:creationId xmlns:a16="http://schemas.microsoft.com/office/drawing/2014/main" id="{D3DEA009-709E-532A-F556-A49D7D10BF81}"/>
              </a:ext>
            </a:extLst>
          </p:cNvPr>
          <p:cNvSpPr txBox="1"/>
          <p:nvPr/>
        </p:nvSpPr>
        <p:spPr>
          <a:xfrm>
            <a:off x="164524" y="6320895"/>
            <a:ext cx="11152041"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200" b="0" i="0" strike="noStrike" cap="none" spc="0" baseline="0" dirty="0">
                <a:solidFill>
                  <a:srgbClr val="44546A"/>
                </a:solidFill>
                <a:effectLst/>
                <a:latin typeface="Arial"/>
                <a:ea typeface="Arial"/>
                <a:cs typeface="Arial"/>
              </a:rPr>
              <a:t>Cette formation a été développée en octobre 2022. Elle sera mise à jour à mesure que les données probantes relatives au dépistage et au traitement de la COVID-19 évolueront.</a:t>
            </a:r>
            <a:endParaRPr lang="en-US" sz="1200" dirty="0">
              <a:solidFill>
                <a:schemeClr val="tx2"/>
              </a:solidFill>
              <a:cs typeface="Arial"/>
            </a:endParaRPr>
          </a:p>
        </p:txBody>
      </p:sp>
    </p:spTree>
    <p:extLst>
      <p:ext uri="{BB962C8B-B14F-4D97-AF65-F5344CB8AC3E}">
        <p14:creationId xmlns:p14="http://schemas.microsoft.com/office/powerpoint/2010/main" val="38935787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A8B993-DFEB-AD9E-F772-257D1CF4682D}"/>
              </a:ext>
            </a:extLst>
          </p:cNvPr>
          <p:cNvSpPr txBox="1"/>
          <p:nvPr/>
        </p:nvSpPr>
        <p:spPr>
          <a:xfrm>
            <a:off x="381000" y="235743"/>
            <a:ext cx="7571317"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fr-FR" sz="3200" b="1" i="0" strike="noStrike" cap="none" spc="0" baseline="0">
                <a:solidFill>
                  <a:srgbClr val="577F9F"/>
                </a:solidFill>
                <a:effectLst/>
                <a:latin typeface="Arial"/>
                <a:ea typeface="Arial"/>
                <a:cs typeface="Arial"/>
              </a:rPr>
              <a:t>En savoir plus sur les tests...</a:t>
            </a:r>
          </a:p>
        </p:txBody>
      </p:sp>
      <p:sp>
        <p:nvSpPr>
          <p:cNvPr id="5" name="Content Placeholder 2">
            <a:extLst>
              <a:ext uri="{FF2B5EF4-FFF2-40B4-BE49-F238E27FC236}">
                <a16:creationId xmlns:a16="http://schemas.microsoft.com/office/drawing/2014/main" id="{D2FD92CE-897D-F295-9F71-FA39066B854A}"/>
              </a:ext>
            </a:extLst>
          </p:cNvPr>
          <p:cNvSpPr txBox="1"/>
          <p:nvPr/>
        </p:nvSpPr>
        <p:spPr>
          <a:xfrm>
            <a:off x="635358" y="1597819"/>
            <a:ext cx="11347938" cy="5024438"/>
          </a:xfrm>
          <a:prstGeom prst="rect">
            <a:avLst/>
          </a:prstGeom>
        </p:spPr>
        <p:txBody>
          <a:bodyPr vert="horz" lIns="91440" tIns="45720" rIns="91440" bIns="45720" rtlCol="0" anchor="t">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b="0" i="0" strike="noStrike" cap="none" spc="0" baseline="0">
                <a:solidFill>
                  <a:srgbClr val="262626"/>
                </a:solidFill>
                <a:effectLst/>
                <a:latin typeface="Arial"/>
                <a:ea typeface="Arial"/>
                <a:cs typeface="Arial"/>
              </a:rPr>
              <a:t>Qui peut effectuer un test rapide ?</a:t>
            </a:r>
          </a:p>
          <a:p>
            <a:pPr lvl="1"/>
            <a:r>
              <a:rPr lang="fr-FR" sz="2400" b="0" i="0" strike="noStrike" cap="none" spc="0" baseline="0">
                <a:solidFill>
                  <a:srgbClr val="262626"/>
                </a:solidFill>
                <a:effectLst/>
                <a:latin typeface="Arial"/>
                <a:ea typeface="Arial"/>
                <a:cs typeface="Arial"/>
              </a:rPr>
              <a:t>Cela dépendra des directives locales.  </a:t>
            </a:r>
            <a:endParaRPr lang="en-US"/>
          </a:p>
          <a:p>
            <a:pPr lvl="2">
              <a:buFont typeface="Courier New" panose="020F0502020204030204" pitchFamily="34" charset="0"/>
              <a:buChar char="o"/>
            </a:pPr>
            <a:r>
              <a:rPr lang="fr-FR" sz="2000" b="0" i="0" strike="noStrike" cap="none" spc="0" baseline="0">
                <a:solidFill>
                  <a:srgbClr val="262626"/>
                </a:solidFill>
                <a:effectLst/>
                <a:latin typeface="Arial"/>
                <a:ea typeface="Arial"/>
                <a:cs typeface="Arial"/>
              </a:rPr>
              <a:t>Dans certains cas, les personnes peuvent effectuer des tests rapides à domicile</a:t>
            </a:r>
          </a:p>
          <a:p>
            <a:pPr lvl="2">
              <a:buFont typeface="Courier New" panose="020F0502020204030204" pitchFamily="34" charset="0"/>
              <a:buChar char="o"/>
            </a:pPr>
            <a:r>
              <a:rPr lang="fr-FR" sz="2000" b="0" i="0" strike="noStrike" cap="none" spc="0" baseline="0">
                <a:solidFill>
                  <a:srgbClr val="262626"/>
                </a:solidFill>
                <a:effectLst/>
                <a:latin typeface="Arial"/>
                <a:ea typeface="Arial"/>
                <a:cs typeface="Arial"/>
              </a:rPr>
              <a:t>Dans d’autres cas, un professionnel de santé (PS) formé effectuera le test, parfois à domicile, à l’hôpital, dans une pharmacie ou dans un établissement de santé.</a:t>
            </a:r>
          </a:p>
          <a:p>
            <a:r>
              <a:rPr lang="fr-FR" sz="2800" b="0" i="0" strike="noStrike" cap="none" spc="0" baseline="0">
                <a:solidFill>
                  <a:srgbClr val="262626"/>
                </a:solidFill>
                <a:effectLst/>
                <a:latin typeface="Arial"/>
                <a:ea typeface="Arial"/>
                <a:cs typeface="Arial"/>
              </a:rPr>
              <a:t>Quand une personne doit-elle effectuer un test rapide ?</a:t>
            </a:r>
          </a:p>
          <a:p>
            <a:pPr lvl="1"/>
            <a:r>
              <a:rPr lang="fr-FR" sz="2400" b="0" i="0" strike="noStrike" cap="none" spc="0" baseline="0">
                <a:solidFill>
                  <a:srgbClr val="262626"/>
                </a:solidFill>
                <a:effectLst/>
                <a:latin typeface="Arial"/>
                <a:ea typeface="Arial"/>
                <a:cs typeface="Arial"/>
              </a:rPr>
              <a:t>Si une personne présente des symptômes de la COVID-19, TESTEZ !</a:t>
            </a:r>
          </a:p>
          <a:p>
            <a:pPr lvl="1"/>
            <a:r>
              <a:rPr lang="fr-FR" sz="2400" b="0" i="0" strike="noStrike" cap="none" spc="0" baseline="0">
                <a:solidFill>
                  <a:srgbClr val="262626"/>
                </a:solidFill>
                <a:effectLst/>
                <a:latin typeface="Arial"/>
                <a:ea typeface="Arial"/>
                <a:cs typeface="Arial"/>
              </a:rPr>
              <a:t>Si une personne présente des symptômes, mais que son test d’hier était négatif, TESTEZ ENCORE !</a:t>
            </a:r>
          </a:p>
        </p:txBody>
      </p:sp>
      <p:sp>
        <p:nvSpPr>
          <p:cNvPr id="6" name="Slide Number Placeholder 3">
            <a:extLst>
              <a:ext uri="{FF2B5EF4-FFF2-40B4-BE49-F238E27FC236}">
                <a16:creationId xmlns:a16="http://schemas.microsoft.com/office/drawing/2014/main" id="{0B94201D-4C55-0B44-D7D5-E4049169C0D1}"/>
              </a:ext>
            </a:extLst>
          </p:cNvPr>
          <p:cNvSpPr txBox="1"/>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20</a:t>
            </a:fld>
            <a:endParaRPr lang="en-US"/>
          </a:p>
        </p:txBody>
      </p:sp>
    </p:spTree>
    <p:extLst>
      <p:ext uri="{BB962C8B-B14F-4D97-AF65-F5344CB8AC3E}">
        <p14:creationId xmlns:p14="http://schemas.microsoft.com/office/powerpoint/2010/main" val="79027235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3562-9F7F-0228-37DF-6CFC0343F4C9}"/>
              </a:ext>
            </a:extLst>
          </p:cNvPr>
          <p:cNvSpPr>
            <a:spLocks noGrp="1"/>
          </p:cNvSpPr>
          <p:nvPr>
            <p:ph type="title"/>
          </p:nvPr>
        </p:nvSpPr>
        <p:spPr>
          <a:xfrm>
            <a:off x="838200" y="190288"/>
            <a:ext cx="8543925" cy="800039"/>
          </a:xfrm>
        </p:spPr>
        <p:txBody>
          <a:bodyPr/>
          <a:lstStyle/>
          <a:p>
            <a:r>
              <a:rPr lang="fr-FR" sz="3600" b="1" i="0" strike="noStrike" cap="none" spc="0" baseline="0">
                <a:solidFill>
                  <a:srgbClr val="577F9F"/>
                </a:solidFill>
                <a:effectLst/>
                <a:latin typeface="Arial"/>
                <a:ea typeface="Arial"/>
                <a:cs typeface="Arial"/>
              </a:rPr>
              <a:t>Envisager des tests communautaires</a:t>
            </a:r>
          </a:p>
        </p:txBody>
      </p:sp>
      <p:sp>
        <p:nvSpPr>
          <p:cNvPr id="3" name="Content Placeholder 2">
            <a:extLst>
              <a:ext uri="{FF2B5EF4-FFF2-40B4-BE49-F238E27FC236}">
                <a16:creationId xmlns:a16="http://schemas.microsoft.com/office/drawing/2014/main" id="{5FF26E03-20B7-C269-B14C-02A889CC9C63}"/>
              </a:ext>
            </a:extLst>
          </p:cNvPr>
          <p:cNvSpPr>
            <a:spLocks noGrp="1"/>
          </p:cNvSpPr>
          <p:nvPr>
            <p:ph idx="1"/>
          </p:nvPr>
        </p:nvSpPr>
        <p:spPr>
          <a:xfrm>
            <a:off x="838200" y="1116322"/>
            <a:ext cx="8543925" cy="4932746"/>
          </a:xfrm>
        </p:spPr>
        <p:txBody>
          <a:bodyPr/>
          <a:lstStyle/>
          <a:p>
            <a:pPr rtl="0" fontAlgn="base">
              <a:spcBef>
                <a:spcPts val="1800"/>
              </a:spcBef>
              <a:spcAft>
                <a:spcPct val="0"/>
              </a:spcAft>
              <a:buFont typeface="Arial" panose="020B0604020202020204" pitchFamily="34" charset="0"/>
              <a:buChar char="•"/>
            </a:pPr>
            <a:r>
              <a:rPr lang="fr-FR" sz="2400" b="0" i="0" strike="noStrike" cap="none" spc="0" baseline="0" dirty="0">
                <a:solidFill>
                  <a:srgbClr val="262626"/>
                </a:solidFill>
                <a:effectLst/>
                <a:latin typeface="Arial"/>
                <a:ea typeface="Arial"/>
                <a:cs typeface="Arial"/>
              </a:rPr>
              <a:t>Les tests de diagnostic rapide peuvent être effectués en dehors des environnements cliniques et de laboratoire par des opérateurs formés, par exemple en utilisant le </a:t>
            </a:r>
            <a:r>
              <a:rPr lang="fr-FR" sz="2400" b="0" i="0" u="sng" strike="noStrike" cap="none" spc="0" baseline="0" dirty="0">
                <a:solidFill>
                  <a:srgbClr val="0563C1"/>
                </a:solidFill>
                <a:effectLst/>
                <a:uFill>
                  <a:solidFill>
                    <a:srgbClr val="0563C1"/>
                  </a:solidFill>
                </a:uFill>
                <a:latin typeface="Arial"/>
                <a:ea typeface="Arial"/>
                <a:cs typeface="Arial"/>
                <a:hlinkClick r:id="rId3" history="0"/>
              </a:rPr>
              <a:t>kit de formation RDT pour l’antigène du SARS-CoV-2 </a:t>
            </a:r>
            <a:r>
              <a:rPr lang="fr-FR" sz="2400" b="0" i="0" strike="noStrike" cap="none" spc="0" baseline="0" dirty="0">
                <a:solidFill>
                  <a:srgbClr val="262626"/>
                </a:solidFill>
                <a:effectLst/>
                <a:latin typeface="Arial"/>
                <a:ea typeface="Arial"/>
                <a:cs typeface="Arial"/>
              </a:rPr>
              <a:t> ou par des personnes dans le cadre de l’</a:t>
            </a:r>
            <a:r>
              <a:rPr lang="fr-FR" sz="2400" b="0" i="0" strike="noStrike" cap="none" spc="0" baseline="0" dirty="0" err="1">
                <a:solidFill>
                  <a:srgbClr val="262626"/>
                </a:solidFill>
                <a:effectLst/>
                <a:latin typeface="Arial"/>
                <a:ea typeface="Arial"/>
                <a:cs typeface="Arial"/>
              </a:rPr>
              <a:t>auto-test</a:t>
            </a:r>
            <a:r>
              <a:rPr lang="fr-FR" sz="2400" b="0" i="0" strike="noStrike" cap="none" spc="0" baseline="0" dirty="0">
                <a:solidFill>
                  <a:srgbClr val="262626"/>
                </a:solidFill>
                <a:effectLst/>
                <a:latin typeface="Arial"/>
                <a:ea typeface="Arial"/>
                <a:cs typeface="Arial"/>
              </a:rPr>
              <a:t>.</a:t>
            </a:r>
            <a:endParaRPr lang="en-US" sz="2400" dirty="0">
              <a:solidFill>
                <a:srgbClr val="E73439"/>
              </a:solidFill>
            </a:endParaRPr>
          </a:p>
          <a:p>
            <a:pPr rtl="0" fontAlgn="base">
              <a:spcBef>
                <a:spcPts val="1800"/>
              </a:spcBef>
              <a:spcAft>
                <a:spcPct val="0"/>
              </a:spcAft>
              <a:buFont typeface="Arial" panose="020B0604020202020204" pitchFamily="34" charset="0"/>
              <a:buChar char="•"/>
            </a:pPr>
            <a:r>
              <a:rPr lang="fr-FR" sz="2400" b="0" i="0" strike="noStrike" cap="none" spc="0" baseline="0" dirty="0">
                <a:solidFill>
                  <a:srgbClr val="262626"/>
                </a:solidFill>
                <a:effectLst/>
                <a:latin typeface="Arial"/>
                <a:ea typeface="Arial"/>
                <a:cs typeface="Arial"/>
              </a:rPr>
              <a:t>Les tests doivent être axés sur les personnes symptomatiques.</a:t>
            </a:r>
            <a:endParaRPr lang="en-US" sz="2400" dirty="0">
              <a:solidFill>
                <a:srgbClr val="E73439"/>
              </a:solidFill>
            </a:endParaRPr>
          </a:p>
          <a:p>
            <a:pPr rtl="0" fontAlgn="base">
              <a:spcBef>
                <a:spcPts val="1800"/>
              </a:spcBef>
              <a:spcAft>
                <a:spcPct val="0"/>
              </a:spcAft>
              <a:buFont typeface="Arial" panose="020B0604020202020204" pitchFamily="34" charset="0"/>
              <a:buChar char="•"/>
            </a:pPr>
            <a:r>
              <a:rPr lang="fr-FR" sz="2400" b="0" i="0" strike="noStrike" cap="none" spc="0" baseline="0" dirty="0">
                <a:solidFill>
                  <a:srgbClr val="262626"/>
                </a:solidFill>
                <a:effectLst/>
                <a:latin typeface="Arial"/>
                <a:ea typeface="Arial"/>
                <a:cs typeface="Arial"/>
              </a:rPr>
              <a:t>Les tests peuvent également porter sur les personnes vulnérables.</a:t>
            </a:r>
            <a:endParaRPr lang="en-US" sz="2400" dirty="0">
              <a:solidFill>
                <a:srgbClr val="E73439"/>
              </a:solidFill>
            </a:endParaRPr>
          </a:p>
          <a:p>
            <a:pPr rtl="0" fontAlgn="base">
              <a:spcBef>
                <a:spcPts val="1800"/>
              </a:spcBef>
              <a:spcAft>
                <a:spcPct val="0"/>
              </a:spcAft>
              <a:buFont typeface="Arial" panose="020B0604020202020204" pitchFamily="34" charset="0"/>
              <a:buChar char="•"/>
            </a:pPr>
            <a:r>
              <a:rPr lang="fr-FR" sz="2400" b="0" i="0" strike="noStrike" cap="none" spc="0" baseline="0" dirty="0">
                <a:solidFill>
                  <a:srgbClr val="262626"/>
                </a:solidFill>
                <a:effectLst/>
                <a:latin typeface="Arial"/>
                <a:ea typeface="Arial"/>
                <a:cs typeface="Arial"/>
              </a:rPr>
              <a:t>Les patients présentant des symptômes plus préoccupants doivent être évalués officiellement par un professionnel de santé, soit par télémédecine, soit dans un établissement ou une clinique local.</a:t>
            </a:r>
            <a:endParaRPr lang="en-US" sz="2400" b="0" i="0" u="none" strike="noStrike" dirty="0">
              <a:solidFill>
                <a:srgbClr val="E73439"/>
              </a:solidFill>
              <a:effectLst/>
              <a:latin typeface="Arial" panose="020B0604020202020204" pitchFamily="34" charset="0"/>
            </a:endParaRPr>
          </a:p>
          <a:p>
            <a:endParaRPr lang="en-US" sz="2400" dirty="0"/>
          </a:p>
        </p:txBody>
      </p:sp>
    </p:spTree>
    <p:extLst>
      <p:ext uri="{BB962C8B-B14F-4D97-AF65-F5344CB8AC3E}">
        <p14:creationId xmlns:p14="http://schemas.microsoft.com/office/powerpoint/2010/main" val="125784847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2081-7955-4A7E-96BC-539CFA3B6354}"/>
              </a:ext>
            </a:extLst>
          </p:cNvPr>
          <p:cNvSpPr>
            <a:spLocks noGrp="1"/>
          </p:cNvSpPr>
          <p:nvPr>
            <p:ph type="title"/>
          </p:nvPr>
        </p:nvSpPr>
        <p:spPr>
          <a:xfrm>
            <a:off x="438955" y="288524"/>
            <a:ext cx="8543925" cy="800039"/>
          </a:xfrm>
        </p:spPr>
        <p:txBody>
          <a:bodyPr/>
          <a:lstStyle/>
          <a:p>
            <a:r>
              <a:rPr lang="fr-FR" sz="3600" b="1" i="0" strike="noStrike" cap="none" spc="0" baseline="0">
                <a:solidFill>
                  <a:srgbClr val="577F9F"/>
                </a:solidFill>
                <a:effectLst/>
                <a:latin typeface="Arial"/>
                <a:ea typeface="Arial"/>
                <a:cs typeface="Arial"/>
              </a:rPr>
              <a:t>Demande croissante de dépistage</a:t>
            </a:r>
          </a:p>
        </p:txBody>
      </p:sp>
      <p:sp>
        <p:nvSpPr>
          <p:cNvPr id="3" name="Content Placeholder 2">
            <a:extLst>
              <a:ext uri="{FF2B5EF4-FFF2-40B4-BE49-F238E27FC236}">
                <a16:creationId xmlns:a16="http://schemas.microsoft.com/office/drawing/2014/main" id="{DA687313-21CF-40DE-A4F0-44BE0707F72C}"/>
              </a:ext>
            </a:extLst>
          </p:cNvPr>
          <p:cNvSpPr>
            <a:spLocks noGrp="1"/>
          </p:cNvSpPr>
          <p:nvPr>
            <p:ph idx="1"/>
          </p:nvPr>
        </p:nvSpPr>
        <p:spPr>
          <a:xfrm>
            <a:off x="335924" y="1088563"/>
            <a:ext cx="6997937" cy="4932746"/>
          </a:xfrm>
        </p:spPr>
        <p:txBody>
          <a:bodyPr/>
          <a:lstStyle/>
          <a:p>
            <a:r>
              <a:rPr lang="fr-FR" sz="2400" b="0" i="0" strike="noStrike" cap="none" spc="0" baseline="0" dirty="0">
                <a:solidFill>
                  <a:srgbClr val="262626"/>
                </a:solidFill>
                <a:effectLst/>
                <a:latin typeface="Arial"/>
                <a:ea typeface="Arial"/>
                <a:cs typeface="Arial"/>
              </a:rPr>
              <a:t>« Connaissez votre statut »</a:t>
            </a:r>
          </a:p>
          <a:p>
            <a:r>
              <a:rPr lang="fr-FR" sz="2400" b="0" i="0" strike="noStrike" cap="none" spc="0" baseline="0" dirty="0">
                <a:solidFill>
                  <a:srgbClr val="262626"/>
                </a:solidFill>
                <a:effectLst/>
                <a:latin typeface="Arial"/>
                <a:ea typeface="Arial"/>
                <a:cs typeface="Arial"/>
              </a:rPr>
              <a:t>La COVID-19 est une maladie traitable, et une identification précoce peut aider à surveiller la maladie et empêcher d’autres personnes de tomber malades.</a:t>
            </a:r>
          </a:p>
          <a:p>
            <a:r>
              <a:rPr lang="fr-FR" sz="2400" b="0" i="0" strike="noStrike" cap="none" spc="0" baseline="0" dirty="0">
                <a:solidFill>
                  <a:srgbClr val="262626"/>
                </a:solidFill>
                <a:effectLst/>
                <a:latin typeface="Arial"/>
                <a:ea typeface="Arial"/>
                <a:cs typeface="Arial"/>
              </a:rPr>
              <a:t>L'identification précoce des cas peut permettre un traitement efficace à domicile pour les patients éligibles afin d'éviter que la maladie </a:t>
            </a:r>
            <a:br>
              <a:rPr lang="fr-FR" sz="2400" b="0" i="0" strike="noStrike" cap="none" spc="0" baseline="0" dirty="0">
                <a:solidFill>
                  <a:srgbClr val="262626"/>
                </a:solidFill>
                <a:effectLst/>
                <a:latin typeface="Arial"/>
                <a:ea typeface="Arial"/>
                <a:cs typeface="Arial"/>
              </a:rPr>
            </a:br>
            <a:r>
              <a:rPr lang="fr-FR" sz="2400" b="0" i="0" strike="noStrike" cap="none" spc="0" baseline="0" dirty="0">
                <a:solidFill>
                  <a:srgbClr val="262626"/>
                </a:solidFill>
                <a:effectLst/>
                <a:latin typeface="Arial"/>
                <a:ea typeface="Arial"/>
                <a:cs typeface="Arial"/>
              </a:rPr>
              <a:t>ne s'aggrave. </a:t>
            </a:r>
            <a:endParaRPr lang="en-US" sz="2400" dirty="0"/>
          </a:p>
          <a:p>
            <a:r>
              <a:rPr lang="fr-FR" sz="2400" b="0" i="0" strike="noStrike" cap="none" spc="0" baseline="0" dirty="0">
                <a:solidFill>
                  <a:srgbClr val="262626"/>
                </a:solidFill>
                <a:effectLst/>
                <a:latin typeface="Arial"/>
                <a:ea typeface="Arial"/>
                <a:cs typeface="Arial"/>
              </a:rPr>
              <a:t>La pandémie n’est pas terminée : une </a:t>
            </a:r>
            <a:br>
              <a:rPr lang="fr-FR" sz="2400" b="0" i="0" strike="noStrike" cap="none" spc="0" baseline="0" dirty="0">
                <a:solidFill>
                  <a:srgbClr val="262626"/>
                </a:solidFill>
                <a:effectLst/>
                <a:latin typeface="Arial"/>
                <a:ea typeface="Arial"/>
                <a:cs typeface="Arial"/>
              </a:rPr>
            </a:br>
            <a:r>
              <a:rPr lang="fr-FR" sz="2400" b="0" i="0" strike="noStrike" cap="none" spc="0" baseline="0" dirty="0">
                <a:solidFill>
                  <a:srgbClr val="262626"/>
                </a:solidFill>
                <a:effectLst/>
                <a:latin typeface="Arial"/>
                <a:ea typeface="Arial"/>
                <a:cs typeface="Arial"/>
              </a:rPr>
              <a:t>vigilance continue peut aider à contenir les épidémies locales et à maintenir une </a:t>
            </a:r>
            <a:br>
              <a:rPr lang="fr-FR" sz="2400" b="0" i="0" strike="noStrike" cap="none" spc="0" baseline="0" dirty="0">
                <a:solidFill>
                  <a:srgbClr val="262626"/>
                </a:solidFill>
                <a:effectLst/>
                <a:latin typeface="Arial"/>
                <a:ea typeface="Arial"/>
                <a:cs typeface="Arial"/>
              </a:rPr>
            </a:br>
            <a:r>
              <a:rPr lang="fr-FR" sz="2400" b="0" i="0" strike="noStrike" cap="none" spc="0" baseline="0" dirty="0">
                <a:solidFill>
                  <a:srgbClr val="262626"/>
                </a:solidFill>
                <a:effectLst/>
                <a:latin typeface="Arial"/>
                <a:ea typeface="Arial"/>
                <a:cs typeface="Arial"/>
              </a:rPr>
              <a:t>réponse efficace.</a:t>
            </a:r>
          </a:p>
        </p:txBody>
      </p:sp>
      <p:pic>
        <p:nvPicPr>
          <p:cNvPr id="5" name="Picture 4" descr="A picture containing graphical user interface&#10;&#10;Description automatically generated">
            <a:extLst>
              <a:ext uri="{FF2B5EF4-FFF2-40B4-BE49-F238E27FC236}">
                <a16:creationId xmlns:a16="http://schemas.microsoft.com/office/drawing/2014/main" id="{02B446D2-384E-9EF9-D91A-D209011D14BE}"/>
              </a:ext>
            </a:extLst>
          </p:cNvPr>
          <p:cNvPicPr>
            <a:picLocks noChangeAspect="1"/>
          </p:cNvPicPr>
          <p:nvPr/>
        </p:nvPicPr>
        <p:blipFill>
          <a:blip r:embed="rId3"/>
          <a:stretch>
            <a:fillRect/>
          </a:stretch>
        </p:blipFill>
        <p:spPr>
          <a:xfrm>
            <a:off x="6848598" y="3908675"/>
            <a:ext cx="5007478" cy="2005905"/>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08A14247-04E7-93FD-7517-EC22E81893D7}"/>
              </a:ext>
            </a:extLst>
          </p:cNvPr>
          <p:cNvPicPr>
            <a:picLocks noChangeAspect="1"/>
          </p:cNvPicPr>
          <p:nvPr/>
        </p:nvPicPr>
        <p:blipFill>
          <a:blip r:embed="rId4"/>
          <a:stretch>
            <a:fillRect/>
          </a:stretch>
        </p:blipFill>
        <p:spPr>
          <a:xfrm>
            <a:off x="8366876" y="618185"/>
            <a:ext cx="3630800" cy="2005905"/>
          </a:xfrm>
          <a:prstGeom prst="rect">
            <a:avLst/>
          </a:prstGeom>
        </p:spPr>
      </p:pic>
    </p:spTree>
    <p:extLst>
      <p:ext uri="{BB962C8B-B14F-4D97-AF65-F5344CB8AC3E}">
        <p14:creationId xmlns:p14="http://schemas.microsoft.com/office/powerpoint/2010/main" val="36479638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BD3EB4C-0139-9A7F-6F1F-EEED69BE4179}"/>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53644418-96CC-EA5F-CE24-5383E4D01077}"/>
              </a:ext>
            </a:extLst>
          </p:cNvPr>
          <p:cNvSpPr>
            <a:spLocks noGrp="1"/>
          </p:cNvSpPr>
          <p:nvPr>
            <p:ph type="title"/>
          </p:nvPr>
        </p:nvSpPr>
        <p:spPr/>
        <p:txBody>
          <a:bodyPr>
            <a:normAutofit fontScale="90000"/>
          </a:bodyPr>
          <a:lstStyle/>
          <a:p>
            <a:r>
              <a:rPr lang="fr-FR" sz="3200" b="0" i="0" strike="noStrike" cap="none" spc="300" baseline="0">
                <a:solidFill>
                  <a:srgbClr val="FFFFFF"/>
                </a:solidFill>
                <a:effectLst/>
                <a:latin typeface="Arial"/>
                <a:ea typeface="Arial"/>
                <a:cs typeface="Arial"/>
              </a:rPr>
              <a:t>Triage, prévention et contrôle des infections et voies d’orientation pour les patients atteints de la COVID-19 </a:t>
            </a:r>
          </a:p>
        </p:txBody>
      </p:sp>
    </p:spTree>
    <p:extLst>
      <p:ext uri="{BB962C8B-B14F-4D97-AF65-F5344CB8AC3E}">
        <p14:creationId xmlns:p14="http://schemas.microsoft.com/office/powerpoint/2010/main" val="34308370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9BC41-3216-08D5-A608-4A076F4889A5}"/>
              </a:ext>
            </a:extLst>
          </p:cNvPr>
          <p:cNvSpPr>
            <a:spLocks noGrp="1"/>
          </p:cNvSpPr>
          <p:nvPr>
            <p:ph type="title"/>
          </p:nvPr>
        </p:nvSpPr>
        <p:spPr>
          <a:xfrm>
            <a:off x="581025" y="0"/>
            <a:ext cx="8543925" cy="800039"/>
          </a:xfrm>
        </p:spPr>
        <p:txBody>
          <a:bodyPr/>
          <a:lstStyle/>
          <a:p>
            <a:r>
              <a:rPr lang="fr-FR" sz="3600" b="1" i="0" strike="noStrike" cap="none" spc="0" baseline="0" dirty="0">
                <a:solidFill>
                  <a:srgbClr val="577F9F"/>
                </a:solidFill>
                <a:effectLst/>
                <a:latin typeface="Arial"/>
                <a:ea typeface="Arial"/>
                <a:cs typeface="Arial"/>
              </a:rPr>
              <a:t>Objectifs</a:t>
            </a:r>
          </a:p>
        </p:txBody>
      </p:sp>
      <p:sp>
        <p:nvSpPr>
          <p:cNvPr id="3" name="Content Placeholder 2">
            <a:extLst>
              <a:ext uri="{FF2B5EF4-FFF2-40B4-BE49-F238E27FC236}">
                <a16:creationId xmlns:a16="http://schemas.microsoft.com/office/drawing/2014/main" id="{A70ED003-E797-B22B-3157-E5B27481ED2D}"/>
              </a:ext>
            </a:extLst>
          </p:cNvPr>
          <p:cNvSpPr>
            <a:spLocks noGrp="1"/>
          </p:cNvSpPr>
          <p:nvPr>
            <p:ph idx="1"/>
          </p:nvPr>
        </p:nvSpPr>
        <p:spPr>
          <a:xfrm>
            <a:off x="581025" y="1020873"/>
            <a:ext cx="11610975" cy="4816253"/>
          </a:xfrm>
        </p:spPr>
        <p:txBody>
          <a:bodyPr/>
          <a:lstStyle/>
          <a:p>
            <a:r>
              <a:rPr lang="fr-FR" sz="2400" b="0" i="0" strike="noStrike" cap="none" spc="0" baseline="0" dirty="0">
                <a:solidFill>
                  <a:srgbClr val="262626"/>
                </a:solidFill>
                <a:effectLst/>
                <a:latin typeface="Arial"/>
                <a:ea typeface="Arial"/>
                <a:cs typeface="Arial"/>
              </a:rPr>
              <a:t>Définir le triage et les composantes d’un système de triage efficace.</a:t>
            </a:r>
          </a:p>
          <a:p>
            <a:r>
              <a:rPr lang="fr-FR" sz="2400" b="0" i="0" strike="noStrike" cap="none" spc="0" baseline="0" dirty="0">
                <a:solidFill>
                  <a:srgbClr val="262626"/>
                </a:solidFill>
                <a:effectLst/>
                <a:latin typeface="Arial"/>
                <a:ea typeface="Arial"/>
                <a:cs typeface="Arial"/>
              </a:rPr>
              <a:t>Comprendre l’importance d’intégrer la prévention et le contrôle universels des infections dans la planification et les opérations de triage.</a:t>
            </a:r>
          </a:p>
          <a:p>
            <a:r>
              <a:rPr lang="fr-FR" sz="2400" b="0" i="0" strike="noStrike" cap="none" spc="0" baseline="0" dirty="0">
                <a:solidFill>
                  <a:srgbClr val="262626"/>
                </a:solidFill>
                <a:effectLst/>
                <a:latin typeface="Arial"/>
                <a:ea typeface="Arial"/>
                <a:cs typeface="Arial"/>
              </a:rPr>
              <a:t>Comprendre le triage et la mise en cohorte dans le contexte de la COVID-19, plus particulièrement dans le contexte de la stratégie « dépister et traiter ».</a:t>
            </a:r>
          </a:p>
          <a:p>
            <a:r>
              <a:rPr lang="fr-FR" sz="2400" b="0" i="0" strike="noStrike" cap="none" spc="0" baseline="0" dirty="0">
                <a:solidFill>
                  <a:srgbClr val="262626"/>
                </a:solidFill>
                <a:effectLst/>
                <a:latin typeface="Arial"/>
                <a:ea typeface="Arial"/>
                <a:cs typeface="Arial"/>
              </a:rPr>
              <a:t>Analyser les cas cliniques pour développer des stratégies visant à appliquer les concepts de triage à votre propre environnement clinique.</a:t>
            </a:r>
          </a:p>
          <a:p>
            <a:r>
              <a:rPr lang="fr-FR" sz="2400" b="0" i="0" strike="noStrike" cap="none" spc="0" baseline="0" dirty="0">
                <a:solidFill>
                  <a:srgbClr val="262626"/>
                </a:solidFill>
                <a:effectLst/>
                <a:latin typeface="Arial"/>
                <a:ea typeface="Arial"/>
                <a:cs typeface="Arial"/>
              </a:rPr>
              <a:t>Organiser des stratégies pour votre environnement clinique pour la planification de la sortie ou le transfert vers un niveau de soins plus élevé.</a:t>
            </a:r>
          </a:p>
        </p:txBody>
      </p:sp>
    </p:spTree>
    <p:extLst>
      <p:ext uri="{BB962C8B-B14F-4D97-AF65-F5344CB8AC3E}">
        <p14:creationId xmlns:p14="http://schemas.microsoft.com/office/powerpoint/2010/main" val="292715171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1DE3-BB64-F519-E566-511DDB6B438A}"/>
              </a:ext>
            </a:extLst>
          </p:cNvPr>
          <p:cNvSpPr>
            <a:spLocks noGrp="1"/>
          </p:cNvSpPr>
          <p:nvPr>
            <p:ph type="title"/>
          </p:nvPr>
        </p:nvSpPr>
        <p:spPr>
          <a:xfrm>
            <a:off x="506021" y="25990"/>
            <a:ext cx="8543925" cy="800039"/>
          </a:xfrm>
        </p:spPr>
        <p:txBody>
          <a:bodyPr/>
          <a:lstStyle/>
          <a:p>
            <a:r>
              <a:rPr lang="fr-FR" sz="3600" b="1" i="0" strike="noStrike" cap="none" spc="0" baseline="0">
                <a:solidFill>
                  <a:srgbClr val="577F9F"/>
                </a:solidFill>
                <a:effectLst/>
                <a:latin typeface="Arial"/>
                <a:ea typeface="Arial"/>
                <a:cs typeface="Arial"/>
              </a:rPr>
              <a:t>Triage : identifier</a:t>
            </a:r>
          </a:p>
        </p:txBody>
      </p:sp>
      <p:sp>
        <p:nvSpPr>
          <p:cNvPr id="3" name="Content Placeholder 2">
            <a:extLst>
              <a:ext uri="{FF2B5EF4-FFF2-40B4-BE49-F238E27FC236}">
                <a16:creationId xmlns:a16="http://schemas.microsoft.com/office/drawing/2014/main" id="{03F04084-7C5B-AE51-B1B7-4C5E39E58A41}"/>
              </a:ext>
            </a:extLst>
          </p:cNvPr>
          <p:cNvSpPr>
            <a:spLocks noGrp="1"/>
          </p:cNvSpPr>
          <p:nvPr>
            <p:ph idx="1"/>
          </p:nvPr>
        </p:nvSpPr>
        <p:spPr>
          <a:xfrm>
            <a:off x="375926" y="1186464"/>
            <a:ext cx="4076700" cy="4932746"/>
          </a:xfrm>
        </p:spPr>
        <p:txBody>
          <a:bodyPr/>
          <a:lstStyle/>
          <a:p>
            <a:r>
              <a:rPr lang="fr-FR" sz="2400" b="0" i="0" strike="noStrike" cap="none" spc="0" baseline="0" dirty="0">
                <a:solidFill>
                  <a:srgbClr val="262626"/>
                </a:solidFill>
                <a:effectLst/>
                <a:latin typeface="Arial"/>
                <a:ea typeface="Arial"/>
                <a:cs typeface="Arial"/>
              </a:rPr>
              <a:t>Objectif : identifier et hiérarchiser avec précision et en toute sécurité le patient le plus malade</a:t>
            </a:r>
          </a:p>
          <a:p>
            <a:r>
              <a:rPr lang="fr-FR" sz="2400" b="0" i="0" strike="noStrike" cap="none" spc="0" baseline="0" dirty="0">
                <a:solidFill>
                  <a:srgbClr val="262626"/>
                </a:solidFill>
                <a:effectLst/>
                <a:latin typeface="Arial"/>
                <a:ea typeface="Arial"/>
                <a:cs typeface="Arial"/>
              </a:rPr>
              <a:t>Catégoriser les patients de manière sûre et efficace en fonction de la gravité de la maladie tout en tenant compte des précautions de prévention et contrôle des infections (PCI)</a:t>
            </a:r>
          </a:p>
          <a:p>
            <a:pPr marL="0" indent="0">
              <a:buNone/>
            </a:pPr>
            <a:endParaRPr lang="en-US" sz="2400" dirty="0"/>
          </a:p>
          <a:p>
            <a:endParaRPr lang="en-US" sz="2400" dirty="0"/>
          </a:p>
          <a:p>
            <a:endParaRPr lang="en-US" sz="2400" dirty="0"/>
          </a:p>
        </p:txBody>
      </p:sp>
      <p:pic>
        <p:nvPicPr>
          <p:cNvPr id="4" name="Content Placeholder 4" descr="A picture containing envelope&#10;&#10;Description automatically generated">
            <a:extLst>
              <a:ext uri="{FF2B5EF4-FFF2-40B4-BE49-F238E27FC236}">
                <a16:creationId xmlns:a16="http://schemas.microsoft.com/office/drawing/2014/main" id="{5309E4BE-9125-7C00-34CD-4CBB1D11806E}"/>
              </a:ext>
            </a:extLst>
          </p:cNvPr>
          <p:cNvPicPr>
            <a:picLocks noChangeAspect="1"/>
          </p:cNvPicPr>
          <p:nvPr/>
        </p:nvPicPr>
        <p:blipFill>
          <a:blip r:embed="rId3"/>
          <a:srcRect l="4663" r="13603" b="-2"/>
          <a:stretch>
            <a:fillRect/>
          </a:stretch>
        </p:blipFill>
        <p:spPr>
          <a:xfrm>
            <a:off x="5103341" y="681037"/>
            <a:ext cx="6091371" cy="59436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2632097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2557D6-A2A9-4DAD-536C-DCD4A361F77E}"/>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Outils					   Questions</a:t>
            </a:r>
          </a:p>
        </p:txBody>
      </p:sp>
      <p:sp>
        <p:nvSpPr>
          <p:cNvPr id="5" name="Content Placeholder 2">
            <a:extLst>
              <a:ext uri="{FF2B5EF4-FFF2-40B4-BE49-F238E27FC236}">
                <a16:creationId xmlns:a16="http://schemas.microsoft.com/office/drawing/2014/main" id="{3F1C70AE-F9E5-E5D1-3143-D7E9B7744BF5}"/>
              </a:ext>
            </a:extLst>
          </p:cNvPr>
          <p:cNvSpPr>
            <a:spLocks noGrp="1"/>
          </p:cNvSpPr>
          <p:nvPr>
            <p:ph idx="1"/>
          </p:nvPr>
        </p:nvSpPr>
        <p:spPr/>
        <p:txBody>
          <a:bodyPr/>
          <a:lstStyle/>
          <a:p>
            <a:r>
              <a:rPr lang="fr-FR" sz="2800" b="0" i="0" strike="noStrike" cap="none" spc="0" baseline="0">
                <a:solidFill>
                  <a:srgbClr val="262626"/>
                </a:solidFill>
                <a:effectLst/>
                <a:latin typeface="Arial"/>
                <a:ea typeface="Arial"/>
                <a:cs typeface="Arial"/>
              </a:rPr>
              <a:t>Impression clinique</a:t>
            </a:r>
          </a:p>
          <a:p>
            <a:r>
              <a:rPr lang="fr-FR" sz="2800" b="0" i="0" strike="noStrike" cap="none" spc="0" baseline="0">
                <a:solidFill>
                  <a:srgbClr val="262626"/>
                </a:solidFill>
                <a:effectLst/>
                <a:latin typeface="Arial"/>
                <a:ea typeface="Arial"/>
                <a:cs typeface="Arial"/>
              </a:rPr>
              <a:t>Signes vitaux</a:t>
            </a:r>
          </a:p>
          <a:p>
            <a:r>
              <a:rPr lang="fr-FR" sz="2800" b="0" i="0" strike="noStrike" cap="none" spc="0" baseline="0">
                <a:solidFill>
                  <a:srgbClr val="262626"/>
                </a:solidFill>
                <a:effectLst/>
                <a:latin typeface="Arial"/>
                <a:ea typeface="Arial"/>
                <a:cs typeface="Arial"/>
              </a:rPr>
              <a:t>Historique ciblé</a:t>
            </a:r>
          </a:p>
          <a:p>
            <a:r>
              <a:rPr lang="fr-FR" sz="2800" b="0" i="0" strike="noStrike" cap="none" spc="0" baseline="0">
                <a:solidFill>
                  <a:srgbClr val="262626"/>
                </a:solidFill>
                <a:effectLst/>
                <a:latin typeface="Arial"/>
                <a:ea typeface="Arial"/>
                <a:cs typeface="Arial"/>
              </a:rPr>
              <a:t>Espace physique</a:t>
            </a:r>
          </a:p>
          <a:p>
            <a:r>
              <a:rPr lang="fr-FR" sz="2800" b="0" i="0" strike="noStrike" cap="none" spc="0" baseline="0">
                <a:solidFill>
                  <a:srgbClr val="262626"/>
                </a:solidFill>
                <a:effectLst/>
                <a:latin typeface="Arial"/>
                <a:ea typeface="Arial"/>
                <a:cs typeface="Arial"/>
              </a:rPr>
              <a:t>Expérience</a:t>
            </a:r>
          </a:p>
        </p:txBody>
      </p:sp>
      <p:sp>
        <p:nvSpPr>
          <p:cNvPr id="6" name="Content Placeholder 3">
            <a:extLst>
              <a:ext uri="{FF2B5EF4-FFF2-40B4-BE49-F238E27FC236}">
                <a16:creationId xmlns:a16="http://schemas.microsoft.com/office/drawing/2014/main" id="{2B1CBC67-A190-65E6-622F-C70097B2B867}"/>
              </a:ext>
            </a:extLst>
          </p:cNvPr>
          <p:cNvSpPr txBox="1"/>
          <p:nvPr/>
        </p:nvSpPr>
        <p:spPr>
          <a:xfrm>
            <a:off x="6169211" y="1530658"/>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b="0" i="0" strike="noStrike" cap="none" spc="0" baseline="0" dirty="0">
                <a:solidFill>
                  <a:srgbClr val="000000"/>
                </a:solidFill>
                <a:effectLst/>
                <a:latin typeface="Arial"/>
                <a:ea typeface="Arial"/>
                <a:cs typeface="Arial"/>
              </a:rPr>
              <a:t>Qui effectue le triage ?</a:t>
            </a:r>
          </a:p>
          <a:p>
            <a:r>
              <a:rPr lang="fr-FR" sz="2800" b="0" i="0" strike="noStrike" cap="none" spc="0" baseline="0" dirty="0">
                <a:solidFill>
                  <a:srgbClr val="000000"/>
                </a:solidFill>
                <a:effectLst/>
                <a:latin typeface="Arial"/>
                <a:ea typeface="Arial"/>
                <a:cs typeface="Arial"/>
              </a:rPr>
              <a:t>Où ?</a:t>
            </a:r>
          </a:p>
          <a:p>
            <a:r>
              <a:rPr lang="fr-FR" sz="2800" b="0" i="0" strike="noStrike" cap="none" spc="0" baseline="0" dirty="0">
                <a:solidFill>
                  <a:srgbClr val="000000"/>
                </a:solidFill>
                <a:effectLst/>
                <a:latin typeface="Arial"/>
                <a:ea typeface="Arial"/>
                <a:cs typeface="Arial"/>
              </a:rPr>
              <a:t>Avec quels outils ?</a:t>
            </a:r>
          </a:p>
          <a:p>
            <a:r>
              <a:rPr lang="fr-FR" sz="2800" b="0" i="0" strike="noStrike" cap="none" spc="0" baseline="0" dirty="0">
                <a:solidFill>
                  <a:srgbClr val="000000"/>
                </a:solidFill>
                <a:effectLst/>
                <a:latin typeface="Arial"/>
                <a:ea typeface="Arial"/>
                <a:cs typeface="Arial"/>
              </a:rPr>
              <a:t>Temps d’attente moyen ?</a:t>
            </a:r>
          </a:p>
          <a:p>
            <a:r>
              <a:rPr lang="fr-FR" sz="2800" b="0" i="0" strike="noStrike" cap="none" spc="0" baseline="0" dirty="0">
                <a:solidFill>
                  <a:srgbClr val="000000"/>
                </a:solidFill>
                <a:effectLst/>
                <a:latin typeface="Arial"/>
                <a:ea typeface="Arial"/>
                <a:cs typeface="Arial"/>
              </a:rPr>
              <a:t>Établissement COVID-19 séparé ?  Ou un établissement de soins d’urgence ?</a:t>
            </a:r>
          </a:p>
          <a:p>
            <a:endParaRPr lang="en-US" dirty="0"/>
          </a:p>
        </p:txBody>
      </p:sp>
      <p:sp>
        <p:nvSpPr>
          <p:cNvPr id="7" name="TextBox 6">
            <a:extLst>
              <a:ext uri="{FF2B5EF4-FFF2-40B4-BE49-F238E27FC236}">
                <a16:creationId xmlns:a16="http://schemas.microsoft.com/office/drawing/2014/main" id="{E1F7BAFC-2983-3D63-FD66-7E3E342CF74E}"/>
              </a:ext>
            </a:extLst>
          </p:cNvPr>
          <p:cNvSpPr txBox="1"/>
          <p:nvPr/>
        </p:nvSpPr>
        <p:spPr>
          <a:xfrm>
            <a:off x="781164" y="5343387"/>
            <a:ext cx="10629671" cy="1077218"/>
          </a:xfrm>
          <a:prstGeom prst="rect">
            <a:avLst/>
          </a:prstGeom>
          <a:noFill/>
        </p:spPr>
        <p:txBody>
          <a:bodyPr wrap="square" lIns="91440" tIns="45720" rIns="91440" bIns="45720" rtlCol="0" anchor="t">
            <a:spAutoFit/>
          </a:bodyPr>
          <a:lstStyle/>
          <a:p>
            <a:pPr algn="ctr"/>
            <a:r>
              <a:rPr lang="fr-FR" sz="3200" b="1" i="0" strike="noStrike" cap="none" spc="0" baseline="0" dirty="0">
                <a:solidFill>
                  <a:srgbClr val="C00000"/>
                </a:solidFill>
                <a:effectLst/>
                <a:latin typeface="Arial"/>
                <a:ea typeface="Arial"/>
                <a:cs typeface="Arial"/>
              </a:rPr>
              <a:t>OBJECTIF : faites correspondre le bon patient aux bonnes ressources au bon endroit et au bon moment.</a:t>
            </a:r>
            <a:endParaRPr lang="en-US" sz="3200" b="1" dirty="0">
              <a:solidFill>
                <a:srgbClr val="C00000"/>
              </a:solidFill>
              <a:cs typeface="Arial"/>
            </a:endParaRPr>
          </a:p>
        </p:txBody>
      </p:sp>
    </p:spTree>
    <p:extLst>
      <p:ext uri="{BB962C8B-B14F-4D97-AF65-F5344CB8AC3E}">
        <p14:creationId xmlns:p14="http://schemas.microsoft.com/office/powerpoint/2010/main" val="36131404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EA7712-0220-C4FE-371A-B7E415724C86}"/>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Équipement recommandé</a:t>
            </a:r>
          </a:p>
        </p:txBody>
      </p:sp>
      <p:sp>
        <p:nvSpPr>
          <p:cNvPr id="5" name="Content Placeholder 2">
            <a:extLst>
              <a:ext uri="{FF2B5EF4-FFF2-40B4-BE49-F238E27FC236}">
                <a16:creationId xmlns:a16="http://schemas.microsoft.com/office/drawing/2014/main" id="{4C34B5FA-577C-FCC2-B133-11BA9C9A2118}"/>
              </a:ext>
            </a:extLst>
          </p:cNvPr>
          <p:cNvSpPr>
            <a:spLocks noGrp="1"/>
          </p:cNvSpPr>
          <p:nvPr>
            <p:ph idx="1"/>
          </p:nvPr>
        </p:nvSpPr>
        <p:spPr>
          <a:xfrm>
            <a:off x="838201" y="1636730"/>
            <a:ext cx="5181172" cy="4932746"/>
          </a:xfrm>
        </p:spPr>
        <p:txBody>
          <a:bodyPr/>
          <a:lstStyle/>
          <a:p>
            <a:r>
              <a:rPr lang="fr-FR" sz="2400" b="0" i="0" strike="noStrike" cap="none" spc="0" baseline="0" dirty="0">
                <a:solidFill>
                  <a:srgbClr val="262626"/>
                </a:solidFill>
                <a:effectLst/>
                <a:latin typeface="Arial"/>
                <a:ea typeface="Arial"/>
                <a:cs typeface="Arial"/>
              </a:rPr>
              <a:t>Oxymètre de pouls</a:t>
            </a:r>
          </a:p>
          <a:p>
            <a:r>
              <a:rPr lang="fr-FR" sz="2400" b="0" i="0" strike="noStrike" cap="none" spc="0" baseline="0" dirty="0">
                <a:solidFill>
                  <a:srgbClr val="262626"/>
                </a:solidFill>
                <a:effectLst/>
                <a:latin typeface="Arial"/>
                <a:ea typeface="Arial"/>
                <a:cs typeface="Arial"/>
              </a:rPr>
              <a:t>Brassard/Moniteur de la tension artérielle</a:t>
            </a:r>
          </a:p>
          <a:p>
            <a:r>
              <a:rPr lang="fr-FR" sz="2400" b="0" i="0" strike="noStrike" cap="none" spc="0" baseline="0" dirty="0">
                <a:solidFill>
                  <a:srgbClr val="262626"/>
                </a:solidFill>
                <a:effectLst/>
                <a:latin typeface="Arial"/>
                <a:ea typeface="Arial"/>
                <a:cs typeface="Arial"/>
              </a:rPr>
              <a:t>Thermomètre</a:t>
            </a:r>
          </a:p>
          <a:p>
            <a:r>
              <a:rPr lang="fr-FR" sz="2400" b="0" i="0" strike="noStrike" cap="none" spc="0" baseline="0" dirty="0">
                <a:solidFill>
                  <a:srgbClr val="262626"/>
                </a:solidFill>
                <a:effectLst/>
                <a:latin typeface="Arial"/>
                <a:ea typeface="Arial"/>
                <a:cs typeface="Arial"/>
              </a:rPr>
              <a:t>Guide de référence pour les signes vitaux normaux et anormaux</a:t>
            </a:r>
          </a:p>
          <a:p>
            <a:endParaRPr lang="en-US" sz="2400" dirty="0"/>
          </a:p>
        </p:txBody>
      </p:sp>
      <p:sp>
        <p:nvSpPr>
          <p:cNvPr id="6" name="TextBox 5">
            <a:extLst>
              <a:ext uri="{FF2B5EF4-FFF2-40B4-BE49-F238E27FC236}">
                <a16:creationId xmlns:a16="http://schemas.microsoft.com/office/drawing/2014/main" id="{32E2053E-E678-55C9-08A2-EB77782D199A}"/>
              </a:ext>
            </a:extLst>
          </p:cNvPr>
          <p:cNvSpPr txBox="1"/>
          <p:nvPr/>
        </p:nvSpPr>
        <p:spPr>
          <a:xfrm>
            <a:off x="6019372" y="4990437"/>
            <a:ext cx="5608630" cy="822960"/>
          </a:xfrm>
          <a:prstGeom prst="rect">
            <a:avLst/>
          </a:prstGeom>
          <a:noFill/>
        </p:spPr>
        <p:txBody>
          <a:bodyPr wrap="square" rtlCol="0">
            <a:spAutoFit/>
          </a:bodyPr>
          <a:lstStyle/>
          <a:p>
            <a:r>
              <a:rPr lang="fr-FR" sz="2400" b="0" i="0" strike="noStrike" cap="none" spc="0" baseline="0">
                <a:solidFill>
                  <a:srgbClr val="000000"/>
                </a:solidFill>
                <a:effectLst/>
                <a:latin typeface="Arial"/>
                <a:ea typeface="Arial"/>
                <a:cs typeface="Arial"/>
              </a:rPr>
              <a:t>Lien vidéo : </a:t>
            </a:r>
            <a:r>
              <a:rPr lang="fr-FR" sz="2400" b="0" i="0" strike="noStrike" cap="none" spc="0" baseline="0">
                <a:solidFill>
                  <a:srgbClr val="000000"/>
                </a:solidFill>
                <a:effectLst/>
                <a:latin typeface="Arial"/>
                <a:ea typeface="Arial"/>
                <a:cs typeface="Arial"/>
                <a:hlinkClick r:id="rId3" history="0"/>
              </a:rPr>
              <a:t>comment utiliser correctement un oxymètre de pouls</a:t>
            </a:r>
            <a:r>
              <a:rPr lang="fr-FR" sz="2400" b="0" i="0" strike="noStrike" cap="none" spc="0" baseline="0">
                <a:solidFill>
                  <a:srgbClr val="000000"/>
                </a:solidFill>
                <a:effectLst/>
                <a:latin typeface="Arial"/>
                <a:ea typeface="Arial"/>
                <a:cs typeface="Arial"/>
              </a:rPr>
              <a:t> </a:t>
            </a:r>
          </a:p>
        </p:txBody>
      </p:sp>
      <p:pic>
        <p:nvPicPr>
          <p:cNvPr id="7" name="Picture 2">
            <a:extLst>
              <a:ext uri="{FF2B5EF4-FFF2-40B4-BE49-F238E27FC236}">
                <a16:creationId xmlns:a16="http://schemas.microsoft.com/office/drawing/2014/main" id="{05D5EFB5-D35E-DE44-955D-CB03ECD178D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97877" y="1464733"/>
            <a:ext cx="4051620" cy="22944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DE1F74D-0468-ADC3-8268-D0144BB031D6}"/>
              </a:ext>
            </a:extLst>
          </p:cNvPr>
          <p:cNvSpPr txBox="1"/>
          <p:nvPr/>
        </p:nvSpPr>
        <p:spPr>
          <a:xfrm>
            <a:off x="6096000" y="5779957"/>
            <a:ext cx="5621866" cy="822960"/>
          </a:xfrm>
          <a:prstGeom prst="rect">
            <a:avLst/>
          </a:prstGeom>
          <a:noFill/>
        </p:spPr>
        <p:txBody>
          <a:bodyPr wrap="square" rtlCol="0">
            <a:spAutoFit/>
          </a:bodyPr>
          <a:lstStyle/>
          <a:p>
            <a:r>
              <a:rPr lang="fr-FR" sz="2400" b="0" i="0" strike="noStrike" cap="none" spc="0" baseline="0">
                <a:solidFill>
                  <a:srgbClr val="000000"/>
                </a:solidFill>
                <a:effectLst/>
                <a:latin typeface="Arial"/>
                <a:ea typeface="Arial"/>
                <a:cs typeface="Arial"/>
              </a:rPr>
              <a:t>Lien vidéo : </a:t>
            </a:r>
            <a:r>
              <a:rPr lang="fr-FR" sz="2400" b="0" i="0" strike="noStrike" cap="none" spc="0" baseline="0">
                <a:solidFill>
                  <a:srgbClr val="000000"/>
                </a:solidFill>
                <a:effectLst/>
                <a:latin typeface="Arial"/>
                <a:ea typeface="Arial"/>
                <a:cs typeface="Arial"/>
                <a:hlinkClick r:id="rId5" history="0"/>
              </a:rPr>
              <a:t>comment mesurer les signes vitaux</a:t>
            </a:r>
            <a:endParaRPr lang="en-US" sz="2400"/>
          </a:p>
        </p:txBody>
      </p:sp>
      <p:sp>
        <p:nvSpPr>
          <p:cNvPr id="3" name="TextBox 2">
            <a:extLst>
              <a:ext uri="{FF2B5EF4-FFF2-40B4-BE49-F238E27FC236}">
                <a16:creationId xmlns:a16="http://schemas.microsoft.com/office/drawing/2014/main" id="{C3D4F810-7896-677D-6ED5-2F5B5A4E5A79}"/>
              </a:ext>
            </a:extLst>
          </p:cNvPr>
          <p:cNvSpPr txBox="1"/>
          <p:nvPr/>
        </p:nvSpPr>
        <p:spPr>
          <a:xfrm>
            <a:off x="410743" y="5181258"/>
            <a:ext cx="5260558" cy="1798320"/>
          </a:xfrm>
          <a:prstGeom prst="rect">
            <a:avLst/>
          </a:prstGeom>
          <a:noFill/>
        </p:spPr>
        <p:txBody>
          <a:bodyPr wrap="square">
            <a:spAutoFit/>
          </a:bodyPr>
          <a:lstStyle/>
          <a:p>
            <a:pPr rtl="0">
              <a:spcBef>
                <a:spcPct val="0"/>
              </a:spcBef>
              <a:spcAft>
                <a:spcPct val="0"/>
              </a:spcAft>
            </a:pPr>
            <a:r>
              <a:rPr lang="fr-FR" sz="1600" b="0" i="0" strike="noStrike" cap="none" spc="0" baseline="0">
                <a:solidFill>
                  <a:srgbClr val="000000"/>
                </a:solidFill>
                <a:effectLst/>
                <a:latin typeface="Arial"/>
                <a:ea typeface="Arial"/>
                <a:cs typeface="Arial"/>
              </a:rPr>
              <a:t>Mise en garde : Il existe des preuves démontrant une diminution de la précision des oxymètres de pouls chez les patients dont la peau est plus foncée.  Soyez attentif aux autres signes d’urgence et trouvez plus d’informations sur </a:t>
            </a:r>
            <a:r>
              <a:rPr lang="fr-FR" sz="1600" b="0" i="0" u="sng" strike="noStrike" cap="none" spc="0" baseline="0">
                <a:solidFill>
                  <a:srgbClr val="0563C1"/>
                </a:solidFill>
                <a:effectLst/>
                <a:uFill>
                  <a:solidFill>
                    <a:srgbClr val="0563C1"/>
                  </a:solidFill>
                </a:uFill>
                <a:latin typeface="Arial"/>
                <a:ea typeface="Arial"/>
                <a:cs typeface="Arial"/>
                <a:hlinkClick r:id="rId6" history="0"/>
              </a:rPr>
              <a:t>openoximetry.org</a:t>
            </a:r>
            <a:r>
              <a:rPr lang="fr-FR" sz="1600" b="0" i="0" strike="noStrike" cap="none" spc="0" baseline="0">
                <a:solidFill>
                  <a:srgbClr val="000000"/>
                </a:solidFill>
                <a:effectLst/>
                <a:latin typeface="Arial"/>
                <a:ea typeface="Arial"/>
                <a:cs typeface="Arial"/>
              </a:rPr>
              <a:t>.</a:t>
            </a:r>
            <a:endParaRPr lang="en-US" sz="1600" b="0">
              <a:effectLst/>
            </a:endParaRPr>
          </a:p>
          <a:p>
            <a:br>
              <a:rPr lang="en-US" sz="1600"/>
            </a:br>
            <a:endParaRPr lang="en-US" sz="1600"/>
          </a:p>
        </p:txBody>
      </p:sp>
    </p:spTree>
    <p:extLst>
      <p:ext uri="{BB962C8B-B14F-4D97-AF65-F5344CB8AC3E}">
        <p14:creationId xmlns:p14="http://schemas.microsoft.com/office/powerpoint/2010/main" val="414602620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FEF5C9-CB1B-37A1-41AD-286810DEF391}"/>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Signes vitaux : adultes</a:t>
            </a:r>
          </a:p>
        </p:txBody>
      </p:sp>
      <p:graphicFrame>
        <p:nvGraphicFramePr>
          <p:cNvPr id="2" name="Table 1">
            <a:extLst>
              <a:ext uri="{FF2B5EF4-FFF2-40B4-BE49-F238E27FC236}">
                <a16:creationId xmlns:a16="http://schemas.microsoft.com/office/drawing/2014/main" id="{4E0D989A-D451-433A-8C53-1E312A48DCC3}"/>
              </a:ext>
            </a:extLst>
          </p:cNvPr>
          <p:cNvGraphicFramePr>
            <a:graphicFrameLocks noGrp="1"/>
          </p:cNvGraphicFramePr>
          <p:nvPr>
            <p:extLst>
              <p:ext uri="{D42A27DB-BD31-4B8C-83A1-F6EECF244321}">
                <p14:modId xmlns:p14="http://schemas.microsoft.com/office/powerpoint/2010/main" val="219911711"/>
              </p:ext>
            </p:extLst>
          </p:nvPr>
        </p:nvGraphicFramePr>
        <p:xfrm>
          <a:off x="952500" y="1791478"/>
          <a:ext cx="10287000" cy="3924315"/>
        </p:xfrm>
        <a:graphic>
          <a:graphicData uri="http://schemas.openxmlformats.org/drawingml/2006/table">
            <a:tbl>
              <a:tblPr/>
              <a:tblGrid>
                <a:gridCol w="5143500">
                  <a:extLst>
                    <a:ext uri="{9D8B030D-6E8A-4147-A177-3AD203B41FA5}">
                      <a16:colId xmlns:a16="http://schemas.microsoft.com/office/drawing/2014/main" val="3917912668"/>
                    </a:ext>
                  </a:extLst>
                </a:gridCol>
                <a:gridCol w="5143500">
                  <a:extLst>
                    <a:ext uri="{9D8B030D-6E8A-4147-A177-3AD203B41FA5}">
                      <a16:colId xmlns:a16="http://schemas.microsoft.com/office/drawing/2014/main" val="905207245"/>
                    </a:ext>
                  </a:extLst>
                </a:gridCol>
              </a:tblGrid>
              <a:tr h="741260">
                <a:tc gridSpan="2">
                  <a:txBody>
                    <a:bodyPr/>
                    <a:lstStyle/>
                    <a:p>
                      <a:pPr algn="ctr" rtl="0" fontAlgn="t">
                        <a:spcBef>
                          <a:spcPct val="0"/>
                        </a:spcBef>
                        <a:spcAft>
                          <a:spcPct val="0"/>
                        </a:spcAft>
                      </a:pPr>
                      <a:r>
                        <a:rPr lang="fr-FR" sz="3000" b="1" i="0" strike="noStrike" cap="none" spc="0" baseline="0">
                          <a:solidFill>
                            <a:srgbClr val="000000"/>
                          </a:solidFill>
                          <a:effectLst/>
                          <a:latin typeface="Arial"/>
                          <a:ea typeface="Arial"/>
                          <a:cs typeface="Arial"/>
                        </a:rPr>
                        <a:t>Signes vitaux normaux chez l’adulte</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708338526"/>
                  </a:ext>
                </a:extLst>
              </a:tr>
              <a:tr h="636611">
                <a:tc>
                  <a:txBody>
                    <a:bodyPr/>
                    <a:lstStyle/>
                    <a:p>
                      <a:pPr rtl="0" fontAlgn="t">
                        <a:spcBef>
                          <a:spcPct val="0"/>
                        </a:spcBef>
                        <a:spcAft>
                          <a:spcPct val="0"/>
                        </a:spcAft>
                      </a:pPr>
                      <a:r>
                        <a:rPr lang="fr-FR" sz="2400" b="1" i="0" strike="noStrike" cap="none" spc="0" baseline="0">
                          <a:solidFill>
                            <a:srgbClr val="000000"/>
                          </a:solidFill>
                          <a:effectLst/>
                          <a:latin typeface="Arial"/>
                          <a:ea typeface="Arial"/>
                          <a:cs typeface="Arial"/>
                        </a:rPr>
                        <a:t>Température centrale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fr-FR" sz="2400" b="1" i="0" strike="noStrike" cap="none" spc="0" baseline="0">
                          <a:solidFill>
                            <a:srgbClr val="000000"/>
                          </a:solidFill>
                          <a:effectLst/>
                          <a:latin typeface="Arial"/>
                          <a:ea typeface="Arial"/>
                          <a:cs typeface="Arial"/>
                        </a:rPr>
                        <a:t>98,6° F ; 37° C</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1217852826"/>
                  </a:ext>
                </a:extLst>
              </a:tr>
              <a:tr h="636611">
                <a:tc>
                  <a:txBody>
                    <a:bodyPr/>
                    <a:lstStyle/>
                    <a:p>
                      <a:pPr rtl="0" fontAlgn="t">
                        <a:spcBef>
                          <a:spcPct val="0"/>
                        </a:spcBef>
                        <a:spcAft>
                          <a:spcPct val="0"/>
                        </a:spcAft>
                      </a:pPr>
                      <a:r>
                        <a:rPr lang="fr-FR" sz="2400" b="1" i="0" strike="noStrike" cap="none" spc="0" baseline="0">
                          <a:solidFill>
                            <a:srgbClr val="000000"/>
                          </a:solidFill>
                          <a:effectLst/>
                          <a:latin typeface="Arial"/>
                          <a:ea typeface="Arial"/>
                          <a:cs typeface="Arial"/>
                        </a:rPr>
                        <a:t>Fréquence cardiaque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fr-FR" sz="2400" b="1" i="0" strike="noStrike" cap="none" spc="0" baseline="0">
                          <a:solidFill>
                            <a:srgbClr val="000000"/>
                          </a:solidFill>
                          <a:effectLst/>
                          <a:latin typeface="Arial"/>
                          <a:ea typeface="Arial"/>
                          <a:cs typeface="Arial"/>
                        </a:rPr>
                        <a:t>60 - 100 respirations par minute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337785984"/>
                  </a:ext>
                </a:extLst>
              </a:tr>
              <a:tr h="636611">
                <a:tc>
                  <a:txBody>
                    <a:bodyPr/>
                    <a:lstStyle/>
                    <a:p>
                      <a:pPr rtl="0" fontAlgn="t">
                        <a:spcBef>
                          <a:spcPct val="0"/>
                        </a:spcBef>
                        <a:spcAft>
                          <a:spcPct val="0"/>
                        </a:spcAft>
                      </a:pPr>
                      <a:r>
                        <a:rPr lang="fr-FR" sz="2400" b="1" i="0" strike="noStrike" cap="none" spc="0" baseline="0">
                          <a:solidFill>
                            <a:srgbClr val="000000"/>
                          </a:solidFill>
                          <a:effectLst/>
                          <a:latin typeface="Arial"/>
                          <a:ea typeface="Arial"/>
                          <a:cs typeface="Arial"/>
                        </a:rPr>
                        <a:t>Fréquence respiratoire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fr-FR" sz="2400" b="1" i="0" strike="noStrike" cap="none" spc="0" baseline="0">
                          <a:solidFill>
                            <a:srgbClr val="000000"/>
                          </a:solidFill>
                          <a:effectLst/>
                          <a:latin typeface="Arial"/>
                          <a:ea typeface="Arial"/>
                          <a:cs typeface="Arial"/>
                        </a:rPr>
                        <a:t>12 - 18 respirations par minute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2055906716"/>
                  </a:ext>
                </a:extLst>
              </a:tr>
              <a:tr h="636611">
                <a:tc>
                  <a:txBody>
                    <a:bodyPr/>
                    <a:lstStyle/>
                    <a:p>
                      <a:pPr rtl="0" fontAlgn="t">
                        <a:spcBef>
                          <a:spcPct val="0"/>
                        </a:spcBef>
                        <a:spcAft>
                          <a:spcPct val="0"/>
                        </a:spcAft>
                      </a:pPr>
                      <a:r>
                        <a:rPr lang="fr-FR" sz="2400" b="1" i="0" strike="noStrike" cap="none" spc="0" baseline="0">
                          <a:solidFill>
                            <a:srgbClr val="000000"/>
                          </a:solidFill>
                          <a:effectLst/>
                          <a:latin typeface="Arial"/>
                          <a:ea typeface="Arial"/>
                          <a:cs typeface="Arial"/>
                        </a:rPr>
                        <a:t>Oxygène sanguin</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fr-FR" sz="2400" b="1" i="0" strike="noStrike" cap="none" spc="0" baseline="0">
                          <a:solidFill>
                            <a:srgbClr val="000000"/>
                          </a:solidFill>
                          <a:effectLst/>
                          <a:latin typeface="Arial"/>
                          <a:ea typeface="Arial"/>
                          <a:cs typeface="Arial"/>
                        </a:rPr>
                        <a:t>95% - 100%</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449039498"/>
                  </a:ext>
                </a:extLst>
              </a:tr>
              <a:tr h="636611">
                <a:tc>
                  <a:txBody>
                    <a:bodyPr/>
                    <a:lstStyle/>
                    <a:p>
                      <a:pPr rtl="0" fontAlgn="t">
                        <a:spcBef>
                          <a:spcPct val="0"/>
                        </a:spcBef>
                        <a:spcAft>
                          <a:spcPct val="0"/>
                        </a:spcAft>
                      </a:pPr>
                      <a:r>
                        <a:rPr lang="fr-FR" sz="2400" b="1" i="0" strike="noStrike" cap="none" spc="0" baseline="0">
                          <a:solidFill>
                            <a:srgbClr val="000000"/>
                          </a:solidFill>
                          <a:effectLst/>
                          <a:latin typeface="Arial"/>
                          <a:ea typeface="Arial"/>
                          <a:cs typeface="Arial"/>
                        </a:rPr>
                        <a:t>Tension artérielle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fr-FR" sz="2400" b="1" i="0" strike="noStrike" cap="none" spc="0" baseline="0">
                          <a:solidFill>
                            <a:srgbClr val="000000"/>
                          </a:solidFill>
                          <a:effectLst/>
                          <a:latin typeface="Arial"/>
                          <a:ea typeface="Arial"/>
                          <a:cs typeface="Arial"/>
                        </a:rPr>
                        <a:t>90/60 - 130/89</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207709959"/>
                  </a:ext>
                </a:extLst>
              </a:tr>
            </a:tbl>
          </a:graphicData>
        </a:graphic>
      </p:graphicFrame>
      <p:sp>
        <p:nvSpPr>
          <p:cNvPr id="3" name="Rectangle 1">
            <a:extLst>
              <a:ext uri="{FF2B5EF4-FFF2-40B4-BE49-F238E27FC236}">
                <a16:creationId xmlns:a16="http://schemas.microsoft.com/office/drawing/2014/main" id="{091F2A72-B74F-471D-E97E-28AA3BE749E0}"/>
              </a:ext>
            </a:extLst>
          </p:cNvPr>
          <p:cNvSpPr>
            <a:spLocks noChangeArrowheads="1"/>
          </p:cNvSpPr>
          <p:nvPr/>
        </p:nvSpPr>
        <p:spPr bwMode="auto">
          <a:xfrm>
            <a:off x="952500" y="2287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108060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AAE853-4FC1-D801-A1F7-533B561B10E8}"/>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Signes vitaux : pédiatrie</a:t>
            </a:r>
          </a:p>
        </p:txBody>
      </p:sp>
      <p:pic>
        <p:nvPicPr>
          <p:cNvPr id="5" name="Picture 4" descr="Table&#10;&#10;Description automatically generated">
            <a:extLst>
              <a:ext uri="{FF2B5EF4-FFF2-40B4-BE49-F238E27FC236}">
                <a16:creationId xmlns:a16="http://schemas.microsoft.com/office/drawing/2014/main" id="{38DE687D-BADF-89D0-5492-95B7C8C98D77}"/>
              </a:ext>
            </a:extLst>
          </p:cNvPr>
          <p:cNvPicPr>
            <a:picLocks noChangeAspect="1"/>
          </p:cNvPicPr>
          <p:nvPr/>
        </p:nvPicPr>
        <p:blipFill>
          <a:blip r:embed="rId3"/>
          <a:stretch>
            <a:fillRect/>
          </a:stretch>
        </p:blipFill>
        <p:spPr>
          <a:xfrm>
            <a:off x="2535464" y="1496873"/>
            <a:ext cx="7121071" cy="4772633"/>
          </a:xfrm>
          <a:prstGeom prst="rect">
            <a:avLst/>
          </a:prstGeom>
        </p:spPr>
      </p:pic>
    </p:spTree>
    <p:extLst>
      <p:ext uri="{BB962C8B-B14F-4D97-AF65-F5344CB8AC3E}">
        <p14:creationId xmlns:p14="http://schemas.microsoft.com/office/powerpoint/2010/main" val="39200007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p:txBody>
          <a:bodyPr/>
          <a:lstStyle/>
          <a:p>
            <a:endParaRPr/>
          </a:p>
        </p:txBody>
      </p:sp>
      <p:sp>
        <p:nvSpPr>
          <p:cNvPr id="9" name="Title 8"/>
          <p:cNvSpPr>
            <a:spLocks noGrp="1"/>
          </p:cNvSpPr>
          <p:nvPr>
            <p:ph type="title"/>
          </p:nvPr>
        </p:nvSpPr>
        <p:spPr>
          <a:xfrm>
            <a:off x="1366897" y="4752477"/>
            <a:ext cx="10027143" cy="1325563"/>
          </a:xfrm>
        </p:spPr>
        <p:txBody>
          <a:bodyPr/>
          <a:lstStyle/>
          <a:p>
            <a:r>
              <a:rPr lang="fr-FR" sz="3600" b="0" i="0" strike="noStrike" cap="none" spc="300" baseline="0">
                <a:solidFill>
                  <a:srgbClr val="FFFFFF"/>
                </a:solidFill>
                <a:effectLst/>
                <a:latin typeface="Arial"/>
                <a:ea typeface="Arial"/>
                <a:cs typeface="Arial"/>
              </a:rPr>
              <a:t>COVID-19 : aperçu et situation actuelle</a:t>
            </a:r>
          </a:p>
        </p:txBody>
      </p:sp>
    </p:spTree>
    <p:extLst>
      <p:ext uri="{BB962C8B-B14F-4D97-AF65-F5344CB8AC3E}">
        <p14:creationId xmlns:p14="http://schemas.microsoft.com/office/powerpoint/2010/main" val="297240461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7B0520-A9F3-D57D-B06B-9E85401F2BBB}"/>
              </a:ext>
            </a:extLst>
          </p:cNvPr>
          <p:cNvSpPr>
            <a:spLocks noGrp="1"/>
          </p:cNvSpPr>
          <p:nvPr>
            <p:ph type="title"/>
          </p:nvPr>
        </p:nvSpPr>
        <p:spPr/>
        <p:txBody>
          <a:bodyPr>
            <a:normAutofit/>
          </a:bodyPr>
          <a:lstStyle/>
          <a:p>
            <a:r>
              <a:rPr lang="fr-FR" sz="3600" b="1" i="0" strike="noStrike" cap="none" spc="0" baseline="0">
                <a:solidFill>
                  <a:srgbClr val="577F9F"/>
                </a:solidFill>
                <a:effectLst/>
                <a:latin typeface="Arial"/>
                <a:ea typeface="Arial"/>
                <a:cs typeface="Arial"/>
              </a:rPr>
              <a:t>Prévention et contrôle des infections</a:t>
            </a:r>
          </a:p>
        </p:txBody>
      </p:sp>
      <p:sp>
        <p:nvSpPr>
          <p:cNvPr id="5" name="Content Placeholder 2">
            <a:extLst>
              <a:ext uri="{FF2B5EF4-FFF2-40B4-BE49-F238E27FC236}">
                <a16:creationId xmlns:a16="http://schemas.microsoft.com/office/drawing/2014/main" id="{64A5284C-C989-82C2-AFD4-FA5370D7BD6D}"/>
              </a:ext>
            </a:extLst>
          </p:cNvPr>
          <p:cNvSpPr>
            <a:spLocks noGrp="1"/>
          </p:cNvSpPr>
          <p:nvPr>
            <p:ph idx="1"/>
          </p:nvPr>
        </p:nvSpPr>
        <p:spPr/>
        <p:txBody>
          <a:bodyPr>
            <a:normAutofit fontScale="87500" lnSpcReduction="20000"/>
          </a:bodyPr>
          <a:lstStyle/>
          <a:p>
            <a:r>
              <a:rPr lang="fr-FR" sz="2600" b="0" i="0" strike="noStrike" cap="none" spc="0" baseline="0">
                <a:solidFill>
                  <a:srgbClr val="262626"/>
                </a:solidFill>
                <a:effectLst/>
                <a:latin typeface="Arial"/>
                <a:ea typeface="Arial"/>
                <a:cs typeface="Arial"/>
              </a:rPr>
              <a:t>La prévention et le contrôle universels des infections sont essentiels !</a:t>
            </a:r>
          </a:p>
          <a:p>
            <a:r>
              <a:rPr lang="fr-FR" sz="2600" b="0" i="0" strike="noStrike" cap="none" spc="0" baseline="0">
                <a:solidFill>
                  <a:srgbClr val="262626"/>
                </a:solidFill>
                <a:effectLst/>
                <a:latin typeface="Arial"/>
                <a:ea typeface="Arial"/>
                <a:cs typeface="Arial"/>
              </a:rPr>
              <a:t>Considérez chaque patient positif à la COVID-19 jusqu’à preuve du contraire.</a:t>
            </a:r>
          </a:p>
          <a:p>
            <a:r>
              <a:rPr lang="fr-FR" sz="2600" b="0" i="0" strike="noStrike" cap="none" spc="0" baseline="0">
                <a:solidFill>
                  <a:srgbClr val="262626"/>
                </a:solidFill>
                <a:effectLst/>
                <a:latin typeface="Arial"/>
                <a:ea typeface="Arial"/>
                <a:cs typeface="Arial"/>
              </a:rPr>
              <a:t>Le protocole PCI idéal pour toutes les rencontres indifférenciées avec les patients est :</a:t>
            </a:r>
          </a:p>
          <a:p>
            <a:pPr lvl="1"/>
            <a:r>
              <a:rPr lang="fr-FR" sz="2200" b="0" i="0" strike="noStrike" cap="none" spc="0" baseline="0">
                <a:solidFill>
                  <a:srgbClr val="262626"/>
                </a:solidFill>
                <a:effectLst/>
                <a:latin typeface="Arial"/>
                <a:ea typeface="Arial"/>
                <a:cs typeface="Arial"/>
              </a:rPr>
              <a:t>Masques respiratoires à filtration plus élevée (N95, FFP2, FFP3 ou équivalent) recommandés</a:t>
            </a:r>
          </a:p>
          <a:p>
            <a:pPr lvl="1"/>
            <a:r>
              <a:rPr lang="fr-FR" sz="2200" b="0" i="0" strike="noStrike" cap="none" spc="0" baseline="0">
                <a:solidFill>
                  <a:srgbClr val="262626"/>
                </a:solidFill>
                <a:effectLst/>
                <a:latin typeface="Arial"/>
                <a:ea typeface="Arial"/>
                <a:cs typeface="Arial"/>
              </a:rPr>
              <a:t>Protection oculaire</a:t>
            </a:r>
          </a:p>
          <a:p>
            <a:pPr lvl="1"/>
            <a:r>
              <a:rPr lang="fr-FR" sz="2200" b="0" i="0" strike="noStrike" cap="none" spc="0" baseline="0">
                <a:solidFill>
                  <a:srgbClr val="262626"/>
                </a:solidFill>
                <a:effectLst/>
                <a:latin typeface="Arial"/>
                <a:ea typeface="Arial"/>
                <a:cs typeface="Arial"/>
              </a:rPr>
              <a:t>Gants</a:t>
            </a:r>
          </a:p>
          <a:p>
            <a:pPr lvl="1"/>
            <a:r>
              <a:rPr lang="fr-FR" sz="2200" b="0" i="0" strike="noStrike" cap="none" spc="0" baseline="0">
                <a:solidFill>
                  <a:srgbClr val="262626"/>
                </a:solidFill>
                <a:effectLst/>
                <a:latin typeface="Arial"/>
                <a:ea typeface="Arial"/>
                <a:cs typeface="Arial"/>
              </a:rPr>
              <a:t>Blouses</a:t>
            </a:r>
          </a:p>
          <a:p>
            <a:pPr lvl="1"/>
            <a:r>
              <a:rPr lang="fr-FR" sz="2200" b="0" i="0" strike="noStrike" cap="none" spc="0" baseline="0">
                <a:solidFill>
                  <a:srgbClr val="262626"/>
                </a:solidFill>
                <a:effectLst/>
                <a:latin typeface="Arial"/>
                <a:ea typeface="Arial"/>
                <a:cs typeface="Arial"/>
              </a:rPr>
              <a:t>Lavage des mains régulier</a:t>
            </a:r>
          </a:p>
          <a:p>
            <a:r>
              <a:rPr lang="fr-FR" sz="2600" b="0" i="0" strike="noStrike" cap="none" spc="0" baseline="0">
                <a:solidFill>
                  <a:srgbClr val="262626"/>
                </a:solidFill>
                <a:effectLst/>
                <a:latin typeface="Arial"/>
                <a:ea typeface="Arial"/>
                <a:cs typeface="Arial"/>
              </a:rPr>
              <a:t>Le masquage universel est recommandé dans les établissements de santé (pour les patients et les professionnels de santé).</a:t>
            </a:r>
          </a:p>
        </p:txBody>
      </p:sp>
    </p:spTree>
    <p:extLst>
      <p:ext uri="{BB962C8B-B14F-4D97-AF65-F5344CB8AC3E}">
        <p14:creationId xmlns:p14="http://schemas.microsoft.com/office/powerpoint/2010/main" val="219624779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8F3DB-9C8B-6428-E5D9-C1951A79C2D9}"/>
              </a:ext>
            </a:extLst>
          </p:cNvPr>
          <p:cNvSpPr>
            <a:spLocks noGrp="1"/>
          </p:cNvSpPr>
          <p:nvPr>
            <p:ph type="title"/>
          </p:nvPr>
        </p:nvSpPr>
        <p:spPr/>
        <p:txBody>
          <a:bodyPr>
            <a:normAutofit/>
          </a:bodyPr>
          <a:lstStyle/>
          <a:p>
            <a:r>
              <a:rPr lang="fr-FR" sz="3600" b="1" i="0" strike="noStrike" cap="none" spc="0" baseline="0">
                <a:solidFill>
                  <a:srgbClr val="577F9F"/>
                </a:solidFill>
                <a:effectLst/>
                <a:latin typeface="Arial"/>
                <a:ea typeface="Arial"/>
                <a:cs typeface="Arial"/>
              </a:rPr>
              <a:t>Ressources PCI</a:t>
            </a:r>
          </a:p>
        </p:txBody>
      </p:sp>
      <p:pic>
        <p:nvPicPr>
          <p:cNvPr id="5" name="Content Placeholder 4" descr="Graphical user interface&#10;&#10;Description automatically generated">
            <a:extLst>
              <a:ext uri="{FF2B5EF4-FFF2-40B4-BE49-F238E27FC236}">
                <a16:creationId xmlns:a16="http://schemas.microsoft.com/office/drawing/2014/main" id="{C9826800-2DFC-3DF9-DB81-04D54DD1BD57}"/>
              </a:ext>
            </a:extLst>
          </p:cNvPr>
          <p:cNvPicPr>
            <a:picLocks noGrp="1" noChangeAspect="1"/>
          </p:cNvPicPr>
          <p:nvPr>
            <p:ph idx="1"/>
          </p:nvPr>
        </p:nvPicPr>
        <p:blipFill>
          <a:blip r:embed="rId3"/>
          <a:stretch>
            <a:fillRect/>
          </a:stretch>
        </p:blipFill>
        <p:spPr>
          <a:xfrm>
            <a:off x="1241306" y="1593875"/>
            <a:ext cx="4947995" cy="4932362"/>
          </a:xfrm>
        </p:spPr>
      </p:pic>
      <p:sp>
        <p:nvSpPr>
          <p:cNvPr id="6" name="TextBox 5">
            <a:extLst>
              <a:ext uri="{FF2B5EF4-FFF2-40B4-BE49-F238E27FC236}">
                <a16:creationId xmlns:a16="http://schemas.microsoft.com/office/drawing/2014/main" id="{0F3C1C48-47F6-76EE-7B77-0679476CB15F}"/>
              </a:ext>
            </a:extLst>
          </p:cNvPr>
          <p:cNvSpPr txBox="1"/>
          <p:nvPr/>
        </p:nvSpPr>
        <p:spPr>
          <a:xfrm>
            <a:off x="6562164" y="2008714"/>
            <a:ext cx="4648200" cy="1188720"/>
          </a:xfrm>
          <a:prstGeom prst="rect">
            <a:avLst/>
          </a:prstGeom>
          <a:noFill/>
        </p:spPr>
        <p:txBody>
          <a:bodyPr wrap="square" rtlCol="0">
            <a:spAutoFit/>
          </a:bodyPr>
          <a:lstStyle/>
          <a:p>
            <a:r>
              <a:rPr lang="fr-FR" sz="2400" b="0" i="0" strike="noStrike" cap="none" spc="0" baseline="0">
                <a:solidFill>
                  <a:srgbClr val="000000"/>
                </a:solidFill>
                <a:effectLst/>
                <a:latin typeface="Arial"/>
                <a:ea typeface="Arial"/>
                <a:cs typeface="Arial"/>
              </a:rPr>
              <a:t>OMS : </a:t>
            </a:r>
          </a:p>
          <a:p>
            <a:r>
              <a:rPr lang="fr-FR" sz="2400" b="0" i="0" strike="noStrike" cap="none" spc="0" baseline="0">
                <a:solidFill>
                  <a:srgbClr val="000000"/>
                </a:solidFill>
                <a:effectLst/>
                <a:latin typeface="Arial"/>
                <a:ea typeface="Arial"/>
                <a:cs typeface="Arial"/>
                <a:hlinkClick r:id="rId4" history="0"/>
              </a:rPr>
              <a:t>prévention et contrôle des infections</a:t>
            </a:r>
            <a:endParaRPr lang="en-US" sz="2400"/>
          </a:p>
        </p:txBody>
      </p:sp>
      <p:sp>
        <p:nvSpPr>
          <p:cNvPr id="7" name="TextBox 6">
            <a:extLst>
              <a:ext uri="{FF2B5EF4-FFF2-40B4-BE49-F238E27FC236}">
                <a16:creationId xmlns:a16="http://schemas.microsoft.com/office/drawing/2014/main" id="{188DE9D0-917D-F0EB-4AA0-88E347C3BC90}"/>
              </a:ext>
            </a:extLst>
          </p:cNvPr>
          <p:cNvSpPr txBox="1"/>
          <p:nvPr/>
        </p:nvSpPr>
        <p:spPr>
          <a:xfrm>
            <a:off x="6562164" y="3477592"/>
            <a:ext cx="3972393" cy="1554480"/>
          </a:xfrm>
          <a:prstGeom prst="rect">
            <a:avLst/>
          </a:prstGeom>
          <a:noFill/>
        </p:spPr>
        <p:txBody>
          <a:bodyPr wrap="square" rtlCol="0">
            <a:spAutoFit/>
          </a:bodyPr>
          <a:lstStyle/>
          <a:p>
            <a:r>
              <a:rPr lang="fr-FR" sz="2400" b="0" i="0" strike="noStrike" cap="none" spc="0" baseline="0">
                <a:solidFill>
                  <a:srgbClr val="000000"/>
                </a:solidFill>
                <a:effectLst/>
                <a:latin typeface="Arial"/>
                <a:ea typeface="Arial"/>
                <a:cs typeface="Arial"/>
              </a:rPr>
              <a:t>Open Critical Care : </a:t>
            </a:r>
            <a:r>
              <a:rPr lang="fr-FR" sz="2400" b="0" i="0" strike="noStrike" cap="none" spc="0" baseline="0">
                <a:solidFill>
                  <a:srgbClr val="000000"/>
                </a:solidFill>
                <a:effectLst/>
                <a:latin typeface="Arial"/>
                <a:ea typeface="Arial"/>
                <a:cs typeface="Arial"/>
                <a:hlinkClick r:id="rId5" history="0"/>
              </a:rPr>
              <a:t>Formations à la prévention et au contrôle des infections</a:t>
            </a:r>
            <a:endParaRPr lang="en-US" sz="2400"/>
          </a:p>
        </p:txBody>
      </p:sp>
    </p:spTree>
    <p:extLst>
      <p:ext uri="{BB962C8B-B14F-4D97-AF65-F5344CB8AC3E}">
        <p14:creationId xmlns:p14="http://schemas.microsoft.com/office/powerpoint/2010/main" val="7574428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E2043A-8C41-43ED-2458-547AAD77AA96}"/>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PCI avec les variants de la COVID-19</a:t>
            </a:r>
            <a:endParaRPr lang="en-US"/>
          </a:p>
        </p:txBody>
      </p:sp>
      <p:sp>
        <p:nvSpPr>
          <p:cNvPr id="5" name="Content Placeholder 2">
            <a:extLst>
              <a:ext uri="{FF2B5EF4-FFF2-40B4-BE49-F238E27FC236}">
                <a16:creationId xmlns:a16="http://schemas.microsoft.com/office/drawing/2014/main" id="{575C8BAA-394D-96C2-DE8C-D54A6203FC4A}"/>
              </a:ext>
            </a:extLst>
          </p:cNvPr>
          <p:cNvSpPr>
            <a:spLocks noGrp="1"/>
          </p:cNvSpPr>
          <p:nvPr>
            <p:ph idx="1"/>
          </p:nvPr>
        </p:nvSpPr>
        <p:spPr/>
        <p:txBody>
          <a:bodyPr vert="horz" lIns="91440" tIns="45720" rIns="91440" bIns="45720" rtlCol="0" anchor="t">
            <a:noAutofit/>
          </a:bodyPr>
          <a:lstStyle/>
          <a:p>
            <a:r>
              <a:rPr lang="fr-FR" sz="2800" b="0" i="0" strike="noStrike" cap="none" spc="0" baseline="0">
                <a:solidFill>
                  <a:srgbClr val="262626"/>
                </a:solidFill>
                <a:effectLst/>
                <a:latin typeface="Arial"/>
                <a:ea typeface="Arial"/>
                <a:cs typeface="Arial"/>
              </a:rPr>
              <a:t>De nouveaux variants de la COVID-19 émergent régulièrement, nous mettant au défi et nécessitant des mises à jour de nos pratiques.</a:t>
            </a:r>
            <a:endParaRPr lang="en-US"/>
          </a:p>
          <a:p>
            <a:r>
              <a:rPr lang="fr-FR" sz="2800" b="0" i="0" strike="noStrike" cap="none" spc="0" baseline="0">
                <a:solidFill>
                  <a:srgbClr val="262626"/>
                </a:solidFill>
                <a:effectLst/>
                <a:latin typeface="Arial"/>
                <a:ea typeface="Arial"/>
                <a:cs typeface="Arial"/>
              </a:rPr>
              <a:t>Par exemple, le variant Omicron est plus transmissible que les variants précédents, et les directives mises à jour recommandent d’utiliser des niveaux de protection accrus</a:t>
            </a:r>
          </a:p>
          <a:p>
            <a:r>
              <a:rPr lang="fr-FR" sz="2800" b="0" i="0" strike="noStrike" cap="none" spc="0" baseline="0">
                <a:solidFill>
                  <a:srgbClr val="262626"/>
                </a:solidFill>
                <a:effectLst/>
                <a:latin typeface="Arial"/>
                <a:ea typeface="Arial"/>
                <a:cs typeface="Arial"/>
              </a:rPr>
              <a:t>Restez en sécurité en vous tenant au courant de l’évolution de la pandémie et des recommandations associées. </a:t>
            </a:r>
          </a:p>
        </p:txBody>
      </p:sp>
    </p:spTree>
    <p:extLst>
      <p:ext uri="{BB962C8B-B14F-4D97-AF65-F5344CB8AC3E}">
        <p14:creationId xmlns:p14="http://schemas.microsoft.com/office/powerpoint/2010/main" val="5545845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4A5345-CB1F-FF79-8299-CFEFBF8215CD}"/>
              </a:ext>
            </a:extLst>
          </p:cNvPr>
          <p:cNvSpPr>
            <a:spLocks noGrp="1"/>
          </p:cNvSpPr>
          <p:nvPr>
            <p:ph type="title"/>
          </p:nvPr>
        </p:nvSpPr>
        <p:spPr>
          <a:xfrm>
            <a:off x="559836" y="509395"/>
            <a:ext cx="8543925" cy="800039"/>
          </a:xfrm>
        </p:spPr>
        <p:txBody>
          <a:bodyPr/>
          <a:lstStyle/>
          <a:p>
            <a:r>
              <a:rPr lang="fr-FR" sz="3600" b="1" i="0" strike="noStrike" cap="none" spc="0" baseline="0" dirty="0">
                <a:solidFill>
                  <a:srgbClr val="577F9F"/>
                </a:solidFill>
                <a:effectLst/>
                <a:latin typeface="Arial"/>
                <a:ea typeface="Arial"/>
                <a:cs typeface="Arial"/>
              </a:rPr>
              <a:t>Dépistage</a:t>
            </a:r>
          </a:p>
        </p:txBody>
      </p:sp>
      <p:sp>
        <p:nvSpPr>
          <p:cNvPr id="5" name="Content Placeholder 2">
            <a:extLst>
              <a:ext uri="{FF2B5EF4-FFF2-40B4-BE49-F238E27FC236}">
                <a16:creationId xmlns:a16="http://schemas.microsoft.com/office/drawing/2014/main" id="{21ECD49B-C5C9-D2C2-7C1D-EA82F0B006E4}"/>
              </a:ext>
            </a:extLst>
          </p:cNvPr>
          <p:cNvSpPr>
            <a:spLocks noGrp="1"/>
          </p:cNvSpPr>
          <p:nvPr>
            <p:ph idx="1"/>
          </p:nvPr>
        </p:nvSpPr>
        <p:spPr>
          <a:xfrm>
            <a:off x="583355" y="1415859"/>
            <a:ext cx="5088295" cy="4932746"/>
          </a:xfrm>
        </p:spPr>
        <p:txBody>
          <a:bodyPr/>
          <a:lstStyle/>
          <a:p>
            <a:r>
              <a:rPr lang="fr-FR" sz="2400" b="0" i="0" strike="noStrike" cap="none" spc="0" baseline="0" dirty="0">
                <a:solidFill>
                  <a:srgbClr val="262626"/>
                </a:solidFill>
                <a:effectLst/>
                <a:latin typeface="Arial"/>
                <a:ea typeface="Arial"/>
                <a:cs typeface="Arial"/>
              </a:rPr>
              <a:t>Dépistage universel pour tous les patients entrant dans l’établissement de santé</a:t>
            </a:r>
          </a:p>
          <a:p>
            <a:r>
              <a:rPr lang="fr-FR" sz="2400" b="0" i="0" strike="noStrike" cap="none" spc="0" baseline="0" dirty="0">
                <a:solidFill>
                  <a:srgbClr val="262626"/>
                </a:solidFill>
                <a:effectLst/>
                <a:latin typeface="Arial"/>
                <a:ea typeface="Arial"/>
                <a:cs typeface="Arial"/>
              </a:rPr>
              <a:t>Dépistage dédié au début du triage</a:t>
            </a:r>
          </a:p>
          <a:p>
            <a:r>
              <a:rPr lang="fr-FR" sz="2400" b="0" i="0" strike="noStrike" cap="none" spc="0" baseline="0" dirty="0">
                <a:solidFill>
                  <a:srgbClr val="262626"/>
                </a:solidFill>
                <a:effectLst/>
                <a:latin typeface="Arial"/>
                <a:ea typeface="Arial"/>
                <a:cs typeface="Arial"/>
              </a:rPr>
              <a:t>Dépistage de la présence de symptômes et/ou d’une exposition récente</a:t>
            </a:r>
          </a:p>
          <a:p>
            <a:r>
              <a:rPr lang="fr-FR" sz="2400" b="0" i="0" strike="noStrike" cap="none" spc="0" baseline="0" dirty="0">
                <a:solidFill>
                  <a:srgbClr val="262626"/>
                </a:solidFill>
                <a:effectLst/>
                <a:latin typeface="Arial"/>
                <a:ea typeface="Arial"/>
                <a:cs typeface="Arial"/>
              </a:rPr>
              <a:t>Dépistage des symptômes compatibles avec de nouveaux variants</a:t>
            </a:r>
          </a:p>
          <a:p>
            <a:endParaRPr lang="en-US" sz="2400" dirty="0"/>
          </a:p>
        </p:txBody>
      </p:sp>
      <p:pic>
        <p:nvPicPr>
          <p:cNvPr id="6" name="Picture 5" descr="Timeline&#10;&#10;Description automatically generated">
            <a:extLst>
              <a:ext uri="{FF2B5EF4-FFF2-40B4-BE49-F238E27FC236}">
                <a16:creationId xmlns:a16="http://schemas.microsoft.com/office/drawing/2014/main" id="{E1D9ACA2-7772-15C0-71FA-07D589FC1028}"/>
              </a:ext>
            </a:extLst>
          </p:cNvPr>
          <p:cNvPicPr>
            <a:picLocks noChangeAspect="1"/>
          </p:cNvPicPr>
          <p:nvPr/>
        </p:nvPicPr>
        <p:blipFill>
          <a:blip r:embed="rId3"/>
          <a:stretch>
            <a:fillRect/>
          </a:stretch>
        </p:blipFill>
        <p:spPr>
          <a:xfrm>
            <a:off x="5869576" y="65220"/>
            <a:ext cx="5976258" cy="6727559"/>
          </a:xfrm>
          <a:prstGeom prst="rect">
            <a:avLst/>
          </a:prstGeom>
        </p:spPr>
      </p:pic>
    </p:spTree>
    <p:extLst>
      <p:ext uri="{BB962C8B-B14F-4D97-AF65-F5344CB8AC3E}">
        <p14:creationId xmlns:p14="http://schemas.microsoft.com/office/powerpoint/2010/main" val="20206615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CFCBFA-39E5-5DE0-3AD4-CC47C6AA13D6}"/>
              </a:ext>
            </a:extLst>
          </p:cNvPr>
          <p:cNvSpPr>
            <a:spLocks noGrp="1"/>
          </p:cNvSpPr>
          <p:nvPr>
            <p:ph type="title"/>
          </p:nvPr>
        </p:nvSpPr>
        <p:spPr>
          <a:xfrm>
            <a:off x="533400" y="354867"/>
            <a:ext cx="8543925" cy="800039"/>
          </a:xfrm>
        </p:spPr>
        <p:txBody>
          <a:bodyPr>
            <a:normAutofit fontScale="90000"/>
          </a:bodyPr>
          <a:lstStyle/>
          <a:p>
            <a:r>
              <a:rPr lang="fr-FR" sz="3600" b="1" i="0" strike="noStrike" cap="none" spc="0" baseline="0">
                <a:solidFill>
                  <a:srgbClr val="577F9F"/>
                </a:solidFill>
                <a:effectLst/>
                <a:latin typeface="Arial"/>
                <a:ea typeface="Arial"/>
                <a:cs typeface="Arial"/>
              </a:rPr>
              <a:t>Répartition en cohorte physique : triage de base</a:t>
            </a:r>
          </a:p>
        </p:txBody>
      </p:sp>
      <p:pic>
        <p:nvPicPr>
          <p:cNvPr id="5" name="Content Placeholder 5" descr="Graphical user interface, diagram&#10;&#10;Description automatically generated">
            <a:extLst>
              <a:ext uri="{FF2B5EF4-FFF2-40B4-BE49-F238E27FC236}">
                <a16:creationId xmlns:a16="http://schemas.microsoft.com/office/drawing/2014/main" id="{26341CB3-0A96-58FD-2AAE-0E7A5CBC2207}"/>
              </a:ext>
            </a:extLst>
          </p:cNvPr>
          <p:cNvPicPr>
            <a:picLocks noGrp="1" noChangeAspect="1"/>
          </p:cNvPicPr>
          <p:nvPr>
            <p:ph idx="1"/>
          </p:nvPr>
        </p:nvPicPr>
        <p:blipFill>
          <a:blip r:embed="rId3"/>
          <a:stretch>
            <a:fillRect/>
          </a:stretch>
        </p:blipFill>
        <p:spPr>
          <a:xfrm>
            <a:off x="1988769" y="1476416"/>
            <a:ext cx="8214462" cy="4641355"/>
          </a:xfrm>
        </p:spPr>
      </p:pic>
    </p:spTree>
    <p:extLst>
      <p:ext uri="{BB962C8B-B14F-4D97-AF65-F5344CB8AC3E}">
        <p14:creationId xmlns:p14="http://schemas.microsoft.com/office/powerpoint/2010/main" val="300536509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269BCB-9BC6-4A5B-A21E-64DE0AF1AAFA}"/>
              </a:ext>
            </a:extLst>
          </p:cNvPr>
          <p:cNvSpPr>
            <a:spLocks noGrp="1"/>
          </p:cNvSpPr>
          <p:nvPr>
            <p:ph type="title"/>
          </p:nvPr>
        </p:nvSpPr>
        <p:spPr>
          <a:xfrm>
            <a:off x="457810" y="3429000"/>
            <a:ext cx="4103914" cy="800039"/>
          </a:xfrm>
        </p:spPr>
        <p:txBody>
          <a:bodyPr>
            <a:noAutofit/>
          </a:bodyPr>
          <a:lstStyle/>
          <a:p>
            <a:r>
              <a:rPr lang="fr-FR" sz="4000" b="1" i="0" strike="noStrike" cap="none" spc="0" baseline="0">
                <a:solidFill>
                  <a:srgbClr val="577F9F"/>
                </a:solidFill>
                <a:effectLst/>
                <a:latin typeface="Arial"/>
                <a:ea typeface="Arial"/>
                <a:cs typeface="Arial"/>
              </a:rPr>
              <a:t>Répartition en cohorte physique : </a:t>
            </a:r>
            <a:br>
              <a:rPr sz="4000"/>
            </a:br>
            <a:br>
              <a:rPr sz="4000"/>
            </a:br>
            <a:r>
              <a:rPr lang="fr-FR" sz="4000" b="1" i="0" strike="noStrike" cap="none" spc="0" baseline="0">
                <a:solidFill>
                  <a:srgbClr val="577F9F"/>
                </a:solidFill>
                <a:effectLst/>
                <a:latin typeface="Arial"/>
                <a:ea typeface="Arial"/>
                <a:cs typeface="Arial"/>
              </a:rPr>
              <a:t>triage avancé ou centre de soins d'urgence</a:t>
            </a:r>
          </a:p>
        </p:txBody>
      </p:sp>
      <p:pic>
        <p:nvPicPr>
          <p:cNvPr id="5" name="Picture 4" descr="Diagram&#10;&#10;Description automatically generated">
            <a:extLst>
              <a:ext uri="{FF2B5EF4-FFF2-40B4-BE49-F238E27FC236}">
                <a16:creationId xmlns:a16="http://schemas.microsoft.com/office/drawing/2014/main" id="{8EAB421B-893D-5215-77A0-AFB56B678710}"/>
              </a:ext>
            </a:extLst>
          </p:cNvPr>
          <p:cNvPicPr>
            <a:picLocks noChangeAspect="1"/>
          </p:cNvPicPr>
          <p:nvPr/>
        </p:nvPicPr>
        <p:blipFill>
          <a:blip r:embed="rId3"/>
          <a:stretch>
            <a:fillRect/>
          </a:stretch>
        </p:blipFill>
        <p:spPr>
          <a:xfrm>
            <a:off x="4876191" y="41621"/>
            <a:ext cx="6857999" cy="6527855"/>
          </a:xfrm>
          <a:prstGeom prst="rect">
            <a:avLst/>
          </a:prstGeom>
          <a:solidFill>
            <a:schemeClr val="accent3"/>
          </a:solidFill>
        </p:spPr>
      </p:pic>
      <p:sp>
        <p:nvSpPr>
          <p:cNvPr id="6" name="Rectangle 5">
            <a:extLst>
              <a:ext uri="{FF2B5EF4-FFF2-40B4-BE49-F238E27FC236}">
                <a16:creationId xmlns:a16="http://schemas.microsoft.com/office/drawing/2014/main" id="{17C8AE23-8D8B-6B74-0C77-465EFEFEAFD5}"/>
              </a:ext>
            </a:extLst>
          </p:cNvPr>
          <p:cNvSpPr/>
          <p:nvPr/>
        </p:nvSpPr>
        <p:spPr>
          <a:xfrm>
            <a:off x="9276080" y="2956560"/>
            <a:ext cx="985520" cy="944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0" i="0" strike="noStrike" cap="none" spc="0" baseline="0">
                <a:solidFill>
                  <a:srgbClr val="000000"/>
                </a:solidFill>
                <a:effectLst>
                  <a:outerShdw blurRad="38100" dist="19050" dir="2700000" algn="tl" rotWithShape="0">
                    <a:srgbClr val="000000">
                      <a:alpha val="40000"/>
                    </a:srgbClr>
                  </a:outerShdw>
                </a:effectLst>
                <a:latin typeface="Arial"/>
                <a:ea typeface="Arial"/>
                <a:cs typeface="Arial"/>
              </a:rPr>
              <a:t>Cas sévères nécessitant une stabilisation</a:t>
            </a:r>
            <a:endParaRPr lang="en-US" sz="900"/>
          </a:p>
        </p:txBody>
      </p:sp>
    </p:spTree>
    <p:extLst>
      <p:ext uri="{BB962C8B-B14F-4D97-AF65-F5344CB8AC3E}">
        <p14:creationId xmlns:p14="http://schemas.microsoft.com/office/powerpoint/2010/main" val="78476241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6219-8336-C20E-FA96-16747B51D700}"/>
              </a:ext>
            </a:extLst>
          </p:cNvPr>
          <p:cNvSpPr>
            <a:spLocks noGrp="1"/>
          </p:cNvSpPr>
          <p:nvPr>
            <p:ph type="title"/>
          </p:nvPr>
        </p:nvSpPr>
        <p:spPr>
          <a:xfrm>
            <a:off x="838200" y="588494"/>
            <a:ext cx="10348609" cy="800039"/>
          </a:xfrm>
        </p:spPr>
        <p:txBody>
          <a:bodyPr>
            <a:noAutofit/>
          </a:bodyPr>
          <a:lstStyle/>
          <a:p>
            <a:r>
              <a:rPr lang="fr-FR" sz="3400" b="1" i="0" strike="noStrike" cap="none" spc="0" baseline="0">
                <a:solidFill>
                  <a:srgbClr val="577F9F"/>
                </a:solidFill>
                <a:effectLst/>
                <a:latin typeface="Arial"/>
                <a:ea typeface="Arial"/>
                <a:cs typeface="Arial"/>
              </a:rPr>
              <a:t>Intégration du triage physique et clinique dans le contexte de la COVID-19</a:t>
            </a:r>
          </a:p>
        </p:txBody>
      </p:sp>
      <p:pic>
        <p:nvPicPr>
          <p:cNvPr id="5" name="Content Placeholder 4" descr="Timeline&#10;&#10;Description automatically generated">
            <a:extLst>
              <a:ext uri="{FF2B5EF4-FFF2-40B4-BE49-F238E27FC236}">
                <a16:creationId xmlns:a16="http://schemas.microsoft.com/office/drawing/2014/main" id="{EA8D0B7A-DAB7-D120-9BA8-0F06DADF1229}"/>
              </a:ext>
            </a:extLst>
          </p:cNvPr>
          <p:cNvPicPr>
            <a:picLocks noGrp="1" noChangeAspect="1"/>
          </p:cNvPicPr>
          <p:nvPr>
            <p:ph idx="1"/>
          </p:nvPr>
        </p:nvPicPr>
        <p:blipFill>
          <a:blip r:embed="rId3"/>
          <a:stretch>
            <a:fillRect/>
          </a:stretch>
        </p:blipFill>
        <p:spPr>
          <a:xfrm>
            <a:off x="1154207" y="1636713"/>
            <a:ext cx="7911911" cy="4932362"/>
          </a:xfrm>
        </p:spPr>
      </p:pic>
      <p:sp>
        <p:nvSpPr>
          <p:cNvPr id="3" name="TextBox 2">
            <a:extLst>
              <a:ext uri="{FF2B5EF4-FFF2-40B4-BE49-F238E27FC236}">
                <a16:creationId xmlns:a16="http://schemas.microsoft.com/office/drawing/2014/main" id="{A2E29DAB-633F-F201-51D2-80C776358DA8}"/>
              </a:ext>
            </a:extLst>
          </p:cNvPr>
          <p:cNvSpPr txBox="1"/>
          <p:nvPr/>
        </p:nvSpPr>
        <p:spPr>
          <a:xfrm>
            <a:off x="9390184" y="5346176"/>
            <a:ext cx="2356338" cy="914400"/>
          </a:xfrm>
          <a:prstGeom prst="rect">
            <a:avLst/>
          </a:prstGeom>
          <a:noFill/>
        </p:spPr>
        <p:txBody>
          <a:bodyPr wrap="square" rtlCol="0">
            <a:spAutoFit/>
          </a:bodyPr>
          <a:lstStyle/>
          <a:p>
            <a:r>
              <a:rPr lang="fr-FR" sz="1800" b="0" i="0" strike="noStrike" cap="none" spc="0" baseline="0">
                <a:solidFill>
                  <a:srgbClr val="000000"/>
                </a:solidFill>
                <a:effectLst/>
                <a:latin typeface="Arial"/>
                <a:ea typeface="Arial"/>
                <a:cs typeface="Arial"/>
                <a:hlinkClick r:id="rId4" history="0"/>
              </a:rPr>
              <a:t>LIEN ici</a:t>
            </a:r>
            <a:r>
              <a:rPr lang="fr-FR" sz="1800" b="0" i="0" strike="noStrike" cap="none" spc="0" baseline="0">
                <a:solidFill>
                  <a:srgbClr val="000000"/>
                </a:solidFill>
                <a:effectLst/>
                <a:latin typeface="Arial"/>
                <a:ea typeface="Arial"/>
                <a:cs typeface="Arial"/>
              </a:rPr>
              <a:t> vers l’algorithme et plus d’informations.</a:t>
            </a:r>
          </a:p>
        </p:txBody>
      </p:sp>
    </p:spTree>
    <p:extLst>
      <p:ext uri="{BB962C8B-B14F-4D97-AF65-F5344CB8AC3E}">
        <p14:creationId xmlns:p14="http://schemas.microsoft.com/office/powerpoint/2010/main" val="310213662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D5D2-E5E9-93EB-1AC7-6898F9C07D06}"/>
              </a:ext>
            </a:extLst>
          </p:cNvPr>
          <p:cNvSpPr>
            <a:spLocks noGrp="1"/>
          </p:cNvSpPr>
          <p:nvPr>
            <p:ph type="title"/>
          </p:nvPr>
        </p:nvSpPr>
        <p:spPr>
          <a:xfrm>
            <a:off x="246021" y="4432"/>
            <a:ext cx="8543925" cy="800039"/>
          </a:xfrm>
        </p:spPr>
        <p:txBody>
          <a:bodyPr>
            <a:normAutofit fontScale="90000"/>
          </a:bodyPr>
          <a:lstStyle/>
          <a:p>
            <a:r>
              <a:rPr lang="fr-FR" sz="3600" b="1" i="0" strike="noStrike" cap="none" spc="0" baseline="0">
                <a:solidFill>
                  <a:srgbClr val="577F9F"/>
                </a:solidFill>
                <a:effectLst/>
                <a:latin typeface="Arial"/>
                <a:ea typeface="Arial"/>
                <a:cs typeface="Arial"/>
              </a:rPr>
              <a:t>Triage intégré avec la stratégie « dépister et traiter »</a:t>
            </a:r>
          </a:p>
        </p:txBody>
      </p:sp>
      <p:sp>
        <p:nvSpPr>
          <p:cNvPr id="15" name="TextBox 14">
            <a:extLst>
              <a:ext uri="{FF2B5EF4-FFF2-40B4-BE49-F238E27FC236}">
                <a16:creationId xmlns:a16="http://schemas.microsoft.com/office/drawing/2014/main" id="{A1307FF4-5D09-EF34-0B7A-80DE63FC1AEE}"/>
              </a:ext>
            </a:extLst>
          </p:cNvPr>
          <p:cNvSpPr txBox="1"/>
          <p:nvPr/>
        </p:nvSpPr>
        <p:spPr>
          <a:xfrm>
            <a:off x="9847385" y="-931985"/>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9BB4F9EB-69A5-0689-3DA4-B9D667F7EEF8}"/>
              </a:ext>
            </a:extLst>
          </p:cNvPr>
          <p:cNvPicPr>
            <a:picLocks noChangeAspect="1"/>
          </p:cNvPicPr>
          <p:nvPr/>
        </p:nvPicPr>
        <p:blipFill>
          <a:blip r:embed="rId3"/>
          <a:stretch>
            <a:fillRect/>
          </a:stretch>
        </p:blipFill>
        <p:spPr>
          <a:xfrm>
            <a:off x="1425603" y="927297"/>
            <a:ext cx="9340793" cy="5926271"/>
          </a:xfrm>
          <a:prstGeom prst="rect">
            <a:avLst/>
          </a:prstGeom>
        </p:spPr>
      </p:pic>
    </p:spTree>
    <p:extLst>
      <p:ext uri="{BB962C8B-B14F-4D97-AF65-F5344CB8AC3E}">
        <p14:creationId xmlns:p14="http://schemas.microsoft.com/office/powerpoint/2010/main" val="206532480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BFF7-56BB-3F5D-2F11-4E0E8D71775B}"/>
              </a:ext>
            </a:extLst>
          </p:cNvPr>
          <p:cNvSpPr>
            <a:spLocks noGrp="1"/>
          </p:cNvSpPr>
          <p:nvPr>
            <p:ph type="title"/>
          </p:nvPr>
        </p:nvSpPr>
        <p:spPr/>
        <p:txBody>
          <a:bodyPr>
            <a:normAutofit fontScale="90000"/>
          </a:bodyPr>
          <a:lstStyle/>
          <a:p>
            <a:r>
              <a:rPr lang="fr-FR" sz="3600" b="1" i="0" strike="noStrike" cap="none" spc="0" baseline="0">
                <a:solidFill>
                  <a:srgbClr val="577F9F"/>
                </a:solidFill>
                <a:effectLst/>
                <a:latin typeface="Arial"/>
                <a:ea typeface="Arial"/>
                <a:cs typeface="Arial"/>
              </a:rPr>
              <a:t>Triage intégré dans le contexte de la stratégie « dépister et traiter »</a:t>
            </a:r>
          </a:p>
        </p:txBody>
      </p:sp>
      <p:sp>
        <p:nvSpPr>
          <p:cNvPr id="3" name="Content Placeholder 2">
            <a:extLst>
              <a:ext uri="{FF2B5EF4-FFF2-40B4-BE49-F238E27FC236}">
                <a16:creationId xmlns:a16="http://schemas.microsoft.com/office/drawing/2014/main" id="{4B30A197-709B-642C-FDCD-C5682540086C}"/>
              </a:ext>
            </a:extLst>
          </p:cNvPr>
          <p:cNvSpPr>
            <a:spLocks noGrp="1"/>
          </p:cNvSpPr>
          <p:nvPr>
            <p:ph idx="1"/>
          </p:nvPr>
        </p:nvSpPr>
        <p:spPr/>
        <p:txBody>
          <a:bodyPr vert="horz" lIns="91440" tIns="45720" rIns="91440" bIns="45720" rtlCol="0" anchor="t">
            <a:noAutofit/>
          </a:bodyPr>
          <a:lstStyle/>
          <a:p>
            <a:r>
              <a:rPr lang="fr-FR" sz="2800" b="0" i="0" strike="noStrike" cap="none" spc="0" baseline="0">
                <a:solidFill>
                  <a:srgbClr val="262626"/>
                </a:solidFill>
                <a:effectLst/>
                <a:latin typeface="Arial"/>
                <a:ea typeface="Arial"/>
                <a:cs typeface="Arial"/>
              </a:rPr>
              <a:t>Maintenir le dépistage universel, la répartition en cohorte, le protocole PCI</a:t>
            </a:r>
          </a:p>
          <a:p>
            <a:r>
              <a:rPr lang="fr-FR" sz="2800" b="0" i="0" strike="noStrike" cap="none" spc="0" baseline="0">
                <a:solidFill>
                  <a:srgbClr val="262626"/>
                </a:solidFill>
                <a:effectLst/>
                <a:latin typeface="Arial"/>
                <a:ea typeface="Arial"/>
                <a:cs typeface="Arial"/>
              </a:rPr>
              <a:t>Dépistage en temps réel pour les patients symptomatiques</a:t>
            </a:r>
          </a:p>
          <a:p>
            <a:r>
              <a:rPr lang="fr-FR" sz="2800" b="0" i="0" strike="noStrike" cap="none" spc="0" baseline="0">
                <a:solidFill>
                  <a:srgbClr val="262626"/>
                </a:solidFill>
                <a:effectLst/>
                <a:latin typeface="Arial"/>
                <a:ea typeface="Arial"/>
                <a:cs typeface="Arial"/>
              </a:rPr>
              <a:t>En cas de </a:t>
            </a:r>
            <a:r>
              <a:rPr lang="fr-FR" sz="2800" b="0" i="1" strike="noStrike" cap="none" spc="0" baseline="0">
                <a:solidFill>
                  <a:srgbClr val="262626"/>
                </a:solidFill>
                <a:effectLst/>
                <a:latin typeface="Arial"/>
                <a:ea typeface="Arial"/>
                <a:cs typeface="Arial"/>
              </a:rPr>
              <a:t>symptômes sévères</a:t>
            </a:r>
            <a:r>
              <a:rPr lang="fr-FR" sz="2800" b="0" i="0" strike="noStrike" cap="none" spc="0" baseline="0">
                <a:solidFill>
                  <a:srgbClr val="262626"/>
                </a:solidFill>
                <a:effectLst/>
                <a:latin typeface="Arial"/>
                <a:ea typeface="Arial"/>
                <a:cs typeface="Arial"/>
              </a:rPr>
              <a:t>, nécessitera une hospitalisation</a:t>
            </a:r>
          </a:p>
          <a:p>
            <a:r>
              <a:rPr lang="fr-FR" sz="2800" b="0" i="0" strike="noStrike" cap="none" spc="0" baseline="0">
                <a:solidFill>
                  <a:srgbClr val="262626"/>
                </a:solidFill>
                <a:effectLst/>
                <a:latin typeface="Arial"/>
                <a:ea typeface="Arial"/>
                <a:cs typeface="Arial"/>
              </a:rPr>
              <a:t>En cas de </a:t>
            </a:r>
            <a:r>
              <a:rPr lang="fr-FR" sz="2800" b="0" i="1" strike="noStrike" cap="none" spc="0" baseline="0">
                <a:solidFill>
                  <a:srgbClr val="262626"/>
                </a:solidFill>
                <a:effectLst/>
                <a:latin typeface="Arial"/>
                <a:ea typeface="Arial"/>
                <a:cs typeface="Arial"/>
              </a:rPr>
              <a:t>symptômes légers à modérés</a:t>
            </a:r>
            <a:r>
              <a:rPr lang="fr-FR" sz="2800" b="0" i="0" strike="noStrike" cap="none" spc="0" baseline="0">
                <a:solidFill>
                  <a:srgbClr val="262626"/>
                </a:solidFill>
                <a:effectLst/>
                <a:latin typeface="Arial"/>
                <a:ea typeface="Arial"/>
                <a:cs typeface="Arial"/>
              </a:rPr>
              <a:t> </a:t>
            </a:r>
            <a:r>
              <a:rPr lang="fr-FR" sz="2800" b="1" i="0" strike="noStrike" cap="none" spc="0" baseline="0">
                <a:solidFill>
                  <a:srgbClr val="262626"/>
                </a:solidFill>
                <a:effectLst/>
                <a:latin typeface="Arial"/>
                <a:ea typeface="Arial"/>
                <a:cs typeface="Arial"/>
              </a:rPr>
              <a:t>plus</a:t>
            </a:r>
            <a:r>
              <a:rPr lang="fr-FR" sz="2800" b="0" i="0" strike="noStrike" cap="none" spc="0" baseline="0">
                <a:solidFill>
                  <a:srgbClr val="262626"/>
                </a:solidFill>
                <a:effectLst/>
                <a:latin typeface="Arial"/>
                <a:ea typeface="Arial"/>
                <a:cs typeface="Arial"/>
              </a:rPr>
              <a:t> test positif, évaluer l’éligibilité à un traitement avec antiviral oral.</a:t>
            </a:r>
          </a:p>
        </p:txBody>
      </p:sp>
    </p:spTree>
    <p:extLst>
      <p:ext uri="{BB962C8B-B14F-4D97-AF65-F5344CB8AC3E}">
        <p14:creationId xmlns:p14="http://schemas.microsoft.com/office/powerpoint/2010/main" val="104692608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360EAA-A34D-7B43-4849-1190663AA02B}"/>
              </a:ext>
            </a:extLst>
          </p:cNvPr>
          <p:cNvSpPr txBox="1"/>
          <p:nvPr/>
        </p:nvSpPr>
        <p:spPr>
          <a:xfrm>
            <a:off x="454019" y="464146"/>
            <a:ext cx="9010338" cy="80003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400" b="0" i="0" strike="noStrike" cap="none" spc="0" baseline="0">
                <a:solidFill>
                  <a:srgbClr val="000000"/>
                </a:solidFill>
                <a:effectLst/>
                <a:latin typeface="Arial"/>
                <a:ea typeface="Arial"/>
                <a:cs typeface="Arial"/>
              </a:rPr>
              <a:t>Triage clinique : focus sur la COVID-19</a:t>
            </a:r>
          </a:p>
        </p:txBody>
      </p:sp>
      <p:sp>
        <p:nvSpPr>
          <p:cNvPr id="5" name="Content Placeholder 2">
            <a:extLst>
              <a:ext uri="{FF2B5EF4-FFF2-40B4-BE49-F238E27FC236}">
                <a16:creationId xmlns:a16="http://schemas.microsoft.com/office/drawing/2014/main" id="{F8201516-DED5-0FFD-8DC5-74CC1BA6B2FE}"/>
              </a:ext>
            </a:extLst>
          </p:cNvPr>
          <p:cNvSpPr txBox="1"/>
          <p:nvPr/>
        </p:nvSpPr>
        <p:spPr>
          <a:xfrm>
            <a:off x="421640" y="1499186"/>
            <a:ext cx="8763000" cy="493274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b="0" i="0" strike="noStrike" cap="none" spc="0" baseline="0">
                <a:solidFill>
                  <a:srgbClr val="000000"/>
                </a:solidFill>
                <a:effectLst/>
                <a:latin typeface="Arial"/>
                <a:ea typeface="Arial"/>
                <a:cs typeface="Arial"/>
              </a:rPr>
              <a:t>Symptôme principal/Impression initiale</a:t>
            </a:r>
          </a:p>
          <a:p>
            <a:pPr lvl="1"/>
            <a:r>
              <a:rPr lang="fr-FR" sz="2400" b="0" i="0" strike="noStrike" cap="none" spc="0" baseline="0">
                <a:solidFill>
                  <a:srgbClr val="000000"/>
                </a:solidFill>
                <a:effectLst/>
                <a:latin typeface="Arial"/>
                <a:ea typeface="Arial"/>
                <a:cs typeface="Arial"/>
              </a:rPr>
              <a:t>Ce patient semble-t-il mal ?</a:t>
            </a:r>
          </a:p>
          <a:p>
            <a:pPr lvl="1"/>
            <a:r>
              <a:rPr lang="fr-FR" sz="2400" b="0" i="0" strike="noStrike" cap="none" spc="0" baseline="0">
                <a:solidFill>
                  <a:srgbClr val="000000"/>
                </a:solidFill>
                <a:effectLst/>
                <a:latin typeface="Arial"/>
                <a:ea typeface="Arial"/>
                <a:cs typeface="Arial"/>
              </a:rPr>
              <a:t>Ce patient présente-t-il un travail respiratoire accru ? </a:t>
            </a:r>
          </a:p>
          <a:p>
            <a:pPr lvl="1"/>
            <a:r>
              <a:rPr lang="fr-FR" sz="2400" b="0" i="0" strike="noStrike" cap="none" spc="0" baseline="0">
                <a:solidFill>
                  <a:srgbClr val="000000"/>
                </a:solidFill>
                <a:effectLst/>
                <a:latin typeface="Arial"/>
                <a:ea typeface="Arial"/>
                <a:cs typeface="Arial"/>
              </a:rPr>
              <a:t>Ce patient est-il confus ou présente-t-il une altération du niveau de conscience ?</a:t>
            </a:r>
          </a:p>
          <a:p>
            <a:r>
              <a:rPr lang="fr-FR" sz="2800" b="0" i="0" strike="noStrike" cap="none" spc="0" baseline="0">
                <a:solidFill>
                  <a:srgbClr val="C00000"/>
                </a:solidFill>
                <a:effectLst/>
                <a:latin typeface="Arial"/>
                <a:ea typeface="Arial"/>
                <a:cs typeface="Arial"/>
              </a:rPr>
              <a:t>Signaux d’alarme :</a:t>
            </a:r>
          </a:p>
          <a:p>
            <a:pPr lvl="1"/>
            <a:r>
              <a:rPr lang="fr-FR" sz="2400" b="0" i="0" strike="noStrike" cap="none" spc="0" baseline="0">
                <a:solidFill>
                  <a:srgbClr val="C00000"/>
                </a:solidFill>
                <a:effectLst/>
                <a:latin typeface="Arial"/>
                <a:ea typeface="Arial"/>
                <a:cs typeface="Arial"/>
              </a:rPr>
              <a:t>Essoufflement sévère</a:t>
            </a:r>
          </a:p>
          <a:p>
            <a:pPr lvl="1"/>
            <a:r>
              <a:rPr lang="fr-FR" sz="2400" b="0" i="0" strike="noStrike" cap="none" spc="0" baseline="0">
                <a:solidFill>
                  <a:srgbClr val="C00000"/>
                </a:solidFill>
                <a:effectLst/>
                <a:latin typeface="Arial"/>
                <a:ea typeface="Arial"/>
                <a:cs typeface="Arial"/>
              </a:rPr>
              <a:t>SpO2 à 94 % ou moins </a:t>
            </a:r>
          </a:p>
          <a:p>
            <a:pPr lvl="1"/>
            <a:r>
              <a:rPr lang="fr-FR" sz="2400" b="0" i="0" strike="noStrike" cap="none" spc="0" baseline="0">
                <a:solidFill>
                  <a:srgbClr val="C00000"/>
                </a:solidFill>
                <a:effectLst/>
                <a:latin typeface="Arial"/>
                <a:ea typeface="Arial"/>
                <a:cs typeface="Arial"/>
              </a:rPr>
              <a:t>Dyspnée (difficulté à respirer) au repos et/ou à l’effort</a:t>
            </a:r>
          </a:p>
          <a:p>
            <a:pPr lvl="1"/>
            <a:r>
              <a:rPr lang="fr-FR" sz="2400" b="0" i="0" strike="noStrike" cap="none" spc="0" baseline="0">
                <a:solidFill>
                  <a:srgbClr val="C00000"/>
                </a:solidFill>
                <a:effectLst/>
                <a:latin typeface="Arial"/>
                <a:ea typeface="Arial"/>
                <a:cs typeface="Arial"/>
              </a:rPr>
              <a:t>Douleur thoracique sévère et/ou persistante</a:t>
            </a:r>
          </a:p>
          <a:p>
            <a:pPr lvl="1"/>
            <a:r>
              <a:rPr lang="fr-FR" sz="2400" b="0" i="0" strike="noStrike" cap="none" spc="0" baseline="0">
                <a:solidFill>
                  <a:srgbClr val="C00000"/>
                </a:solidFill>
                <a:effectLst/>
                <a:latin typeface="Arial"/>
                <a:ea typeface="Arial"/>
                <a:cs typeface="Arial"/>
              </a:rPr>
              <a:t>Faiblesse sévère</a:t>
            </a:r>
          </a:p>
          <a:p>
            <a:pPr lvl="1"/>
            <a:r>
              <a:rPr lang="fr-FR" sz="2400" b="0" i="0" strike="noStrike" cap="none" spc="0" baseline="0">
                <a:solidFill>
                  <a:srgbClr val="C00000"/>
                </a:solidFill>
                <a:effectLst/>
                <a:latin typeface="Arial"/>
                <a:ea typeface="Arial"/>
                <a:cs typeface="Arial"/>
              </a:rPr>
              <a:t>Altération du niveau de conscience, par ex., léthargie, confusion, vertiges</a:t>
            </a:r>
          </a:p>
        </p:txBody>
      </p:sp>
      <p:pic>
        <p:nvPicPr>
          <p:cNvPr id="6" name="Picture 5">
            <a:extLst>
              <a:ext uri="{FF2B5EF4-FFF2-40B4-BE49-F238E27FC236}">
                <a16:creationId xmlns:a16="http://schemas.microsoft.com/office/drawing/2014/main" id="{59CCBC90-98D6-1BE7-8249-47E23618F00B}"/>
              </a:ext>
            </a:extLst>
          </p:cNvPr>
          <p:cNvPicPr>
            <a:picLocks noChangeAspect="1"/>
          </p:cNvPicPr>
          <p:nvPr/>
        </p:nvPicPr>
        <p:blipFill>
          <a:blip r:embed="rId3"/>
          <a:stretch>
            <a:fillRect/>
          </a:stretch>
        </p:blipFill>
        <p:spPr>
          <a:xfrm>
            <a:off x="9464357" y="4126381"/>
            <a:ext cx="2143125" cy="2143125"/>
          </a:xfrm>
          <a:prstGeom prst="rect">
            <a:avLst/>
          </a:prstGeom>
        </p:spPr>
      </p:pic>
    </p:spTree>
    <p:extLst>
      <p:ext uri="{BB962C8B-B14F-4D97-AF65-F5344CB8AC3E}">
        <p14:creationId xmlns:p14="http://schemas.microsoft.com/office/powerpoint/2010/main" val="398439820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18E2-5C31-CD4D-0755-7BBA25B1DAC7}"/>
              </a:ext>
            </a:extLst>
          </p:cNvPr>
          <p:cNvSpPr>
            <a:spLocks noGrp="1"/>
          </p:cNvSpPr>
          <p:nvPr>
            <p:ph type="title"/>
          </p:nvPr>
        </p:nvSpPr>
        <p:spPr>
          <a:xfrm>
            <a:off x="156089" y="433578"/>
            <a:ext cx="8543925" cy="800039"/>
          </a:xfrm>
        </p:spPr>
        <p:txBody>
          <a:bodyPr/>
          <a:lstStyle/>
          <a:p>
            <a:r>
              <a:rPr lang="fr-FR" sz="3600" b="1" i="0" strike="noStrike" cap="none" spc="0" baseline="0" dirty="0">
                <a:solidFill>
                  <a:srgbClr val="577F9F"/>
                </a:solidFill>
                <a:effectLst/>
                <a:latin typeface="Arial"/>
                <a:ea typeface="Arial"/>
                <a:cs typeface="Arial"/>
              </a:rPr>
              <a:t>Qu’est-ce que la COVID-19 ?</a:t>
            </a:r>
            <a:endParaRPr lang="en-US" dirty="0"/>
          </a:p>
        </p:txBody>
      </p:sp>
      <p:sp>
        <p:nvSpPr>
          <p:cNvPr id="3" name="Content Placeholder 2">
            <a:extLst>
              <a:ext uri="{FF2B5EF4-FFF2-40B4-BE49-F238E27FC236}">
                <a16:creationId xmlns:a16="http://schemas.microsoft.com/office/drawing/2014/main" id="{133E3AC5-8E63-2C75-0159-D14A0B0876F1}"/>
              </a:ext>
            </a:extLst>
          </p:cNvPr>
          <p:cNvSpPr>
            <a:spLocks noGrp="1"/>
          </p:cNvSpPr>
          <p:nvPr>
            <p:ph idx="1"/>
          </p:nvPr>
        </p:nvSpPr>
        <p:spPr>
          <a:xfrm>
            <a:off x="336074" y="1636730"/>
            <a:ext cx="5059165" cy="4932746"/>
          </a:xfrm>
        </p:spPr>
        <p:txBody>
          <a:bodyPr/>
          <a:lstStyle/>
          <a:p>
            <a:r>
              <a:rPr lang="fr-FR" sz="2800" b="0" i="0" strike="noStrike" cap="none" spc="0" baseline="0" dirty="0">
                <a:solidFill>
                  <a:srgbClr val="262626"/>
                </a:solidFill>
                <a:effectLst/>
                <a:latin typeface="Arial"/>
                <a:ea typeface="Arial"/>
                <a:cs typeface="Arial"/>
              </a:rPr>
              <a:t>Infection causée par le SARS-CoV-2 (syndrome respiratoire aigu sévère – coronavirus 2)</a:t>
            </a:r>
          </a:p>
          <a:p>
            <a:r>
              <a:rPr lang="fr-FR" sz="2800" b="0" i="0" strike="noStrike" cap="none" spc="0" baseline="0" dirty="0">
                <a:solidFill>
                  <a:srgbClr val="262626"/>
                </a:solidFill>
                <a:effectLst/>
                <a:latin typeface="Arial"/>
                <a:ea typeface="Arial"/>
                <a:cs typeface="Arial"/>
              </a:rPr>
              <a:t>Le SARS-CoV2 est un type de coronavirus ; responsable d’infections en cours dans le monde entier</a:t>
            </a:r>
          </a:p>
          <a:p>
            <a:endParaRPr lang="en-US" dirty="0"/>
          </a:p>
        </p:txBody>
      </p:sp>
      <p:pic>
        <p:nvPicPr>
          <p:cNvPr id="4" name="Picture 3">
            <a:extLst>
              <a:ext uri="{FF2B5EF4-FFF2-40B4-BE49-F238E27FC236}">
                <a16:creationId xmlns:a16="http://schemas.microsoft.com/office/drawing/2014/main" id="{EC12BE27-AD2A-4164-8060-CF27585FA8E7}"/>
              </a:ext>
            </a:extLst>
          </p:cNvPr>
          <p:cNvPicPr>
            <a:picLocks noChangeAspect="1"/>
          </p:cNvPicPr>
          <p:nvPr/>
        </p:nvPicPr>
        <p:blipFill>
          <a:blip r:embed="rId3"/>
          <a:stretch>
            <a:fillRect/>
          </a:stretch>
        </p:blipFill>
        <p:spPr>
          <a:xfrm>
            <a:off x="5871835" y="3510444"/>
            <a:ext cx="5984091" cy="3059032"/>
          </a:xfrm>
          <a:prstGeom prst="rect">
            <a:avLst/>
          </a:prstGeom>
        </p:spPr>
      </p:pic>
      <p:pic>
        <p:nvPicPr>
          <p:cNvPr id="6" name="Picture 5">
            <a:extLst>
              <a:ext uri="{FF2B5EF4-FFF2-40B4-BE49-F238E27FC236}">
                <a16:creationId xmlns:a16="http://schemas.microsoft.com/office/drawing/2014/main" id="{4170C1FA-92D6-46C0-A501-94A14EC5F998}"/>
              </a:ext>
            </a:extLst>
          </p:cNvPr>
          <p:cNvPicPr>
            <a:picLocks noChangeAspect="1"/>
          </p:cNvPicPr>
          <p:nvPr/>
        </p:nvPicPr>
        <p:blipFill>
          <a:blip r:embed="rId4"/>
          <a:stretch>
            <a:fillRect/>
          </a:stretch>
        </p:blipFill>
        <p:spPr>
          <a:xfrm>
            <a:off x="6546173" y="433578"/>
            <a:ext cx="5088278" cy="2862156"/>
          </a:xfrm>
          <a:prstGeom prst="rect">
            <a:avLst/>
          </a:prstGeom>
        </p:spPr>
      </p:pic>
    </p:spTree>
    <p:extLst>
      <p:ext uri="{BB962C8B-B14F-4D97-AF65-F5344CB8AC3E}">
        <p14:creationId xmlns:p14="http://schemas.microsoft.com/office/powerpoint/2010/main" val="101783798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CDF287-F90E-00E8-9B16-026738F43947}"/>
              </a:ext>
            </a:extLst>
          </p:cNvPr>
          <p:cNvSpPr>
            <a:spLocks noGrp="1"/>
          </p:cNvSpPr>
          <p:nvPr>
            <p:ph type="title"/>
          </p:nvPr>
        </p:nvSpPr>
        <p:spPr>
          <a:xfrm>
            <a:off x="275492" y="137396"/>
            <a:ext cx="10590436" cy="800039"/>
          </a:xfrm>
        </p:spPr>
        <p:txBody>
          <a:bodyPr>
            <a:noAutofit/>
          </a:bodyPr>
          <a:lstStyle/>
          <a:p>
            <a:r>
              <a:rPr lang="en-US" sz="2800">
                <a:latin typeface="Arial"/>
                <a:cs typeface="Arial"/>
              </a:rPr>
              <a:t>Clinical triage: Adults with confirmed or suspected COVID-19</a:t>
            </a:r>
            <a:endParaRPr lang="en-US" sz="2800"/>
          </a:p>
        </p:txBody>
      </p:sp>
      <p:sp>
        <p:nvSpPr>
          <p:cNvPr id="2" name="Content Placeholder 1">
            <a:extLst>
              <a:ext uri="{FF2B5EF4-FFF2-40B4-BE49-F238E27FC236}">
                <a16:creationId xmlns:a16="http://schemas.microsoft.com/office/drawing/2014/main" id="{EC8879CE-24CE-C212-6FA7-D98E6C083A8C}"/>
              </a:ext>
            </a:extLst>
          </p:cNvPr>
          <p:cNvSpPr>
            <a:spLocks noGrp="1"/>
          </p:cNvSpPr>
          <p:nvPr>
            <p:ph idx="1"/>
          </p:nvPr>
        </p:nvSpPr>
        <p:spPr/>
        <p:txBody>
          <a:bodyPr/>
          <a:lstStyle/>
          <a:p>
            <a:endParaRPr lang="en-US"/>
          </a:p>
        </p:txBody>
      </p:sp>
      <p:graphicFrame>
        <p:nvGraphicFramePr>
          <p:cNvPr id="5" name="Table 4">
            <a:extLst>
              <a:ext uri="{FF2B5EF4-FFF2-40B4-BE49-F238E27FC236}">
                <a16:creationId xmlns:a16="http://schemas.microsoft.com/office/drawing/2014/main" id="{0D836FD3-18EA-268A-8820-FE9A11CB374C}"/>
              </a:ext>
            </a:extLst>
          </p:cNvPr>
          <p:cNvGraphicFramePr>
            <a:graphicFrameLocks noGrp="1"/>
          </p:cNvGraphicFramePr>
          <p:nvPr/>
        </p:nvGraphicFramePr>
        <p:xfrm>
          <a:off x="423004" y="1437213"/>
          <a:ext cx="10590436" cy="4587666"/>
        </p:xfrm>
        <a:graphic>
          <a:graphicData uri="http://schemas.openxmlformats.org/drawingml/2006/table">
            <a:tbl>
              <a:tblPr/>
              <a:tblGrid>
                <a:gridCol w="2865141">
                  <a:extLst>
                    <a:ext uri="{9D8B030D-6E8A-4147-A177-3AD203B41FA5}">
                      <a16:colId xmlns:a16="http://schemas.microsoft.com/office/drawing/2014/main" val="3071502137"/>
                    </a:ext>
                  </a:extLst>
                </a:gridCol>
                <a:gridCol w="2887017">
                  <a:extLst>
                    <a:ext uri="{9D8B030D-6E8A-4147-A177-3AD203B41FA5}">
                      <a16:colId xmlns:a16="http://schemas.microsoft.com/office/drawing/2014/main" val="1920781404"/>
                    </a:ext>
                  </a:extLst>
                </a:gridCol>
                <a:gridCol w="4838278">
                  <a:extLst>
                    <a:ext uri="{9D8B030D-6E8A-4147-A177-3AD203B41FA5}">
                      <a16:colId xmlns:a16="http://schemas.microsoft.com/office/drawing/2014/main" val="4237461708"/>
                    </a:ext>
                  </a:extLst>
                </a:gridCol>
              </a:tblGrid>
              <a:tr h="633943">
                <a:tc>
                  <a:txBody>
                    <a:bodyPr/>
                    <a:lstStyle/>
                    <a:p>
                      <a:pPr algn="l" rtl="0" fontAlgn="base"/>
                      <a:r>
                        <a:rPr lang="en-US" sz="1800" b="1" i="0">
                          <a:solidFill>
                            <a:srgbClr val="FFFFFF"/>
                          </a:solidFill>
                          <a:effectLst/>
                          <a:latin typeface="Arial"/>
                          <a:cs typeface="Arial"/>
                        </a:rPr>
                        <a:t>Vital Sign​</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tc>
                  <a:txBody>
                    <a:bodyPr/>
                    <a:lstStyle/>
                    <a:p>
                      <a:pPr algn="l" rtl="0" fontAlgn="base"/>
                      <a:r>
                        <a:rPr lang="en-US" sz="1800" b="1" i="0">
                          <a:solidFill>
                            <a:srgbClr val="FFFFFF"/>
                          </a:solidFill>
                          <a:effectLst/>
                          <a:latin typeface="Arial"/>
                          <a:cs typeface="Arial"/>
                        </a:rPr>
                        <a:t>Normal Adult Parameters​</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tc>
                  <a:txBody>
                    <a:bodyPr/>
                    <a:lstStyle/>
                    <a:p>
                      <a:pPr algn="l" rtl="0" fontAlgn="base"/>
                      <a:r>
                        <a:rPr lang="en-US" sz="1800" b="1" i="0">
                          <a:solidFill>
                            <a:srgbClr val="FFFFFF"/>
                          </a:solidFill>
                          <a:effectLst/>
                          <a:latin typeface="Arial"/>
                          <a:cs typeface="Arial"/>
                        </a:rPr>
                        <a:t>COVID-19 Abnormalities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extLst>
                  <a:ext uri="{0D108BD9-81ED-4DB2-BD59-A6C34878D82A}">
                    <a16:rowId xmlns:a16="http://schemas.microsoft.com/office/drawing/2014/main" val="3831586863"/>
                  </a:ext>
                </a:extLst>
              </a:tr>
              <a:tr h="419334">
                <a:tc>
                  <a:txBody>
                    <a:bodyPr/>
                    <a:lstStyle/>
                    <a:p>
                      <a:pPr algn="l" rtl="0" fontAlgn="base"/>
                      <a:r>
                        <a:rPr lang="en-US" sz="1800" b="0" i="0">
                          <a:solidFill>
                            <a:srgbClr val="000000"/>
                          </a:solidFill>
                          <a:effectLst/>
                          <a:latin typeface="Arial"/>
                          <a:cs typeface="Arial"/>
                        </a:rPr>
                        <a:t>Temperature​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98.6</a:t>
                      </a:r>
                      <a:r>
                        <a:rPr lang="en-US" sz="1800" b="0" i="0" u="none" strike="noStrike" noProof="0">
                          <a:solidFill>
                            <a:srgbClr val="000000"/>
                          </a:solidFill>
                          <a:effectLst/>
                          <a:latin typeface="Arial"/>
                        </a:rPr>
                        <a:t>°</a:t>
                      </a:r>
                      <a:r>
                        <a:rPr lang="en-US" sz="1800" b="0" i="0">
                          <a:solidFill>
                            <a:srgbClr val="000000"/>
                          </a:solidFill>
                          <a:effectLst/>
                          <a:latin typeface="Arial"/>
                          <a:cs typeface="Arial"/>
                        </a:rPr>
                        <a:t>F or 37</a:t>
                      </a:r>
                      <a:r>
                        <a:rPr lang="en-US" sz="1800" b="0" i="0" u="none" strike="noStrike" noProof="0">
                          <a:solidFill>
                            <a:srgbClr val="000000"/>
                          </a:solidFill>
                          <a:effectLst/>
                          <a:latin typeface="Arial"/>
                        </a:rPr>
                        <a:t>°</a:t>
                      </a:r>
                      <a:r>
                        <a:rPr lang="en-US" sz="1800" b="0" i="0">
                          <a:solidFill>
                            <a:srgbClr val="000000"/>
                          </a:solidFill>
                          <a:effectLst/>
                          <a:latin typeface="Arial"/>
                          <a:cs typeface="Arial"/>
                        </a:rPr>
                        <a:t>C​</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Fever: &gt;100.4°F or 38°C​</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2442605526"/>
                  </a:ext>
                </a:extLst>
              </a:tr>
              <a:tr h="1317908">
                <a:tc>
                  <a:txBody>
                    <a:bodyPr/>
                    <a:lstStyle/>
                    <a:p>
                      <a:pPr algn="l" rtl="0" fontAlgn="base"/>
                      <a:r>
                        <a:rPr lang="en-US" sz="1800" b="0" i="0">
                          <a:solidFill>
                            <a:srgbClr val="000000"/>
                          </a:solidFill>
                          <a:effectLst/>
                          <a:latin typeface="Arial"/>
                          <a:cs typeface="Arial"/>
                        </a:rPr>
                        <a:t>Blood pressure​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Average 120/90 ​</a:t>
                      </a:r>
                    </a:p>
                    <a:p>
                      <a:pPr algn="l" rtl="0" fontAlgn="base"/>
                      <a:r>
                        <a:rPr lang="en-US" sz="1800" b="0" i="0">
                          <a:solidFill>
                            <a:srgbClr val="000000"/>
                          </a:solidFill>
                          <a:effectLst/>
                          <a:latin typeface="Arial"/>
                          <a:cs typeface="Arial"/>
                        </a:rPr>
                        <a:t>(90/60–130/89, depending on baseline)​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Low BP: Dehydration or sepsis​</a:t>
                      </a:r>
                    </a:p>
                    <a:p>
                      <a:pPr algn="l" rtl="0" fontAlgn="base"/>
                      <a:r>
                        <a:rPr lang="en-US" sz="1800" b="0" i="0">
                          <a:solidFill>
                            <a:srgbClr val="000000"/>
                          </a:solidFill>
                          <a:effectLst/>
                          <a:latin typeface="Arial"/>
                          <a:cs typeface="Arial"/>
                        </a:rPr>
                        <a:t>​</a:t>
                      </a:r>
                    </a:p>
                    <a:p>
                      <a:pPr algn="l" rtl="0" fontAlgn="base"/>
                      <a:r>
                        <a:rPr lang="en-US" sz="1800" b="0" i="0">
                          <a:solidFill>
                            <a:srgbClr val="000000"/>
                          </a:solidFill>
                          <a:effectLst/>
                          <a:latin typeface="Arial"/>
                          <a:cs typeface="Arial"/>
                        </a:rPr>
                        <a:t>High BP: Volume overload, uncontrolled HTN, anxiety, pain​</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4071102799"/>
                  </a:ext>
                </a:extLst>
              </a:tr>
              <a:tr h="419334">
                <a:tc>
                  <a:txBody>
                    <a:bodyPr/>
                    <a:lstStyle/>
                    <a:p>
                      <a:pPr algn="l" rtl="0" fontAlgn="base"/>
                      <a:r>
                        <a:rPr lang="en-US" sz="1800" b="0" i="0">
                          <a:solidFill>
                            <a:srgbClr val="000000"/>
                          </a:solidFill>
                          <a:effectLst/>
                          <a:latin typeface="Arial"/>
                          <a:cs typeface="Arial"/>
                        </a:rPr>
                        <a:t>Pulse/heart rate​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mn-lt"/>
                          <a:cs typeface="Arial"/>
                        </a:rPr>
                        <a:t>60–99 </a:t>
                      </a:r>
                      <a:r>
                        <a:rPr lang="en-US" sz="1800" b="0" i="0">
                          <a:solidFill>
                            <a:srgbClr val="000000"/>
                          </a:solidFill>
                          <a:effectLst/>
                          <a:latin typeface="Arial"/>
                          <a:cs typeface="Arial"/>
                        </a:rPr>
                        <a:t>bmp​</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High HR (tachycardia​)</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4153473409"/>
                  </a:ext>
                </a:extLst>
              </a:tr>
              <a:tr h="419334">
                <a:tc>
                  <a:txBody>
                    <a:bodyPr/>
                    <a:lstStyle/>
                    <a:p>
                      <a:pPr algn="l" rtl="0" fontAlgn="base"/>
                      <a:r>
                        <a:rPr lang="en-US" sz="1800" b="0" i="0">
                          <a:solidFill>
                            <a:srgbClr val="000000"/>
                          </a:solidFill>
                          <a:effectLst/>
                          <a:latin typeface="Arial"/>
                          <a:cs typeface="Arial"/>
                        </a:rPr>
                        <a:t>Respiratory rate​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mn-lt"/>
                          <a:cs typeface="Arial"/>
                        </a:rPr>
                        <a:t>16–22 </a:t>
                      </a:r>
                      <a:r>
                        <a:rPr lang="en-US" sz="1800" b="0" i="0">
                          <a:solidFill>
                            <a:srgbClr val="000000"/>
                          </a:solidFill>
                          <a:effectLst/>
                          <a:latin typeface="Arial"/>
                          <a:cs typeface="Arial"/>
                        </a:rPr>
                        <a:t>bmp​</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High RR (tachypnea​)</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4199238679"/>
                  </a:ext>
                </a:extLst>
              </a:tr>
              <a:tr h="599049">
                <a:tc>
                  <a:txBody>
                    <a:bodyPr/>
                    <a:lstStyle/>
                    <a:p>
                      <a:pPr algn="l" rtl="0" fontAlgn="base"/>
                      <a:r>
                        <a:rPr lang="en-US" sz="1800" b="0" i="0">
                          <a:solidFill>
                            <a:srgbClr val="000000"/>
                          </a:solidFill>
                          <a:effectLst/>
                          <a:latin typeface="Arial"/>
                          <a:cs typeface="Arial"/>
                        </a:rPr>
                        <a:t>Oxygen saturation (SpO</a:t>
                      </a:r>
                      <a:r>
                        <a:rPr lang="en-US" sz="1800" b="0" i="0" baseline="-25000">
                          <a:solidFill>
                            <a:srgbClr val="000000"/>
                          </a:solidFill>
                          <a:effectLst/>
                          <a:latin typeface="Arial"/>
                          <a:cs typeface="Arial"/>
                        </a:rPr>
                        <a:t>2</a:t>
                      </a:r>
                      <a:r>
                        <a:rPr lang="en-US" sz="1800" b="0" i="0">
                          <a:solidFill>
                            <a:srgbClr val="000000"/>
                          </a:solidFill>
                          <a:effectLst/>
                          <a:latin typeface="Arial"/>
                          <a:cs typeface="Arial"/>
                        </a:rPr>
                        <a:t>)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 ≥94% on room air</a:t>
                      </a:r>
                      <a:endParaRPr lang="en-US" sz="1800" b="0" i="0">
                        <a:solidFill>
                          <a:srgbClr val="000000"/>
                        </a:solidFill>
                        <a:effectLst/>
                        <a:latin typeface="Arial" panose="020B0604020202020204" pitchFamily="34" charset="0"/>
                        <a:cs typeface="Arial" panose="020B0604020202020204" pitchFamily="34" charset="0"/>
                      </a:endParaRP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&lt;94% requires supplemental O</a:t>
                      </a:r>
                      <a:r>
                        <a:rPr lang="en-US" sz="1800" b="0" i="0" baseline="-25000">
                          <a:solidFill>
                            <a:srgbClr val="000000"/>
                          </a:solidFill>
                          <a:effectLst/>
                          <a:latin typeface="Arial"/>
                          <a:cs typeface="Arial"/>
                        </a:rPr>
                        <a:t>2</a:t>
                      </a:r>
                      <a:r>
                        <a:rPr lang="en-US" sz="1800" b="0" i="0">
                          <a:solidFill>
                            <a:srgbClr val="000000"/>
                          </a:solidFill>
                          <a:effectLst/>
                          <a:latin typeface="Arial"/>
                          <a:cs typeface="Arial"/>
                        </a:rPr>
                        <a:t>​</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3307197983"/>
                  </a:ext>
                </a:extLst>
              </a:tr>
              <a:tr h="778764">
                <a:tc>
                  <a:txBody>
                    <a:bodyPr/>
                    <a:lstStyle/>
                    <a:p>
                      <a:pPr algn="l" rtl="0" fontAlgn="base"/>
                      <a:r>
                        <a:rPr lang="en-US" sz="1800" b="0" i="0">
                          <a:solidFill>
                            <a:srgbClr val="000000"/>
                          </a:solidFill>
                          <a:effectLst/>
                          <a:latin typeface="Arial"/>
                          <a:cs typeface="Arial"/>
                        </a:rPr>
                        <a:t>Pain level</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Scale of </a:t>
                      </a:r>
                      <a:r>
                        <a:rPr lang="en-US" sz="1800" b="0" i="0">
                          <a:solidFill>
                            <a:srgbClr val="000000"/>
                          </a:solidFill>
                          <a:effectLst/>
                          <a:latin typeface="+mn-lt"/>
                          <a:cs typeface="Arial"/>
                        </a:rPr>
                        <a:t>1–10 </a:t>
                      </a:r>
                      <a:r>
                        <a:rPr lang="en-US" sz="1800" b="0" i="0">
                          <a:solidFill>
                            <a:srgbClr val="000000"/>
                          </a:solidFill>
                          <a:effectLst/>
                          <a:latin typeface="Arial"/>
                          <a:cs typeface="Arial"/>
                        </a:rPr>
                        <a:t>(subjective)​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Red flag: Very high/abnormal pain levels for chest pain, headache, etc.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1616214841"/>
                  </a:ext>
                </a:extLst>
              </a:tr>
            </a:tbl>
          </a:graphicData>
        </a:graphic>
      </p:graphicFrame>
      <p:pic>
        <p:nvPicPr>
          <p:cNvPr id="6" name="Picture 5">
            <a:extLst>
              <a:ext uri="{FF2B5EF4-FFF2-40B4-BE49-F238E27FC236}">
                <a16:creationId xmlns:a16="http://schemas.microsoft.com/office/drawing/2014/main" id="{54D32DD5-8FDA-73FE-60DE-1F2170B008AF}"/>
              </a:ext>
            </a:extLst>
          </p:cNvPr>
          <p:cNvPicPr>
            <a:picLocks noChangeAspect="1"/>
          </p:cNvPicPr>
          <p:nvPr/>
        </p:nvPicPr>
        <p:blipFill>
          <a:blip r:embed="rId3"/>
          <a:stretch>
            <a:fillRect/>
          </a:stretch>
        </p:blipFill>
        <p:spPr>
          <a:xfrm>
            <a:off x="11138375" y="3251144"/>
            <a:ext cx="959803" cy="959803"/>
          </a:xfrm>
          <a:prstGeom prst="rect">
            <a:avLst/>
          </a:prstGeom>
        </p:spPr>
      </p:pic>
    </p:spTree>
    <p:extLst>
      <p:ext uri="{BB962C8B-B14F-4D97-AF65-F5344CB8AC3E}">
        <p14:creationId xmlns:p14="http://schemas.microsoft.com/office/powerpoint/2010/main" val="128233493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81D7DD-EC4C-88A8-0B7A-58274709D7B2}"/>
              </a:ext>
            </a:extLst>
          </p:cNvPr>
          <p:cNvSpPr>
            <a:spLocks noGrp="1"/>
          </p:cNvSpPr>
          <p:nvPr>
            <p:ph type="title"/>
          </p:nvPr>
        </p:nvSpPr>
        <p:spPr>
          <a:xfrm>
            <a:off x="446314" y="288524"/>
            <a:ext cx="8543925" cy="800039"/>
          </a:xfrm>
        </p:spPr>
        <p:txBody>
          <a:bodyPr>
            <a:normAutofit fontScale="90000"/>
          </a:bodyPr>
          <a:lstStyle/>
          <a:p>
            <a:r>
              <a:rPr lang="fr-FR" sz="3600" b="1" i="0" strike="noStrike" cap="none" spc="0" baseline="0">
                <a:solidFill>
                  <a:srgbClr val="577F9F"/>
                </a:solidFill>
                <a:effectLst/>
                <a:latin typeface="Arial"/>
                <a:ea typeface="Arial"/>
                <a:cs typeface="Arial"/>
              </a:rPr>
              <a:t>Triage clinique : focus sur la COVID-19</a:t>
            </a:r>
          </a:p>
        </p:txBody>
      </p:sp>
      <p:sp>
        <p:nvSpPr>
          <p:cNvPr id="5" name="Content Placeholder 2">
            <a:extLst>
              <a:ext uri="{FF2B5EF4-FFF2-40B4-BE49-F238E27FC236}">
                <a16:creationId xmlns:a16="http://schemas.microsoft.com/office/drawing/2014/main" id="{AD680777-C07D-7410-AC12-AD95236D5639}"/>
              </a:ext>
            </a:extLst>
          </p:cNvPr>
          <p:cNvSpPr>
            <a:spLocks noGrp="1"/>
          </p:cNvSpPr>
          <p:nvPr>
            <p:ph idx="1"/>
          </p:nvPr>
        </p:nvSpPr>
        <p:spPr>
          <a:xfrm>
            <a:off x="1118118" y="1300828"/>
            <a:ext cx="8543925" cy="4932746"/>
          </a:xfrm>
        </p:spPr>
        <p:txBody>
          <a:bodyPr vert="horz" lIns="91440" tIns="45720" rIns="91440" bIns="45720" rtlCol="0" anchor="t">
            <a:noAutofit/>
          </a:bodyPr>
          <a:lstStyle/>
          <a:p>
            <a:r>
              <a:rPr lang="fr-FR" sz="2800" b="0" i="0" strike="noStrike" cap="none" spc="0" baseline="0">
                <a:solidFill>
                  <a:srgbClr val="262626"/>
                </a:solidFill>
                <a:effectLst/>
                <a:latin typeface="Arial"/>
                <a:ea typeface="Arial"/>
                <a:cs typeface="Arial"/>
              </a:rPr>
              <a:t>Autres informations importantes :</a:t>
            </a:r>
          </a:p>
          <a:p>
            <a:pPr lvl="1"/>
            <a:r>
              <a:rPr lang="fr-FR" sz="2400" b="0" i="0" strike="noStrike" cap="none" spc="0" baseline="0">
                <a:solidFill>
                  <a:srgbClr val="262626"/>
                </a:solidFill>
                <a:effectLst/>
                <a:latin typeface="Arial"/>
                <a:ea typeface="Arial"/>
                <a:cs typeface="Arial"/>
              </a:rPr>
              <a:t>Âge</a:t>
            </a:r>
          </a:p>
          <a:p>
            <a:pPr lvl="1"/>
            <a:r>
              <a:rPr lang="fr-FR" sz="2400" b="0" i="0" strike="noStrike" cap="none" spc="0" baseline="0">
                <a:solidFill>
                  <a:srgbClr val="262626"/>
                </a:solidFill>
                <a:effectLst/>
                <a:latin typeface="Arial"/>
                <a:ea typeface="Arial"/>
                <a:cs typeface="Arial"/>
              </a:rPr>
              <a:t>Antécédents médicaux</a:t>
            </a:r>
          </a:p>
          <a:p>
            <a:pPr lvl="1"/>
            <a:r>
              <a:rPr lang="fr-FR" sz="2400" b="0" i="0" strike="noStrike" cap="none" spc="0" baseline="0">
                <a:solidFill>
                  <a:srgbClr val="262626"/>
                </a:solidFill>
                <a:effectLst/>
                <a:latin typeface="Arial"/>
                <a:ea typeface="Arial"/>
                <a:cs typeface="Arial"/>
              </a:rPr>
              <a:t>Comorbidités à haut risque :</a:t>
            </a:r>
          </a:p>
          <a:p>
            <a:pPr lvl="2"/>
            <a:r>
              <a:rPr lang="fr-FR" sz="2000" b="0" i="0" strike="noStrike" cap="none" spc="0" baseline="0">
                <a:solidFill>
                  <a:srgbClr val="262626"/>
                </a:solidFill>
                <a:effectLst/>
                <a:latin typeface="Arial"/>
                <a:ea typeface="Arial"/>
                <a:cs typeface="Arial"/>
              </a:rPr>
              <a:t>Maladies chroniques : diabète, drépanocytose, hypertension artérielle (HTA), maladie rénale chronique (MRC)</a:t>
            </a:r>
          </a:p>
          <a:p>
            <a:pPr lvl="2"/>
            <a:r>
              <a:rPr lang="fr-FR" sz="2000" b="0" i="0" strike="noStrike" cap="none" spc="0" baseline="0">
                <a:solidFill>
                  <a:srgbClr val="262626"/>
                </a:solidFill>
                <a:effectLst/>
                <a:latin typeface="Arial"/>
                <a:ea typeface="Arial"/>
                <a:cs typeface="Arial"/>
              </a:rPr>
              <a:t>Obésité (IMC ≥ 30 kg/m2)</a:t>
            </a:r>
          </a:p>
          <a:p>
            <a:pPr lvl="2"/>
            <a:r>
              <a:rPr lang="fr-FR" sz="2000" b="0" i="0" strike="noStrike" cap="none" spc="0" baseline="0">
                <a:solidFill>
                  <a:srgbClr val="262626"/>
                </a:solidFill>
                <a:effectLst/>
                <a:latin typeface="Arial"/>
                <a:ea typeface="Arial"/>
                <a:cs typeface="Arial"/>
              </a:rPr>
              <a:t>Maladie rénale chronique (stade 3b ou pire)</a:t>
            </a:r>
          </a:p>
          <a:p>
            <a:pPr lvl="2"/>
            <a:r>
              <a:rPr lang="fr-FR" sz="2000" b="0" i="0" strike="noStrike" cap="none" spc="0" baseline="0">
                <a:solidFill>
                  <a:srgbClr val="262626"/>
                </a:solidFill>
                <a:effectLst/>
                <a:latin typeface="Arial"/>
                <a:ea typeface="Arial"/>
                <a:cs typeface="Arial"/>
              </a:rPr>
              <a:t>Tuberculose</a:t>
            </a:r>
          </a:p>
          <a:p>
            <a:pPr lvl="2"/>
            <a:r>
              <a:rPr lang="fr-FR" sz="2000" b="0" i="0" strike="noStrike" cap="none" spc="0" baseline="0">
                <a:solidFill>
                  <a:srgbClr val="262626"/>
                </a:solidFill>
                <a:effectLst/>
                <a:latin typeface="Arial"/>
                <a:ea typeface="Arial"/>
                <a:cs typeface="Arial"/>
              </a:rPr>
              <a:t>Maladie pulmonaire chronique</a:t>
            </a:r>
          </a:p>
          <a:p>
            <a:pPr lvl="2"/>
            <a:r>
              <a:rPr lang="fr-FR" sz="2000" b="0" i="0" strike="noStrike" cap="none" spc="0" baseline="0">
                <a:solidFill>
                  <a:srgbClr val="262626"/>
                </a:solidFill>
                <a:effectLst/>
                <a:latin typeface="Arial"/>
                <a:ea typeface="Arial"/>
                <a:cs typeface="Arial"/>
              </a:rPr>
              <a:t>Immunodéprimé (par ex., VIH) </a:t>
            </a:r>
          </a:p>
          <a:p>
            <a:pPr lvl="1"/>
            <a:r>
              <a:rPr lang="fr-FR" sz="2400" b="0" i="0" strike="noStrike" cap="none" spc="0" baseline="0">
                <a:solidFill>
                  <a:srgbClr val="262626"/>
                </a:solidFill>
                <a:effectLst/>
                <a:latin typeface="Arial"/>
                <a:ea typeface="Arial"/>
                <a:cs typeface="Arial"/>
              </a:rPr>
              <a:t>Grossesse</a:t>
            </a:r>
          </a:p>
          <a:p>
            <a:pPr lvl="1"/>
            <a:r>
              <a:rPr lang="fr-FR" sz="2400" b="0" i="0" strike="noStrike" cap="none" spc="0" baseline="0">
                <a:solidFill>
                  <a:srgbClr val="262626"/>
                </a:solidFill>
                <a:effectLst/>
                <a:latin typeface="Arial"/>
                <a:ea typeface="Arial"/>
                <a:cs typeface="Arial"/>
              </a:rPr>
              <a:t>Statut de vaccination contre la COVID-19 </a:t>
            </a:r>
          </a:p>
          <a:p>
            <a:pPr marL="914400" lvl="2" indent="0">
              <a:buNone/>
            </a:pPr>
            <a:endParaRPr lang="en-US">
              <a:latin typeface="Arial"/>
              <a:cs typeface="Arial"/>
            </a:endParaRPr>
          </a:p>
          <a:p>
            <a:pPr marL="346075" lvl="1" indent="0">
              <a:buNone/>
            </a:pPr>
            <a:endParaRPr lang="en-US">
              <a:latin typeface="Arial"/>
              <a:cs typeface="Arial"/>
            </a:endParaRPr>
          </a:p>
        </p:txBody>
      </p:sp>
    </p:spTree>
    <p:extLst>
      <p:ext uri="{BB962C8B-B14F-4D97-AF65-F5344CB8AC3E}">
        <p14:creationId xmlns:p14="http://schemas.microsoft.com/office/powerpoint/2010/main" val="10472327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F9C6F2-7921-6CA2-4572-C36BD70AA5CA}"/>
              </a:ext>
            </a:extLst>
          </p:cNvPr>
          <p:cNvSpPr>
            <a:spLocks noGrp="1"/>
          </p:cNvSpPr>
          <p:nvPr>
            <p:ph type="title"/>
          </p:nvPr>
        </p:nvSpPr>
        <p:spPr>
          <a:xfrm>
            <a:off x="427653" y="420542"/>
            <a:ext cx="8543925" cy="800039"/>
          </a:xfrm>
        </p:spPr>
        <p:txBody>
          <a:bodyPr/>
          <a:lstStyle/>
          <a:p>
            <a:r>
              <a:rPr lang="fr-FR" sz="3600" b="1" i="0" strike="noStrike" cap="none" spc="0" baseline="0" dirty="0">
                <a:solidFill>
                  <a:srgbClr val="577F9F"/>
                </a:solidFill>
                <a:effectLst/>
                <a:latin typeface="Arial"/>
                <a:ea typeface="Arial"/>
                <a:cs typeface="Arial"/>
              </a:rPr>
              <a:t>Triage clinique : COVID-19</a:t>
            </a:r>
          </a:p>
        </p:txBody>
      </p:sp>
      <p:sp>
        <p:nvSpPr>
          <p:cNvPr id="5" name="Content Placeholder 2">
            <a:extLst>
              <a:ext uri="{FF2B5EF4-FFF2-40B4-BE49-F238E27FC236}">
                <a16:creationId xmlns:a16="http://schemas.microsoft.com/office/drawing/2014/main" id="{BEAB652E-4924-1247-E20C-A0424B021F87}"/>
              </a:ext>
            </a:extLst>
          </p:cNvPr>
          <p:cNvSpPr>
            <a:spLocks noGrp="1"/>
          </p:cNvSpPr>
          <p:nvPr>
            <p:ph idx="1"/>
          </p:nvPr>
        </p:nvSpPr>
        <p:spPr>
          <a:xfrm>
            <a:off x="1099457" y="1220581"/>
            <a:ext cx="8543925" cy="4932746"/>
          </a:xfrm>
        </p:spPr>
        <p:txBody>
          <a:bodyPr/>
          <a:lstStyle/>
          <a:p>
            <a:pPr marL="0" indent="0">
              <a:buNone/>
            </a:pPr>
            <a:r>
              <a:rPr lang="fr-FR" sz="2000" b="1" i="0" strike="noStrike" cap="none" spc="0" baseline="0" dirty="0">
                <a:solidFill>
                  <a:srgbClr val="262626"/>
                </a:solidFill>
                <a:effectLst/>
                <a:latin typeface="Arial"/>
                <a:ea typeface="Arial"/>
                <a:cs typeface="Arial"/>
              </a:rPr>
              <a:t>Définitions des cas :</a:t>
            </a:r>
          </a:p>
          <a:p>
            <a:pPr fontAlgn="base"/>
            <a:r>
              <a:rPr lang="fr-FR" sz="1600" b="1" i="0" strike="noStrike" cap="none" spc="0" baseline="0" dirty="0">
                <a:solidFill>
                  <a:srgbClr val="262626"/>
                </a:solidFill>
                <a:effectLst/>
                <a:latin typeface="Arial"/>
                <a:ea typeface="Arial"/>
                <a:cs typeface="Arial"/>
              </a:rPr>
              <a:t>Infection asymptomatique</a:t>
            </a:r>
            <a:r>
              <a:rPr lang="fr-FR" sz="1600" b="0" i="0" strike="noStrike" cap="none" spc="0" baseline="0" dirty="0">
                <a:solidFill>
                  <a:srgbClr val="262626"/>
                </a:solidFill>
                <a:effectLst/>
                <a:latin typeface="Arial"/>
                <a:ea typeface="Arial"/>
                <a:cs typeface="Arial"/>
              </a:rPr>
              <a:t> : personnes dont le test virologique est positif pour le SARS-CoV-2 mais qui ne présentent pas de symptômes compatibles avec la COVID-19</a:t>
            </a:r>
          </a:p>
          <a:p>
            <a:pPr fontAlgn="base"/>
            <a:r>
              <a:rPr lang="fr-FR" sz="1600" b="1" i="0" strike="noStrike" cap="none" spc="0" baseline="0" dirty="0">
                <a:solidFill>
                  <a:srgbClr val="262626"/>
                </a:solidFill>
                <a:effectLst/>
                <a:latin typeface="Arial"/>
                <a:ea typeface="Arial"/>
                <a:cs typeface="Arial"/>
              </a:rPr>
              <a:t>Maladie légère</a:t>
            </a:r>
            <a:r>
              <a:rPr lang="fr-FR" sz="1600" b="0" i="0" strike="noStrike" cap="none" spc="0" baseline="0" dirty="0">
                <a:solidFill>
                  <a:srgbClr val="262626"/>
                </a:solidFill>
                <a:effectLst/>
                <a:latin typeface="Arial"/>
                <a:ea typeface="Arial"/>
                <a:cs typeface="Arial"/>
              </a:rPr>
              <a:t> : personnes qui présentent l’un des signes et symptômes de la COVID-19 (tels que fièvre, toux, mal de gorge, malaise, céphalées, douleurs musculaires, perte du goût et de l’odorat) mais qui n’ont pas d’essoufflement, de dyspnée ou d’imagerie anormale (p. ex., radioscopie du thorax) </a:t>
            </a:r>
          </a:p>
          <a:p>
            <a:pPr fontAlgn="base"/>
            <a:r>
              <a:rPr lang="fr-FR" sz="1600" b="1" i="0" strike="noStrike" cap="none" spc="0" baseline="0" dirty="0">
                <a:solidFill>
                  <a:srgbClr val="262626"/>
                </a:solidFill>
                <a:effectLst/>
                <a:latin typeface="Arial"/>
                <a:ea typeface="Arial"/>
                <a:cs typeface="Arial"/>
              </a:rPr>
              <a:t>Maladie modérée</a:t>
            </a:r>
            <a:r>
              <a:rPr lang="fr-FR" sz="1600" b="0" i="0" strike="noStrike" cap="none" spc="0" baseline="0" dirty="0">
                <a:solidFill>
                  <a:srgbClr val="262626"/>
                </a:solidFill>
                <a:effectLst/>
                <a:latin typeface="Arial"/>
                <a:ea typeface="Arial"/>
                <a:cs typeface="Arial"/>
              </a:rPr>
              <a:t> : personnes qui présentent des signes de maladie des voies respiratoires inférieures mais qui maintiennent une saturation en oxygène (SpO</a:t>
            </a:r>
            <a:r>
              <a:rPr lang="fr-FR" sz="1600" b="0" i="0" strike="noStrike" cap="none" spc="0" baseline="-25000" dirty="0">
                <a:solidFill>
                  <a:srgbClr val="262626"/>
                </a:solidFill>
                <a:effectLst/>
                <a:latin typeface="Arial"/>
                <a:ea typeface="Arial"/>
                <a:cs typeface="Arial"/>
              </a:rPr>
              <a:t>2</a:t>
            </a:r>
            <a:r>
              <a:rPr lang="fr-FR" sz="1600" b="0" i="0" strike="noStrike" cap="none" spc="0" baseline="0" dirty="0">
                <a:solidFill>
                  <a:srgbClr val="262626"/>
                </a:solidFill>
                <a:effectLst/>
                <a:latin typeface="Arial"/>
                <a:ea typeface="Arial"/>
                <a:cs typeface="Arial"/>
              </a:rPr>
              <a:t>) ≥ 94 % à l’air ambiant au niveau de la mer</a:t>
            </a:r>
          </a:p>
          <a:p>
            <a:pPr fontAlgn="base"/>
            <a:r>
              <a:rPr lang="fr-FR" sz="1600" b="1" i="0" strike="noStrike" cap="none" spc="0" baseline="0" dirty="0">
                <a:solidFill>
                  <a:srgbClr val="262626"/>
                </a:solidFill>
                <a:effectLst/>
                <a:latin typeface="Arial"/>
                <a:ea typeface="Arial"/>
                <a:cs typeface="Arial"/>
              </a:rPr>
              <a:t>Maladie sévère</a:t>
            </a:r>
            <a:r>
              <a:rPr lang="fr-FR" sz="1600" b="0" i="0" strike="noStrike" cap="none" spc="0" baseline="0" dirty="0">
                <a:solidFill>
                  <a:srgbClr val="262626"/>
                </a:solidFill>
                <a:effectLst/>
                <a:latin typeface="Arial"/>
                <a:ea typeface="Arial"/>
                <a:cs typeface="Arial"/>
              </a:rPr>
              <a:t> : personnes qui ont une SpO</a:t>
            </a:r>
            <a:r>
              <a:rPr lang="fr-FR" sz="1600" b="0" i="0" strike="noStrike" cap="none" spc="0" baseline="-25000" dirty="0">
                <a:solidFill>
                  <a:srgbClr val="262626"/>
                </a:solidFill>
                <a:effectLst/>
                <a:latin typeface="Arial"/>
                <a:ea typeface="Arial"/>
                <a:cs typeface="Arial"/>
              </a:rPr>
              <a:t>2</a:t>
            </a:r>
            <a:r>
              <a:rPr lang="fr-FR" sz="1600" b="0" i="0" strike="noStrike" cap="none" spc="0" baseline="0" dirty="0">
                <a:solidFill>
                  <a:srgbClr val="262626"/>
                </a:solidFill>
                <a:effectLst/>
                <a:latin typeface="Arial"/>
                <a:ea typeface="Arial"/>
                <a:cs typeface="Arial"/>
              </a:rPr>
              <a:t> &lt; 94 % à l’air ambiant au niveau de la mer, une fréquence respiratoire &gt; 30 cycles par minute, ou des infiltrats pulmonaires &gt; 50 %</a:t>
            </a:r>
          </a:p>
          <a:p>
            <a:pPr fontAlgn="base"/>
            <a:r>
              <a:rPr lang="fr-FR" sz="1600" b="1" i="0" strike="noStrike" cap="none" spc="0" baseline="0" dirty="0">
                <a:solidFill>
                  <a:srgbClr val="262626"/>
                </a:solidFill>
                <a:effectLst/>
                <a:latin typeface="Arial"/>
                <a:ea typeface="Arial"/>
                <a:cs typeface="Arial"/>
              </a:rPr>
              <a:t>Maladie critique</a:t>
            </a:r>
            <a:r>
              <a:rPr lang="fr-FR" sz="1600" b="0" i="0" strike="noStrike" cap="none" spc="0" baseline="0" dirty="0">
                <a:solidFill>
                  <a:srgbClr val="262626"/>
                </a:solidFill>
                <a:effectLst/>
                <a:latin typeface="Arial"/>
                <a:ea typeface="Arial"/>
                <a:cs typeface="Arial"/>
              </a:rPr>
              <a:t> : personnes souffrant d’insuffisance respiratoire, de choc septique et/ou de défaillance </a:t>
            </a:r>
            <a:r>
              <a:rPr lang="fr-FR" sz="1600" b="0" i="0" strike="noStrike" cap="none" spc="0" baseline="0" dirty="0" err="1">
                <a:solidFill>
                  <a:srgbClr val="262626"/>
                </a:solidFill>
                <a:effectLst/>
                <a:latin typeface="Arial"/>
                <a:ea typeface="Arial"/>
                <a:cs typeface="Arial"/>
              </a:rPr>
              <a:t>multisystémique</a:t>
            </a:r>
            <a:r>
              <a:rPr lang="fr-FR" sz="1600" b="0" i="0" strike="noStrike" cap="none" spc="0" baseline="0" dirty="0">
                <a:solidFill>
                  <a:srgbClr val="262626"/>
                </a:solidFill>
                <a:effectLst/>
                <a:latin typeface="Arial"/>
                <a:ea typeface="Arial"/>
                <a:cs typeface="Arial"/>
              </a:rPr>
              <a:t> </a:t>
            </a:r>
          </a:p>
        </p:txBody>
      </p:sp>
    </p:spTree>
    <p:extLst>
      <p:ext uri="{BB962C8B-B14F-4D97-AF65-F5344CB8AC3E}">
        <p14:creationId xmlns:p14="http://schemas.microsoft.com/office/powerpoint/2010/main" val="9760351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F3F4DA-E6FD-6199-C7FD-8B62DFEF6D54}"/>
              </a:ext>
            </a:extLst>
          </p:cNvPr>
          <p:cNvSpPr>
            <a:spLocks noGrp="1"/>
          </p:cNvSpPr>
          <p:nvPr>
            <p:ph type="title"/>
          </p:nvPr>
        </p:nvSpPr>
        <p:spPr>
          <a:xfrm>
            <a:off x="481012" y="190865"/>
            <a:ext cx="8543925" cy="800039"/>
          </a:xfrm>
        </p:spPr>
        <p:txBody>
          <a:bodyPr>
            <a:normAutofit/>
          </a:bodyPr>
          <a:lstStyle/>
          <a:p>
            <a:r>
              <a:rPr lang="fr-FR" sz="3600" b="1" i="0" strike="noStrike" cap="none" spc="0" baseline="0">
                <a:solidFill>
                  <a:srgbClr val="577F9F"/>
                </a:solidFill>
                <a:effectLst/>
                <a:latin typeface="Arial"/>
                <a:ea typeface="Arial"/>
                <a:cs typeface="Arial"/>
              </a:rPr>
              <a:t>Triage clinique : non-COVID-19 </a:t>
            </a:r>
          </a:p>
        </p:txBody>
      </p:sp>
      <p:sp>
        <p:nvSpPr>
          <p:cNvPr id="5" name="Content Placeholder 2">
            <a:extLst>
              <a:ext uri="{FF2B5EF4-FFF2-40B4-BE49-F238E27FC236}">
                <a16:creationId xmlns:a16="http://schemas.microsoft.com/office/drawing/2014/main" id="{3B19648F-AEC3-A235-9A70-494D9005F8EF}"/>
              </a:ext>
            </a:extLst>
          </p:cNvPr>
          <p:cNvSpPr>
            <a:spLocks noGrp="1"/>
          </p:cNvSpPr>
          <p:nvPr>
            <p:ph idx="1"/>
          </p:nvPr>
        </p:nvSpPr>
        <p:spPr>
          <a:xfrm>
            <a:off x="966788" y="1179530"/>
            <a:ext cx="8543925" cy="4422984"/>
          </a:xfrm>
        </p:spPr>
        <p:txBody>
          <a:bodyPr/>
          <a:lstStyle/>
          <a:p>
            <a:pPr marL="0" indent="0">
              <a:buNone/>
            </a:pPr>
            <a:r>
              <a:rPr lang="fr-FR" sz="1800" b="0" i="0" strike="noStrike" cap="none" spc="0" baseline="0" dirty="0">
                <a:solidFill>
                  <a:srgbClr val="262626"/>
                </a:solidFill>
                <a:effectLst/>
                <a:latin typeface="Arial"/>
                <a:ea typeface="Arial"/>
                <a:cs typeface="Arial"/>
              </a:rPr>
              <a:t>N’oubliez pas :</a:t>
            </a:r>
          </a:p>
          <a:p>
            <a:r>
              <a:rPr lang="fr-FR" sz="1800" b="0" i="0" strike="noStrike" cap="none" spc="0" baseline="0" dirty="0">
                <a:solidFill>
                  <a:srgbClr val="262626"/>
                </a:solidFill>
                <a:effectLst/>
                <a:latin typeface="Arial"/>
                <a:ea typeface="Arial"/>
                <a:cs typeface="Arial"/>
              </a:rPr>
              <a:t>d’autres patients ont également besoin d’accéder à des soins de santé !</a:t>
            </a:r>
          </a:p>
          <a:p>
            <a:r>
              <a:rPr lang="fr-FR" sz="1800" b="0" i="0" strike="noStrike" cap="none" spc="0" baseline="0" dirty="0">
                <a:solidFill>
                  <a:srgbClr val="262626"/>
                </a:solidFill>
                <a:effectLst/>
                <a:latin typeface="Arial"/>
                <a:ea typeface="Arial"/>
                <a:cs typeface="Arial"/>
              </a:rPr>
              <a:t>Toutes les toux et fièvres ne sont pas dues à la COVID-19.</a:t>
            </a:r>
          </a:p>
          <a:p>
            <a:r>
              <a:rPr lang="fr-FR" sz="1800" b="0" i="0" strike="noStrike" cap="none" spc="0" baseline="0" dirty="0">
                <a:solidFill>
                  <a:srgbClr val="262626"/>
                </a:solidFill>
                <a:effectLst/>
                <a:latin typeface="Arial"/>
                <a:ea typeface="Arial"/>
                <a:cs typeface="Arial"/>
              </a:rPr>
              <a:t>Tous les patients souffrant d’essoufflement ne sont pas atteints de la COVID-19.</a:t>
            </a:r>
          </a:p>
          <a:p>
            <a:pPr marL="0" indent="0">
              <a:buNone/>
            </a:pPr>
            <a:r>
              <a:rPr lang="fr-FR" sz="1800" b="0" i="0" strike="noStrike" cap="none" spc="0" baseline="0" dirty="0">
                <a:solidFill>
                  <a:srgbClr val="262626"/>
                </a:solidFill>
                <a:effectLst/>
                <a:latin typeface="Arial"/>
                <a:ea typeface="Arial"/>
                <a:cs typeface="Arial"/>
              </a:rPr>
              <a:t>ET</a:t>
            </a:r>
          </a:p>
          <a:p>
            <a:r>
              <a:rPr lang="fr-FR" sz="1800" b="0" i="0" strike="noStrike" cap="none" spc="0" baseline="0" dirty="0">
                <a:solidFill>
                  <a:srgbClr val="262626"/>
                </a:solidFill>
                <a:effectLst/>
                <a:latin typeface="Arial"/>
                <a:ea typeface="Arial"/>
                <a:cs typeface="Arial"/>
              </a:rPr>
              <a:t>Tout patient présentant tout autre type de problème médical peut également être atteint de la COVID-19.</a:t>
            </a:r>
            <a:br>
              <a:rPr sz="1800" dirty="0"/>
            </a:br>
            <a:endParaRPr lang="en-US" sz="1800" dirty="0"/>
          </a:p>
        </p:txBody>
      </p:sp>
      <p:sp>
        <p:nvSpPr>
          <p:cNvPr id="6" name="Rectangle: Rounded Corners 3">
            <a:extLst>
              <a:ext uri="{FF2B5EF4-FFF2-40B4-BE49-F238E27FC236}">
                <a16:creationId xmlns:a16="http://schemas.microsoft.com/office/drawing/2014/main" id="{13CC161D-A31A-CE5A-EEA3-A93CA12BBA41}"/>
              </a:ext>
            </a:extLst>
          </p:cNvPr>
          <p:cNvSpPr/>
          <p:nvPr/>
        </p:nvSpPr>
        <p:spPr>
          <a:xfrm>
            <a:off x="4550" y="4846320"/>
            <a:ext cx="12181233" cy="19227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pPr>
            <a:r>
              <a:rPr lang="fr-FR" sz="2400" b="1" i="0" strike="noStrike" cap="none" spc="0" baseline="0" dirty="0">
                <a:solidFill>
                  <a:srgbClr val="000000"/>
                </a:solidFill>
                <a:effectLst/>
                <a:latin typeface="Arial"/>
                <a:ea typeface="Arial"/>
                <a:cs typeface="Arial"/>
              </a:rPr>
              <a:t>En un mot</a:t>
            </a:r>
            <a:endParaRPr lang="en-US" b="1" dirty="0"/>
          </a:p>
          <a:p>
            <a:pPr marL="0" indent="0">
              <a:buNone/>
            </a:pPr>
            <a:r>
              <a:rPr lang="fr-FR" sz="2400" b="0" i="0" strike="noStrike" cap="none" spc="0" baseline="0" dirty="0">
                <a:solidFill>
                  <a:srgbClr val="000000"/>
                </a:solidFill>
                <a:effectLst/>
                <a:latin typeface="Arial"/>
                <a:ea typeface="Arial"/>
                <a:cs typeface="Arial"/>
              </a:rPr>
              <a:t>Triez tous les patients tout en prenant des précautions universelles en matière de PCI pour vous protéger et protéger les autres.</a:t>
            </a:r>
          </a:p>
          <a:p>
            <a:pPr marL="0" indent="0">
              <a:buNone/>
            </a:pPr>
            <a:r>
              <a:rPr lang="fr-FR" sz="2400" b="0" i="0" strike="noStrike" cap="none" spc="0" baseline="0" dirty="0">
                <a:solidFill>
                  <a:srgbClr val="000000"/>
                </a:solidFill>
                <a:effectLst/>
                <a:latin typeface="Arial"/>
                <a:ea typeface="Arial"/>
                <a:cs typeface="Arial"/>
              </a:rPr>
              <a:t>Faites confiance à votre formation clinique pour traiter le patient ; la COVID-19 est l’un des nombreux diagnostics possibles.</a:t>
            </a:r>
          </a:p>
        </p:txBody>
      </p:sp>
    </p:spTree>
    <p:extLst>
      <p:ext uri="{BB962C8B-B14F-4D97-AF65-F5344CB8AC3E}">
        <p14:creationId xmlns:p14="http://schemas.microsoft.com/office/powerpoint/2010/main" val="1493592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B5F6-9379-994D-D3EA-0A4851DB1E0A}"/>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Scénarios pratiques :</a:t>
            </a:r>
          </a:p>
        </p:txBody>
      </p:sp>
      <p:sp>
        <p:nvSpPr>
          <p:cNvPr id="3" name="Content Placeholder 2">
            <a:extLst>
              <a:ext uri="{FF2B5EF4-FFF2-40B4-BE49-F238E27FC236}">
                <a16:creationId xmlns:a16="http://schemas.microsoft.com/office/drawing/2014/main" id="{41C13192-E46E-BA9D-C0C4-A2A5DEBEA7D9}"/>
              </a:ext>
            </a:extLst>
          </p:cNvPr>
          <p:cNvSpPr>
            <a:spLocks noGrp="1"/>
          </p:cNvSpPr>
          <p:nvPr>
            <p:ph idx="1"/>
          </p:nvPr>
        </p:nvSpPr>
        <p:spPr/>
        <p:txBody>
          <a:bodyPr/>
          <a:lstStyle/>
          <a:p>
            <a:pPr marL="0" indent="0">
              <a:buNone/>
            </a:pPr>
            <a:r>
              <a:rPr lang="fr-FR" sz="2800" b="0" i="0" strike="noStrike" cap="none" spc="0" baseline="0">
                <a:solidFill>
                  <a:srgbClr val="262626"/>
                </a:solidFill>
                <a:effectLst/>
                <a:latin typeface="Arial"/>
                <a:ea typeface="Arial"/>
                <a:cs typeface="Arial"/>
              </a:rPr>
              <a:t>Cas 1 :</a:t>
            </a:r>
          </a:p>
          <a:p>
            <a:pPr marL="0" indent="0">
              <a:buNone/>
            </a:pPr>
            <a:r>
              <a:rPr lang="fr-FR" sz="2800" b="0" i="0" strike="noStrike" cap="none" spc="0" baseline="0">
                <a:solidFill>
                  <a:srgbClr val="262626"/>
                </a:solidFill>
                <a:effectLst/>
                <a:latin typeface="Arial"/>
                <a:ea typeface="Arial"/>
                <a:cs typeface="Arial"/>
              </a:rPr>
              <a:t>C’est votre premier jour de travail en tant qu’agent de triage.  </a:t>
            </a:r>
          </a:p>
          <a:p>
            <a:r>
              <a:rPr lang="fr-FR" sz="2800" b="0" i="0" strike="noStrike" cap="none" spc="0" baseline="0">
                <a:solidFill>
                  <a:srgbClr val="262626"/>
                </a:solidFill>
                <a:effectLst/>
                <a:latin typeface="Arial"/>
                <a:ea typeface="Arial"/>
                <a:cs typeface="Arial"/>
              </a:rPr>
              <a:t>Quel équipement de protection individuelle (EPI) devriez-vous porter pendant vos tâches aujourd’hui ?</a:t>
            </a:r>
          </a:p>
          <a:p>
            <a:r>
              <a:rPr lang="fr-FR" sz="2800" b="0" i="0" strike="noStrike" cap="none" spc="0" baseline="0">
                <a:solidFill>
                  <a:srgbClr val="262626"/>
                </a:solidFill>
                <a:effectLst/>
                <a:latin typeface="Arial"/>
                <a:ea typeface="Arial"/>
                <a:cs typeface="Arial"/>
              </a:rPr>
              <a:t>Quels outils souhaitez-vous avoir à votre disposition pour vous aider au triage ?</a:t>
            </a:r>
          </a:p>
          <a:p>
            <a:pPr marL="0" indent="0">
              <a:buNone/>
            </a:pPr>
            <a:endParaRPr lang="en-US"/>
          </a:p>
          <a:p>
            <a:pPr marL="0" indent="0">
              <a:buNone/>
            </a:pPr>
            <a:r>
              <a:rPr lang="en-US"/>
              <a:t>	</a:t>
            </a:r>
          </a:p>
        </p:txBody>
      </p:sp>
    </p:spTree>
    <p:extLst>
      <p:ext uri="{BB962C8B-B14F-4D97-AF65-F5344CB8AC3E}">
        <p14:creationId xmlns:p14="http://schemas.microsoft.com/office/powerpoint/2010/main" val="138575977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307F-13B2-217E-9F22-CBD892B0FB71}"/>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2 :</a:t>
            </a:r>
          </a:p>
        </p:txBody>
      </p:sp>
      <p:sp>
        <p:nvSpPr>
          <p:cNvPr id="3" name="Content Placeholder 2">
            <a:extLst>
              <a:ext uri="{FF2B5EF4-FFF2-40B4-BE49-F238E27FC236}">
                <a16:creationId xmlns:a16="http://schemas.microsoft.com/office/drawing/2014/main" id="{A6BDBB22-A6C6-B09E-51B5-2BEF4AF1EAA5}"/>
              </a:ext>
            </a:extLst>
          </p:cNvPr>
          <p:cNvSpPr>
            <a:spLocks noGrp="1"/>
          </p:cNvSpPr>
          <p:nvPr>
            <p:ph idx="1"/>
          </p:nvPr>
        </p:nvSpPr>
        <p:spPr/>
        <p:txBody>
          <a:bodyPr/>
          <a:lstStyle/>
          <a:p>
            <a:pPr marL="0" indent="0">
              <a:buNone/>
            </a:pPr>
            <a:r>
              <a:rPr lang="fr-FR" sz="2800" b="0" i="0" strike="noStrike" cap="none" spc="0" baseline="0">
                <a:solidFill>
                  <a:srgbClr val="262626"/>
                </a:solidFill>
                <a:effectLst/>
                <a:latin typeface="Arial"/>
                <a:ea typeface="Arial"/>
                <a:cs typeface="Arial"/>
              </a:rPr>
              <a:t>Votre premier patient est un homme de 34 ans qui vient à l’hôpital avec de la fièvre, de la toux et un malaise.   </a:t>
            </a:r>
          </a:p>
          <a:p>
            <a:r>
              <a:rPr lang="fr-FR" sz="2800" b="0" i="0" strike="noStrike" cap="none" spc="0" baseline="0">
                <a:solidFill>
                  <a:srgbClr val="262626"/>
                </a:solidFill>
                <a:effectLst/>
                <a:latin typeface="Arial"/>
                <a:ea typeface="Arial"/>
                <a:cs typeface="Arial"/>
              </a:rPr>
              <a:t>Quelles sont vos actions initiales ?</a:t>
            </a:r>
          </a:p>
          <a:p>
            <a:r>
              <a:rPr lang="fr-FR" sz="2800" b="0" i="0" strike="noStrike" cap="none" spc="0" baseline="0">
                <a:solidFill>
                  <a:srgbClr val="262626"/>
                </a:solidFill>
                <a:effectLst/>
                <a:latin typeface="Arial"/>
                <a:ea typeface="Arial"/>
                <a:cs typeface="Arial"/>
              </a:rPr>
              <a:t>Que voulez-vous savoir ? </a:t>
            </a:r>
          </a:p>
          <a:p>
            <a:r>
              <a:rPr lang="fr-FR" sz="2800" b="0" i="0" strike="noStrike" cap="none" spc="0" baseline="0">
                <a:solidFill>
                  <a:srgbClr val="262626"/>
                </a:solidFill>
                <a:effectLst/>
                <a:latin typeface="Arial"/>
                <a:ea typeface="Arial"/>
                <a:cs typeface="Arial"/>
              </a:rPr>
              <a:t>De quels outils avez-vous besoin ? </a:t>
            </a:r>
          </a:p>
          <a:p>
            <a:pPr marL="0" indent="0">
              <a:buNone/>
            </a:pPr>
            <a:endParaRPr lang="en-US"/>
          </a:p>
        </p:txBody>
      </p:sp>
    </p:spTree>
    <p:extLst>
      <p:ext uri="{BB962C8B-B14F-4D97-AF65-F5344CB8AC3E}">
        <p14:creationId xmlns:p14="http://schemas.microsoft.com/office/powerpoint/2010/main" val="376974218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6E4A-7963-A1A0-34E6-231204288CE4}"/>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2 : Plus d’informations</a:t>
            </a:r>
          </a:p>
        </p:txBody>
      </p:sp>
      <p:sp>
        <p:nvSpPr>
          <p:cNvPr id="3" name="Content Placeholder 2">
            <a:extLst>
              <a:ext uri="{FF2B5EF4-FFF2-40B4-BE49-F238E27FC236}">
                <a16:creationId xmlns:a16="http://schemas.microsoft.com/office/drawing/2014/main" id="{FF466D46-FACF-1CEB-86C4-AD35C1FBA19E}"/>
              </a:ext>
            </a:extLst>
          </p:cNvPr>
          <p:cNvSpPr>
            <a:spLocks noGrp="1"/>
          </p:cNvSpPr>
          <p:nvPr>
            <p:ph idx="1"/>
          </p:nvPr>
        </p:nvSpPr>
        <p:spPr/>
        <p:txBody>
          <a:bodyPr/>
          <a:lstStyle/>
          <a:p>
            <a:r>
              <a:rPr lang="fr-FR" sz="2800" b="0" i="0" strike="noStrike" cap="none" spc="0" baseline="0">
                <a:solidFill>
                  <a:srgbClr val="262626"/>
                </a:solidFill>
                <a:effectLst/>
                <a:latin typeface="Arial"/>
                <a:ea typeface="Arial"/>
                <a:cs typeface="Arial"/>
              </a:rPr>
              <a:t>Impression initiale :</a:t>
            </a:r>
          </a:p>
          <a:p>
            <a:pPr lvl="1"/>
            <a:r>
              <a:rPr lang="fr-FR" sz="2400" b="0" i="0" strike="noStrike" cap="none" spc="0" baseline="0">
                <a:solidFill>
                  <a:srgbClr val="262626"/>
                </a:solidFill>
                <a:effectLst/>
                <a:latin typeface="Arial"/>
                <a:ea typeface="Arial"/>
                <a:cs typeface="Arial"/>
              </a:rPr>
              <a:t>Le patient n’est pas en détresse aiguë, il fait des phrases complètes, sans augmentation évidente du travail respiratoire.  </a:t>
            </a:r>
            <a:endParaRPr lang="en-US"/>
          </a:p>
          <a:p>
            <a:r>
              <a:rPr lang="fr-FR" sz="2800" b="0" i="0" strike="noStrike" cap="none" spc="0" baseline="0">
                <a:solidFill>
                  <a:srgbClr val="262626"/>
                </a:solidFill>
                <a:effectLst/>
                <a:latin typeface="Arial"/>
                <a:ea typeface="Arial"/>
                <a:cs typeface="Arial"/>
              </a:rPr>
              <a:t>Signes vitaux :</a:t>
            </a:r>
          </a:p>
          <a:p>
            <a:pPr lvl="1"/>
            <a:r>
              <a:rPr lang="fr-FR" sz="2400" b="0" i="0" strike="noStrike" cap="none" spc="0" baseline="0">
                <a:solidFill>
                  <a:srgbClr val="262626"/>
                </a:solidFill>
                <a:effectLst/>
                <a:latin typeface="Arial"/>
                <a:ea typeface="Arial"/>
                <a:cs typeface="Arial"/>
              </a:rPr>
              <a:t>FC 89, TA 140/70, FR 14, SpO</a:t>
            </a:r>
            <a:r>
              <a:rPr lang="fr-FR" sz="2400" b="0" i="0" strike="noStrike" cap="none" spc="0" baseline="-25000">
                <a:solidFill>
                  <a:srgbClr val="262626"/>
                </a:solidFill>
                <a:effectLst/>
                <a:latin typeface="Arial"/>
                <a:ea typeface="Arial"/>
                <a:cs typeface="Arial"/>
              </a:rPr>
              <a:t>2</a:t>
            </a:r>
            <a:r>
              <a:rPr lang="fr-FR" sz="2400" b="0" i="0" strike="noStrike" cap="none" spc="0" baseline="0">
                <a:solidFill>
                  <a:srgbClr val="262626"/>
                </a:solidFill>
                <a:effectLst/>
                <a:latin typeface="Arial"/>
                <a:ea typeface="Arial"/>
                <a:cs typeface="Arial"/>
              </a:rPr>
              <a:t> 99 %, température 38,5</a:t>
            </a:r>
            <a:r>
              <a:rPr lang="fr-FR" sz="2400" b="0" i="0" strike="noStrike" cap="none" spc="0" baseline="0">
                <a:solidFill>
                  <a:srgbClr val="000000"/>
                </a:solidFill>
                <a:effectLst/>
                <a:latin typeface="Arial"/>
                <a:ea typeface="Arial"/>
                <a:cs typeface="Arial"/>
              </a:rPr>
              <a:t> °C</a:t>
            </a:r>
            <a:endParaRPr lang="en-US"/>
          </a:p>
          <a:p>
            <a:r>
              <a:rPr lang="fr-FR" sz="2800" b="0" i="0" strike="noStrike" cap="none" spc="0" baseline="0">
                <a:solidFill>
                  <a:srgbClr val="262626"/>
                </a:solidFill>
                <a:effectLst/>
                <a:latin typeface="Arial"/>
                <a:ea typeface="Arial"/>
                <a:cs typeface="Arial"/>
              </a:rPr>
              <a:t>Quelle est la prochaine étape ?</a:t>
            </a:r>
          </a:p>
          <a:p>
            <a:endParaRPr lang="en-US"/>
          </a:p>
        </p:txBody>
      </p:sp>
    </p:spTree>
    <p:extLst>
      <p:ext uri="{BB962C8B-B14F-4D97-AF65-F5344CB8AC3E}">
        <p14:creationId xmlns:p14="http://schemas.microsoft.com/office/powerpoint/2010/main" val="224167385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40D9-95FE-1C5F-4038-170CA542B051}"/>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3 :</a:t>
            </a:r>
          </a:p>
        </p:txBody>
      </p:sp>
      <p:sp>
        <p:nvSpPr>
          <p:cNvPr id="3" name="Content Placeholder 2">
            <a:extLst>
              <a:ext uri="{FF2B5EF4-FFF2-40B4-BE49-F238E27FC236}">
                <a16:creationId xmlns:a16="http://schemas.microsoft.com/office/drawing/2014/main" id="{6DDAB5A2-25E8-7593-6862-F5A861AB9648}"/>
              </a:ext>
            </a:extLst>
          </p:cNvPr>
          <p:cNvSpPr>
            <a:spLocks noGrp="1"/>
          </p:cNvSpPr>
          <p:nvPr>
            <p:ph idx="1"/>
          </p:nvPr>
        </p:nvSpPr>
        <p:spPr/>
        <p:txBody>
          <a:bodyPr/>
          <a:lstStyle/>
          <a:p>
            <a:pPr marL="0" indent="0">
              <a:buNone/>
            </a:pPr>
            <a:r>
              <a:rPr lang="fr-FR" sz="2800" b="0" i="0" strike="noStrike" cap="none" spc="0" baseline="0">
                <a:solidFill>
                  <a:srgbClr val="262626"/>
                </a:solidFill>
                <a:effectLst/>
                <a:latin typeface="Arial"/>
                <a:ea typeface="Arial"/>
                <a:cs typeface="Arial"/>
              </a:rPr>
              <a:t>Votre prochain patient est une femme de 54 ans présentant une toux, de la fièvre et un malaise.</a:t>
            </a:r>
          </a:p>
          <a:p>
            <a:r>
              <a:rPr lang="fr-FR" sz="2800" b="0" i="0" strike="noStrike" cap="none" spc="0" baseline="0">
                <a:solidFill>
                  <a:srgbClr val="262626"/>
                </a:solidFill>
                <a:effectLst/>
                <a:latin typeface="Arial"/>
                <a:ea typeface="Arial"/>
                <a:cs typeface="Arial"/>
              </a:rPr>
              <a:t>Quelles sont vos actions initiales ?</a:t>
            </a:r>
          </a:p>
          <a:p>
            <a:r>
              <a:rPr lang="fr-FR" sz="2800" b="0" i="0" strike="noStrike" cap="none" spc="0" baseline="0">
                <a:solidFill>
                  <a:srgbClr val="262626"/>
                </a:solidFill>
                <a:effectLst/>
                <a:latin typeface="Arial"/>
                <a:ea typeface="Arial"/>
                <a:cs typeface="Arial"/>
              </a:rPr>
              <a:t>Que voulez-vous savoir ? </a:t>
            </a:r>
          </a:p>
          <a:p>
            <a:r>
              <a:rPr lang="fr-FR" sz="2800" b="0" i="0" strike="noStrike" cap="none" spc="0" baseline="0">
                <a:solidFill>
                  <a:srgbClr val="262626"/>
                </a:solidFill>
                <a:effectLst/>
                <a:latin typeface="Arial"/>
                <a:ea typeface="Arial"/>
                <a:cs typeface="Arial"/>
              </a:rPr>
              <a:t>De quels outils avez-vous besoin ? </a:t>
            </a:r>
          </a:p>
          <a:p>
            <a:pPr marL="0" indent="0">
              <a:buNone/>
            </a:pPr>
            <a:r>
              <a:rPr lang="en-US"/>
              <a:t>  </a:t>
            </a:r>
          </a:p>
        </p:txBody>
      </p:sp>
    </p:spTree>
    <p:extLst>
      <p:ext uri="{BB962C8B-B14F-4D97-AF65-F5344CB8AC3E}">
        <p14:creationId xmlns:p14="http://schemas.microsoft.com/office/powerpoint/2010/main" val="180868353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745D-5E2A-7A84-496B-046E63FEF41F}"/>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3 : Plus d’informations</a:t>
            </a:r>
          </a:p>
        </p:txBody>
      </p:sp>
      <p:sp>
        <p:nvSpPr>
          <p:cNvPr id="4" name="Content Placeholder 3">
            <a:extLst>
              <a:ext uri="{FF2B5EF4-FFF2-40B4-BE49-F238E27FC236}">
                <a16:creationId xmlns:a16="http://schemas.microsoft.com/office/drawing/2014/main" id="{668AF450-DE9C-7093-6FAB-8BBAB1C7F09A}"/>
              </a:ext>
            </a:extLst>
          </p:cNvPr>
          <p:cNvSpPr>
            <a:spLocks noGrp="1"/>
          </p:cNvSpPr>
          <p:nvPr>
            <p:ph idx="1"/>
          </p:nvPr>
        </p:nvSpPr>
        <p:spPr>
          <a:xfrm>
            <a:off x="838200" y="1636730"/>
            <a:ext cx="9181289" cy="4932746"/>
          </a:xfrm>
        </p:spPr>
        <p:txBody>
          <a:bodyPr/>
          <a:lstStyle/>
          <a:p>
            <a:r>
              <a:rPr lang="fr-FR" sz="2800" b="0" i="0" strike="noStrike" cap="none" spc="0" baseline="0">
                <a:solidFill>
                  <a:srgbClr val="262626"/>
                </a:solidFill>
                <a:effectLst/>
                <a:latin typeface="Arial"/>
                <a:ea typeface="Arial"/>
                <a:cs typeface="Arial"/>
              </a:rPr>
              <a:t>Impression initiale :</a:t>
            </a:r>
          </a:p>
          <a:p>
            <a:pPr lvl="1"/>
            <a:r>
              <a:rPr lang="fr-FR" sz="2400" b="0" i="0" strike="noStrike" cap="none" spc="0" baseline="0">
                <a:solidFill>
                  <a:srgbClr val="262626"/>
                </a:solidFill>
                <a:effectLst/>
                <a:latin typeface="Arial"/>
                <a:ea typeface="Arial"/>
                <a:cs typeface="Arial"/>
              </a:rPr>
              <a:t>La patiente présente un travail respiratoire plus important, avec la capacité de répondre aux questions par des réponses courtes seulement. </a:t>
            </a:r>
          </a:p>
          <a:p>
            <a:pPr lvl="1"/>
            <a:r>
              <a:rPr lang="fr-FR" sz="2400" b="0" i="0" strike="noStrike" cap="none" spc="0" baseline="0">
                <a:solidFill>
                  <a:srgbClr val="262626"/>
                </a:solidFill>
                <a:effectLst/>
                <a:latin typeface="Arial"/>
                <a:ea typeface="Arial"/>
                <a:cs typeface="Arial"/>
              </a:rPr>
              <a:t>Elle ne peut pas se lever ou marcher sans aide.</a:t>
            </a:r>
          </a:p>
          <a:p>
            <a:r>
              <a:rPr lang="fr-FR" sz="2800" b="0" i="0" strike="noStrike" cap="none" spc="0" baseline="0">
                <a:solidFill>
                  <a:srgbClr val="262626"/>
                </a:solidFill>
                <a:effectLst/>
                <a:latin typeface="Arial"/>
                <a:ea typeface="Arial"/>
                <a:cs typeface="Arial"/>
              </a:rPr>
              <a:t>Signes vitaux :</a:t>
            </a:r>
          </a:p>
          <a:p>
            <a:pPr lvl="1"/>
            <a:r>
              <a:rPr lang="fr-FR" sz="2400" b="0" i="0" strike="noStrike" cap="none" spc="0" baseline="0">
                <a:solidFill>
                  <a:srgbClr val="262626"/>
                </a:solidFill>
                <a:effectLst/>
                <a:latin typeface="Arial"/>
                <a:ea typeface="Arial"/>
                <a:cs typeface="Arial"/>
              </a:rPr>
              <a:t>Fréquence cardiaque : 115 ; TA : 95/76 ; FR : 20 ; SpO2 91 % ; Température : 38.7</a:t>
            </a:r>
          </a:p>
          <a:p>
            <a:endParaRPr lang="en-US"/>
          </a:p>
          <a:p>
            <a:r>
              <a:rPr lang="fr-FR" sz="2800" b="0" i="0" strike="noStrike" cap="none" spc="0" baseline="0">
                <a:solidFill>
                  <a:srgbClr val="262626"/>
                </a:solidFill>
                <a:effectLst/>
                <a:latin typeface="Arial"/>
                <a:ea typeface="Arial"/>
                <a:cs typeface="Arial"/>
              </a:rPr>
              <a:t>Quelle est la prochaine étape ?</a:t>
            </a:r>
          </a:p>
        </p:txBody>
      </p:sp>
    </p:spTree>
    <p:extLst>
      <p:ext uri="{BB962C8B-B14F-4D97-AF65-F5344CB8AC3E}">
        <p14:creationId xmlns:p14="http://schemas.microsoft.com/office/powerpoint/2010/main" val="246844233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E9C697-A1D3-8CF8-FC7C-666CB3315FEE}"/>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5E247653-F4F6-F3AD-311F-E3D4F891FC29}"/>
              </a:ext>
            </a:extLst>
          </p:cNvPr>
          <p:cNvSpPr>
            <a:spLocks noGrp="1"/>
          </p:cNvSpPr>
          <p:nvPr>
            <p:ph type="title"/>
          </p:nvPr>
        </p:nvSpPr>
        <p:spPr/>
        <p:txBody>
          <a:bodyPr>
            <a:normAutofit/>
          </a:bodyPr>
          <a:lstStyle/>
          <a:p>
            <a:r>
              <a:rPr lang="fr-FR" sz="3600" b="0" i="0" strike="noStrike" cap="none" spc="300" baseline="0">
                <a:solidFill>
                  <a:srgbClr val="FFFFFF"/>
                </a:solidFill>
                <a:effectLst/>
                <a:latin typeface="Arial"/>
                <a:ea typeface="Arial"/>
                <a:cs typeface="Arial"/>
              </a:rPr>
              <a:t>Traitement et prise en charge de la COVID-19 : approche clinique</a:t>
            </a:r>
            <a:endParaRPr lang="en-US"/>
          </a:p>
        </p:txBody>
      </p:sp>
    </p:spTree>
    <p:extLst>
      <p:ext uri="{BB962C8B-B14F-4D97-AF65-F5344CB8AC3E}">
        <p14:creationId xmlns:p14="http://schemas.microsoft.com/office/powerpoint/2010/main" val="355039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0557-7B48-49AA-94A2-2CA9351BCAAD}"/>
              </a:ext>
            </a:extLst>
          </p:cNvPr>
          <p:cNvSpPr>
            <a:spLocks noGrp="1"/>
          </p:cNvSpPr>
          <p:nvPr>
            <p:ph type="title"/>
          </p:nvPr>
        </p:nvSpPr>
        <p:spPr>
          <a:xfrm>
            <a:off x="560798" y="367003"/>
            <a:ext cx="8543925" cy="800039"/>
          </a:xfrm>
        </p:spPr>
        <p:txBody>
          <a:bodyPr/>
          <a:lstStyle/>
          <a:p>
            <a:r>
              <a:rPr lang="fr-FR" sz="3600" b="1" i="0" strike="noStrike" cap="none" spc="0" baseline="0">
                <a:solidFill>
                  <a:srgbClr val="577F9F"/>
                </a:solidFill>
                <a:effectLst/>
                <a:latin typeface="Arial"/>
                <a:ea typeface="Arial"/>
                <a:cs typeface="Arial"/>
              </a:rPr>
              <a:t>Signes et symptômes de la COVID-19</a:t>
            </a:r>
          </a:p>
        </p:txBody>
      </p:sp>
      <p:pic>
        <p:nvPicPr>
          <p:cNvPr id="4" name="Picture 3">
            <a:extLst>
              <a:ext uri="{FF2B5EF4-FFF2-40B4-BE49-F238E27FC236}">
                <a16:creationId xmlns:a16="http://schemas.microsoft.com/office/drawing/2014/main" id="{3F8F4458-8D6C-4A10-9023-ED829872DDE1}"/>
              </a:ext>
            </a:extLst>
          </p:cNvPr>
          <p:cNvPicPr>
            <a:picLocks noChangeAspect="1"/>
          </p:cNvPicPr>
          <p:nvPr/>
        </p:nvPicPr>
        <p:blipFill>
          <a:blip r:embed="rId3"/>
          <a:stretch>
            <a:fillRect/>
          </a:stretch>
        </p:blipFill>
        <p:spPr>
          <a:xfrm>
            <a:off x="1232441" y="1497392"/>
            <a:ext cx="9051989" cy="5211422"/>
          </a:xfrm>
          <a:prstGeom prst="rect">
            <a:avLst/>
          </a:prstGeom>
        </p:spPr>
      </p:pic>
    </p:spTree>
    <p:extLst>
      <p:ext uri="{BB962C8B-B14F-4D97-AF65-F5344CB8AC3E}">
        <p14:creationId xmlns:p14="http://schemas.microsoft.com/office/powerpoint/2010/main" val="972445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25C6-9420-6E8B-D9C2-3F3D9733747E}"/>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Objectifs</a:t>
            </a:r>
          </a:p>
        </p:txBody>
      </p:sp>
      <p:sp>
        <p:nvSpPr>
          <p:cNvPr id="3" name="Content Placeholder 2">
            <a:extLst>
              <a:ext uri="{FF2B5EF4-FFF2-40B4-BE49-F238E27FC236}">
                <a16:creationId xmlns:a16="http://schemas.microsoft.com/office/drawing/2014/main" id="{1BD977D8-C40B-D76D-46DC-9580CAA40821}"/>
              </a:ext>
            </a:extLst>
          </p:cNvPr>
          <p:cNvSpPr>
            <a:spLocks noGrp="1"/>
          </p:cNvSpPr>
          <p:nvPr>
            <p:ph idx="1"/>
          </p:nvPr>
        </p:nvSpPr>
        <p:spPr/>
        <p:txBody>
          <a:bodyPr/>
          <a:lstStyle/>
          <a:p>
            <a:r>
              <a:rPr lang="fr-FR" sz="2800" b="0" i="0" strike="noStrike" cap="none" spc="0" baseline="0">
                <a:solidFill>
                  <a:srgbClr val="262626"/>
                </a:solidFill>
                <a:effectLst/>
                <a:latin typeface="Arial"/>
                <a:ea typeface="Arial"/>
                <a:cs typeface="Arial"/>
              </a:rPr>
              <a:t>Reconnaître les caractéristiques cliniques des patients atteints de la COVID-19.</a:t>
            </a:r>
          </a:p>
          <a:p>
            <a:r>
              <a:rPr lang="fr-FR" sz="2800" b="0" i="0" strike="noStrike" cap="none" spc="0" baseline="0">
                <a:solidFill>
                  <a:srgbClr val="262626"/>
                </a:solidFill>
                <a:effectLst/>
                <a:latin typeface="Arial"/>
                <a:ea typeface="Arial"/>
                <a:cs typeface="Arial"/>
              </a:rPr>
              <a:t>Comprendre les options de traitement et les stratégies de prise en charge.</a:t>
            </a:r>
          </a:p>
          <a:p>
            <a:r>
              <a:rPr lang="fr-FR" sz="2800" b="0" i="0" strike="noStrike" cap="none" spc="0" baseline="0">
                <a:solidFill>
                  <a:srgbClr val="262626"/>
                </a:solidFill>
                <a:effectLst/>
                <a:latin typeface="Arial"/>
                <a:ea typeface="Arial"/>
                <a:cs typeface="Arial"/>
              </a:rPr>
              <a:t>Identifier les ressources auxquelles accéder pour une mise à jour des directives cliniques relatives à la COVID-19.</a:t>
            </a:r>
          </a:p>
          <a:p>
            <a:endParaRPr lang="en-US"/>
          </a:p>
        </p:txBody>
      </p:sp>
    </p:spTree>
    <p:extLst>
      <p:ext uri="{BB962C8B-B14F-4D97-AF65-F5344CB8AC3E}">
        <p14:creationId xmlns:p14="http://schemas.microsoft.com/office/powerpoint/2010/main" val="33848314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7C871-D6BE-4B6F-8BA4-02B6FFE75AC0}"/>
              </a:ext>
            </a:extLst>
          </p:cNvPr>
          <p:cNvSpPr>
            <a:spLocks noGrp="1"/>
          </p:cNvSpPr>
          <p:nvPr>
            <p:ph type="title"/>
          </p:nvPr>
        </p:nvSpPr>
        <p:spPr>
          <a:xfrm>
            <a:off x="512829" y="412042"/>
            <a:ext cx="10515600" cy="800039"/>
          </a:xfrm>
        </p:spPr>
        <p:txBody>
          <a:bodyPr/>
          <a:lstStyle/>
          <a:p>
            <a:r>
              <a:rPr lang="fr-FR" sz="3600" b="1" i="0" strike="noStrike" cap="none" spc="0" baseline="0">
                <a:solidFill>
                  <a:srgbClr val="577F9F"/>
                </a:solidFill>
                <a:effectLst/>
                <a:latin typeface="Arial"/>
                <a:ea typeface="Arial"/>
                <a:cs typeface="Arial"/>
              </a:rPr>
              <a:t>Évaluation initiale : premier coup d’œil</a:t>
            </a:r>
          </a:p>
        </p:txBody>
      </p:sp>
      <p:sp>
        <p:nvSpPr>
          <p:cNvPr id="3" name="Content Placeholder 2">
            <a:extLst>
              <a:ext uri="{FF2B5EF4-FFF2-40B4-BE49-F238E27FC236}">
                <a16:creationId xmlns:a16="http://schemas.microsoft.com/office/drawing/2014/main" id="{3C80AD32-C6E3-4702-9909-55E04DD537AB}"/>
              </a:ext>
            </a:extLst>
          </p:cNvPr>
          <p:cNvSpPr>
            <a:spLocks noGrp="1"/>
          </p:cNvSpPr>
          <p:nvPr>
            <p:ph idx="1"/>
          </p:nvPr>
        </p:nvSpPr>
        <p:spPr>
          <a:xfrm>
            <a:off x="512829" y="1512631"/>
            <a:ext cx="11166341" cy="5180943"/>
          </a:xfrm>
        </p:spPr>
        <p:txBody>
          <a:bodyPr/>
          <a:lstStyle/>
          <a:p>
            <a:pPr marL="0" indent="0">
              <a:buNone/>
            </a:pPr>
            <a:r>
              <a:rPr lang="fr-FR" sz="2800" b="0" i="0" strike="noStrike" cap="none" spc="0" baseline="0">
                <a:solidFill>
                  <a:srgbClr val="262626"/>
                </a:solidFill>
                <a:effectLst/>
                <a:latin typeface="Arial"/>
                <a:ea typeface="Arial"/>
                <a:cs typeface="Arial"/>
              </a:rPr>
              <a:t>Avant de voir le patient, vous avez : </a:t>
            </a:r>
          </a:p>
          <a:p>
            <a:pPr marL="0" indent="0">
              <a:buNone/>
            </a:pPr>
            <a:r>
              <a:rPr lang="fr-FR" sz="2800" b="0" i="0" strike="noStrike" cap="none" spc="0" baseline="0">
                <a:solidFill>
                  <a:srgbClr val="262626"/>
                </a:solidFill>
                <a:effectLst/>
                <a:latin typeface="Arial"/>
                <a:ea typeface="Arial"/>
                <a:cs typeface="Arial"/>
              </a:rPr>
              <a:t> - Son questionnaire de référence </a:t>
            </a:r>
          </a:p>
          <a:p>
            <a:pPr marL="0" indent="0">
              <a:buNone/>
            </a:pPr>
            <a:r>
              <a:rPr lang="fr-FR" sz="2800" b="0" i="0" strike="noStrike" cap="none" spc="0" baseline="0">
                <a:solidFill>
                  <a:srgbClr val="262626"/>
                </a:solidFill>
                <a:effectLst/>
                <a:latin typeface="Arial"/>
                <a:ea typeface="Arial"/>
                <a:cs typeface="Arial"/>
              </a:rPr>
              <a:t> - Son problème principal  </a:t>
            </a:r>
          </a:p>
          <a:p>
            <a:pPr marL="0" indent="0">
              <a:buNone/>
            </a:pPr>
            <a:r>
              <a:rPr lang="fr-FR" sz="2800" b="0" i="0" strike="noStrike" cap="none" spc="0" baseline="0">
                <a:solidFill>
                  <a:srgbClr val="262626"/>
                </a:solidFill>
                <a:effectLst/>
                <a:latin typeface="Arial"/>
                <a:ea typeface="Arial"/>
                <a:cs typeface="Arial"/>
              </a:rPr>
              <a:t>Votre première évaluation lorsque vous franchissez la porte : </a:t>
            </a:r>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24D862E6-6CEF-4FBF-8BBB-41C3D4880584}"/>
              </a:ext>
            </a:extLst>
          </p:cNvPr>
          <p:cNvPicPr>
            <a:picLocks noChangeAspect="1"/>
          </p:cNvPicPr>
          <p:nvPr/>
        </p:nvPicPr>
        <p:blipFill>
          <a:blip r:embed="rId3"/>
          <a:stretch>
            <a:fillRect/>
          </a:stretch>
        </p:blipFill>
        <p:spPr>
          <a:xfrm>
            <a:off x="292569" y="4168182"/>
            <a:ext cx="2881435" cy="1615350"/>
          </a:xfrm>
          <a:prstGeom prst="rect">
            <a:avLst/>
          </a:prstGeom>
        </p:spPr>
      </p:pic>
      <p:pic>
        <p:nvPicPr>
          <p:cNvPr id="5" name="Picture 4">
            <a:extLst>
              <a:ext uri="{FF2B5EF4-FFF2-40B4-BE49-F238E27FC236}">
                <a16:creationId xmlns:a16="http://schemas.microsoft.com/office/drawing/2014/main" id="{3DD44CB4-E241-4223-B6F4-9485242E234E}"/>
              </a:ext>
            </a:extLst>
          </p:cNvPr>
          <p:cNvPicPr>
            <a:picLocks noChangeAspect="1"/>
          </p:cNvPicPr>
          <p:nvPr/>
        </p:nvPicPr>
        <p:blipFill>
          <a:blip r:embed="rId4"/>
          <a:stretch>
            <a:fillRect/>
          </a:stretch>
        </p:blipFill>
        <p:spPr>
          <a:xfrm>
            <a:off x="3396853" y="4168182"/>
            <a:ext cx="2790600" cy="1860763"/>
          </a:xfrm>
          <a:prstGeom prst="rect">
            <a:avLst/>
          </a:prstGeom>
        </p:spPr>
      </p:pic>
      <p:pic>
        <p:nvPicPr>
          <p:cNvPr id="6" name="Picture 5">
            <a:extLst>
              <a:ext uri="{FF2B5EF4-FFF2-40B4-BE49-F238E27FC236}">
                <a16:creationId xmlns:a16="http://schemas.microsoft.com/office/drawing/2014/main" id="{C3DD8391-CDF9-4FC0-8BF3-E418A8532805}"/>
              </a:ext>
            </a:extLst>
          </p:cNvPr>
          <p:cNvPicPr>
            <a:picLocks noChangeAspect="1"/>
          </p:cNvPicPr>
          <p:nvPr/>
        </p:nvPicPr>
        <p:blipFill>
          <a:blip r:embed="rId5"/>
          <a:stretch>
            <a:fillRect/>
          </a:stretch>
        </p:blipFill>
        <p:spPr>
          <a:xfrm>
            <a:off x="6561127" y="4103103"/>
            <a:ext cx="1586411" cy="2401960"/>
          </a:xfrm>
          <a:prstGeom prst="rect">
            <a:avLst/>
          </a:prstGeom>
        </p:spPr>
      </p:pic>
      <p:pic>
        <p:nvPicPr>
          <p:cNvPr id="8" name="Picture 7">
            <a:extLst>
              <a:ext uri="{FF2B5EF4-FFF2-40B4-BE49-F238E27FC236}">
                <a16:creationId xmlns:a16="http://schemas.microsoft.com/office/drawing/2014/main" id="{32266B54-9165-4DF3-BB44-01FFE9820288}"/>
              </a:ext>
            </a:extLst>
          </p:cNvPr>
          <p:cNvPicPr>
            <a:picLocks noChangeAspect="1"/>
          </p:cNvPicPr>
          <p:nvPr/>
        </p:nvPicPr>
        <p:blipFill>
          <a:blip r:embed="rId6"/>
          <a:stretch>
            <a:fillRect/>
          </a:stretch>
        </p:blipFill>
        <p:spPr>
          <a:xfrm>
            <a:off x="8695214" y="4103103"/>
            <a:ext cx="2881435" cy="2161076"/>
          </a:xfrm>
          <a:prstGeom prst="rect">
            <a:avLst/>
          </a:prstGeom>
        </p:spPr>
      </p:pic>
      <p:sp>
        <p:nvSpPr>
          <p:cNvPr id="9" name="Speech Bubble: Rectangle with Corners Rounded 8">
            <a:extLst>
              <a:ext uri="{FF2B5EF4-FFF2-40B4-BE49-F238E27FC236}">
                <a16:creationId xmlns:a16="http://schemas.microsoft.com/office/drawing/2014/main" id="{0946D4A6-9070-4717-BB8C-B6EE61D8C90F}"/>
              </a:ext>
            </a:extLst>
          </p:cNvPr>
          <p:cNvSpPr/>
          <p:nvPr/>
        </p:nvSpPr>
        <p:spPr>
          <a:xfrm>
            <a:off x="6965245" y="1711569"/>
            <a:ext cx="4713926" cy="119575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800" b="0" i="0" strike="noStrike" cap="none" spc="0" baseline="0">
                <a:solidFill>
                  <a:srgbClr val="FFFFFF"/>
                </a:solidFill>
                <a:effectLst/>
                <a:latin typeface="Arial"/>
                <a:ea typeface="Arial"/>
                <a:cs typeface="Arial"/>
              </a:rPr>
              <a:t>Les signes vitaux peuvent être à votre disposition avant que vous n’abordiez un patient ou lors de votre évaluation initiale.  </a:t>
            </a:r>
          </a:p>
        </p:txBody>
      </p:sp>
    </p:spTree>
    <p:extLst>
      <p:ext uri="{BB962C8B-B14F-4D97-AF65-F5344CB8AC3E}">
        <p14:creationId xmlns:p14="http://schemas.microsoft.com/office/powerpoint/2010/main" val="34502317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3199-66A5-4DFB-ADF6-41B14A427BBB}"/>
              </a:ext>
            </a:extLst>
          </p:cNvPr>
          <p:cNvSpPr>
            <a:spLocks noGrp="1"/>
          </p:cNvSpPr>
          <p:nvPr>
            <p:ph type="title"/>
          </p:nvPr>
        </p:nvSpPr>
        <p:spPr>
          <a:xfrm>
            <a:off x="448734" y="232895"/>
            <a:ext cx="10761133" cy="800039"/>
          </a:xfrm>
        </p:spPr>
        <p:txBody>
          <a:bodyPr>
            <a:noAutofit/>
          </a:bodyPr>
          <a:lstStyle/>
          <a:p>
            <a:r>
              <a:rPr lang="fr-FR" sz="2400" b="1" i="0" strike="noStrike" cap="none" spc="0" baseline="0" dirty="0">
                <a:solidFill>
                  <a:srgbClr val="577F9F"/>
                </a:solidFill>
                <a:effectLst/>
                <a:latin typeface="Arial"/>
                <a:ea typeface="Arial"/>
                <a:cs typeface="Arial"/>
              </a:rPr>
              <a:t>Évaluation initiale : </a:t>
            </a:r>
            <a:br>
              <a:rPr sz="2400" dirty="0"/>
            </a:br>
            <a:r>
              <a:rPr lang="fr-FR" sz="2400" b="1" i="0" strike="noStrike" cap="none" spc="0" baseline="0" dirty="0">
                <a:solidFill>
                  <a:srgbClr val="577F9F"/>
                </a:solidFill>
                <a:effectLst/>
                <a:latin typeface="Arial"/>
                <a:ea typeface="Arial"/>
                <a:cs typeface="Arial"/>
              </a:rPr>
              <a:t>Antécédents de maladie actuelle pour les symptômes respiratoires </a:t>
            </a:r>
          </a:p>
        </p:txBody>
      </p:sp>
      <p:sp>
        <p:nvSpPr>
          <p:cNvPr id="4" name="Content Placeholder 3">
            <a:extLst>
              <a:ext uri="{FF2B5EF4-FFF2-40B4-BE49-F238E27FC236}">
                <a16:creationId xmlns:a16="http://schemas.microsoft.com/office/drawing/2014/main" id="{57099A60-9C97-B026-A8E6-7AF2EABE75E9}"/>
              </a:ext>
            </a:extLst>
          </p:cNvPr>
          <p:cNvSpPr>
            <a:spLocks noGrp="1"/>
          </p:cNvSpPr>
          <p:nvPr>
            <p:ph idx="1"/>
          </p:nvPr>
        </p:nvSpPr>
        <p:spPr>
          <a:xfrm>
            <a:off x="643466" y="1264197"/>
            <a:ext cx="10371667" cy="4932746"/>
          </a:xfrm>
        </p:spPr>
        <p:txBody>
          <a:bodyPr/>
          <a:lstStyle/>
          <a:p>
            <a:r>
              <a:rPr lang="fr-FR" sz="1800" b="0" i="0" strike="noStrike" cap="none" spc="0" baseline="0" dirty="0">
                <a:solidFill>
                  <a:srgbClr val="262626"/>
                </a:solidFill>
                <a:effectLst/>
                <a:latin typeface="Arial"/>
                <a:ea typeface="Arial"/>
                <a:cs typeface="Arial"/>
              </a:rPr>
              <a:t>Date d’apparition des symptômes</a:t>
            </a:r>
          </a:p>
          <a:p>
            <a:r>
              <a:rPr lang="fr-FR" sz="1800" b="0" i="0" strike="noStrike" cap="none" spc="0" baseline="0" dirty="0">
                <a:solidFill>
                  <a:srgbClr val="262626"/>
                </a:solidFill>
                <a:effectLst/>
                <a:latin typeface="Arial"/>
                <a:ea typeface="Arial"/>
                <a:cs typeface="Arial"/>
              </a:rPr>
              <a:t>Type et gravité des symptômes ; effectuer un examen complet des systèmes, le cas échéant</a:t>
            </a:r>
          </a:p>
          <a:p>
            <a:r>
              <a:rPr lang="fr-FR" sz="1800" b="0" i="0" strike="noStrike" cap="none" spc="0" baseline="0" dirty="0">
                <a:solidFill>
                  <a:srgbClr val="262626"/>
                </a:solidFill>
                <a:effectLst/>
                <a:latin typeface="Arial"/>
                <a:ea typeface="Arial"/>
                <a:cs typeface="Arial"/>
              </a:rPr>
              <a:t>Exposition à des personnes malades, en particulier au domicile ou sur le lieu de travail</a:t>
            </a:r>
          </a:p>
          <a:p>
            <a:r>
              <a:rPr lang="fr-FR" sz="1800" b="0" i="0" strike="noStrike" cap="none" spc="0" baseline="0" dirty="0">
                <a:solidFill>
                  <a:srgbClr val="262626"/>
                </a:solidFill>
                <a:effectLst/>
                <a:latin typeface="Arial"/>
                <a:ea typeface="Arial"/>
                <a:cs typeface="Arial"/>
              </a:rPr>
              <a:t>Statut vaccinal </a:t>
            </a:r>
          </a:p>
          <a:p>
            <a:r>
              <a:rPr lang="fr-FR" sz="1800" b="0" i="0" strike="noStrike" cap="none" spc="0" baseline="0" dirty="0">
                <a:solidFill>
                  <a:srgbClr val="262626"/>
                </a:solidFill>
                <a:effectLst/>
                <a:latin typeface="Arial"/>
                <a:ea typeface="Arial"/>
                <a:cs typeface="Arial"/>
              </a:rPr>
              <a:t>Rappelez-vous : « Entièrement vacciné » signifie &gt; deux semaines depuis la dernière dose de la série, de préférence avec les rappels recommandés</a:t>
            </a:r>
          </a:p>
          <a:p>
            <a:r>
              <a:rPr lang="fr-FR" sz="1800" b="0" i="0" strike="noStrike" cap="none" spc="0" baseline="0" dirty="0">
                <a:solidFill>
                  <a:srgbClr val="262626"/>
                </a:solidFill>
                <a:effectLst/>
                <a:latin typeface="Arial"/>
                <a:ea typeface="Arial"/>
                <a:cs typeface="Arial"/>
              </a:rPr>
              <a:t>Antécédents médicaux, y compris comorbidités</a:t>
            </a:r>
          </a:p>
          <a:p>
            <a:pPr lvl="1"/>
            <a:r>
              <a:rPr lang="fr-FR" sz="1600" b="0" i="0" strike="noStrike" cap="none" spc="0" baseline="0" dirty="0">
                <a:solidFill>
                  <a:srgbClr val="262626"/>
                </a:solidFill>
                <a:effectLst/>
                <a:latin typeface="Arial"/>
                <a:ea typeface="Arial"/>
                <a:cs typeface="Arial"/>
              </a:rPr>
              <a:t>Déterminer les facteurs de risque de maladie grave</a:t>
            </a:r>
          </a:p>
          <a:p>
            <a:pPr lvl="1"/>
            <a:r>
              <a:rPr lang="fr-FR" sz="1600" b="0" i="0" strike="noStrike" cap="none" spc="0" baseline="0" dirty="0">
                <a:solidFill>
                  <a:srgbClr val="262626"/>
                </a:solidFill>
                <a:effectLst/>
                <a:latin typeface="Arial"/>
                <a:ea typeface="Arial"/>
                <a:cs typeface="Arial"/>
              </a:rPr>
              <a:t>Commencer à établir un diagnostic différentiel pour les symptômes présents</a:t>
            </a:r>
          </a:p>
          <a:p>
            <a:pPr lvl="1"/>
            <a:r>
              <a:rPr lang="fr-FR" sz="1600" b="0" i="0" strike="noStrike" cap="none" spc="0" baseline="0" dirty="0">
                <a:solidFill>
                  <a:srgbClr val="262626"/>
                </a:solidFill>
                <a:effectLst/>
                <a:latin typeface="Arial"/>
                <a:ea typeface="Arial"/>
                <a:cs typeface="Arial"/>
              </a:rPr>
              <a:t>Élaborer un plan de soins qui tient compte de la prise en charge des affections comorbides/chroniques (par ex., diabète, insuffisance cardiaque congestive (</a:t>
            </a:r>
            <a:r>
              <a:rPr lang="fr-FR" sz="1600" b="0" i="0" strike="noStrike" cap="none" spc="0" baseline="0" dirty="0" err="1">
                <a:solidFill>
                  <a:srgbClr val="262626"/>
                </a:solidFill>
                <a:effectLst/>
                <a:latin typeface="Arial"/>
                <a:ea typeface="Arial"/>
                <a:cs typeface="Arial"/>
              </a:rPr>
              <a:t>ICC</a:t>
            </a:r>
            <a:r>
              <a:rPr lang="fr-FR" sz="1600" b="0" i="0" strike="noStrike" cap="none" spc="0" baseline="0" dirty="0">
                <a:solidFill>
                  <a:srgbClr val="262626"/>
                </a:solidFill>
                <a:effectLst/>
                <a:latin typeface="Arial"/>
                <a:ea typeface="Arial"/>
                <a:cs typeface="Arial"/>
              </a:rPr>
              <a:t>), VIH ou troubles psychiatriques)</a:t>
            </a:r>
          </a:p>
          <a:p>
            <a:r>
              <a:rPr lang="fr-FR" sz="1800" b="0" i="0" strike="noStrike" cap="none" spc="0" baseline="0" dirty="0">
                <a:solidFill>
                  <a:srgbClr val="262626"/>
                </a:solidFill>
                <a:effectLst/>
                <a:latin typeface="Arial"/>
                <a:ea typeface="Arial"/>
                <a:cs typeface="Arial"/>
              </a:rPr>
              <a:t>Antécédents sociaux, environnement de travail/domicile, obstacles aux soins</a:t>
            </a:r>
          </a:p>
          <a:p>
            <a:pPr lvl="1"/>
            <a:endParaRPr lang="en-US" sz="2000" dirty="0"/>
          </a:p>
        </p:txBody>
      </p:sp>
    </p:spTree>
    <p:extLst>
      <p:ext uri="{BB962C8B-B14F-4D97-AF65-F5344CB8AC3E}">
        <p14:creationId xmlns:p14="http://schemas.microsoft.com/office/powerpoint/2010/main" val="21372411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CB3679-857B-4869-A8A5-CCA54E295AB1}"/>
              </a:ext>
            </a:extLst>
          </p:cNvPr>
          <p:cNvSpPr>
            <a:spLocks noGrp="1"/>
          </p:cNvSpPr>
          <p:nvPr>
            <p:ph type="body" idx="1"/>
          </p:nvPr>
        </p:nvSpPr>
        <p:spPr>
          <a:xfrm>
            <a:off x="1148862" y="3868615"/>
            <a:ext cx="10439457" cy="2625318"/>
          </a:xfrm>
        </p:spPr>
        <p:txBody>
          <a:bodyPr/>
          <a:lstStyle/>
          <a:p>
            <a:pPr marL="4762" indent="0">
              <a:buNone/>
            </a:pPr>
            <a:r>
              <a:rPr lang="fr-FR" sz="2800" b="0" i="0" strike="noStrike" cap="none" spc="0" baseline="0">
                <a:solidFill>
                  <a:srgbClr val="DEEBF7"/>
                </a:solidFill>
                <a:effectLst/>
                <a:latin typeface="Arial"/>
                <a:ea typeface="Arial"/>
                <a:cs typeface="Arial"/>
              </a:rPr>
              <a:t>Qu’est-ce que cela signifie, et pourquoi faut-il établir un diagnostic différentiel complet (même si l’on est certain que le patient a la COVID-19) ?</a:t>
            </a:r>
          </a:p>
        </p:txBody>
      </p:sp>
      <p:sp>
        <p:nvSpPr>
          <p:cNvPr id="5" name="Title 4">
            <a:extLst>
              <a:ext uri="{FF2B5EF4-FFF2-40B4-BE49-F238E27FC236}">
                <a16:creationId xmlns:a16="http://schemas.microsoft.com/office/drawing/2014/main" id="{A7259F6A-65EC-431F-A5C4-FC2412D81083}"/>
              </a:ext>
            </a:extLst>
          </p:cNvPr>
          <p:cNvSpPr>
            <a:spLocks noGrp="1"/>
          </p:cNvSpPr>
          <p:nvPr>
            <p:ph type="title"/>
          </p:nvPr>
        </p:nvSpPr>
        <p:spPr>
          <a:xfrm>
            <a:off x="2251388" y="2317541"/>
            <a:ext cx="8234404" cy="1671934"/>
          </a:xfrm>
        </p:spPr>
        <p:txBody>
          <a:bodyPr/>
          <a:lstStyle/>
          <a:p>
            <a:r>
              <a:rPr lang="fr-FR" sz="4800" b="1" i="0" strike="noStrike" cap="none" spc="0" baseline="0">
                <a:solidFill>
                  <a:srgbClr val="DEEBF7"/>
                </a:solidFill>
                <a:effectLst/>
                <a:latin typeface="Arial"/>
                <a:ea typeface="Arial"/>
                <a:cs typeface="Arial"/>
              </a:rPr>
              <a:t>Toutes les toux ne sont pas dues à la COVID !</a:t>
            </a:r>
          </a:p>
        </p:txBody>
      </p:sp>
    </p:spTree>
    <p:extLst>
      <p:ext uri="{BB962C8B-B14F-4D97-AF65-F5344CB8AC3E}">
        <p14:creationId xmlns:p14="http://schemas.microsoft.com/office/powerpoint/2010/main" val="18091157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ED111-9728-4575-8879-83D7E3210FBB}"/>
              </a:ext>
            </a:extLst>
          </p:cNvPr>
          <p:cNvSpPr>
            <a:spLocks noGrp="1"/>
          </p:cNvSpPr>
          <p:nvPr>
            <p:ph type="title"/>
          </p:nvPr>
        </p:nvSpPr>
        <p:spPr>
          <a:xfrm>
            <a:off x="357555" y="295417"/>
            <a:ext cx="11154508" cy="800039"/>
          </a:xfrm>
        </p:spPr>
        <p:txBody>
          <a:bodyPr>
            <a:normAutofit/>
          </a:bodyPr>
          <a:lstStyle/>
          <a:p>
            <a:r>
              <a:rPr lang="fr-FR" sz="3200" b="1" i="0" strike="noStrike" cap="none" spc="0" baseline="0">
                <a:solidFill>
                  <a:srgbClr val="577F9F"/>
                </a:solidFill>
                <a:effectLst/>
                <a:latin typeface="Arial"/>
                <a:ea typeface="Arial"/>
                <a:cs typeface="Arial"/>
              </a:rPr>
              <a:t>Symptômes fréquents et diagnostics différentiels</a:t>
            </a:r>
          </a:p>
        </p:txBody>
      </p:sp>
      <p:graphicFrame>
        <p:nvGraphicFramePr>
          <p:cNvPr id="6" name="Content Placeholder 5">
            <a:extLst>
              <a:ext uri="{FF2B5EF4-FFF2-40B4-BE49-F238E27FC236}">
                <a16:creationId xmlns:a16="http://schemas.microsoft.com/office/drawing/2014/main" id="{CB5D4BC5-1243-43C5-9E7E-34977A835C23}"/>
              </a:ext>
            </a:extLst>
          </p:cNvPr>
          <p:cNvGraphicFramePr>
            <a:graphicFrameLocks noGrp="1"/>
          </p:cNvGraphicFramePr>
          <p:nvPr>
            <p:ph idx="1"/>
            <p:extLst>
              <p:ext uri="{D42A27DB-BD31-4B8C-83A1-F6EECF244321}">
                <p14:modId xmlns:p14="http://schemas.microsoft.com/office/powerpoint/2010/main" val="2333743209"/>
              </p:ext>
            </p:extLst>
          </p:nvPr>
        </p:nvGraphicFramePr>
        <p:xfrm>
          <a:off x="457201" y="1312985"/>
          <a:ext cx="11154507" cy="5249598"/>
        </p:xfrm>
        <a:graphic>
          <a:graphicData uri="http://schemas.openxmlformats.org/drawingml/2006/table">
            <a:tbl>
              <a:tblPr firstRow="1" firstCol="1" bandRow="1">
                <a:tableStyleId>{5A111915-BE36-4E01-A7E5-04B1672EAD32}</a:tableStyleId>
              </a:tblPr>
              <a:tblGrid>
                <a:gridCol w="5175913">
                  <a:extLst>
                    <a:ext uri="{9D8B030D-6E8A-4147-A177-3AD203B41FA5}">
                      <a16:colId xmlns:a16="http://schemas.microsoft.com/office/drawing/2014/main" val="1919745828"/>
                    </a:ext>
                  </a:extLst>
                </a:gridCol>
                <a:gridCol w="5978594">
                  <a:extLst>
                    <a:ext uri="{9D8B030D-6E8A-4147-A177-3AD203B41FA5}">
                      <a16:colId xmlns:a16="http://schemas.microsoft.com/office/drawing/2014/main" val="1233066488"/>
                    </a:ext>
                  </a:extLst>
                </a:gridCol>
              </a:tblGrid>
              <a:tr h="498707">
                <a:tc>
                  <a:txBody>
                    <a:bodyPr/>
                    <a:lstStyle/>
                    <a:p>
                      <a:pPr marL="0" marR="0">
                        <a:lnSpc>
                          <a:spcPct val="100000"/>
                        </a:lnSpc>
                        <a:spcBef>
                          <a:spcPts val="600"/>
                        </a:spcBef>
                        <a:spcAft>
                          <a:spcPts val="600"/>
                        </a:spcAft>
                      </a:pPr>
                      <a:r>
                        <a:rPr lang="fr-FR" sz="2000" b="1" i="0" strike="noStrike" cap="none" spc="0" baseline="0">
                          <a:solidFill>
                            <a:srgbClr val="FFFFFF"/>
                          </a:solidFill>
                          <a:effectLst/>
                          <a:latin typeface="Arial"/>
                          <a:ea typeface="Arial"/>
                          <a:cs typeface="Arial"/>
                        </a:rPr>
                        <a:t>Symptômes</a:t>
                      </a:r>
                    </a:p>
                  </a:txBody>
                  <a:tcPr marL="68580" marR="68580" marT="0" marB="0"/>
                </a:tc>
                <a:tc>
                  <a:txBody>
                    <a:bodyPr/>
                    <a:lstStyle/>
                    <a:p>
                      <a:pPr marL="0" marR="0">
                        <a:lnSpc>
                          <a:spcPct val="100000"/>
                        </a:lnSpc>
                        <a:spcBef>
                          <a:spcPts val="600"/>
                        </a:spcBef>
                        <a:spcAft>
                          <a:spcPts val="600"/>
                        </a:spcAft>
                      </a:pPr>
                      <a:r>
                        <a:rPr lang="fr-FR" sz="2000" b="1" i="0" strike="noStrike" cap="none" spc="0" baseline="0">
                          <a:solidFill>
                            <a:srgbClr val="FFFFFF"/>
                          </a:solidFill>
                          <a:effectLst/>
                          <a:latin typeface="Arial"/>
                          <a:ea typeface="Arial"/>
                          <a:cs typeface="Arial"/>
                        </a:rPr>
                        <a:t>Diagnostics possibles</a:t>
                      </a:r>
                      <a:endParaRPr lang="en-US" sz="20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77263807"/>
                  </a:ext>
                </a:extLst>
              </a:tr>
              <a:tr h="4750891">
                <a:tc>
                  <a:txBody>
                    <a:bodyPr/>
                    <a:lstStyle/>
                    <a:p>
                      <a:pPr marL="0" marR="0">
                        <a:lnSpc>
                          <a:spcPct val="100000"/>
                        </a:lnSpc>
                        <a:spcBef>
                          <a:spcPct val="0"/>
                        </a:spcBef>
                        <a:spcAft>
                          <a:spcPct val="0"/>
                        </a:spcAft>
                      </a:pPr>
                      <a:r>
                        <a:rPr lang="fr-FR" sz="1600" b="1" i="0" strike="noStrike" cap="none" spc="0" baseline="0">
                          <a:solidFill>
                            <a:srgbClr val="000000"/>
                          </a:solidFill>
                          <a:effectLst/>
                          <a:latin typeface="Arial"/>
                          <a:ea typeface="Arial"/>
                          <a:cs typeface="Arial"/>
                        </a:rPr>
                        <a:t>Toux, essoufflement</a:t>
                      </a:r>
                    </a:p>
                    <a:p>
                      <a:pPr marL="0" marR="0">
                        <a:lnSpc>
                          <a:spcPct val="100000"/>
                        </a:lnSpc>
                        <a:spcBef>
                          <a:spcPct val="0"/>
                        </a:spcBef>
                        <a:spcAft>
                          <a:spcPct val="0"/>
                        </a:spcAft>
                      </a:pPr>
                      <a:r>
                        <a:rPr lang="fr-FR" sz="1600" b="1" i="0" strike="noStrike" cap="none" spc="0" baseline="0">
                          <a:solidFill>
                            <a:srgbClr val="000000"/>
                          </a:solidFill>
                          <a:effectLst/>
                          <a:latin typeface="Arial"/>
                          <a:ea typeface="Arial"/>
                          <a:cs typeface="Arial"/>
                        </a:rPr>
                        <a:t>Fièvre</a:t>
                      </a:r>
                    </a:p>
                    <a:p>
                      <a:pPr marL="0" marR="0">
                        <a:lnSpc>
                          <a:spcPct val="100000"/>
                        </a:lnSpc>
                        <a:spcBef>
                          <a:spcPct val="0"/>
                        </a:spcBef>
                        <a:spcAft>
                          <a:spcPct val="0"/>
                        </a:spcAft>
                      </a:pPr>
                      <a:r>
                        <a:rPr lang="fr-FR" sz="1600" b="1" i="0" strike="noStrike" cap="none" spc="0" baseline="0">
                          <a:solidFill>
                            <a:srgbClr val="000000"/>
                          </a:solidFill>
                          <a:effectLst/>
                          <a:latin typeface="Arial"/>
                          <a:ea typeface="Arial"/>
                          <a:cs typeface="Arial"/>
                        </a:rPr>
                        <a:t>Écoulement nasal, congestion</a:t>
                      </a:r>
                    </a:p>
                    <a:p>
                      <a:pPr marL="0" marR="0">
                        <a:lnSpc>
                          <a:spcPct val="100000"/>
                        </a:lnSpc>
                        <a:spcBef>
                          <a:spcPct val="0"/>
                        </a:spcBef>
                        <a:spcAft>
                          <a:spcPct val="0"/>
                        </a:spcAft>
                      </a:pPr>
                      <a:r>
                        <a:rPr lang="fr-FR" sz="1600" b="1" i="0" strike="noStrike" cap="none" spc="0" baseline="0">
                          <a:solidFill>
                            <a:srgbClr val="000000"/>
                          </a:solidFill>
                          <a:effectLst/>
                          <a:latin typeface="Arial"/>
                          <a:ea typeface="Arial"/>
                          <a:cs typeface="Arial"/>
                        </a:rPr>
                        <a:t>Mal de gorge</a:t>
                      </a:r>
                    </a:p>
                    <a:p>
                      <a:pPr marL="0" marR="0">
                        <a:lnSpc>
                          <a:spcPct val="100000"/>
                        </a:lnSpc>
                        <a:spcBef>
                          <a:spcPct val="0"/>
                        </a:spcBef>
                        <a:spcAft>
                          <a:spcPct val="0"/>
                        </a:spcAft>
                      </a:pPr>
                      <a:r>
                        <a:rPr lang="fr-FR" sz="1600" b="1" i="0" strike="noStrike" cap="none" spc="0" baseline="0">
                          <a:solidFill>
                            <a:srgbClr val="000000"/>
                          </a:solidFill>
                          <a:effectLst/>
                          <a:latin typeface="Arial"/>
                          <a:ea typeface="Arial"/>
                          <a:cs typeface="Arial"/>
                        </a:rPr>
                        <a:t>Céphalées, douleurs corporelles, douleurs musculaires</a:t>
                      </a:r>
                    </a:p>
                    <a:p>
                      <a:pPr marL="0" marR="0">
                        <a:lnSpc>
                          <a:spcPct val="100000"/>
                        </a:lnSpc>
                        <a:spcBef>
                          <a:spcPct val="0"/>
                        </a:spcBef>
                        <a:spcAft>
                          <a:spcPct val="0"/>
                        </a:spcAft>
                      </a:pPr>
                      <a:r>
                        <a:rPr lang="fr-FR" sz="1600" b="1" i="0" strike="noStrike" cap="none" spc="0" baseline="0">
                          <a:solidFill>
                            <a:srgbClr val="000000"/>
                          </a:solidFill>
                          <a:effectLst/>
                          <a:latin typeface="Arial"/>
                          <a:ea typeface="Arial"/>
                          <a:cs typeface="Arial"/>
                        </a:rPr>
                        <a:t>Douleur thoracique</a:t>
                      </a:r>
                    </a:p>
                    <a:p>
                      <a:pPr marL="0" marR="0">
                        <a:lnSpc>
                          <a:spcPct val="100000"/>
                        </a:lnSpc>
                        <a:spcBef>
                          <a:spcPct val="0"/>
                        </a:spcBef>
                        <a:spcAft>
                          <a:spcPct val="0"/>
                        </a:spcAft>
                      </a:pPr>
                      <a:r>
                        <a:rPr lang="fr-FR" sz="1600" b="1" i="0" strike="noStrike" cap="none" spc="0" baseline="0">
                          <a:solidFill>
                            <a:srgbClr val="000000"/>
                          </a:solidFill>
                          <a:effectLst/>
                          <a:latin typeface="Arial"/>
                          <a:ea typeface="Arial"/>
                          <a:cs typeface="Arial"/>
                        </a:rPr>
                        <a:t>Confusion, altération de l’état mental</a:t>
                      </a:r>
                    </a:p>
                    <a:p>
                      <a:pPr marL="0" marR="0">
                        <a:lnSpc>
                          <a:spcPct val="100000"/>
                        </a:lnSpc>
                        <a:spcBef>
                          <a:spcPct val="0"/>
                        </a:spcBef>
                        <a:spcAft>
                          <a:spcPct val="0"/>
                        </a:spcAft>
                      </a:pPr>
                      <a:r>
                        <a:rPr lang="fr-FR" sz="1600" b="1" i="0" strike="noStrike" cap="none" spc="0" baseline="0">
                          <a:solidFill>
                            <a:srgbClr val="000000"/>
                          </a:solidFill>
                          <a:effectLst/>
                          <a:latin typeface="Arial"/>
                          <a:ea typeface="Arial"/>
                          <a:cs typeface="Arial"/>
                        </a:rPr>
                        <a:t>Perte du goût ou de l’odorat*</a:t>
                      </a:r>
                    </a:p>
                    <a:p>
                      <a:pPr marL="0" marR="0" lvl="0" indent="0" algn="l" defTabSz="914400" rtl="0" eaLnBrk="1" fontAlgn="auto" latinLnBrk="0" hangingPunct="1">
                        <a:lnSpc>
                          <a:spcPct val="100000"/>
                        </a:lnSpc>
                        <a:spcBef>
                          <a:spcPct val="0"/>
                        </a:spcBef>
                        <a:spcAft>
                          <a:spcPct val="0"/>
                        </a:spcAft>
                        <a:buClrTx/>
                        <a:buSzTx/>
                        <a:buFontTx/>
                        <a:buNone/>
                        <a:defRPr/>
                      </a:pPr>
                      <a:r>
                        <a:rPr lang="fr-FR" sz="1600" b="1" i="0" strike="noStrike" cap="none" spc="0" baseline="0">
                          <a:solidFill>
                            <a:srgbClr val="000000"/>
                          </a:solidFill>
                          <a:effectLst/>
                          <a:latin typeface="Arial"/>
                          <a:ea typeface="Arial"/>
                          <a:cs typeface="Arial"/>
                        </a:rPr>
                        <a:t>Symptômes gastro-intestinaux (nausées, vomissements, diarrhée)**</a:t>
                      </a:r>
                    </a:p>
                    <a:p>
                      <a:pPr marL="0" marR="0">
                        <a:lnSpc>
                          <a:spcPct val="100000"/>
                        </a:lnSpc>
                        <a:spcBef>
                          <a:spcPct val="0"/>
                        </a:spcBef>
                        <a:spcAft>
                          <a:spcPct val="0"/>
                        </a:spcAft>
                      </a:pPr>
                      <a:endParaRPr lang="en-US" sz="1600">
                        <a:effectLst/>
                      </a:endParaRPr>
                    </a:p>
                    <a:p>
                      <a:pPr marL="0" marR="0">
                        <a:lnSpc>
                          <a:spcPct val="100000"/>
                        </a:lnSpc>
                        <a:spcBef>
                          <a:spcPts val="600"/>
                        </a:spcBef>
                        <a:spcAft>
                          <a:spcPts val="600"/>
                        </a:spcAft>
                      </a:pPr>
                      <a:r>
                        <a:rPr lang="en-US" sz="1600">
                          <a:effectLst/>
                        </a:rPr>
                        <a:t> </a:t>
                      </a:r>
                      <a:endParaRPr lang="en-US" sz="16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COVID-19 </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Autre maladie respiratoire virale (adénovirus, rhinovirus, etc.)</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Pneumonie acquise dans la communauté</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Syndrome coronarien aigu</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Lésion rénale aiguë/Insuffisance rénale</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Insuffisance cardiaque congestive (ICC)</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BPCO/Poussée d’asthme </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Reflux gastro-œsophagien pathologique/Reflux</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Autres causes infectieuses (considérez les causes de la fièvre dans votre communauté)</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Grippe</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Angine streptococcique </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Allergies saisonnières </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Accident vasculaire cérébral/Accident ischémique transitoire </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Anomalies électrolytiques</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Gastro-entérite **</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Syndrome abdominal aigu **</a:t>
                      </a:r>
                    </a:p>
                    <a:p>
                      <a:pPr marL="0" marR="0">
                        <a:lnSpc>
                          <a:spcPct val="100000"/>
                        </a:lnSpc>
                        <a:spcBef>
                          <a:spcPct val="0"/>
                        </a:spcBef>
                        <a:spcAft>
                          <a:spcPct val="0"/>
                        </a:spcAft>
                      </a:pPr>
                      <a:r>
                        <a:rPr lang="fr-FR" sz="1600" b="0" i="0" strike="noStrike" cap="none" spc="0" baseline="0">
                          <a:solidFill>
                            <a:srgbClr val="000000"/>
                          </a:solidFill>
                          <a:effectLst/>
                          <a:latin typeface="Arial"/>
                          <a:ea typeface="Arial"/>
                          <a:cs typeface="Arial"/>
                        </a:rPr>
                        <a:t>Causes liées à la grossesse **</a:t>
                      </a:r>
                    </a:p>
                  </a:txBody>
                  <a:tcPr marL="68580" marR="68580" marT="0" marB="0"/>
                </a:tc>
                <a:extLst>
                  <a:ext uri="{0D108BD9-81ED-4DB2-BD59-A6C34878D82A}">
                    <a16:rowId xmlns:a16="http://schemas.microsoft.com/office/drawing/2014/main" val="1362043829"/>
                  </a:ext>
                </a:extLst>
              </a:tr>
            </a:tbl>
          </a:graphicData>
        </a:graphic>
      </p:graphicFrame>
    </p:spTree>
    <p:extLst>
      <p:ext uri="{BB962C8B-B14F-4D97-AF65-F5344CB8AC3E}">
        <p14:creationId xmlns:p14="http://schemas.microsoft.com/office/powerpoint/2010/main" val="427500602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2FF7-A770-0634-8523-6F46ABE7020C}"/>
              </a:ext>
            </a:extLst>
          </p:cNvPr>
          <p:cNvSpPr>
            <a:spLocks noGrp="1"/>
          </p:cNvSpPr>
          <p:nvPr>
            <p:ph type="title"/>
          </p:nvPr>
        </p:nvSpPr>
        <p:spPr>
          <a:xfrm>
            <a:off x="414867" y="288524"/>
            <a:ext cx="8543925" cy="800039"/>
          </a:xfrm>
        </p:spPr>
        <p:txBody>
          <a:bodyPr/>
          <a:lstStyle/>
          <a:p>
            <a:r>
              <a:rPr lang="fr-FR" sz="3600" b="1" i="0" strike="noStrike" cap="none" spc="0" baseline="0">
                <a:solidFill>
                  <a:srgbClr val="577F9F"/>
                </a:solidFill>
                <a:effectLst/>
                <a:latin typeface="Arial"/>
                <a:ea typeface="Arial"/>
                <a:cs typeface="Arial"/>
              </a:rPr>
              <a:t>Définitions de cas : COVID-19</a:t>
            </a:r>
          </a:p>
        </p:txBody>
      </p:sp>
      <p:sp>
        <p:nvSpPr>
          <p:cNvPr id="3" name="Content Placeholder 2">
            <a:extLst>
              <a:ext uri="{FF2B5EF4-FFF2-40B4-BE49-F238E27FC236}">
                <a16:creationId xmlns:a16="http://schemas.microsoft.com/office/drawing/2014/main" id="{84691D23-7792-27F1-2551-F3948A92D032}"/>
              </a:ext>
            </a:extLst>
          </p:cNvPr>
          <p:cNvSpPr>
            <a:spLocks noGrp="1"/>
          </p:cNvSpPr>
          <p:nvPr>
            <p:ph idx="1"/>
          </p:nvPr>
        </p:nvSpPr>
        <p:spPr>
          <a:xfrm>
            <a:off x="747346" y="1230330"/>
            <a:ext cx="10697308" cy="4932746"/>
          </a:xfrm>
        </p:spPr>
        <p:txBody>
          <a:bodyPr/>
          <a:lstStyle/>
          <a:p>
            <a:pPr fontAlgn="base"/>
            <a:r>
              <a:rPr lang="fr-FR" sz="2000" b="1" i="0" strike="noStrike" cap="none" spc="0" baseline="0" dirty="0">
                <a:solidFill>
                  <a:srgbClr val="262626"/>
                </a:solidFill>
                <a:effectLst/>
                <a:latin typeface="Arial"/>
                <a:ea typeface="Arial"/>
                <a:cs typeface="Arial"/>
              </a:rPr>
              <a:t>Infection asymptomatique</a:t>
            </a:r>
            <a:r>
              <a:rPr lang="fr-FR" sz="2000" b="0" i="0" strike="noStrike" cap="none" spc="0" baseline="0" dirty="0">
                <a:solidFill>
                  <a:srgbClr val="262626"/>
                </a:solidFill>
                <a:effectLst/>
                <a:latin typeface="Arial"/>
                <a:ea typeface="Arial"/>
                <a:cs typeface="Arial"/>
              </a:rPr>
              <a:t> : personnes dont le test virologique est positif pour le SARS-CoV-2 mais qui ne présentent pas de symptômes compatibles avec la COVID-19</a:t>
            </a:r>
          </a:p>
          <a:p>
            <a:pPr fontAlgn="base"/>
            <a:r>
              <a:rPr lang="fr-FR" sz="2000" b="1" i="0" strike="noStrike" cap="none" spc="0" baseline="0" dirty="0">
                <a:solidFill>
                  <a:srgbClr val="262626"/>
                </a:solidFill>
                <a:effectLst/>
                <a:latin typeface="Arial"/>
                <a:ea typeface="Arial"/>
                <a:cs typeface="Arial"/>
              </a:rPr>
              <a:t>Maladie légère</a:t>
            </a:r>
            <a:r>
              <a:rPr lang="fr-FR" sz="2000" b="0" i="0" strike="noStrike" cap="none" spc="0" baseline="0" dirty="0">
                <a:solidFill>
                  <a:srgbClr val="262626"/>
                </a:solidFill>
                <a:effectLst/>
                <a:latin typeface="Arial"/>
                <a:ea typeface="Arial"/>
                <a:cs typeface="Arial"/>
              </a:rPr>
              <a:t> : personnes qui présentent l’un des signes et symptômes de la COVID-19 (tels que fièvre, toux, mal de gorge, malaise, céphalées, douleurs musculaires, perte du goût et de l’odorat) mais qui n’ont pas d’essoufflement, de dyspnée ou d’imagerie anormale (p. ex., radioscopie du thorax) </a:t>
            </a:r>
          </a:p>
          <a:p>
            <a:pPr fontAlgn="base"/>
            <a:r>
              <a:rPr lang="fr-FR" sz="2000" b="1" i="0" strike="noStrike" cap="none" spc="0" baseline="0" dirty="0">
                <a:solidFill>
                  <a:srgbClr val="262626"/>
                </a:solidFill>
                <a:effectLst/>
                <a:latin typeface="Arial"/>
                <a:ea typeface="Arial"/>
                <a:cs typeface="Arial"/>
              </a:rPr>
              <a:t>Maladie modérée</a:t>
            </a:r>
            <a:r>
              <a:rPr lang="fr-FR" sz="2000" b="0" i="0" strike="noStrike" cap="none" spc="0" baseline="0" dirty="0">
                <a:solidFill>
                  <a:srgbClr val="262626"/>
                </a:solidFill>
                <a:effectLst/>
                <a:latin typeface="Arial"/>
                <a:ea typeface="Arial"/>
                <a:cs typeface="Arial"/>
              </a:rPr>
              <a:t> : personnes qui présentent des signes de maladie des voies respiratoires inférieures mais qui maintiennent une saturation en oxygène (SpO</a:t>
            </a:r>
            <a:r>
              <a:rPr lang="fr-FR" sz="2000" b="0" i="0" strike="noStrike" cap="none" spc="0" baseline="-25000" dirty="0">
                <a:solidFill>
                  <a:srgbClr val="262626"/>
                </a:solidFill>
                <a:effectLst/>
                <a:latin typeface="Arial"/>
                <a:ea typeface="Arial"/>
                <a:cs typeface="Arial"/>
              </a:rPr>
              <a:t>2</a:t>
            </a:r>
            <a:r>
              <a:rPr lang="fr-FR" sz="2000" b="0" i="0" strike="noStrike" cap="none" spc="0" baseline="0" dirty="0">
                <a:solidFill>
                  <a:srgbClr val="262626"/>
                </a:solidFill>
                <a:effectLst/>
                <a:latin typeface="Arial"/>
                <a:ea typeface="Arial"/>
                <a:cs typeface="Arial"/>
              </a:rPr>
              <a:t>) ≥ 94 % à l’air ambiant au niveau de la mer</a:t>
            </a:r>
          </a:p>
          <a:p>
            <a:pPr fontAlgn="base"/>
            <a:r>
              <a:rPr lang="fr-FR" sz="2000" b="1" i="0" strike="noStrike" cap="none" spc="0" baseline="0" dirty="0">
                <a:solidFill>
                  <a:srgbClr val="262626"/>
                </a:solidFill>
                <a:effectLst/>
                <a:latin typeface="Arial"/>
                <a:ea typeface="Arial"/>
                <a:cs typeface="Arial"/>
              </a:rPr>
              <a:t>Maladie sévère</a:t>
            </a:r>
            <a:r>
              <a:rPr lang="fr-FR" sz="2000" b="0" i="0" strike="noStrike" cap="none" spc="0" baseline="0" dirty="0">
                <a:solidFill>
                  <a:srgbClr val="262626"/>
                </a:solidFill>
                <a:effectLst/>
                <a:latin typeface="Arial"/>
                <a:ea typeface="Arial"/>
                <a:cs typeface="Arial"/>
              </a:rPr>
              <a:t> : personnes qui ont une SpO</a:t>
            </a:r>
            <a:r>
              <a:rPr lang="fr-FR" sz="2000" b="0" i="0" strike="noStrike" cap="none" spc="0" baseline="-25000" dirty="0">
                <a:solidFill>
                  <a:srgbClr val="262626"/>
                </a:solidFill>
                <a:effectLst/>
                <a:latin typeface="Arial"/>
                <a:ea typeface="Arial"/>
                <a:cs typeface="Arial"/>
              </a:rPr>
              <a:t>2</a:t>
            </a:r>
            <a:r>
              <a:rPr lang="fr-FR" sz="2000" b="0" i="0" strike="noStrike" cap="none" spc="0" baseline="0" dirty="0">
                <a:solidFill>
                  <a:srgbClr val="262626"/>
                </a:solidFill>
                <a:effectLst/>
                <a:latin typeface="Arial"/>
                <a:ea typeface="Arial"/>
                <a:cs typeface="Arial"/>
              </a:rPr>
              <a:t> &lt; 94 % à l’air ambiant au niveau de la mer, une fréquence respiratoire &gt; 30 cycles par minute, ou des infiltrats pulmonaires &gt; 50 %</a:t>
            </a:r>
          </a:p>
          <a:p>
            <a:pPr fontAlgn="base"/>
            <a:r>
              <a:rPr lang="fr-FR" sz="2000" b="1" i="0" strike="noStrike" cap="none" spc="0" baseline="0" dirty="0">
                <a:solidFill>
                  <a:srgbClr val="262626"/>
                </a:solidFill>
                <a:effectLst/>
                <a:latin typeface="Arial"/>
                <a:ea typeface="Arial"/>
                <a:cs typeface="Arial"/>
              </a:rPr>
              <a:t>Maladie critique</a:t>
            </a:r>
            <a:r>
              <a:rPr lang="fr-FR" sz="2000" b="0" i="0" strike="noStrike" cap="none" spc="0" baseline="0" dirty="0">
                <a:solidFill>
                  <a:srgbClr val="262626"/>
                </a:solidFill>
                <a:effectLst/>
                <a:latin typeface="Arial"/>
                <a:ea typeface="Arial"/>
                <a:cs typeface="Arial"/>
              </a:rPr>
              <a:t> : personnes souffrant d’insuffisance respiratoire, de choc septique et/ou de défaillance </a:t>
            </a:r>
            <a:r>
              <a:rPr lang="fr-FR" sz="2000" b="0" i="0" strike="noStrike" cap="none" spc="0" baseline="0" dirty="0" err="1">
                <a:solidFill>
                  <a:srgbClr val="262626"/>
                </a:solidFill>
                <a:effectLst/>
                <a:latin typeface="Arial"/>
                <a:ea typeface="Arial"/>
                <a:cs typeface="Arial"/>
              </a:rPr>
              <a:t>multisystémique</a:t>
            </a:r>
            <a:r>
              <a:rPr lang="fr-FR" sz="2000" b="0" i="0" strike="noStrike" cap="none" spc="0" baseline="0" dirty="0">
                <a:solidFill>
                  <a:srgbClr val="262626"/>
                </a:solidFill>
                <a:effectLst/>
                <a:latin typeface="Arial"/>
                <a:ea typeface="Arial"/>
                <a:cs typeface="Arial"/>
              </a:rPr>
              <a:t> </a:t>
            </a:r>
          </a:p>
          <a:p>
            <a:pPr marL="0" indent="0">
              <a:buNone/>
            </a:pPr>
            <a:endParaRPr lang="en-US" sz="2400" dirty="0"/>
          </a:p>
        </p:txBody>
      </p:sp>
    </p:spTree>
    <p:extLst>
      <p:ext uri="{BB962C8B-B14F-4D97-AF65-F5344CB8AC3E}">
        <p14:creationId xmlns:p14="http://schemas.microsoft.com/office/powerpoint/2010/main" val="204486099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1C10FC-6827-8C59-E459-07E4618538BE}"/>
              </a:ext>
            </a:extLst>
          </p:cNvPr>
          <p:cNvSpPr>
            <a:spLocks noGrp="1"/>
          </p:cNvSpPr>
          <p:nvPr>
            <p:ph type="title"/>
          </p:nvPr>
        </p:nvSpPr>
        <p:spPr>
          <a:xfrm>
            <a:off x="838200" y="588494"/>
            <a:ext cx="10515600" cy="800039"/>
          </a:xfrm>
        </p:spPr>
        <p:txBody>
          <a:bodyPr>
            <a:normAutofit fontScale="90000"/>
          </a:bodyPr>
          <a:lstStyle/>
          <a:p>
            <a:r>
              <a:rPr lang="fr-FR" sz="3200" b="1" i="0" strike="noStrike" cap="none" spc="0" baseline="0">
                <a:solidFill>
                  <a:srgbClr val="577F9F"/>
                </a:solidFill>
                <a:effectLst/>
                <a:latin typeface="Arial"/>
                <a:ea typeface="Arial"/>
                <a:cs typeface="Arial"/>
              </a:rPr>
              <a:t>La majorité des cas de COVID-19 sont légers ou modérés, et cette proportion peut augmenter</a:t>
            </a:r>
            <a:endParaRPr lang="en-US"/>
          </a:p>
        </p:txBody>
      </p:sp>
      <p:graphicFrame>
        <p:nvGraphicFramePr>
          <p:cNvPr id="9" name="Diagram 8">
            <a:extLst>
              <a:ext uri="{FF2B5EF4-FFF2-40B4-BE49-F238E27FC236}">
                <a16:creationId xmlns:a16="http://schemas.microsoft.com/office/drawing/2014/main" id="{7FD5A5E2-3A83-FF39-4429-4A8385BCA404}"/>
              </a:ext>
            </a:extLst>
          </p:cNvPr>
          <p:cNvGraphicFramePr/>
          <p:nvPr>
            <p:extLst>
              <p:ext uri="{D42A27DB-BD31-4B8C-83A1-F6EECF244321}">
                <p14:modId xmlns:p14="http://schemas.microsoft.com/office/powerpoint/2010/main" val="2329574803"/>
              </p:ext>
            </p:extLst>
          </p:nvPr>
        </p:nvGraphicFramePr>
        <p:xfrm>
          <a:off x="633031" y="2070502"/>
          <a:ext cx="4133596" cy="3712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peech Bubble: Rectangle with Corners Rounded 3">
            <a:extLst>
              <a:ext uri="{FF2B5EF4-FFF2-40B4-BE49-F238E27FC236}">
                <a16:creationId xmlns:a16="http://schemas.microsoft.com/office/drawing/2014/main" id="{6A04D280-8B16-B226-5445-DE905B07D1F7}"/>
              </a:ext>
            </a:extLst>
          </p:cNvPr>
          <p:cNvSpPr/>
          <p:nvPr/>
        </p:nvSpPr>
        <p:spPr>
          <a:xfrm>
            <a:off x="5348849" y="4108538"/>
            <a:ext cx="6519100" cy="1366232"/>
          </a:xfrm>
          <a:prstGeom prst="wedgeRoundRectCallout">
            <a:avLst>
              <a:gd name="adj1" fmla="val -57210"/>
              <a:gd name="adj2" fmla="val -21473"/>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r>
              <a:rPr lang="fr-FR" sz="1200" b="1" i="0" strike="noStrike" cap="none" spc="0" baseline="0" dirty="0">
                <a:solidFill>
                  <a:srgbClr val="262626"/>
                </a:solidFill>
                <a:effectLst/>
                <a:latin typeface="Arial"/>
                <a:ea typeface="Arial"/>
                <a:cs typeface="Arial"/>
              </a:rPr>
              <a:t>60 à 70 % des patients peuvent être pris en charge au niveau des soins primaires et se rétablir en toute sécurité à domicile. Encouragez les patients à contacter d’abord le centre de soins primaires pour obtenir des informations, une évaluation et les conseils d’une infirmière ou d’un médecin. </a:t>
            </a:r>
            <a:endParaRPr lang="en-US" sz="1200" b="1"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p>
            <a:pPr marL="0" marR="0">
              <a:spcBef>
                <a:spcPct val="0"/>
              </a:spcBef>
              <a:spcAft>
                <a:spcPct val="0"/>
              </a:spcAft>
            </a:pPr>
            <a:endParaRPr lang="en-US" sz="1100"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p>
            <a:r>
              <a:rPr lang="fr-FR" sz="1200" b="1" i="0" strike="noStrike" cap="none" spc="0" baseline="0" dirty="0">
                <a:solidFill>
                  <a:srgbClr val="262626"/>
                </a:solidFill>
                <a:effectLst/>
                <a:latin typeface="Arial"/>
                <a:ea typeface="Arial"/>
                <a:cs typeface="Arial"/>
              </a:rPr>
              <a:t>L’isolement est essentiel</a:t>
            </a:r>
            <a:r>
              <a:rPr lang="fr-FR" sz="1200" b="0" i="0" strike="noStrike" cap="none" spc="0" baseline="0" dirty="0">
                <a:solidFill>
                  <a:srgbClr val="262626"/>
                </a:solidFill>
                <a:effectLst/>
                <a:latin typeface="Arial"/>
                <a:ea typeface="Arial"/>
                <a:cs typeface="Arial"/>
              </a:rPr>
              <a:t> pour empêcher la propagation du virus pendant que la plupart des patients se rétablissent à domicile. </a:t>
            </a:r>
            <a:endParaRPr lang="en-US" sz="1200"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1" name="Speech Bubble: Rectangle with Corners Rounded 4">
            <a:extLst>
              <a:ext uri="{FF2B5EF4-FFF2-40B4-BE49-F238E27FC236}">
                <a16:creationId xmlns:a16="http://schemas.microsoft.com/office/drawing/2014/main" id="{7EDC7725-F214-214D-2F76-0DA80D8B1481}"/>
              </a:ext>
            </a:extLst>
          </p:cNvPr>
          <p:cNvSpPr/>
          <p:nvPr/>
        </p:nvSpPr>
        <p:spPr>
          <a:xfrm>
            <a:off x="4651325" y="3073717"/>
            <a:ext cx="6907644" cy="710565"/>
          </a:xfrm>
          <a:prstGeom prst="wedgeRoundRectCallout">
            <a:avLst>
              <a:gd name="adj1" fmla="val -55350"/>
              <a:gd name="adj2" fmla="val 23611"/>
              <a:gd name="adj3" fmla="val 16667"/>
            </a:avLst>
          </a:prstGeom>
          <a:solidFill>
            <a:srgbClr val="B3E7E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a:spcBef>
                <a:spcPct val="0"/>
              </a:spcBef>
              <a:spcAft>
                <a:spcPct val="0"/>
              </a:spcAft>
            </a:pPr>
            <a:r>
              <a:rPr lang="fr-FR" sz="1400" b="1" i="0" strike="noStrike" cap="none" spc="0" baseline="0" dirty="0">
                <a:solidFill>
                  <a:srgbClr val="262626"/>
                </a:solidFill>
                <a:effectLst/>
                <a:latin typeface="Arial"/>
                <a:ea typeface="Arial"/>
                <a:cs typeface="Arial"/>
              </a:rPr>
              <a:t>10 à 20 % des patients devront être évalués et soignés dans un hôpital, le plus souvent pour administrer une oxygénothérapie médicale.</a:t>
            </a:r>
            <a:endParaRPr lang="en-US" sz="1400" dirty="0">
              <a:solidFill>
                <a:srgbClr val="262626"/>
              </a:solidFill>
              <a:effectLst/>
              <a:latin typeface="Arial"/>
              <a:ea typeface="DengXian"/>
              <a:cs typeface="Arial"/>
            </a:endParaRPr>
          </a:p>
        </p:txBody>
      </p:sp>
      <p:sp>
        <p:nvSpPr>
          <p:cNvPr id="12" name="Speech Bubble: Rectangle with Corners Rounded 5">
            <a:extLst>
              <a:ext uri="{FF2B5EF4-FFF2-40B4-BE49-F238E27FC236}">
                <a16:creationId xmlns:a16="http://schemas.microsoft.com/office/drawing/2014/main" id="{E740CB42-4BD5-9F45-35D0-87DC9A471A8E}"/>
              </a:ext>
            </a:extLst>
          </p:cNvPr>
          <p:cNvSpPr/>
          <p:nvPr/>
        </p:nvSpPr>
        <p:spPr>
          <a:xfrm>
            <a:off x="3922565" y="2070502"/>
            <a:ext cx="7146488" cy="800697"/>
          </a:xfrm>
          <a:prstGeom prst="wedgeRoundRectCallout">
            <a:avLst>
              <a:gd name="adj1" fmla="val -57764"/>
              <a:gd name="adj2" fmla="val 2694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400" b="1" i="0" strike="noStrike" cap="none" spc="0" baseline="0">
                <a:solidFill>
                  <a:srgbClr val="262626"/>
                </a:solidFill>
                <a:effectLst/>
                <a:latin typeface="Arial"/>
                <a:ea typeface="Arial"/>
                <a:cs typeface="Arial"/>
              </a:rPr>
              <a:t>5 à 10% des patients évalués à l’hôpital développeront une forme sévère de la COVID-19 et nécessiteront des soins intensifs</a:t>
            </a:r>
            <a:r>
              <a:rPr lang="fr-FR" sz="1200" b="1" i="0" strike="noStrike" cap="none" spc="0" baseline="0">
                <a:solidFill>
                  <a:srgbClr val="262626"/>
                </a:solidFill>
                <a:effectLst/>
                <a:latin typeface="Arial"/>
                <a:ea typeface="Arial"/>
                <a:cs typeface="Arial"/>
              </a:rPr>
              <a:t>. </a:t>
            </a:r>
            <a:endParaRPr lang="en-US" sz="12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162859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8CD2D-11A5-A0D0-595D-469073132E40}"/>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Questions initiales</a:t>
            </a:r>
          </a:p>
        </p:txBody>
      </p:sp>
      <p:sp>
        <p:nvSpPr>
          <p:cNvPr id="3" name="Content Placeholder 2">
            <a:extLst>
              <a:ext uri="{FF2B5EF4-FFF2-40B4-BE49-F238E27FC236}">
                <a16:creationId xmlns:a16="http://schemas.microsoft.com/office/drawing/2014/main" id="{4FBF57B2-4E83-6E88-CAE8-4FB07290900D}"/>
              </a:ext>
            </a:extLst>
          </p:cNvPr>
          <p:cNvSpPr>
            <a:spLocks noGrp="1"/>
          </p:cNvSpPr>
          <p:nvPr>
            <p:ph idx="1"/>
          </p:nvPr>
        </p:nvSpPr>
        <p:spPr>
          <a:xfrm>
            <a:off x="838200" y="1636730"/>
            <a:ext cx="9818077" cy="4932746"/>
          </a:xfrm>
        </p:spPr>
        <p:txBody>
          <a:bodyPr vert="horz" lIns="91440" tIns="45720" rIns="91440" bIns="45720" rtlCol="0" anchor="t">
            <a:noAutofit/>
          </a:bodyPr>
          <a:lstStyle/>
          <a:p>
            <a:pPr rtl="0" fontAlgn="base">
              <a:spcBef>
                <a:spcPct val="0"/>
              </a:spcBef>
              <a:spcAft>
                <a:spcPct val="0"/>
              </a:spcAft>
            </a:pPr>
            <a:r>
              <a:rPr lang="fr-FR" sz="2400" b="1" i="0" strike="noStrike" cap="none" spc="0" baseline="0" dirty="0">
                <a:solidFill>
                  <a:srgbClr val="000000"/>
                </a:solidFill>
                <a:effectLst/>
                <a:latin typeface="Arial"/>
                <a:ea typeface="Arial"/>
                <a:cs typeface="Arial"/>
              </a:rPr>
              <a:t>Ce patient est-il atteint de la COVID-19 ?</a:t>
            </a:r>
          </a:p>
          <a:p>
            <a:pPr lvl="1" fontAlgn="base">
              <a:spcBef>
                <a:spcPct val="0"/>
              </a:spcBef>
            </a:pPr>
            <a:r>
              <a:rPr lang="fr-FR" sz="2000" b="0" i="0" strike="noStrike" cap="none" spc="0" baseline="0" dirty="0">
                <a:solidFill>
                  <a:srgbClr val="000000"/>
                </a:solidFill>
                <a:effectLst/>
                <a:latin typeface="Arial"/>
                <a:ea typeface="Arial"/>
                <a:cs typeface="Arial"/>
              </a:rPr>
              <a:t>Des tests antigéniques rapides doivent être effectués pour confirmer le statut. Ou vérifiez les résultats d’un test PCR récent ou d’un test rapide effectué à domicile.</a:t>
            </a:r>
          </a:p>
          <a:p>
            <a:pPr marL="346075" lvl="1" indent="0" fontAlgn="base">
              <a:spcBef>
                <a:spcPct val="0"/>
              </a:spcBef>
              <a:buNone/>
            </a:pPr>
            <a:r>
              <a:rPr lang="fr-FR" sz="2000" b="0" i="0" strike="noStrike" cap="none" spc="0" baseline="0" dirty="0">
                <a:solidFill>
                  <a:srgbClr val="000000"/>
                </a:solidFill>
                <a:effectLst/>
                <a:latin typeface="Arial"/>
                <a:ea typeface="Arial"/>
                <a:cs typeface="Arial"/>
              </a:rPr>
              <a:t>Si OUI</a:t>
            </a:r>
          </a:p>
          <a:p>
            <a:pPr fontAlgn="base">
              <a:spcBef>
                <a:spcPct val="0"/>
              </a:spcBef>
            </a:pPr>
            <a:r>
              <a:rPr lang="fr-FR" sz="2400" b="1" i="0" strike="noStrike" cap="none" spc="0" baseline="0" dirty="0">
                <a:solidFill>
                  <a:srgbClr val="000000"/>
                </a:solidFill>
                <a:effectLst/>
                <a:latin typeface="Arial"/>
                <a:ea typeface="Arial"/>
                <a:cs typeface="Arial"/>
              </a:rPr>
              <a:t>Ce patient présente-t-il des symptômes graves ?</a:t>
            </a:r>
          </a:p>
          <a:p>
            <a:pPr lvl="1" fontAlgn="base">
              <a:spcBef>
                <a:spcPct val="0"/>
              </a:spcBef>
            </a:pPr>
            <a:r>
              <a:rPr lang="fr-FR" sz="2000" b="0" i="0" strike="noStrike" cap="none" spc="0" baseline="0" dirty="0">
                <a:solidFill>
                  <a:srgbClr val="000000"/>
                </a:solidFill>
                <a:effectLst/>
                <a:latin typeface="Arial"/>
                <a:ea typeface="Arial"/>
                <a:cs typeface="Arial"/>
              </a:rPr>
              <a:t>Dyspnée, SpO2 ≤ 94 %, nouveaux besoins en O2, confusion, détresse respiratoire, nécessité de recourir à des analyses biologiques ou des examens d’imagerie supplémentaires</a:t>
            </a:r>
          </a:p>
          <a:p>
            <a:pPr lvl="1" fontAlgn="base">
              <a:spcBef>
                <a:spcPct val="0"/>
              </a:spcBef>
            </a:pPr>
            <a:r>
              <a:rPr lang="fr-FR" sz="2000" b="0" i="0" strike="noStrike" cap="none" spc="0" baseline="0" dirty="0">
                <a:solidFill>
                  <a:srgbClr val="000000"/>
                </a:solidFill>
                <a:effectLst/>
                <a:latin typeface="Arial"/>
                <a:ea typeface="Arial"/>
                <a:cs typeface="Arial"/>
              </a:rPr>
              <a:t>Les patients </a:t>
            </a:r>
            <a:r>
              <a:rPr lang="fr-FR" sz="2000" b="0" i="0" strike="noStrike" cap="none" spc="0" baseline="0" dirty="0" err="1">
                <a:solidFill>
                  <a:srgbClr val="000000"/>
                </a:solidFill>
                <a:effectLst/>
                <a:latin typeface="Arial"/>
                <a:ea typeface="Arial"/>
                <a:cs typeface="Arial"/>
              </a:rPr>
              <a:t>gravs</a:t>
            </a:r>
            <a:r>
              <a:rPr lang="fr-FR" sz="2000" b="0" i="0" strike="noStrike" cap="none" spc="0" baseline="0" dirty="0">
                <a:solidFill>
                  <a:srgbClr val="000000"/>
                </a:solidFill>
                <a:effectLst/>
                <a:latin typeface="Arial"/>
                <a:ea typeface="Arial"/>
                <a:cs typeface="Arial"/>
              </a:rPr>
              <a:t> nécessitent un niveau de soins plus élevé ou une admission à l’hôpital</a:t>
            </a:r>
          </a:p>
          <a:p>
            <a:pPr lvl="1" fontAlgn="base">
              <a:spcBef>
                <a:spcPct val="0"/>
              </a:spcBef>
            </a:pPr>
            <a:r>
              <a:rPr lang="fr-FR" sz="2000" b="0" i="0" strike="noStrike" cap="none" spc="0" baseline="0" dirty="0">
                <a:solidFill>
                  <a:srgbClr val="000000"/>
                </a:solidFill>
                <a:effectLst/>
                <a:latin typeface="Arial"/>
                <a:ea typeface="Arial"/>
                <a:cs typeface="Arial"/>
              </a:rPr>
              <a:t>L’éligibilité des patients aux antiviraux oraux doit être évaluée pour les formes légères et modérées.</a:t>
            </a:r>
            <a:endParaRPr lang="en-US" sz="2000" b="0" i="0" u="none" strike="noStrike" dirty="0">
              <a:solidFill>
                <a:srgbClr val="B9202F"/>
              </a:solidFill>
              <a:effectLst/>
              <a:latin typeface="+mn-lt"/>
              <a:cs typeface="Arial"/>
            </a:endParaRPr>
          </a:p>
          <a:p>
            <a:pPr fontAlgn="base">
              <a:spcBef>
                <a:spcPct val="0"/>
              </a:spcBef>
            </a:pPr>
            <a:endParaRPr lang="en-US" sz="2000" b="0" i="0" u="none" strike="noStrike" dirty="0">
              <a:solidFill>
                <a:srgbClr val="000000"/>
              </a:solidFill>
              <a:effectLst/>
              <a:latin typeface="+mn-lt"/>
            </a:endParaRPr>
          </a:p>
          <a:p>
            <a:pPr fontAlgn="base">
              <a:spcBef>
                <a:spcPct val="0"/>
              </a:spcBef>
            </a:pPr>
            <a:r>
              <a:rPr lang="fr-FR" sz="2400" b="1" i="0" strike="noStrike" cap="none" spc="0" baseline="0" dirty="0">
                <a:solidFill>
                  <a:srgbClr val="000000"/>
                </a:solidFill>
                <a:effectLst/>
                <a:latin typeface="Arial"/>
                <a:ea typeface="Arial"/>
                <a:cs typeface="Arial"/>
              </a:rPr>
              <a:t>Ce patient présente-t-il des symptômes depuis moins de 5 jours ?</a:t>
            </a:r>
            <a:endParaRPr lang="en-US" sz="2400" b="1" i="0" u="none" strike="noStrike" dirty="0">
              <a:solidFill>
                <a:srgbClr val="B9202F"/>
              </a:solidFill>
              <a:effectLst/>
              <a:latin typeface="+mn-lt"/>
              <a:cs typeface="Arial"/>
            </a:endParaRPr>
          </a:p>
          <a:p>
            <a:pPr rtl="0" fontAlgn="base">
              <a:spcBef>
                <a:spcPct val="0"/>
              </a:spcBef>
              <a:spcAft>
                <a:spcPct val="0"/>
              </a:spcAft>
            </a:pPr>
            <a:endParaRPr lang="en-US" sz="1800" b="0" i="0" u="none" strike="noStrike" dirty="0">
              <a:solidFill>
                <a:srgbClr val="B9202F"/>
              </a:solidFill>
              <a:effectLst/>
              <a:latin typeface="Calibri" panose="020F0502020204030204" pitchFamily="34" charset="0"/>
            </a:endParaRPr>
          </a:p>
        </p:txBody>
      </p:sp>
    </p:spTree>
    <p:extLst>
      <p:ext uri="{BB962C8B-B14F-4D97-AF65-F5344CB8AC3E}">
        <p14:creationId xmlns:p14="http://schemas.microsoft.com/office/powerpoint/2010/main" val="28809181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DDA52-B5D6-2AD8-0EAB-932479DF1795}"/>
              </a:ext>
            </a:extLst>
          </p:cNvPr>
          <p:cNvSpPr>
            <a:spLocks noGrp="1"/>
          </p:cNvSpPr>
          <p:nvPr>
            <p:ph type="title"/>
          </p:nvPr>
        </p:nvSpPr>
        <p:spPr>
          <a:xfrm>
            <a:off x="662354" y="465402"/>
            <a:ext cx="8543925" cy="800039"/>
          </a:xfrm>
        </p:spPr>
        <p:txBody>
          <a:bodyPr>
            <a:normAutofit fontScale="90000"/>
          </a:bodyPr>
          <a:lstStyle/>
          <a:p>
            <a:r>
              <a:rPr lang="fr-FR" sz="3600" b="1" i="0" strike="noStrike" cap="none" spc="0" baseline="0">
                <a:solidFill>
                  <a:srgbClr val="577F9F"/>
                </a:solidFill>
                <a:effectLst/>
                <a:latin typeface="Arial"/>
                <a:ea typeface="Arial"/>
                <a:cs typeface="Arial"/>
              </a:rPr>
              <a:t>Résultats du test antigénique rapide de la COVID</a:t>
            </a:r>
          </a:p>
        </p:txBody>
      </p:sp>
      <p:pic>
        <p:nvPicPr>
          <p:cNvPr id="5" name="Picture 4" descr="Graphical user interface, text, chat or text message&#10;&#10;Description automatically generated">
            <a:extLst>
              <a:ext uri="{FF2B5EF4-FFF2-40B4-BE49-F238E27FC236}">
                <a16:creationId xmlns:a16="http://schemas.microsoft.com/office/drawing/2014/main" id="{DAC86CCE-39DD-A704-B1DD-E4D9080F129E}"/>
              </a:ext>
            </a:extLst>
          </p:cNvPr>
          <p:cNvPicPr>
            <a:picLocks noChangeAspect="1"/>
          </p:cNvPicPr>
          <p:nvPr/>
        </p:nvPicPr>
        <p:blipFill>
          <a:blip r:embed="rId3"/>
          <a:stretch>
            <a:fillRect/>
          </a:stretch>
        </p:blipFill>
        <p:spPr>
          <a:xfrm>
            <a:off x="2509627" y="1484684"/>
            <a:ext cx="7172745" cy="4784822"/>
          </a:xfrm>
          <a:prstGeom prst="rect">
            <a:avLst/>
          </a:prstGeom>
        </p:spPr>
      </p:pic>
    </p:spTree>
    <p:extLst>
      <p:ext uri="{BB962C8B-B14F-4D97-AF65-F5344CB8AC3E}">
        <p14:creationId xmlns:p14="http://schemas.microsoft.com/office/powerpoint/2010/main" val="22284276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F0BC-3CD6-8962-0207-793A1DEF3B7D}"/>
              </a:ext>
            </a:extLst>
          </p:cNvPr>
          <p:cNvSpPr>
            <a:spLocks noGrp="1"/>
          </p:cNvSpPr>
          <p:nvPr>
            <p:ph type="title"/>
          </p:nvPr>
        </p:nvSpPr>
        <p:spPr>
          <a:xfrm>
            <a:off x="838200" y="288524"/>
            <a:ext cx="8543925" cy="800039"/>
          </a:xfrm>
        </p:spPr>
        <p:txBody>
          <a:bodyPr/>
          <a:lstStyle/>
          <a:p>
            <a:r>
              <a:rPr lang="fr-FR" sz="3600" b="1" i="0" strike="noStrike" cap="none" spc="0" baseline="0">
                <a:solidFill>
                  <a:srgbClr val="577F9F"/>
                </a:solidFill>
                <a:effectLst/>
                <a:latin typeface="Arial"/>
                <a:ea typeface="Arial"/>
                <a:cs typeface="Arial"/>
              </a:rPr>
              <a:t>Approches thérapeutiques </a:t>
            </a:r>
          </a:p>
        </p:txBody>
      </p:sp>
      <p:sp>
        <p:nvSpPr>
          <p:cNvPr id="3" name="Content Placeholder 2">
            <a:extLst>
              <a:ext uri="{FF2B5EF4-FFF2-40B4-BE49-F238E27FC236}">
                <a16:creationId xmlns:a16="http://schemas.microsoft.com/office/drawing/2014/main" id="{8C5275F3-136E-5F88-8B27-3DE4D8CF81E9}"/>
              </a:ext>
            </a:extLst>
          </p:cNvPr>
          <p:cNvSpPr>
            <a:spLocks noGrp="1"/>
          </p:cNvSpPr>
          <p:nvPr>
            <p:ph idx="1"/>
          </p:nvPr>
        </p:nvSpPr>
        <p:spPr>
          <a:xfrm>
            <a:off x="838200" y="1232283"/>
            <a:ext cx="9325708" cy="4932746"/>
          </a:xfrm>
        </p:spPr>
        <p:txBody>
          <a:bodyPr>
            <a:normAutofit fontScale="87500" lnSpcReduction="10000"/>
          </a:bodyPr>
          <a:lstStyle/>
          <a:p>
            <a:r>
              <a:rPr lang="fr-FR" sz="2600" b="1" i="0" strike="noStrike" cap="none" spc="0" baseline="0">
                <a:solidFill>
                  <a:srgbClr val="262626"/>
                </a:solidFill>
                <a:effectLst/>
                <a:latin typeface="Arial"/>
                <a:ea typeface="Arial"/>
                <a:cs typeface="Arial"/>
              </a:rPr>
              <a:t>Maladie grave/critique :</a:t>
            </a:r>
          </a:p>
          <a:p>
            <a:pPr lvl="1"/>
            <a:r>
              <a:rPr lang="fr-FR" sz="2200" b="0" i="0" strike="noStrike" cap="none" spc="0" baseline="0">
                <a:solidFill>
                  <a:srgbClr val="262626"/>
                </a:solidFill>
                <a:effectLst/>
                <a:latin typeface="Arial"/>
                <a:ea typeface="Arial"/>
                <a:cs typeface="Arial"/>
              </a:rPr>
              <a:t>Nécessitera des soins à l’hôpital, il peut être nécessaire d’organiser le transfert</a:t>
            </a:r>
          </a:p>
          <a:p>
            <a:pPr lvl="1"/>
            <a:r>
              <a:rPr lang="fr-FR" sz="2200" b="0" i="0" strike="noStrike" cap="none" spc="0" baseline="0">
                <a:solidFill>
                  <a:srgbClr val="262626"/>
                </a:solidFill>
                <a:effectLst/>
                <a:latin typeface="Arial"/>
                <a:ea typeface="Arial"/>
                <a:cs typeface="Arial"/>
              </a:rPr>
              <a:t>Les interventions peuvent inclure :</a:t>
            </a:r>
          </a:p>
          <a:p>
            <a:pPr lvl="2"/>
            <a:r>
              <a:rPr lang="fr-FR" sz="1900" b="0" i="0" strike="noStrike" cap="none" spc="0" baseline="0">
                <a:solidFill>
                  <a:srgbClr val="262626"/>
                </a:solidFill>
                <a:effectLst/>
                <a:latin typeface="Arial"/>
                <a:ea typeface="Arial"/>
                <a:cs typeface="Arial"/>
              </a:rPr>
              <a:t>Oxygène, titré et administré comme indiqué</a:t>
            </a:r>
          </a:p>
          <a:p>
            <a:pPr lvl="2"/>
            <a:r>
              <a:rPr lang="fr-FR" sz="1900" b="0" i="0" strike="noStrike" cap="none" spc="0" baseline="0">
                <a:solidFill>
                  <a:srgbClr val="262626"/>
                </a:solidFill>
                <a:effectLst/>
                <a:latin typeface="Arial"/>
                <a:ea typeface="Arial"/>
                <a:cs typeface="Arial"/>
              </a:rPr>
              <a:t>Dexaméthasone : si nouveau besoin en oxygène</a:t>
            </a:r>
          </a:p>
          <a:p>
            <a:pPr lvl="2"/>
            <a:r>
              <a:rPr lang="fr-FR" sz="1900" b="0" i="0" strike="noStrike" cap="none" spc="0" baseline="0">
                <a:solidFill>
                  <a:srgbClr val="262626"/>
                </a:solidFill>
                <a:effectLst/>
                <a:latin typeface="Arial"/>
                <a:ea typeface="Arial"/>
                <a:cs typeface="Arial"/>
              </a:rPr>
              <a:t>Envisager le remdésivir</a:t>
            </a:r>
          </a:p>
          <a:p>
            <a:pPr lvl="2"/>
            <a:r>
              <a:rPr lang="fr-FR" sz="1900" b="0" i="0" strike="noStrike" cap="none" spc="0" baseline="0">
                <a:solidFill>
                  <a:srgbClr val="262626"/>
                </a:solidFill>
                <a:effectLst/>
                <a:latin typeface="Arial"/>
                <a:ea typeface="Arial"/>
                <a:cs typeface="Arial"/>
              </a:rPr>
              <a:t>Envisager le tocilizumab ou le baricitinib</a:t>
            </a:r>
            <a:endParaRPr lang="en-US"/>
          </a:p>
          <a:p>
            <a:pPr lvl="2"/>
            <a:r>
              <a:rPr lang="fr-FR" sz="1900" b="0" i="0" strike="noStrike" cap="none" spc="0" baseline="0">
                <a:solidFill>
                  <a:srgbClr val="262626"/>
                </a:solidFill>
                <a:effectLst/>
                <a:latin typeface="Arial"/>
                <a:ea typeface="Arial"/>
                <a:cs typeface="Arial"/>
              </a:rPr>
              <a:t>Anticoagulation</a:t>
            </a:r>
          </a:p>
          <a:p>
            <a:pPr lvl="2"/>
            <a:r>
              <a:rPr lang="fr-FR" sz="1900" b="0" i="0" strike="noStrike" cap="none" spc="0" baseline="0">
                <a:solidFill>
                  <a:srgbClr val="262626"/>
                </a:solidFill>
                <a:effectLst/>
                <a:latin typeface="Arial"/>
                <a:ea typeface="Arial"/>
                <a:cs typeface="Arial"/>
              </a:rPr>
              <a:t>Traitement symptomatique</a:t>
            </a:r>
          </a:p>
          <a:p>
            <a:pPr lvl="2"/>
            <a:r>
              <a:rPr lang="fr-FR" sz="1900" b="0" i="0" strike="noStrike" cap="none" spc="0" baseline="0">
                <a:solidFill>
                  <a:srgbClr val="262626"/>
                </a:solidFill>
                <a:effectLst/>
                <a:latin typeface="Arial"/>
                <a:ea typeface="Arial"/>
                <a:cs typeface="Arial"/>
              </a:rPr>
              <a:t>Traitements supplémentaires selon les directives cliniques mises à jour</a:t>
            </a:r>
          </a:p>
          <a:p>
            <a:r>
              <a:rPr lang="fr-FR" sz="2600" b="1" i="0" strike="noStrike" cap="none" spc="0" baseline="0">
                <a:solidFill>
                  <a:srgbClr val="262626"/>
                </a:solidFill>
                <a:effectLst/>
                <a:latin typeface="Arial"/>
                <a:ea typeface="Arial"/>
                <a:cs typeface="Arial"/>
              </a:rPr>
              <a:t>Maladie légère/modérée :</a:t>
            </a:r>
          </a:p>
          <a:p>
            <a:pPr lvl="1"/>
            <a:r>
              <a:rPr lang="fr-FR" sz="2200" b="0" i="0" strike="noStrike" cap="none" spc="0" baseline="0">
                <a:solidFill>
                  <a:srgbClr val="262626"/>
                </a:solidFill>
                <a:effectLst/>
                <a:latin typeface="Arial"/>
                <a:ea typeface="Arial"/>
                <a:cs typeface="Arial"/>
              </a:rPr>
              <a:t>Peut généralement être surveillée à domicile pour la progression par rapport à la résolution</a:t>
            </a:r>
          </a:p>
          <a:p>
            <a:pPr lvl="1"/>
            <a:r>
              <a:rPr lang="fr-FR" sz="2200" b="0" i="0" strike="noStrike" cap="none" spc="0" baseline="0">
                <a:solidFill>
                  <a:srgbClr val="262626"/>
                </a:solidFill>
                <a:effectLst/>
                <a:latin typeface="Arial"/>
                <a:ea typeface="Arial"/>
                <a:cs typeface="Arial"/>
              </a:rPr>
              <a:t>Envisager l’éligibilité aux antiviraux oraux, « dépister et traiter »</a:t>
            </a:r>
          </a:p>
          <a:p>
            <a:pPr lvl="1"/>
            <a:r>
              <a:rPr lang="fr-FR" sz="2200" b="0" i="0" strike="noStrike" cap="none" spc="0" baseline="0">
                <a:solidFill>
                  <a:srgbClr val="262626"/>
                </a:solidFill>
                <a:effectLst/>
                <a:latin typeface="Arial"/>
                <a:ea typeface="Arial"/>
                <a:cs typeface="Arial"/>
              </a:rPr>
              <a:t>Prise en charge symptomatique/Soins de soutien</a:t>
            </a:r>
          </a:p>
        </p:txBody>
      </p:sp>
    </p:spTree>
    <p:extLst>
      <p:ext uri="{BB962C8B-B14F-4D97-AF65-F5344CB8AC3E}">
        <p14:creationId xmlns:p14="http://schemas.microsoft.com/office/powerpoint/2010/main" val="10465623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E2EA-3840-1DEA-1027-DDB0BA687A01}"/>
              </a:ext>
            </a:extLst>
          </p:cNvPr>
          <p:cNvSpPr>
            <a:spLocks noGrp="1"/>
          </p:cNvSpPr>
          <p:nvPr>
            <p:ph type="title"/>
          </p:nvPr>
        </p:nvSpPr>
        <p:spPr>
          <a:xfrm>
            <a:off x="0" y="-88928"/>
            <a:ext cx="8543925" cy="800039"/>
          </a:xfrm>
        </p:spPr>
        <p:txBody>
          <a:bodyPr>
            <a:normAutofit fontScale="90000"/>
          </a:bodyPr>
          <a:lstStyle/>
          <a:p>
            <a:r>
              <a:rPr lang="fr-FR" sz="3600" b="1" i="0" strike="noStrike" cap="none" spc="0" baseline="0" dirty="0">
                <a:solidFill>
                  <a:srgbClr val="577F9F"/>
                </a:solidFill>
                <a:effectLst/>
                <a:latin typeface="Arial"/>
                <a:ea typeface="Arial"/>
                <a:cs typeface="Arial"/>
              </a:rPr>
              <a:t>Chronologie de la pandémie de COVID-19</a:t>
            </a:r>
          </a:p>
        </p:txBody>
      </p:sp>
      <p:pic>
        <p:nvPicPr>
          <p:cNvPr id="9" name="Picture 8">
            <a:extLst>
              <a:ext uri="{FF2B5EF4-FFF2-40B4-BE49-F238E27FC236}">
                <a16:creationId xmlns:a16="http://schemas.microsoft.com/office/drawing/2014/main" id="{F6BA6805-C7EA-47D7-A738-DE5E37DB74AB}"/>
              </a:ext>
            </a:extLst>
          </p:cNvPr>
          <p:cNvPicPr>
            <a:picLocks noChangeAspect="1"/>
          </p:cNvPicPr>
          <p:nvPr/>
        </p:nvPicPr>
        <p:blipFill>
          <a:blip r:embed="rId3"/>
          <a:stretch>
            <a:fillRect/>
          </a:stretch>
        </p:blipFill>
        <p:spPr>
          <a:xfrm>
            <a:off x="2943219" y="711111"/>
            <a:ext cx="8478321" cy="5984697"/>
          </a:xfrm>
          <a:prstGeom prst="rect">
            <a:avLst/>
          </a:prstGeom>
        </p:spPr>
      </p:pic>
      <p:sp>
        <p:nvSpPr>
          <p:cNvPr id="10" name="TextBox 9">
            <a:extLst>
              <a:ext uri="{FF2B5EF4-FFF2-40B4-BE49-F238E27FC236}">
                <a16:creationId xmlns:a16="http://schemas.microsoft.com/office/drawing/2014/main" id="{4C2D91AC-9FDF-4555-A334-6E05902C3D8B}"/>
              </a:ext>
            </a:extLst>
          </p:cNvPr>
          <p:cNvSpPr txBox="1"/>
          <p:nvPr/>
        </p:nvSpPr>
        <p:spPr>
          <a:xfrm>
            <a:off x="225778" y="1783645"/>
            <a:ext cx="2491663" cy="1737360"/>
          </a:xfrm>
          <a:prstGeom prst="rect">
            <a:avLst/>
          </a:prstGeom>
          <a:noFill/>
        </p:spPr>
        <p:txBody>
          <a:bodyPr wrap="square" lIns="91440" tIns="45720" rIns="91440" bIns="45720" rtlCol="0" anchor="t">
            <a:spAutoFit/>
          </a:bodyPr>
          <a:lstStyle/>
          <a:p>
            <a:r>
              <a:rPr lang="fr-FR" sz="1800" b="0" i="0" strike="noStrike" cap="none" spc="0" baseline="0">
                <a:solidFill>
                  <a:srgbClr val="000000"/>
                </a:solidFill>
                <a:effectLst/>
                <a:latin typeface="Arial"/>
                <a:ea typeface="Arial"/>
                <a:cs typeface="Arial"/>
              </a:rPr>
              <a:t>En septembre 2022, à l’échelle mondiale :</a:t>
            </a:r>
          </a:p>
          <a:p>
            <a:pPr marL="285750" indent="-285750">
              <a:buFont typeface="Arial"/>
              <a:buChar char="•"/>
            </a:pPr>
            <a:r>
              <a:rPr lang="fr-FR" sz="1800" b="0" i="0" strike="noStrike" cap="none" spc="0" baseline="0">
                <a:solidFill>
                  <a:srgbClr val="000000"/>
                </a:solidFill>
                <a:effectLst/>
                <a:latin typeface="Arial"/>
                <a:ea typeface="Arial"/>
                <a:cs typeface="Arial"/>
              </a:rPr>
              <a:t>Total des cas - 617 millions</a:t>
            </a:r>
            <a:endParaRPr lang="en-US">
              <a:cs typeface="Arial"/>
            </a:endParaRPr>
          </a:p>
          <a:p>
            <a:pPr marL="285750" indent="-285750">
              <a:buFont typeface="Arial"/>
              <a:buChar char="•"/>
            </a:pPr>
            <a:r>
              <a:rPr lang="fr-FR" sz="1800" b="0" i="0" strike="noStrike" cap="none" spc="0" baseline="0">
                <a:solidFill>
                  <a:srgbClr val="000000"/>
                </a:solidFill>
                <a:effectLst/>
                <a:latin typeface="Arial"/>
                <a:ea typeface="Arial"/>
                <a:cs typeface="Arial"/>
              </a:rPr>
              <a:t>Total des décès - 6,54 millions</a:t>
            </a:r>
            <a:endParaRPr lang="en-US">
              <a:cs typeface="Arial"/>
            </a:endParaRPr>
          </a:p>
        </p:txBody>
      </p:sp>
    </p:spTree>
    <p:extLst>
      <p:ext uri="{BB962C8B-B14F-4D97-AF65-F5344CB8AC3E}">
        <p14:creationId xmlns:p14="http://schemas.microsoft.com/office/powerpoint/2010/main" val="2009266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236C-44EA-19AD-98DC-B55CFE6327F3}"/>
              </a:ext>
            </a:extLst>
          </p:cNvPr>
          <p:cNvSpPr>
            <a:spLocks noGrp="1"/>
          </p:cNvSpPr>
          <p:nvPr>
            <p:ph type="title"/>
          </p:nvPr>
        </p:nvSpPr>
        <p:spPr>
          <a:xfrm>
            <a:off x="838200" y="588494"/>
            <a:ext cx="9459897" cy="800039"/>
          </a:xfrm>
        </p:spPr>
        <p:txBody>
          <a:bodyPr>
            <a:normAutofit fontScale="90000"/>
          </a:bodyPr>
          <a:lstStyle/>
          <a:p>
            <a:r>
              <a:rPr lang="fr-FR" sz="3200" b="1" i="0" strike="noStrike" cap="none" spc="0" baseline="0">
                <a:solidFill>
                  <a:srgbClr val="577F9F"/>
                </a:solidFill>
                <a:effectLst/>
                <a:latin typeface="Arial"/>
                <a:ea typeface="Arial"/>
                <a:cs typeface="Arial"/>
              </a:rPr>
              <a:t>Dépister et traiter : Identifier et traiter les patients éligibles</a:t>
            </a:r>
          </a:p>
        </p:txBody>
      </p:sp>
      <p:sp>
        <p:nvSpPr>
          <p:cNvPr id="3" name="Content Placeholder 2">
            <a:extLst>
              <a:ext uri="{FF2B5EF4-FFF2-40B4-BE49-F238E27FC236}">
                <a16:creationId xmlns:a16="http://schemas.microsoft.com/office/drawing/2014/main" id="{99CB1CDE-03F9-CE84-DBF7-72ED02C49679}"/>
              </a:ext>
            </a:extLst>
          </p:cNvPr>
          <p:cNvSpPr>
            <a:spLocks noGrp="1"/>
          </p:cNvSpPr>
          <p:nvPr>
            <p:ph idx="1"/>
          </p:nvPr>
        </p:nvSpPr>
        <p:spPr>
          <a:xfrm>
            <a:off x="838200" y="1636730"/>
            <a:ext cx="10391775" cy="4932746"/>
          </a:xfrm>
        </p:spPr>
        <p:txBody>
          <a:bodyPr/>
          <a:lstStyle/>
          <a:p>
            <a:r>
              <a:rPr lang="fr-FR" sz="2800" b="0" i="0" strike="noStrike" cap="none" spc="0" baseline="0">
                <a:solidFill>
                  <a:srgbClr val="262626"/>
                </a:solidFill>
                <a:effectLst/>
                <a:latin typeface="Arial"/>
                <a:ea typeface="Arial"/>
                <a:cs typeface="Arial"/>
              </a:rPr>
              <a:t>Objectif : identifier les patients symptomatiques, dans les 5 jours suivant l’apparition des symptômes, qui répondent aux critères d’éligibilité et traitez-les !</a:t>
            </a:r>
          </a:p>
          <a:p>
            <a:r>
              <a:rPr lang="fr-FR" sz="2800" b="0" i="0" strike="noStrike" cap="none" spc="0" baseline="0">
                <a:solidFill>
                  <a:srgbClr val="262626"/>
                </a:solidFill>
                <a:effectLst/>
                <a:latin typeface="Arial"/>
                <a:ea typeface="Arial"/>
                <a:cs typeface="Arial"/>
              </a:rPr>
              <a:t>Envisager : </a:t>
            </a:r>
          </a:p>
          <a:p>
            <a:pPr lvl="1"/>
            <a:r>
              <a:rPr lang="fr-FR" sz="2400" b="0" i="0" strike="noStrike" cap="none" spc="0" baseline="0">
                <a:solidFill>
                  <a:srgbClr val="262626"/>
                </a:solidFill>
                <a:effectLst/>
                <a:latin typeface="Arial"/>
                <a:ea typeface="Arial"/>
                <a:cs typeface="Arial"/>
              </a:rPr>
              <a:t>Précautions universelles et PCI</a:t>
            </a:r>
          </a:p>
          <a:p>
            <a:pPr lvl="1"/>
            <a:r>
              <a:rPr lang="fr-FR" sz="2400" b="0" i="0" strike="noStrike" cap="none" spc="0" baseline="0">
                <a:solidFill>
                  <a:srgbClr val="262626"/>
                </a:solidFill>
                <a:effectLst/>
                <a:latin typeface="Arial"/>
                <a:ea typeface="Arial"/>
                <a:cs typeface="Arial"/>
              </a:rPr>
              <a:t>Tous les patients gravement malades sont traités de manière sûre et appropriée</a:t>
            </a:r>
          </a:p>
          <a:p>
            <a:pPr lvl="1"/>
            <a:r>
              <a:rPr lang="fr-FR" sz="2400" b="0" i="0" strike="noStrike" cap="none" spc="0" baseline="0">
                <a:solidFill>
                  <a:srgbClr val="262626"/>
                </a:solidFill>
                <a:effectLst/>
                <a:latin typeface="Arial"/>
                <a:ea typeface="Arial"/>
                <a:cs typeface="Arial"/>
              </a:rPr>
              <a:t>Parcours de soins pour les patients les plus gravement malades</a:t>
            </a:r>
          </a:p>
          <a:p>
            <a:pPr lvl="1"/>
            <a:r>
              <a:rPr lang="fr-FR" sz="2400" b="0" i="0" strike="noStrike" cap="none" spc="0" baseline="0">
                <a:solidFill>
                  <a:srgbClr val="262626"/>
                </a:solidFill>
                <a:effectLst/>
                <a:latin typeface="Arial"/>
                <a:ea typeface="Arial"/>
                <a:cs typeface="Arial"/>
              </a:rPr>
              <a:t>Surveillance de la résolution des symptômes chez les patients moins gravement malades</a:t>
            </a:r>
          </a:p>
          <a:p>
            <a:endParaRPr lang="en-US"/>
          </a:p>
          <a:p>
            <a:endParaRPr lang="en-US"/>
          </a:p>
        </p:txBody>
      </p:sp>
    </p:spTree>
    <p:extLst>
      <p:ext uri="{BB962C8B-B14F-4D97-AF65-F5344CB8AC3E}">
        <p14:creationId xmlns:p14="http://schemas.microsoft.com/office/powerpoint/2010/main" val="70317932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fr-FR" sz="3200" b="1" i="0" strike="noStrike" cap="none" spc="0" baseline="0">
                <a:solidFill>
                  <a:srgbClr val="577F9F"/>
                </a:solidFill>
                <a:effectLst/>
                <a:latin typeface="Arial"/>
                <a:ea typeface="Arial"/>
                <a:cs typeface="Arial"/>
              </a:rPr>
              <a:t>Algorithme de la stratégie « dépister et traiter »</a:t>
            </a:r>
            <a:endParaRPr lang="en-US"/>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6" name="5-Point Star 5">
            <a:extLst>
              <a:ext uri="{FF2B5EF4-FFF2-40B4-BE49-F238E27FC236}">
                <a16:creationId xmlns:a16="http://schemas.microsoft.com/office/drawing/2014/main" id="{431EB4F8-61A4-9EA2-45AC-B8F283514B5D}"/>
              </a:ext>
            </a:extLst>
          </p:cNvPr>
          <p:cNvSpPr/>
          <p:nvPr/>
        </p:nvSpPr>
        <p:spPr>
          <a:xfrm>
            <a:off x="3745523" y="1230921"/>
            <a:ext cx="703385" cy="597115"/>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D955A61E-6326-F60A-37F8-F1AD0EC17D7D}"/>
              </a:ext>
            </a:extLst>
          </p:cNvPr>
          <p:cNvSpPr/>
          <p:nvPr/>
        </p:nvSpPr>
        <p:spPr>
          <a:xfrm>
            <a:off x="5416061" y="2360877"/>
            <a:ext cx="486508" cy="473611"/>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72DBD0E8-D379-665F-FAEE-CAD28F3B0FE5}"/>
              </a:ext>
            </a:extLst>
          </p:cNvPr>
          <p:cNvSpPr/>
          <p:nvPr/>
        </p:nvSpPr>
        <p:spPr>
          <a:xfrm>
            <a:off x="5416061" y="3593273"/>
            <a:ext cx="486508" cy="473611"/>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85973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EC48813-7F8B-095E-BCD9-3EBDF65FFB32}"/>
              </a:ext>
            </a:extLst>
          </p:cNvPr>
          <p:cNvPicPr>
            <a:picLocks noChangeAspect="1"/>
          </p:cNvPicPr>
          <p:nvPr/>
        </p:nvPicPr>
        <p:blipFill>
          <a:blip r:embed="rId3"/>
          <a:stretch>
            <a:fillRect/>
          </a:stretch>
        </p:blipFill>
        <p:spPr>
          <a:xfrm>
            <a:off x="1548581" y="69785"/>
            <a:ext cx="8695198" cy="6718429"/>
          </a:xfrm>
          <a:prstGeom prst="rect">
            <a:avLst/>
          </a:prstGeom>
        </p:spPr>
      </p:pic>
    </p:spTree>
    <p:extLst>
      <p:ext uri="{BB962C8B-B14F-4D97-AF65-F5344CB8AC3E}">
        <p14:creationId xmlns:p14="http://schemas.microsoft.com/office/powerpoint/2010/main" val="171781087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6E39-4F51-4032-3341-29C2F64C2935}"/>
              </a:ext>
            </a:extLst>
          </p:cNvPr>
          <p:cNvSpPr>
            <a:spLocks noGrp="1"/>
          </p:cNvSpPr>
          <p:nvPr>
            <p:ph type="title"/>
          </p:nvPr>
        </p:nvSpPr>
        <p:spPr>
          <a:xfrm>
            <a:off x="228600" y="288524"/>
            <a:ext cx="10169769" cy="800039"/>
          </a:xfrm>
        </p:spPr>
        <p:txBody>
          <a:bodyPr>
            <a:normAutofit fontScale="90000"/>
          </a:bodyPr>
          <a:lstStyle/>
          <a:p>
            <a:r>
              <a:rPr lang="fr-FR" sz="3200" b="1" i="0" strike="noStrike" cap="none" spc="0" baseline="0">
                <a:solidFill>
                  <a:srgbClr val="577F9F"/>
                </a:solidFill>
                <a:effectLst/>
                <a:latin typeface="Arial"/>
                <a:ea typeface="Arial"/>
                <a:cs typeface="Arial"/>
              </a:rPr>
              <a:t>Que se passe-t-il si mon patient ne répond pas aux critères de la stratégie « dépister et traiter » ?</a:t>
            </a:r>
          </a:p>
        </p:txBody>
      </p:sp>
      <p:sp>
        <p:nvSpPr>
          <p:cNvPr id="3" name="Content Placeholder 2">
            <a:extLst>
              <a:ext uri="{FF2B5EF4-FFF2-40B4-BE49-F238E27FC236}">
                <a16:creationId xmlns:a16="http://schemas.microsoft.com/office/drawing/2014/main" id="{62DAD43C-4E7E-5552-6226-DADE6C3B68D1}"/>
              </a:ext>
            </a:extLst>
          </p:cNvPr>
          <p:cNvSpPr>
            <a:spLocks noGrp="1"/>
          </p:cNvSpPr>
          <p:nvPr>
            <p:ph idx="1"/>
          </p:nvPr>
        </p:nvSpPr>
        <p:spPr>
          <a:xfrm>
            <a:off x="855133" y="1281130"/>
            <a:ext cx="10169769" cy="4932746"/>
          </a:xfrm>
        </p:spPr>
        <p:txBody>
          <a:bodyPr vert="horz" lIns="91440" tIns="45720" rIns="91440" bIns="45720" rtlCol="0" anchor="t">
            <a:noAutofit/>
          </a:bodyPr>
          <a:lstStyle/>
          <a:p>
            <a:r>
              <a:rPr lang="fr-FR" sz="2800" b="0" i="0" strike="noStrike" cap="none" spc="0" baseline="0">
                <a:solidFill>
                  <a:srgbClr val="262626"/>
                </a:solidFill>
                <a:effectLst/>
                <a:latin typeface="Arial"/>
                <a:ea typeface="Arial"/>
                <a:cs typeface="Arial"/>
              </a:rPr>
              <a:t>Cela ne signifie pas que nous ne pouvons pas aider ce patient. Administrez le traitement recommandé habituel !</a:t>
            </a:r>
          </a:p>
          <a:p>
            <a:r>
              <a:rPr lang="fr-FR" sz="2800" b="0" i="0" strike="noStrike" cap="none" spc="0" baseline="0">
                <a:solidFill>
                  <a:srgbClr val="262626"/>
                </a:solidFill>
                <a:effectLst/>
                <a:latin typeface="Arial"/>
                <a:ea typeface="Arial"/>
                <a:cs typeface="Arial"/>
              </a:rPr>
              <a:t>Envisagez une approche standardisée de la surveillance dans la communauté, soins à domicile avec points de contrôle.</a:t>
            </a:r>
          </a:p>
          <a:p>
            <a:r>
              <a:rPr lang="fr-FR" sz="2800" b="0" i="0" strike="noStrike" cap="none" spc="0" baseline="0">
                <a:solidFill>
                  <a:srgbClr val="262626"/>
                </a:solidFill>
                <a:effectLst/>
                <a:latin typeface="Arial"/>
                <a:ea typeface="Arial"/>
                <a:cs typeface="Arial"/>
              </a:rPr>
              <a:t>Soins de soutien pour le contrôle des symptômes.</a:t>
            </a:r>
          </a:p>
          <a:p>
            <a:r>
              <a:rPr lang="fr-FR" sz="2800" b="0" i="0" strike="noStrike" cap="none" spc="0" baseline="0">
                <a:solidFill>
                  <a:srgbClr val="262626"/>
                </a:solidFill>
                <a:effectLst/>
                <a:latin typeface="Arial"/>
                <a:ea typeface="Arial"/>
                <a:cs typeface="Arial"/>
              </a:rPr>
              <a:t>Isolement pour le confinement des maladies.</a:t>
            </a:r>
          </a:p>
          <a:p>
            <a:r>
              <a:rPr lang="fr-FR" sz="2800" b="0" i="0" strike="noStrike" cap="none" spc="0" baseline="0">
                <a:solidFill>
                  <a:srgbClr val="262626"/>
                </a:solidFill>
                <a:effectLst/>
                <a:latin typeface="Arial"/>
                <a:ea typeface="Arial"/>
                <a:cs typeface="Arial"/>
              </a:rPr>
              <a:t>Les patients nécessitant un niveau de soins plus élevé doivent être stabilisés et admis à l’hôpital ou transférés.</a:t>
            </a:r>
          </a:p>
        </p:txBody>
      </p:sp>
    </p:spTree>
    <p:extLst>
      <p:ext uri="{BB962C8B-B14F-4D97-AF65-F5344CB8AC3E}">
        <p14:creationId xmlns:p14="http://schemas.microsoft.com/office/powerpoint/2010/main" val="423223356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17C8-506B-8D4E-26C0-61BF1E5B201E}"/>
              </a:ext>
            </a:extLst>
          </p:cNvPr>
          <p:cNvSpPr>
            <a:spLocks noGrp="1"/>
          </p:cNvSpPr>
          <p:nvPr>
            <p:ph type="title"/>
          </p:nvPr>
        </p:nvSpPr>
        <p:spPr/>
        <p:txBody>
          <a:bodyPr>
            <a:normAutofit fontScale="90000"/>
          </a:bodyPr>
          <a:lstStyle/>
          <a:p>
            <a:r>
              <a:rPr lang="fr-FR" sz="3600" b="1" i="0" strike="noStrike" cap="none" spc="0" baseline="0">
                <a:solidFill>
                  <a:srgbClr val="577F9F"/>
                </a:solidFill>
                <a:effectLst/>
                <a:latin typeface="Arial"/>
                <a:ea typeface="Arial"/>
                <a:cs typeface="Arial"/>
              </a:rPr>
              <a:t>Traitement contre la COVID fondé sur des données probantes</a:t>
            </a:r>
          </a:p>
        </p:txBody>
      </p:sp>
      <p:sp>
        <p:nvSpPr>
          <p:cNvPr id="3" name="Content Placeholder 2">
            <a:extLst>
              <a:ext uri="{FF2B5EF4-FFF2-40B4-BE49-F238E27FC236}">
                <a16:creationId xmlns:a16="http://schemas.microsoft.com/office/drawing/2014/main" id="{BB70408D-4525-94E7-9E41-1D2A3A873561}"/>
              </a:ext>
            </a:extLst>
          </p:cNvPr>
          <p:cNvSpPr>
            <a:spLocks noGrp="1"/>
          </p:cNvSpPr>
          <p:nvPr>
            <p:ph idx="1"/>
          </p:nvPr>
        </p:nvSpPr>
        <p:spPr>
          <a:xfrm>
            <a:off x="838199" y="1636730"/>
            <a:ext cx="10534095" cy="4932746"/>
          </a:xfrm>
        </p:spPr>
        <p:txBody>
          <a:bodyPr/>
          <a:lstStyle/>
          <a:p>
            <a:r>
              <a:rPr lang="fr-FR" sz="2800" b="0" i="0" strike="noStrike" cap="none" spc="0" baseline="0">
                <a:solidFill>
                  <a:srgbClr val="262626"/>
                </a:solidFill>
                <a:effectLst/>
                <a:latin typeface="Arial"/>
                <a:ea typeface="Arial"/>
                <a:cs typeface="Arial"/>
              </a:rPr>
              <a:t>Les données probantes changent rapidement à mesure que de nouveaux traitements sont disponibles.  Il est important de se tenir au courant des directives nationales et mondiales</a:t>
            </a:r>
          </a:p>
          <a:p>
            <a:r>
              <a:rPr lang="fr-FR" sz="2800" b="0" i="0" strike="noStrike" cap="none" spc="0" baseline="0">
                <a:solidFill>
                  <a:srgbClr val="262626"/>
                </a:solidFill>
                <a:effectLst/>
                <a:latin typeface="Arial"/>
                <a:ea typeface="Arial"/>
                <a:cs typeface="Arial"/>
              </a:rPr>
              <a:t>Ces ressources sont excellentes pour rester à jour concernant les traitements et les directives relatifs à la COVID :</a:t>
            </a:r>
          </a:p>
          <a:p>
            <a:pPr lvl="1"/>
            <a:r>
              <a:rPr lang="fr-FR" sz="2400" b="0" i="0" strike="noStrike" cap="none" spc="0" baseline="0">
                <a:solidFill>
                  <a:srgbClr val="70AD47"/>
                </a:solidFill>
                <a:effectLst/>
                <a:latin typeface="Arial"/>
                <a:ea typeface="Arial"/>
                <a:cs typeface="Arial"/>
                <a:hlinkClick r:id="rId3" history="0"/>
              </a:rPr>
              <a:t>NIH COVID-19 Treatment Guidelines</a:t>
            </a:r>
            <a:endParaRPr lang="en-US">
              <a:solidFill>
                <a:schemeClr val="accent6"/>
              </a:solidFill>
            </a:endParaRPr>
          </a:p>
          <a:p>
            <a:pPr lvl="1"/>
            <a:r>
              <a:rPr lang="fr-FR" sz="2400" b="0" i="0" strike="noStrike" cap="none" spc="0" baseline="0">
                <a:solidFill>
                  <a:srgbClr val="70AD47"/>
                </a:solidFill>
                <a:effectLst/>
                <a:latin typeface="Arial"/>
                <a:ea typeface="Arial"/>
                <a:cs typeface="Arial"/>
                <a:hlinkClick r:id="rId4" history="0"/>
              </a:rPr>
              <a:t>Open Critical Care</a:t>
            </a:r>
            <a:endParaRPr lang="en-US">
              <a:solidFill>
                <a:schemeClr val="accent6"/>
              </a:solidFill>
            </a:endParaRPr>
          </a:p>
          <a:p>
            <a:pPr lvl="1"/>
            <a:r>
              <a:rPr lang="fr-FR" sz="2400" b="0" i="0" strike="noStrike" cap="none" spc="0" baseline="0">
                <a:solidFill>
                  <a:srgbClr val="70AD47"/>
                </a:solidFill>
                <a:effectLst/>
                <a:latin typeface="Arial"/>
                <a:ea typeface="Arial"/>
                <a:cs typeface="Arial"/>
                <a:hlinkClick r:id="rId5" history="0"/>
              </a:rPr>
              <a:t>Therapeutics and COVID-19: Living Guidelines</a:t>
            </a:r>
            <a:endParaRPr lang="en-US"/>
          </a:p>
          <a:p>
            <a:r>
              <a:rPr lang="fr-FR" sz="2800" b="0" i="0" strike="noStrike" cap="none" spc="0" baseline="0">
                <a:solidFill>
                  <a:srgbClr val="262626"/>
                </a:solidFill>
                <a:effectLst/>
                <a:latin typeface="Arial"/>
                <a:ea typeface="Arial"/>
                <a:cs typeface="Arial"/>
              </a:rPr>
              <a:t>Consultez également régulièrement vos directives locales et nationales.</a:t>
            </a:r>
          </a:p>
        </p:txBody>
      </p:sp>
    </p:spTree>
    <p:extLst>
      <p:ext uri="{BB962C8B-B14F-4D97-AF65-F5344CB8AC3E}">
        <p14:creationId xmlns:p14="http://schemas.microsoft.com/office/powerpoint/2010/main" val="303292109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B6D7EA-2C04-7AD2-E60B-672451B01B93}"/>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9809A9BD-DE9F-6223-1558-65A300BE0B22}"/>
              </a:ext>
            </a:extLst>
          </p:cNvPr>
          <p:cNvSpPr>
            <a:spLocks noGrp="1"/>
          </p:cNvSpPr>
          <p:nvPr>
            <p:ph type="title"/>
          </p:nvPr>
        </p:nvSpPr>
        <p:spPr>
          <a:xfrm>
            <a:off x="465374" y="4765356"/>
            <a:ext cx="11061217" cy="1325563"/>
          </a:xfrm>
        </p:spPr>
        <p:txBody>
          <a:bodyPr>
            <a:normAutofit fontScale="90000"/>
          </a:bodyPr>
          <a:lstStyle/>
          <a:p>
            <a:r>
              <a:rPr lang="fr-FR" sz="3200" b="0" i="0" strike="noStrike" cap="none" spc="300" baseline="0">
                <a:solidFill>
                  <a:srgbClr val="FFFFFF"/>
                </a:solidFill>
                <a:effectLst/>
                <a:latin typeface="Arial"/>
                <a:ea typeface="Arial"/>
                <a:cs typeface="Arial"/>
              </a:rPr>
              <a:t>Focus sur la stratégie « dépister et traiter » : données probantes, justification et pratique</a:t>
            </a:r>
            <a:br>
              <a:rPr sz="3200"/>
            </a:br>
            <a:endParaRPr lang="en-US"/>
          </a:p>
        </p:txBody>
      </p:sp>
    </p:spTree>
    <p:extLst>
      <p:ext uri="{BB962C8B-B14F-4D97-AF65-F5344CB8AC3E}">
        <p14:creationId xmlns:p14="http://schemas.microsoft.com/office/powerpoint/2010/main" val="187194008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6314-6B3F-C197-4403-A9ED9ADDF3D1}"/>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Objectifs</a:t>
            </a:r>
          </a:p>
        </p:txBody>
      </p:sp>
      <p:sp>
        <p:nvSpPr>
          <p:cNvPr id="3" name="Content Placeholder 2">
            <a:extLst>
              <a:ext uri="{FF2B5EF4-FFF2-40B4-BE49-F238E27FC236}">
                <a16:creationId xmlns:a16="http://schemas.microsoft.com/office/drawing/2014/main" id="{8179FC47-3F00-093F-5677-941887D9AFF6}"/>
              </a:ext>
            </a:extLst>
          </p:cNvPr>
          <p:cNvSpPr>
            <a:spLocks noGrp="1"/>
          </p:cNvSpPr>
          <p:nvPr>
            <p:ph idx="1"/>
          </p:nvPr>
        </p:nvSpPr>
        <p:spPr/>
        <p:txBody>
          <a:bodyPr/>
          <a:lstStyle/>
          <a:p>
            <a:r>
              <a:rPr lang="fr-FR" sz="2800" b="0" i="0" strike="noStrike" cap="none" spc="0" baseline="0">
                <a:solidFill>
                  <a:srgbClr val="262626"/>
                </a:solidFill>
                <a:effectLst/>
                <a:latin typeface="Arial"/>
                <a:ea typeface="Arial"/>
                <a:cs typeface="Arial"/>
              </a:rPr>
              <a:t>Passez en revue les recommandations posologiques, y compris les indications et contre-indications, pour les antiviraux oraux.</a:t>
            </a:r>
          </a:p>
          <a:p>
            <a:r>
              <a:rPr lang="fr-FR" sz="2800" b="0" i="0" strike="noStrike" cap="none" spc="0" baseline="0">
                <a:solidFill>
                  <a:srgbClr val="262626"/>
                </a:solidFill>
                <a:effectLst/>
                <a:latin typeface="Arial"/>
                <a:ea typeface="Arial"/>
                <a:cs typeface="Arial"/>
              </a:rPr>
              <a:t>Renforcez la confiance et la compétence pour prendre en charge les patients éligibles avec un traitement antiviral oral.</a:t>
            </a:r>
            <a:endParaRPr lang="en-US">
              <a:cs typeface="Calibri"/>
            </a:endParaRPr>
          </a:p>
          <a:p>
            <a:r>
              <a:rPr lang="fr-FR" sz="2800" b="0" i="0" strike="noStrike" cap="none" spc="0" baseline="0">
                <a:solidFill>
                  <a:srgbClr val="262626"/>
                </a:solidFill>
                <a:effectLst/>
                <a:latin typeface="Arial"/>
                <a:ea typeface="Arial"/>
                <a:cs typeface="Arial"/>
              </a:rPr>
              <a:t>Appliquez la connaissance de la stratégie « dépister et traiter » dans divers scénarios de cas.</a:t>
            </a:r>
            <a:endParaRPr lang="en-US">
              <a:cs typeface="Calibri"/>
            </a:endParaRPr>
          </a:p>
          <a:p>
            <a:endParaRPr lang="en-US"/>
          </a:p>
        </p:txBody>
      </p:sp>
    </p:spTree>
    <p:extLst>
      <p:ext uri="{BB962C8B-B14F-4D97-AF65-F5344CB8AC3E}">
        <p14:creationId xmlns:p14="http://schemas.microsoft.com/office/powerpoint/2010/main" val="127884197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Text&#10;&#10;Description automatically generated">
            <a:extLst>
              <a:ext uri="{FF2B5EF4-FFF2-40B4-BE49-F238E27FC236}">
                <a16:creationId xmlns:a16="http://schemas.microsoft.com/office/drawing/2014/main" id="{5BACF14A-6939-2406-A016-67A86E02F730}"/>
              </a:ext>
            </a:extLst>
          </p:cNvPr>
          <p:cNvPicPr>
            <a:picLocks noGrp="1" noChangeAspect="1"/>
          </p:cNvPicPr>
          <p:nvPr>
            <p:ph idx="1"/>
          </p:nvPr>
        </p:nvPicPr>
        <p:blipFill>
          <a:blip r:embed="rId3"/>
          <a:stretch>
            <a:fillRect/>
          </a:stretch>
        </p:blipFill>
        <p:spPr>
          <a:xfrm>
            <a:off x="1113366" y="921070"/>
            <a:ext cx="4110040" cy="1550196"/>
          </a:xfrm>
        </p:spPr>
      </p:pic>
      <p:sp>
        <p:nvSpPr>
          <p:cNvPr id="5" name="Slide Number Placeholder 3">
            <a:extLst>
              <a:ext uri="{FF2B5EF4-FFF2-40B4-BE49-F238E27FC236}">
                <a16:creationId xmlns:a16="http://schemas.microsoft.com/office/drawing/2014/main" id="{0E94C25D-2EDF-B7A3-E172-D8E9ED77AA57}"/>
              </a:ext>
            </a:extLst>
          </p:cNvPr>
          <p:cNvSpPr txBox="1"/>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67</a:t>
            </a:fld>
            <a:endParaRPr lang="en-US"/>
          </a:p>
        </p:txBody>
      </p:sp>
      <p:sp>
        <p:nvSpPr>
          <p:cNvPr id="6" name="Title 1">
            <a:extLst>
              <a:ext uri="{FF2B5EF4-FFF2-40B4-BE49-F238E27FC236}">
                <a16:creationId xmlns:a16="http://schemas.microsoft.com/office/drawing/2014/main" id="{CD3BDADD-FB79-09F7-A3C6-ECF024CADE8A}"/>
              </a:ext>
            </a:extLst>
          </p:cNvPr>
          <p:cNvSpPr txBox="1"/>
          <p:nvPr/>
        </p:nvSpPr>
        <p:spPr bwMode="auto">
          <a:xfrm>
            <a:off x="214313" y="-2381"/>
            <a:ext cx="7571317"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anose="020F0502020204030204" pitchFamily="34" charset="0"/>
              </a:defRPr>
            </a:lvl2pPr>
            <a:lvl3pPr algn="l" defTabSz="457200" rtl="0" eaLnBrk="0" fontAlgn="base" hangingPunct="0">
              <a:spcBef>
                <a:spcPct val="0"/>
              </a:spcBef>
              <a:spcAft>
                <a:spcPct val="0"/>
              </a:spcAft>
              <a:defRPr sz="2800" b="1">
                <a:solidFill>
                  <a:srgbClr val="717074"/>
                </a:solidFill>
                <a:latin typeface="Calibri" panose="020F0502020204030204" pitchFamily="34" charset="0"/>
              </a:defRPr>
            </a:lvl3pPr>
            <a:lvl4pPr algn="l" defTabSz="457200" rtl="0" eaLnBrk="0" fontAlgn="base" hangingPunct="0">
              <a:spcBef>
                <a:spcPct val="0"/>
              </a:spcBef>
              <a:spcAft>
                <a:spcPct val="0"/>
              </a:spcAft>
              <a:defRPr sz="2800" b="1">
                <a:solidFill>
                  <a:srgbClr val="717074"/>
                </a:solidFill>
                <a:latin typeface="Calibri" panose="020F0502020204030204" pitchFamily="34" charset="0"/>
              </a:defRPr>
            </a:lvl4pPr>
            <a:lvl5pPr algn="l" defTabSz="457200" rtl="0" eaLnBrk="0" fontAlgn="base" hangingPunct="0">
              <a:spcBef>
                <a:spcPct val="0"/>
              </a:spcBef>
              <a:spcAft>
                <a:spcPct val="0"/>
              </a:spcAft>
              <a:defRPr sz="2800" b="1">
                <a:solidFill>
                  <a:srgbClr val="717074"/>
                </a:solidFill>
                <a:latin typeface="Calibri" panose="020F0502020204030204" pitchFamily="34" charset="0"/>
              </a:defRPr>
            </a:lvl5pPr>
            <a:lvl6pPr marL="457200" algn="l" defTabSz="457200" rtl="0" fontAlgn="base">
              <a:spcBef>
                <a:spcPct val="0"/>
              </a:spcBef>
              <a:spcAft>
                <a:spcPct val="0"/>
              </a:spcAft>
              <a:defRPr sz="2800" b="1">
                <a:solidFill>
                  <a:srgbClr val="5C6F7A"/>
                </a:solidFill>
                <a:latin typeface="Calibri" panose="020F0502020204030204" pitchFamily="34" charset="0"/>
              </a:defRPr>
            </a:lvl6pPr>
            <a:lvl7pPr marL="914400" algn="l" defTabSz="457200" rtl="0" fontAlgn="base">
              <a:spcBef>
                <a:spcPct val="0"/>
              </a:spcBef>
              <a:spcAft>
                <a:spcPct val="0"/>
              </a:spcAft>
              <a:defRPr sz="2800" b="1">
                <a:solidFill>
                  <a:srgbClr val="5C6F7A"/>
                </a:solidFill>
                <a:latin typeface="Calibri" panose="020F0502020204030204" pitchFamily="34" charset="0"/>
              </a:defRPr>
            </a:lvl7pPr>
            <a:lvl8pPr marL="1371600" algn="l" defTabSz="457200" rtl="0" fontAlgn="base">
              <a:spcBef>
                <a:spcPct val="0"/>
              </a:spcBef>
              <a:spcAft>
                <a:spcPct val="0"/>
              </a:spcAft>
              <a:defRPr sz="2800" b="1">
                <a:solidFill>
                  <a:srgbClr val="5C6F7A"/>
                </a:solidFill>
                <a:latin typeface="Calibri" panose="020F0502020204030204" pitchFamily="34" charset="0"/>
              </a:defRPr>
            </a:lvl8pPr>
            <a:lvl9pPr marL="1828800" algn="l" defTabSz="457200" rtl="0" fontAlgn="base">
              <a:spcBef>
                <a:spcPct val="0"/>
              </a:spcBef>
              <a:spcAft>
                <a:spcPct val="0"/>
              </a:spcAft>
              <a:defRPr sz="2800" b="1">
                <a:solidFill>
                  <a:srgbClr val="5C6F7A"/>
                </a:solidFill>
                <a:latin typeface="Calibri" panose="020F0502020204030204" pitchFamily="34" charset="0"/>
              </a:defRPr>
            </a:lvl9pPr>
          </a:lstStyle>
          <a:p>
            <a:r>
              <a:rPr lang="fr-FR" sz="3200" b="1" i="0" strike="noStrike" cap="none" spc="0" baseline="0">
                <a:solidFill>
                  <a:srgbClr val="717074"/>
                </a:solidFill>
                <a:effectLst/>
                <a:latin typeface="Arial"/>
                <a:ea typeface="Arial"/>
                <a:cs typeface="Arial"/>
              </a:rPr>
              <a:t>Contexte : données probantes</a:t>
            </a:r>
            <a:endParaRPr lang="en-US" sz="3200"/>
          </a:p>
        </p:txBody>
      </p:sp>
      <p:sp>
        <p:nvSpPr>
          <p:cNvPr id="7" name="Content Placeholder 2">
            <a:extLst>
              <a:ext uri="{FF2B5EF4-FFF2-40B4-BE49-F238E27FC236}">
                <a16:creationId xmlns:a16="http://schemas.microsoft.com/office/drawing/2014/main" id="{6EE01F44-D63E-134E-7256-E8F65D8E1C7B}"/>
              </a:ext>
            </a:extLst>
          </p:cNvPr>
          <p:cNvSpPr txBox="1"/>
          <p:nvPr/>
        </p:nvSpPr>
        <p:spPr bwMode="auto">
          <a:xfrm>
            <a:off x="551796" y="2918030"/>
            <a:ext cx="11088408" cy="293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374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F374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F374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F374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F374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000" b="0" i="0" strike="noStrike" cap="none" spc="0" baseline="0" dirty="0">
                <a:solidFill>
                  <a:srgbClr val="000000"/>
                </a:solidFill>
                <a:effectLst/>
                <a:latin typeface="Arial"/>
                <a:ea typeface="Arial"/>
                <a:cs typeface="Arial"/>
              </a:rPr>
              <a:t>Le schéma </a:t>
            </a:r>
            <a:r>
              <a:rPr lang="fr-FR" sz="2000" b="0" i="0" strike="noStrike" cap="none" spc="0" baseline="0" dirty="0" err="1">
                <a:solidFill>
                  <a:srgbClr val="000000"/>
                </a:solidFill>
                <a:effectLst/>
                <a:latin typeface="Arial"/>
                <a:ea typeface="Arial"/>
                <a:cs typeface="Arial"/>
              </a:rPr>
              <a:t>nirmatrelvir</a:t>
            </a:r>
            <a:r>
              <a:rPr lang="fr-FR" sz="2000" b="0" i="0" strike="noStrike" cap="none" spc="0" baseline="0" dirty="0">
                <a:solidFill>
                  <a:srgbClr val="000000"/>
                </a:solidFill>
                <a:effectLst/>
                <a:latin typeface="Arial"/>
                <a:ea typeface="Arial"/>
                <a:cs typeface="Arial"/>
              </a:rPr>
              <a:t> (</a:t>
            </a:r>
            <a:r>
              <a:rPr lang="fr-FR" sz="2000" b="0" i="0" strike="noStrike" cap="none" spc="0" baseline="0" dirty="0" err="1">
                <a:solidFill>
                  <a:srgbClr val="000000"/>
                </a:solidFill>
                <a:effectLst/>
                <a:latin typeface="Arial"/>
                <a:ea typeface="Arial"/>
                <a:cs typeface="Arial"/>
              </a:rPr>
              <a:t>NMV</a:t>
            </a:r>
            <a:r>
              <a:rPr lang="fr-FR" sz="2000" b="0" i="0" strike="noStrike" cap="none" spc="0" baseline="0" dirty="0">
                <a:solidFill>
                  <a:srgbClr val="000000"/>
                </a:solidFill>
                <a:effectLst/>
                <a:latin typeface="Arial"/>
                <a:ea typeface="Arial"/>
                <a:cs typeface="Arial"/>
              </a:rPr>
              <a:t>) plus ritonavir (</a:t>
            </a:r>
            <a:r>
              <a:rPr lang="fr-FR" sz="2000" b="0" i="0" strike="noStrike" cap="none" spc="0" baseline="0" dirty="0" err="1">
                <a:solidFill>
                  <a:srgbClr val="000000"/>
                </a:solidFill>
                <a:effectLst/>
                <a:latin typeface="Arial"/>
                <a:ea typeface="Arial"/>
                <a:cs typeface="Arial"/>
              </a:rPr>
              <a:t>Paxlovid</a:t>
            </a:r>
            <a:r>
              <a:rPr lang="fr-FR" sz="2000" b="0" i="0" strike="noStrike" cap="none" spc="0" baseline="30000" dirty="0" err="1">
                <a:solidFill>
                  <a:srgbClr val="000000"/>
                </a:solidFill>
                <a:effectLst/>
                <a:latin typeface="Arial"/>
                <a:ea typeface="Arial"/>
                <a:cs typeface="Arial"/>
              </a:rPr>
              <a:t>R</a:t>
            </a:r>
            <a:r>
              <a:rPr lang="fr-FR" sz="2000" b="0" i="0" strike="noStrike" cap="none" spc="0" baseline="0" dirty="0">
                <a:solidFill>
                  <a:srgbClr val="000000"/>
                </a:solidFill>
                <a:effectLst/>
                <a:latin typeface="Arial"/>
                <a:ea typeface="Arial"/>
                <a:cs typeface="Arial"/>
              </a:rPr>
              <a:t>) démontre récemment une réduction de 88 % du risque de progression vers une forme grave de la Covid-19 par rapport au placebo chez les adultes symptomatiques, non vaccinés, non hospitalisés.</a:t>
            </a:r>
          </a:p>
          <a:p>
            <a:r>
              <a:rPr lang="fr-FR" sz="2000" b="0" i="0" strike="noStrike" cap="none" spc="0" baseline="0" dirty="0">
                <a:solidFill>
                  <a:srgbClr val="000000"/>
                </a:solidFill>
                <a:effectLst/>
                <a:latin typeface="Arial"/>
                <a:ea typeface="Arial"/>
                <a:cs typeface="Arial"/>
              </a:rPr>
              <a:t>Le traitement précoce par </a:t>
            </a:r>
            <a:r>
              <a:rPr lang="fr-FR" sz="2000" b="0" i="0" strike="noStrike" cap="none" spc="0" baseline="0" dirty="0" err="1">
                <a:solidFill>
                  <a:srgbClr val="000000"/>
                </a:solidFill>
                <a:effectLst/>
                <a:latin typeface="Arial"/>
                <a:ea typeface="Arial"/>
                <a:cs typeface="Arial"/>
              </a:rPr>
              <a:t>molnupiravir</a:t>
            </a:r>
            <a:r>
              <a:rPr lang="fr-FR" sz="2000" b="0" i="0" strike="noStrike" cap="none" spc="0" baseline="0" dirty="0">
                <a:solidFill>
                  <a:srgbClr val="000000"/>
                </a:solidFill>
                <a:effectLst/>
                <a:latin typeface="Arial"/>
                <a:ea typeface="Arial"/>
                <a:cs typeface="Arial"/>
              </a:rPr>
              <a:t> (</a:t>
            </a:r>
            <a:r>
              <a:rPr lang="fr-FR" sz="2000" b="0" i="0" strike="noStrike" cap="none" spc="0" baseline="0" dirty="0" err="1">
                <a:solidFill>
                  <a:srgbClr val="000000"/>
                </a:solidFill>
                <a:effectLst/>
                <a:latin typeface="Arial"/>
                <a:ea typeface="Arial"/>
                <a:cs typeface="Arial"/>
              </a:rPr>
              <a:t>Lagevrio</a:t>
            </a:r>
            <a:r>
              <a:rPr lang="fr-FR" sz="2000" b="0" i="0" strike="noStrike" cap="none" spc="0" baseline="0" dirty="0">
                <a:solidFill>
                  <a:srgbClr val="000000"/>
                </a:solidFill>
                <a:effectLst/>
                <a:latin typeface="Arial"/>
                <a:ea typeface="Arial"/>
                <a:cs typeface="Arial"/>
              </a:rPr>
              <a:t>) a réduit le risque d’hospitalisation ou de décès chez les adultes à risque non vaccinés atteints de la Covid-19 de 30 à 50 %.</a:t>
            </a:r>
            <a:endParaRPr lang="en-US" sz="2000" dirty="0">
              <a:ea typeface="Calibri" panose="020F0502020204030204"/>
              <a:cs typeface="Calibri"/>
            </a:endParaRPr>
          </a:p>
          <a:p>
            <a:r>
              <a:rPr lang="fr-FR" sz="2000" b="0" i="0" strike="noStrike" cap="none" spc="0" baseline="0" dirty="0">
                <a:solidFill>
                  <a:srgbClr val="000000"/>
                </a:solidFill>
                <a:effectLst/>
                <a:latin typeface="Arial"/>
                <a:ea typeface="Arial"/>
                <a:cs typeface="Arial"/>
              </a:rPr>
              <a:t>Décembre 2021 : les deux médicaments ont été approuvés avec une autorisation d’utilisation d’urgence (</a:t>
            </a:r>
            <a:r>
              <a:rPr lang="fr-FR" sz="2000" b="0" i="0" strike="noStrike" cap="none" spc="0" baseline="0" dirty="0" err="1">
                <a:solidFill>
                  <a:srgbClr val="000000"/>
                </a:solidFill>
                <a:effectLst/>
                <a:latin typeface="Arial"/>
                <a:ea typeface="Arial"/>
                <a:cs typeface="Arial"/>
              </a:rPr>
              <a:t>EUA</a:t>
            </a:r>
            <a:r>
              <a:rPr lang="fr-FR" sz="2000" b="0" i="0" strike="noStrike" cap="none" spc="0" baseline="0" dirty="0">
                <a:solidFill>
                  <a:srgbClr val="000000"/>
                </a:solidFill>
                <a:effectLst/>
                <a:latin typeface="Arial"/>
                <a:ea typeface="Arial"/>
                <a:cs typeface="Arial"/>
              </a:rPr>
              <a:t>, Emergency Use </a:t>
            </a:r>
            <a:r>
              <a:rPr lang="fr-FR" sz="2000" b="0" i="0" strike="noStrike" cap="none" spc="0" baseline="0" dirty="0" err="1">
                <a:solidFill>
                  <a:srgbClr val="000000"/>
                </a:solidFill>
                <a:effectLst/>
                <a:latin typeface="Arial"/>
                <a:ea typeface="Arial"/>
                <a:cs typeface="Arial"/>
              </a:rPr>
              <a:t>Authorization</a:t>
            </a:r>
            <a:r>
              <a:rPr lang="fr-FR" sz="2000" b="0" i="0" strike="noStrike" cap="none" spc="0" baseline="0" dirty="0">
                <a:solidFill>
                  <a:srgbClr val="000000"/>
                </a:solidFill>
                <a:effectLst/>
                <a:latin typeface="Arial"/>
                <a:ea typeface="Arial"/>
                <a:cs typeface="Arial"/>
              </a:rPr>
              <a:t>)</a:t>
            </a:r>
          </a:p>
          <a:p>
            <a:r>
              <a:rPr lang="fr-FR" sz="2000" b="0" i="0" strike="noStrike" cap="none" spc="0" baseline="0" dirty="0">
                <a:solidFill>
                  <a:srgbClr val="000000"/>
                </a:solidFill>
                <a:effectLst/>
                <a:latin typeface="Arial"/>
                <a:ea typeface="Arial"/>
                <a:cs typeface="Arial"/>
              </a:rPr>
              <a:t>Avril 2022 : l’OMS publie des recommandations sur l’utilisation d’antiviraux oraux pour le traitement des patients diagnostiqués avec une forme légère à modérée de COVID-19 à haut risque de COVID-19 grave</a:t>
            </a:r>
            <a:endParaRPr lang="en-US" sz="2000" dirty="0">
              <a:ea typeface="Calibri" panose="020F0502020204030204"/>
              <a:cs typeface="Calibri"/>
            </a:endParaRPr>
          </a:p>
        </p:txBody>
      </p:sp>
      <p:pic>
        <p:nvPicPr>
          <p:cNvPr id="8" name="Picture 11" descr="Text&#10;&#10;Description automatically generated">
            <a:extLst>
              <a:ext uri="{FF2B5EF4-FFF2-40B4-BE49-F238E27FC236}">
                <a16:creationId xmlns:a16="http://schemas.microsoft.com/office/drawing/2014/main" id="{016C3268-21F5-48B9-B9D1-EC4A5F727B81}"/>
              </a:ext>
            </a:extLst>
          </p:cNvPr>
          <p:cNvPicPr>
            <a:picLocks noChangeAspect="1"/>
          </p:cNvPicPr>
          <p:nvPr/>
        </p:nvPicPr>
        <p:blipFill>
          <a:blip r:embed="rId4"/>
          <a:stretch>
            <a:fillRect/>
          </a:stretch>
        </p:blipFill>
        <p:spPr>
          <a:xfrm>
            <a:off x="6741583" y="493713"/>
            <a:ext cx="3886199" cy="1987257"/>
          </a:xfrm>
          <a:prstGeom prst="rect">
            <a:avLst/>
          </a:prstGeom>
        </p:spPr>
      </p:pic>
    </p:spTree>
    <p:extLst>
      <p:ext uri="{BB962C8B-B14F-4D97-AF65-F5344CB8AC3E}">
        <p14:creationId xmlns:p14="http://schemas.microsoft.com/office/powerpoint/2010/main" val="36154692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2BB251-8219-1079-56FD-FDC9A4E4BF11}"/>
              </a:ext>
            </a:extLst>
          </p:cNvPr>
          <p:cNvSpPr>
            <a:spLocks noGrp="1"/>
          </p:cNvSpPr>
          <p:nvPr>
            <p:ph type="title"/>
          </p:nvPr>
        </p:nvSpPr>
        <p:spPr>
          <a:xfrm>
            <a:off x="457199" y="-36441"/>
            <a:ext cx="7571317" cy="992188"/>
          </a:xfrm>
        </p:spPr>
        <p:txBody>
          <a:bodyPr/>
          <a:lstStyle/>
          <a:p>
            <a:r>
              <a:rPr lang="fr-FR" sz="3600" b="1" i="0" strike="noStrike" cap="none" spc="0" baseline="0">
                <a:solidFill>
                  <a:srgbClr val="577F9F"/>
                </a:solidFill>
                <a:effectLst/>
                <a:latin typeface="Arial"/>
                <a:ea typeface="Arial"/>
                <a:cs typeface="Arial"/>
              </a:rPr>
              <a:t>Évolution des données probantes</a:t>
            </a:r>
          </a:p>
        </p:txBody>
      </p:sp>
      <p:sp>
        <p:nvSpPr>
          <p:cNvPr id="5" name="Content Placeholder 10">
            <a:extLst>
              <a:ext uri="{FF2B5EF4-FFF2-40B4-BE49-F238E27FC236}">
                <a16:creationId xmlns:a16="http://schemas.microsoft.com/office/drawing/2014/main" id="{A663EC77-80C5-F95D-CEDF-C95090352FCC}"/>
              </a:ext>
            </a:extLst>
          </p:cNvPr>
          <p:cNvSpPr>
            <a:spLocks noGrp="1"/>
          </p:cNvSpPr>
          <p:nvPr>
            <p:ph idx="1"/>
          </p:nvPr>
        </p:nvSpPr>
        <p:spPr>
          <a:xfrm>
            <a:off x="570008" y="1098032"/>
            <a:ext cx="5863937" cy="5024438"/>
          </a:xfrm>
        </p:spPr>
        <p:txBody>
          <a:bodyPr/>
          <a:lstStyle/>
          <a:p>
            <a:r>
              <a:rPr lang="fr-FR" sz="2400" b="0" i="0" strike="noStrike" cap="none" spc="0" baseline="0" dirty="0">
                <a:solidFill>
                  <a:srgbClr val="262626"/>
                </a:solidFill>
                <a:effectLst/>
                <a:latin typeface="Arial"/>
                <a:ea typeface="Arial"/>
                <a:cs typeface="Arial"/>
              </a:rPr>
              <a:t>Variants en évolution</a:t>
            </a:r>
          </a:p>
          <a:p>
            <a:r>
              <a:rPr lang="fr-FR" sz="2400" b="0" i="0" strike="noStrike" cap="none" spc="0" baseline="0" dirty="0">
                <a:solidFill>
                  <a:srgbClr val="262626"/>
                </a:solidFill>
                <a:effectLst/>
                <a:latin typeface="Arial"/>
                <a:ea typeface="Arial"/>
                <a:cs typeface="Arial"/>
              </a:rPr>
              <a:t>Réduction toujours significative des hospitalisations et des décès chez les patients &gt; 65 ans présentant un pic d’Omicron</a:t>
            </a:r>
          </a:p>
          <a:p>
            <a:r>
              <a:rPr lang="fr-FR" sz="2400" b="0" i="0" strike="noStrike" cap="none" spc="0" baseline="0" dirty="0">
                <a:solidFill>
                  <a:srgbClr val="262626"/>
                </a:solidFill>
                <a:effectLst/>
                <a:latin typeface="Arial"/>
                <a:ea typeface="Arial"/>
                <a:cs typeface="Arial"/>
              </a:rPr>
              <a:t>Attente des résultats des études en cours car les données probantes évoluent rapidement</a:t>
            </a:r>
            <a:endParaRPr lang="en-US" sz="2400" dirty="0">
              <a:cs typeface="Calibri"/>
            </a:endParaRPr>
          </a:p>
          <a:p>
            <a:r>
              <a:rPr lang="fr-FR" sz="2400" b="0" i="0" strike="noStrike" cap="none" spc="0" baseline="0" dirty="0">
                <a:solidFill>
                  <a:srgbClr val="262626"/>
                </a:solidFill>
                <a:effectLst/>
                <a:latin typeface="Arial"/>
                <a:ea typeface="Arial"/>
                <a:cs typeface="Arial"/>
              </a:rPr>
              <a:t>La stratégie « dépister et traiter » </a:t>
            </a:r>
            <a:r>
              <a:rPr lang="fr-FR" sz="2400" b="0" i="1" strike="noStrike" cap="none" spc="0" baseline="0" dirty="0">
                <a:solidFill>
                  <a:srgbClr val="262626"/>
                </a:solidFill>
                <a:effectLst/>
                <a:latin typeface="Arial"/>
                <a:ea typeface="Arial"/>
                <a:cs typeface="Arial"/>
              </a:rPr>
              <a:t>pour améliorer l’accès aux soins</a:t>
            </a:r>
            <a:r>
              <a:rPr lang="fr-FR" sz="2400" b="0" i="0" strike="noStrike" cap="none" spc="0" baseline="0" dirty="0">
                <a:solidFill>
                  <a:srgbClr val="262626"/>
                </a:solidFill>
                <a:effectLst/>
                <a:latin typeface="Arial"/>
                <a:ea typeface="Arial"/>
                <a:cs typeface="Arial"/>
              </a:rPr>
              <a:t> dispose de données probantes solides (VIH, etc.)</a:t>
            </a:r>
          </a:p>
        </p:txBody>
      </p:sp>
      <p:sp>
        <p:nvSpPr>
          <p:cNvPr id="6" name="Slide Number Placeholder 3">
            <a:extLst>
              <a:ext uri="{FF2B5EF4-FFF2-40B4-BE49-F238E27FC236}">
                <a16:creationId xmlns:a16="http://schemas.microsoft.com/office/drawing/2014/main" id="{147E2672-F00A-2F32-C338-4C013DB3CD6E}"/>
              </a:ext>
            </a:extLst>
          </p:cNvPr>
          <p:cNvSpPr txBox="1"/>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68</a:t>
            </a:fld>
            <a:endParaRPr lang="en-US"/>
          </a:p>
        </p:txBody>
      </p:sp>
      <p:pic>
        <p:nvPicPr>
          <p:cNvPr id="7" name="Content Placeholder 5" descr="Graphical user interface, text, application, email&#10;&#10;Description automatically generated">
            <a:extLst>
              <a:ext uri="{FF2B5EF4-FFF2-40B4-BE49-F238E27FC236}">
                <a16:creationId xmlns:a16="http://schemas.microsoft.com/office/drawing/2014/main" id="{419939A2-5CE2-B29F-6D6D-9487167E9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47354" y="813462"/>
            <a:ext cx="5387447" cy="295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7ED1463-EA0B-84CC-BA3C-654527C67AB1}"/>
              </a:ext>
            </a:extLst>
          </p:cNvPr>
          <p:cNvSpPr txBox="1"/>
          <p:nvPr/>
        </p:nvSpPr>
        <p:spPr>
          <a:xfrm>
            <a:off x="3276869" y="5721372"/>
            <a:ext cx="8129848" cy="822960"/>
          </a:xfrm>
          <a:prstGeom prst="rect">
            <a:avLst/>
          </a:prstGeom>
          <a:noFill/>
        </p:spPr>
        <p:txBody>
          <a:bodyPr wrap="square" rtlCol="0">
            <a:spAutoFit/>
          </a:bodyPr>
          <a:lstStyle/>
          <a:p>
            <a:r>
              <a:rPr lang="fr-FR" sz="1200" b="0" i="0" strike="noStrike" cap="none" spc="0" baseline="0">
                <a:solidFill>
                  <a:srgbClr val="000000"/>
                </a:solidFill>
                <a:effectLst/>
                <a:latin typeface="Arial"/>
                <a:ea typeface="Arial"/>
                <a:cs typeface="Arial"/>
              </a:rPr>
              <a:t>Arbel R, Wolff Sagy Y, Hoshen M, Battat E, Lavie G, Sergienko R, Friger M, Waxman JG, Dagan N, Balicer R, Ben-Shlomo Y, Peretz A, Yaron S, Serby D, Hammerman A, Netzer D. Nirmatrelvir Use and Severe Covid-19 Outcomes during the Omicron Surge. N Engl J Med. 1er septembre 2022 ; 387(9) :790-798. doi : 10.1056/NEJMoa2204919. Epub 24 août 2022. PMID : 36001529.</a:t>
            </a:r>
          </a:p>
        </p:txBody>
      </p:sp>
    </p:spTree>
    <p:extLst>
      <p:ext uri="{BB962C8B-B14F-4D97-AF65-F5344CB8AC3E}">
        <p14:creationId xmlns:p14="http://schemas.microsoft.com/office/powerpoint/2010/main" val="270816904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fr-FR" sz="3200" b="1" i="0" strike="noStrike" cap="none" spc="0" baseline="0">
                <a:solidFill>
                  <a:srgbClr val="577F9F"/>
                </a:solidFill>
                <a:effectLst/>
                <a:latin typeface="Arial"/>
                <a:ea typeface="Arial"/>
                <a:cs typeface="Arial"/>
              </a:rPr>
              <a:t>Algorithme de la stratégie « dépister et traiter »</a:t>
            </a:r>
            <a:endParaRPr lang="en-US"/>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3" name="5-Point Star 2">
            <a:extLst>
              <a:ext uri="{FF2B5EF4-FFF2-40B4-BE49-F238E27FC236}">
                <a16:creationId xmlns:a16="http://schemas.microsoft.com/office/drawing/2014/main" id="{92EE69C9-ED3B-F007-A412-EF0182FED090}"/>
              </a:ext>
            </a:extLst>
          </p:cNvPr>
          <p:cNvSpPr/>
          <p:nvPr/>
        </p:nvSpPr>
        <p:spPr>
          <a:xfrm>
            <a:off x="5495372" y="5355771"/>
            <a:ext cx="600627" cy="53040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4375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56DAF-A0C4-8CD2-CE4D-C8EEFE2BB09D}"/>
              </a:ext>
            </a:extLst>
          </p:cNvPr>
          <p:cNvSpPr>
            <a:spLocks noGrp="1"/>
          </p:cNvSpPr>
          <p:nvPr>
            <p:ph type="title"/>
          </p:nvPr>
        </p:nvSpPr>
        <p:spPr>
          <a:xfrm>
            <a:off x="601133" y="312574"/>
            <a:ext cx="8543925" cy="800039"/>
          </a:xfrm>
        </p:spPr>
        <p:txBody>
          <a:bodyPr/>
          <a:lstStyle/>
          <a:p>
            <a:r>
              <a:rPr lang="fr-FR" sz="3600" b="1" i="0" strike="noStrike" cap="none" spc="0" baseline="0">
                <a:solidFill>
                  <a:srgbClr val="577F9F"/>
                </a:solidFill>
                <a:effectLst/>
                <a:latin typeface="Arial"/>
                <a:ea typeface="Arial"/>
                <a:cs typeface="Arial"/>
              </a:rPr>
              <a:t>Variants</a:t>
            </a:r>
          </a:p>
        </p:txBody>
      </p:sp>
      <p:sp>
        <p:nvSpPr>
          <p:cNvPr id="3" name="Content Placeholder 2">
            <a:extLst>
              <a:ext uri="{FF2B5EF4-FFF2-40B4-BE49-F238E27FC236}">
                <a16:creationId xmlns:a16="http://schemas.microsoft.com/office/drawing/2014/main" id="{EE0671B3-C60F-2A38-418A-6551FFE772B0}"/>
              </a:ext>
            </a:extLst>
          </p:cNvPr>
          <p:cNvSpPr>
            <a:spLocks noGrp="1"/>
          </p:cNvSpPr>
          <p:nvPr>
            <p:ph idx="1"/>
          </p:nvPr>
        </p:nvSpPr>
        <p:spPr>
          <a:xfrm>
            <a:off x="549155" y="1315183"/>
            <a:ext cx="8543925" cy="4932746"/>
          </a:xfrm>
        </p:spPr>
        <p:txBody>
          <a:bodyPr/>
          <a:lstStyle/>
          <a:p>
            <a:r>
              <a:rPr lang="fr-FR" sz="2400" b="0" i="0" strike="noStrike" cap="none" spc="0" baseline="0" dirty="0">
                <a:solidFill>
                  <a:srgbClr val="262626"/>
                </a:solidFill>
                <a:effectLst/>
                <a:latin typeface="Arial"/>
                <a:ea typeface="Arial"/>
                <a:cs typeface="Arial"/>
              </a:rPr>
              <a:t>Les virus comme le SARS-CoV-2 évoluent continuellement à mesure que des modifications du code génétique surviennent pendant la réplication du génome.</a:t>
            </a:r>
          </a:p>
          <a:p>
            <a:r>
              <a:rPr lang="fr-FR" sz="2400" b="0" i="0" strike="noStrike" cap="none" spc="0" baseline="0" dirty="0">
                <a:solidFill>
                  <a:srgbClr val="262626"/>
                </a:solidFill>
                <a:effectLst/>
                <a:latin typeface="Arial"/>
                <a:ea typeface="Arial"/>
                <a:cs typeface="Arial"/>
              </a:rPr>
              <a:t>Un variant présente une ou plusieurs mutations qui le différencient des autres variants du virus SARS-CoV-2.</a:t>
            </a:r>
          </a:p>
          <a:p>
            <a:r>
              <a:rPr lang="fr-FR" sz="2400" b="0" i="0" strike="noStrike" cap="none" spc="0" baseline="0" dirty="0">
                <a:solidFill>
                  <a:srgbClr val="262626"/>
                </a:solidFill>
                <a:effectLst/>
                <a:latin typeface="Arial"/>
                <a:ea typeface="Arial"/>
                <a:cs typeface="Arial"/>
              </a:rPr>
              <a:t>Exemples :</a:t>
            </a:r>
          </a:p>
          <a:p>
            <a:pPr lvl="1"/>
            <a:r>
              <a:rPr lang="fr-FR" sz="2000" b="0" i="0" strike="noStrike" cap="none" spc="0" baseline="0" dirty="0">
                <a:solidFill>
                  <a:srgbClr val="262626"/>
                </a:solidFill>
                <a:effectLst/>
                <a:latin typeface="Arial"/>
                <a:ea typeface="Arial"/>
                <a:cs typeface="Arial"/>
              </a:rPr>
              <a:t>Variant Delta : deux fois plus contagieux, impact accru, en particulier sur les personnes non vaccinées</a:t>
            </a:r>
          </a:p>
          <a:p>
            <a:pPr lvl="1"/>
            <a:r>
              <a:rPr lang="fr-FR" sz="2000" b="0" i="0" strike="noStrike" cap="none" spc="0" baseline="0" dirty="0">
                <a:solidFill>
                  <a:srgbClr val="262626"/>
                </a:solidFill>
                <a:effectLst/>
                <a:latin typeface="Arial"/>
                <a:ea typeface="Arial"/>
                <a:cs typeface="Arial"/>
              </a:rPr>
              <a:t>Variant Omicron : taux de transmissibilité encore plus élevé</a:t>
            </a:r>
          </a:p>
          <a:p>
            <a:r>
              <a:rPr lang="fr-FR" sz="2400" b="0" i="0" strike="noStrike" cap="none" spc="0" baseline="0" dirty="0">
                <a:solidFill>
                  <a:srgbClr val="262626"/>
                </a:solidFill>
                <a:effectLst/>
                <a:latin typeface="Arial"/>
                <a:ea typeface="Arial"/>
                <a:cs typeface="Arial"/>
              </a:rPr>
              <a:t>Quel sera le variant suivant ?</a:t>
            </a:r>
          </a:p>
        </p:txBody>
      </p:sp>
      <p:pic>
        <p:nvPicPr>
          <p:cNvPr id="4" name="Picture 4" descr="A picture containing text, flower, plant&#10;&#10;Description automatically generated">
            <a:extLst>
              <a:ext uri="{FF2B5EF4-FFF2-40B4-BE49-F238E27FC236}">
                <a16:creationId xmlns:a16="http://schemas.microsoft.com/office/drawing/2014/main" id="{837DA188-B39B-610C-11A6-9DB9B24593BC}"/>
              </a:ext>
            </a:extLst>
          </p:cNvPr>
          <p:cNvPicPr>
            <a:picLocks noChangeAspect="1"/>
          </p:cNvPicPr>
          <p:nvPr/>
        </p:nvPicPr>
        <p:blipFill>
          <a:blip r:embed="rId3"/>
          <a:stretch>
            <a:fillRect/>
          </a:stretch>
        </p:blipFill>
        <p:spPr>
          <a:xfrm>
            <a:off x="9145675" y="4522491"/>
            <a:ext cx="2743200" cy="1832358"/>
          </a:xfrm>
          <a:prstGeom prst="rect">
            <a:avLst/>
          </a:prstGeom>
        </p:spPr>
      </p:pic>
      <p:pic>
        <p:nvPicPr>
          <p:cNvPr id="5" name="Picture 5" descr="A picture containing text, blue&#10;&#10;Description automatically generated">
            <a:extLst>
              <a:ext uri="{FF2B5EF4-FFF2-40B4-BE49-F238E27FC236}">
                <a16:creationId xmlns:a16="http://schemas.microsoft.com/office/drawing/2014/main" id="{1319107F-C58B-1193-9638-D2A2C91B8465}"/>
              </a:ext>
            </a:extLst>
          </p:cNvPr>
          <p:cNvPicPr>
            <a:picLocks noChangeAspect="1"/>
          </p:cNvPicPr>
          <p:nvPr/>
        </p:nvPicPr>
        <p:blipFill>
          <a:blip r:embed="rId4"/>
          <a:stretch>
            <a:fillRect/>
          </a:stretch>
        </p:blipFill>
        <p:spPr>
          <a:xfrm>
            <a:off x="9246158" y="710261"/>
            <a:ext cx="2743200" cy="2004291"/>
          </a:xfrm>
          <a:prstGeom prst="rect">
            <a:avLst/>
          </a:prstGeom>
        </p:spPr>
      </p:pic>
    </p:spTree>
    <p:extLst>
      <p:ext uri="{BB962C8B-B14F-4D97-AF65-F5344CB8AC3E}">
        <p14:creationId xmlns:p14="http://schemas.microsoft.com/office/powerpoint/2010/main" val="367445737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21E91-C112-8B11-DCC1-2D2421807355}"/>
              </a:ext>
            </a:extLst>
          </p:cNvPr>
          <p:cNvSpPr>
            <a:spLocks noGrp="1"/>
          </p:cNvSpPr>
          <p:nvPr>
            <p:ph type="title"/>
          </p:nvPr>
        </p:nvSpPr>
        <p:spPr>
          <a:xfrm>
            <a:off x="427892" y="186470"/>
            <a:ext cx="10974116" cy="800039"/>
          </a:xfrm>
        </p:spPr>
        <p:txBody>
          <a:bodyPr>
            <a:normAutofit fontScale="90000"/>
          </a:bodyPr>
          <a:lstStyle/>
          <a:p>
            <a:r>
              <a:rPr lang="fr-FR" sz="3100" b="1" i="0" strike="noStrike" cap="none" spc="0" baseline="0" dirty="0">
                <a:solidFill>
                  <a:srgbClr val="577F9F"/>
                </a:solidFill>
                <a:effectLst/>
                <a:latin typeface="Arial"/>
                <a:ea typeface="Arial"/>
                <a:cs typeface="Arial"/>
              </a:rPr>
              <a:t>Traitement de première intention : </a:t>
            </a:r>
            <a:r>
              <a:rPr lang="fr-FR" sz="3200" b="1" i="0" strike="noStrike" cap="none" spc="0" baseline="0" dirty="0" err="1">
                <a:solidFill>
                  <a:srgbClr val="577F9F"/>
                </a:solidFill>
                <a:effectLst/>
                <a:latin typeface="Arial"/>
                <a:ea typeface="Arial"/>
                <a:cs typeface="Arial"/>
              </a:rPr>
              <a:t>Paxlovid</a:t>
            </a:r>
            <a:r>
              <a:rPr lang="fr-FR" sz="3200" b="1" i="0" strike="noStrike" cap="none" spc="0" baseline="0" dirty="0">
                <a:solidFill>
                  <a:srgbClr val="577F9F"/>
                </a:solidFill>
                <a:effectLst/>
                <a:latin typeface="Arial"/>
                <a:ea typeface="Arial"/>
                <a:cs typeface="Arial"/>
              </a:rPr>
              <a:t> (</a:t>
            </a:r>
            <a:r>
              <a:rPr lang="fr-FR" sz="3200" b="1" i="0" strike="noStrike" cap="none" spc="0" baseline="0" dirty="0" err="1">
                <a:solidFill>
                  <a:srgbClr val="577F9F"/>
                </a:solidFill>
                <a:effectLst/>
                <a:latin typeface="Arial"/>
                <a:ea typeface="Arial"/>
                <a:cs typeface="Arial"/>
              </a:rPr>
              <a:t>nirmatrelvir</a:t>
            </a:r>
            <a:r>
              <a:rPr lang="fr-FR" sz="3200" b="1" i="0" strike="noStrike" cap="none" spc="0" baseline="0" dirty="0">
                <a:solidFill>
                  <a:srgbClr val="577F9F"/>
                </a:solidFill>
                <a:effectLst/>
                <a:latin typeface="Arial"/>
                <a:ea typeface="Arial"/>
                <a:cs typeface="Arial"/>
              </a:rPr>
              <a:t>/ritonavir)</a:t>
            </a:r>
            <a:endParaRPr lang="en-US" sz="3400" dirty="0"/>
          </a:p>
        </p:txBody>
      </p:sp>
      <p:sp>
        <p:nvSpPr>
          <p:cNvPr id="6" name="Content Placeholder 5">
            <a:extLst>
              <a:ext uri="{FF2B5EF4-FFF2-40B4-BE49-F238E27FC236}">
                <a16:creationId xmlns:a16="http://schemas.microsoft.com/office/drawing/2014/main" id="{64EBF665-F04D-08A0-E236-D170B3860A00}"/>
              </a:ext>
            </a:extLst>
          </p:cNvPr>
          <p:cNvSpPr>
            <a:spLocks noGrp="1"/>
          </p:cNvSpPr>
          <p:nvPr>
            <p:ph idx="1"/>
          </p:nvPr>
        </p:nvSpPr>
        <p:spPr>
          <a:xfrm>
            <a:off x="427892" y="2010308"/>
            <a:ext cx="6183923" cy="4932746"/>
          </a:xfrm>
        </p:spPr>
        <p:txBody>
          <a:bodyPr/>
          <a:lstStyle/>
          <a:p>
            <a:r>
              <a:rPr lang="fr-FR" sz="2400" b="1" i="0" strike="noStrike" cap="none" spc="0" baseline="0" dirty="0">
                <a:solidFill>
                  <a:srgbClr val="262626"/>
                </a:solidFill>
                <a:effectLst/>
                <a:latin typeface="Arial"/>
                <a:ea typeface="Arial"/>
                <a:cs typeface="Arial"/>
              </a:rPr>
              <a:t>Indications :</a:t>
            </a:r>
          </a:p>
          <a:p>
            <a:pPr lvl="1"/>
            <a:r>
              <a:rPr lang="fr-FR" sz="2000" b="0" i="0" strike="noStrike" cap="none" spc="0" baseline="0" dirty="0">
                <a:solidFill>
                  <a:srgbClr val="262626"/>
                </a:solidFill>
                <a:effectLst/>
                <a:latin typeface="Arial"/>
                <a:ea typeface="Arial"/>
                <a:cs typeface="Arial"/>
              </a:rPr>
              <a:t>COVID-19 symptomatique confirmée</a:t>
            </a:r>
          </a:p>
          <a:p>
            <a:pPr lvl="1"/>
            <a:r>
              <a:rPr lang="fr-FR" sz="2000" b="0" i="0" strike="noStrike" cap="none" spc="0" baseline="0" dirty="0">
                <a:solidFill>
                  <a:srgbClr val="262626"/>
                </a:solidFill>
                <a:effectLst/>
                <a:latin typeface="Arial"/>
                <a:ea typeface="Arial"/>
                <a:cs typeface="Arial"/>
              </a:rPr>
              <a:t>Symptômes légers à modérés </a:t>
            </a:r>
          </a:p>
          <a:p>
            <a:pPr lvl="1"/>
            <a:r>
              <a:rPr lang="fr-FR" sz="2000" b="0" i="0" strike="noStrike" cap="none" spc="0" baseline="0" dirty="0">
                <a:solidFill>
                  <a:srgbClr val="262626"/>
                </a:solidFill>
                <a:effectLst/>
                <a:latin typeface="Arial"/>
                <a:ea typeface="Arial"/>
                <a:cs typeface="Arial"/>
              </a:rPr>
              <a:t>Dans les 5 jours suivant l’apparition des symptômes</a:t>
            </a:r>
          </a:p>
          <a:p>
            <a:pPr lvl="1"/>
            <a:r>
              <a:rPr lang="fr-FR" sz="2000" b="0" i="0" strike="noStrike" cap="none" spc="0" baseline="0" dirty="0">
                <a:solidFill>
                  <a:srgbClr val="262626"/>
                </a:solidFill>
                <a:effectLst/>
                <a:latin typeface="Arial"/>
                <a:ea typeface="Arial"/>
                <a:cs typeface="Arial"/>
              </a:rPr>
              <a:t>Âge &gt; 12 ans</a:t>
            </a:r>
          </a:p>
          <a:p>
            <a:pPr lvl="1"/>
            <a:r>
              <a:rPr lang="fr-FR" sz="2000" b="0" i="0" strike="noStrike" cap="none" spc="0" baseline="0" dirty="0">
                <a:solidFill>
                  <a:srgbClr val="262626"/>
                </a:solidFill>
                <a:effectLst/>
                <a:latin typeface="Arial"/>
                <a:ea typeface="Arial"/>
                <a:cs typeface="Arial"/>
              </a:rPr>
              <a:t>Poids &gt; 40 kg</a:t>
            </a:r>
          </a:p>
          <a:p>
            <a:pPr lvl="1"/>
            <a:r>
              <a:rPr lang="fr-FR" sz="2000" b="0" i="0" strike="noStrike" cap="none" spc="0" baseline="0" dirty="0">
                <a:solidFill>
                  <a:srgbClr val="262626"/>
                </a:solidFill>
                <a:effectLst/>
                <a:latin typeface="Arial"/>
                <a:ea typeface="Arial"/>
                <a:cs typeface="Arial"/>
              </a:rPr>
              <a:t>Critères à haut risque :</a:t>
            </a:r>
          </a:p>
          <a:p>
            <a:pPr lvl="2"/>
            <a:r>
              <a:rPr lang="fr-FR" sz="1800" b="0" i="0" strike="noStrike" cap="none" spc="0" baseline="0" dirty="0">
                <a:solidFill>
                  <a:srgbClr val="262626"/>
                </a:solidFill>
                <a:effectLst/>
                <a:latin typeface="Arial"/>
                <a:ea typeface="Arial"/>
                <a:cs typeface="Arial"/>
              </a:rPr>
              <a:t>Âge &gt; 50 ans, en particulier ceux âgés de &gt;= 65 ans ou non vaccinés âgés de 50 à 64 ans</a:t>
            </a:r>
          </a:p>
          <a:p>
            <a:pPr lvl="2"/>
            <a:r>
              <a:rPr lang="fr-FR" sz="1800" b="0" i="0" strike="noStrike" cap="none" spc="0" baseline="0" dirty="0">
                <a:solidFill>
                  <a:srgbClr val="262626"/>
                </a:solidFill>
                <a:effectLst/>
                <a:latin typeface="Arial"/>
                <a:ea typeface="Arial"/>
                <a:cs typeface="Arial"/>
              </a:rPr>
              <a:t>Comorbidités telles que maladie pulmonaire, hypertension, diabète, maladie rénale chronique, état immunodéprimé, VIH</a:t>
            </a:r>
          </a:p>
          <a:p>
            <a:pPr lvl="2"/>
            <a:r>
              <a:rPr lang="fr-FR" sz="1800" b="0" i="0" strike="noStrike" cap="none" spc="0" baseline="0" dirty="0">
                <a:solidFill>
                  <a:srgbClr val="262626"/>
                </a:solidFill>
                <a:effectLst/>
                <a:latin typeface="Arial"/>
                <a:ea typeface="Arial"/>
                <a:cs typeface="Arial"/>
              </a:rPr>
              <a:t>IMC &gt; 30</a:t>
            </a:r>
          </a:p>
        </p:txBody>
      </p:sp>
      <p:sp>
        <p:nvSpPr>
          <p:cNvPr id="7" name="Content Placeholder 6">
            <a:extLst>
              <a:ext uri="{FF2B5EF4-FFF2-40B4-BE49-F238E27FC236}">
                <a16:creationId xmlns:a16="http://schemas.microsoft.com/office/drawing/2014/main" id="{FF0DFA85-8147-5D4B-FCBA-597807CE1CE2}"/>
              </a:ext>
            </a:extLst>
          </p:cNvPr>
          <p:cNvSpPr>
            <a:spLocks noGrp="1"/>
          </p:cNvSpPr>
          <p:nvPr>
            <p:ph sz="half" idx="4294967295"/>
          </p:nvPr>
        </p:nvSpPr>
        <p:spPr>
          <a:xfrm>
            <a:off x="6197600" y="1950902"/>
            <a:ext cx="5994400" cy="4525963"/>
          </a:xfrm>
        </p:spPr>
        <p:txBody>
          <a:bodyPr>
            <a:normAutofit fontScale="92500" lnSpcReduction="20000"/>
          </a:bodyPr>
          <a:lstStyle/>
          <a:p>
            <a:r>
              <a:rPr lang="fr-FR" sz="2600" b="1" i="0" strike="noStrike" cap="none" spc="0" baseline="0">
                <a:solidFill>
                  <a:srgbClr val="000000"/>
                </a:solidFill>
                <a:effectLst/>
                <a:latin typeface="Arial"/>
                <a:ea typeface="Arial"/>
                <a:cs typeface="Arial"/>
              </a:rPr>
              <a:t>Contre-indications :</a:t>
            </a:r>
          </a:p>
          <a:p>
            <a:pPr lvl="1"/>
            <a:r>
              <a:rPr lang="fr-FR" sz="2200" b="0" i="0" strike="noStrike" cap="none" spc="0" baseline="0">
                <a:solidFill>
                  <a:srgbClr val="000000"/>
                </a:solidFill>
                <a:effectLst/>
                <a:latin typeface="Arial"/>
                <a:ea typeface="Arial"/>
                <a:cs typeface="Arial"/>
              </a:rPr>
              <a:t>&gt; 5 jours de symptômes</a:t>
            </a:r>
          </a:p>
          <a:p>
            <a:pPr lvl="1"/>
            <a:r>
              <a:rPr lang="fr-FR" sz="2200" b="0" i="0" strike="noStrike" cap="none" spc="0" baseline="0">
                <a:solidFill>
                  <a:srgbClr val="000000"/>
                </a:solidFill>
                <a:effectLst/>
                <a:latin typeface="Arial"/>
                <a:ea typeface="Arial"/>
                <a:cs typeface="Arial"/>
              </a:rPr>
              <a:t>COVID-19 sévère ou critique</a:t>
            </a:r>
          </a:p>
          <a:p>
            <a:pPr lvl="1"/>
            <a:r>
              <a:rPr lang="fr-FR" sz="2200" b="0" i="0" strike="noStrike" cap="none" spc="0" baseline="0">
                <a:solidFill>
                  <a:srgbClr val="000000"/>
                </a:solidFill>
                <a:effectLst/>
                <a:latin typeface="Arial"/>
                <a:ea typeface="Arial"/>
                <a:cs typeface="Arial"/>
              </a:rPr>
              <a:t>Absence de symptômes</a:t>
            </a:r>
          </a:p>
          <a:p>
            <a:pPr lvl="1"/>
            <a:r>
              <a:rPr lang="fr-FR" sz="2200" b="0" i="0" strike="noStrike" cap="none" spc="0" baseline="0">
                <a:solidFill>
                  <a:srgbClr val="000000"/>
                </a:solidFill>
                <a:effectLst/>
                <a:latin typeface="Arial"/>
                <a:ea typeface="Arial"/>
                <a:cs typeface="Arial"/>
              </a:rPr>
              <a:t>Patients atteints d’une maladie rénale ou hépatique sévère (voir algorithme de la stratégie « dépister et traiter »). </a:t>
            </a:r>
          </a:p>
          <a:p>
            <a:pPr lvl="1"/>
            <a:r>
              <a:rPr lang="fr-FR" sz="2200" b="0" i="0" strike="noStrike" cap="none" spc="0" baseline="0">
                <a:solidFill>
                  <a:srgbClr val="000000"/>
                </a:solidFill>
                <a:effectLst/>
                <a:latin typeface="Arial"/>
                <a:ea typeface="Arial"/>
                <a:cs typeface="Arial"/>
              </a:rPr>
              <a:t>Patients allergiques à l’un des composants du médicament.</a:t>
            </a:r>
          </a:p>
          <a:p>
            <a:pPr lvl="1"/>
            <a:r>
              <a:rPr lang="fr-FR" sz="2200" b="0" i="0" strike="noStrike" cap="none" spc="0" baseline="0">
                <a:solidFill>
                  <a:srgbClr val="000000"/>
                </a:solidFill>
                <a:effectLst/>
                <a:latin typeface="Arial"/>
                <a:ea typeface="Arial"/>
                <a:cs typeface="Arial"/>
              </a:rPr>
              <a:t>Patients qui ne peuvent pas avaler des comprimés entiers. Les médicaments antiviraux oraux ne doivent pas être coupés ou écrasés et doivent être avalés entiers.</a:t>
            </a:r>
          </a:p>
          <a:p>
            <a:pPr lvl="1"/>
            <a:r>
              <a:rPr lang="fr-FR" sz="2200" b="0" i="0" strike="noStrike" cap="none" spc="0" baseline="0">
                <a:solidFill>
                  <a:srgbClr val="000000"/>
                </a:solidFill>
                <a:effectLst/>
                <a:latin typeface="Arial"/>
                <a:ea typeface="Arial"/>
                <a:cs typeface="Arial"/>
              </a:rPr>
              <a:t>Patients prenant un médicament contre-indiqué avec nirmatrelvir/ritonavir, sauf si le médicament peut être interrompu ou ajusté en fonction de la dose. </a:t>
            </a:r>
          </a:p>
          <a:p>
            <a:pPr lvl="1"/>
            <a:endParaRPr lang="en-US"/>
          </a:p>
          <a:p>
            <a:pPr lvl="1"/>
            <a:endParaRPr lang="en-US"/>
          </a:p>
        </p:txBody>
      </p:sp>
      <p:sp>
        <p:nvSpPr>
          <p:cNvPr id="3" name="Slide Number Placeholder 2">
            <a:extLst>
              <a:ext uri="{FF2B5EF4-FFF2-40B4-BE49-F238E27FC236}">
                <a16:creationId xmlns:a16="http://schemas.microsoft.com/office/drawing/2014/main" id="{FF15EC0A-B8E2-69E2-51B5-527AA66301EB}"/>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70</a:t>
            </a:fld>
            <a:endParaRPr lang="en-US"/>
          </a:p>
        </p:txBody>
      </p:sp>
      <p:sp>
        <p:nvSpPr>
          <p:cNvPr id="8" name="TextBox 7">
            <a:extLst>
              <a:ext uri="{FF2B5EF4-FFF2-40B4-BE49-F238E27FC236}">
                <a16:creationId xmlns:a16="http://schemas.microsoft.com/office/drawing/2014/main" id="{E65900E5-1C72-9051-0A47-C183EBBCA9A6}"/>
              </a:ext>
            </a:extLst>
          </p:cNvPr>
          <p:cNvSpPr txBox="1"/>
          <p:nvPr/>
        </p:nvSpPr>
        <p:spPr>
          <a:xfrm>
            <a:off x="906586" y="1027572"/>
            <a:ext cx="9460523" cy="1188720"/>
          </a:xfrm>
          <a:prstGeom prst="rect">
            <a:avLst/>
          </a:prstGeom>
          <a:noFill/>
        </p:spPr>
        <p:txBody>
          <a:bodyPr wrap="square" rtlCol="0">
            <a:spAutoFit/>
          </a:bodyPr>
          <a:lstStyle/>
          <a:p>
            <a:r>
              <a:rPr lang="fr-FR" sz="1800" b="0" i="1" strike="noStrike" cap="none" spc="0" baseline="0">
                <a:solidFill>
                  <a:srgbClr val="000000"/>
                </a:solidFill>
                <a:effectLst/>
                <a:latin typeface="Arial"/>
                <a:ea typeface="Arial"/>
                <a:cs typeface="Arial"/>
              </a:rPr>
              <a:t>Inhibiteur de la protéase du SARS-CoV-2 (3CLpro), empêchant ainsi le clivage de la polyprotéine virale qui est nécessaire pour que les protéines virales deviennent fonctionnelles</a:t>
            </a:r>
            <a:endParaRPr lang="en-US"/>
          </a:p>
          <a:p>
            <a:endParaRPr lang="en-US"/>
          </a:p>
        </p:txBody>
      </p:sp>
    </p:spTree>
    <p:extLst>
      <p:ext uri="{BB962C8B-B14F-4D97-AF65-F5344CB8AC3E}">
        <p14:creationId xmlns:p14="http://schemas.microsoft.com/office/powerpoint/2010/main" val="52716053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CD3E1D-F984-01BB-418D-EF558CDA1250}"/>
              </a:ext>
            </a:extLst>
          </p:cNvPr>
          <p:cNvSpPr>
            <a:spLocks noGrp="1"/>
          </p:cNvSpPr>
          <p:nvPr>
            <p:ph type="title"/>
          </p:nvPr>
        </p:nvSpPr>
        <p:spPr>
          <a:xfrm>
            <a:off x="335924" y="127248"/>
            <a:ext cx="8543925" cy="800039"/>
          </a:xfrm>
        </p:spPr>
        <p:txBody>
          <a:bodyPr>
            <a:normAutofit fontScale="90000"/>
          </a:bodyPr>
          <a:lstStyle/>
          <a:p>
            <a:r>
              <a:rPr lang="fr-FR" sz="3100" b="1" i="0" strike="noStrike" cap="none" spc="0" baseline="0">
                <a:solidFill>
                  <a:srgbClr val="577F9F"/>
                </a:solidFill>
                <a:effectLst/>
                <a:latin typeface="Arial"/>
                <a:ea typeface="Arial"/>
                <a:cs typeface="Arial"/>
              </a:rPr>
              <a:t>Focus sur : antiviraux oraux dans la stratégie « dépister et traiter »</a:t>
            </a:r>
          </a:p>
        </p:txBody>
      </p:sp>
      <p:sp>
        <p:nvSpPr>
          <p:cNvPr id="5" name="Slide Number Placeholder 4">
            <a:extLst>
              <a:ext uri="{FF2B5EF4-FFF2-40B4-BE49-F238E27FC236}">
                <a16:creationId xmlns:a16="http://schemas.microsoft.com/office/drawing/2014/main" id="{CC7E6D85-22A5-F2E9-04BB-47841293CB73}"/>
              </a:ext>
            </a:extLst>
          </p:cNvPr>
          <p:cNvSpPr>
            <a:spLocks noGrp="1"/>
          </p:cNvSpPr>
          <p:nvPr>
            <p:ph type="sldNum" sz="quarter" idx="4294967295"/>
          </p:nvPr>
        </p:nvSpPr>
        <p:spPr>
          <a:xfrm>
            <a:off x="9448800" y="6356350"/>
            <a:ext cx="2743200" cy="365125"/>
          </a:xfrm>
        </p:spPr>
        <p:txBody>
          <a:bodyPr/>
          <a:lstStyle/>
          <a:p>
            <a:pPr>
              <a:defRPr/>
            </a:pPr>
            <a:fld id="{FEF22BF4-E4CF-45A2-8CAB-2CEA7D4850F7}" type="slidenum">
              <a:rPr lang="en-US" smtClean="0"/>
              <a:pPr>
                <a:defRPr/>
              </a:pPr>
              <a:t>71</a:t>
            </a:fld>
            <a:endParaRPr lang="en-US"/>
          </a:p>
        </p:txBody>
      </p:sp>
      <p:pic>
        <p:nvPicPr>
          <p:cNvPr id="8" name="Picture 7">
            <a:extLst>
              <a:ext uri="{FF2B5EF4-FFF2-40B4-BE49-F238E27FC236}">
                <a16:creationId xmlns:a16="http://schemas.microsoft.com/office/drawing/2014/main" id="{68F314F2-D9B0-2311-F300-5F4146BC5144}"/>
              </a:ext>
            </a:extLst>
          </p:cNvPr>
          <p:cNvPicPr>
            <a:picLocks noChangeAspect="1"/>
          </p:cNvPicPr>
          <p:nvPr/>
        </p:nvPicPr>
        <p:blipFill>
          <a:blip r:embed="rId3"/>
          <a:stretch>
            <a:fillRect/>
          </a:stretch>
        </p:blipFill>
        <p:spPr>
          <a:xfrm>
            <a:off x="1604365" y="1749031"/>
            <a:ext cx="3096975" cy="4377132"/>
          </a:xfrm>
          <a:prstGeom prst="rect">
            <a:avLst/>
          </a:prstGeom>
        </p:spPr>
      </p:pic>
      <p:pic>
        <p:nvPicPr>
          <p:cNvPr id="9" name="Picture 8">
            <a:extLst>
              <a:ext uri="{FF2B5EF4-FFF2-40B4-BE49-F238E27FC236}">
                <a16:creationId xmlns:a16="http://schemas.microsoft.com/office/drawing/2014/main" id="{2FE01008-1818-1C82-2E06-C56D33AC6910}"/>
              </a:ext>
            </a:extLst>
          </p:cNvPr>
          <p:cNvPicPr>
            <a:picLocks noChangeAspect="1"/>
          </p:cNvPicPr>
          <p:nvPr/>
        </p:nvPicPr>
        <p:blipFill>
          <a:blip r:embed="rId4"/>
          <a:stretch>
            <a:fillRect/>
          </a:stretch>
        </p:blipFill>
        <p:spPr>
          <a:xfrm>
            <a:off x="7042497" y="1749031"/>
            <a:ext cx="3281392" cy="4377132"/>
          </a:xfrm>
          <a:prstGeom prst="rect">
            <a:avLst/>
          </a:prstGeom>
        </p:spPr>
      </p:pic>
      <p:sp>
        <p:nvSpPr>
          <p:cNvPr id="10" name="TextBox 9">
            <a:extLst>
              <a:ext uri="{FF2B5EF4-FFF2-40B4-BE49-F238E27FC236}">
                <a16:creationId xmlns:a16="http://schemas.microsoft.com/office/drawing/2014/main" id="{AE28F3B2-80CD-E4E7-443A-EFB430F9AE98}"/>
              </a:ext>
            </a:extLst>
          </p:cNvPr>
          <p:cNvSpPr txBox="1"/>
          <p:nvPr/>
        </p:nvSpPr>
        <p:spPr>
          <a:xfrm>
            <a:off x="5799298" y="968663"/>
            <a:ext cx="5831952" cy="830997"/>
          </a:xfrm>
          <a:prstGeom prst="rect">
            <a:avLst/>
          </a:prstGeom>
          <a:noFill/>
        </p:spPr>
        <p:txBody>
          <a:bodyPr wrap="square" rtlCol="0">
            <a:spAutoFit/>
          </a:bodyPr>
          <a:lstStyle/>
          <a:p>
            <a:r>
              <a:rPr lang="fr-FR" sz="2400" b="0" i="0" strike="noStrike" cap="none" spc="0" baseline="0" dirty="0">
                <a:solidFill>
                  <a:srgbClr val="000000"/>
                </a:solidFill>
                <a:effectLst/>
                <a:latin typeface="Arial"/>
                <a:ea typeface="Arial"/>
                <a:cs typeface="Arial"/>
              </a:rPr>
              <a:t>Posologie rénale : filtration glomérulaire de 30 à 60</a:t>
            </a:r>
          </a:p>
        </p:txBody>
      </p:sp>
      <p:sp>
        <p:nvSpPr>
          <p:cNvPr id="2" name="TextBox 1">
            <a:extLst>
              <a:ext uri="{FF2B5EF4-FFF2-40B4-BE49-F238E27FC236}">
                <a16:creationId xmlns:a16="http://schemas.microsoft.com/office/drawing/2014/main" id="{8DB0E323-ED29-ED43-DCA5-38207D17BCA4}"/>
              </a:ext>
            </a:extLst>
          </p:cNvPr>
          <p:cNvSpPr txBox="1"/>
          <p:nvPr/>
        </p:nvSpPr>
        <p:spPr>
          <a:xfrm>
            <a:off x="560750" y="1062002"/>
            <a:ext cx="48116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0" i="0" strike="noStrike" cap="none" spc="0" baseline="0" dirty="0">
                <a:solidFill>
                  <a:srgbClr val="000000"/>
                </a:solidFill>
                <a:effectLst/>
                <a:latin typeface="Arial"/>
                <a:ea typeface="Arial"/>
                <a:cs typeface="Arial"/>
              </a:rPr>
              <a:t>Posologie habituelle du </a:t>
            </a:r>
            <a:r>
              <a:rPr lang="fr-FR" sz="2400" b="0" i="0" strike="noStrike" cap="none" spc="0" baseline="0" dirty="0" err="1">
                <a:solidFill>
                  <a:srgbClr val="000000"/>
                </a:solidFill>
                <a:effectLst/>
                <a:latin typeface="Arial"/>
                <a:ea typeface="Arial"/>
                <a:cs typeface="Arial"/>
              </a:rPr>
              <a:t>Paxlovid</a:t>
            </a:r>
            <a:endParaRPr lang="fr-FR" sz="2400" b="0" i="0" strike="noStrike" cap="none" spc="0" baseline="0" dirty="0">
              <a:solidFill>
                <a:srgbClr val="000000"/>
              </a:solidFill>
              <a:effectLst/>
              <a:latin typeface="Arial"/>
              <a:ea typeface="Arial"/>
              <a:cs typeface="Arial"/>
            </a:endParaRPr>
          </a:p>
        </p:txBody>
      </p:sp>
    </p:spTree>
    <p:extLst>
      <p:ext uri="{BB962C8B-B14F-4D97-AF65-F5344CB8AC3E}">
        <p14:creationId xmlns:p14="http://schemas.microsoft.com/office/powerpoint/2010/main" val="227285647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4985-5A91-BCA1-AC25-9375D28C8382}"/>
              </a:ext>
            </a:extLst>
          </p:cNvPr>
          <p:cNvSpPr>
            <a:spLocks noGrp="1"/>
          </p:cNvSpPr>
          <p:nvPr>
            <p:ph type="title"/>
          </p:nvPr>
        </p:nvSpPr>
        <p:spPr>
          <a:xfrm>
            <a:off x="187570" y="36652"/>
            <a:ext cx="8543925" cy="800039"/>
          </a:xfrm>
        </p:spPr>
        <p:txBody>
          <a:bodyPr/>
          <a:lstStyle/>
          <a:p>
            <a:r>
              <a:rPr lang="fr-FR" sz="3200" b="1" i="0" strike="noStrike" cap="none" spc="0" baseline="0" dirty="0" err="1">
                <a:solidFill>
                  <a:srgbClr val="577F9F"/>
                </a:solidFill>
                <a:effectLst/>
                <a:latin typeface="Arial"/>
                <a:ea typeface="Arial"/>
                <a:cs typeface="Arial"/>
              </a:rPr>
              <a:t>Paxlovid</a:t>
            </a:r>
            <a:r>
              <a:rPr lang="fr-FR" sz="3200" b="1" i="0" strike="noStrike" cap="none" spc="0" baseline="0" dirty="0">
                <a:solidFill>
                  <a:srgbClr val="577F9F"/>
                </a:solidFill>
                <a:effectLst/>
                <a:latin typeface="Arial"/>
                <a:ea typeface="Arial"/>
                <a:cs typeface="Arial"/>
              </a:rPr>
              <a:t> : instructions destinées au patient</a:t>
            </a:r>
          </a:p>
        </p:txBody>
      </p:sp>
      <p:sp>
        <p:nvSpPr>
          <p:cNvPr id="3" name="Content Placeholder 2">
            <a:extLst>
              <a:ext uri="{FF2B5EF4-FFF2-40B4-BE49-F238E27FC236}">
                <a16:creationId xmlns:a16="http://schemas.microsoft.com/office/drawing/2014/main" id="{C11B6F16-4AD5-4C37-8020-F377D40B98CE}"/>
              </a:ext>
            </a:extLst>
          </p:cNvPr>
          <p:cNvSpPr>
            <a:spLocks noGrp="1"/>
          </p:cNvSpPr>
          <p:nvPr>
            <p:ph idx="1"/>
          </p:nvPr>
        </p:nvSpPr>
        <p:spPr>
          <a:xfrm>
            <a:off x="838199" y="877962"/>
            <a:ext cx="10873154" cy="4932746"/>
          </a:xfrm>
        </p:spPr>
        <p:txBody>
          <a:bodyPr/>
          <a:lstStyle/>
          <a:p>
            <a:pPr marL="285750" indent="-285750">
              <a:buFont typeface="Wingdings" panose="05000000000000000000" pitchFamily="2" charset="2"/>
              <a:buChar char="§"/>
            </a:pPr>
            <a:r>
              <a:rPr lang="fr-FR" sz="2000" b="0" i="0" strike="noStrike" cap="none" spc="0" baseline="0" dirty="0">
                <a:solidFill>
                  <a:srgbClr val="262626"/>
                </a:solidFill>
                <a:effectLst/>
                <a:latin typeface="Arial"/>
                <a:ea typeface="Arial"/>
                <a:cs typeface="Arial"/>
              </a:rPr>
              <a:t>Avalez les comprimés en entier. Ne pas mâcher, casser ou écraser les comprimés. </a:t>
            </a:r>
          </a:p>
          <a:p>
            <a:pPr marL="285750" indent="-285750">
              <a:buFont typeface="Wingdings" panose="05000000000000000000" pitchFamily="2" charset="2"/>
              <a:buChar char="§"/>
            </a:pPr>
            <a:r>
              <a:rPr lang="fr-FR" sz="2000" b="0" i="0" strike="noStrike" cap="none" spc="0" baseline="0" dirty="0">
                <a:solidFill>
                  <a:srgbClr val="262626"/>
                </a:solidFill>
                <a:effectLst/>
                <a:latin typeface="Arial"/>
                <a:ea typeface="Arial"/>
                <a:cs typeface="Arial"/>
              </a:rPr>
              <a:t>Prenez le </a:t>
            </a:r>
            <a:r>
              <a:rPr lang="fr-FR" sz="2000" b="0" i="0" strike="noStrike" cap="none" spc="0" baseline="0" dirty="0" err="1">
                <a:solidFill>
                  <a:srgbClr val="262626"/>
                </a:solidFill>
                <a:effectLst/>
                <a:latin typeface="Arial"/>
                <a:ea typeface="Arial"/>
                <a:cs typeface="Arial"/>
              </a:rPr>
              <a:t>Paxlovid</a:t>
            </a:r>
            <a:r>
              <a:rPr lang="fr-FR" sz="2000" b="0" i="0" strike="noStrike" cap="none" spc="0" baseline="0" dirty="0">
                <a:solidFill>
                  <a:srgbClr val="262626"/>
                </a:solidFill>
                <a:effectLst/>
                <a:latin typeface="Arial"/>
                <a:ea typeface="Arial"/>
                <a:cs typeface="Arial"/>
              </a:rPr>
              <a:t> avec ou sans nourriture.</a:t>
            </a:r>
          </a:p>
          <a:p>
            <a:pPr marL="285750" indent="-285750">
              <a:buFont typeface="Wingdings" panose="05000000000000000000" pitchFamily="2" charset="2"/>
              <a:buChar char="§"/>
            </a:pPr>
            <a:r>
              <a:rPr lang="fr-FR" sz="2000" b="0" i="0" strike="noStrike" cap="none" spc="0" baseline="0" dirty="0">
                <a:solidFill>
                  <a:srgbClr val="262626"/>
                </a:solidFill>
                <a:effectLst/>
                <a:latin typeface="Arial"/>
                <a:ea typeface="Arial"/>
                <a:cs typeface="Arial"/>
              </a:rPr>
              <a:t>N’arrêtez pas de prendre le </a:t>
            </a:r>
            <a:r>
              <a:rPr lang="fr-FR" sz="2000" b="0" i="0" strike="noStrike" cap="none" spc="0" baseline="0" dirty="0" err="1">
                <a:solidFill>
                  <a:srgbClr val="262626"/>
                </a:solidFill>
                <a:effectLst/>
                <a:latin typeface="Arial"/>
                <a:ea typeface="Arial"/>
                <a:cs typeface="Arial"/>
              </a:rPr>
              <a:t>Paxlovid</a:t>
            </a:r>
            <a:r>
              <a:rPr lang="fr-FR" sz="2000" b="0" i="0" strike="noStrike" cap="none" spc="0" baseline="0" dirty="0">
                <a:solidFill>
                  <a:srgbClr val="262626"/>
                </a:solidFill>
                <a:effectLst/>
                <a:latin typeface="Arial"/>
                <a:ea typeface="Arial"/>
                <a:cs typeface="Arial"/>
              </a:rPr>
              <a:t> sans en parler à votre professionnel de santé, même si vous vous sentez mieux.</a:t>
            </a:r>
          </a:p>
          <a:p>
            <a:pPr marL="285750" indent="-285750">
              <a:buFont typeface="Wingdings" panose="05000000000000000000" pitchFamily="2" charset="2"/>
              <a:buChar char="§"/>
            </a:pPr>
            <a:r>
              <a:rPr lang="fr-FR" sz="2000" b="0" i="0" strike="noStrike" cap="none" spc="0" baseline="0" dirty="0">
                <a:solidFill>
                  <a:srgbClr val="262626"/>
                </a:solidFill>
                <a:effectLst/>
                <a:latin typeface="Arial"/>
                <a:ea typeface="Arial"/>
                <a:cs typeface="Arial"/>
              </a:rPr>
              <a:t>Si vous oubliez de prendre une dose de </a:t>
            </a:r>
            <a:r>
              <a:rPr lang="fr-FR" sz="2000" b="0" i="0" strike="noStrike" cap="none" spc="0" baseline="0" dirty="0" err="1">
                <a:solidFill>
                  <a:srgbClr val="262626"/>
                </a:solidFill>
                <a:effectLst/>
                <a:latin typeface="Arial"/>
                <a:ea typeface="Arial"/>
                <a:cs typeface="Arial"/>
              </a:rPr>
              <a:t>Paxlovid</a:t>
            </a:r>
            <a:r>
              <a:rPr lang="fr-FR" sz="2000" b="0" i="0" strike="noStrike" cap="none" spc="0" baseline="0" dirty="0">
                <a:solidFill>
                  <a:srgbClr val="262626"/>
                </a:solidFill>
                <a:effectLst/>
                <a:latin typeface="Arial"/>
                <a:ea typeface="Arial"/>
                <a:cs typeface="Arial"/>
              </a:rPr>
              <a:t> dans les 8 heures suivant l’heure habituelle de prise, prenez-le dès que vous vous en souvenez. Si vous oubliez une dose pendant plus de huit heures, sautez cette dose oubliée et prenez la dose suivante à l’heure habituelle. Ne prenez pas deux doses de </a:t>
            </a:r>
            <a:r>
              <a:rPr lang="fr-FR" sz="2000" b="0" i="0" strike="noStrike" cap="none" spc="0" baseline="0" dirty="0" err="1">
                <a:solidFill>
                  <a:srgbClr val="262626"/>
                </a:solidFill>
                <a:effectLst/>
                <a:latin typeface="Arial"/>
                <a:ea typeface="Arial"/>
                <a:cs typeface="Arial"/>
              </a:rPr>
              <a:t>Paxlovid</a:t>
            </a:r>
            <a:r>
              <a:rPr lang="fr-FR" sz="2000" b="0" i="0" strike="noStrike" cap="none" spc="0" baseline="0" dirty="0">
                <a:solidFill>
                  <a:srgbClr val="262626"/>
                </a:solidFill>
                <a:effectLst/>
                <a:latin typeface="Arial"/>
                <a:ea typeface="Arial"/>
                <a:cs typeface="Arial"/>
              </a:rPr>
              <a:t> en même temps. </a:t>
            </a:r>
          </a:p>
          <a:p>
            <a:pPr marL="285750" indent="-285750">
              <a:buFont typeface="Wingdings" panose="05000000000000000000" pitchFamily="2" charset="2"/>
              <a:buChar char="§"/>
            </a:pPr>
            <a:r>
              <a:rPr lang="fr-FR" sz="2000" b="0" i="0" strike="noStrike" cap="none" spc="0" baseline="0" dirty="0">
                <a:solidFill>
                  <a:srgbClr val="262626"/>
                </a:solidFill>
                <a:effectLst/>
                <a:latin typeface="Arial"/>
                <a:ea typeface="Arial"/>
                <a:cs typeface="Arial"/>
              </a:rPr>
              <a:t>Si vous prenez trop de </a:t>
            </a:r>
            <a:r>
              <a:rPr lang="fr-FR" sz="2000" b="0" i="0" strike="noStrike" cap="none" spc="0" baseline="0" dirty="0" err="1">
                <a:solidFill>
                  <a:srgbClr val="262626"/>
                </a:solidFill>
                <a:effectLst/>
                <a:latin typeface="Arial"/>
                <a:ea typeface="Arial"/>
                <a:cs typeface="Arial"/>
              </a:rPr>
              <a:t>Paxlovid</a:t>
            </a:r>
            <a:r>
              <a:rPr lang="fr-FR" sz="2000" b="0" i="0" strike="noStrike" cap="none" spc="0" baseline="0" dirty="0">
                <a:solidFill>
                  <a:srgbClr val="262626"/>
                </a:solidFill>
                <a:effectLst/>
                <a:latin typeface="Arial"/>
                <a:ea typeface="Arial"/>
                <a:cs typeface="Arial"/>
              </a:rPr>
              <a:t>, appelez votre professionnel de santé ou rendez-vous immédiatement au service des urgences de l’hôpital le plus proche. </a:t>
            </a:r>
          </a:p>
          <a:p>
            <a:pPr marL="285750" indent="-285750">
              <a:buFont typeface="Wingdings" panose="05000000000000000000" pitchFamily="2" charset="2"/>
              <a:buChar char="§"/>
            </a:pPr>
            <a:r>
              <a:rPr lang="fr-FR" sz="2000" b="0" i="0" strike="noStrike" cap="none" spc="0" baseline="0" dirty="0">
                <a:solidFill>
                  <a:srgbClr val="262626"/>
                </a:solidFill>
                <a:effectLst/>
                <a:latin typeface="Arial"/>
                <a:ea typeface="Arial"/>
                <a:cs typeface="Arial"/>
              </a:rPr>
              <a:t>Si vous prenez un médicament contenant du ritonavir ou du </a:t>
            </a:r>
            <a:r>
              <a:rPr lang="fr-FR" sz="2000" b="0" i="0" strike="noStrike" cap="none" spc="0" baseline="0" dirty="0" err="1">
                <a:solidFill>
                  <a:srgbClr val="262626"/>
                </a:solidFill>
                <a:effectLst/>
                <a:latin typeface="Arial"/>
                <a:ea typeface="Arial"/>
                <a:cs typeface="Arial"/>
              </a:rPr>
              <a:t>cobicistat</a:t>
            </a:r>
            <a:r>
              <a:rPr lang="fr-FR" sz="2000" b="0" i="0" strike="noStrike" cap="none" spc="0" baseline="0" dirty="0">
                <a:solidFill>
                  <a:srgbClr val="262626"/>
                </a:solidFill>
                <a:effectLst/>
                <a:latin typeface="Arial"/>
                <a:ea typeface="Arial"/>
                <a:cs typeface="Arial"/>
              </a:rPr>
              <a:t> pour traiter l’hépatite C ou le virus de l’immunodéficience humaine (VIH), vous devez continuer à prendre votre médicament comme prescrit par votre professionnel de santé. Adressez-vous à votre professionnel de santé si vous commencez à vous sentir moins bien ou si vous ne vous sentez pas mieux après cinq jours.</a:t>
            </a:r>
          </a:p>
          <a:p>
            <a:endParaRPr lang="en-US" sz="2000" dirty="0"/>
          </a:p>
        </p:txBody>
      </p:sp>
      <p:sp>
        <p:nvSpPr>
          <p:cNvPr id="4" name="Slide Number Placeholder 3">
            <a:extLst>
              <a:ext uri="{FF2B5EF4-FFF2-40B4-BE49-F238E27FC236}">
                <a16:creationId xmlns:a16="http://schemas.microsoft.com/office/drawing/2014/main" id="{08BE910B-413A-3D8E-24A7-22A7F97B0BBF}"/>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72</a:t>
            </a:fld>
            <a:endParaRPr lang="en-US"/>
          </a:p>
        </p:txBody>
      </p:sp>
    </p:spTree>
    <p:extLst>
      <p:ext uri="{BB962C8B-B14F-4D97-AF65-F5344CB8AC3E}">
        <p14:creationId xmlns:p14="http://schemas.microsoft.com/office/powerpoint/2010/main" val="189607011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871C-9B21-6480-55A4-6463E45ECAFA}"/>
              </a:ext>
            </a:extLst>
          </p:cNvPr>
          <p:cNvSpPr>
            <a:spLocks noGrp="1"/>
          </p:cNvSpPr>
          <p:nvPr>
            <p:ph type="title"/>
          </p:nvPr>
        </p:nvSpPr>
        <p:spPr>
          <a:xfrm>
            <a:off x="486508" y="288524"/>
            <a:ext cx="8543925" cy="800039"/>
          </a:xfrm>
        </p:spPr>
        <p:txBody>
          <a:bodyPr/>
          <a:lstStyle/>
          <a:p>
            <a:r>
              <a:rPr lang="fr-FR" sz="3600" b="1" i="0" strike="noStrike" cap="none" spc="0" baseline="0" dirty="0" err="1">
                <a:solidFill>
                  <a:srgbClr val="577F9F"/>
                </a:solidFill>
                <a:effectLst/>
                <a:latin typeface="Arial"/>
                <a:ea typeface="Arial"/>
                <a:cs typeface="Arial"/>
              </a:rPr>
              <a:t>Paxlovid</a:t>
            </a:r>
            <a:r>
              <a:rPr lang="fr-FR" sz="3600" b="1" i="0" strike="noStrike" cap="none" spc="0" baseline="0" dirty="0">
                <a:solidFill>
                  <a:srgbClr val="577F9F"/>
                </a:solidFill>
                <a:effectLst/>
                <a:latin typeface="Arial"/>
                <a:ea typeface="Arial"/>
                <a:cs typeface="Arial"/>
              </a:rPr>
              <a:t> : conditionnement de la dose</a:t>
            </a:r>
          </a:p>
        </p:txBody>
      </p:sp>
      <p:sp>
        <p:nvSpPr>
          <p:cNvPr id="3" name="Slide Number Placeholder 2">
            <a:extLst>
              <a:ext uri="{FF2B5EF4-FFF2-40B4-BE49-F238E27FC236}">
                <a16:creationId xmlns:a16="http://schemas.microsoft.com/office/drawing/2014/main" id="{BC1C5427-A3F5-F14F-C5D8-040D236E0BD9}"/>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73</a:t>
            </a:fld>
            <a:endParaRPr lang="en-US"/>
          </a:p>
        </p:txBody>
      </p:sp>
      <p:pic>
        <p:nvPicPr>
          <p:cNvPr id="4" name="Picture 3" descr="Text, letter&#10;&#10;Description automatically generated">
            <a:extLst>
              <a:ext uri="{FF2B5EF4-FFF2-40B4-BE49-F238E27FC236}">
                <a16:creationId xmlns:a16="http://schemas.microsoft.com/office/drawing/2014/main" id="{1E10EAD4-5E66-5F2A-2F3D-F9A52F2C6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857" y="1460374"/>
            <a:ext cx="7389670" cy="4932747"/>
          </a:xfrm>
          <a:prstGeom prst="rect">
            <a:avLst/>
          </a:prstGeom>
        </p:spPr>
      </p:pic>
    </p:spTree>
    <p:extLst>
      <p:ext uri="{BB962C8B-B14F-4D97-AF65-F5344CB8AC3E}">
        <p14:creationId xmlns:p14="http://schemas.microsoft.com/office/powerpoint/2010/main" val="220509780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12D0-2BB9-DA9C-8D6A-E3B70325CCDC}"/>
              </a:ext>
            </a:extLst>
          </p:cNvPr>
          <p:cNvSpPr>
            <a:spLocks noGrp="1"/>
          </p:cNvSpPr>
          <p:nvPr>
            <p:ph type="title"/>
          </p:nvPr>
        </p:nvSpPr>
        <p:spPr>
          <a:xfrm>
            <a:off x="583041" y="4898"/>
            <a:ext cx="10134600" cy="800039"/>
          </a:xfrm>
        </p:spPr>
        <p:txBody>
          <a:bodyPr>
            <a:normAutofit fontScale="90000"/>
          </a:bodyPr>
          <a:lstStyle/>
          <a:p>
            <a:r>
              <a:rPr lang="fr-FR" sz="3600" b="1" i="0" strike="noStrike" cap="none" spc="0" baseline="0" dirty="0" err="1">
                <a:solidFill>
                  <a:srgbClr val="577F9F"/>
                </a:solidFill>
                <a:effectLst/>
                <a:latin typeface="Arial"/>
                <a:ea typeface="Arial"/>
                <a:cs typeface="Arial"/>
              </a:rPr>
              <a:t>Paxlovid</a:t>
            </a:r>
            <a:r>
              <a:rPr lang="fr-FR" sz="3600" b="1" i="0" strike="noStrike" cap="none" spc="0" baseline="0" dirty="0">
                <a:solidFill>
                  <a:srgbClr val="577F9F"/>
                </a:solidFill>
                <a:effectLst/>
                <a:latin typeface="Arial"/>
                <a:ea typeface="Arial"/>
                <a:cs typeface="Arial"/>
              </a:rPr>
              <a:t> : contre-indications et effets secondaires</a:t>
            </a:r>
          </a:p>
        </p:txBody>
      </p:sp>
      <p:sp>
        <p:nvSpPr>
          <p:cNvPr id="4" name="Slide Number Placeholder 3">
            <a:extLst>
              <a:ext uri="{FF2B5EF4-FFF2-40B4-BE49-F238E27FC236}">
                <a16:creationId xmlns:a16="http://schemas.microsoft.com/office/drawing/2014/main" id="{C07C7BC4-752D-185C-FC18-C8FC24EC1161}"/>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74</a:t>
            </a:fld>
            <a:endParaRPr lang="en-US"/>
          </a:p>
        </p:txBody>
      </p:sp>
      <p:grpSp>
        <p:nvGrpSpPr>
          <p:cNvPr id="10" name="Group 9">
            <a:extLst>
              <a:ext uri="{FF2B5EF4-FFF2-40B4-BE49-F238E27FC236}">
                <a16:creationId xmlns:a16="http://schemas.microsoft.com/office/drawing/2014/main" id="{823802A4-3A83-7388-C8C6-93D0F886A875}"/>
              </a:ext>
            </a:extLst>
          </p:cNvPr>
          <p:cNvGrpSpPr/>
          <p:nvPr/>
        </p:nvGrpSpPr>
        <p:grpSpPr>
          <a:xfrm>
            <a:off x="268827" y="1020739"/>
            <a:ext cx="11488176" cy="7899270"/>
            <a:chOff x="5954785" y="983881"/>
            <a:chExt cx="11488176" cy="7899270"/>
          </a:xfrm>
        </p:grpSpPr>
        <p:sp>
          <p:nvSpPr>
            <p:cNvPr id="11" name="TextBox 10">
              <a:extLst>
                <a:ext uri="{FF2B5EF4-FFF2-40B4-BE49-F238E27FC236}">
                  <a16:creationId xmlns:a16="http://schemas.microsoft.com/office/drawing/2014/main" id="{0DEFC1C7-28F3-2822-F3A2-D5001090400A}"/>
                </a:ext>
              </a:extLst>
            </p:cNvPr>
            <p:cNvSpPr txBox="1"/>
            <p:nvPr/>
          </p:nvSpPr>
          <p:spPr>
            <a:xfrm>
              <a:off x="6120955" y="1311848"/>
              <a:ext cx="10605535" cy="7571303"/>
            </a:xfrm>
            <a:prstGeom prst="rect">
              <a:avLst/>
            </a:prstGeom>
            <a:noFill/>
          </p:spPr>
          <p:txBody>
            <a:bodyPr wrap="square">
              <a:spAutoFit/>
            </a:bodyPr>
            <a:lstStyle/>
            <a:p>
              <a:r>
                <a:rPr lang="fr-FR" sz="2000" b="1" i="0" u="sng" strike="noStrike" cap="none" spc="0" baseline="0" dirty="0">
                  <a:solidFill>
                    <a:srgbClr val="000000"/>
                  </a:solidFill>
                  <a:effectLst/>
                  <a:uFill>
                    <a:solidFill>
                      <a:srgbClr val="000000"/>
                    </a:solidFill>
                  </a:uFill>
                  <a:latin typeface="Arial"/>
                  <a:ea typeface="Arial"/>
                  <a:cs typeface="Arial"/>
                </a:rPr>
                <a:t>Ne prenez jamais </a:t>
              </a:r>
              <a:r>
                <a:rPr lang="fr-FR" sz="2000" b="1" i="0" u="sng" strike="noStrike" cap="none" spc="0" baseline="0" dirty="0" err="1">
                  <a:solidFill>
                    <a:srgbClr val="000000"/>
                  </a:solidFill>
                  <a:effectLst/>
                  <a:uFill>
                    <a:solidFill>
                      <a:srgbClr val="000000"/>
                    </a:solidFill>
                  </a:uFill>
                  <a:latin typeface="Arial"/>
                  <a:ea typeface="Arial"/>
                  <a:cs typeface="Arial"/>
                </a:rPr>
                <a:t>Paxlovid</a:t>
              </a:r>
              <a:r>
                <a:rPr lang="fr-FR" sz="2000" b="1" i="0" u="sng" strike="noStrike" cap="none" spc="0" baseline="0" dirty="0">
                  <a:solidFill>
                    <a:srgbClr val="000000"/>
                  </a:solidFill>
                  <a:effectLst/>
                  <a:uFill>
                    <a:solidFill>
                      <a:srgbClr val="000000"/>
                    </a:solidFill>
                  </a:uFill>
                  <a:latin typeface="Arial"/>
                  <a:ea typeface="Arial"/>
                  <a:cs typeface="Arial"/>
                </a:rPr>
                <a:t> si</a:t>
              </a:r>
              <a:r>
                <a:rPr lang="fr-FR" sz="2000" b="0" i="0" strike="noStrike" cap="none" spc="0" baseline="0" dirty="0">
                  <a:solidFill>
                    <a:srgbClr val="000000"/>
                  </a:solidFill>
                  <a:effectLst/>
                  <a:latin typeface="Arial"/>
                  <a:ea typeface="Arial"/>
                  <a:cs typeface="Arial"/>
                </a:rPr>
                <a:t> : </a:t>
              </a:r>
            </a:p>
            <a:p>
              <a:pPr marL="285750" indent="-285750">
                <a:buFont typeface="Wingdings" panose="05000000000000000000" pitchFamily="2" charset="2"/>
                <a:buChar char="§"/>
              </a:pPr>
              <a:r>
                <a:rPr lang="fr-FR" sz="1600" b="0" i="0" strike="noStrike" cap="none" spc="0" baseline="0" dirty="0">
                  <a:solidFill>
                    <a:srgbClr val="000000"/>
                  </a:solidFill>
                  <a:effectLst/>
                  <a:latin typeface="Arial"/>
                  <a:ea typeface="Arial"/>
                  <a:cs typeface="Arial"/>
                </a:rPr>
                <a:t>Vous êtes allergique au </a:t>
              </a:r>
              <a:r>
                <a:rPr lang="fr-FR" sz="1600" b="0" i="0" strike="noStrike" cap="none" spc="0" baseline="0" dirty="0" err="1">
                  <a:solidFill>
                    <a:srgbClr val="000000"/>
                  </a:solidFill>
                  <a:effectLst/>
                  <a:latin typeface="Arial"/>
                  <a:ea typeface="Arial"/>
                  <a:cs typeface="Arial"/>
                </a:rPr>
                <a:t>nirmatrelvir</a:t>
              </a:r>
              <a:r>
                <a:rPr lang="fr-FR" sz="1600" b="0" i="0" strike="noStrike" cap="none" spc="0" baseline="0" dirty="0">
                  <a:solidFill>
                    <a:srgbClr val="000000"/>
                  </a:solidFill>
                  <a:effectLst/>
                  <a:latin typeface="Arial"/>
                  <a:ea typeface="Arial"/>
                  <a:cs typeface="Arial"/>
                </a:rPr>
                <a:t>, au ritonavir ou à l’un des composants contenus dans le </a:t>
              </a:r>
              <a:r>
                <a:rPr lang="fr-FR" sz="1600" b="0" i="0" strike="noStrike" cap="none" spc="0" baseline="0" dirty="0" err="1">
                  <a:solidFill>
                    <a:srgbClr val="000000"/>
                  </a:solidFill>
                  <a:effectLst/>
                  <a:latin typeface="Arial"/>
                  <a:ea typeface="Arial"/>
                  <a:cs typeface="Arial"/>
                </a:rPr>
                <a:t>Paxlovid</a:t>
              </a:r>
              <a:r>
                <a:rPr lang="fr-FR" sz="1600" b="0" i="0" strike="noStrike" cap="none" spc="0" baseline="0" dirty="0">
                  <a:solidFill>
                    <a:srgbClr val="000000"/>
                  </a:solidFill>
                  <a:effectLst/>
                  <a:latin typeface="Arial"/>
                  <a:ea typeface="Arial"/>
                  <a:cs typeface="Arial"/>
                </a:rPr>
                <a:t>.</a:t>
              </a:r>
            </a:p>
            <a:p>
              <a:pPr marL="285750" indent="-285750">
                <a:buFont typeface="Wingdings" panose="05000000000000000000" pitchFamily="2" charset="2"/>
                <a:buChar char="§"/>
              </a:pPr>
              <a:r>
                <a:rPr lang="fr-FR" sz="1600" b="0" i="0" strike="noStrike" cap="none" spc="0" baseline="0" dirty="0">
                  <a:solidFill>
                    <a:srgbClr val="000000"/>
                  </a:solidFill>
                  <a:effectLst/>
                  <a:latin typeface="Arial"/>
                  <a:ea typeface="Arial"/>
                  <a:cs typeface="Arial"/>
                </a:rPr>
                <a:t>Vous souffrez d’une maladie hépatique ou rénale significative (voir algorithme).</a:t>
              </a:r>
            </a:p>
            <a:p>
              <a:endParaRPr lang="en-US" sz="1400" dirty="0">
                <a:cs typeface="Calibri" panose="020F0502020204030204" pitchFamily="34" charset="0"/>
              </a:endParaRPr>
            </a:p>
            <a:p>
              <a:r>
                <a:rPr lang="fr-FR" sz="2000" b="1" i="0" u="sng" strike="noStrike" cap="none" spc="0" baseline="0" dirty="0">
                  <a:solidFill>
                    <a:srgbClr val="000000"/>
                  </a:solidFill>
                  <a:effectLst/>
                  <a:uFill>
                    <a:solidFill>
                      <a:srgbClr val="000000"/>
                    </a:solidFill>
                  </a:uFill>
                  <a:latin typeface="Arial"/>
                  <a:ea typeface="Arial"/>
                  <a:cs typeface="Arial"/>
                </a:rPr>
                <a:t>Effets secondaires possibles du </a:t>
              </a:r>
              <a:r>
                <a:rPr lang="fr-FR" sz="2000" b="1" i="0" u="sng" strike="noStrike" cap="none" spc="0" baseline="0" dirty="0" err="1">
                  <a:solidFill>
                    <a:srgbClr val="000000"/>
                  </a:solidFill>
                  <a:effectLst/>
                  <a:uFill>
                    <a:solidFill>
                      <a:srgbClr val="000000"/>
                    </a:solidFill>
                  </a:uFill>
                  <a:latin typeface="Arial"/>
                  <a:ea typeface="Arial"/>
                  <a:cs typeface="Arial"/>
                </a:rPr>
                <a:t>Paxlovid</a:t>
              </a:r>
              <a:r>
                <a:rPr lang="fr-FR" sz="2000" b="1" i="0" u="sng" strike="noStrike" cap="none" spc="0" baseline="0" dirty="0">
                  <a:solidFill>
                    <a:srgbClr val="000000"/>
                  </a:solidFill>
                  <a:effectLst/>
                  <a:uFill>
                    <a:solidFill>
                      <a:srgbClr val="000000"/>
                    </a:solidFill>
                  </a:uFill>
                  <a:latin typeface="Arial"/>
                  <a:ea typeface="Arial"/>
                  <a:cs typeface="Arial"/>
                </a:rPr>
                <a:t> :</a:t>
              </a:r>
            </a:p>
            <a:p>
              <a:endParaRPr lang="en-US" sz="1400" dirty="0">
                <a:cs typeface="Calibri" panose="020F0502020204030204" pitchFamily="34" charset="0"/>
              </a:endParaRPr>
            </a:p>
            <a:p>
              <a:pPr marL="285750" indent="-285750">
                <a:buFont typeface="Wingdings" panose="05000000000000000000" pitchFamily="2" charset="2"/>
                <a:buChar char="§"/>
              </a:pPr>
              <a:r>
                <a:rPr lang="fr-FR" sz="1600" b="0" i="0" strike="noStrike" cap="none" spc="0" baseline="0" dirty="0">
                  <a:solidFill>
                    <a:srgbClr val="000000"/>
                  </a:solidFill>
                  <a:effectLst/>
                  <a:latin typeface="Arial"/>
                  <a:ea typeface="Arial"/>
                  <a:cs typeface="Arial"/>
                </a:rPr>
                <a:t>Altération du goût ; diarrhée ; hypertension artérielle ; douleurs musculaires ; douleurs abdominales ; nausées et sensation de malaise général</a:t>
              </a:r>
            </a:p>
            <a:p>
              <a:pPr marL="285750" indent="-285750">
                <a:buFont typeface="Wingdings" panose="05000000000000000000" pitchFamily="2" charset="2"/>
                <a:buChar char="§"/>
              </a:pPr>
              <a:r>
                <a:rPr lang="fr-FR" sz="1600" b="0" i="0" strike="noStrike" cap="none" spc="0" baseline="0" dirty="0">
                  <a:solidFill>
                    <a:srgbClr val="000000"/>
                  </a:solidFill>
                  <a:effectLst/>
                  <a:latin typeface="Arial"/>
                  <a:ea typeface="Arial"/>
                  <a:cs typeface="Arial"/>
                </a:rPr>
                <a:t>Réactions d’hypersensibilité : urticaire ; difficultés à avaler ou à respirer ; gonflement de la bouche, des lèvres ou du visage ; serrement de la gorge ; enrouement ; éruption cutanée </a:t>
              </a:r>
            </a:p>
            <a:p>
              <a:pPr marL="285750" indent="-285750">
                <a:buFont typeface="Wingdings" panose="05000000000000000000" pitchFamily="2" charset="2"/>
                <a:buChar char="§"/>
              </a:pPr>
              <a:r>
                <a:rPr lang="fr-FR" sz="1600" b="0" i="0" strike="noStrike" cap="none" spc="0" baseline="0" dirty="0">
                  <a:solidFill>
                    <a:srgbClr val="000000"/>
                  </a:solidFill>
                  <a:effectLst/>
                  <a:latin typeface="Arial"/>
                  <a:ea typeface="Arial"/>
                  <a:cs typeface="Arial"/>
                </a:rPr>
                <a:t>Hépatotoxicité : perte d’appétit, jaunissement de la peau et du blanc des yeux (jaunisse), urine foncée, selles pâles et démangeaisons cutanées, douleur dans la région de l’estomac (abdominale)</a:t>
              </a:r>
            </a:p>
            <a:p>
              <a:pPr marL="285750" indent="-285750">
                <a:buFont typeface="Wingdings" panose="05000000000000000000" pitchFamily="2" charset="2"/>
                <a:buChar char="§"/>
              </a:pPr>
              <a:r>
                <a:rPr lang="fr-FR" sz="1600" b="0" i="0" strike="noStrike" cap="none" spc="0" baseline="0" dirty="0">
                  <a:solidFill>
                    <a:srgbClr val="000000"/>
                  </a:solidFill>
                  <a:effectLst/>
                  <a:latin typeface="Arial"/>
                  <a:ea typeface="Arial"/>
                  <a:cs typeface="Arial"/>
                </a:rPr>
                <a:t>Résistance aux médicaments contre le VIH : si vous avez une infection par le VIH non traitée, le </a:t>
              </a:r>
              <a:r>
                <a:rPr lang="fr-FR" sz="1600" b="0" i="0" strike="noStrike" cap="none" spc="0" baseline="0" dirty="0" err="1">
                  <a:solidFill>
                    <a:srgbClr val="000000"/>
                  </a:solidFill>
                  <a:effectLst/>
                  <a:latin typeface="Arial"/>
                  <a:ea typeface="Arial"/>
                  <a:cs typeface="Arial"/>
                </a:rPr>
                <a:t>Paxlovid</a:t>
              </a:r>
              <a:r>
                <a:rPr lang="fr-FR" sz="1600" b="0" i="0" strike="noStrike" cap="none" spc="0" baseline="0" dirty="0">
                  <a:solidFill>
                    <a:srgbClr val="000000"/>
                  </a:solidFill>
                  <a:effectLst/>
                  <a:latin typeface="Arial"/>
                  <a:ea typeface="Arial"/>
                  <a:cs typeface="Arial"/>
                </a:rPr>
                <a:t> peut empêcher certains médicaments contre le VIH de fonctionner de façon optimale à l’avenir.</a:t>
              </a:r>
            </a:p>
            <a:p>
              <a:pPr marL="285750" indent="-285750">
                <a:buFont typeface="Wingdings" panose="05000000000000000000" pitchFamily="2" charset="2"/>
                <a:buChar char="§"/>
              </a:pPr>
              <a:r>
                <a:rPr lang="fr-FR" sz="1600" b="0" i="0" strike="noStrike" cap="none" spc="0" baseline="0" dirty="0">
                  <a:solidFill>
                    <a:srgbClr val="000000"/>
                  </a:solidFill>
                  <a:effectLst/>
                  <a:latin typeface="Arial"/>
                  <a:ea typeface="Arial"/>
                  <a:cs typeface="Arial"/>
                </a:rPr>
                <a:t>Peut provoquer des effets secondaires gastro-intestinaux si vous êtes intolérant au lactose ou au galactose, ou avez un déficit en lactase ou une malabsorption du glucose-galactose ; le </a:t>
              </a:r>
              <a:r>
                <a:rPr lang="fr-FR" sz="1600" b="0" i="0" strike="noStrike" cap="none" spc="0" baseline="0" dirty="0" err="1">
                  <a:solidFill>
                    <a:srgbClr val="000000"/>
                  </a:solidFill>
                  <a:effectLst/>
                  <a:latin typeface="Arial"/>
                  <a:ea typeface="Arial"/>
                  <a:cs typeface="Arial"/>
                </a:rPr>
                <a:t>nirmatrelvir</a:t>
              </a:r>
              <a:r>
                <a:rPr lang="fr-FR" sz="1600" b="0" i="0" strike="noStrike" cap="none" spc="0" baseline="0" dirty="0">
                  <a:solidFill>
                    <a:srgbClr val="000000"/>
                  </a:solidFill>
                  <a:effectLst/>
                  <a:latin typeface="Arial"/>
                  <a:ea typeface="Arial"/>
                  <a:cs typeface="Arial"/>
                </a:rPr>
                <a:t> contient beaucoup de lactose.</a:t>
              </a:r>
              <a:endParaRPr lang="en-US" sz="1600" dirty="0">
                <a:cs typeface="Calibri" panose="020F0502020204030204" pitchFamily="34" charset="0"/>
              </a:endParaRPr>
            </a:p>
            <a:p>
              <a:pPr marL="285750" indent="-285750">
                <a:buFont typeface="Wingdings" panose="05000000000000000000" pitchFamily="2" charset="2"/>
                <a:buChar char="§"/>
              </a:pPr>
              <a:endParaRPr lang="en-US" sz="1400" dirty="0">
                <a:cs typeface="Calibri"/>
              </a:endParaRP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p:txBody>
        </p:sp>
        <p:sp>
          <p:nvSpPr>
            <p:cNvPr id="12" name="Rectangle 11">
              <a:extLst>
                <a:ext uri="{FF2B5EF4-FFF2-40B4-BE49-F238E27FC236}">
                  <a16:creationId xmlns:a16="http://schemas.microsoft.com/office/drawing/2014/main" id="{0C100B9C-AB40-F647-FF9C-8C1C367B0FFE}"/>
                </a:ext>
              </a:extLst>
            </p:cNvPr>
            <p:cNvSpPr/>
            <p:nvPr/>
          </p:nvSpPr>
          <p:spPr>
            <a:xfrm>
              <a:off x="5954785" y="983881"/>
              <a:ext cx="11488176" cy="510014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281074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47D0-DECA-F96E-194F-A48E4689DD8B}"/>
              </a:ext>
            </a:extLst>
          </p:cNvPr>
          <p:cNvSpPr>
            <a:spLocks noGrp="1"/>
          </p:cNvSpPr>
          <p:nvPr>
            <p:ph type="title"/>
          </p:nvPr>
        </p:nvSpPr>
        <p:spPr>
          <a:xfrm>
            <a:off x="318796" y="299245"/>
            <a:ext cx="10515600" cy="800039"/>
          </a:xfrm>
        </p:spPr>
        <p:txBody>
          <a:bodyPr anchor="b">
            <a:normAutofit/>
          </a:bodyPr>
          <a:lstStyle/>
          <a:p>
            <a:r>
              <a:rPr lang="fr-FR" sz="3600" b="1" i="0" strike="noStrike" cap="none" spc="0" baseline="0">
                <a:solidFill>
                  <a:srgbClr val="577F9F"/>
                </a:solidFill>
                <a:effectLst/>
                <a:latin typeface="Arial"/>
                <a:ea typeface="Arial"/>
                <a:cs typeface="Arial"/>
              </a:rPr>
              <a:t>Interactions médicamenteuses</a:t>
            </a:r>
          </a:p>
        </p:txBody>
      </p:sp>
      <p:sp>
        <p:nvSpPr>
          <p:cNvPr id="3" name="Content Placeholder 2">
            <a:extLst>
              <a:ext uri="{FF2B5EF4-FFF2-40B4-BE49-F238E27FC236}">
                <a16:creationId xmlns:a16="http://schemas.microsoft.com/office/drawing/2014/main" id="{F7A72C68-E1A9-169E-FDD8-A93332A8A2EE}"/>
              </a:ext>
            </a:extLst>
          </p:cNvPr>
          <p:cNvSpPr>
            <a:spLocks noGrp="1"/>
          </p:cNvSpPr>
          <p:nvPr>
            <p:ph idx="1"/>
          </p:nvPr>
        </p:nvSpPr>
        <p:spPr>
          <a:xfrm>
            <a:off x="318796" y="1478110"/>
            <a:ext cx="6576526" cy="4932746"/>
          </a:xfrm>
        </p:spPr>
        <p:txBody>
          <a:bodyPr>
            <a:normAutofit fontScale="90000" lnSpcReduction="10000"/>
          </a:bodyPr>
          <a:lstStyle/>
          <a:p>
            <a:r>
              <a:rPr lang="fr-FR" sz="2800" b="0" i="0" strike="noStrike" cap="none" spc="0" baseline="0" dirty="0">
                <a:solidFill>
                  <a:srgbClr val="262626"/>
                </a:solidFill>
                <a:effectLst/>
                <a:latin typeface="Arial"/>
                <a:ea typeface="Arial"/>
                <a:cs typeface="Arial"/>
              </a:rPr>
              <a:t>Ne vous laissez pas intimider par la liste des interactions médicamenteuses potentielles avec le </a:t>
            </a:r>
            <a:r>
              <a:rPr lang="fr-FR" sz="2800" b="0" i="0" strike="noStrike" cap="none" spc="0" baseline="0" dirty="0" err="1">
                <a:solidFill>
                  <a:srgbClr val="262626"/>
                </a:solidFill>
                <a:effectLst/>
                <a:latin typeface="Arial"/>
                <a:ea typeface="Arial"/>
                <a:cs typeface="Arial"/>
              </a:rPr>
              <a:t>Paxlovid</a:t>
            </a:r>
            <a:r>
              <a:rPr lang="fr-FR" sz="2800" b="0" i="0" strike="noStrike" cap="none" spc="0" baseline="0" dirty="0">
                <a:solidFill>
                  <a:srgbClr val="262626"/>
                </a:solidFill>
                <a:effectLst/>
                <a:latin typeface="Arial"/>
                <a:ea typeface="Arial"/>
                <a:cs typeface="Arial"/>
              </a:rPr>
              <a:t>. </a:t>
            </a:r>
          </a:p>
          <a:p>
            <a:r>
              <a:rPr lang="fr-FR" sz="2800" b="0" i="0" strike="noStrike" cap="none" spc="0" baseline="0" dirty="0">
                <a:solidFill>
                  <a:srgbClr val="262626"/>
                </a:solidFill>
                <a:effectLst/>
                <a:latin typeface="Arial"/>
                <a:ea typeface="Arial"/>
                <a:cs typeface="Arial"/>
              </a:rPr>
              <a:t>La plupart sont des médicaments rares ou peu fréquents </a:t>
            </a:r>
          </a:p>
          <a:p>
            <a:r>
              <a:rPr lang="fr-FR" sz="2800" b="0" i="0" strike="noStrike" cap="none" spc="0" baseline="0" dirty="0">
                <a:solidFill>
                  <a:srgbClr val="262626"/>
                </a:solidFill>
                <a:effectLst/>
                <a:latin typeface="Arial"/>
                <a:ea typeface="Arial"/>
                <a:cs typeface="Arial"/>
              </a:rPr>
              <a:t>La plupart des médicaments courants peuvent être facilement arrêtés pendant le traitement, ou la dose peut être réduite</a:t>
            </a:r>
          </a:p>
          <a:p>
            <a:r>
              <a:rPr lang="fr-FR" sz="2800" b="0" i="0" strike="noStrike" cap="none" spc="0" baseline="0" dirty="0">
                <a:solidFill>
                  <a:srgbClr val="262626"/>
                </a:solidFill>
                <a:effectLst/>
                <a:latin typeface="Arial"/>
                <a:ea typeface="Arial"/>
                <a:cs typeface="Arial"/>
              </a:rPr>
              <a:t>Plusieurs ressources à consulter : </a:t>
            </a:r>
          </a:p>
          <a:p>
            <a:pPr lvl="1"/>
            <a:r>
              <a:rPr lang="fr-FR" sz="2400" b="0" i="0" strike="noStrike" cap="none" spc="0" baseline="0" dirty="0">
                <a:solidFill>
                  <a:srgbClr val="262626"/>
                </a:solidFill>
                <a:effectLst/>
                <a:latin typeface="Arial"/>
                <a:ea typeface="Arial"/>
                <a:cs typeface="Arial"/>
                <a:hlinkClick r:id="rId3" history="0"/>
              </a:rPr>
              <a:t>VÉRIFICATEUR D’INTERACTIONS MÉDICAMENTEUSES POUR LA COVID-19 </a:t>
            </a:r>
            <a:endParaRPr lang="en-US" sz="2400" dirty="0"/>
          </a:p>
          <a:p>
            <a:pPr lvl="1"/>
            <a:r>
              <a:rPr lang="fr-FR" sz="2400" b="0" i="0" strike="noStrike" cap="none" spc="0" baseline="0" dirty="0">
                <a:solidFill>
                  <a:srgbClr val="262626"/>
                </a:solidFill>
                <a:effectLst/>
                <a:latin typeface="Arial"/>
                <a:ea typeface="Arial"/>
                <a:cs typeface="Arial"/>
              </a:rPr>
              <a:t>Votre équipe de pharmacie</a:t>
            </a:r>
          </a:p>
          <a:p>
            <a:pPr lvl="1"/>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0BA33347-1FAB-E518-9564-298408699E09}"/>
              </a:ext>
            </a:extLst>
          </p:cNvPr>
          <p:cNvPicPr>
            <a:picLocks noChangeAspect="1"/>
          </p:cNvPicPr>
          <p:nvPr/>
        </p:nvPicPr>
        <p:blipFill>
          <a:blip r:embed="rId4"/>
          <a:stretch>
            <a:fillRect/>
          </a:stretch>
        </p:blipFill>
        <p:spPr>
          <a:xfrm>
            <a:off x="7115175" y="144262"/>
            <a:ext cx="4947089" cy="6600810"/>
          </a:xfrm>
          <a:prstGeom prst="rect">
            <a:avLst/>
          </a:prstGeom>
        </p:spPr>
      </p:pic>
    </p:spTree>
    <p:extLst>
      <p:ext uri="{BB962C8B-B14F-4D97-AF65-F5344CB8AC3E}">
        <p14:creationId xmlns:p14="http://schemas.microsoft.com/office/powerpoint/2010/main" val="292982347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D42D-E14D-9C14-3392-392160AFB4A6}"/>
              </a:ext>
            </a:extLst>
          </p:cNvPr>
          <p:cNvSpPr>
            <a:spLocks noGrp="1"/>
          </p:cNvSpPr>
          <p:nvPr>
            <p:ph type="title"/>
          </p:nvPr>
        </p:nvSpPr>
        <p:spPr>
          <a:xfrm>
            <a:off x="0" y="-139640"/>
            <a:ext cx="11506200" cy="800039"/>
          </a:xfrm>
        </p:spPr>
        <p:txBody>
          <a:bodyPr>
            <a:noAutofit/>
          </a:bodyPr>
          <a:lstStyle/>
          <a:p>
            <a:r>
              <a:rPr lang="fr-FR" sz="2800" b="1" i="0" strike="noStrike" cap="none" spc="0" baseline="0" dirty="0">
                <a:solidFill>
                  <a:srgbClr val="577F9F"/>
                </a:solidFill>
                <a:effectLst/>
                <a:latin typeface="Arial"/>
                <a:ea typeface="Arial"/>
                <a:cs typeface="Arial"/>
              </a:rPr>
              <a:t>Informations supplémentaires : ajustement de la dose de </a:t>
            </a:r>
            <a:r>
              <a:rPr lang="fr-FR" sz="2800" b="1" i="0" strike="noStrike" cap="none" spc="0" baseline="0" dirty="0" err="1">
                <a:solidFill>
                  <a:srgbClr val="577F9F"/>
                </a:solidFill>
                <a:effectLst/>
                <a:latin typeface="Arial"/>
                <a:ea typeface="Arial"/>
                <a:cs typeface="Arial"/>
              </a:rPr>
              <a:t>Paxlovid</a:t>
            </a:r>
            <a:r>
              <a:rPr lang="fr-FR" sz="2800" b="1" i="0" strike="noStrike" cap="none" spc="0" baseline="0" dirty="0">
                <a:solidFill>
                  <a:srgbClr val="577F9F"/>
                </a:solidFill>
                <a:effectLst/>
                <a:latin typeface="Arial"/>
                <a:ea typeface="Arial"/>
                <a:cs typeface="Arial"/>
              </a:rPr>
              <a:t> </a:t>
            </a:r>
          </a:p>
        </p:txBody>
      </p:sp>
      <p:sp>
        <p:nvSpPr>
          <p:cNvPr id="5" name="TextBox 4">
            <a:extLst>
              <a:ext uri="{FF2B5EF4-FFF2-40B4-BE49-F238E27FC236}">
                <a16:creationId xmlns:a16="http://schemas.microsoft.com/office/drawing/2014/main" id="{B41637BE-122D-C70E-2C90-D36BD4F91168}"/>
              </a:ext>
            </a:extLst>
          </p:cNvPr>
          <p:cNvSpPr txBox="1"/>
          <p:nvPr/>
        </p:nvSpPr>
        <p:spPr>
          <a:xfrm>
            <a:off x="584200" y="780321"/>
            <a:ext cx="9846733" cy="4693920"/>
          </a:xfrm>
          <a:prstGeom prst="rect">
            <a:avLst/>
          </a:prstGeom>
          <a:noFill/>
        </p:spPr>
        <p:txBody>
          <a:bodyPr wrap="square">
            <a:spAutoFit/>
          </a:bodyPr>
          <a:lstStyle/>
          <a:p>
            <a:pPr rtl="0">
              <a:spcBef>
                <a:spcPct val="0"/>
              </a:spcBef>
              <a:spcAft>
                <a:spcPct val="0"/>
              </a:spcAft>
            </a:pPr>
            <a:r>
              <a:rPr lang="fr-FR" sz="3200" b="0" i="0" strike="noStrike" cap="none" spc="0" baseline="0" dirty="0">
                <a:solidFill>
                  <a:srgbClr val="000000"/>
                </a:solidFill>
                <a:effectLst/>
                <a:latin typeface="Arial"/>
                <a:ea typeface="Arial"/>
                <a:cs typeface="Arial"/>
              </a:rPr>
              <a:t>Par exemple, si votre patient prend de l’alprazolam...</a:t>
            </a:r>
          </a:p>
          <a:p>
            <a:pPr rtl="0">
              <a:spcBef>
                <a:spcPct val="0"/>
              </a:spcBef>
              <a:spcAft>
                <a:spcPct val="0"/>
              </a:spcAft>
            </a:pPr>
            <a:endParaRPr lang="en-US" b="0" dirty="0">
              <a:effectLst/>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fr-FR" sz="1800" b="0" i="0" strike="noStrike" cap="none" spc="0" baseline="0" dirty="0">
                <a:solidFill>
                  <a:srgbClr val="000000"/>
                </a:solidFill>
                <a:effectLst/>
                <a:latin typeface="Arial"/>
                <a:ea typeface="Arial"/>
                <a:cs typeface="Arial"/>
              </a:rPr>
              <a:t>L’alprazolam est principalement métabolisé par le CYP3A4. Des études d’interaction avec le ritonavir ont montré une inhibition du métabolisme de l’alprazolam après l’introduction du ritonavir, mais aucun effet inhibiteur significatif à l’état d’équilibre.</a:t>
            </a: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fr-FR" sz="1800" b="0" i="0" strike="noStrike" cap="none" spc="0" baseline="0" dirty="0">
                <a:solidFill>
                  <a:srgbClr val="000000"/>
                </a:solidFill>
                <a:effectLst/>
                <a:latin typeface="Arial"/>
                <a:ea typeface="Arial"/>
                <a:cs typeface="Arial"/>
              </a:rPr>
              <a:t>Par conséquent, les concentrations d’alprazolam peuvent être augmentées par le ritonavir</a:t>
            </a: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fr-FR" sz="1800" b="0" i="0" strike="noStrike" cap="none" spc="0" baseline="0" dirty="0">
                <a:solidFill>
                  <a:srgbClr val="000000"/>
                </a:solidFill>
                <a:effectLst/>
                <a:latin typeface="Arial"/>
                <a:ea typeface="Arial"/>
                <a:cs typeface="Arial"/>
              </a:rPr>
              <a:t>Une réduction de la dose pendant et trois jours après la prise de </a:t>
            </a:r>
            <a:r>
              <a:rPr lang="fr-FR" sz="1800" b="0" i="0" strike="noStrike" cap="none" spc="0" baseline="0" dirty="0" err="1">
                <a:solidFill>
                  <a:srgbClr val="000000"/>
                </a:solidFill>
                <a:effectLst/>
                <a:latin typeface="Arial"/>
                <a:ea typeface="Arial"/>
                <a:cs typeface="Arial"/>
              </a:rPr>
              <a:t>Paxlovid</a:t>
            </a:r>
            <a:r>
              <a:rPr lang="fr-FR" sz="1800" b="0" i="0" strike="noStrike" cap="none" spc="0" baseline="0" dirty="0">
                <a:solidFill>
                  <a:srgbClr val="000000"/>
                </a:solidFill>
                <a:effectLst/>
                <a:latin typeface="Arial"/>
                <a:ea typeface="Arial"/>
                <a:cs typeface="Arial"/>
              </a:rPr>
              <a:t> est recommandée</a:t>
            </a: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fr-FR" sz="1800" b="0" i="0" strike="noStrike" cap="none" spc="0" baseline="0" dirty="0">
                <a:solidFill>
                  <a:srgbClr val="000000"/>
                </a:solidFill>
                <a:effectLst/>
                <a:latin typeface="Arial"/>
                <a:ea typeface="Arial"/>
                <a:cs typeface="Arial"/>
              </a:rPr>
              <a:t>Des traitements alternatifs doivent être utilisés pendant l’utilisation de </a:t>
            </a:r>
            <a:r>
              <a:rPr lang="fr-FR" sz="1800" b="0" i="0" strike="noStrike" cap="none" spc="0" baseline="0" dirty="0" err="1">
                <a:solidFill>
                  <a:srgbClr val="000000"/>
                </a:solidFill>
                <a:effectLst/>
                <a:latin typeface="Arial"/>
                <a:ea typeface="Arial"/>
                <a:cs typeface="Arial"/>
              </a:rPr>
              <a:t>Paxlovid</a:t>
            </a:r>
            <a:r>
              <a:rPr lang="fr-FR" sz="1800" b="0" i="0" strike="noStrike" cap="none" spc="0" baseline="0" dirty="0">
                <a:solidFill>
                  <a:srgbClr val="000000"/>
                </a:solidFill>
                <a:effectLst/>
                <a:latin typeface="Arial"/>
                <a:ea typeface="Arial"/>
                <a:cs typeface="Arial"/>
              </a:rPr>
              <a:t> et l’utilisation d’alprazolam peut être reprise 4 jours après la dernière dose de </a:t>
            </a:r>
            <a:r>
              <a:rPr lang="fr-FR" sz="1800" b="0" i="0" strike="noStrike" cap="none" spc="0" baseline="0" dirty="0" err="1">
                <a:solidFill>
                  <a:srgbClr val="000000"/>
                </a:solidFill>
                <a:effectLst/>
                <a:latin typeface="Arial"/>
                <a:ea typeface="Arial"/>
                <a:cs typeface="Arial"/>
              </a:rPr>
              <a:t>Paxlovid</a:t>
            </a:r>
            <a:endParaRPr lang="fr-FR" sz="1800" b="0" i="0" strike="noStrike" cap="none" spc="0" baseline="0" dirty="0">
              <a:solidFill>
                <a:srgbClr val="000000"/>
              </a:solidFill>
              <a:effectLst/>
              <a:latin typeface="Arial"/>
              <a:ea typeface="Arial"/>
              <a:cs typeface="Arial"/>
            </a:endParaRP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fr-FR" sz="1800" b="0" i="0" strike="noStrike" cap="none" spc="0" baseline="0" dirty="0">
                <a:solidFill>
                  <a:srgbClr val="000000"/>
                </a:solidFill>
                <a:effectLst/>
                <a:latin typeface="Arial"/>
                <a:ea typeface="Arial"/>
                <a:cs typeface="Arial"/>
              </a:rPr>
              <a:t>Si un patient ne peut pas tolérer la réduction de la dose ou un autre traitement, il doit être surveillé pour détecter une dépression respiratoire et une somnolence mettant en jeu le pronostic vital </a:t>
            </a:r>
          </a:p>
        </p:txBody>
      </p:sp>
      <p:sp>
        <p:nvSpPr>
          <p:cNvPr id="6" name="TextBox 5">
            <a:extLst>
              <a:ext uri="{FF2B5EF4-FFF2-40B4-BE49-F238E27FC236}">
                <a16:creationId xmlns:a16="http://schemas.microsoft.com/office/drawing/2014/main" id="{EA18EFC0-4B2C-15B8-02B7-E901067D0A49}"/>
              </a:ext>
            </a:extLst>
          </p:cNvPr>
          <p:cNvSpPr txBox="1"/>
          <p:nvPr/>
        </p:nvSpPr>
        <p:spPr>
          <a:xfrm>
            <a:off x="2607732" y="5662180"/>
            <a:ext cx="8161867" cy="1188720"/>
          </a:xfrm>
          <a:prstGeom prst="rect">
            <a:avLst/>
          </a:prstGeom>
          <a:noFill/>
        </p:spPr>
        <p:txBody>
          <a:bodyPr wrap="square" rtlCol="0">
            <a:spAutoFit/>
          </a:bodyPr>
          <a:lstStyle/>
          <a:p>
            <a:r>
              <a:rPr lang="fr-FR" sz="2400" b="0" i="0" strike="noStrike" cap="none" spc="0" baseline="0">
                <a:solidFill>
                  <a:srgbClr val="000000"/>
                </a:solidFill>
                <a:effectLst/>
                <a:latin typeface="Arial"/>
                <a:ea typeface="Arial"/>
                <a:cs typeface="Arial"/>
                <a:hlinkClick r:id="rId3" history="0"/>
              </a:rPr>
              <a:t>VÉRIFICATEUR D’INTERACTIONS MÉDICAMENTEUSES POUR LA COVID-19 </a:t>
            </a:r>
            <a:endParaRPr lang="en-US" sz="2400"/>
          </a:p>
          <a:p>
            <a:endParaRPr lang="en-US" sz="2400"/>
          </a:p>
        </p:txBody>
      </p:sp>
    </p:spTree>
    <p:extLst>
      <p:ext uri="{BB962C8B-B14F-4D97-AF65-F5344CB8AC3E}">
        <p14:creationId xmlns:p14="http://schemas.microsoft.com/office/powerpoint/2010/main" val="62650109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DCAB-E1A1-7FAA-FFD6-89DBCC9C4753}"/>
              </a:ext>
            </a:extLst>
          </p:cNvPr>
          <p:cNvSpPr>
            <a:spLocks noGrp="1"/>
          </p:cNvSpPr>
          <p:nvPr>
            <p:ph type="title"/>
          </p:nvPr>
        </p:nvSpPr>
        <p:spPr>
          <a:xfrm>
            <a:off x="651588" y="363169"/>
            <a:ext cx="8543925" cy="800039"/>
          </a:xfrm>
        </p:spPr>
        <p:txBody>
          <a:bodyPr/>
          <a:lstStyle/>
          <a:p>
            <a:r>
              <a:rPr lang="fr-FR" sz="3600" b="1" i="0" strike="noStrike" cap="none" spc="0" baseline="0" dirty="0" err="1">
                <a:solidFill>
                  <a:srgbClr val="577F9F"/>
                </a:solidFill>
                <a:effectLst/>
                <a:latin typeface="Arial"/>
                <a:ea typeface="Arial"/>
                <a:cs typeface="Arial"/>
              </a:rPr>
              <a:t>Paxlovide</a:t>
            </a:r>
            <a:r>
              <a:rPr lang="fr-FR" sz="3600" b="1" i="0" strike="noStrike" cap="none" spc="0" baseline="0" dirty="0">
                <a:solidFill>
                  <a:srgbClr val="577F9F"/>
                </a:solidFill>
                <a:effectLst/>
                <a:latin typeface="Arial"/>
                <a:ea typeface="Arial"/>
                <a:cs typeface="Arial"/>
              </a:rPr>
              <a:t> et grossesse</a:t>
            </a:r>
          </a:p>
        </p:txBody>
      </p:sp>
      <p:sp>
        <p:nvSpPr>
          <p:cNvPr id="3" name="Content Placeholder 2">
            <a:extLst>
              <a:ext uri="{FF2B5EF4-FFF2-40B4-BE49-F238E27FC236}">
                <a16:creationId xmlns:a16="http://schemas.microsoft.com/office/drawing/2014/main" id="{9A81B8FF-9FC6-707D-5175-7825A10446A4}"/>
              </a:ext>
            </a:extLst>
          </p:cNvPr>
          <p:cNvSpPr>
            <a:spLocks noGrp="1"/>
          </p:cNvSpPr>
          <p:nvPr>
            <p:ph idx="1"/>
          </p:nvPr>
        </p:nvSpPr>
        <p:spPr>
          <a:xfrm>
            <a:off x="485192" y="1319489"/>
            <a:ext cx="11084767" cy="4932746"/>
          </a:xfrm>
        </p:spPr>
        <p:txBody>
          <a:bodyPr/>
          <a:lstStyle/>
          <a:p>
            <a:pPr fontAlgn="base">
              <a:spcAft>
                <a:spcPts val="600"/>
              </a:spcAft>
            </a:pPr>
            <a:r>
              <a:rPr lang="fr-FR" sz="2400" b="0" i="0" strike="noStrike" cap="none" spc="0" baseline="0" dirty="0">
                <a:solidFill>
                  <a:srgbClr val="262626"/>
                </a:solidFill>
                <a:effectLst/>
                <a:latin typeface="Arial"/>
                <a:ea typeface="Arial"/>
                <a:cs typeface="Arial"/>
              </a:rPr>
              <a:t>*La grossesse est un facteur de risque de développer une forme grave de la COVID-19, et les patientes enceintes doivent discuter des risques et bénéfices avec leur professionnel(le) de santé.</a:t>
            </a:r>
          </a:p>
          <a:p>
            <a:pPr fontAlgn="base">
              <a:spcBef>
                <a:spcPct val="0"/>
              </a:spcBef>
              <a:spcAft>
                <a:spcPts val="600"/>
              </a:spcAft>
            </a:pPr>
            <a:r>
              <a:rPr lang="fr-FR" sz="2400" b="0" i="0" strike="noStrike" cap="none" spc="0" baseline="0" dirty="0">
                <a:solidFill>
                  <a:srgbClr val="262626"/>
                </a:solidFill>
                <a:effectLst/>
                <a:latin typeface="Arial"/>
                <a:ea typeface="Arial"/>
                <a:cs typeface="Arial"/>
              </a:rPr>
              <a:t>Il n’existe actuellement aucun consensus sur la recommandation de </a:t>
            </a:r>
            <a:r>
              <a:rPr lang="fr-FR" sz="2400" b="0" i="0" strike="noStrike" cap="none" spc="0" baseline="0" dirty="0" err="1">
                <a:solidFill>
                  <a:srgbClr val="262626"/>
                </a:solidFill>
                <a:effectLst/>
                <a:latin typeface="Arial"/>
                <a:ea typeface="Arial"/>
                <a:cs typeface="Arial"/>
              </a:rPr>
              <a:t>Paxlovid</a:t>
            </a:r>
            <a:r>
              <a:rPr lang="fr-FR" sz="2400" b="0" i="0" strike="noStrike" cap="none" spc="0" baseline="0" dirty="0">
                <a:solidFill>
                  <a:srgbClr val="262626"/>
                </a:solidFill>
                <a:effectLst/>
                <a:latin typeface="Arial"/>
                <a:ea typeface="Arial"/>
                <a:cs typeface="Arial"/>
              </a:rPr>
              <a:t> pour les patientes enceintes.  La Food and Drug Administration indique que pour une mère et un enfant à naître, le bénéfice de la prise de </a:t>
            </a:r>
            <a:r>
              <a:rPr lang="fr-FR" sz="2400" b="0" i="0" strike="noStrike" cap="none" spc="0" baseline="0" dirty="0" err="1">
                <a:solidFill>
                  <a:srgbClr val="262626"/>
                </a:solidFill>
                <a:effectLst/>
                <a:latin typeface="Arial"/>
                <a:ea typeface="Arial"/>
                <a:cs typeface="Arial"/>
              </a:rPr>
              <a:t>Paxlovid</a:t>
            </a:r>
            <a:r>
              <a:rPr lang="fr-FR" sz="2400" b="0" i="0" strike="noStrike" cap="none" spc="0" baseline="0" dirty="0">
                <a:solidFill>
                  <a:srgbClr val="262626"/>
                </a:solidFill>
                <a:effectLst/>
                <a:latin typeface="Arial"/>
                <a:ea typeface="Arial"/>
                <a:cs typeface="Arial"/>
              </a:rPr>
              <a:t> peut être supérieur au risque du traitement, compte tenu des études existantes chez l’animal et de l’utilisation importante du ritonavir chez les femmes enceintes infectées par le VIH.</a:t>
            </a:r>
          </a:p>
          <a:p>
            <a:pPr fontAlgn="base">
              <a:spcBef>
                <a:spcPct val="0"/>
              </a:spcBef>
              <a:spcAft>
                <a:spcPts val="600"/>
              </a:spcAft>
            </a:pPr>
            <a:r>
              <a:rPr lang="fr-FR" sz="2400" b="0" i="0" strike="noStrike" cap="none" spc="0" baseline="0" dirty="0">
                <a:solidFill>
                  <a:srgbClr val="262626"/>
                </a:solidFill>
                <a:effectLst/>
                <a:latin typeface="Arial"/>
                <a:ea typeface="Arial"/>
                <a:cs typeface="Arial"/>
              </a:rPr>
              <a:t>En revanche, l’OMS indique que leur forte recommandation ne s’applique pas aux patientes enceintes.   </a:t>
            </a:r>
          </a:p>
          <a:p>
            <a:pPr fontAlgn="base">
              <a:spcBef>
                <a:spcPct val="0"/>
              </a:spcBef>
              <a:spcAft>
                <a:spcPts val="600"/>
              </a:spcAft>
            </a:pPr>
            <a:r>
              <a:rPr lang="fr-FR" sz="2400" b="0" i="0" strike="noStrike" cap="none" spc="0" baseline="0" dirty="0">
                <a:solidFill>
                  <a:srgbClr val="262626"/>
                </a:solidFill>
                <a:effectLst/>
                <a:latin typeface="Arial"/>
                <a:ea typeface="Arial"/>
                <a:cs typeface="Arial"/>
              </a:rPr>
              <a:t>Consultez vos directives locales pour obtenir des recommandations spécifiques et des informations mises à jour. </a:t>
            </a:r>
          </a:p>
          <a:p>
            <a:endParaRPr lang="en-US" dirty="0"/>
          </a:p>
        </p:txBody>
      </p:sp>
    </p:spTree>
    <p:extLst>
      <p:ext uri="{BB962C8B-B14F-4D97-AF65-F5344CB8AC3E}">
        <p14:creationId xmlns:p14="http://schemas.microsoft.com/office/powerpoint/2010/main" val="404828390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fr-FR" sz="3200" b="1" i="0" strike="noStrike" cap="none" spc="0" baseline="0">
                <a:solidFill>
                  <a:srgbClr val="577F9F"/>
                </a:solidFill>
                <a:effectLst/>
                <a:latin typeface="Arial"/>
                <a:ea typeface="Arial"/>
                <a:cs typeface="Arial"/>
              </a:rPr>
              <a:t>Algorithme de la stratégie « dépister et traiter »</a:t>
            </a:r>
            <a:endParaRPr lang="en-US"/>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3" name="5-Point Star 2">
            <a:extLst>
              <a:ext uri="{FF2B5EF4-FFF2-40B4-BE49-F238E27FC236}">
                <a16:creationId xmlns:a16="http://schemas.microsoft.com/office/drawing/2014/main" id="{CB85CFBB-1E19-717C-1852-7CD867F82EF5}"/>
              </a:ext>
            </a:extLst>
          </p:cNvPr>
          <p:cNvSpPr/>
          <p:nvPr/>
        </p:nvSpPr>
        <p:spPr>
          <a:xfrm>
            <a:off x="7772399" y="5591908"/>
            <a:ext cx="492370" cy="50995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37161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E688-3CD4-0444-D578-A4614223569E}"/>
              </a:ext>
            </a:extLst>
          </p:cNvPr>
          <p:cNvSpPr>
            <a:spLocks noGrp="1"/>
          </p:cNvSpPr>
          <p:nvPr>
            <p:ph type="title"/>
          </p:nvPr>
        </p:nvSpPr>
        <p:spPr>
          <a:xfrm>
            <a:off x="644769" y="171694"/>
            <a:ext cx="10029092" cy="800039"/>
          </a:xfrm>
        </p:spPr>
        <p:txBody>
          <a:bodyPr>
            <a:normAutofit/>
          </a:bodyPr>
          <a:lstStyle/>
          <a:p>
            <a:r>
              <a:rPr lang="fr-FR" sz="3200" b="1" i="0" strike="noStrike" cap="none" spc="0" baseline="0">
                <a:solidFill>
                  <a:srgbClr val="577F9F"/>
                </a:solidFill>
                <a:effectLst/>
                <a:latin typeface="Arial"/>
                <a:ea typeface="Arial"/>
                <a:cs typeface="Arial"/>
              </a:rPr>
              <a:t>Traitement de deuxième intention : molnupiravir</a:t>
            </a:r>
            <a:endParaRPr lang="en-US" sz="3200">
              <a:cs typeface="Calibri"/>
            </a:endParaRPr>
          </a:p>
        </p:txBody>
      </p:sp>
      <p:sp>
        <p:nvSpPr>
          <p:cNvPr id="6" name="Content Placeholder 5">
            <a:extLst>
              <a:ext uri="{FF2B5EF4-FFF2-40B4-BE49-F238E27FC236}">
                <a16:creationId xmlns:a16="http://schemas.microsoft.com/office/drawing/2014/main" id="{4D97FE63-F2FF-0160-B931-57F759793543}"/>
              </a:ext>
            </a:extLst>
          </p:cNvPr>
          <p:cNvSpPr>
            <a:spLocks noGrp="1"/>
          </p:cNvSpPr>
          <p:nvPr>
            <p:ph idx="1"/>
          </p:nvPr>
        </p:nvSpPr>
        <p:spPr>
          <a:xfrm>
            <a:off x="640470" y="1593579"/>
            <a:ext cx="5843954" cy="4932746"/>
          </a:xfrm>
        </p:spPr>
        <p:txBody>
          <a:bodyPr>
            <a:normAutofit lnSpcReduction="10000"/>
          </a:bodyPr>
          <a:lstStyle/>
          <a:p>
            <a:r>
              <a:rPr lang="fr-FR" sz="2800" b="1" i="0" strike="noStrike" cap="none" spc="0" baseline="0">
                <a:solidFill>
                  <a:srgbClr val="262626"/>
                </a:solidFill>
                <a:effectLst/>
                <a:latin typeface="Arial"/>
                <a:ea typeface="Arial"/>
                <a:cs typeface="Arial"/>
              </a:rPr>
              <a:t>Indications</a:t>
            </a:r>
          </a:p>
          <a:p>
            <a:pPr lvl="1"/>
            <a:r>
              <a:rPr lang="fr-FR" sz="2200" b="0" i="0" strike="noStrike" cap="none" spc="0" baseline="0">
                <a:solidFill>
                  <a:srgbClr val="262626"/>
                </a:solidFill>
                <a:effectLst/>
                <a:latin typeface="Arial"/>
                <a:ea typeface="Arial"/>
                <a:cs typeface="Arial"/>
              </a:rPr>
              <a:t>COVID-19 symptomatique confirmée</a:t>
            </a:r>
            <a:endParaRPr lang="en-US" sz="2200">
              <a:cs typeface="Calibri"/>
            </a:endParaRPr>
          </a:p>
          <a:p>
            <a:pPr lvl="1"/>
            <a:r>
              <a:rPr lang="fr-FR" sz="2200" b="0" i="0" strike="noStrike" cap="none" spc="0" baseline="0">
                <a:solidFill>
                  <a:srgbClr val="262626"/>
                </a:solidFill>
                <a:effectLst/>
                <a:latin typeface="Arial"/>
                <a:ea typeface="Arial"/>
                <a:cs typeface="Arial"/>
              </a:rPr>
              <a:t>Symptômes légers à modérés </a:t>
            </a:r>
            <a:endParaRPr lang="en-US" sz="2200">
              <a:cs typeface="Calibri"/>
            </a:endParaRPr>
          </a:p>
          <a:p>
            <a:pPr lvl="1"/>
            <a:r>
              <a:rPr lang="fr-FR" sz="2200" b="0" i="0" strike="noStrike" cap="none" spc="0" baseline="0">
                <a:solidFill>
                  <a:srgbClr val="262626"/>
                </a:solidFill>
                <a:effectLst/>
                <a:latin typeface="Arial"/>
                <a:ea typeface="Arial"/>
                <a:cs typeface="Arial"/>
              </a:rPr>
              <a:t>Dans les 5 jours suivant l’apparition des symptômes</a:t>
            </a:r>
            <a:endParaRPr lang="en-US" sz="2200">
              <a:cs typeface="Calibri"/>
            </a:endParaRPr>
          </a:p>
          <a:p>
            <a:pPr lvl="1"/>
            <a:r>
              <a:rPr lang="fr-FR" sz="2200" b="0" i="0" strike="noStrike" cap="none" spc="0" baseline="0">
                <a:solidFill>
                  <a:srgbClr val="262626"/>
                </a:solidFill>
                <a:effectLst/>
                <a:latin typeface="Arial"/>
                <a:ea typeface="Arial"/>
                <a:cs typeface="Arial"/>
              </a:rPr>
              <a:t>Âge &gt; 18 ans</a:t>
            </a:r>
            <a:endParaRPr lang="en-US" sz="2200">
              <a:cs typeface="Calibri"/>
            </a:endParaRPr>
          </a:p>
          <a:p>
            <a:pPr lvl="1"/>
            <a:r>
              <a:rPr lang="fr-FR" sz="2200" b="0" i="0" strike="noStrike" cap="none" spc="0" baseline="0">
                <a:solidFill>
                  <a:srgbClr val="262626"/>
                </a:solidFill>
                <a:effectLst/>
                <a:latin typeface="Arial"/>
                <a:ea typeface="Arial"/>
                <a:cs typeface="Arial"/>
              </a:rPr>
              <a:t>Critères à haut risque :</a:t>
            </a:r>
            <a:endParaRPr lang="en-US" sz="2200">
              <a:cs typeface="Calibri"/>
            </a:endParaRPr>
          </a:p>
          <a:p>
            <a:pPr lvl="2"/>
            <a:r>
              <a:rPr lang="fr-FR" sz="2000" b="0" i="0" strike="noStrike" cap="none" spc="0" baseline="0">
                <a:solidFill>
                  <a:srgbClr val="262626"/>
                </a:solidFill>
                <a:effectLst/>
                <a:latin typeface="Arial"/>
                <a:ea typeface="Arial"/>
                <a:cs typeface="Arial"/>
              </a:rPr>
              <a:t>Âge ≥ 65 ans indépendamment du statut vaccinal ; ou &gt; 50 à 64 ans si non vacciné</a:t>
            </a:r>
            <a:endParaRPr lang="en-US">
              <a:cs typeface="Calibri"/>
            </a:endParaRPr>
          </a:p>
          <a:p>
            <a:pPr lvl="2"/>
            <a:r>
              <a:rPr lang="fr-FR" sz="2000" b="0" i="0" strike="noStrike" cap="none" spc="0" baseline="0">
                <a:solidFill>
                  <a:srgbClr val="262626"/>
                </a:solidFill>
                <a:effectLst/>
                <a:latin typeface="Arial"/>
                <a:ea typeface="Arial"/>
                <a:cs typeface="Arial"/>
              </a:rPr>
              <a:t>Comorbidités telles que maladie pulmonaire, hypertension, diabète, maladie rénale chronique, état immunodéprimé, VIH</a:t>
            </a:r>
            <a:endParaRPr lang="en-US">
              <a:cs typeface="Calibri"/>
            </a:endParaRPr>
          </a:p>
          <a:p>
            <a:pPr lvl="2"/>
            <a:r>
              <a:rPr lang="fr-FR" sz="2000" b="0" i="0" strike="noStrike" cap="none" spc="0" baseline="0">
                <a:solidFill>
                  <a:srgbClr val="262626"/>
                </a:solidFill>
                <a:effectLst/>
                <a:latin typeface="Arial"/>
                <a:ea typeface="Arial"/>
                <a:cs typeface="Arial"/>
              </a:rPr>
              <a:t>IMC &gt; 30</a:t>
            </a:r>
            <a:endParaRPr lang="en-US">
              <a:cs typeface="Calibri"/>
            </a:endParaRPr>
          </a:p>
        </p:txBody>
      </p:sp>
      <p:sp>
        <p:nvSpPr>
          <p:cNvPr id="7" name="Content Placeholder 6">
            <a:extLst>
              <a:ext uri="{FF2B5EF4-FFF2-40B4-BE49-F238E27FC236}">
                <a16:creationId xmlns:a16="http://schemas.microsoft.com/office/drawing/2014/main" id="{6D8396A5-8819-BDB9-D57A-695E5002C921}"/>
              </a:ext>
            </a:extLst>
          </p:cNvPr>
          <p:cNvSpPr>
            <a:spLocks noGrp="1"/>
          </p:cNvSpPr>
          <p:nvPr>
            <p:ph sz="half" idx="4294967295"/>
          </p:nvPr>
        </p:nvSpPr>
        <p:spPr>
          <a:xfrm>
            <a:off x="6484424" y="1593579"/>
            <a:ext cx="5384800" cy="4716462"/>
          </a:xfrm>
        </p:spPr>
        <p:txBody>
          <a:bodyPr>
            <a:normAutofit/>
          </a:bodyPr>
          <a:lstStyle/>
          <a:p>
            <a:r>
              <a:rPr lang="fr-FR" sz="2800" b="1" i="0" strike="noStrike" cap="none" spc="0" baseline="0">
                <a:solidFill>
                  <a:srgbClr val="000000"/>
                </a:solidFill>
                <a:effectLst/>
                <a:latin typeface="Arial"/>
                <a:ea typeface="Arial"/>
                <a:cs typeface="Arial"/>
              </a:rPr>
              <a:t>Contre-indications :</a:t>
            </a:r>
          </a:p>
          <a:p>
            <a:pPr lvl="1"/>
            <a:r>
              <a:rPr lang="fr-FR" sz="2400" b="0" i="0" strike="noStrike" cap="none" spc="0" baseline="0">
                <a:solidFill>
                  <a:srgbClr val="000000"/>
                </a:solidFill>
                <a:effectLst/>
                <a:latin typeface="Arial"/>
                <a:ea typeface="Arial"/>
                <a:cs typeface="Arial"/>
              </a:rPr>
              <a:t>Grossesse</a:t>
            </a:r>
          </a:p>
          <a:p>
            <a:pPr lvl="1"/>
            <a:r>
              <a:rPr lang="fr-FR" sz="2400" b="0" i="0" strike="noStrike" cap="none" spc="0" baseline="0">
                <a:solidFill>
                  <a:srgbClr val="000000"/>
                </a:solidFill>
                <a:effectLst/>
                <a:latin typeface="Arial"/>
                <a:ea typeface="Arial"/>
                <a:cs typeface="Arial"/>
              </a:rPr>
              <a:t>Enfants &lt; 18 ans, risque possible de toxicité osseuse et cartilagineuse</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7A7CF73-4913-7CE5-21F6-AC65D1698AF8}"/>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79</a:t>
            </a:fld>
            <a:endParaRPr lang="en-US"/>
          </a:p>
        </p:txBody>
      </p:sp>
      <p:sp>
        <p:nvSpPr>
          <p:cNvPr id="5" name="TextBox 4">
            <a:extLst>
              <a:ext uri="{FF2B5EF4-FFF2-40B4-BE49-F238E27FC236}">
                <a16:creationId xmlns:a16="http://schemas.microsoft.com/office/drawing/2014/main" id="{FE762BB4-5D85-C30A-20F9-4FC4862F12E2}"/>
              </a:ext>
            </a:extLst>
          </p:cNvPr>
          <p:cNvSpPr txBox="1"/>
          <p:nvPr/>
        </p:nvSpPr>
        <p:spPr>
          <a:xfrm>
            <a:off x="2832988" y="900321"/>
            <a:ext cx="5652654" cy="640080"/>
          </a:xfrm>
          <a:prstGeom prst="rect">
            <a:avLst/>
          </a:prstGeom>
          <a:noFill/>
        </p:spPr>
        <p:txBody>
          <a:bodyPr wrap="square" rtlCol="0">
            <a:spAutoFit/>
          </a:bodyPr>
          <a:lstStyle/>
          <a:p>
            <a:r>
              <a:rPr lang="fr-FR" sz="1800" b="0" i="1" strike="noStrike" cap="none" spc="0" baseline="0">
                <a:solidFill>
                  <a:srgbClr val="000000"/>
                </a:solidFill>
                <a:effectLst/>
                <a:latin typeface="Arial"/>
                <a:ea typeface="Arial"/>
                <a:cs typeface="Arial"/>
              </a:rPr>
              <a:t>Inhibiteur de la réplication du SARS-CoV-2</a:t>
            </a:r>
          </a:p>
          <a:p>
            <a:endParaRPr lang="en-US"/>
          </a:p>
        </p:txBody>
      </p:sp>
    </p:spTree>
    <p:extLst>
      <p:ext uri="{BB962C8B-B14F-4D97-AF65-F5344CB8AC3E}">
        <p14:creationId xmlns:p14="http://schemas.microsoft.com/office/powerpoint/2010/main" val="40452005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7EAB-E9D6-57B3-F85B-36AE503FBF6B}"/>
              </a:ext>
            </a:extLst>
          </p:cNvPr>
          <p:cNvSpPr>
            <a:spLocks noGrp="1"/>
          </p:cNvSpPr>
          <p:nvPr>
            <p:ph type="title"/>
          </p:nvPr>
        </p:nvSpPr>
        <p:spPr>
          <a:xfrm>
            <a:off x="838200" y="259685"/>
            <a:ext cx="8543925" cy="800039"/>
          </a:xfrm>
        </p:spPr>
        <p:txBody>
          <a:bodyPr/>
          <a:lstStyle/>
          <a:p>
            <a:r>
              <a:rPr lang="fr-FR" sz="3600" b="1" i="0" strike="noStrike" cap="none" spc="0" baseline="0" dirty="0">
                <a:solidFill>
                  <a:srgbClr val="577F9F"/>
                </a:solidFill>
                <a:effectLst/>
                <a:latin typeface="Arial"/>
                <a:ea typeface="Arial"/>
                <a:cs typeface="Arial"/>
              </a:rPr>
              <a:t>Vaccins</a:t>
            </a:r>
          </a:p>
        </p:txBody>
      </p:sp>
      <p:sp>
        <p:nvSpPr>
          <p:cNvPr id="3" name="Content Placeholder 2">
            <a:extLst>
              <a:ext uri="{FF2B5EF4-FFF2-40B4-BE49-F238E27FC236}">
                <a16:creationId xmlns:a16="http://schemas.microsoft.com/office/drawing/2014/main" id="{B9AB238C-7495-CFF8-9464-D933AEB34B08}"/>
              </a:ext>
            </a:extLst>
          </p:cNvPr>
          <p:cNvSpPr>
            <a:spLocks noGrp="1"/>
          </p:cNvSpPr>
          <p:nvPr>
            <p:ph idx="1"/>
          </p:nvPr>
        </p:nvSpPr>
        <p:spPr>
          <a:xfrm>
            <a:off x="838200" y="1224129"/>
            <a:ext cx="3756378" cy="4932746"/>
          </a:xfrm>
        </p:spPr>
        <p:txBody>
          <a:bodyPr/>
          <a:lstStyle/>
          <a:p>
            <a:r>
              <a:rPr lang="fr-FR" sz="2200" b="0" i="0" strike="noStrike" cap="none" spc="0" baseline="0" dirty="0">
                <a:solidFill>
                  <a:srgbClr val="262626"/>
                </a:solidFill>
                <a:effectLst/>
                <a:latin typeface="Arial"/>
                <a:ea typeface="Arial"/>
                <a:cs typeface="Arial"/>
              </a:rPr>
              <a:t>Les vaccins disponibles sont </a:t>
            </a:r>
            <a:r>
              <a:rPr lang="fr-FR" sz="2200" b="0" i="0" strike="noStrike" cap="none" spc="0" baseline="0" dirty="0">
                <a:solidFill>
                  <a:srgbClr val="FF0000"/>
                </a:solidFill>
                <a:effectLst/>
                <a:latin typeface="Arial"/>
                <a:ea typeface="Arial"/>
                <a:cs typeface="Arial"/>
              </a:rPr>
              <a:t>sûrs</a:t>
            </a:r>
            <a:r>
              <a:rPr lang="fr-FR" sz="2200" b="0" i="0" strike="noStrike" cap="none" spc="0" baseline="0" dirty="0">
                <a:solidFill>
                  <a:srgbClr val="262626"/>
                </a:solidFill>
                <a:effectLst/>
                <a:latin typeface="Arial"/>
                <a:ea typeface="Arial"/>
                <a:cs typeface="Arial"/>
              </a:rPr>
              <a:t> et </a:t>
            </a:r>
            <a:r>
              <a:rPr lang="fr-FR" sz="2200" b="0" i="0" strike="noStrike" cap="none" spc="0" baseline="0" dirty="0">
                <a:solidFill>
                  <a:srgbClr val="FF0000"/>
                </a:solidFill>
                <a:effectLst/>
                <a:latin typeface="Arial"/>
                <a:ea typeface="Arial"/>
                <a:cs typeface="Arial"/>
              </a:rPr>
              <a:t>efficaces</a:t>
            </a:r>
            <a:r>
              <a:rPr lang="fr-FR" sz="2200" b="0" i="0" strike="noStrike" cap="none" spc="0" baseline="0" dirty="0">
                <a:solidFill>
                  <a:srgbClr val="262626"/>
                </a:solidFill>
                <a:effectLst/>
                <a:latin typeface="Arial"/>
                <a:ea typeface="Arial"/>
                <a:cs typeface="Arial"/>
              </a:rPr>
              <a:t> pour protéger les personnes afin qu’elles ne tombent pas gravement malades, ne soient pas hospitalisées ni ne décèdent.</a:t>
            </a:r>
          </a:p>
          <a:p>
            <a:r>
              <a:rPr lang="fr-FR" sz="2200" b="0" i="0" strike="noStrike" cap="none" spc="0" baseline="0" dirty="0">
                <a:solidFill>
                  <a:srgbClr val="262626"/>
                </a:solidFill>
                <a:effectLst/>
                <a:latin typeface="Arial"/>
                <a:ea typeface="Arial"/>
                <a:cs typeface="Arial"/>
              </a:rPr>
              <a:t>Outil important pour nous protéger et protéger nos communautés tout en continuant à lutter contre la COVID-19.</a:t>
            </a:r>
          </a:p>
          <a:p>
            <a:endParaRPr lang="en-US" sz="2200" dirty="0"/>
          </a:p>
        </p:txBody>
      </p:sp>
      <p:pic>
        <p:nvPicPr>
          <p:cNvPr id="8" name="Picture 7">
            <a:extLst>
              <a:ext uri="{FF2B5EF4-FFF2-40B4-BE49-F238E27FC236}">
                <a16:creationId xmlns:a16="http://schemas.microsoft.com/office/drawing/2014/main" id="{B7718CF6-BA5A-40BB-8832-4888D0631861}"/>
              </a:ext>
            </a:extLst>
          </p:cNvPr>
          <p:cNvPicPr>
            <a:picLocks noChangeAspect="1"/>
          </p:cNvPicPr>
          <p:nvPr/>
        </p:nvPicPr>
        <p:blipFill>
          <a:blip r:embed="rId3"/>
          <a:stretch>
            <a:fillRect/>
          </a:stretch>
        </p:blipFill>
        <p:spPr>
          <a:xfrm>
            <a:off x="4749564" y="1059724"/>
            <a:ext cx="6988058" cy="4932747"/>
          </a:xfrm>
          <a:prstGeom prst="rect">
            <a:avLst/>
          </a:prstGeom>
        </p:spPr>
      </p:pic>
    </p:spTree>
    <p:extLst>
      <p:ext uri="{BB962C8B-B14F-4D97-AF65-F5344CB8AC3E}">
        <p14:creationId xmlns:p14="http://schemas.microsoft.com/office/powerpoint/2010/main" val="172930547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7437-DC02-FB67-179A-52EB66BA8D48}"/>
              </a:ext>
            </a:extLst>
          </p:cNvPr>
          <p:cNvSpPr>
            <a:spLocks noGrp="1"/>
          </p:cNvSpPr>
          <p:nvPr>
            <p:ph type="title"/>
          </p:nvPr>
        </p:nvSpPr>
        <p:spPr>
          <a:xfrm>
            <a:off x="592015" y="101630"/>
            <a:ext cx="9958754" cy="800039"/>
          </a:xfrm>
        </p:spPr>
        <p:txBody>
          <a:bodyPr>
            <a:normAutofit fontScale="90000"/>
          </a:bodyPr>
          <a:lstStyle/>
          <a:p>
            <a:r>
              <a:rPr lang="fr-FR" sz="2900" b="1" i="0" strike="noStrike" cap="none" spc="0" baseline="0">
                <a:solidFill>
                  <a:srgbClr val="577F9F"/>
                </a:solidFill>
                <a:effectLst/>
                <a:latin typeface="Arial"/>
                <a:ea typeface="Arial"/>
                <a:cs typeface="Arial"/>
              </a:rPr>
              <a:t>Focus sur : antiviraux oraux dans la stratégie « dépister et traiter » : molnupiravir</a:t>
            </a:r>
            <a:endParaRPr lang="en-US" sz="3200"/>
          </a:p>
        </p:txBody>
      </p:sp>
      <p:sp>
        <p:nvSpPr>
          <p:cNvPr id="3" name="Content Placeholder 2">
            <a:extLst>
              <a:ext uri="{FF2B5EF4-FFF2-40B4-BE49-F238E27FC236}">
                <a16:creationId xmlns:a16="http://schemas.microsoft.com/office/drawing/2014/main" id="{7FB3DC9A-1784-A04E-25E9-2CCE02DE6C27}"/>
              </a:ext>
            </a:extLst>
          </p:cNvPr>
          <p:cNvSpPr>
            <a:spLocks noGrp="1"/>
          </p:cNvSpPr>
          <p:nvPr>
            <p:ph idx="1"/>
          </p:nvPr>
        </p:nvSpPr>
        <p:spPr>
          <a:xfrm>
            <a:off x="385805" y="1423604"/>
            <a:ext cx="6213231" cy="4932746"/>
          </a:xfrm>
        </p:spPr>
        <p:txBody>
          <a:bodyPr>
            <a:normAutofit/>
          </a:bodyPr>
          <a:lstStyle/>
          <a:p>
            <a:r>
              <a:rPr lang="fr-FR" sz="2800" b="0" i="0" strike="noStrike" cap="none" spc="0" baseline="0">
                <a:solidFill>
                  <a:srgbClr val="262626"/>
                </a:solidFill>
                <a:effectLst/>
                <a:latin typeface="Arial"/>
                <a:ea typeface="Arial"/>
                <a:cs typeface="Arial"/>
              </a:rPr>
              <a:t>Instructions posologiques :</a:t>
            </a:r>
          </a:p>
          <a:p>
            <a:pPr lvl="1"/>
            <a:r>
              <a:rPr lang="fr-FR" sz="2200" b="0" i="0" strike="noStrike" cap="none" spc="0" baseline="0">
                <a:solidFill>
                  <a:srgbClr val="262626"/>
                </a:solidFill>
                <a:effectLst/>
                <a:latin typeface="Arial"/>
                <a:ea typeface="Arial"/>
                <a:cs typeface="Arial"/>
              </a:rPr>
              <a:t>La posologie chez les patients adultes est de </a:t>
            </a:r>
            <a:r>
              <a:rPr lang="fr-FR" sz="2200" b="1" i="0" strike="noStrike" cap="none" spc="0" baseline="0">
                <a:solidFill>
                  <a:srgbClr val="262626"/>
                </a:solidFill>
                <a:effectLst/>
                <a:latin typeface="Arial"/>
                <a:ea typeface="Arial"/>
                <a:cs typeface="Arial"/>
              </a:rPr>
              <a:t>800 mg (quatre gélules de 200 mg) par voie orale toutes les 12 heures pendant 5 jours</a:t>
            </a:r>
            <a:endParaRPr lang="en-US" sz="2200" b="1">
              <a:cs typeface="Calibri"/>
            </a:endParaRPr>
          </a:p>
          <a:p>
            <a:pPr lvl="1"/>
            <a:r>
              <a:rPr lang="fr-FR" sz="2200" b="0" i="0" strike="noStrike" cap="none" spc="0" baseline="0">
                <a:solidFill>
                  <a:srgbClr val="262626"/>
                </a:solidFill>
                <a:effectLst/>
                <a:latin typeface="Arial"/>
                <a:ea typeface="Arial"/>
                <a:cs typeface="Arial"/>
              </a:rPr>
              <a:t>Prenez le MOLNUPIRAVIR avec ou sans nourriture.</a:t>
            </a:r>
            <a:endParaRPr lang="en-US" sz="2200">
              <a:cs typeface="Calibri"/>
            </a:endParaRPr>
          </a:p>
          <a:p>
            <a:pPr lvl="1"/>
            <a:r>
              <a:rPr lang="fr-FR" sz="2200" b="0" i="0" strike="noStrike" cap="none" spc="0" baseline="0">
                <a:solidFill>
                  <a:srgbClr val="262626"/>
                </a:solidFill>
                <a:effectLst/>
                <a:latin typeface="Arial"/>
                <a:ea typeface="Arial"/>
                <a:cs typeface="Arial"/>
              </a:rPr>
              <a:t>Suivez le traitement complet de 5 jours pour une efficacité maximale.</a:t>
            </a:r>
          </a:p>
          <a:p>
            <a:pPr lvl="1"/>
            <a:r>
              <a:rPr lang="fr-FR" sz="2200" b="0" i="0" strike="noStrike" cap="none" spc="0" baseline="0">
                <a:solidFill>
                  <a:srgbClr val="262626"/>
                </a:solidFill>
                <a:effectLst/>
                <a:latin typeface="Arial"/>
                <a:ea typeface="Arial"/>
                <a:cs typeface="Arial"/>
              </a:rPr>
              <a:t>Ne pas prendre pendant plus de 5 jours consécutifs.</a:t>
            </a:r>
            <a:endParaRPr lang="en-US" sz="2200">
              <a:cs typeface="Calibri"/>
            </a:endParaRPr>
          </a:p>
          <a:p>
            <a:endParaRPr lang="en-US"/>
          </a:p>
        </p:txBody>
      </p:sp>
      <p:sp>
        <p:nvSpPr>
          <p:cNvPr id="4" name="Content Placeholder 3">
            <a:extLst>
              <a:ext uri="{FF2B5EF4-FFF2-40B4-BE49-F238E27FC236}">
                <a16:creationId xmlns:a16="http://schemas.microsoft.com/office/drawing/2014/main" id="{7F7BB4F0-57ED-8A63-F80D-C06BAF5CDA7E}"/>
              </a:ext>
            </a:extLst>
          </p:cNvPr>
          <p:cNvSpPr>
            <a:spLocks noGrp="1"/>
          </p:cNvSpPr>
          <p:nvPr>
            <p:ph sz="half" idx="4294967295"/>
          </p:nvPr>
        </p:nvSpPr>
        <p:spPr>
          <a:xfrm>
            <a:off x="6756400" y="1423604"/>
            <a:ext cx="5384800" cy="4525962"/>
          </a:xfrm>
        </p:spPr>
        <p:txBody>
          <a:bodyPr>
            <a:normAutofit/>
          </a:bodyPr>
          <a:lstStyle/>
          <a:p>
            <a:r>
              <a:rPr lang="fr-FR" sz="2800" b="0" i="0" strike="noStrike" cap="none" spc="0" baseline="0">
                <a:solidFill>
                  <a:srgbClr val="000000"/>
                </a:solidFill>
                <a:effectLst/>
                <a:latin typeface="Arial"/>
                <a:ea typeface="Arial"/>
                <a:cs typeface="Arial"/>
              </a:rPr>
              <a:t>Si vous oubliez une dose :</a:t>
            </a:r>
          </a:p>
          <a:p>
            <a:pPr lvl="1"/>
            <a:r>
              <a:rPr lang="fr-FR" sz="2400" b="0" i="0" strike="noStrike" cap="none" spc="0" baseline="0">
                <a:solidFill>
                  <a:srgbClr val="000000"/>
                </a:solidFill>
                <a:effectLst/>
                <a:latin typeface="Arial"/>
                <a:ea typeface="Arial"/>
                <a:cs typeface="Arial"/>
              </a:rPr>
              <a:t>Moins de 10 heures, prenez-le, puis reprenez le programme normal</a:t>
            </a:r>
            <a:endParaRPr lang="en-US">
              <a:cs typeface="Calibri"/>
            </a:endParaRPr>
          </a:p>
          <a:p>
            <a:pPr lvl="1"/>
            <a:r>
              <a:rPr lang="fr-FR" sz="2400" b="0" i="0" strike="noStrike" cap="none" spc="0" baseline="0">
                <a:solidFill>
                  <a:srgbClr val="000000"/>
                </a:solidFill>
                <a:effectLst/>
                <a:latin typeface="Arial"/>
                <a:ea typeface="Arial"/>
                <a:cs typeface="Arial"/>
              </a:rPr>
              <a:t>Plus de 10 heures, attendez jusqu’à la dose suivante, ne doublez pas la dose ; </a:t>
            </a:r>
            <a:endParaRPr lang="en-US">
              <a:cs typeface="Calibri"/>
            </a:endParaRPr>
          </a:p>
        </p:txBody>
      </p:sp>
      <p:sp>
        <p:nvSpPr>
          <p:cNvPr id="5" name="Slide Number Placeholder 4">
            <a:extLst>
              <a:ext uri="{FF2B5EF4-FFF2-40B4-BE49-F238E27FC236}">
                <a16:creationId xmlns:a16="http://schemas.microsoft.com/office/drawing/2014/main" id="{E72481F6-AA82-6F3E-3DDC-58B5733FE1AD}"/>
              </a:ext>
            </a:extLst>
          </p:cNvPr>
          <p:cNvSpPr>
            <a:spLocks noGrp="1"/>
          </p:cNvSpPr>
          <p:nvPr>
            <p:ph type="sldNum" sz="quarter" idx="4294967295"/>
          </p:nvPr>
        </p:nvSpPr>
        <p:spPr>
          <a:xfrm>
            <a:off x="9448800" y="6356350"/>
            <a:ext cx="2743200" cy="365125"/>
          </a:xfrm>
        </p:spPr>
        <p:txBody>
          <a:bodyPr/>
          <a:lstStyle/>
          <a:p>
            <a:pPr>
              <a:defRPr/>
            </a:pPr>
            <a:fld id="{FEF22BF4-E4CF-45A2-8CAB-2CEA7D4850F7}" type="slidenum">
              <a:rPr lang="en-US" smtClean="0"/>
              <a:pPr>
                <a:defRPr/>
              </a:pPr>
              <a:t>80</a:t>
            </a:fld>
            <a:endParaRPr lang="en-US"/>
          </a:p>
        </p:txBody>
      </p:sp>
      <p:pic>
        <p:nvPicPr>
          <p:cNvPr id="6" name="Picture 5" descr="A box of pills&#10;&#10;Description automatically generated with low confidence">
            <a:extLst>
              <a:ext uri="{FF2B5EF4-FFF2-40B4-BE49-F238E27FC236}">
                <a16:creationId xmlns:a16="http://schemas.microsoft.com/office/drawing/2014/main" id="{5AF55DC3-B212-FFB7-42D3-9E860DF65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804" y="3735261"/>
            <a:ext cx="4653282" cy="2824481"/>
          </a:xfrm>
          <a:prstGeom prst="rect">
            <a:avLst/>
          </a:prstGeom>
        </p:spPr>
      </p:pic>
    </p:spTree>
    <p:extLst>
      <p:ext uri="{BB962C8B-B14F-4D97-AF65-F5344CB8AC3E}">
        <p14:creationId xmlns:p14="http://schemas.microsoft.com/office/powerpoint/2010/main" val="116255541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45A37E-D26D-8AB1-B3F0-DF341EB30339}"/>
              </a:ext>
            </a:extLst>
          </p:cNvPr>
          <p:cNvSpPr>
            <a:spLocks noGrp="1"/>
          </p:cNvSpPr>
          <p:nvPr>
            <p:ph type="title"/>
          </p:nvPr>
        </p:nvSpPr>
        <p:spPr/>
        <p:txBody>
          <a:bodyPr>
            <a:normAutofit fontScale="90000"/>
          </a:bodyPr>
          <a:lstStyle/>
          <a:p>
            <a:r>
              <a:rPr lang="fr-FR" sz="2900" b="1" i="0" strike="noStrike" cap="none" spc="0" baseline="0">
                <a:solidFill>
                  <a:srgbClr val="577F9F"/>
                </a:solidFill>
                <a:effectLst/>
                <a:latin typeface="Arial"/>
                <a:ea typeface="Arial"/>
                <a:cs typeface="Arial"/>
              </a:rPr>
              <a:t>Focus sur : antiviraux oraux dans la stratégie « dépister et traiter » : molnupiravir</a:t>
            </a:r>
            <a:endParaRPr lang="en-US" sz="3200"/>
          </a:p>
        </p:txBody>
      </p:sp>
      <p:sp>
        <p:nvSpPr>
          <p:cNvPr id="5" name="Content Placeholder 4">
            <a:extLst>
              <a:ext uri="{FF2B5EF4-FFF2-40B4-BE49-F238E27FC236}">
                <a16:creationId xmlns:a16="http://schemas.microsoft.com/office/drawing/2014/main" id="{F87DFDA7-EF6C-A5FE-9B92-B4FCAF8EDC30}"/>
              </a:ext>
            </a:extLst>
          </p:cNvPr>
          <p:cNvSpPr>
            <a:spLocks noGrp="1"/>
          </p:cNvSpPr>
          <p:nvPr>
            <p:ph idx="1"/>
          </p:nvPr>
        </p:nvSpPr>
        <p:spPr>
          <a:xfrm>
            <a:off x="838200" y="1636730"/>
            <a:ext cx="8543925" cy="4289285"/>
          </a:xfrm>
        </p:spPr>
        <p:txBody>
          <a:bodyPr vert="horz" lIns="91440" tIns="45720" rIns="91440" bIns="45720" rtlCol="0" anchor="t">
            <a:normAutofit fontScale="90000" lnSpcReduction="10000"/>
          </a:bodyPr>
          <a:lstStyle/>
          <a:p>
            <a:pPr marL="0" indent="0">
              <a:buNone/>
            </a:pPr>
            <a:r>
              <a:rPr lang="fr-FR" sz="2800" b="1" i="0" u="sng" strike="noStrike" cap="none" spc="0" baseline="0">
                <a:solidFill>
                  <a:srgbClr val="262626"/>
                </a:solidFill>
                <a:effectLst/>
                <a:uFill>
                  <a:solidFill>
                    <a:srgbClr val="262626"/>
                  </a:solidFill>
                </a:uFill>
                <a:latin typeface="Arial"/>
                <a:ea typeface="Arial"/>
                <a:cs typeface="Arial"/>
              </a:rPr>
              <a:t>Effets secondaires possibles du MOLNUPIRAVIR :</a:t>
            </a:r>
          </a:p>
          <a:p>
            <a:r>
              <a:rPr lang="fr-FR" sz="2800" b="0" i="0" strike="noStrike" cap="none" spc="0" baseline="0">
                <a:solidFill>
                  <a:srgbClr val="262626"/>
                </a:solidFill>
                <a:effectLst/>
                <a:latin typeface="Arial"/>
                <a:ea typeface="Arial"/>
                <a:cs typeface="Arial"/>
              </a:rPr>
              <a:t>Réactions d’hypersensibilité : urticaire ; rythme cardiaque rapide ; difficultés à avaler ou à respirer ; gonflement de la bouche, des lèvres ou du visage ; serrement de la gorge ; enrouement ; éruption cutanée </a:t>
            </a:r>
            <a:endParaRPr lang="en-US" sz="2800"/>
          </a:p>
          <a:p>
            <a:r>
              <a:rPr lang="fr-FR" sz="2800" b="0" i="0" strike="noStrike" cap="none" spc="0" baseline="0">
                <a:solidFill>
                  <a:srgbClr val="262626"/>
                </a:solidFill>
                <a:effectLst/>
                <a:latin typeface="Arial"/>
                <a:ea typeface="Arial"/>
                <a:cs typeface="Arial"/>
              </a:rPr>
              <a:t>Le plus souvent : diarrhée, nausées et étourdissements. </a:t>
            </a:r>
            <a:endParaRPr lang="en-US" sz="2800"/>
          </a:p>
          <a:p>
            <a:r>
              <a:rPr lang="fr-FR" sz="2800" b="0" i="0" strike="noStrike" cap="none" spc="0" baseline="0">
                <a:solidFill>
                  <a:srgbClr val="262626"/>
                </a:solidFill>
                <a:effectLst/>
                <a:latin typeface="Arial"/>
                <a:ea typeface="Arial"/>
                <a:cs typeface="Arial"/>
              </a:rPr>
              <a:t>Anomalies hématologiques ou chimiques ultérieures occasionnelles (observées dans les études chez l’animal)</a:t>
            </a:r>
          </a:p>
          <a:p>
            <a:pPr marL="0" indent="0">
              <a:buNone/>
            </a:pPr>
            <a:r>
              <a:rPr lang="en-US" b="1">
                <a:latin typeface="Arial"/>
                <a:cs typeface="Arial"/>
              </a:rPr>
              <a:t>			</a:t>
            </a:r>
            <a:endParaRPr lang="en-US">
              <a:latin typeface="Arial"/>
              <a:cs typeface="Arial"/>
            </a:endParaRPr>
          </a:p>
          <a:p>
            <a:endParaRPr lang="en-US"/>
          </a:p>
        </p:txBody>
      </p:sp>
      <p:sp>
        <p:nvSpPr>
          <p:cNvPr id="3" name="Slide Number Placeholder 2">
            <a:extLst>
              <a:ext uri="{FF2B5EF4-FFF2-40B4-BE49-F238E27FC236}">
                <a16:creationId xmlns:a16="http://schemas.microsoft.com/office/drawing/2014/main" id="{0C70A221-718A-9651-34B2-96D7D26B9035}"/>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81</a:t>
            </a:fld>
            <a:endParaRPr lang="en-US"/>
          </a:p>
        </p:txBody>
      </p:sp>
    </p:spTree>
    <p:extLst>
      <p:ext uri="{BB962C8B-B14F-4D97-AF65-F5344CB8AC3E}">
        <p14:creationId xmlns:p14="http://schemas.microsoft.com/office/powerpoint/2010/main" val="109670968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DF27-1E4E-3489-3621-0BFBE8F6154B}"/>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Molnupiravir et grossesse</a:t>
            </a:r>
          </a:p>
        </p:txBody>
      </p:sp>
      <p:sp>
        <p:nvSpPr>
          <p:cNvPr id="3" name="Content Placeholder 2">
            <a:extLst>
              <a:ext uri="{FF2B5EF4-FFF2-40B4-BE49-F238E27FC236}">
                <a16:creationId xmlns:a16="http://schemas.microsoft.com/office/drawing/2014/main" id="{92582FCE-0E2E-1E03-67C1-6F7366B07736}"/>
              </a:ext>
            </a:extLst>
          </p:cNvPr>
          <p:cNvSpPr>
            <a:spLocks noGrp="1"/>
          </p:cNvSpPr>
          <p:nvPr>
            <p:ph idx="1"/>
          </p:nvPr>
        </p:nvSpPr>
        <p:spPr/>
        <p:txBody>
          <a:bodyPr/>
          <a:lstStyle/>
          <a:p>
            <a:pPr rtl="0" fontAlgn="base">
              <a:spcBef>
                <a:spcPct val="0"/>
              </a:spcBef>
              <a:spcAft>
                <a:spcPct val="0"/>
              </a:spcAft>
              <a:buFont typeface="Arial" panose="020B0604020202020204" pitchFamily="34" charset="0"/>
              <a:buChar char="•"/>
            </a:pPr>
            <a:r>
              <a:rPr lang="fr-FR" sz="2400" b="0" i="0" strike="noStrike" cap="none" spc="0" baseline="0">
                <a:solidFill>
                  <a:srgbClr val="000000"/>
                </a:solidFill>
                <a:effectLst/>
                <a:latin typeface="Arial"/>
                <a:ea typeface="Arial"/>
                <a:cs typeface="Arial"/>
              </a:rPr>
              <a:t>Le molnupiravir est contre-indiqué pendant la grossesse</a:t>
            </a:r>
          </a:p>
          <a:p>
            <a:pPr marL="0" indent="0" rtl="0" fontAlgn="base">
              <a:spcBef>
                <a:spcPct val="0"/>
              </a:spcBef>
              <a:spcAft>
                <a:spcPct val="0"/>
              </a:spcAft>
              <a:buNone/>
            </a:pPr>
            <a:endParaRPr lang="en-US" sz="2400" b="0" i="0" u="none" strike="noStrike">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fr-FR" sz="2400" b="0" i="0" strike="noStrike" cap="none" spc="0" baseline="0">
                <a:solidFill>
                  <a:srgbClr val="000000"/>
                </a:solidFill>
                <a:effectLst/>
                <a:latin typeface="Arial"/>
                <a:ea typeface="Arial"/>
                <a:cs typeface="Arial"/>
              </a:rPr>
              <a:t>Contraception recommandée pendant le traitement et pendant quatre jours après le traitement pour les femmes, </a:t>
            </a:r>
          </a:p>
          <a:p>
            <a:pPr rtl="0" fontAlgn="base">
              <a:spcBef>
                <a:spcPct val="0"/>
              </a:spcBef>
              <a:spcAft>
                <a:spcPct val="0"/>
              </a:spcAft>
              <a:buFont typeface="Arial" panose="020B0604020202020204" pitchFamily="34" charset="0"/>
              <a:buChar char="•"/>
            </a:pPr>
            <a:endParaRPr lang="en-US" sz="2400" b="0" i="0" u="none" strike="noStrike">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fr-FR" sz="2400" b="0" i="0" strike="noStrike" cap="none" spc="0" baseline="0">
                <a:solidFill>
                  <a:srgbClr val="000000"/>
                </a:solidFill>
                <a:effectLst/>
                <a:latin typeface="Arial"/>
                <a:ea typeface="Arial"/>
                <a:cs typeface="Arial"/>
              </a:rPr>
              <a:t>La contraception est recommandée pendant le traitement et pendant 3 mois après le traitement pour les hommes. </a:t>
            </a:r>
          </a:p>
          <a:p>
            <a:pPr marL="0" indent="0" rtl="0" fontAlgn="base">
              <a:spcBef>
                <a:spcPct val="0"/>
              </a:spcBef>
              <a:spcAft>
                <a:spcPct val="0"/>
              </a:spcAft>
              <a:buNone/>
            </a:pPr>
            <a:endParaRPr lang="en-US" sz="2400" b="0" i="0" u="none" strike="noStrike">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fr-FR" sz="2400" b="0" i="0" strike="noStrike" cap="none" spc="0" baseline="0">
                <a:solidFill>
                  <a:srgbClr val="000000"/>
                </a:solidFill>
                <a:effectLst/>
                <a:latin typeface="Arial"/>
                <a:ea typeface="Arial"/>
                <a:cs typeface="Arial"/>
              </a:rPr>
              <a:t>L’allaitement n’est pas recommandé pendant le traitement par molnupiravir et pendant quatre jours après la dernière dose.  Une personne qui allaite doit envisager d’interrompre l’allaitement et de pomper et jeter le lait pendant le traitement et pendant quatre jours après la dernière dose.</a:t>
            </a:r>
            <a:endParaRPr lang="en-US" sz="2400" b="0" i="0" u="none" strike="noStrike">
              <a:solidFill>
                <a:srgbClr val="E73439"/>
              </a:solidFill>
              <a:effectLst/>
              <a:latin typeface="Arial" panose="020B0604020202020204" pitchFamily="34" charset="0"/>
            </a:endParaRPr>
          </a:p>
        </p:txBody>
      </p:sp>
    </p:spTree>
    <p:extLst>
      <p:ext uri="{BB962C8B-B14F-4D97-AF65-F5344CB8AC3E}">
        <p14:creationId xmlns:p14="http://schemas.microsoft.com/office/powerpoint/2010/main" val="247674208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31C85-83D1-1822-105A-42F9B9AEB949}"/>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pratique n° 1</a:t>
            </a:r>
          </a:p>
        </p:txBody>
      </p:sp>
      <p:sp>
        <p:nvSpPr>
          <p:cNvPr id="3" name="Content Placeholder 2">
            <a:extLst>
              <a:ext uri="{FF2B5EF4-FFF2-40B4-BE49-F238E27FC236}">
                <a16:creationId xmlns:a16="http://schemas.microsoft.com/office/drawing/2014/main" id="{4DC8B44A-83FF-6886-C4B5-D289ACD99D90}"/>
              </a:ext>
            </a:extLst>
          </p:cNvPr>
          <p:cNvSpPr>
            <a:spLocks noGrp="1"/>
          </p:cNvSpPr>
          <p:nvPr>
            <p:ph idx="1"/>
          </p:nvPr>
        </p:nvSpPr>
        <p:spPr>
          <a:xfrm>
            <a:off x="838200" y="1636730"/>
            <a:ext cx="10433538" cy="4932746"/>
          </a:xfrm>
        </p:spPr>
        <p:txBody>
          <a:bodyPr vert="horz" lIns="91440" tIns="45720" rIns="91440" bIns="45720" rtlCol="0" anchor="t">
            <a:noAutofit/>
          </a:bodyPr>
          <a:lstStyle/>
          <a:p>
            <a:r>
              <a:rPr lang="fr-FR" sz="2400" b="0" i="0" strike="noStrike" cap="none" spc="0" baseline="0" dirty="0">
                <a:solidFill>
                  <a:srgbClr val="262626"/>
                </a:solidFill>
                <a:effectLst/>
                <a:latin typeface="Arial"/>
                <a:ea typeface="Arial"/>
                <a:cs typeface="Arial"/>
              </a:rPr>
              <a:t>Une femme de 65 ans se présente à l’hôpital.</a:t>
            </a:r>
          </a:p>
          <a:p>
            <a:r>
              <a:rPr lang="fr-FR" sz="2400" b="0" i="0" strike="noStrike" cap="none" spc="0" baseline="0" dirty="0">
                <a:solidFill>
                  <a:srgbClr val="262626"/>
                </a:solidFill>
                <a:effectLst/>
                <a:latin typeface="Arial"/>
                <a:ea typeface="Arial"/>
                <a:cs typeface="Arial"/>
              </a:rPr>
              <a:t>Elle présente une toux, de la fièvre et un contact connu avec un membre de sa famille qui a récemment été testé positif à la COVID-19.</a:t>
            </a:r>
          </a:p>
          <a:p>
            <a:r>
              <a:rPr lang="fr-FR" sz="2400" b="0" i="0" strike="noStrike" cap="none" spc="0" baseline="0" dirty="0">
                <a:solidFill>
                  <a:srgbClr val="262626"/>
                </a:solidFill>
                <a:effectLst/>
                <a:latin typeface="Arial"/>
                <a:ea typeface="Arial"/>
                <a:cs typeface="Arial"/>
              </a:rPr>
              <a:t>Signes vitaux : Fréquence cardiaque : 88 ; oxymétrie de pouls : 97 % ; Fréquence respiratoire : 14 ; TA 120/70 ; Temp. 37,6 °C</a:t>
            </a:r>
          </a:p>
          <a:p>
            <a:r>
              <a:rPr lang="fr-FR" sz="2400" b="0" i="0" strike="noStrike" cap="none" spc="0" baseline="0" dirty="0">
                <a:solidFill>
                  <a:srgbClr val="262626"/>
                </a:solidFill>
                <a:effectLst/>
                <a:latin typeface="Arial"/>
                <a:ea typeface="Arial"/>
                <a:cs typeface="Arial"/>
              </a:rPr>
              <a:t>Cliniquement stable, sans essoufflement apparent.</a:t>
            </a:r>
          </a:p>
          <a:p>
            <a:endParaRPr lang="en-US" sz="2400" dirty="0"/>
          </a:p>
          <a:p>
            <a:r>
              <a:rPr lang="fr-FR" sz="2400" b="0" i="0" strike="noStrike" cap="none" spc="0" baseline="0" dirty="0">
                <a:solidFill>
                  <a:srgbClr val="262626"/>
                </a:solidFill>
                <a:effectLst/>
                <a:latin typeface="Arial"/>
                <a:ea typeface="Arial"/>
                <a:cs typeface="Arial"/>
              </a:rPr>
              <a:t>Que voulez-vous savoir ?  </a:t>
            </a:r>
            <a:endParaRPr lang="en-US" sz="2400" dirty="0"/>
          </a:p>
        </p:txBody>
      </p:sp>
    </p:spTree>
    <p:extLst>
      <p:ext uri="{BB962C8B-B14F-4D97-AF65-F5344CB8AC3E}">
        <p14:creationId xmlns:p14="http://schemas.microsoft.com/office/powerpoint/2010/main" val="73227042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D22E-2153-5A85-BECA-BD6BF5105DD7}"/>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pratique n° 1 : suite</a:t>
            </a:r>
          </a:p>
        </p:txBody>
      </p:sp>
      <p:sp>
        <p:nvSpPr>
          <p:cNvPr id="3" name="Content Placeholder 2">
            <a:extLst>
              <a:ext uri="{FF2B5EF4-FFF2-40B4-BE49-F238E27FC236}">
                <a16:creationId xmlns:a16="http://schemas.microsoft.com/office/drawing/2014/main" id="{FFB6BE98-32AA-8CAC-9B72-FC7EF6E82281}"/>
              </a:ext>
            </a:extLst>
          </p:cNvPr>
          <p:cNvSpPr>
            <a:spLocks noGrp="1"/>
          </p:cNvSpPr>
          <p:nvPr>
            <p:ph idx="1"/>
          </p:nvPr>
        </p:nvSpPr>
        <p:spPr>
          <a:xfrm>
            <a:off x="838200" y="1636730"/>
            <a:ext cx="8543925" cy="3286962"/>
          </a:xfrm>
        </p:spPr>
        <p:txBody>
          <a:bodyPr/>
          <a:lstStyle/>
          <a:p>
            <a:r>
              <a:rPr lang="fr-FR" sz="2400" b="1" i="0" strike="noStrike" cap="none" spc="0" baseline="0" dirty="0">
                <a:solidFill>
                  <a:srgbClr val="000000"/>
                </a:solidFill>
                <a:effectLst/>
                <a:latin typeface="Arial"/>
                <a:ea typeface="Arial"/>
                <a:cs typeface="Arial"/>
              </a:rPr>
              <a:t>Cette patiente est-elle atteinte de la COVID ?</a:t>
            </a:r>
          </a:p>
          <a:p>
            <a:pPr lvl="1"/>
            <a:r>
              <a:rPr lang="fr-FR" sz="2000" b="0" i="0" strike="noStrike" cap="none" spc="0" baseline="0" dirty="0">
                <a:solidFill>
                  <a:srgbClr val="000000"/>
                </a:solidFill>
                <a:effectLst/>
                <a:latin typeface="Arial"/>
                <a:ea typeface="Arial"/>
                <a:cs typeface="Arial"/>
              </a:rPr>
              <a:t>Le test antigénique rapide est positif.</a:t>
            </a:r>
            <a:endParaRPr lang="en-US" sz="2000" i="0" u="none" strike="noStrike" dirty="0">
              <a:solidFill>
                <a:srgbClr val="000000"/>
              </a:solidFill>
              <a:effectLst/>
              <a:latin typeface="+mn-lt"/>
            </a:endParaRPr>
          </a:p>
          <a:p>
            <a:r>
              <a:rPr lang="fr-FR" sz="2400" b="1" i="0" strike="noStrike" cap="none" spc="0" baseline="0" dirty="0">
                <a:solidFill>
                  <a:srgbClr val="000000"/>
                </a:solidFill>
                <a:effectLst/>
                <a:latin typeface="Arial"/>
                <a:ea typeface="Arial"/>
                <a:cs typeface="Arial"/>
              </a:rPr>
              <a:t>Ce patient présente-t-il des symptômes graves ?</a:t>
            </a:r>
          </a:p>
          <a:p>
            <a:pPr lvl="1"/>
            <a:r>
              <a:rPr lang="fr-FR" sz="2000" b="0" i="0" strike="noStrike" cap="none" spc="0" baseline="0" dirty="0">
                <a:solidFill>
                  <a:srgbClr val="000000"/>
                </a:solidFill>
                <a:effectLst/>
                <a:latin typeface="Arial"/>
                <a:ea typeface="Arial"/>
                <a:cs typeface="Arial"/>
              </a:rPr>
              <a:t>Non, ses symptômes appartiennent à la catégorie légère.</a:t>
            </a:r>
          </a:p>
          <a:p>
            <a:r>
              <a:rPr lang="fr-FR" sz="2400" b="1" i="0" strike="noStrike" cap="none" spc="0" baseline="0" dirty="0">
                <a:solidFill>
                  <a:srgbClr val="000000"/>
                </a:solidFill>
                <a:effectLst/>
                <a:latin typeface="Arial"/>
                <a:ea typeface="Arial"/>
                <a:cs typeface="Arial"/>
              </a:rPr>
              <a:t>A-t-elle présenté des symptômes pendant moins de cinq jours ?</a:t>
            </a:r>
          </a:p>
          <a:p>
            <a:pPr lvl="1"/>
            <a:r>
              <a:rPr lang="fr-FR" sz="2000" b="0" i="0" strike="noStrike" cap="none" spc="0" baseline="0" dirty="0">
                <a:solidFill>
                  <a:srgbClr val="000000"/>
                </a:solidFill>
                <a:effectLst/>
                <a:latin typeface="Arial"/>
                <a:ea typeface="Arial"/>
                <a:cs typeface="Arial"/>
              </a:rPr>
              <a:t>Oui, ses symptômes ont commencé il y a deux jours.</a:t>
            </a:r>
          </a:p>
        </p:txBody>
      </p:sp>
      <p:sp>
        <p:nvSpPr>
          <p:cNvPr id="4" name="TextBox 3">
            <a:extLst>
              <a:ext uri="{FF2B5EF4-FFF2-40B4-BE49-F238E27FC236}">
                <a16:creationId xmlns:a16="http://schemas.microsoft.com/office/drawing/2014/main" id="{CEAA62E6-ED21-142E-FF6A-9E59FB8F9C81}"/>
              </a:ext>
            </a:extLst>
          </p:cNvPr>
          <p:cNvSpPr txBox="1"/>
          <p:nvPr/>
        </p:nvSpPr>
        <p:spPr>
          <a:xfrm>
            <a:off x="554854" y="4959660"/>
            <a:ext cx="10726616" cy="518160"/>
          </a:xfrm>
          <a:prstGeom prst="rect">
            <a:avLst/>
          </a:prstGeom>
          <a:noFill/>
        </p:spPr>
        <p:txBody>
          <a:bodyPr wrap="square" rtlCol="0">
            <a:spAutoFit/>
          </a:bodyPr>
          <a:lstStyle/>
          <a:p>
            <a:r>
              <a:rPr lang="fr-FR" sz="2800" b="1" i="0" strike="noStrike" cap="none" spc="0" baseline="0">
                <a:solidFill>
                  <a:srgbClr val="000000"/>
                </a:solidFill>
                <a:effectLst/>
                <a:latin typeface="Arial"/>
                <a:ea typeface="Arial"/>
                <a:cs typeface="Arial"/>
              </a:rPr>
              <a:t>Étape suivante : évaluer l’éligibilité au traitement antiviral oral</a:t>
            </a:r>
          </a:p>
        </p:txBody>
      </p:sp>
    </p:spTree>
    <p:extLst>
      <p:ext uri="{BB962C8B-B14F-4D97-AF65-F5344CB8AC3E}">
        <p14:creationId xmlns:p14="http://schemas.microsoft.com/office/powerpoint/2010/main" val="1661242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F652-9F0B-C49B-4AEB-46BCFD4997F9}"/>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pratique n° 1 : suite</a:t>
            </a:r>
          </a:p>
        </p:txBody>
      </p:sp>
      <p:sp>
        <p:nvSpPr>
          <p:cNvPr id="3" name="Content Placeholder 2">
            <a:extLst>
              <a:ext uri="{FF2B5EF4-FFF2-40B4-BE49-F238E27FC236}">
                <a16:creationId xmlns:a16="http://schemas.microsoft.com/office/drawing/2014/main" id="{95543492-6C60-D2E4-F51E-6D6417369C5D}"/>
              </a:ext>
            </a:extLst>
          </p:cNvPr>
          <p:cNvSpPr>
            <a:spLocks noGrp="1"/>
          </p:cNvSpPr>
          <p:nvPr>
            <p:ph idx="1"/>
          </p:nvPr>
        </p:nvSpPr>
        <p:spPr>
          <a:xfrm>
            <a:off x="838200" y="1636730"/>
            <a:ext cx="8543925" cy="3701823"/>
          </a:xfrm>
        </p:spPr>
        <p:txBody>
          <a:bodyPr vert="horz" lIns="91440" tIns="45720" rIns="91440" bIns="45720" rtlCol="0" anchor="t">
            <a:noAutofit/>
          </a:bodyPr>
          <a:lstStyle/>
          <a:p>
            <a:r>
              <a:rPr lang="fr-FR" sz="2400" b="1" i="0" strike="noStrike" cap="none" spc="0" baseline="0" dirty="0">
                <a:solidFill>
                  <a:srgbClr val="262626"/>
                </a:solidFill>
                <a:effectLst/>
                <a:latin typeface="Arial"/>
                <a:ea typeface="Arial"/>
                <a:cs typeface="Arial"/>
              </a:rPr>
              <a:t>Cette patiente est-elle une patiente à haut risque ?</a:t>
            </a:r>
          </a:p>
          <a:p>
            <a:pPr lvl="1"/>
            <a:r>
              <a:rPr lang="fr-FR" sz="2000" b="0" i="0" strike="noStrike" cap="none" spc="0" baseline="0" dirty="0">
                <a:solidFill>
                  <a:srgbClr val="262626"/>
                </a:solidFill>
                <a:effectLst/>
                <a:latin typeface="Arial"/>
                <a:ea typeface="Arial"/>
                <a:cs typeface="Arial"/>
              </a:rPr>
              <a:t>Oui, elle répond aux critères d’âge.</a:t>
            </a:r>
          </a:p>
          <a:p>
            <a:r>
              <a:rPr lang="fr-FR" sz="2400" b="1" i="0" strike="noStrike" cap="none" spc="0" baseline="0" dirty="0">
                <a:solidFill>
                  <a:srgbClr val="262626"/>
                </a:solidFill>
                <a:effectLst/>
                <a:latin typeface="Arial"/>
                <a:ea typeface="Arial"/>
                <a:cs typeface="Arial"/>
              </a:rPr>
              <a:t>Prend-elle également des médicaments qui pourraient être contre-indiqués ou nécessiter un ajustement ?</a:t>
            </a:r>
          </a:p>
          <a:p>
            <a:pPr lvl="1"/>
            <a:r>
              <a:rPr lang="fr-FR" sz="2000" b="0" i="0" strike="noStrike" cap="none" spc="0" baseline="0" dirty="0">
                <a:solidFill>
                  <a:srgbClr val="262626"/>
                </a:solidFill>
                <a:effectLst/>
                <a:latin typeface="Arial"/>
                <a:ea typeface="Arial"/>
                <a:cs typeface="Arial"/>
              </a:rPr>
              <a:t>Non, elle ne prend aucun autre médicament.</a:t>
            </a:r>
          </a:p>
          <a:p>
            <a:r>
              <a:rPr lang="fr-FR" sz="2400" b="1" i="0" strike="noStrike" cap="none" spc="0" baseline="0" dirty="0">
                <a:solidFill>
                  <a:srgbClr val="262626"/>
                </a:solidFill>
                <a:effectLst/>
                <a:latin typeface="Arial"/>
                <a:ea typeface="Arial"/>
                <a:cs typeface="Arial"/>
              </a:rPr>
              <a:t>Souffre-t-elle d’une maladie rénale ou hépatique connue ?</a:t>
            </a:r>
          </a:p>
          <a:p>
            <a:pPr lvl="1"/>
            <a:r>
              <a:rPr lang="fr-FR" sz="2000" b="0" i="0" strike="noStrike" cap="none" spc="0" baseline="0" dirty="0">
                <a:solidFill>
                  <a:srgbClr val="262626"/>
                </a:solidFill>
                <a:effectLst/>
                <a:latin typeface="Arial"/>
                <a:ea typeface="Arial"/>
                <a:cs typeface="Arial"/>
              </a:rPr>
              <a:t>Non, elle n’a pas d’autres maladies connues.</a:t>
            </a:r>
            <a:endParaRPr lang="en-US" sz="2000" b="1" dirty="0">
              <a:latin typeface="Arial"/>
              <a:cs typeface="Arial"/>
            </a:endParaRPr>
          </a:p>
          <a:p>
            <a:pPr lvl="1"/>
            <a:endParaRPr lang="en-US" sz="2000" dirty="0">
              <a:latin typeface="Arial"/>
              <a:cs typeface="Arial"/>
            </a:endParaRPr>
          </a:p>
          <a:p>
            <a:pPr lvl="1" indent="0">
              <a:buNone/>
            </a:pPr>
            <a:endParaRPr lang="en-US" sz="2000" dirty="0">
              <a:latin typeface="Arial"/>
              <a:cs typeface="Arial"/>
            </a:endParaRPr>
          </a:p>
          <a:p>
            <a:pPr lvl="1"/>
            <a:endParaRPr lang="en-US" sz="2000" dirty="0"/>
          </a:p>
          <a:p>
            <a:pPr marL="346075" lvl="1" indent="0">
              <a:buNone/>
            </a:pPr>
            <a:endParaRPr lang="en-US" sz="2000" dirty="0"/>
          </a:p>
          <a:p>
            <a:pPr marL="346075"/>
            <a:endParaRPr lang="en-US" sz="2400" dirty="0"/>
          </a:p>
        </p:txBody>
      </p:sp>
      <p:sp>
        <p:nvSpPr>
          <p:cNvPr id="4" name="TextBox 3">
            <a:extLst>
              <a:ext uri="{FF2B5EF4-FFF2-40B4-BE49-F238E27FC236}">
                <a16:creationId xmlns:a16="http://schemas.microsoft.com/office/drawing/2014/main" id="{4C811E9B-065A-E9CF-FDE9-EB406FD2B995}"/>
              </a:ext>
            </a:extLst>
          </p:cNvPr>
          <p:cNvSpPr txBox="1"/>
          <p:nvPr/>
        </p:nvSpPr>
        <p:spPr>
          <a:xfrm>
            <a:off x="1663212" y="5586750"/>
            <a:ext cx="8865576" cy="51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i="0" strike="noStrike" cap="none" spc="0" baseline="0" dirty="0">
                <a:solidFill>
                  <a:srgbClr val="262626"/>
                </a:solidFill>
                <a:effectLst/>
                <a:latin typeface="Arial"/>
                <a:ea typeface="Arial"/>
                <a:cs typeface="Arial"/>
              </a:rPr>
              <a:t>Cette patiente peut prendre du </a:t>
            </a:r>
            <a:r>
              <a:rPr lang="fr-FR" sz="2800" b="1" i="0" strike="noStrike" cap="none" spc="0" baseline="0" dirty="0" err="1">
                <a:solidFill>
                  <a:srgbClr val="262626"/>
                </a:solidFill>
                <a:effectLst/>
                <a:latin typeface="Arial"/>
                <a:ea typeface="Arial"/>
                <a:cs typeface="Arial"/>
              </a:rPr>
              <a:t>Paxlovid</a:t>
            </a:r>
            <a:r>
              <a:rPr lang="fr-FR" sz="2800" b="1" i="0" strike="noStrike" cap="none" spc="0" baseline="0" dirty="0">
                <a:solidFill>
                  <a:srgbClr val="262626"/>
                </a:solidFill>
                <a:effectLst/>
                <a:latin typeface="Arial"/>
                <a:ea typeface="Arial"/>
                <a:cs typeface="Arial"/>
              </a:rPr>
              <a:t> !</a:t>
            </a:r>
            <a:endParaRPr lang="en-US" sz="2800" dirty="0">
              <a:highlight>
                <a:srgbClr val="00FF00"/>
              </a:highlight>
            </a:endParaRPr>
          </a:p>
        </p:txBody>
      </p:sp>
    </p:spTree>
    <p:extLst>
      <p:ext uri="{BB962C8B-B14F-4D97-AF65-F5344CB8AC3E}">
        <p14:creationId xmlns:p14="http://schemas.microsoft.com/office/powerpoint/2010/main" val="3528827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9E7B6-2B5B-8C08-CE6C-242B09336774}"/>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pratique n° 2</a:t>
            </a:r>
          </a:p>
        </p:txBody>
      </p:sp>
      <p:sp>
        <p:nvSpPr>
          <p:cNvPr id="3" name="Content Placeholder 2">
            <a:extLst>
              <a:ext uri="{FF2B5EF4-FFF2-40B4-BE49-F238E27FC236}">
                <a16:creationId xmlns:a16="http://schemas.microsoft.com/office/drawing/2014/main" id="{9A1A8B0A-07CF-EF04-7D9F-111B873AFBF4}"/>
              </a:ext>
            </a:extLst>
          </p:cNvPr>
          <p:cNvSpPr>
            <a:spLocks noGrp="1"/>
          </p:cNvSpPr>
          <p:nvPr>
            <p:ph idx="1"/>
          </p:nvPr>
        </p:nvSpPr>
        <p:spPr>
          <a:xfrm>
            <a:off x="838200" y="1636730"/>
            <a:ext cx="9958754" cy="4932746"/>
          </a:xfrm>
        </p:spPr>
        <p:txBody>
          <a:bodyPr vert="horz" lIns="91440" tIns="45720" rIns="91440" bIns="45720" rtlCol="0" anchor="t">
            <a:noAutofit/>
          </a:bodyPr>
          <a:lstStyle/>
          <a:p>
            <a:r>
              <a:rPr lang="fr-FR" sz="2800" b="0" i="0" strike="noStrike" cap="none" spc="0" baseline="0">
                <a:solidFill>
                  <a:srgbClr val="262626"/>
                </a:solidFill>
                <a:effectLst/>
                <a:latin typeface="Arial"/>
                <a:ea typeface="Arial"/>
                <a:cs typeface="Arial"/>
              </a:rPr>
              <a:t>Un homme de 35 ans se présente à l’hôpital.</a:t>
            </a:r>
          </a:p>
          <a:p>
            <a:r>
              <a:rPr lang="fr-FR" sz="2800" b="0" i="0" strike="noStrike" cap="none" spc="0" baseline="0">
                <a:solidFill>
                  <a:srgbClr val="262626"/>
                </a:solidFill>
                <a:effectLst/>
                <a:latin typeface="Arial"/>
                <a:ea typeface="Arial"/>
                <a:cs typeface="Arial"/>
              </a:rPr>
              <a:t>Il présente une toux, de la fièvre et un contact connu avec un membre de sa famille qui a récemment été testé positif à la COVID-19.</a:t>
            </a:r>
          </a:p>
          <a:p>
            <a:r>
              <a:rPr lang="fr-FR" sz="2800" b="0" i="0" strike="noStrike" cap="none" spc="0" baseline="0">
                <a:solidFill>
                  <a:srgbClr val="262626"/>
                </a:solidFill>
                <a:effectLst/>
                <a:latin typeface="Arial"/>
                <a:ea typeface="Arial"/>
                <a:cs typeface="Arial"/>
              </a:rPr>
              <a:t>Signes vitaux : Fréquence cardiaque : 112 ; Fréquence respiratoire : 24 ; SpO2 : 90 % ; TA 110/70 ; Temp. 37,6 °C</a:t>
            </a:r>
          </a:p>
          <a:p>
            <a:r>
              <a:rPr lang="fr-FR" sz="2800" b="0" i="0" strike="noStrike" cap="none" spc="0" baseline="0">
                <a:solidFill>
                  <a:srgbClr val="262626"/>
                </a:solidFill>
                <a:effectLst/>
                <a:latin typeface="Arial"/>
                <a:ea typeface="Arial"/>
                <a:cs typeface="Arial"/>
              </a:rPr>
              <a:t>Semble essoufflé, parle en phrases de trois à cinq mots ; capable de répondre à des questions avec un état mental normal</a:t>
            </a:r>
          </a:p>
        </p:txBody>
      </p:sp>
    </p:spTree>
    <p:extLst>
      <p:ext uri="{BB962C8B-B14F-4D97-AF65-F5344CB8AC3E}">
        <p14:creationId xmlns:p14="http://schemas.microsoft.com/office/powerpoint/2010/main" val="75484695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9DE5-372F-81F0-D5E4-2D0D46C1F173}"/>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pratique n° 2 : suite</a:t>
            </a:r>
          </a:p>
        </p:txBody>
      </p:sp>
      <p:sp>
        <p:nvSpPr>
          <p:cNvPr id="3" name="Content Placeholder 2">
            <a:extLst>
              <a:ext uri="{FF2B5EF4-FFF2-40B4-BE49-F238E27FC236}">
                <a16:creationId xmlns:a16="http://schemas.microsoft.com/office/drawing/2014/main" id="{C2857196-9080-6AEB-2E8C-8B3748012E65}"/>
              </a:ext>
            </a:extLst>
          </p:cNvPr>
          <p:cNvSpPr>
            <a:spLocks noGrp="1"/>
          </p:cNvSpPr>
          <p:nvPr>
            <p:ph idx="1"/>
          </p:nvPr>
        </p:nvSpPr>
        <p:spPr>
          <a:xfrm>
            <a:off x="838200" y="1636730"/>
            <a:ext cx="8543925" cy="3497978"/>
          </a:xfrm>
        </p:spPr>
        <p:txBody>
          <a:bodyPr/>
          <a:lstStyle/>
          <a:p>
            <a:r>
              <a:rPr lang="fr-FR" sz="2400" b="1" i="0" strike="noStrike" cap="none" spc="0" baseline="0" dirty="0">
                <a:solidFill>
                  <a:srgbClr val="262626"/>
                </a:solidFill>
                <a:effectLst/>
                <a:latin typeface="Arial"/>
                <a:ea typeface="Arial"/>
                <a:cs typeface="Arial"/>
              </a:rPr>
              <a:t>Ce patient est-il atteint de la COVID ?</a:t>
            </a:r>
          </a:p>
          <a:p>
            <a:pPr lvl="1"/>
            <a:r>
              <a:rPr lang="fr-FR" sz="2000" b="0" i="0" strike="noStrike" cap="none" spc="0" baseline="0" dirty="0">
                <a:solidFill>
                  <a:srgbClr val="262626"/>
                </a:solidFill>
                <a:effectLst/>
                <a:latin typeface="Arial"/>
                <a:ea typeface="Arial"/>
                <a:cs typeface="Arial"/>
              </a:rPr>
              <a:t>Forte probabilité.  Doit effectuer un test si disponible pour confirmer. Risque élevé sur le plan clinique, le considérer comme positif.</a:t>
            </a:r>
          </a:p>
          <a:p>
            <a:r>
              <a:rPr lang="fr-FR" sz="2400" b="1" i="0" strike="noStrike" cap="none" spc="0" baseline="0" dirty="0">
                <a:solidFill>
                  <a:srgbClr val="262626"/>
                </a:solidFill>
                <a:effectLst/>
                <a:latin typeface="Arial"/>
                <a:ea typeface="Arial"/>
                <a:cs typeface="Arial"/>
              </a:rPr>
              <a:t>Ce patient présente-t-il des symptômes graves ?</a:t>
            </a:r>
          </a:p>
          <a:p>
            <a:pPr lvl="1"/>
            <a:r>
              <a:rPr lang="fr-FR" sz="2000" b="0" i="0" strike="noStrike" cap="none" spc="0" baseline="0" dirty="0">
                <a:solidFill>
                  <a:srgbClr val="262626"/>
                </a:solidFill>
                <a:effectLst/>
                <a:latin typeface="Arial"/>
                <a:ea typeface="Arial"/>
                <a:cs typeface="Arial"/>
              </a:rPr>
              <a:t>Oui, il est instable, sa saturation en oxygène est faible et son travail respiratoire est élevé.  Il a besoin d’oxygène médical et d’une admission plutôt qu’un transfert.</a:t>
            </a:r>
          </a:p>
          <a:p>
            <a:pPr lvl="1"/>
            <a:endParaRPr lang="en-US" sz="2000" dirty="0"/>
          </a:p>
          <a:p>
            <a:pPr marL="346075" lvl="1" indent="0">
              <a:buNone/>
            </a:pPr>
            <a:endParaRPr lang="en-US" sz="2000" dirty="0"/>
          </a:p>
        </p:txBody>
      </p:sp>
      <p:sp>
        <p:nvSpPr>
          <p:cNvPr id="4" name="TextBox 3">
            <a:extLst>
              <a:ext uri="{FF2B5EF4-FFF2-40B4-BE49-F238E27FC236}">
                <a16:creationId xmlns:a16="http://schemas.microsoft.com/office/drawing/2014/main" id="{0ACC232F-F205-CBE3-F7ED-79A7347EB88D}"/>
              </a:ext>
            </a:extLst>
          </p:cNvPr>
          <p:cNvSpPr txBox="1"/>
          <p:nvPr/>
        </p:nvSpPr>
        <p:spPr>
          <a:xfrm>
            <a:off x="882161" y="4782740"/>
            <a:ext cx="10427678" cy="1200329"/>
          </a:xfrm>
          <a:prstGeom prst="rect">
            <a:avLst/>
          </a:prstGeom>
          <a:noFill/>
        </p:spPr>
        <p:txBody>
          <a:bodyPr wrap="square" rtlCol="0">
            <a:spAutoFit/>
          </a:bodyPr>
          <a:lstStyle/>
          <a:p>
            <a:r>
              <a:rPr lang="fr-FR" sz="2400" b="1" i="0" strike="noStrike" cap="none" spc="0" baseline="0" dirty="0">
                <a:solidFill>
                  <a:srgbClr val="000000"/>
                </a:solidFill>
                <a:effectLst/>
                <a:latin typeface="Arial"/>
                <a:ea typeface="Arial"/>
                <a:cs typeface="Arial"/>
              </a:rPr>
              <a:t>Étape suivante : initier un traitement, si disponible, avec de l’oxygène ; envisager une admission plutôt qu’un transfert ; envisager des traitements supplémentaires (en fonction de l’environnement)</a:t>
            </a:r>
          </a:p>
        </p:txBody>
      </p:sp>
    </p:spTree>
    <p:extLst>
      <p:ext uri="{BB962C8B-B14F-4D97-AF65-F5344CB8AC3E}">
        <p14:creationId xmlns:p14="http://schemas.microsoft.com/office/powerpoint/2010/main" val="22795453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E730-93B3-D7F9-8442-37CEE61DB94B}"/>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pratique n° 3</a:t>
            </a:r>
          </a:p>
        </p:txBody>
      </p:sp>
      <p:sp>
        <p:nvSpPr>
          <p:cNvPr id="3" name="Content Placeholder 2">
            <a:extLst>
              <a:ext uri="{FF2B5EF4-FFF2-40B4-BE49-F238E27FC236}">
                <a16:creationId xmlns:a16="http://schemas.microsoft.com/office/drawing/2014/main" id="{5F5841DD-EC69-642D-1B3E-3C70FEE02D0E}"/>
              </a:ext>
            </a:extLst>
          </p:cNvPr>
          <p:cNvSpPr>
            <a:spLocks noGrp="1"/>
          </p:cNvSpPr>
          <p:nvPr>
            <p:ph idx="1"/>
          </p:nvPr>
        </p:nvSpPr>
        <p:spPr>
          <a:xfrm>
            <a:off x="838200" y="1636730"/>
            <a:ext cx="10873154" cy="4932746"/>
          </a:xfrm>
        </p:spPr>
        <p:txBody>
          <a:bodyPr vert="horz" lIns="91440" tIns="45720" rIns="91440" bIns="45720" rtlCol="0" anchor="t">
            <a:noAutofit/>
          </a:bodyPr>
          <a:lstStyle/>
          <a:p>
            <a:r>
              <a:rPr lang="fr-FR" sz="2800" b="0" i="0" strike="noStrike" cap="none" spc="0" baseline="0">
                <a:solidFill>
                  <a:srgbClr val="262626"/>
                </a:solidFill>
                <a:effectLst/>
                <a:latin typeface="Arial"/>
                <a:ea typeface="Arial"/>
                <a:cs typeface="Arial"/>
              </a:rPr>
              <a:t>Une femme de 27 ans se présente à l’hôpital.</a:t>
            </a:r>
          </a:p>
          <a:p>
            <a:r>
              <a:rPr lang="fr-FR" sz="2800" b="0" i="0" strike="noStrike" cap="none" spc="0" baseline="0">
                <a:solidFill>
                  <a:srgbClr val="262626"/>
                </a:solidFill>
                <a:effectLst/>
                <a:latin typeface="Arial"/>
                <a:ea typeface="Arial"/>
                <a:cs typeface="Arial"/>
              </a:rPr>
              <a:t>Elle présente une toux, un malaise et a récemment pris le bus avec un groupe de personnes qui toussaient.</a:t>
            </a:r>
          </a:p>
          <a:p>
            <a:r>
              <a:rPr lang="fr-FR" sz="2800" b="0" i="0" strike="noStrike" cap="none" spc="0" baseline="0">
                <a:solidFill>
                  <a:srgbClr val="262626"/>
                </a:solidFill>
                <a:effectLst/>
                <a:latin typeface="Arial"/>
                <a:ea typeface="Arial"/>
                <a:cs typeface="Arial"/>
              </a:rPr>
              <a:t>Signes vitaux : Fréquence cardiaque 89 ; Fréquence respiratoire : 12 ; SpO2 : 98 % ; TA 120/73 ; Temp. 36,5 °C</a:t>
            </a:r>
          </a:p>
          <a:p>
            <a:r>
              <a:rPr lang="fr-FR" sz="2800" b="0" i="0" strike="noStrike" cap="none" spc="0" baseline="0">
                <a:solidFill>
                  <a:srgbClr val="262626"/>
                </a:solidFill>
                <a:effectLst/>
                <a:latin typeface="Arial"/>
                <a:ea typeface="Arial"/>
                <a:cs typeface="Arial"/>
              </a:rPr>
              <a:t>Semble stable, capable de répondre aux questions de manière appropriée, pas d’augmentation du travail respiratoire, ne présente pas d’essoufflement</a:t>
            </a:r>
          </a:p>
        </p:txBody>
      </p:sp>
    </p:spTree>
    <p:extLst>
      <p:ext uri="{BB962C8B-B14F-4D97-AF65-F5344CB8AC3E}">
        <p14:creationId xmlns:p14="http://schemas.microsoft.com/office/powerpoint/2010/main" val="337432414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945A-BB06-FCFE-92AC-1AA6B753D668}"/>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n° 3 : suite</a:t>
            </a:r>
          </a:p>
        </p:txBody>
      </p:sp>
      <p:sp>
        <p:nvSpPr>
          <p:cNvPr id="3" name="Content Placeholder 2">
            <a:extLst>
              <a:ext uri="{FF2B5EF4-FFF2-40B4-BE49-F238E27FC236}">
                <a16:creationId xmlns:a16="http://schemas.microsoft.com/office/drawing/2014/main" id="{0BA7DB76-82C4-8C94-D128-E757AEA5F351}"/>
              </a:ext>
            </a:extLst>
          </p:cNvPr>
          <p:cNvSpPr>
            <a:spLocks noGrp="1"/>
          </p:cNvSpPr>
          <p:nvPr>
            <p:ph idx="1"/>
          </p:nvPr>
        </p:nvSpPr>
        <p:spPr/>
        <p:txBody>
          <a:bodyPr/>
          <a:lstStyle/>
          <a:p>
            <a:r>
              <a:rPr lang="fr-FR" sz="2400" b="1" i="0" strike="noStrike" cap="none" spc="0" baseline="0" dirty="0">
                <a:solidFill>
                  <a:srgbClr val="262626"/>
                </a:solidFill>
                <a:effectLst/>
                <a:latin typeface="Arial"/>
                <a:ea typeface="Arial"/>
                <a:cs typeface="Arial"/>
              </a:rPr>
              <a:t>Ce patient est-il atteint de la COVID ?</a:t>
            </a:r>
          </a:p>
          <a:p>
            <a:pPr lvl="1"/>
            <a:r>
              <a:rPr lang="fr-FR" sz="2000" b="0" i="0" strike="noStrike" cap="none" spc="0" baseline="0" dirty="0">
                <a:solidFill>
                  <a:srgbClr val="262626"/>
                </a:solidFill>
                <a:effectLst/>
                <a:latin typeface="Arial"/>
                <a:ea typeface="Arial"/>
                <a:cs typeface="Arial"/>
              </a:rPr>
              <a:t>Les résultats de tests rapides dans votre clinique confirment la COVID-19.</a:t>
            </a:r>
          </a:p>
          <a:p>
            <a:r>
              <a:rPr lang="fr-FR" sz="2400" b="1" i="0" strike="noStrike" cap="none" spc="0" baseline="0" dirty="0">
                <a:solidFill>
                  <a:srgbClr val="262626"/>
                </a:solidFill>
                <a:effectLst/>
                <a:latin typeface="Arial"/>
                <a:ea typeface="Arial"/>
                <a:cs typeface="Arial"/>
              </a:rPr>
              <a:t>Ce patient présente-t-il des symptômes graves ?</a:t>
            </a:r>
          </a:p>
          <a:p>
            <a:pPr lvl="1"/>
            <a:r>
              <a:rPr lang="fr-FR" sz="2000" b="0" i="0" strike="noStrike" cap="none" spc="0" baseline="0" dirty="0">
                <a:solidFill>
                  <a:srgbClr val="262626"/>
                </a:solidFill>
                <a:effectLst/>
                <a:latin typeface="Arial"/>
                <a:ea typeface="Arial"/>
                <a:cs typeface="Arial"/>
              </a:rPr>
              <a:t>Non, elle répond à la définition de cas de COVID-19 légère.</a:t>
            </a:r>
          </a:p>
          <a:p>
            <a:r>
              <a:rPr lang="fr-FR" sz="2400" b="1" i="0" strike="noStrike" cap="none" spc="0" baseline="0" dirty="0">
                <a:solidFill>
                  <a:srgbClr val="262626"/>
                </a:solidFill>
                <a:effectLst/>
                <a:latin typeface="Arial"/>
                <a:ea typeface="Arial"/>
                <a:cs typeface="Arial"/>
              </a:rPr>
              <a:t>A-t-elle présenté des symptômes pendant moins de cinq jours ?</a:t>
            </a:r>
          </a:p>
          <a:p>
            <a:pPr lvl="1"/>
            <a:r>
              <a:rPr lang="fr-FR" sz="2000" b="0" i="0" strike="noStrike" cap="none" spc="0" baseline="0" dirty="0">
                <a:solidFill>
                  <a:srgbClr val="262626"/>
                </a:solidFill>
                <a:effectLst/>
                <a:latin typeface="Arial"/>
                <a:ea typeface="Arial"/>
                <a:cs typeface="Arial"/>
              </a:rPr>
              <a:t>Oui, les symptômes sont apparus trois jours auparavant </a:t>
            </a:r>
          </a:p>
        </p:txBody>
      </p:sp>
      <p:sp>
        <p:nvSpPr>
          <p:cNvPr id="4" name="TextBox 3">
            <a:extLst>
              <a:ext uri="{FF2B5EF4-FFF2-40B4-BE49-F238E27FC236}">
                <a16:creationId xmlns:a16="http://schemas.microsoft.com/office/drawing/2014/main" id="{5B16C820-D7E2-C16B-7ACC-E361723D4939}"/>
              </a:ext>
            </a:extLst>
          </p:cNvPr>
          <p:cNvSpPr txBox="1"/>
          <p:nvPr/>
        </p:nvSpPr>
        <p:spPr>
          <a:xfrm>
            <a:off x="627184" y="5751346"/>
            <a:ext cx="10726616" cy="518160"/>
          </a:xfrm>
          <a:prstGeom prst="rect">
            <a:avLst/>
          </a:prstGeom>
          <a:noFill/>
        </p:spPr>
        <p:txBody>
          <a:bodyPr wrap="square" rtlCol="0">
            <a:spAutoFit/>
          </a:bodyPr>
          <a:lstStyle/>
          <a:p>
            <a:r>
              <a:rPr lang="fr-FR" sz="2800" b="1" i="0" strike="noStrike" cap="none" spc="0" baseline="0" dirty="0">
                <a:solidFill>
                  <a:srgbClr val="000000"/>
                </a:solidFill>
                <a:effectLst/>
                <a:latin typeface="Arial"/>
                <a:ea typeface="Arial"/>
                <a:cs typeface="Arial"/>
              </a:rPr>
              <a:t>Étape suivante : évaluer l’éligibilité au traitement antiviral oral</a:t>
            </a:r>
          </a:p>
        </p:txBody>
      </p:sp>
    </p:spTree>
    <p:extLst>
      <p:ext uri="{BB962C8B-B14F-4D97-AF65-F5344CB8AC3E}">
        <p14:creationId xmlns:p14="http://schemas.microsoft.com/office/powerpoint/2010/main" val="36479863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1A90-7D2A-4701-A7FE-119A5F972B7B}"/>
              </a:ext>
            </a:extLst>
          </p:cNvPr>
          <p:cNvSpPr>
            <a:spLocks noGrp="1"/>
          </p:cNvSpPr>
          <p:nvPr>
            <p:ph type="title"/>
          </p:nvPr>
        </p:nvSpPr>
        <p:spPr>
          <a:xfrm>
            <a:off x="464975" y="290114"/>
            <a:ext cx="8543925" cy="800039"/>
          </a:xfrm>
        </p:spPr>
        <p:txBody>
          <a:bodyPr>
            <a:normAutofit fontScale="90000"/>
          </a:bodyPr>
          <a:lstStyle/>
          <a:p>
            <a:r>
              <a:rPr lang="fr-FR" sz="3600" b="1" i="0" strike="noStrike" cap="none" spc="0" baseline="0" dirty="0">
                <a:solidFill>
                  <a:srgbClr val="577F9F"/>
                </a:solidFill>
                <a:effectLst/>
                <a:latin typeface="Arial"/>
                <a:ea typeface="Arial"/>
                <a:cs typeface="Arial"/>
              </a:rPr>
              <a:t>Évolution et amélioration du traitement</a:t>
            </a:r>
          </a:p>
        </p:txBody>
      </p:sp>
      <p:sp>
        <p:nvSpPr>
          <p:cNvPr id="3" name="Content Placeholder 2">
            <a:extLst>
              <a:ext uri="{FF2B5EF4-FFF2-40B4-BE49-F238E27FC236}">
                <a16:creationId xmlns:a16="http://schemas.microsoft.com/office/drawing/2014/main" id="{FF3057CD-0BD5-679E-ED62-B032FEA58335}"/>
              </a:ext>
            </a:extLst>
          </p:cNvPr>
          <p:cNvSpPr>
            <a:spLocks noGrp="1"/>
          </p:cNvSpPr>
          <p:nvPr>
            <p:ph idx="1"/>
          </p:nvPr>
        </p:nvSpPr>
        <p:spPr>
          <a:xfrm>
            <a:off x="800876" y="1176787"/>
            <a:ext cx="11013489" cy="4504426"/>
          </a:xfrm>
        </p:spPr>
        <p:txBody>
          <a:bodyPr/>
          <a:lstStyle/>
          <a:p>
            <a:pPr marL="0" indent="0">
              <a:buNone/>
            </a:pPr>
            <a:r>
              <a:rPr lang="fr-FR" sz="2200" b="0" i="0" strike="noStrike" cap="none" spc="0" baseline="0" dirty="0">
                <a:solidFill>
                  <a:srgbClr val="262626"/>
                </a:solidFill>
                <a:effectLst/>
                <a:latin typeface="Arial"/>
                <a:ea typeface="Arial"/>
                <a:cs typeface="Arial"/>
              </a:rPr>
              <a:t>Les traitements fondés sur des données probantes et l’expérience s’améliorent continuellement avec le temps.</a:t>
            </a:r>
          </a:p>
          <a:p>
            <a:r>
              <a:rPr lang="fr-FR" sz="2200" b="0" i="0" strike="noStrike" cap="none" spc="0" baseline="0" dirty="0">
                <a:solidFill>
                  <a:srgbClr val="262626"/>
                </a:solidFill>
                <a:effectLst/>
                <a:latin typeface="Arial"/>
                <a:ea typeface="Arial"/>
                <a:cs typeface="Arial"/>
              </a:rPr>
              <a:t>Antiviraux oraux : la stratégie « dépister et traiter » fait le lien entre le diagnostic précoce et les antiviraux oraux pour les patients éligibles</a:t>
            </a:r>
          </a:p>
          <a:p>
            <a:r>
              <a:rPr lang="fr-FR" sz="2200" b="0" i="0" strike="noStrike" cap="none" spc="0" baseline="0" dirty="0">
                <a:solidFill>
                  <a:srgbClr val="262626"/>
                </a:solidFill>
                <a:effectLst/>
                <a:latin typeface="Arial"/>
                <a:ea typeface="Arial"/>
                <a:cs typeface="Arial"/>
              </a:rPr>
              <a:t>Antiviraux intraveineux (IV) : une autre option pour les patients non hospitalisés et certains patients hospitalisés</a:t>
            </a:r>
          </a:p>
          <a:p>
            <a:r>
              <a:rPr lang="fr-FR" sz="2200" b="0" i="0" strike="noStrike" cap="none" spc="0" baseline="0" dirty="0">
                <a:solidFill>
                  <a:srgbClr val="262626"/>
                </a:solidFill>
                <a:effectLst/>
                <a:latin typeface="Arial"/>
                <a:ea typeface="Arial"/>
                <a:cs typeface="Arial"/>
              </a:rPr>
              <a:t>Traitements supplémentaires tels que les anticorps monoclonaux, l’anticoagulation, les inhibiteurs de l’IL-6 : selon la gravité de la maladie</a:t>
            </a:r>
            <a:endParaRPr lang="en-US" sz="2200" dirty="0"/>
          </a:p>
          <a:p>
            <a:r>
              <a:rPr lang="fr-FR" sz="2200" b="0" i="0" strike="noStrike" cap="none" spc="0" baseline="0" dirty="0">
                <a:solidFill>
                  <a:srgbClr val="262626"/>
                </a:solidFill>
                <a:effectLst/>
                <a:latin typeface="Arial"/>
                <a:ea typeface="Arial"/>
                <a:cs typeface="Arial"/>
              </a:rPr>
              <a:t>Corticoïdes systémiques : ils améliorent les résultats chez les patients hospitalisés nécessitant une oxygénothérapie en supplément</a:t>
            </a:r>
          </a:p>
          <a:p>
            <a:r>
              <a:rPr lang="fr-FR" sz="2200" b="0" i="0" strike="noStrike" cap="none" spc="0" baseline="0" dirty="0">
                <a:solidFill>
                  <a:srgbClr val="262626"/>
                </a:solidFill>
                <a:effectLst/>
                <a:latin typeface="Arial"/>
                <a:ea typeface="Arial"/>
                <a:cs typeface="Arial"/>
              </a:rPr>
              <a:t>Oxygénothérapie fondée sur des données probantes : prise en charge de l’hypoxémie liée à la COVID-19</a:t>
            </a:r>
          </a:p>
        </p:txBody>
      </p:sp>
      <p:sp>
        <p:nvSpPr>
          <p:cNvPr id="5" name="TextBox 4">
            <a:extLst>
              <a:ext uri="{FF2B5EF4-FFF2-40B4-BE49-F238E27FC236}">
                <a16:creationId xmlns:a16="http://schemas.microsoft.com/office/drawing/2014/main" id="{3748606F-3C5A-A1FE-21A8-74F1946D25C4}"/>
              </a:ext>
            </a:extLst>
          </p:cNvPr>
          <p:cNvSpPr txBox="1"/>
          <p:nvPr/>
        </p:nvSpPr>
        <p:spPr>
          <a:xfrm>
            <a:off x="2680800" y="6400800"/>
            <a:ext cx="9825833" cy="707886"/>
          </a:xfrm>
          <a:prstGeom prst="rect">
            <a:avLst/>
          </a:prstGeom>
          <a:noFill/>
        </p:spPr>
        <p:txBody>
          <a:bodyPr wrap="square" rtlCol="0">
            <a:spAutoFit/>
          </a:bodyPr>
          <a:lstStyle/>
          <a:p>
            <a:r>
              <a:rPr lang="fr-FR" sz="2000" b="0" i="0" strike="noStrike" cap="none" spc="0" baseline="0" dirty="0">
                <a:solidFill>
                  <a:srgbClr val="000000"/>
                </a:solidFill>
                <a:effectLst/>
                <a:latin typeface="Arial"/>
                <a:ea typeface="Arial"/>
                <a:cs typeface="Arial"/>
                <a:hlinkClick r:id="rId3" history="0"/>
              </a:rPr>
              <a:t>Accédez aux directives et recommandations contre la COVID-19 mises à jour ici</a:t>
            </a:r>
            <a:endParaRPr lang="en-US" sz="2000" dirty="0">
              <a:solidFill>
                <a:srgbClr val="000000"/>
              </a:solidFill>
              <a:effectLs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05356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5A676-F294-94D6-9237-0C9F6B1FF4B5}"/>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n° 3 : suite</a:t>
            </a:r>
          </a:p>
        </p:txBody>
      </p:sp>
      <p:sp>
        <p:nvSpPr>
          <p:cNvPr id="3" name="Content Placeholder 2">
            <a:extLst>
              <a:ext uri="{FF2B5EF4-FFF2-40B4-BE49-F238E27FC236}">
                <a16:creationId xmlns:a16="http://schemas.microsoft.com/office/drawing/2014/main" id="{7DACEC25-30E9-B044-385B-474932B0D5BB}"/>
              </a:ext>
            </a:extLst>
          </p:cNvPr>
          <p:cNvSpPr>
            <a:spLocks noGrp="1"/>
          </p:cNvSpPr>
          <p:nvPr>
            <p:ph idx="1"/>
          </p:nvPr>
        </p:nvSpPr>
        <p:spPr/>
        <p:txBody>
          <a:bodyPr/>
          <a:lstStyle/>
          <a:p>
            <a:r>
              <a:rPr lang="fr-FR" sz="2000" b="0" i="0" strike="noStrike" cap="none" spc="0" baseline="0" dirty="0">
                <a:solidFill>
                  <a:srgbClr val="262626"/>
                </a:solidFill>
                <a:effectLst/>
                <a:latin typeface="Arial"/>
                <a:ea typeface="Arial"/>
                <a:cs typeface="Arial"/>
              </a:rPr>
              <a:t>Critères à haut risque :</a:t>
            </a:r>
          </a:p>
          <a:p>
            <a:pPr lvl="1"/>
            <a:r>
              <a:rPr lang="fr-FR" sz="1800" b="0" i="0" strike="noStrike" cap="none" spc="0" baseline="0" dirty="0">
                <a:solidFill>
                  <a:srgbClr val="262626"/>
                </a:solidFill>
                <a:effectLst/>
                <a:latin typeface="Arial"/>
                <a:ea typeface="Arial"/>
                <a:cs typeface="Arial"/>
              </a:rPr>
              <a:t>Âge ≥ 65 ans indépendamment du statut vaccinal ; ou &gt; 50 à 64 ans si non vacciné</a:t>
            </a:r>
          </a:p>
          <a:p>
            <a:pPr lvl="1"/>
            <a:r>
              <a:rPr lang="fr-FR" sz="1800" b="0" i="0" strike="noStrike" cap="none" spc="0" baseline="0" dirty="0">
                <a:solidFill>
                  <a:srgbClr val="262626"/>
                </a:solidFill>
                <a:effectLst/>
                <a:latin typeface="Arial"/>
                <a:ea typeface="Arial"/>
                <a:cs typeface="Arial"/>
              </a:rPr>
              <a:t>IMC ≥ 30 kg/m2</a:t>
            </a:r>
          </a:p>
          <a:p>
            <a:pPr lvl="1"/>
            <a:r>
              <a:rPr lang="fr-FR" sz="1800" b="0" i="0" strike="noStrike" cap="none" spc="0" baseline="0" dirty="0">
                <a:solidFill>
                  <a:srgbClr val="262626"/>
                </a:solidFill>
                <a:effectLst/>
                <a:latin typeface="Arial"/>
                <a:ea typeface="Arial"/>
                <a:cs typeface="Arial"/>
              </a:rPr>
              <a:t>Grossesse </a:t>
            </a:r>
          </a:p>
          <a:p>
            <a:pPr lvl="1"/>
            <a:r>
              <a:rPr lang="fr-FR" sz="1800" b="0" i="0" strike="noStrike" cap="none" spc="0" baseline="0" dirty="0">
                <a:solidFill>
                  <a:srgbClr val="262626"/>
                </a:solidFill>
                <a:effectLst/>
                <a:latin typeface="Arial"/>
                <a:ea typeface="Arial"/>
                <a:cs typeface="Arial"/>
              </a:rPr>
              <a:t>Diabète </a:t>
            </a:r>
          </a:p>
          <a:p>
            <a:pPr lvl="1"/>
            <a:r>
              <a:rPr lang="fr-FR" sz="1800" b="0" i="0" strike="noStrike" cap="none" spc="0" baseline="0" dirty="0">
                <a:solidFill>
                  <a:srgbClr val="262626"/>
                </a:solidFill>
                <a:effectLst/>
                <a:latin typeface="Arial"/>
                <a:ea typeface="Arial"/>
                <a:cs typeface="Arial"/>
              </a:rPr>
              <a:t>Drépanocytose </a:t>
            </a:r>
          </a:p>
          <a:p>
            <a:pPr lvl="1"/>
            <a:r>
              <a:rPr lang="fr-FR" sz="1800" b="0" i="0" strike="noStrike" cap="none" spc="0" baseline="0" dirty="0">
                <a:solidFill>
                  <a:srgbClr val="262626"/>
                </a:solidFill>
                <a:effectLst/>
                <a:latin typeface="Arial"/>
                <a:ea typeface="Arial"/>
                <a:cs typeface="Arial"/>
              </a:rPr>
              <a:t>Troubles neurodéveloppementaux </a:t>
            </a:r>
          </a:p>
          <a:p>
            <a:pPr lvl="1"/>
            <a:r>
              <a:rPr lang="fr-FR" sz="1800" b="0" i="0" strike="noStrike" cap="none" spc="0" baseline="0" dirty="0">
                <a:solidFill>
                  <a:srgbClr val="262626"/>
                </a:solidFill>
                <a:effectLst/>
                <a:latin typeface="Arial"/>
                <a:ea typeface="Arial"/>
                <a:cs typeface="Arial"/>
              </a:rPr>
              <a:t>Maladie rénale chronique, stade 3b ou pire </a:t>
            </a:r>
          </a:p>
          <a:p>
            <a:pPr lvl="1"/>
            <a:r>
              <a:rPr lang="fr-FR" sz="1800" b="0" i="0" strike="noStrike" cap="none" spc="0" baseline="0" dirty="0">
                <a:solidFill>
                  <a:srgbClr val="262626"/>
                </a:solidFill>
                <a:effectLst/>
                <a:latin typeface="Arial"/>
                <a:ea typeface="Arial"/>
                <a:cs typeface="Arial"/>
              </a:rPr>
              <a:t>Maladie cardiovasculaire, hypertension ou maladie pulmonaire </a:t>
            </a:r>
          </a:p>
          <a:p>
            <a:pPr lvl="1"/>
            <a:r>
              <a:rPr lang="fr-FR" sz="1800" b="0" i="0" strike="noStrike" cap="none" spc="0" baseline="0" dirty="0">
                <a:solidFill>
                  <a:srgbClr val="262626"/>
                </a:solidFill>
                <a:effectLst/>
                <a:latin typeface="Arial"/>
                <a:ea typeface="Arial"/>
                <a:cs typeface="Arial"/>
              </a:rPr>
              <a:t>Affection </a:t>
            </a:r>
            <a:r>
              <a:rPr lang="fr-FR" sz="1800" b="0" i="0" strike="noStrike" cap="none" spc="0" baseline="0" dirty="0" err="1">
                <a:solidFill>
                  <a:srgbClr val="262626"/>
                </a:solidFill>
                <a:effectLst/>
                <a:latin typeface="Arial"/>
                <a:ea typeface="Arial"/>
                <a:cs typeface="Arial"/>
              </a:rPr>
              <a:t>immunodéprimante</a:t>
            </a:r>
            <a:r>
              <a:rPr lang="fr-FR" sz="1800" b="0" i="0" strike="noStrike" cap="none" spc="0" baseline="0" dirty="0">
                <a:solidFill>
                  <a:srgbClr val="262626"/>
                </a:solidFill>
                <a:effectLst/>
                <a:latin typeface="Arial"/>
                <a:ea typeface="Arial"/>
                <a:cs typeface="Arial"/>
              </a:rPr>
              <a:t> (par ex., VIH) </a:t>
            </a:r>
          </a:p>
          <a:p>
            <a:pPr lvl="1"/>
            <a:r>
              <a:rPr lang="fr-FR" sz="1800" b="0" i="0" strike="noStrike" cap="none" spc="0" baseline="0" dirty="0">
                <a:solidFill>
                  <a:srgbClr val="262626"/>
                </a:solidFill>
                <a:effectLst/>
                <a:latin typeface="Arial"/>
                <a:ea typeface="Arial"/>
                <a:cs typeface="Arial"/>
              </a:rPr>
              <a:t>Tuberculose </a:t>
            </a:r>
          </a:p>
          <a:p>
            <a:pPr lvl="1"/>
            <a:r>
              <a:rPr lang="fr-FR" sz="1800" b="0" i="0" strike="noStrike" cap="none" spc="0" baseline="0" dirty="0">
                <a:solidFill>
                  <a:srgbClr val="262626"/>
                </a:solidFill>
                <a:effectLst/>
                <a:latin typeface="Arial"/>
                <a:ea typeface="Arial"/>
                <a:cs typeface="Arial"/>
              </a:rPr>
              <a:t>Affection médicale déterminée par le clinicien, ou facteur démographique présumé exposant le patient à un risque élevé de progression de la maladie </a:t>
            </a:r>
          </a:p>
        </p:txBody>
      </p:sp>
      <p:sp>
        <p:nvSpPr>
          <p:cNvPr id="4" name="TextBox 3">
            <a:extLst>
              <a:ext uri="{FF2B5EF4-FFF2-40B4-BE49-F238E27FC236}">
                <a16:creationId xmlns:a16="http://schemas.microsoft.com/office/drawing/2014/main" id="{C3EECFD3-0327-A975-2894-8730FAEDD049}"/>
              </a:ext>
            </a:extLst>
          </p:cNvPr>
          <p:cNvSpPr txBox="1"/>
          <p:nvPr/>
        </p:nvSpPr>
        <p:spPr>
          <a:xfrm>
            <a:off x="9382125" y="2024897"/>
            <a:ext cx="2349432" cy="3785652"/>
          </a:xfrm>
          <a:prstGeom prst="rect">
            <a:avLst/>
          </a:prstGeom>
          <a:noFill/>
        </p:spPr>
        <p:txBody>
          <a:bodyPr wrap="square" rtlCol="0">
            <a:spAutoFit/>
          </a:bodyPr>
          <a:lstStyle/>
          <a:p>
            <a:r>
              <a:rPr lang="fr-FR" sz="2400" b="1" i="0" strike="noStrike" cap="none" spc="0" baseline="0" dirty="0">
                <a:solidFill>
                  <a:srgbClr val="000000"/>
                </a:solidFill>
                <a:effectLst/>
                <a:latin typeface="Arial"/>
                <a:ea typeface="Arial"/>
                <a:cs typeface="Arial"/>
              </a:rPr>
              <a:t>Cette patiente ne répond à aucun des critères suivants :</a:t>
            </a:r>
          </a:p>
          <a:p>
            <a:endParaRPr lang="en-US" sz="2400" b="1" dirty="0">
              <a:highlight>
                <a:srgbClr val="E73439"/>
              </a:highlight>
            </a:endParaRPr>
          </a:p>
          <a:p>
            <a:r>
              <a:rPr lang="fr-FR" sz="2400" b="1" i="0" strike="noStrike" cap="none" spc="0" baseline="0" dirty="0">
                <a:solidFill>
                  <a:srgbClr val="000000"/>
                </a:solidFill>
                <a:effectLst/>
                <a:latin typeface="Arial"/>
                <a:ea typeface="Arial"/>
                <a:cs typeface="Arial"/>
              </a:rPr>
              <a:t>Aucune indication pour le </a:t>
            </a:r>
            <a:r>
              <a:rPr lang="fr-FR" sz="2400" b="1" i="0" strike="noStrike" cap="none" spc="0" baseline="0" dirty="0" err="1">
                <a:solidFill>
                  <a:srgbClr val="000000"/>
                </a:solidFill>
                <a:effectLst/>
                <a:latin typeface="Arial"/>
                <a:ea typeface="Arial"/>
                <a:cs typeface="Arial"/>
              </a:rPr>
              <a:t>Paxlovid</a:t>
            </a:r>
            <a:endParaRPr lang="fr-FR" sz="2400" b="1" i="0" strike="noStrike" cap="none" spc="0" baseline="0" dirty="0">
              <a:solidFill>
                <a:srgbClr val="000000"/>
              </a:solidFill>
              <a:effectLst/>
              <a:latin typeface="Arial"/>
              <a:ea typeface="Arial"/>
              <a:cs typeface="Arial"/>
            </a:endParaRPr>
          </a:p>
        </p:txBody>
      </p:sp>
    </p:spTree>
    <p:extLst>
      <p:ext uri="{BB962C8B-B14F-4D97-AF65-F5344CB8AC3E}">
        <p14:creationId xmlns:p14="http://schemas.microsoft.com/office/powerpoint/2010/main" val="478207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25A0-FE6C-DB2E-D26C-2A61D3EDEA3E}"/>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pratique n° 4</a:t>
            </a:r>
          </a:p>
        </p:txBody>
      </p:sp>
      <p:sp>
        <p:nvSpPr>
          <p:cNvPr id="3" name="Content Placeholder 2">
            <a:extLst>
              <a:ext uri="{FF2B5EF4-FFF2-40B4-BE49-F238E27FC236}">
                <a16:creationId xmlns:a16="http://schemas.microsoft.com/office/drawing/2014/main" id="{827C9D0A-5FF2-5C6B-9070-33C55174A8BC}"/>
              </a:ext>
            </a:extLst>
          </p:cNvPr>
          <p:cNvSpPr>
            <a:spLocks noGrp="1"/>
          </p:cNvSpPr>
          <p:nvPr>
            <p:ph idx="1"/>
          </p:nvPr>
        </p:nvSpPr>
        <p:spPr>
          <a:xfrm>
            <a:off x="838200" y="1636730"/>
            <a:ext cx="9356387" cy="4932746"/>
          </a:xfrm>
        </p:spPr>
        <p:txBody>
          <a:bodyPr vert="horz" lIns="91440" tIns="45720" rIns="91440" bIns="45720" rtlCol="0" anchor="t">
            <a:noAutofit/>
          </a:bodyPr>
          <a:lstStyle/>
          <a:p>
            <a:r>
              <a:rPr lang="fr-FR" sz="2800" b="0" i="0" strike="noStrike" cap="none" spc="0" baseline="0" dirty="0">
                <a:solidFill>
                  <a:srgbClr val="262626"/>
                </a:solidFill>
                <a:effectLst/>
                <a:latin typeface="Arial"/>
                <a:ea typeface="Arial"/>
                <a:cs typeface="Arial"/>
              </a:rPr>
              <a:t>Un homme de 45 ans se présente à l’hôpital.</a:t>
            </a:r>
          </a:p>
          <a:p>
            <a:r>
              <a:rPr lang="fr-FR" sz="2800" b="0" i="0" strike="noStrike" cap="none" spc="0" baseline="0" dirty="0">
                <a:solidFill>
                  <a:srgbClr val="262626"/>
                </a:solidFill>
                <a:effectLst/>
                <a:latin typeface="Arial"/>
                <a:ea typeface="Arial"/>
                <a:cs typeface="Arial"/>
              </a:rPr>
              <a:t>Il présente une toux, un malaise et s’est rendu récemment dans une église où cinq autres personnes ont ensuite reçu un diagnostic de COVID</a:t>
            </a:r>
          </a:p>
          <a:p>
            <a:r>
              <a:rPr lang="fr-FR" sz="2800" b="0" i="0" strike="noStrike" cap="none" spc="0" baseline="0" dirty="0">
                <a:solidFill>
                  <a:srgbClr val="262626"/>
                </a:solidFill>
                <a:effectLst/>
                <a:latin typeface="Arial"/>
                <a:ea typeface="Arial"/>
                <a:cs typeface="Arial"/>
              </a:rPr>
              <a:t>Signes vitaux : Fréquence cardiaque 93 ; Fréquence respiratoire 14 ; SpO2 : 96 % ; TA 125/83 ; Temp. 38,0 °C</a:t>
            </a:r>
          </a:p>
          <a:p>
            <a:r>
              <a:rPr lang="fr-FR" sz="2800" b="0" i="0" strike="noStrike" cap="none" spc="0" baseline="0" dirty="0">
                <a:solidFill>
                  <a:srgbClr val="262626"/>
                </a:solidFill>
                <a:effectLst/>
                <a:latin typeface="Arial"/>
                <a:ea typeface="Arial"/>
                <a:cs typeface="Arial"/>
              </a:rPr>
              <a:t>Semble stable, capable de répondre aux questions de manière appropriée, pas d’augmentation du travail respiratoire, pas d’essoufflement </a:t>
            </a:r>
            <a:endParaRPr lang="en-US" dirty="0"/>
          </a:p>
        </p:txBody>
      </p:sp>
    </p:spTree>
    <p:extLst>
      <p:ext uri="{BB962C8B-B14F-4D97-AF65-F5344CB8AC3E}">
        <p14:creationId xmlns:p14="http://schemas.microsoft.com/office/powerpoint/2010/main" val="371933765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4866-19C8-217B-C99C-5A63829B65A7}"/>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n° 4 : suite</a:t>
            </a:r>
          </a:p>
        </p:txBody>
      </p:sp>
      <p:sp>
        <p:nvSpPr>
          <p:cNvPr id="3" name="Content Placeholder 2">
            <a:extLst>
              <a:ext uri="{FF2B5EF4-FFF2-40B4-BE49-F238E27FC236}">
                <a16:creationId xmlns:a16="http://schemas.microsoft.com/office/drawing/2014/main" id="{7138CA91-D4E9-2209-FB69-AC627C092E70}"/>
              </a:ext>
            </a:extLst>
          </p:cNvPr>
          <p:cNvSpPr>
            <a:spLocks noGrp="1"/>
          </p:cNvSpPr>
          <p:nvPr>
            <p:ph idx="1"/>
          </p:nvPr>
        </p:nvSpPr>
        <p:spPr/>
        <p:txBody>
          <a:bodyPr/>
          <a:lstStyle/>
          <a:p>
            <a:r>
              <a:rPr lang="fr-FR" sz="2800" b="1" i="0" strike="noStrike" cap="none" spc="0" baseline="0">
                <a:solidFill>
                  <a:srgbClr val="262626"/>
                </a:solidFill>
                <a:effectLst/>
                <a:latin typeface="Arial"/>
                <a:ea typeface="Arial"/>
                <a:cs typeface="Arial"/>
              </a:rPr>
              <a:t>Ce patient est-il atteint de la COVID ?</a:t>
            </a:r>
          </a:p>
          <a:p>
            <a:pPr lvl="1"/>
            <a:r>
              <a:rPr lang="fr-FR" sz="2400" b="0" i="0" strike="noStrike" cap="none" spc="0" baseline="0">
                <a:solidFill>
                  <a:srgbClr val="262626"/>
                </a:solidFill>
                <a:effectLst/>
                <a:latin typeface="Arial"/>
                <a:ea typeface="Arial"/>
                <a:cs typeface="Arial"/>
              </a:rPr>
              <a:t>Oui, confirmé par un test antigénique rapide.</a:t>
            </a:r>
          </a:p>
          <a:p>
            <a:r>
              <a:rPr lang="fr-FR" sz="2800" b="1" i="0" strike="noStrike" cap="none" spc="0" baseline="0">
                <a:solidFill>
                  <a:srgbClr val="262626"/>
                </a:solidFill>
                <a:effectLst/>
                <a:latin typeface="Arial"/>
                <a:ea typeface="Arial"/>
                <a:cs typeface="Arial"/>
              </a:rPr>
              <a:t>Ce patient présente-t-il des symptômes graves ?</a:t>
            </a:r>
          </a:p>
          <a:p>
            <a:pPr lvl="1"/>
            <a:r>
              <a:rPr lang="fr-FR" sz="2400" b="0" i="0" strike="noStrike" cap="none" spc="0" baseline="0">
                <a:solidFill>
                  <a:srgbClr val="262626"/>
                </a:solidFill>
                <a:effectLst/>
                <a:latin typeface="Arial"/>
                <a:ea typeface="Arial"/>
                <a:cs typeface="Arial"/>
              </a:rPr>
              <a:t>Non, il répond à la définition de cas d’infection légère</a:t>
            </a:r>
          </a:p>
          <a:p>
            <a:r>
              <a:rPr lang="fr-FR" sz="2800" b="1" i="0" strike="noStrike" cap="none" spc="0" baseline="0">
                <a:solidFill>
                  <a:srgbClr val="262626"/>
                </a:solidFill>
                <a:effectLst/>
                <a:latin typeface="Arial"/>
                <a:ea typeface="Arial"/>
                <a:cs typeface="Arial"/>
              </a:rPr>
              <a:t>A-t-il présenté des symptômes pendant moins de cinq jours ?</a:t>
            </a:r>
          </a:p>
          <a:p>
            <a:pPr lvl="1"/>
            <a:r>
              <a:rPr lang="fr-FR" sz="2400" b="0" i="0" strike="noStrike" cap="none" spc="0" baseline="0">
                <a:solidFill>
                  <a:srgbClr val="262626"/>
                </a:solidFill>
                <a:effectLst/>
                <a:latin typeface="Arial"/>
                <a:ea typeface="Arial"/>
                <a:cs typeface="Arial"/>
              </a:rPr>
              <a:t>Oui, ses symptômes ont commencé la veille.</a:t>
            </a:r>
          </a:p>
        </p:txBody>
      </p:sp>
    </p:spTree>
    <p:extLst>
      <p:ext uri="{BB962C8B-B14F-4D97-AF65-F5344CB8AC3E}">
        <p14:creationId xmlns:p14="http://schemas.microsoft.com/office/powerpoint/2010/main" val="22439350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22204-093E-B1FD-2360-1C690A1B751C}"/>
              </a:ext>
            </a:extLst>
          </p:cNvPr>
          <p:cNvSpPr>
            <a:spLocks noGrp="1"/>
          </p:cNvSpPr>
          <p:nvPr>
            <p:ph type="title"/>
          </p:nvPr>
        </p:nvSpPr>
        <p:spPr>
          <a:xfrm>
            <a:off x="784651" y="221048"/>
            <a:ext cx="8543925" cy="800039"/>
          </a:xfrm>
        </p:spPr>
        <p:txBody>
          <a:bodyPr/>
          <a:lstStyle/>
          <a:p>
            <a:r>
              <a:rPr lang="fr-FR" sz="3600" b="1" i="0" strike="noStrike" cap="none" spc="0" baseline="0">
                <a:solidFill>
                  <a:srgbClr val="577F9F"/>
                </a:solidFill>
                <a:effectLst/>
                <a:latin typeface="Arial"/>
                <a:ea typeface="Arial"/>
                <a:cs typeface="Arial"/>
              </a:rPr>
              <a:t>Cas n° 4 : suite</a:t>
            </a:r>
          </a:p>
        </p:txBody>
      </p:sp>
      <p:sp>
        <p:nvSpPr>
          <p:cNvPr id="3" name="Content Placeholder 2">
            <a:extLst>
              <a:ext uri="{FF2B5EF4-FFF2-40B4-BE49-F238E27FC236}">
                <a16:creationId xmlns:a16="http://schemas.microsoft.com/office/drawing/2014/main" id="{6934DEE8-A2B6-9B7A-0B84-B47DEE550675}"/>
              </a:ext>
            </a:extLst>
          </p:cNvPr>
          <p:cNvSpPr>
            <a:spLocks noGrp="1"/>
          </p:cNvSpPr>
          <p:nvPr>
            <p:ph idx="1"/>
          </p:nvPr>
        </p:nvSpPr>
        <p:spPr>
          <a:xfrm>
            <a:off x="355443" y="1212078"/>
            <a:ext cx="9881681" cy="4932746"/>
          </a:xfrm>
        </p:spPr>
        <p:txBody>
          <a:bodyPr/>
          <a:lstStyle/>
          <a:p>
            <a:r>
              <a:rPr lang="fr-FR" sz="2400" b="1" i="0" strike="noStrike" cap="none" spc="0" baseline="0" dirty="0">
                <a:solidFill>
                  <a:srgbClr val="262626"/>
                </a:solidFill>
                <a:effectLst/>
                <a:latin typeface="Arial"/>
                <a:ea typeface="Arial"/>
                <a:cs typeface="Arial"/>
              </a:rPr>
              <a:t>Ce patient est-il un patient à haut risque ?</a:t>
            </a:r>
          </a:p>
          <a:p>
            <a:pPr lvl="1"/>
            <a:r>
              <a:rPr lang="fr-FR" sz="2000" b="0" i="0" strike="noStrike" cap="none" spc="0" baseline="0" dirty="0">
                <a:solidFill>
                  <a:srgbClr val="262626"/>
                </a:solidFill>
                <a:effectLst/>
                <a:latin typeface="Arial"/>
                <a:ea typeface="Arial"/>
                <a:cs typeface="Arial"/>
              </a:rPr>
              <a:t>Oui, sur la base de ses antécédents, vous apprenez que le patient souffrait d’une maladie rénale chronique, avec un débit de filtration glomérulaire inférieur à 45 ;</a:t>
            </a:r>
            <a:endParaRPr lang="en-US" sz="2000" b="1" dirty="0"/>
          </a:p>
          <a:p>
            <a:r>
              <a:rPr lang="fr-FR" sz="2400" b="1" i="0" strike="noStrike" cap="none" spc="0" baseline="0" dirty="0">
                <a:solidFill>
                  <a:srgbClr val="262626"/>
                </a:solidFill>
                <a:effectLst/>
                <a:latin typeface="Arial"/>
                <a:ea typeface="Arial"/>
                <a:cs typeface="Arial"/>
              </a:rPr>
              <a:t>Prend-il également des médicaments contre-indiqués ou nécessitant un ajustement ?</a:t>
            </a:r>
          </a:p>
          <a:p>
            <a:pPr lvl="1"/>
            <a:r>
              <a:rPr lang="fr-FR" sz="2000" b="0" i="0" strike="noStrike" cap="none" spc="0" baseline="0" dirty="0">
                <a:solidFill>
                  <a:srgbClr val="262626"/>
                </a:solidFill>
                <a:effectLst/>
                <a:latin typeface="Arial"/>
                <a:ea typeface="Arial"/>
                <a:cs typeface="Arial"/>
              </a:rPr>
              <a:t>Il ne prend que du </a:t>
            </a:r>
            <a:r>
              <a:rPr lang="fr-FR" sz="2000" b="0" i="0" strike="noStrike" cap="none" spc="0" baseline="0" dirty="0" err="1">
                <a:solidFill>
                  <a:srgbClr val="262626"/>
                </a:solidFill>
                <a:effectLst/>
                <a:latin typeface="Arial"/>
                <a:ea typeface="Arial"/>
                <a:cs typeface="Arial"/>
              </a:rPr>
              <a:t>métoprolol</a:t>
            </a:r>
            <a:endParaRPr lang="fr-FR" sz="2000" b="0" i="0" strike="noStrike" cap="none" spc="0" baseline="0" dirty="0">
              <a:solidFill>
                <a:srgbClr val="262626"/>
              </a:solidFill>
              <a:effectLst/>
              <a:latin typeface="Arial"/>
              <a:ea typeface="Arial"/>
              <a:cs typeface="Arial"/>
            </a:endParaRPr>
          </a:p>
          <a:p>
            <a:pPr lvl="1"/>
            <a:r>
              <a:rPr lang="fr-FR" sz="2000" b="0" i="0" strike="noStrike" cap="none" spc="0" baseline="0" dirty="0">
                <a:solidFill>
                  <a:srgbClr val="262626"/>
                </a:solidFill>
                <a:effectLst/>
                <a:latin typeface="Arial"/>
                <a:ea typeface="Arial"/>
                <a:cs typeface="Arial"/>
              </a:rPr>
              <a:t>Vous pouvez consulter </a:t>
            </a:r>
            <a:r>
              <a:rPr lang="fr-FR" sz="2000" b="0" i="0" strike="noStrike" cap="none" spc="0" baseline="0" dirty="0">
                <a:solidFill>
                  <a:srgbClr val="262626"/>
                </a:solidFill>
                <a:effectLst/>
                <a:latin typeface="Arial"/>
                <a:ea typeface="Arial"/>
                <a:cs typeface="Arial"/>
                <a:hlinkClick r:id="rId3" history="0"/>
              </a:rPr>
              <a:t>https://www.covid19-druginteractions.org/checker</a:t>
            </a:r>
            <a:r>
              <a:rPr lang="fr-FR" sz="2000" b="0" i="0" strike="noStrike" cap="none" spc="0" baseline="0" dirty="0">
                <a:solidFill>
                  <a:srgbClr val="262626"/>
                </a:solidFill>
                <a:effectLst/>
                <a:latin typeface="Arial"/>
                <a:ea typeface="Arial"/>
                <a:cs typeface="Arial"/>
              </a:rPr>
              <a:t> pour voir s’il y a des interactions.</a:t>
            </a:r>
          </a:p>
          <a:p>
            <a:r>
              <a:rPr lang="fr-FR" sz="2400" b="1" i="0" strike="noStrike" cap="none" spc="0" baseline="0" dirty="0">
                <a:solidFill>
                  <a:srgbClr val="262626"/>
                </a:solidFill>
                <a:effectLst/>
                <a:latin typeface="Arial"/>
                <a:ea typeface="Arial"/>
                <a:cs typeface="Arial"/>
              </a:rPr>
              <a:t>Quel est le plan approprié pour ce patient ?</a:t>
            </a:r>
          </a:p>
          <a:p>
            <a:pPr lvl="1"/>
            <a:endParaRPr lang="en-US" sz="2000" dirty="0"/>
          </a:p>
          <a:p>
            <a:pPr lvl="1"/>
            <a:endParaRPr lang="en-US" sz="2000" dirty="0"/>
          </a:p>
        </p:txBody>
      </p:sp>
      <p:sp>
        <p:nvSpPr>
          <p:cNvPr id="4" name="TextBox 3">
            <a:extLst>
              <a:ext uri="{FF2B5EF4-FFF2-40B4-BE49-F238E27FC236}">
                <a16:creationId xmlns:a16="http://schemas.microsoft.com/office/drawing/2014/main" id="{45173458-0E56-97DA-F4AA-C60D4F91F998}"/>
              </a:ext>
            </a:extLst>
          </p:cNvPr>
          <p:cNvSpPr txBox="1"/>
          <p:nvPr/>
        </p:nvSpPr>
        <p:spPr>
          <a:xfrm>
            <a:off x="529619" y="5366319"/>
            <a:ext cx="7451164" cy="1938992"/>
          </a:xfrm>
          <a:prstGeom prst="rect">
            <a:avLst/>
          </a:prstGeom>
          <a:noFill/>
        </p:spPr>
        <p:txBody>
          <a:bodyPr wrap="square" rtlCol="0">
            <a:spAutoFit/>
          </a:bodyPr>
          <a:lstStyle/>
          <a:p>
            <a:pPr algn="ctr"/>
            <a:r>
              <a:rPr lang="fr-FR" sz="2400" b="1" i="0" strike="noStrike" cap="none" spc="0" baseline="0" dirty="0">
                <a:solidFill>
                  <a:srgbClr val="000000"/>
                </a:solidFill>
                <a:effectLst/>
                <a:latin typeface="Arial"/>
                <a:ea typeface="Arial"/>
                <a:cs typeface="Arial"/>
              </a:rPr>
              <a:t>Ce patient est un bon candidat pour le </a:t>
            </a:r>
            <a:r>
              <a:rPr lang="fr-FR" sz="2400" b="1" i="0" strike="noStrike" cap="none" spc="0" baseline="0" dirty="0" err="1">
                <a:solidFill>
                  <a:srgbClr val="000000"/>
                </a:solidFill>
                <a:effectLst/>
                <a:latin typeface="Arial"/>
                <a:ea typeface="Arial"/>
                <a:cs typeface="Arial"/>
              </a:rPr>
              <a:t>Paxlovid</a:t>
            </a:r>
            <a:r>
              <a:rPr lang="fr-FR" sz="2400" b="1" i="0" strike="noStrike" cap="none" spc="0" baseline="0" dirty="0">
                <a:solidFill>
                  <a:srgbClr val="000000"/>
                </a:solidFill>
                <a:effectLst/>
                <a:latin typeface="Arial"/>
                <a:ea typeface="Arial"/>
                <a:cs typeface="Arial"/>
              </a:rPr>
              <a:t> !  Doit être administré à la dose rénale, demi-dose de </a:t>
            </a:r>
            <a:r>
              <a:rPr lang="fr-FR" sz="2400" b="1" i="0" strike="noStrike" cap="none" spc="0" baseline="0" dirty="0" err="1">
                <a:solidFill>
                  <a:srgbClr val="000000"/>
                </a:solidFill>
                <a:effectLst/>
                <a:latin typeface="Arial"/>
                <a:ea typeface="Arial"/>
                <a:cs typeface="Arial"/>
              </a:rPr>
              <a:t>nirmatrelvir</a:t>
            </a:r>
            <a:r>
              <a:rPr lang="fr-FR" sz="2400" b="1" i="0" strike="noStrike" cap="none" spc="0" baseline="0" dirty="0">
                <a:solidFill>
                  <a:srgbClr val="000000"/>
                </a:solidFill>
                <a:effectLst/>
                <a:latin typeface="Arial"/>
                <a:ea typeface="Arial"/>
                <a:cs typeface="Arial"/>
              </a:rPr>
              <a:t>.</a:t>
            </a:r>
          </a:p>
          <a:p>
            <a:pPr algn="ctr"/>
            <a:endParaRPr lang="en-US" sz="2400" dirty="0"/>
          </a:p>
          <a:p>
            <a:pPr algn="ctr"/>
            <a:endParaRPr lang="en-US" sz="2400" dirty="0"/>
          </a:p>
        </p:txBody>
      </p:sp>
      <p:pic>
        <p:nvPicPr>
          <p:cNvPr id="5" name="Picture 4">
            <a:extLst>
              <a:ext uri="{FF2B5EF4-FFF2-40B4-BE49-F238E27FC236}">
                <a16:creationId xmlns:a16="http://schemas.microsoft.com/office/drawing/2014/main" id="{17EC940E-2CA4-6F83-1B79-428C87CFC6E1}"/>
              </a:ext>
            </a:extLst>
          </p:cNvPr>
          <p:cNvPicPr>
            <a:picLocks noChangeAspect="1"/>
          </p:cNvPicPr>
          <p:nvPr/>
        </p:nvPicPr>
        <p:blipFill>
          <a:blip r:embed="rId4"/>
          <a:srcRect t="-552" r="-476" b="58157"/>
          <a:stretch>
            <a:fillRect/>
          </a:stretch>
        </p:blipFill>
        <p:spPr>
          <a:xfrm>
            <a:off x="8422972" y="4654989"/>
            <a:ext cx="3718380" cy="2092881"/>
          </a:xfrm>
          <a:prstGeom prst="rect">
            <a:avLst/>
          </a:prstGeom>
        </p:spPr>
      </p:pic>
    </p:spTree>
    <p:extLst>
      <p:ext uri="{BB962C8B-B14F-4D97-AF65-F5344CB8AC3E}">
        <p14:creationId xmlns:p14="http://schemas.microsoft.com/office/powerpoint/2010/main" val="33578239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1A33D-E529-DAB3-F49C-EC0FF35D1C11}"/>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pratique n° 5</a:t>
            </a:r>
          </a:p>
        </p:txBody>
      </p:sp>
      <p:sp>
        <p:nvSpPr>
          <p:cNvPr id="3" name="Content Placeholder 2">
            <a:extLst>
              <a:ext uri="{FF2B5EF4-FFF2-40B4-BE49-F238E27FC236}">
                <a16:creationId xmlns:a16="http://schemas.microsoft.com/office/drawing/2014/main" id="{B745F309-E1AB-C9B0-3A39-5AA40FA77731}"/>
              </a:ext>
            </a:extLst>
          </p:cNvPr>
          <p:cNvSpPr>
            <a:spLocks noGrp="1"/>
          </p:cNvSpPr>
          <p:nvPr>
            <p:ph idx="1"/>
          </p:nvPr>
        </p:nvSpPr>
        <p:spPr>
          <a:xfrm>
            <a:off x="838200" y="1636730"/>
            <a:ext cx="9434209" cy="4932746"/>
          </a:xfrm>
        </p:spPr>
        <p:txBody>
          <a:bodyPr vert="horz" lIns="91440" tIns="45720" rIns="91440" bIns="45720" rtlCol="0" anchor="t">
            <a:noAutofit/>
          </a:bodyPr>
          <a:lstStyle/>
          <a:p>
            <a:r>
              <a:rPr lang="fr-FR" sz="2800" b="0" i="0" strike="noStrike" cap="none" spc="0" baseline="0">
                <a:solidFill>
                  <a:srgbClr val="262626"/>
                </a:solidFill>
                <a:effectLst/>
                <a:latin typeface="Arial"/>
                <a:ea typeface="Arial"/>
                <a:cs typeface="Arial"/>
              </a:rPr>
              <a:t>Une femme de 55 ans se présente à l’hôpital.</a:t>
            </a:r>
          </a:p>
          <a:p>
            <a:r>
              <a:rPr lang="fr-FR" sz="2800" b="0" i="0" strike="noStrike" cap="none" spc="0" baseline="0">
                <a:solidFill>
                  <a:srgbClr val="262626"/>
                </a:solidFill>
                <a:effectLst/>
                <a:latin typeface="Arial"/>
                <a:ea typeface="Arial"/>
                <a:cs typeface="Arial"/>
              </a:rPr>
              <a:t>Elle présente un malaise, de la fièvre, des maux de gorge et une congestion depuis 2 jours. </a:t>
            </a:r>
            <a:endParaRPr lang="en-US"/>
          </a:p>
          <a:p>
            <a:r>
              <a:rPr lang="fr-FR" sz="2800" b="0" i="0" strike="noStrike" cap="none" spc="0" baseline="0">
                <a:solidFill>
                  <a:srgbClr val="262626"/>
                </a:solidFill>
                <a:effectLst/>
                <a:latin typeface="Arial"/>
                <a:ea typeface="Arial"/>
                <a:cs typeface="Arial"/>
              </a:rPr>
              <a:t>Signes vitaux : Fréquence cardiaque 85 ; Fréquence respiratoire 14 ; SpO2 : 97 % ; PA 117/75 ; Temp. 38,4 °C</a:t>
            </a:r>
          </a:p>
          <a:p>
            <a:r>
              <a:rPr lang="fr-FR" sz="2800" b="0" i="0" strike="noStrike" cap="none" spc="0" baseline="0">
                <a:solidFill>
                  <a:srgbClr val="262626"/>
                </a:solidFill>
                <a:effectLst/>
                <a:latin typeface="Arial"/>
                <a:ea typeface="Arial"/>
                <a:cs typeface="Arial"/>
              </a:rPr>
              <a:t>Pas de détresse aiguë, éveillée, répond aux questions, pas d’augmentation du travail respiratoire ou d’essoufflement.</a:t>
            </a:r>
          </a:p>
          <a:p>
            <a:endParaRPr lang="en-US"/>
          </a:p>
        </p:txBody>
      </p:sp>
    </p:spTree>
    <p:extLst>
      <p:ext uri="{BB962C8B-B14F-4D97-AF65-F5344CB8AC3E}">
        <p14:creationId xmlns:p14="http://schemas.microsoft.com/office/powerpoint/2010/main" val="166099615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DCBB-C4DC-B0B7-0B6C-69000C34BC96}"/>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n° 5 : suite</a:t>
            </a:r>
          </a:p>
        </p:txBody>
      </p:sp>
      <p:sp>
        <p:nvSpPr>
          <p:cNvPr id="3" name="Content Placeholder 2">
            <a:extLst>
              <a:ext uri="{FF2B5EF4-FFF2-40B4-BE49-F238E27FC236}">
                <a16:creationId xmlns:a16="http://schemas.microsoft.com/office/drawing/2014/main" id="{42251A39-1930-2348-D5A3-00A40E9AB093}"/>
              </a:ext>
            </a:extLst>
          </p:cNvPr>
          <p:cNvSpPr>
            <a:spLocks noGrp="1"/>
          </p:cNvSpPr>
          <p:nvPr>
            <p:ph idx="1"/>
          </p:nvPr>
        </p:nvSpPr>
        <p:spPr/>
        <p:txBody>
          <a:bodyPr vert="horz" lIns="91440" tIns="45720" rIns="91440" bIns="45720" rtlCol="0" anchor="t">
            <a:noAutofit/>
          </a:bodyPr>
          <a:lstStyle/>
          <a:p>
            <a:r>
              <a:rPr lang="fr-FR" sz="2800" b="1" i="0" strike="noStrike" cap="none" spc="0" baseline="0">
                <a:solidFill>
                  <a:srgbClr val="262626"/>
                </a:solidFill>
                <a:effectLst/>
                <a:latin typeface="Arial"/>
                <a:ea typeface="Arial"/>
                <a:cs typeface="Arial"/>
              </a:rPr>
              <a:t>Ce patient est-il atteint de la COVID ?</a:t>
            </a:r>
          </a:p>
          <a:p>
            <a:pPr lvl="1"/>
            <a:r>
              <a:rPr lang="fr-FR" sz="2400" b="0" i="0" strike="noStrike" cap="none" spc="0" baseline="0">
                <a:solidFill>
                  <a:srgbClr val="262626"/>
                </a:solidFill>
                <a:effectLst/>
                <a:latin typeface="Arial"/>
                <a:ea typeface="Arial"/>
                <a:cs typeface="Arial"/>
              </a:rPr>
              <a:t>Oui, confirmé par un test antigénique rapide.</a:t>
            </a:r>
          </a:p>
          <a:p>
            <a:r>
              <a:rPr lang="fr-FR" sz="2800" b="1" i="0" strike="noStrike" cap="none" spc="0" baseline="0">
                <a:solidFill>
                  <a:srgbClr val="262626"/>
                </a:solidFill>
                <a:effectLst/>
                <a:latin typeface="Arial"/>
                <a:ea typeface="Arial"/>
                <a:cs typeface="Arial"/>
              </a:rPr>
              <a:t>Ce patient présente-t-il des symptômes graves ?</a:t>
            </a:r>
          </a:p>
          <a:p>
            <a:pPr lvl="1"/>
            <a:r>
              <a:rPr lang="fr-FR" sz="2400" b="0" i="0" strike="noStrike" cap="none" spc="0" baseline="0">
                <a:solidFill>
                  <a:srgbClr val="262626"/>
                </a:solidFill>
                <a:effectLst/>
                <a:latin typeface="Arial"/>
                <a:ea typeface="Arial"/>
                <a:cs typeface="Arial"/>
              </a:rPr>
              <a:t>Non, elle répond aux critères de symptômes légers.</a:t>
            </a:r>
          </a:p>
          <a:p>
            <a:r>
              <a:rPr lang="fr-FR" sz="2800" b="1" i="0" strike="noStrike" cap="none" spc="0" baseline="0">
                <a:solidFill>
                  <a:srgbClr val="262626"/>
                </a:solidFill>
                <a:effectLst/>
                <a:latin typeface="Arial"/>
                <a:ea typeface="Arial"/>
                <a:cs typeface="Arial"/>
              </a:rPr>
              <a:t>A-t-elle présenté des symptômes pendant moins de cinq jours ?</a:t>
            </a:r>
          </a:p>
          <a:p>
            <a:pPr lvl="1"/>
            <a:r>
              <a:rPr lang="fr-FR" sz="2400" b="0" i="0" strike="noStrike" cap="none" spc="0" baseline="0">
                <a:solidFill>
                  <a:srgbClr val="262626"/>
                </a:solidFill>
                <a:effectLst/>
                <a:latin typeface="Arial"/>
                <a:ea typeface="Arial"/>
                <a:cs typeface="Arial"/>
              </a:rPr>
              <a:t>Oui, ses symptômes ont commencé il y a deux jours.</a:t>
            </a:r>
          </a:p>
        </p:txBody>
      </p:sp>
    </p:spTree>
    <p:extLst>
      <p:ext uri="{BB962C8B-B14F-4D97-AF65-F5344CB8AC3E}">
        <p14:creationId xmlns:p14="http://schemas.microsoft.com/office/powerpoint/2010/main" val="1737294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C723-0850-6452-6379-EDA3DDFAD08A}"/>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n° 5 : suite</a:t>
            </a:r>
          </a:p>
        </p:txBody>
      </p:sp>
      <p:sp>
        <p:nvSpPr>
          <p:cNvPr id="3" name="Content Placeholder 2">
            <a:extLst>
              <a:ext uri="{FF2B5EF4-FFF2-40B4-BE49-F238E27FC236}">
                <a16:creationId xmlns:a16="http://schemas.microsoft.com/office/drawing/2014/main" id="{83ED400F-61B1-7CEE-C7CF-E3DD5C1EDC42}"/>
              </a:ext>
            </a:extLst>
          </p:cNvPr>
          <p:cNvSpPr>
            <a:spLocks noGrp="1"/>
          </p:cNvSpPr>
          <p:nvPr>
            <p:ph idx="1"/>
          </p:nvPr>
        </p:nvSpPr>
        <p:spPr>
          <a:xfrm>
            <a:off x="838200" y="1636730"/>
            <a:ext cx="8543925" cy="2234879"/>
          </a:xfrm>
        </p:spPr>
        <p:txBody>
          <a:bodyPr/>
          <a:lstStyle/>
          <a:p>
            <a:r>
              <a:rPr lang="fr-FR" sz="2800" b="1" i="0" strike="noStrike" cap="none" spc="0" baseline="0">
                <a:solidFill>
                  <a:srgbClr val="262626"/>
                </a:solidFill>
                <a:effectLst/>
                <a:latin typeface="Arial"/>
                <a:ea typeface="Arial"/>
                <a:cs typeface="Arial"/>
              </a:rPr>
              <a:t>Cette patiente est-elle une patiente à haut risque ?</a:t>
            </a:r>
          </a:p>
          <a:p>
            <a:pPr lvl="1"/>
            <a:r>
              <a:rPr lang="fr-FR" sz="2400" b="0" i="0" strike="noStrike" cap="none" spc="0" baseline="0">
                <a:solidFill>
                  <a:srgbClr val="262626"/>
                </a:solidFill>
                <a:effectLst/>
                <a:latin typeface="Arial"/>
                <a:ea typeface="Arial"/>
                <a:cs typeface="Arial"/>
              </a:rPr>
              <a:t>Oui, sur la base de ses antécédents, vous apprenez qu’elle a une maladie hépatique significative, décrite auparavant comme de classe C de Child-Pugh </a:t>
            </a:r>
          </a:p>
          <a:p>
            <a:r>
              <a:rPr lang="fr-FR" sz="2800" b="1" i="0" strike="noStrike" cap="none" spc="0" baseline="0">
                <a:solidFill>
                  <a:srgbClr val="262626"/>
                </a:solidFill>
                <a:effectLst/>
                <a:latin typeface="Arial"/>
                <a:ea typeface="Arial"/>
                <a:cs typeface="Arial"/>
              </a:rPr>
              <a:t>Quel est le plan approprié pour cette patiente ?</a:t>
            </a:r>
          </a:p>
          <a:p>
            <a:pPr lvl="1"/>
            <a:endParaRPr lang="en-US"/>
          </a:p>
        </p:txBody>
      </p:sp>
      <p:sp>
        <p:nvSpPr>
          <p:cNvPr id="4" name="TextBox 3">
            <a:extLst>
              <a:ext uri="{FF2B5EF4-FFF2-40B4-BE49-F238E27FC236}">
                <a16:creationId xmlns:a16="http://schemas.microsoft.com/office/drawing/2014/main" id="{80002F97-BFF4-8A61-EA11-194F428B7794}"/>
              </a:ext>
            </a:extLst>
          </p:cNvPr>
          <p:cNvSpPr txBox="1"/>
          <p:nvPr/>
        </p:nvSpPr>
        <p:spPr>
          <a:xfrm>
            <a:off x="343710" y="4436439"/>
            <a:ext cx="11848290" cy="1554480"/>
          </a:xfrm>
          <a:prstGeom prst="rect">
            <a:avLst/>
          </a:prstGeom>
          <a:noFill/>
        </p:spPr>
        <p:txBody>
          <a:bodyPr wrap="square" rtlCol="0">
            <a:spAutoFit/>
          </a:bodyPr>
          <a:lstStyle/>
          <a:p>
            <a:pPr algn="ctr"/>
            <a:r>
              <a:rPr lang="fr-FR" sz="2400" b="1" i="0" strike="noStrike" cap="none" spc="0" baseline="0" dirty="0">
                <a:solidFill>
                  <a:srgbClr val="000000"/>
                </a:solidFill>
                <a:effectLst/>
                <a:latin typeface="Arial"/>
                <a:ea typeface="Arial"/>
                <a:cs typeface="Arial"/>
              </a:rPr>
              <a:t>Cette patiente ne peut pas prendre de </a:t>
            </a:r>
            <a:r>
              <a:rPr lang="fr-FR" sz="2400" b="1" i="0" strike="noStrike" cap="none" spc="0" baseline="0" dirty="0" err="1">
                <a:solidFill>
                  <a:srgbClr val="000000"/>
                </a:solidFill>
                <a:effectLst/>
                <a:latin typeface="Arial"/>
                <a:ea typeface="Arial"/>
                <a:cs typeface="Arial"/>
              </a:rPr>
              <a:t>Paxlovid</a:t>
            </a:r>
            <a:r>
              <a:rPr lang="fr-FR" sz="2400" b="1" i="0" strike="noStrike" cap="none" spc="0" baseline="0" dirty="0">
                <a:solidFill>
                  <a:srgbClr val="000000"/>
                </a:solidFill>
                <a:effectLst/>
                <a:latin typeface="Arial"/>
                <a:ea typeface="Arial"/>
                <a:cs typeface="Arial"/>
              </a:rPr>
              <a:t>, mais elle est candidate au </a:t>
            </a:r>
            <a:r>
              <a:rPr lang="fr-FR" sz="2400" b="1" i="0" strike="noStrike" cap="none" spc="0" baseline="0" dirty="0" err="1">
                <a:solidFill>
                  <a:srgbClr val="000000"/>
                </a:solidFill>
                <a:effectLst/>
                <a:latin typeface="Arial"/>
                <a:ea typeface="Arial"/>
                <a:cs typeface="Arial"/>
              </a:rPr>
              <a:t>molnupiravir</a:t>
            </a:r>
            <a:r>
              <a:rPr lang="fr-FR" sz="2400" b="1" i="0" strike="noStrike" cap="none" spc="0" baseline="0" dirty="0">
                <a:solidFill>
                  <a:srgbClr val="000000"/>
                </a:solidFill>
                <a:effectLst/>
                <a:latin typeface="Arial"/>
                <a:ea typeface="Arial"/>
                <a:cs typeface="Arial"/>
              </a:rPr>
              <a:t>, en raison du facteur de risque et sans autre contre-indication. </a:t>
            </a:r>
          </a:p>
          <a:p>
            <a:pPr algn="ctr"/>
            <a:endParaRPr lang="en-US" sz="2400" b="1" dirty="0">
              <a:highlight>
                <a:srgbClr val="00FF00"/>
              </a:highlight>
            </a:endParaRPr>
          </a:p>
          <a:p>
            <a:pPr algn="ctr"/>
            <a:r>
              <a:rPr lang="fr-FR" sz="2400" b="1" i="0" strike="noStrike" cap="none" spc="0" baseline="0" dirty="0">
                <a:solidFill>
                  <a:srgbClr val="000000"/>
                </a:solidFill>
                <a:effectLst/>
                <a:latin typeface="Arial"/>
                <a:ea typeface="Arial"/>
                <a:cs typeface="Arial"/>
              </a:rPr>
              <a:t>Prescrivez du </a:t>
            </a:r>
            <a:r>
              <a:rPr lang="fr-FR" sz="2400" b="1" i="0" strike="noStrike" cap="none" spc="0" baseline="0" dirty="0" err="1">
                <a:solidFill>
                  <a:srgbClr val="000000"/>
                </a:solidFill>
                <a:effectLst/>
                <a:latin typeface="Arial"/>
                <a:ea typeface="Arial"/>
                <a:cs typeface="Arial"/>
              </a:rPr>
              <a:t>molnupiravir</a:t>
            </a:r>
            <a:r>
              <a:rPr lang="fr-FR" sz="2400" b="1" i="0" strike="noStrike" cap="none" spc="0" baseline="0" dirty="0">
                <a:solidFill>
                  <a:srgbClr val="000000"/>
                </a:solidFill>
                <a:effectLst/>
                <a:latin typeface="Arial"/>
                <a:ea typeface="Arial"/>
                <a:cs typeface="Arial"/>
              </a:rPr>
              <a:t> !</a:t>
            </a:r>
          </a:p>
        </p:txBody>
      </p:sp>
    </p:spTree>
    <p:extLst>
      <p:ext uri="{BB962C8B-B14F-4D97-AF65-F5344CB8AC3E}">
        <p14:creationId xmlns:p14="http://schemas.microsoft.com/office/powerpoint/2010/main" val="39071910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7671-66DE-4E61-7287-BDC97BF1A2BD}"/>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pratique n° 6</a:t>
            </a:r>
          </a:p>
        </p:txBody>
      </p:sp>
      <p:sp>
        <p:nvSpPr>
          <p:cNvPr id="3" name="Content Placeholder 2">
            <a:extLst>
              <a:ext uri="{FF2B5EF4-FFF2-40B4-BE49-F238E27FC236}">
                <a16:creationId xmlns:a16="http://schemas.microsoft.com/office/drawing/2014/main" id="{B4C95142-83FC-CBB8-FFD1-0A3715CDB9E7}"/>
              </a:ext>
            </a:extLst>
          </p:cNvPr>
          <p:cNvSpPr>
            <a:spLocks noGrp="1"/>
          </p:cNvSpPr>
          <p:nvPr>
            <p:ph idx="1"/>
          </p:nvPr>
        </p:nvSpPr>
        <p:spPr>
          <a:xfrm>
            <a:off x="838200" y="1636730"/>
            <a:ext cx="9628762" cy="4932746"/>
          </a:xfrm>
        </p:spPr>
        <p:txBody>
          <a:bodyPr vert="horz" lIns="91440" tIns="45720" rIns="91440" bIns="45720" rtlCol="0" anchor="t">
            <a:noAutofit/>
          </a:bodyPr>
          <a:lstStyle/>
          <a:p>
            <a:r>
              <a:rPr lang="fr-FR" sz="2400" b="0" i="0" strike="noStrike" cap="none" spc="0" baseline="0" dirty="0">
                <a:solidFill>
                  <a:srgbClr val="262626"/>
                </a:solidFill>
                <a:effectLst/>
                <a:latin typeface="Arial"/>
                <a:ea typeface="Arial"/>
                <a:cs typeface="Arial"/>
              </a:rPr>
              <a:t>Un homme de 54 ans se présente à l’hôpital.</a:t>
            </a:r>
          </a:p>
          <a:p>
            <a:r>
              <a:rPr lang="fr-FR" sz="2400" b="0" i="0" strike="noStrike" cap="none" spc="0" baseline="0" dirty="0">
                <a:solidFill>
                  <a:srgbClr val="262626"/>
                </a:solidFill>
                <a:effectLst/>
                <a:latin typeface="Arial"/>
                <a:ea typeface="Arial"/>
                <a:cs typeface="Arial"/>
              </a:rPr>
              <a:t>Il a de la fièvre, mal à la gorge et une congestion. Il a également une légère toux, et 3 autres personnes de son domicile ont été malades au cours des derniers jours.  Ses symptômes ont commencé il y a deux jours.</a:t>
            </a:r>
          </a:p>
          <a:p>
            <a:r>
              <a:rPr lang="fr-FR" sz="2400" b="0" i="0" strike="noStrike" cap="none" spc="0" baseline="0" dirty="0">
                <a:solidFill>
                  <a:srgbClr val="262626"/>
                </a:solidFill>
                <a:effectLst/>
                <a:latin typeface="Arial"/>
                <a:ea typeface="Arial"/>
                <a:cs typeface="Arial"/>
              </a:rPr>
              <a:t>Signes vitaux : Fréquence cardiaque 76 ; Fréquence respiratoire : 12 ; SpO2 : 98 % ; TA 118/65 ; Temp. 37,9 °C</a:t>
            </a:r>
          </a:p>
          <a:p>
            <a:r>
              <a:rPr lang="fr-FR" sz="2400" b="0" i="0" strike="noStrike" cap="none" spc="0" baseline="0" dirty="0">
                <a:solidFill>
                  <a:srgbClr val="262626"/>
                </a:solidFill>
                <a:effectLst/>
                <a:latin typeface="Arial"/>
                <a:ea typeface="Arial"/>
                <a:cs typeface="Arial"/>
              </a:rPr>
              <a:t>Le patient n’éprouve pas de difficultés à respirer, ses poumons sont dégagés, il est alerte et orienté, pas de détresse aiguë.</a:t>
            </a:r>
          </a:p>
        </p:txBody>
      </p:sp>
    </p:spTree>
    <p:extLst>
      <p:ext uri="{BB962C8B-B14F-4D97-AF65-F5344CB8AC3E}">
        <p14:creationId xmlns:p14="http://schemas.microsoft.com/office/powerpoint/2010/main" val="320069891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0997E-85F3-9A32-1FDA-7656882569D5}"/>
              </a:ext>
            </a:extLst>
          </p:cNvPr>
          <p:cNvSpPr>
            <a:spLocks noGrp="1"/>
          </p:cNvSpPr>
          <p:nvPr>
            <p:ph idx="1"/>
          </p:nvPr>
        </p:nvSpPr>
        <p:spPr/>
        <p:txBody>
          <a:bodyPr/>
          <a:lstStyle/>
          <a:p>
            <a:r>
              <a:rPr lang="fr-FR" sz="2800" b="1" i="0" strike="noStrike" cap="none" spc="0" baseline="0">
                <a:solidFill>
                  <a:srgbClr val="262626"/>
                </a:solidFill>
                <a:effectLst/>
                <a:latin typeface="Arial"/>
                <a:ea typeface="Arial"/>
                <a:cs typeface="Arial"/>
              </a:rPr>
              <a:t>Ce patient est-il atteint de la COVID ?</a:t>
            </a:r>
          </a:p>
          <a:p>
            <a:pPr lvl="1"/>
            <a:r>
              <a:rPr lang="fr-FR" sz="2400" b="0" i="0" strike="noStrike" cap="none" spc="0" baseline="0">
                <a:solidFill>
                  <a:srgbClr val="262626"/>
                </a:solidFill>
                <a:effectLst/>
                <a:latin typeface="Arial"/>
                <a:ea typeface="Arial"/>
                <a:cs typeface="Arial"/>
              </a:rPr>
              <a:t>Oui, confirmé par un test antigénique rapide.</a:t>
            </a:r>
          </a:p>
          <a:p>
            <a:r>
              <a:rPr lang="fr-FR" sz="2800" b="1" i="0" strike="noStrike" cap="none" spc="0" baseline="0">
                <a:solidFill>
                  <a:srgbClr val="262626"/>
                </a:solidFill>
                <a:effectLst/>
                <a:latin typeface="Arial"/>
                <a:ea typeface="Arial"/>
                <a:cs typeface="Arial"/>
              </a:rPr>
              <a:t>Ce patient présente-t-il des symptômes graves ?</a:t>
            </a:r>
          </a:p>
          <a:p>
            <a:pPr lvl="1"/>
            <a:r>
              <a:rPr lang="fr-FR" sz="2400" b="0" i="0" strike="noStrike" cap="none" spc="0" baseline="0">
                <a:solidFill>
                  <a:srgbClr val="262626"/>
                </a:solidFill>
                <a:effectLst/>
                <a:latin typeface="Arial"/>
                <a:ea typeface="Arial"/>
                <a:cs typeface="Arial"/>
              </a:rPr>
              <a:t>Non, il ne répond pas aux critères de maladie sévère. Son oxygénation est normale.</a:t>
            </a:r>
          </a:p>
          <a:p>
            <a:r>
              <a:rPr lang="fr-FR" sz="2800" b="1" i="0" strike="noStrike" cap="none" spc="0" baseline="0">
                <a:solidFill>
                  <a:srgbClr val="262626"/>
                </a:solidFill>
                <a:effectLst/>
                <a:latin typeface="Arial"/>
                <a:ea typeface="Arial"/>
                <a:cs typeface="Arial"/>
              </a:rPr>
              <a:t>A-t-il présenté des symptômes pendant moins de cinq jours ?</a:t>
            </a:r>
          </a:p>
          <a:p>
            <a:pPr lvl="1"/>
            <a:r>
              <a:rPr lang="fr-FR" sz="2400" b="0" i="0" strike="noStrike" cap="none" spc="0" baseline="0">
                <a:solidFill>
                  <a:srgbClr val="262626"/>
                </a:solidFill>
                <a:effectLst/>
                <a:latin typeface="Arial"/>
                <a:ea typeface="Arial"/>
                <a:cs typeface="Arial"/>
              </a:rPr>
              <a:t>Oui, ses symptômes ont commencé il y a deux jours.</a:t>
            </a:r>
          </a:p>
        </p:txBody>
      </p:sp>
      <p:sp>
        <p:nvSpPr>
          <p:cNvPr id="2" name="Title 1">
            <a:extLst>
              <a:ext uri="{FF2B5EF4-FFF2-40B4-BE49-F238E27FC236}">
                <a16:creationId xmlns:a16="http://schemas.microsoft.com/office/drawing/2014/main" id="{03DC17F3-31E8-2FA9-4680-54328A007F1B}"/>
              </a:ext>
            </a:extLst>
          </p:cNvPr>
          <p:cNvSpPr>
            <a:spLocks noGrp="1"/>
          </p:cNvSpPr>
          <p:nvPr>
            <p:ph type="title"/>
          </p:nvPr>
        </p:nvSpPr>
        <p:spPr/>
        <p:txBody>
          <a:bodyPr/>
          <a:lstStyle/>
          <a:p>
            <a:r>
              <a:rPr lang="fr-FR" sz="3600" b="1" i="0" strike="noStrike" cap="none" spc="0" baseline="0">
                <a:solidFill>
                  <a:srgbClr val="577F9F"/>
                </a:solidFill>
                <a:effectLst/>
                <a:latin typeface="Arial"/>
                <a:ea typeface="Arial"/>
                <a:cs typeface="Arial"/>
              </a:rPr>
              <a:t>Cas n° 6 : suite</a:t>
            </a:r>
          </a:p>
        </p:txBody>
      </p:sp>
    </p:spTree>
    <p:extLst>
      <p:ext uri="{BB962C8B-B14F-4D97-AF65-F5344CB8AC3E}">
        <p14:creationId xmlns:p14="http://schemas.microsoft.com/office/powerpoint/2010/main" val="2620322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EA81-3890-0965-2FCA-FEDD9A79612A}"/>
              </a:ext>
            </a:extLst>
          </p:cNvPr>
          <p:cNvSpPr>
            <a:spLocks noGrp="1"/>
          </p:cNvSpPr>
          <p:nvPr>
            <p:ph type="title"/>
          </p:nvPr>
        </p:nvSpPr>
        <p:spPr>
          <a:xfrm>
            <a:off x="468549" y="288524"/>
            <a:ext cx="8543925" cy="800039"/>
          </a:xfrm>
        </p:spPr>
        <p:txBody>
          <a:bodyPr/>
          <a:lstStyle/>
          <a:p>
            <a:r>
              <a:rPr lang="fr-FR" sz="3600" b="1" i="0" strike="noStrike" cap="none" spc="0" baseline="0">
                <a:solidFill>
                  <a:srgbClr val="577F9F"/>
                </a:solidFill>
                <a:effectLst/>
                <a:latin typeface="Arial"/>
                <a:ea typeface="Arial"/>
                <a:cs typeface="Arial"/>
              </a:rPr>
              <a:t>Cas n° 6 : suite</a:t>
            </a:r>
          </a:p>
        </p:txBody>
      </p:sp>
      <p:sp>
        <p:nvSpPr>
          <p:cNvPr id="3" name="Content Placeholder 2">
            <a:extLst>
              <a:ext uri="{FF2B5EF4-FFF2-40B4-BE49-F238E27FC236}">
                <a16:creationId xmlns:a16="http://schemas.microsoft.com/office/drawing/2014/main" id="{D66E85AE-F912-60AA-3DFE-517C8F77589F}"/>
              </a:ext>
            </a:extLst>
          </p:cNvPr>
          <p:cNvSpPr>
            <a:spLocks noGrp="1"/>
          </p:cNvSpPr>
          <p:nvPr>
            <p:ph idx="1"/>
          </p:nvPr>
        </p:nvSpPr>
        <p:spPr>
          <a:xfrm>
            <a:off x="877111" y="1305990"/>
            <a:ext cx="10426429" cy="4083133"/>
          </a:xfrm>
        </p:spPr>
        <p:txBody>
          <a:bodyPr/>
          <a:lstStyle/>
          <a:p>
            <a:r>
              <a:rPr lang="fr-FR" sz="2400" b="1" i="0" strike="noStrike" cap="none" spc="0" baseline="0" dirty="0">
                <a:solidFill>
                  <a:srgbClr val="262626"/>
                </a:solidFill>
                <a:effectLst/>
                <a:latin typeface="Arial"/>
                <a:ea typeface="Arial"/>
                <a:cs typeface="Arial"/>
              </a:rPr>
              <a:t>Ce patient est-il un patient à haut risque ?</a:t>
            </a:r>
          </a:p>
          <a:p>
            <a:pPr lvl="1"/>
            <a:r>
              <a:rPr lang="fr-FR" sz="2000" b="0" i="0" strike="noStrike" cap="none" spc="0" baseline="0" dirty="0">
                <a:solidFill>
                  <a:srgbClr val="262626"/>
                </a:solidFill>
                <a:effectLst/>
                <a:latin typeface="Arial"/>
                <a:ea typeface="Arial"/>
                <a:cs typeface="Arial"/>
              </a:rPr>
              <a:t>Oui, en posant des questions supplémentaires, vous apprenez qu’il est diabétique, a un taux élevé de cholestérol et est infecté par le VIH</a:t>
            </a:r>
          </a:p>
          <a:p>
            <a:r>
              <a:rPr lang="fr-FR" sz="2400" b="1" i="0" strike="noStrike" cap="none" spc="0" baseline="0" dirty="0">
                <a:solidFill>
                  <a:srgbClr val="262626"/>
                </a:solidFill>
                <a:effectLst/>
                <a:latin typeface="Arial"/>
                <a:ea typeface="Arial"/>
                <a:cs typeface="Arial"/>
              </a:rPr>
              <a:t>Prend-il également des médicaments qui pourraient être contre-indiqués ou nécessiter un ajustement ?</a:t>
            </a:r>
          </a:p>
          <a:p>
            <a:pPr lvl="1"/>
            <a:r>
              <a:rPr lang="fr-FR" sz="2000" b="0" i="0" strike="noStrike" cap="none" spc="0" baseline="0" dirty="0">
                <a:solidFill>
                  <a:srgbClr val="262626"/>
                </a:solidFill>
                <a:effectLst/>
                <a:latin typeface="Arial"/>
                <a:ea typeface="Arial"/>
                <a:cs typeface="Arial"/>
              </a:rPr>
              <a:t>Oui, il prend du </a:t>
            </a:r>
            <a:r>
              <a:rPr lang="fr-FR" sz="2000" b="0" i="0" strike="noStrike" cap="none" spc="0" baseline="0" dirty="0" err="1">
                <a:solidFill>
                  <a:srgbClr val="262626"/>
                </a:solidFill>
                <a:effectLst/>
                <a:latin typeface="Arial"/>
                <a:ea typeface="Arial"/>
                <a:cs typeface="Arial"/>
              </a:rPr>
              <a:t>biktarvy</a:t>
            </a:r>
            <a:r>
              <a:rPr lang="fr-FR" sz="2000" b="0" i="0" strike="noStrike" cap="none" spc="0" baseline="0" dirty="0">
                <a:solidFill>
                  <a:srgbClr val="262626"/>
                </a:solidFill>
                <a:effectLst/>
                <a:latin typeface="Arial"/>
                <a:ea typeface="Arial"/>
                <a:cs typeface="Arial"/>
              </a:rPr>
              <a:t> (</a:t>
            </a:r>
            <a:r>
              <a:rPr lang="fr-FR" sz="2000" b="0" i="0" strike="noStrike" cap="none" spc="0" baseline="0" dirty="0" err="1">
                <a:solidFill>
                  <a:srgbClr val="000000"/>
                </a:solidFill>
                <a:effectLst/>
                <a:latin typeface="Arial"/>
                <a:ea typeface="Arial"/>
                <a:cs typeface="Arial"/>
              </a:rPr>
              <a:t>bictégravir</a:t>
            </a:r>
            <a:r>
              <a:rPr lang="fr-FR" sz="2000" b="0" i="0" strike="noStrike" cap="none" spc="0" baseline="0" dirty="0">
                <a:solidFill>
                  <a:srgbClr val="000000"/>
                </a:solidFill>
                <a:effectLst/>
                <a:latin typeface="Arial"/>
                <a:ea typeface="Arial"/>
                <a:cs typeface="Arial"/>
              </a:rPr>
              <a:t>/</a:t>
            </a:r>
            <a:r>
              <a:rPr lang="fr-FR" sz="2000" b="0" i="0" strike="noStrike" cap="none" spc="0" baseline="0" dirty="0" err="1">
                <a:solidFill>
                  <a:srgbClr val="000000"/>
                </a:solidFill>
                <a:effectLst/>
                <a:latin typeface="Arial"/>
                <a:ea typeface="Arial"/>
                <a:cs typeface="Arial"/>
              </a:rPr>
              <a:t>emtricitabine</a:t>
            </a:r>
            <a:r>
              <a:rPr lang="fr-FR" sz="2000" b="0" i="0" strike="noStrike" cap="none" spc="0" baseline="0" dirty="0">
                <a:solidFill>
                  <a:srgbClr val="000000"/>
                </a:solidFill>
                <a:effectLst/>
                <a:latin typeface="Arial"/>
                <a:ea typeface="Arial"/>
                <a:cs typeface="Arial"/>
              </a:rPr>
              <a:t>/</a:t>
            </a:r>
            <a:r>
              <a:rPr lang="fr-FR" sz="2000" b="0" i="0" strike="noStrike" cap="none" spc="0" baseline="0" dirty="0" err="1">
                <a:solidFill>
                  <a:srgbClr val="000000"/>
                </a:solidFill>
                <a:effectLst/>
                <a:latin typeface="Arial"/>
                <a:ea typeface="Arial"/>
                <a:cs typeface="Arial"/>
              </a:rPr>
              <a:t>ténofovir</a:t>
            </a:r>
            <a:r>
              <a:rPr lang="fr-FR" sz="2000" b="0" i="0" strike="noStrike" cap="none" spc="0" baseline="0" dirty="0">
                <a:solidFill>
                  <a:srgbClr val="000000"/>
                </a:solidFill>
                <a:effectLst/>
                <a:latin typeface="Arial"/>
                <a:ea typeface="Arial"/>
                <a:cs typeface="Arial"/>
              </a:rPr>
              <a:t> </a:t>
            </a:r>
            <a:r>
              <a:rPr lang="fr-FR" sz="2000" b="0" i="0" strike="noStrike" cap="none" spc="0" baseline="0" dirty="0" err="1">
                <a:solidFill>
                  <a:srgbClr val="000000"/>
                </a:solidFill>
                <a:effectLst/>
                <a:latin typeface="Arial"/>
                <a:ea typeface="Arial"/>
                <a:cs typeface="Arial"/>
              </a:rPr>
              <a:t>alafénamide</a:t>
            </a:r>
            <a:r>
              <a:rPr lang="fr-FR" sz="2000" b="0" i="0" strike="noStrike" cap="none" spc="0" baseline="0" dirty="0">
                <a:solidFill>
                  <a:srgbClr val="000000"/>
                </a:solidFill>
                <a:effectLst/>
                <a:latin typeface="Arial"/>
                <a:ea typeface="Arial"/>
                <a:cs typeface="Arial"/>
              </a:rPr>
              <a:t>) pour le VIH, qui est bien contrôlé, de la metformine pour le diabète et de la simvastatine pour son cholestérol.</a:t>
            </a:r>
            <a:endParaRPr lang="en-US" sz="2000" dirty="0"/>
          </a:p>
          <a:p>
            <a:r>
              <a:rPr lang="fr-FR" sz="2400" b="1" i="0" strike="noStrike" cap="none" spc="0" baseline="0" dirty="0">
                <a:solidFill>
                  <a:srgbClr val="262626"/>
                </a:solidFill>
                <a:effectLst/>
                <a:latin typeface="Arial"/>
                <a:ea typeface="Arial"/>
                <a:cs typeface="Arial"/>
              </a:rPr>
              <a:t>Souffre-t-il d’une maladie rénale ou hépatique grave ?</a:t>
            </a:r>
          </a:p>
          <a:p>
            <a:pPr lvl="1"/>
            <a:r>
              <a:rPr lang="fr-FR" sz="2000" b="0" i="0" strike="noStrike" cap="none" spc="0" baseline="0" dirty="0">
                <a:solidFill>
                  <a:srgbClr val="262626"/>
                </a:solidFill>
                <a:effectLst/>
                <a:latin typeface="Arial"/>
                <a:ea typeface="Arial"/>
                <a:cs typeface="Arial"/>
              </a:rPr>
              <a:t>Non, il n’a pas de maladie rénale ou hépatique grave.</a:t>
            </a:r>
          </a:p>
          <a:p>
            <a:pPr marL="346075" lvl="1" indent="0">
              <a:buNone/>
            </a:pPr>
            <a:endParaRPr lang="en-US" sz="2000" dirty="0"/>
          </a:p>
        </p:txBody>
      </p:sp>
      <p:sp>
        <p:nvSpPr>
          <p:cNvPr id="4" name="TextBox 3">
            <a:extLst>
              <a:ext uri="{FF2B5EF4-FFF2-40B4-BE49-F238E27FC236}">
                <a16:creationId xmlns:a16="http://schemas.microsoft.com/office/drawing/2014/main" id="{4D4F3FE2-C3F1-515C-23EF-2E9B59CE21CA}"/>
              </a:ext>
            </a:extLst>
          </p:cNvPr>
          <p:cNvSpPr txBox="1"/>
          <p:nvPr/>
        </p:nvSpPr>
        <p:spPr>
          <a:xfrm>
            <a:off x="541506" y="5369147"/>
            <a:ext cx="11108987" cy="1015663"/>
          </a:xfrm>
          <a:prstGeom prst="rect">
            <a:avLst/>
          </a:prstGeom>
          <a:noFill/>
        </p:spPr>
        <p:txBody>
          <a:bodyPr wrap="square" rtlCol="0">
            <a:spAutoFit/>
          </a:bodyPr>
          <a:lstStyle/>
          <a:p>
            <a:pPr algn="ctr"/>
            <a:r>
              <a:rPr lang="fr-FR" sz="2000" b="1" i="0" strike="noStrike" cap="none" spc="0" baseline="0" dirty="0">
                <a:solidFill>
                  <a:srgbClr val="000000"/>
                </a:solidFill>
                <a:effectLst/>
                <a:latin typeface="Arial"/>
                <a:ea typeface="Arial"/>
                <a:cs typeface="Arial"/>
              </a:rPr>
              <a:t>Ce patient est éligible pour le </a:t>
            </a:r>
            <a:r>
              <a:rPr lang="fr-FR" sz="2000" b="1" i="0" strike="noStrike" cap="none" spc="0" baseline="0" dirty="0" err="1">
                <a:solidFill>
                  <a:srgbClr val="000000"/>
                </a:solidFill>
                <a:effectLst/>
                <a:latin typeface="Arial"/>
                <a:ea typeface="Arial"/>
                <a:cs typeface="Arial"/>
              </a:rPr>
              <a:t>Paxlovid</a:t>
            </a:r>
            <a:r>
              <a:rPr lang="fr-FR" sz="2000" b="1" i="0" strike="noStrike" cap="none" spc="0" baseline="0" dirty="0">
                <a:solidFill>
                  <a:srgbClr val="000000"/>
                </a:solidFill>
                <a:effectLst/>
                <a:latin typeface="Arial"/>
                <a:ea typeface="Arial"/>
                <a:cs typeface="Arial"/>
              </a:rPr>
              <a:t> ! </a:t>
            </a:r>
          </a:p>
          <a:p>
            <a:pPr algn="ctr"/>
            <a:r>
              <a:rPr lang="fr-FR" sz="2000" b="1" i="0" strike="noStrike" cap="none" spc="0" baseline="0" dirty="0">
                <a:solidFill>
                  <a:srgbClr val="000000"/>
                </a:solidFill>
                <a:effectLst/>
                <a:latin typeface="Arial"/>
                <a:ea typeface="Arial"/>
                <a:cs typeface="Arial"/>
              </a:rPr>
              <a:t>Il doit ajuster sa dose de simvastatine (arrêter 12 heures avant la première dose de </a:t>
            </a:r>
            <a:r>
              <a:rPr lang="fr-FR" sz="2000" b="1" i="0" strike="noStrike" cap="none" spc="0" baseline="0" dirty="0" err="1">
                <a:solidFill>
                  <a:srgbClr val="000000"/>
                </a:solidFill>
                <a:effectLst/>
                <a:latin typeface="Arial"/>
                <a:ea typeface="Arial"/>
                <a:cs typeface="Arial"/>
              </a:rPr>
              <a:t>Paxlovid</a:t>
            </a:r>
            <a:r>
              <a:rPr lang="fr-FR" sz="2000" b="1" i="0" strike="noStrike" cap="none" spc="0" baseline="0" dirty="0">
                <a:solidFill>
                  <a:srgbClr val="000000"/>
                </a:solidFill>
                <a:effectLst/>
                <a:latin typeface="Arial"/>
                <a:ea typeface="Arial"/>
                <a:cs typeface="Arial"/>
              </a:rPr>
              <a:t>, pendant le traitement durant 5 jours et pendant 5 jours par la suite).</a:t>
            </a:r>
          </a:p>
        </p:txBody>
      </p:sp>
    </p:spTree>
    <p:extLst>
      <p:ext uri="{BB962C8B-B14F-4D97-AF65-F5344CB8AC3E}">
        <p14:creationId xmlns:p14="http://schemas.microsoft.com/office/powerpoint/2010/main" val="34972306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1.10.31"/>
  <p:tag name="AS_TITLE" val="Aspose.Slides for Java"/>
  <p:tag name="AS_VERSION" val="21.10"/>
</p:tagLst>
</file>

<file path=ppt/theme/theme1.xml><?xml version="1.0" encoding="utf-8"?>
<a:theme xmlns:a="http://schemas.openxmlformats.org/drawingml/2006/main" name="ThemeEp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7E93A5ADF3644A8C806F222336F06E" ma:contentTypeVersion="18" ma:contentTypeDescription="Create a new document." ma:contentTypeScope="" ma:versionID="07c424a8be0a5130d5d1a2d6b36678ec">
  <xsd:schema xmlns:xsd="http://www.w3.org/2001/XMLSchema" xmlns:xs="http://www.w3.org/2001/XMLSchema" xmlns:p="http://schemas.microsoft.com/office/2006/metadata/properties" xmlns:ns1="http://schemas.microsoft.com/sharepoint/v3" xmlns:ns2="d0061474-bead-42c2-8024-4c6c5e2c71fe" xmlns:ns3="6730796f-a597-4ef5-b1dc-f445f3297e3b" targetNamespace="http://schemas.microsoft.com/office/2006/metadata/properties" ma:root="true" ma:fieldsID="7141b6c2bf21ecee4301a573f16c8e1f" ns1:_="" ns2:_="" ns3:_="">
    <xsd:import namespace="http://schemas.microsoft.com/sharepoint/v3"/>
    <xsd:import namespace="d0061474-bead-42c2-8024-4c6c5e2c71fe"/>
    <xsd:import namespace="6730796f-a597-4ef5-b1dc-f445f3297e3b"/>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061474-bead-42c2-8024-4c6c5e2c71f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c071807-aa7e-4661-a2e6-f95c2e1ef04d}" ma:internalName="TaxCatchAll" ma:showField="CatchAllData" ma:web="d0061474-bead-42c2-8024-4c6c5e2c71f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30796f-a597-4ef5-b1dc-f445f3297e3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d0061474-bead-42c2-8024-4c6c5e2c71fe">
      <UserInfo>
        <DisplayName>Rebecca Dirks</DisplayName>
        <AccountId>24</AccountId>
        <AccountType/>
      </UserInfo>
      <UserInfo>
        <DisplayName>Becca Goldman</DisplayName>
        <AccountId>82</AccountId>
        <AccountType/>
      </UserInfo>
      <UserInfo>
        <DisplayName>Harsha Rajashekharaiah</DisplayName>
        <AccountId>68</AccountId>
        <AccountType/>
      </UserInfo>
      <UserInfo>
        <DisplayName>Rabab Almoayad</DisplayName>
        <AccountId>69</AccountId>
        <AccountType/>
      </UserInfo>
      <UserInfo>
        <DisplayName>John Macom</DisplayName>
        <AccountId>166</AccountId>
        <AccountType/>
      </UserInfo>
      <UserInfo>
        <DisplayName>Efua Orleans-Lindsay</DisplayName>
        <AccountId>73</AccountId>
        <AccountType/>
      </UserInfo>
      <UserInfo>
        <DisplayName>Stephanie Price</DisplayName>
        <AccountId>71</AccountId>
        <AccountType/>
      </UserInfo>
      <UserInfo>
        <DisplayName>Helene Rodriguez Sherman</DisplayName>
        <AccountId>29</AccountId>
        <AccountType/>
      </UserInfo>
      <UserInfo>
        <DisplayName>Kayla Stankevitz</DisplayName>
        <AccountId>75</AccountId>
        <AccountType/>
      </UserInfo>
      <UserInfo>
        <DisplayName>Bridget Buckley</DisplayName>
        <AccountId>76</AccountId>
        <AccountType/>
      </UserInfo>
      <UserInfo>
        <DisplayName>Hannah Skelly</DisplayName>
        <AccountId>77</AccountId>
        <AccountType/>
      </UserInfo>
      <UserInfo>
        <DisplayName>Liz Kariuki</DisplayName>
        <AccountId>46</AccountId>
        <AccountType/>
      </UserInfo>
      <UserInfo>
        <DisplayName>Sarah Dixon</DisplayName>
        <AccountId>78</AccountId>
        <AccountType/>
      </UserInfo>
      <UserInfo>
        <DisplayName>Moses Bateganya</DisplayName>
        <AccountId>41</AccountId>
        <AccountType/>
      </UserInfo>
      <UserInfo>
        <DisplayName>EPIC</DisplayName>
        <AccountId>79</AccountId>
        <AccountType/>
      </UserInfo>
      <UserInfo>
        <DisplayName>Edouard Waly Dione</DisplayName>
        <AccountId>52</AccountId>
        <AccountType/>
      </UserInfo>
      <UserInfo>
        <DisplayName>Anny Chasson</DisplayName>
        <AccountId>61</AccountId>
        <AccountType/>
      </UserInfo>
      <UserInfo>
        <DisplayName>Riley Carbone</DisplayName>
        <AccountId>80</AccountId>
        <AccountType/>
      </UserInfo>
      <UserInfo>
        <DisplayName>Chris Obermeyer</DisplayName>
        <AccountId>81</AccountId>
        <AccountType/>
      </UserInfo>
      <UserInfo>
        <DisplayName>Trishna Govil</DisplayName>
        <AccountId>64</AccountId>
        <AccountType/>
      </UserInfo>
      <UserInfo>
        <DisplayName>Ije Nnachetta</DisplayName>
        <AccountId>65</AccountId>
        <AccountType/>
      </UserInfo>
      <UserInfo>
        <DisplayName>Mirwais Rahimzai</DisplayName>
        <AccountId>66</AccountId>
        <AccountType/>
      </UserInfo>
      <UserInfo>
        <DisplayName>Emma Sell-Goodhand</DisplayName>
        <AccountId>83</AccountId>
        <AccountType/>
      </UserInfo>
      <UserInfo>
        <DisplayName>Olivia Ferguson</DisplayName>
        <AccountId>84</AccountId>
        <AccountType/>
      </UserInfo>
      <UserInfo>
        <DisplayName>System Account</DisplayName>
        <AccountId>1073741823</AccountId>
        <AccountType/>
      </UserInfo>
      <UserInfo>
        <DisplayName>RTP.IT.Helpdesk</DisplayName>
        <AccountId>85</AccountId>
        <AccountType/>
      </UserInfo>
      <UserInfo>
        <DisplayName>RTP.IT.SRV</DisplayName>
        <AccountId>86</AccountId>
        <AccountType/>
      </UserInfo>
      <UserInfo>
        <DisplayName>SDriveDV3</DisplayName>
        <AccountId>87</AccountId>
        <AccountType/>
      </UserInfo>
      <UserInfo>
        <DisplayName>Heather Chotvacs</DisplayName>
        <AccountId>3911</AccountId>
        <AccountType/>
      </UserInfo>
      <UserInfo>
        <DisplayName>Laurent Ferradini</DisplayName>
        <AccountId>427</AccountId>
        <AccountType/>
      </UserInfo>
      <UserInfo>
        <DisplayName>Wame Dikobe</DisplayName>
        <AccountId>121</AccountId>
        <AccountType/>
      </UserInfo>
      <UserInfo>
        <DisplayName>Virginia Letsatsi-Modise</DisplayName>
        <AccountId>1146</AccountId>
        <AccountType/>
      </UserInfo>
      <UserInfo>
        <DisplayName>Sandra Georges</DisplayName>
        <AccountId>145</AccountId>
        <AccountType/>
      </UserInfo>
      <UserInfo>
        <DisplayName>Virginie Ettiegne-Traore</DisplayName>
        <AccountId>5679</AccountId>
        <AccountType/>
      </UserInfo>
      <UserInfo>
        <DisplayName>Jeannine You  Lathe</DisplayName>
        <AccountId>2023</AccountId>
        <AccountType/>
      </UserInfo>
      <UserInfo>
        <DisplayName>Christian Nkama</DisplayName>
        <AccountId>2177</AccountId>
        <AccountType/>
      </UserInfo>
      <UserInfo>
        <DisplayName>Ngonidzashe Madidi</DisplayName>
        <AccountId>4986</AccountId>
        <AccountType/>
      </UserInfo>
      <UserInfo>
        <DisplayName>David Chilongozi</DisplayName>
        <AccountId>3168</AccountId>
        <AccountType/>
      </UserInfo>
      <UserInfo>
        <DisplayName>Pamela Gunda</DisplayName>
        <AccountId>3301</AccountId>
        <AccountType/>
      </UserInfo>
      <UserInfo>
        <DisplayName>Selly Ba</DisplayName>
        <AccountId>4255</AccountId>
        <AccountType/>
      </UserInfo>
      <UserInfo>
        <DisplayName>Jules Bashi Bagendabanga</DisplayName>
        <AccountId>150</AccountId>
        <AccountType/>
      </UserInfo>
      <UserInfo>
        <DisplayName>Valeria Bahamondes</DisplayName>
        <AccountId>5623</AccountId>
        <AccountType/>
      </UserInfo>
      <UserInfo>
        <DisplayName>Nilufar Rakhmanova</DisplayName>
        <AccountId>1226</AccountId>
        <AccountType/>
      </UserInfo>
      <UserInfo>
        <DisplayName>Mary Kariuki</DisplayName>
        <AccountId>5474</AccountId>
        <AccountType/>
      </UserInfo>
      <UserInfo>
        <DisplayName>Andrea Surette</DisplayName>
        <AccountId>67</AccountId>
        <AccountType/>
      </UserInfo>
    </SharedWithUsers>
    <TaxCatchAll xmlns="d0061474-bead-42c2-8024-4c6c5e2c71fe" xsi:nil="true"/>
    <lcf76f155ced4ddcb4097134ff3c332f xmlns="6730796f-a597-4ef5-b1dc-f445f3297e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AA3BC6-300E-4E89-AA21-9C40AC38BBF6}">
  <ds:schemaRefs>
    <ds:schemaRef ds:uri="http://schemas.microsoft.com/sharepoint/v3/contenttype/forms"/>
  </ds:schemaRefs>
</ds:datastoreItem>
</file>

<file path=customXml/itemProps2.xml><?xml version="1.0" encoding="utf-8"?>
<ds:datastoreItem xmlns:ds="http://schemas.openxmlformats.org/officeDocument/2006/customXml" ds:itemID="{4F44F687-5CBC-4722-9436-875240846E60}">
  <ds:schemaRefs>
    <ds:schemaRef ds:uri="6730796f-a597-4ef5-b1dc-f445f3297e3b"/>
    <ds:schemaRef ds:uri="d0061474-bead-42c2-8024-4c6c5e2c71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54CD4A-5AF3-4F48-BEB6-7B5E029AC009}">
  <ds:schemaRefs>
    <ds:schemaRef ds:uri="http://purl.org/dc/dcmitype/"/>
    <ds:schemaRef ds:uri="http://schemas.microsoft.com/office/2006/documentManagement/types"/>
    <ds:schemaRef ds:uri="http://purl.org/dc/elements/1.1/"/>
    <ds:schemaRef ds:uri="http://www.w3.org/XML/1998/namespace"/>
    <ds:schemaRef ds:uri="http://purl.org/dc/terms/"/>
    <ds:schemaRef ds:uri="6730796f-a597-4ef5-b1dc-f445f3297e3b"/>
    <ds:schemaRef ds:uri="http://schemas.microsoft.com/office/infopath/2007/PartnerControls"/>
    <ds:schemaRef ds:uri="http://schemas.microsoft.com/office/2006/metadata/properties"/>
    <ds:schemaRef ds:uri="http://schemas.openxmlformats.org/package/2006/metadata/core-properties"/>
    <ds:schemaRef ds:uri="d0061474-bead-42c2-8024-4c6c5e2c71f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1422</TotalTime>
  <Words>17350</Words>
  <Application>Microsoft Office PowerPoint</Application>
  <PresentationFormat>Widescreen</PresentationFormat>
  <Paragraphs>1172</Paragraphs>
  <Slides>112</Slides>
  <Notes>90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112</vt:i4>
      </vt:variant>
    </vt:vector>
  </HeadingPairs>
  <TitlesOfParts>
    <vt:vector size="122" baseType="lpstr">
      <vt:lpstr>Arial</vt:lpstr>
      <vt:lpstr>Calibri</vt:lpstr>
      <vt:lpstr>Courier New</vt:lpstr>
      <vt:lpstr>Helvetica</vt:lpstr>
      <vt:lpstr>Helvetica Neue</vt:lpstr>
      <vt:lpstr>Segoe UI</vt:lpstr>
      <vt:lpstr>Times New Roman</vt:lpstr>
      <vt:lpstr>Varela Round</vt:lpstr>
      <vt:lpstr>Wingdings</vt:lpstr>
      <vt:lpstr>ThemeEpiC</vt:lpstr>
      <vt:lpstr>Dépister et traiter la COVID-19 : formation clinique pour les professionnels de la santé</vt:lpstr>
      <vt:lpstr>Éléments de formation</vt:lpstr>
      <vt:lpstr>COVID-19 : aperçu et situation actuelle</vt:lpstr>
      <vt:lpstr>Qu’est-ce que la COVID-19 ?</vt:lpstr>
      <vt:lpstr>Signes et symptômes de la COVID-19</vt:lpstr>
      <vt:lpstr>Chronologie de la pandémie de COVID-19</vt:lpstr>
      <vt:lpstr>Variants</vt:lpstr>
      <vt:lpstr>Vaccins</vt:lpstr>
      <vt:lpstr>Évolution et amélioration du traitement</vt:lpstr>
      <vt:lpstr>Ce qui va suivre</vt:lpstr>
      <vt:lpstr>Dépistage de la COVID-19 : qui, quand et comment</vt:lpstr>
      <vt:lpstr>Objectifs</vt:lpstr>
      <vt:lpstr>Qui doit se faire dépister pour la COVID-19 ?</vt:lpstr>
      <vt:lpstr>Qu’en est-il des personnes présentant des symptômes légers ?</vt:lpstr>
      <vt:lpstr>Qu’en est-il des personnes vaccinées ?</vt:lpstr>
      <vt:lpstr>Différents types de tests</vt:lpstr>
      <vt:lpstr>PowerPoint Presentation</vt:lpstr>
      <vt:lpstr>Il est préférable d’effectuer des tests précoces !</vt:lpstr>
      <vt:lpstr>Comment effectuer un test rapide :</vt:lpstr>
      <vt:lpstr>PowerPoint Presentation</vt:lpstr>
      <vt:lpstr>Envisager des tests communautaires</vt:lpstr>
      <vt:lpstr>Demande croissante de dépistage</vt:lpstr>
      <vt:lpstr>Triage, prévention et contrôle des infections et voies d’orientation pour les patients atteints de la COVID-19 </vt:lpstr>
      <vt:lpstr>Objectifs</vt:lpstr>
      <vt:lpstr>Triage : identifier</vt:lpstr>
      <vt:lpstr>Outils        Questions</vt:lpstr>
      <vt:lpstr>Équipement recommandé</vt:lpstr>
      <vt:lpstr>Signes vitaux : adultes</vt:lpstr>
      <vt:lpstr>Signes vitaux : pédiatrie</vt:lpstr>
      <vt:lpstr>Prévention et contrôle des infections</vt:lpstr>
      <vt:lpstr>Ressources PCI</vt:lpstr>
      <vt:lpstr>PCI avec les variants de la COVID-19</vt:lpstr>
      <vt:lpstr>Dépistage</vt:lpstr>
      <vt:lpstr>Répartition en cohorte physique : triage de base</vt:lpstr>
      <vt:lpstr>Répartition en cohorte physique :   triage avancé ou centre de soins d'urgence</vt:lpstr>
      <vt:lpstr>Intégration du triage physique et clinique dans le contexte de la COVID-19</vt:lpstr>
      <vt:lpstr>Triage intégré avec la stratégie « dépister et traiter »</vt:lpstr>
      <vt:lpstr>Triage intégré dans le contexte de la stratégie « dépister et traiter »</vt:lpstr>
      <vt:lpstr>PowerPoint Presentation</vt:lpstr>
      <vt:lpstr>Clinical triage: Adults with confirmed or suspected COVID-19</vt:lpstr>
      <vt:lpstr>Triage clinique : focus sur la COVID-19</vt:lpstr>
      <vt:lpstr>Triage clinique : COVID-19</vt:lpstr>
      <vt:lpstr>Triage clinique : non-COVID-19 </vt:lpstr>
      <vt:lpstr>Scénarios pratiques :</vt:lpstr>
      <vt:lpstr>Cas 2 :</vt:lpstr>
      <vt:lpstr>Cas 2 : Plus d’informations</vt:lpstr>
      <vt:lpstr>Cas 3 :</vt:lpstr>
      <vt:lpstr>Cas 3 : Plus d’informations</vt:lpstr>
      <vt:lpstr>Traitement et prise en charge de la COVID-19 : approche clinique</vt:lpstr>
      <vt:lpstr>Objectifs</vt:lpstr>
      <vt:lpstr>Évaluation initiale : premier coup d’œil</vt:lpstr>
      <vt:lpstr>Évaluation initiale :  Antécédents de maladie actuelle pour les symptômes respiratoires </vt:lpstr>
      <vt:lpstr>Toutes les toux ne sont pas dues à la COVID !</vt:lpstr>
      <vt:lpstr>Symptômes fréquents et diagnostics différentiels</vt:lpstr>
      <vt:lpstr>Définitions de cas : COVID-19</vt:lpstr>
      <vt:lpstr>La majorité des cas de COVID-19 sont légers ou modérés, et cette proportion peut augmenter</vt:lpstr>
      <vt:lpstr>Questions initiales</vt:lpstr>
      <vt:lpstr>Résultats du test antigénique rapide de la COVID</vt:lpstr>
      <vt:lpstr>Approches thérapeutiques </vt:lpstr>
      <vt:lpstr>Dépister et traiter : Identifier et traiter les patients éligibles</vt:lpstr>
      <vt:lpstr>Algorithme de la stratégie « dépister et traiter »</vt:lpstr>
      <vt:lpstr>PowerPoint Presentation</vt:lpstr>
      <vt:lpstr>Que se passe-t-il si mon patient ne répond pas aux critères de la stratégie « dépister et traiter » ?</vt:lpstr>
      <vt:lpstr>Traitement contre la COVID fondé sur des données probantes</vt:lpstr>
      <vt:lpstr>Focus sur la stratégie « dépister et traiter » : données probantes, justification et pratique </vt:lpstr>
      <vt:lpstr>Objectifs</vt:lpstr>
      <vt:lpstr>PowerPoint Presentation</vt:lpstr>
      <vt:lpstr>Évolution des données probantes</vt:lpstr>
      <vt:lpstr>Algorithme de la stratégie « dépister et traiter »</vt:lpstr>
      <vt:lpstr>Traitement de première intention : Paxlovid (nirmatrelvir/ritonavir)</vt:lpstr>
      <vt:lpstr>Focus sur : antiviraux oraux dans la stratégie « dépister et traiter »</vt:lpstr>
      <vt:lpstr>Paxlovid : instructions destinées au patient</vt:lpstr>
      <vt:lpstr>Paxlovid : conditionnement de la dose</vt:lpstr>
      <vt:lpstr>Paxlovid : contre-indications et effets secondaires</vt:lpstr>
      <vt:lpstr>Interactions médicamenteuses</vt:lpstr>
      <vt:lpstr>Informations supplémentaires : ajustement de la dose de Paxlovid </vt:lpstr>
      <vt:lpstr>Paxlovide et grossesse</vt:lpstr>
      <vt:lpstr>Algorithme de la stratégie « dépister et traiter »</vt:lpstr>
      <vt:lpstr>Traitement de deuxième intention : molnupiravir</vt:lpstr>
      <vt:lpstr>Focus sur : antiviraux oraux dans la stratégie « dépister et traiter » : molnupiravir</vt:lpstr>
      <vt:lpstr>Focus sur : antiviraux oraux dans la stratégie « dépister et traiter » : molnupiravir</vt:lpstr>
      <vt:lpstr>Molnupiravir et grossesse</vt:lpstr>
      <vt:lpstr>Cas pratique n° 1</vt:lpstr>
      <vt:lpstr>Cas pratique n° 1 : suite</vt:lpstr>
      <vt:lpstr>Cas pratique n° 1 : suite</vt:lpstr>
      <vt:lpstr>Cas pratique n° 2</vt:lpstr>
      <vt:lpstr>Cas pratique n° 2 : suite</vt:lpstr>
      <vt:lpstr>Cas pratique n° 3</vt:lpstr>
      <vt:lpstr>Cas n° 3 : suite</vt:lpstr>
      <vt:lpstr>Cas n° 3 : suite</vt:lpstr>
      <vt:lpstr>Cas pratique n° 4</vt:lpstr>
      <vt:lpstr>Cas n° 4 : suite</vt:lpstr>
      <vt:lpstr>Cas n° 4 : suite</vt:lpstr>
      <vt:lpstr>Cas pratique n° 5</vt:lpstr>
      <vt:lpstr>Cas n° 5 : suite</vt:lpstr>
      <vt:lpstr>Cas n° 5 : suite</vt:lpstr>
      <vt:lpstr>Cas pratique n° 6</vt:lpstr>
      <vt:lpstr>Cas n° 6 : suite</vt:lpstr>
      <vt:lpstr>Cas n° 6 : suite</vt:lpstr>
      <vt:lpstr>Cas n° 7</vt:lpstr>
      <vt:lpstr>Cas n° 7 : suite</vt:lpstr>
      <vt:lpstr>Cas n° 7 : suite</vt:lpstr>
      <vt:lpstr>Dépister et traiter : questions supplémentaires et méthode d’opérationnalisation</vt:lpstr>
      <vt:lpstr>Objectifs</vt:lpstr>
      <vt:lpstr>PowerPoint Presentation</vt:lpstr>
      <vt:lpstr>Comment la stratégie « dépister et traiter » pour la COVID-19 peut-elle améliorer les expériences des patients à l’avenir ? </vt:lpstr>
      <vt:lpstr>Tenez compte de votre contexte clinique</vt:lpstr>
      <vt:lpstr>Guide de mise en œuvre sur le site de prestation de services</vt:lpstr>
      <vt:lpstr>Activité de planification :</vt:lpstr>
      <vt:lpstr>Activité de planification : suite</vt:lpstr>
      <vt:lpstr>Conclusion :  Restez à jour !  Les informations continuent d’évoluer en ce qui concerne les antiviraux oraux et la stratégie « dépister et traiter »</vt:lpstr>
      <vt:lpstr>Le projet EpiC est une convention de coopération mondiale dédiée à l’atteinte et au maintien du contrôle épidémique du VIH ainsi qu’au soutien de la réponse contre la COVID-19 et la variole du singe. Il est dirigé par FHI 360 avec les principaux partenaires Right to Care, Palladium et Population Services International (PSI).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Dyson</dc:creator>
  <cp:lastModifiedBy>Kathryn Costin</cp:lastModifiedBy>
  <cp:revision>27</cp:revision>
  <dcterms:created xsi:type="dcterms:W3CDTF">2019-10-25T09:42:36Z</dcterms:created>
  <dcterms:modified xsi:type="dcterms:W3CDTF">2023-02-03T15:20:26Z</dcterms:modified>
  <cp:category>US1515720</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0x010100BF7E93A5ADF3644A8C806F222336F06E</vt:lpwstr>
  </property>
  <property fmtid="{D5CDD505-2E9C-101B-9397-08002B2CF9AE}" pid="3" name="MediaServiceImageTags">
    <vt:lpwstr/>
  </property>
  <property fmtid="{D5CDD505-2E9C-101B-9397-08002B2CF9AE}" pid="4" name="Order">
    <vt:r8>100</vt:r8>
  </property>
</Properties>
</file>