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0" r:id="rId4"/>
  </p:sldMasterIdLst>
  <p:notesMasterIdLst>
    <p:notesMasterId r:id="rId140"/>
  </p:notesMasterIdLst>
  <p:sldIdLst>
    <p:sldId id="2331" r:id="rId5"/>
    <p:sldId id="2334" r:id="rId6"/>
    <p:sldId id="2332" r:id="rId7"/>
    <p:sldId id="2333" r:id="rId8"/>
    <p:sldId id="2238" r:id="rId9"/>
    <p:sldId id="2261" r:id="rId10"/>
    <p:sldId id="2317" r:id="rId11"/>
    <p:sldId id="2262" r:id="rId12"/>
    <p:sldId id="2270" r:id="rId13"/>
    <p:sldId id="2250" r:id="rId14"/>
    <p:sldId id="2318" r:id="rId15"/>
    <p:sldId id="2377" r:id="rId16"/>
    <p:sldId id="2378" r:id="rId17"/>
    <p:sldId id="2319" r:id="rId18"/>
    <p:sldId id="2380" r:id="rId19"/>
    <p:sldId id="2381" r:id="rId20"/>
    <p:sldId id="2382" r:id="rId21"/>
    <p:sldId id="1210" r:id="rId22"/>
    <p:sldId id="516" r:id="rId23"/>
    <p:sldId id="2255" r:id="rId24"/>
    <p:sldId id="2264" r:id="rId25"/>
    <p:sldId id="2273" r:id="rId26"/>
    <p:sldId id="2379" r:id="rId27"/>
    <p:sldId id="2265" r:id="rId28"/>
    <p:sldId id="2383" r:id="rId29"/>
    <p:sldId id="2236" r:id="rId30"/>
    <p:sldId id="2338" r:id="rId31"/>
    <p:sldId id="2339" r:id="rId32"/>
    <p:sldId id="2340" r:id="rId33"/>
    <p:sldId id="2341" r:id="rId34"/>
    <p:sldId id="1230" r:id="rId35"/>
    <p:sldId id="654" r:id="rId36"/>
    <p:sldId id="534" r:id="rId37"/>
    <p:sldId id="2252" r:id="rId38"/>
    <p:sldId id="536" r:id="rId39"/>
    <p:sldId id="2253" r:id="rId40"/>
    <p:sldId id="616" r:id="rId41"/>
    <p:sldId id="2254" r:id="rId42"/>
    <p:sldId id="539" r:id="rId43"/>
    <p:sldId id="861" r:id="rId44"/>
    <p:sldId id="540" r:id="rId45"/>
    <p:sldId id="863" r:id="rId46"/>
    <p:sldId id="545" r:id="rId47"/>
    <p:sldId id="1089" r:id="rId48"/>
    <p:sldId id="509" r:id="rId49"/>
    <p:sldId id="2342" r:id="rId50"/>
    <p:sldId id="2347" r:id="rId51"/>
    <p:sldId id="2343" r:id="rId52"/>
    <p:sldId id="2384" r:id="rId53"/>
    <p:sldId id="2326" r:id="rId54"/>
    <p:sldId id="2385" r:id="rId55"/>
    <p:sldId id="2346" r:id="rId56"/>
    <p:sldId id="2362" r:id="rId57"/>
    <p:sldId id="2386" r:id="rId58"/>
    <p:sldId id="2320" r:id="rId59"/>
    <p:sldId id="2387" r:id="rId60"/>
    <p:sldId id="2388" r:id="rId61"/>
    <p:sldId id="2275" r:id="rId62"/>
    <p:sldId id="1302" r:id="rId63"/>
    <p:sldId id="684" r:id="rId64"/>
    <p:sldId id="1187" r:id="rId65"/>
    <p:sldId id="549" r:id="rId66"/>
    <p:sldId id="1293" r:id="rId67"/>
    <p:sldId id="670" r:id="rId68"/>
    <p:sldId id="1260" r:id="rId69"/>
    <p:sldId id="2327" r:id="rId70"/>
    <p:sldId id="2389" r:id="rId71"/>
    <p:sldId id="2390" r:id="rId72"/>
    <p:sldId id="671" r:id="rId73"/>
    <p:sldId id="2292" r:id="rId74"/>
    <p:sldId id="896" r:id="rId75"/>
    <p:sldId id="553" r:id="rId76"/>
    <p:sldId id="1246" r:id="rId77"/>
    <p:sldId id="2293" r:id="rId78"/>
    <p:sldId id="2287" r:id="rId79"/>
    <p:sldId id="2288" r:id="rId80"/>
    <p:sldId id="2321" r:id="rId81"/>
    <p:sldId id="2295" r:id="rId82"/>
    <p:sldId id="603" r:id="rId83"/>
    <p:sldId id="517" r:id="rId84"/>
    <p:sldId id="2391" r:id="rId85"/>
    <p:sldId id="519" r:id="rId86"/>
    <p:sldId id="557" r:id="rId87"/>
    <p:sldId id="2296" r:id="rId88"/>
    <p:sldId id="2297" r:id="rId89"/>
    <p:sldId id="2259" r:id="rId90"/>
    <p:sldId id="2313" r:id="rId91"/>
    <p:sldId id="2348" r:id="rId92"/>
    <p:sldId id="2392" r:id="rId93"/>
    <p:sldId id="2349" r:id="rId94"/>
    <p:sldId id="2393" r:id="rId95"/>
    <p:sldId id="2394" r:id="rId96"/>
    <p:sldId id="2357" r:id="rId97"/>
    <p:sldId id="2395" r:id="rId98"/>
    <p:sldId id="2283" r:id="rId99"/>
    <p:sldId id="2315" r:id="rId100"/>
    <p:sldId id="2284" r:id="rId101"/>
    <p:sldId id="2285" r:id="rId102"/>
    <p:sldId id="2286" r:id="rId103"/>
    <p:sldId id="2290" r:id="rId104"/>
    <p:sldId id="2316" r:id="rId105"/>
    <p:sldId id="2358" r:id="rId106"/>
    <p:sldId id="2360" r:id="rId107"/>
    <p:sldId id="2396" r:id="rId108"/>
    <p:sldId id="2373" r:id="rId109"/>
    <p:sldId id="2363" r:id="rId110"/>
    <p:sldId id="2361" r:id="rId111"/>
    <p:sldId id="2322" r:id="rId112"/>
    <p:sldId id="2304" r:id="rId113"/>
    <p:sldId id="2397" r:id="rId114"/>
    <p:sldId id="2324" r:id="rId115"/>
    <p:sldId id="2325" r:id="rId116"/>
    <p:sldId id="2307" r:id="rId117"/>
    <p:sldId id="2364" r:id="rId118"/>
    <p:sldId id="2308" r:id="rId119"/>
    <p:sldId id="2309" r:id="rId120"/>
    <p:sldId id="2310" r:id="rId121"/>
    <p:sldId id="2365" r:id="rId122"/>
    <p:sldId id="2398" r:id="rId123"/>
    <p:sldId id="2366" r:id="rId124"/>
    <p:sldId id="2300" r:id="rId125"/>
    <p:sldId id="2399" r:id="rId126"/>
    <p:sldId id="2328" r:id="rId127"/>
    <p:sldId id="2367" r:id="rId128"/>
    <p:sldId id="2400" r:id="rId129"/>
    <p:sldId id="2368" r:id="rId130"/>
    <p:sldId id="2369" r:id="rId131"/>
    <p:sldId id="2277" r:id="rId132"/>
    <p:sldId id="2370" r:id="rId133"/>
    <p:sldId id="586" r:id="rId134"/>
    <p:sldId id="1277" r:id="rId135"/>
    <p:sldId id="2311" r:id="rId136"/>
    <p:sldId id="2354" r:id="rId137"/>
    <p:sldId id="2371" r:id="rId138"/>
    <p:sldId id="2401" r:id="rId1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0" userDrawn="1">
          <p15:clr>
            <a:srgbClr val="A4A3A4"/>
          </p15:clr>
        </p15:guide>
        <p15:guide id="2" pos="57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Dayton" initials="RD" lastIdx="32" clrIdx="0">
    <p:extLst>
      <p:ext uri="{19B8F6BF-5375-455C-9EA6-DF929625EA0E}">
        <p15:presenceInfo xmlns:p15="http://schemas.microsoft.com/office/powerpoint/2012/main" userId="S::RLDayton@fhi360.org::a1bd0b29-5607-4b6b-b7e3-eefecc01fd82" providerId="AD"/>
      </p:ext>
    </p:extLst>
  </p:cmAuthor>
  <p:cmAuthor id="2" name="nathalie rose" initials="nr" lastIdx="1" clrIdx="1">
    <p:extLst>
      <p:ext uri="{19B8F6BF-5375-455C-9EA6-DF929625EA0E}">
        <p15:presenceInfo xmlns:p15="http://schemas.microsoft.com/office/powerpoint/2012/main" userId="f4861a8e2844e193" providerId="Windows Live"/>
      </p:ext>
    </p:extLst>
  </p:cmAuthor>
  <p:cmAuthor id="3" name="Lucy Harber" initials="LH" lastIdx="57" clrIdx="2">
    <p:extLst>
      <p:ext uri="{19B8F6BF-5375-455C-9EA6-DF929625EA0E}">
        <p15:presenceInfo xmlns:p15="http://schemas.microsoft.com/office/powerpoint/2012/main" userId="43d7cc6d3c7d2ca8" providerId="Windows Live"/>
      </p:ext>
    </p:extLst>
  </p:cmAuthor>
  <p:cmAuthor id="4" name="Catherine Bocher" initials="CB" lastIdx="20" clrIdx="3">
    <p:extLst>
      <p:ext uri="{19B8F6BF-5375-455C-9EA6-DF929625EA0E}">
        <p15:presenceInfo xmlns:p15="http://schemas.microsoft.com/office/powerpoint/2012/main" userId="S::CBocher@fhi360.org::a8d12b74-72b7-4b98-9f99-01cc2fdccb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7F9F"/>
    <a:srgbClr val="00CC00"/>
    <a:srgbClr val="2B69A1"/>
    <a:srgbClr val="62E040"/>
    <a:srgbClr val="BC171D"/>
    <a:srgbClr val="7030A0"/>
    <a:srgbClr val="527FDB"/>
    <a:srgbClr val="00B05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23E6E-92B9-47EE-98C9-5891D4593ED1}" v="10" dt="2021-05-10T13:13:45.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623" autoAdjust="0"/>
    <p:restoredTop sz="64122" autoAdjust="0"/>
  </p:normalViewPr>
  <p:slideViewPr>
    <p:cSldViewPr snapToGrid="0">
      <p:cViewPr varScale="1">
        <p:scale>
          <a:sx n="83" d="100"/>
          <a:sy n="83" d="100"/>
        </p:scale>
        <p:origin x="378" y="90"/>
      </p:cViewPr>
      <p:guideLst>
        <p:guide orient="horz" pos="960"/>
        <p:guide pos="5712"/>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0"/>
    </p:cViewPr>
  </p:sorterViewPr>
  <p:notesViewPr>
    <p:cSldViewPr snapToGrid="0">
      <p:cViewPr varScale="1">
        <p:scale>
          <a:sx n="100" d="100"/>
          <a:sy n="100" d="100"/>
        </p:scale>
        <p:origin x="564"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commentAuthors" Target="commentAuthors.xml"/><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61496-801B-4FED-86EA-5F16427C75E3}" type="datetimeFigureOut">
              <a:rPr lang="en-US" smtClean="0"/>
              <a:pPr/>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
        <p:nvSpPr>
          <p:cNvPr id="7" name="Slide Number Placeholder 6"/>
          <p:cNvSpPr>
            <a:spLocks noGrp="1"/>
          </p:cNvSpPr>
          <p:nvPr>
            <p:ph type="sldNum" sz="quarter" idx="5"/>
          </p:nvPr>
        </p:nvSpPr>
        <p:spPr>
          <a:xfrm>
            <a:off x="5917323" y="8548583"/>
            <a:ext cx="939089" cy="458787"/>
          </a:xfrm>
          <a:prstGeom prst="rect">
            <a:avLst/>
          </a:prstGeom>
        </p:spPr>
        <p:txBody>
          <a:bodyPr vert="horz" lIns="91440" tIns="45720" rIns="182880" bIns="45720" rtlCol="0" anchor="b"/>
          <a:lstStyle>
            <a:lvl1pPr algn="r">
              <a:defRPr sz="1200" b="1"/>
            </a:lvl1pPr>
          </a:lstStyle>
          <a:p>
            <a:fld id="{8D8D3582-6D6B-438A-82FF-FE0768558734}" type="slidenum">
              <a:rPr lang="en-US" smtClean="0"/>
              <a:pPr/>
              <a:t>‹#›</a:t>
            </a:fld>
            <a:endParaRPr lang="en-US" dirty="0"/>
          </a:p>
        </p:txBody>
      </p:sp>
    </p:spTree>
    <p:extLst>
      <p:ext uri="{BB962C8B-B14F-4D97-AF65-F5344CB8AC3E}">
        <p14:creationId xmlns:p14="http://schemas.microsoft.com/office/powerpoint/2010/main" val="324789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vri.org/forums/forum2019/Presentations/Partner%20violence%20is%20a%20barrier%20to%20PrEP%20uptake%20Lanham.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apps.who.int/iris/bitstream/handle/10665/204236/WHO_RHR_14.26_fre.pdf;jsessionid=808EA102C2DD525BE7F2F806636D51D7?sequence=1"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 </a:t>
            </a:r>
            <a:r>
              <a:rPr lang="fr-FR" dirty="0"/>
              <a:t>Bienvenue dans cette formation virtuelle sur la façon dont les agents de santé peuvent identifier et réagir à la violence. Bien que les compétences que vous acquérez dans cette formation soient pertinentes au-delà des tests index, cette formation vous aidera à répondre aux exigences PEPFAR spécifiques aux dépistages index, y compris l'exigence que vous identifiiez les cas de VPI avant de vous engager dans les dépistage index et de documenter et répondre aux événements résultant du dépistage index</a:t>
            </a:r>
            <a:r>
              <a:rPr lang="en-US" dirty="0"/>
              <a:t>. </a:t>
            </a:r>
          </a:p>
          <a:p>
            <a:endParaRPr lang="en-US" dirty="0"/>
          </a:p>
          <a:p>
            <a:r>
              <a:rPr lang="fr-FR" dirty="0"/>
              <a:t>Une formation distincte, conçue pour les pairs et couvrant une grande partie du même matériel, est également disponible</a:t>
            </a:r>
            <a:r>
              <a:rPr lang="en-US" dirty="0"/>
              <a:t>.</a:t>
            </a:r>
          </a:p>
          <a:p>
            <a:endParaRPr lang="fr-FR" b="1" dirty="0"/>
          </a:p>
          <a:p>
            <a:r>
              <a:rPr lang="fr-FR" b="1" dirty="0"/>
              <a:t>Clé pour utiliser cette présentation :</a:t>
            </a:r>
          </a:p>
          <a:p>
            <a:r>
              <a:rPr lang="fr-FR" b="0" dirty="0"/>
              <a:t>Les notes suggérées par l'orateur sont indiquées par </a:t>
            </a:r>
            <a:r>
              <a:rPr lang="fr-FR" b="1" dirty="0"/>
              <a:t>« Dites : </a:t>
            </a:r>
            <a:r>
              <a:rPr lang="fr-FR" b="1" dirty="0">
                <a:latin typeface="Calibri" panose="020F0502020204030204" pitchFamily="34" charset="0"/>
                <a:cs typeface="Calibri" panose="020F0502020204030204" pitchFamily="34" charset="0"/>
              </a:rPr>
              <a:t>»</a:t>
            </a:r>
            <a:endParaRPr lang="fr-FR" b="1" dirty="0"/>
          </a:p>
          <a:p>
            <a:r>
              <a:rPr lang="fr-FR" b="0" dirty="0"/>
              <a:t>Les actions du facilitateur sont indiquées en </a:t>
            </a:r>
            <a:r>
              <a:rPr lang="fr-FR" b="0" i="1" dirty="0"/>
              <a:t>italique</a:t>
            </a:r>
          </a:p>
          <a:p>
            <a:r>
              <a:rPr lang="fr-FR" b="0" dirty="0"/>
              <a:t>Les activités interactives sont signalées par une étoile jaune</a:t>
            </a:r>
          </a:p>
          <a:p>
            <a:r>
              <a:rPr lang="fr-FR" b="0" dirty="0"/>
              <a:t>Le contenu de la diapositive qui doit être adapté à vos participants / programme pour le déploiement est du </a:t>
            </a:r>
            <a:r>
              <a:rPr lang="fr-FR" b="0" dirty="0">
                <a:solidFill>
                  <a:srgbClr val="00B050"/>
                </a:solidFill>
              </a:rPr>
              <a:t>texte vert </a:t>
            </a:r>
            <a:r>
              <a:rPr lang="fr-FR" b="0" dirty="0"/>
              <a:t>et / ou des </a:t>
            </a:r>
            <a:r>
              <a:rPr lang="fr-FR" b="0" dirty="0">
                <a:highlight>
                  <a:srgbClr val="FFFF00"/>
                </a:highlight>
              </a:rPr>
              <a:t>surlignages jaunes</a:t>
            </a:r>
            <a:endParaRPr lang="en-US" b="0" dirty="0">
              <a:highlight>
                <a:srgbClr val="FFFF00"/>
              </a:highlight>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a:t>
            </a:fld>
            <a:endParaRPr lang="en-US"/>
          </a:p>
        </p:txBody>
      </p:sp>
      <p:sp>
        <p:nvSpPr>
          <p:cNvPr id="8" name="Footer Placeholder 5">
            <a:extLst>
              <a:ext uri="{FF2B5EF4-FFF2-40B4-BE49-F238E27FC236}">
                <a16:creationId xmlns:a16="http://schemas.microsoft.com/office/drawing/2014/main" id="{26592F87-1D18-4307-91F1-63B1F78786D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83828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dirty="0"/>
              <a:t>Je voudrais commencer par expliquer pourquoi nous parlons de violence dans le contexte des programmes de lutte contre le VIH.</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a:t>
            </a:fld>
            <a:endParaRPr lang="en-US"/>
          </a:p>
        </p:txBody>
      </p:sp>
      <p:sp>
        <p:nvSpPr>
          <p:cNvPr id="5" name="Footer Placeholder 5">
            <a:extLst>
              <a:ext uri="{FF2B5EF4-FFF2-40B4-BE49-F238E27FC236}">
                <a16:creationId xmlns:a16="http://schemas.microsoft.com/office/drawing/2014/main" id="{745CECC3-BEA3-4B22-BCE8-0A663C76F48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9285753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100</a:t>
            </a:fld>
            <a:endParaRPr lang="en-US"/>
          </a:p>
        </p:txBody>
      </p:sp>
      <p:sp>
        <p:nvSpPr>
          <p:cNvPr id="5" name="Footer Placeholder 5">
            <a:extLst>
              <a:ext uri="{FF2B5EF4-FFF2-40B4-BE49-F238E27FC236}">
                <a16:creationId xmlns:a16="http://schemas.microsoft.com/office/drawing/2014/main" id="{E65A1151-A5AC-4011-9AA7-4E97EC9BD57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1260172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96870"/>
          </a:xfrm>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p>
          <a:p>
            <a:endParaRPr lang="fr-FR" i="1" dirty="0"/>
          </a:p>
          <a:p>
            <a:r>
              <a:rPr lang="fr-FR" i="1" dirty="0"/>
              <a:t>Insérez les coordonnées des services locaux de protection de l'enfance avant le début du troisième jour de la formation.</a:t>
            </a:r>
          </a:p>
          <a:p>
            <a:endParaRPr lang="fr-FR" i="1" dirty="0"/>
          </a:p>
          <a:p>
            <a:r>
              <a:rPr lang="fr-FR" i="1" dirty="0"/>
              <a:t>En plus de revoir le contenu de la diapositive, </a:t>
            </a:r>
            <a:r>
              <a:rPr lang="fr-FR" b="1" i="1" dirty="0"/>
              <a:t>dites </a:t>
            </a:r>
            <a:r>
              <a:rPr lang="fr-FR" i="1" dirty="0"/>
              <a:t>:</a:t>
            </a:r>
          </a:p>
          <a:p>
            <a:pPr marL="230188" marR="0" lvl="0" indent="-230188" algn="l" defTabSz="914400" rtl="0" eaLnBrk="1" fontAlgn="auto" latinLnBrk="0" hangingPunct="1">
              <a:lnSpc>
                <a:spcPct val="100000"/>
              </a:lnSpc>
              <a:spcBef>
                <a:spcPts val="600"/>
              </a:spcBef>
              <a:spcAft>
                <a:spcPts val="0"/>
              </a:spcAft>
              <a:buClrTx/>
              <a:buSzTx/>
              <a:buFontTx/>
              <a:buAutoNum type="arabicParenR"/>
              <a:tabLst/>
              <a:defRPr/>
            </a:pPr>
            <a:r>
              <a:rPr lang="fr-FR" sz="1200" dirty="0">
                <a:effectLst/>
              </a:rPr>
              <a:t>Si vous craignez qu'un enfant court un risque mortel ou un préjudice grave, veillez à ce que l'enfant soit en sécurité et apportez immédiatement un soutien. En cas de doute, partez du principe qu'un enfant court un risque grave et contactez le point focal VBG / Violence à l'encontre des enfants du site.</a:t>
            </a:r>
            <a:r>
              <a:rPr lang="en-US" sz="1200" dirty="0">
                <a:effectLst/>
              </a:rPr>
              <a:t> </a:t>
            </a:r>
          </a:p>
          <a:p>
            <a:pPr marL="230188" marR="0" lvl="0" indent="-230188" algn="l" defTabSz="914400" rtl="0" eaLnBrk="1" fontAlgn="auto" latinLnBrk="0" hangingPunct="1">
              <a:lnSpc>
                <a:spcPct val="100000"/>
              </a:lnSpc>
              <a:spcBef>
                <a:spcPts val="600"/>
              </a:spcBef>
              <a:spcAft>
                <a:spcPts val="0"/>
              </a:spcAft>
              <a:buClrTx/>
              <a:buSzTx/>
              <a:buFontTx/>
              <a:buAutoNum type="arabicParenR"/>
              <a:tabLst/>
              <a:defRPr/>
            </a:pPr>
            <a:r>
              <a:rPr lang="fr-FR" sz="1200" dirty="0">
                <a:effectLst/>
              </a:rPr>
              <a:t>Chaque fois que vous soupçonnez de la violence ou de la négligence, ou chaque fois qu'un enfant ou un adolescent révèle une expérience de violence ou de négligence, fournissez un soutien de première ligne adapté à l'âge en utilisant l'approche LIVES.</a:t>
            </a:r>
            <a:r>
              <a:rPr lang="en-US" sz="1200" dirty="0">
                <a:effectLst/>
              </a:rPr>
              <a:t> </a:t>
            </a:r>
          </a:p>
          <a:p>
            <a:pPr marL="230188" marR="0" lvl="0" indent="-230188" algn="l" defTabSz="914400" rtl="0" eaLnBrk="1" fontAlgn="auto" latinLnBrk="0" hangingPunct="1">
              <a:lnSpc>
                <a:spcPct val="100000"/>
              </a:lnSpc>
              <a:spcBef>
                <a:spcPts val="600"/>
              </a:spcBef>
              <a:spcAft>
                <a:spcPts val="0"/>
              </a:spcAft>
              <a:buClrTx/>
              <a:buSzTx/>
              <a:buFontTx/>
              <a:buAutoNum type="arabicParenR"/>
              <a:tabLst/>
              <a:defRPr/>
            </a:pPr>
            <a:r>
              <a:rPr lang="fr-FR" sz="1200" dirty="0">
                <a:effectLst/>
              </a:rPr>
              <a:t>Ne posez jamais de questions sur l'expérience de la violence et ne parlez jamais de violence avec qui que ce soit dans la pièce, y compris un parent ou un soignant, comme ils peuvent l'être ou connaissent l'agresseur.</a:t>
            </a:r>
            <a:endParaRPr lang="en-US" sz="1200" dirty="0">
              <a:effectLst/>
            </a:endParaRPr>
          </a:p>
          <a:p>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101</a:t>
            </a:fld>
            <a:endParaRPr lang="en-US"/>
          </a:p>
        </p:txBody>
      </p:sp>
      <p:sp>
        <p:nvSpPr>
          <p:cNvPr id="5" name="Footer Placeholder 5">
            <a:extLst>
              <a:ext uri="{FF2B5EF4-FFF2-40B4-BE49-F238E27FC236}">
                <a16:creationId xmlns:a16="http://schemas.microsoft.com/office/drawing/2014/main" id="{8CEBC47F-8681-49E0-BE2A-5626A25C8BD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7989448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102</a:t>
            </a:fld>
            <a:endParaRPr lang="en-US"/>
          </a:p>
        </p:txBody>
      </p:sp>
      <p:sp>
        <p:nvSpPr>
          <p:cNvPr id="5" name="Footer Placeholder 5">
            <a:extLst>
              <a:ext uri="{FF2B5EF4-FFF2-40B4-BE49-F238E27FC236}">
                <a16:creationId xmlns:a16="http://schemas.microsoft.com/office/drawing/2014/main" id="{AA4F3F79-5056-4FE8-A552-4C631F84B16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1317292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US"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103</a:t>
            </a:fld>
            <a:endParaRPr lang="en-US"/>
          </a:p>
        </p:txBody>
      </p:sp>
      <p:sp>
        <p:nvSpPr>
          <p:cNvPr id="5" name="Footer Placeholder 5">
            <a:extLst>
              <a:ext uri="{FF2B5EF4-FFF2-40B4-BE49-F238E27FC236}">
                <a16:creationId xmlns:a16="http://schemas.microsoft.com/office/drawing/2014/main" id="{C86891C9-0A0D-4A46-9D89-5444371D471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4841746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104</a:t>
            </a:fld>
            <a:endParaRPr lang="en-US"/>
          </a:p>
        </p:txBody>
      </p:sp>
      <p:sp>
        <p:nvSpPr>
          <p:cNvPr id="5" name="Footer Placeholder 5">
            <a:extLst>
              <a:ext uri="{FF2B5EF4-FFF2-40B4-BE49-F238E27FC236}">
                <a16:creationId xmlns:a16="http://schemas.microsoft.com/office/drawing/2014/main" id="{7F53800C-DAC1-46DC-9C1D-01BD042DE42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30223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174519"/>
            <a:ext cx="5486400" cy="3600450"/>
          </a:xfrm>
        </p:spPr>
        <p:txBody>
          <a:bodyPr/>
          <a:lstStyle/>
          <a:p>
            <a:r>
              <a:rPr lang="fr-FR" b="1" dirty="0"/>
              <a:t>Dites</a:t>
            </a:r>
            <a:r>
              <a:rPr lang="fr-FR" dirty="0"/>
              <a:t> : Enfin, j’aimerais faire une activité qui nous donne une idée de la façon dont le travail sur la violence peut faire de nous de meilleurs agents de santé en général. Pensez à quelqu'un qui n'a pas été formé sur la violence et qui ne comprend pas le rôle que cela peut jouer dans la vie des clients. Que pourrait penser ce prestataire de chacun de ces clients ?</a:t>
            </a:r>
          </a:p>
          <a:p>
            <a:endParaRPr lang="fr-FR" dirty="0"/>
          </a:p>
          <a:p>
            <a:r>
              <a:rPr lang="fr-FR" b="1" i="1" dirty="0"/>
              <a:t>Remarque</a:t>
            </a:r>
            <a:r>
              <a:rPr lang="fr-FR" i="1" dirty="0"/>
              <a:t> : Reportez-vous au Manuel du facilitateur pour des instructions plus détaillées sur cette activité.</a:t>
            </a:r>
            <a:endParaRPr lang="en-US" i="1" dirty="0"/>
          </a:p>
        </p:txBody>
      </p:sp>
      <p:sp>
        <p:nvSpPr>
          <p:cNvPr id="4" name="Slide Number Placeholder 3"/>
          <p:cNvSpPr>
            <a:spLocks noGrp="1"/>
          </p:cNvSpPr>
          <p:nvPr>
            <p:ph type="sldNum" sz="quarter" idx="10"/>
          </p:nvPr>
        </p:nvSpPr>
        <p:spPr/>
        <p:txBody>
          <a:bodyPr/>
          <a:lstStyle/>
          <a:p>
            <a:fld id="{DFD3ED62-E871-4D6B-8552-55DB62BCBC98}" type="slidenum">
              <a:rPr lang="en-US" smtClean="0"/>
              <a:t>105</a:t>
            </a:fld>
            <a:endParaRPr lang="en-US"/>
          </a:p>
        </p:txBody>
      </p:sp>
      <p:sp>
        <p:nvSpPr>
          <p:cNvPr id="5" name="Footer Placeholder 5">
            <a:extLst>
              <a:ext uri="{FF2B5EF4-FFF2-40B4-BE49-F238E27FC236}">
                <a16:creationId xmlns:a16="http://schemas.microsoft.com/office/drawing/2014/main" id="{D3E24082-2EDF-42BF-8A8B-9941DD885C3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5710765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112874"/>
            <a:ext cx="5486400" cy="3600450"/>
          </a:xfrm>
        </p:spPr>
        <p:txBody>
          <a:bodyPr/>
          <a:lstStyle/>
          <a:p>
            <a:r>
              <a:rPr lang="fr-FR" i="1" dirty="0"/>
              <a:t>Passez en revue chacun des scénarios avec les informations supplémentaires ajoutées. </a:t>
            </a:r>
          </a:p>
          <a:p>
            <a:endParaRPr lang="fr-FR" i="1" dirty="0"/>
          </a:p>
          <a:p>
            <a:r>
              <a:rPr lang="fr-FR" i="1" dirty="0"/>
              <a:t>Demandez si l’opinion d’un prestataire</a:t>
            </a:r>
            <a:r>
              <a:rPr lang="fr-FR" i="1" baseline="0" dirty="0"/>
              <a:t> </a:t>
            </a:r>
            <a:r>
              <a:rPr lang="fr-FR" i="1" dirty="0"/>
              <a:t>non formé changerait une fois qu’il connaîtrait la situation dans son ensemble.</a:t>
            </a:r>
          </a:p>
          <a:p>
            <a:endParaRPr lang="fr-FR" dirty="0"/>
          </a:p>
          <a:p>
            <a:r>
              <a:rPr lang="fr-FR" b="1" dirty="0"/>
              <a:t>Dites</a:t>
            </a:r>
            <a:r>
              <a:rPr lang="fr-FR" dirty="0"/>
              <a:t> : Notez que les prestataires qui sont conscients des impacts de la violence sont souvent plus empathiques et compréhensifs envers les clients parce que le prestataire sait que la violence peut faire partie de la raison d'un comportement ou d'une action donnée.</a:t>
            </a:r>
          </a:p>
          <a:p>
            <a:endParaRPr lang="fr-FR" dirty="0"/>
          </a:p>
          <a:p>
            <a:r>
              <a:rPr lang="fr-FR" dirty="0"/>
              <a:t>En outre, les prestataires formés sont plus susceptibles de recevoir ces informations en rouge d’un</a:t>
            </a:r>
            <a:r>
              <a:rPr lang="fr-FR" baseline="0" dirty="0"/>
              <a:t> client</a:t>
            </a:r>
            <a:r>
              <a:rPr lang="fr-FR" dirty="0"/>
              <a:t> car en étant plus empathique et en interrogeant les clients sur la violence dans leur vie, ces derniers</a:t>
            </a:r>
            <a:r>
              <a:rPr lang="fr-FR" baseline="0" dirty="0"/>
              <a:t> </a:t>
            </a:r>
            <a:r>
              <a:rPr lang="fr-FR" dirty="0"/>
              <a:t>ont la possibilité de partager ces informations.</a:t>
            </a:r>
          </a:p>
          <a:p>
            <a:endParaRPr lang="fr-FR" dirty="0"/>
          </a:p>
          <a:p>
            <a:r>
              <a:rPr lang="fr-FR" dirty="0"/>
              <a:t>Connaître ces informations fait de vous un meilleur prestataire parce que vous êtes moins susceptible de porter un jugement ET parce que les clients peuvent vous donner plus d'informations, vous offrant ainsi plus d'options pour les soutenir et améliorer leurs résultats de manière générale.</a:t>
            </a:r>
            <a:endParaRPr lang="en-US" dirty="0"/>
          </a:p>
        </p:txBody>
      </p:sp>
      <p:sp>
        <p:nvSpPr>
          <p:cNvPr id="4" name="Slide Number Placeholder 3"/>
          <p:cNvSpPr>
            <a:spLocks noGrp="1"/>
          </p:cNvSpPr>
          <p:nvPr>
            <p:ph type="sldNum" sz="quarter" idx="10"/>
          </p:nvPr>
        </p:nvSpPr>
        <p:spPr/>
        <p:txBody>
          <a:bodyPr/>
          <a:lstStyle/>
          <a:p>
            <a:fld id="{DFD3ED62-E871-4D6B-8552-55DB62BCBC98}" type="slidenum">
              <a:rPr lang="en-US" smtClean="0"/>
              <a:t>106</a:t>
            </a:fld>
            <a:endParaRPr lang="en-US"/>
          </a:p>
        </p:txBody>
      </p:sp>
      <p:sp>
        <p:nvSpPr>
          <p:cNvPr id="5" name="Footer Placeholder 5">
            <a:extLst>
              <a:ext uri="{FF2B5EF4-FFF2-40B4-BE49-F238E27FC236}">
                <a16:creationId xmlns:a16="http://schemas.microsoft.com/office/drawing/2014/main" id="{FE5DCDBC-77F4-401A-B105-E585BA4642D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5943311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dirty="0"/>
              <a:t> : </a:t>
            </a:r>
            <a:r>
              <a:rPr lang="fr-FR" dirty="0"/>
              <a:t>Maintenant que nous avons couvert le VPI, qui peut survenir pour un nombre de raisons, y compris parce que quelqu'un est engagé dans des dépistages index, parlons de tous les événements indésirables que PEPFAR espère éviter et veut documenter et enquêter afin de continuer à s'améliorer les programmes de dépistage index.</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107</a:t>
            </a:fld>
            <a:endParaRPr lang="en-US"/>
          </a:p>
        </p:txBody>
      </p:sp>
      <p:sp>
        <p:nvSpPr>
          <p:cNvPr id="5" name="Footer Placeholder 5">
            <a:extLst>
              <a:ext uri="{FF2B5EF4-FFF2-40B4-BE49-F238E27FC236}">
                <a16:creationId xmlns:a16="http://schemas.microsoft.com/office/drawing/2014/main" id="{A8B159C1-3068-4637-8563-20E2BAA2255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2524209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Cette diapositive est tirée du guide PEPFAR sur le dépistage index sûr et éthique. Vous voyez qu’adresser la</a:t>
            </a:r>
            <a:r>
              <a:rPr lang="fr-FR" baseline="0" dirty="0"/>
              <a:t> VPI </a:t>
            </a:r>
            <a:r>
              <a:rPr lang="fr-FR" dirty="0"/>
              <a:t>est une partie (en vert). Le suivi et la notification des événements indésirables en sont une autre. Il y a des chevauchements mais ils sont également distincts les uns des autres. </a:t>
            </a:r>
          </a:p>
          <a:p>
            <a:endParaRPr lang="fr-FR" dirty="0"/>
          </a:p>
          <a:p>
            <a:r>
              <a:rPr lang="fr-FR" dirty="0"/>
              <a:t>Au cours de cette session, vous allez vous familiariser avec les exigences PEPFAR liées aux événements indésirables. Ces informations vous aideront à élaborer des procédures opérationnelles standard (SOP) que vous pourrez ensuite utiliser pour former votre personnel.</a:t>
            </a:r>
            <a:endParaRPr lang="en-US"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108</a:t>
            </a:fld>
            <a:endParaRPr lang="en-US"/>
          </a:p>
        </p:txBody>
      </p:sp>
      <p:sp>
        <p:nvSpPr>
          <p:cNvPr id="5" name="Footer Placeholder 5">
            <a:extLst>
              <a:ext uri="{FF2B5EF4-FFF2-40B4-BE49-F238E27FC236}">
                <a16:creationId xmlns:a16="http://schemas.microsoft.com/office/drawing/2014/main" id="{F665D79A-2E8A-4088-BAE2-5F33BEBE6A9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172639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dirty="0"/>
              <a:t>Voici la liste complète des événements indésirables liés aux dépistages index. Pour rappel, il s'agit d'un « incident qui cause un préjudice au client ou à d'autres </a:t>
            </a:r>
            <a:r>
              <a:rPr lang="fr-FR" u="sng" dirty="0"/>
              <a:t>du fait de sa participation à des services de dépistage index </a:t>
            </a:r>
            <a:r>
              <a:rPr lang="fr-FR" dirty="0"/>
              <a:t>».</a:t>
            </a:r>
          </a:p>
          <a:p>
            <a:endParaRPr lang="fr-FR" dirty="0"/>
          </a:p>
          <a:p>
            <a:r>
              <a:rPr lang="fr-FR" i="1" dirty="0"/>
              <a:t>Passez en revue les exemples sur la diapositive.</a:t>
            </a:r>
          </a:p>
          <a:p>
            <a:endParaRPr lang="fr-FR" dirty="0"/>
          </a:p>
          <a:p>
            <a:r>
              <a:rPr lang="fr-FR" b="1" dirty="0"/>
              <a:t>Dites </a:t>
            </a:r>
            <a:r>
              <a:rPr lang="fr-FR" dirty="0"/>
              <a:t>: Je voudrais attirer l’attention sur 5-8, qui se produisent tous au sein de l’établissement ou sont commis par des prestataires.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Je voudrais également attirer l’attention sur le fait que nous pensons aux préjudices causés à de nombreuses personnes différentes. Il s'agit notamment du </a:t>
            </a:r>
            <a:r>
              <a:rPr lang="fr-FR" u="sng" dirty="0"/>
              <a:t>client index, de ses partenaires ou de sa famille et du prestataire de dépistage index</a:t>
            </a:r>
            <a:r>
              <a:rPr lang="fr-FR" dirty="0"/>
              <a:t>.</a:t>
            </a:r>
            <a:endParaRPr lang="en-US" b="1" i="0" dirty="0"/>
          </a:p>
          <a:p>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109</a:t>
            </a:fld>
            <a:endParaRPr lang="en-US"/>
          </a:p>
        </p:txBody>
      </p:sp>
      <p:sp>
        <p:nvSpPr>
          <p:cNvPr id="5" name="Footer Placeholder 5">
            <a:extLst>
              <a:ext uri="{FF2B5EF4-FFF2-40B4-BE49-F238E27FC236}">
                <a16:creationId xmlns:a16="http://schemas.microsoft.com/office/drawing/2014/main" id="{DB693809-A8E8-4E56-9E01-43194CDFDA9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3523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Revoir le contenu de la diapositive.</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11</a:t>
            </a:fld>
            <a:endParaRPr lang="en-US"/>
          </a:p>
        </p:txBody>
      </p:sp>
      <p:sp>
        <p:nvSpPr>
          <p:cNvPr id="5" name="Footer Placeholder 5">
            <a:extLst>
              <a:ext uri="{FF2B5EF4-FFF2-40B4-BE49-F238E27FC236}">
                <a16:creationId xmlns:a16="http://schemas.microsoft.com/office/drawing/2014/main" id="{AE455904-E849-4AFD-BB1F-00F2014D55C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1750003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b="0" dirty="0"/>
              <a:t>Maintenant, faisons une activité rapide. Examinez chacune des sept exigences décrites, cinq au niveau de la clinique et deux au niveau du prestataire. Combien de ceux-ci avez-vous déjà en place</a:t>
            </a:r>
            <a:r>
              <a:rPr lang="en-US" b="0" dirty="0"/>
              <a:t>.</a:t>
            </a:r>
          </a:p>
          <a:p>
            <a:endParaRPr lang="en-US" b="0" dirty="0"/>
          </a:p>
          <a:p>
            <a:r>
              <a:rPr lang="fr-FR" b="0" i="1" dirty="0"/>
              <a:t>Faire avancer la diapositive. Donnez aux participants quelques minutes pour lire et taper dans la messagerie</a:t>
            </a:r>
            <a:r>
              <a:rPr lang="en-US" b="0" i="1" dirty="0"/>
              <a:t>.</a:t>
            </a:r>
          </a:p>
          <a:p>
            <a:endParaRPr lang="en-US" b="0" i="1" dirty="0"/>
          </a:p>
          <a:p>
            <a:r>
              <a:rPr lang="en-US" b="1" i="0" dirty="0" err="1"/>
              <a:t>Dites</a:t>
            </a:r>
            <a:r>
              <a:rPr lang="en-US" b="1" i="0" dirty="0"/>
              <a:t> </a:t>
            </a:r>
            <a:r>
              <a:rPr lang="en-US" i="0" dirty="0"/>
              <a:t>:</a:t>
            </a:r>
            <a:r>
              <a:rPr lang="en-US" b="1" i="0" dirty="0"/>
              <a:t> </a:t>
            </a:r>
            <a:r>
              <a:rPr lang="fr-FR" b="0" i="0" dirty="0"/>
              <a:t>De nombreuses cliniques ne disposent pas de tous ces éléments et s'efforcent actuellement de répondre à ces exigences. Vous souhaiterez peut-être travailler avec des collègues qui ont rapporté des scores plus élevés pour adapter les formulaires ou les stratégies qu'ils ont en place à votre contexte. La prochaine diapositive vous donnera également du matériel à adapter.</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a:t>
            </a:r>
            <a:r>
              <a:rPr lang="en-US" b="1" i="1" dirty="0"/>
              <a:t> </a:t>
            </a:r>
            <a:r>
              <a:rPr lang="fr-FR" b="0" i="1" dirty="0"/>
              <a:t>Reportez-vous au Manuel du facilitateur pour des instructions plus détaillées sur cette activité</a:t>
            </a:r>
            <a:r>
              <a:rPr lang="en-US" b="0" i="1" dirty="0"/>
              <a:t>.</a:t>
            </a:r>
            <a:endParaRPr lang="en-US" b="1" dirty="0"/>
          </a:p>
          <a:p>
            <a:endParaRPr lang="en-US" b="1" i="0"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110</a:t>
            </a:fld>
            <a:endParaRPr lang="en-US" dirty="0"/>
          </a:p>
        </p:txBody>
      </p:sp>
      <p:sp>
        <p:nvSpPr>
          <p:cNvPr id="5" name="Footer Placeholder 5">
            <a:extLst>
              <a:ext uri="{FF2B5EF4-FFF2-40B4-BE49-F238E27FC236}">
                <a16:creationId xmlns:a16="http://schemas.microsoft.com/office/drawing/2014/main" id="{90D26A82-45C7-4FA5-A056-26FF8DAEA60B}"/>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9333130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a:t>
            </a:r>
            <a:r>
              <a:rPr lang="fr-FR" b="1" dirty="0"/>
              <a:t> </a:t>
            </a:r>
            <a:r>
              <a:rPr lang="fr-FR" dirty="0"/>
              <a:t>Parlons maintenant de ce que la clinique doit faire pour tenter de réduire le nombre d'événements indésirables, mais aussi pour réagir correctement lorsqu'ils surviennent. Premièrement, les droits des patients doivent être affichés dans l'établissement de santé. Si une OSC est reliée à cet établissement, les droits doivent également y être affichés. L'affiche peut être de votre propre conception, mais elle doit:</a:t>
            </a:r>
          </a:p>
          <a:p>
            <a:pPr marL="171450" indent="-171450">
              <a:buFont typeface="Arial" panose="020B0604020202020204" pitchFamily="34" charset="0"/>
              <a:buChar char="•"/>
            </a:pPr>
            <a:r>
              <a:rPr lang="fr-FR" dirty="0"/>
              <a:t>Informer le client qu'il n'est pas obligé de participer au dépistage index</a:t>
            </a:r>
          </a:p>
          <a:p>
            <a:pPr marL="171450" indent="-171450">
              <a:buFont typeface="Arial" panose="020B0604020202020204" pitchFamily="34" charset="0"/>
              <a:buChar char="•"/>
            </a:pPr>
            <a:r>
              <a:rPr lang="fr-FR" dirty="0" err="1"/>
              <a:t>Rappeller</a:t>
            </a:r>
            <a:r>
              <a:rPr lang="fr-FR" dirty="0"/>
              <a:t> aux clients des droits tels que la confidentialité</a:t>
            </a:r>
          </a:p>
          <a:p>
            <a:pPr marL="171450" indent="-171450">
              <a:buFont typeface="Arial" panose="020B0604020202020204" pitchFamily="34" charset="0"/>
              <a:buChar char="•"/>
            </a:pPr>
            <a:r>
              <a:rPr lang="fr-FR" dirty="0"/>
              <a:t>Donner au client la possibilité de déposer une plainte, y compris de manière anonyme</a:t>
            </a:r>
          </a:p>
          <a:p>
            <a:r>
              <a:rPr lang="fr-FR" dirty="0"/>
              <a:t> </a:t>
            </a:r>
          </a:p>
          <a:p>
            <a:r>
              <a:rPr lang="fr-FR" dirty="0"/>
              <a:t>L'exemple ici est de PEPFAR, mais vous pouvez également réviser le vôtre. Notez qu'il inclut la mention d'un formulaire de plainte du patient. Nous y viendrons plus tard.</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111</a:t>
            </a:fld>
            <a:endParaRPr lang="en-US"/>
          </a:p>
        </p:txBody>
      </p:sp>
      <p:sp>
        <p:nvSpPr>
          <p:cNvPr id="5" name="Footer Placeholder 5">
            <a:extLst>
              <a:ext uri="{FF2B5EF4-FFF2-40B4-BE49-F238E27FC236}">
                <a16:creationId xmlns:a16="http://schemas.microsoft.com/office/drawing/2014/main" id="{8CA2F470-85BF-448C-960C-0C4A3F2DE35F}"/>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7316395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Ce formulaire de plainte du patient est un mécanisme qui peut être utilisé pour documenter un événement indésirable lié au d</a:t>
            </a:r>
            <a:r>
              <a:rPr lang="fr-FR" baseline="0" dirty="0"/>
              <a:t>é</a:t>
            </a:r>
            <a:r>
              <a:rPr lang="fr-FR" dirty="0"/>
              <a:t>pistage index. Cela devrait</a:t>
            </a:r>
            <a:r>
              <a:rPr lang="fr-FR" baseline="0" dirty="0"/>
              <a:t> pouvoir être fait également </a:t>
            </a:r>
            <a:r>
              <a:rPr lang="fr-FR" dirty="0"/>
              <a:t>via des boîtes à suggestions, des lignes directes, des rapports en ligne et des enquêtes auprès des clients (y compris LINK).</a:t>
            </a:r>
          </a:p>
          <a:p>
            <a:endParaRPr lang="fr-FR" dirty="0"/>
          </a:p>
          <a:p>
            <a:r>
              <a:rPr lang="fr-FR" dirty="0"/>
              <a:t>Pour tout cela, il devrait y avoir la possibilité de porter plainte de manière anonyme ou de partager votre nom et vos coordonnées.</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112</a:t>
            </a:fld>
            <a:endParaRPr lang="en-US"/>
          </a:p>
        </p:txBody>
      </p:sp>
      <p:sp>
        <p:nvSpPr>
          <p:cNvPr id="5" name="Footer Placeholder 5">
            <a:extLst>
              <a:ext uri="{FF2B5EF4-FFF2-40B4-BE49-F238E27FC236}">
                <a16:creationId xmlns:a16="http://schemas.microsoft.com/office/drawing/2014/main" id="{958EDFB2-7C0C-4687-8F69-65C64709FE6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1909003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Ensuite, la clinique doit avoir un registre pour les dépistages index qui recueille tous les éléments ci-dessous :</a:t>
            </a:r>
          </a:p>
          <a:p>
            <a:endParaRPr lang="fr-FR" dirty="0"/>
          </a:p>
          <a:p>
            <a:pPr marL="171450" indent="-171450">
              <a:buFont typeface="Arial" panose="020B0604020202020204" pitchFamily="34" charset="0"/>
              <a:buChar char="•"/>
            </a:pPr>
            <a:r>
              <a:rPr lang="fr-FR" dirty="0"/>
              <a:t>Si on a demandé à la personne si elle souhaite participer au dépistage index </a:t>
            </a:r>
          </a:p>
          <a:p>
            <a:pPr marL="171450" indent="-171450">
              <a:buFont typeface="Arial" panose="020B0604020202020204" pitchFamily="34" charset="0"/>
              <a:buChar char="•"/>
            </a:pPr>
            <a:r>
              <a:rPr lang="fr-FR" dirty="0"/>
              <a:t>Raisons pour lesquelles une personne n'a pas souhaité participer au dépistage index</a:t>
            </a:r>
          </a:p>
          <a:p>
            <a:pPr marL="171450" indent="-171450">
              <a:buFont typeface="Arial" panose="020B0604020202020204" pitchFamily="34" charset="0"/>
              <a:buChar char="•"/>
            </a:pPr>
            <a:r>
              <a:rPr lang="fr-FR" dirty="0"/>
              <a:t>Documentation indiquant si le risque potentiel de violence de la part de chaque partenaire désigné a été discuté. Vous noterez sous (m) que si la personne nommée était l’enfant du client index, vous dites simplement « non applicable </a:t>
            </a:r>
            <a:r>
              <a:rPr lang="fr-FR" dirty="0">
                <a:latin typeface="Calibri" panose="020F0502020204030204" pitchFamily="34" charset="0"/>
                <a:cs typeface="Calibri" panose="020F0502020204030204" pitchFamily="34" charset="0"/>
              </a:rPr>
              <a:t>»</a:t>
            </a:r>
            <a:r>
              <a:rPr lang="fr-FR" dirty="0"/>
              <a:t>.</a:t>
            </a:r>
          </a:p>
          <a:p>
            <a:endParaRPr lang="fr-FR" dirty="0"/>
          </a:p>
          <a:p>
            <a:r>
              <a:rPr lang="fr-FR" dirty="0"/>
              <a:t>Ceci est un exemple qui peut être fourni électroniquement. Il peut également être trouvé sur le site Web du PEPFAR pour des </a:t>
            </a:r>
            <a:r>
              <a:rPr lang="fr-FR" dirty="0" err="1"/>
              <a:t>depistages</a:t>
            </a:r>
            <a:r>
              <a:rPr lang="fr-FR" dirty="0"/>
              <a:t> index sûrs et éthiques ; l'URL se trouve au bas de la diapositive.</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113</a:t>
            </a:fld>
            <a:endParaRPr lang="en-US"/>
          </a:p>
        </p:txBody>
      </p:sp>
      <p:sp>
        <p:nvSpPr>
          <p:cNvPr id="5" name="Footer Placeholder 5">
            <a:extLst>
              <a:ext uri="{FF2B5EF4-FFF2-40B4-BE49-F238E27FC236}">
                <a16:creationId xmlns:a16="http://schemas.microsoft.com/office/drawing/2014/main" id="{76438852-DD5B-4C36-99AD-29EE3BA80E8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6477053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Nous ne surveillons pas seulement pour le plaisir de surveiller. Nous surveillons également les taux de refus et d'acceptation car ils peuvent nous montrer que nous avons un problème sur un site spécifique. Les programmes devraient signaler les sites avec des taux d'acceptation très élevés pour s'assurer que les dépistages index y sont offerts volontairement.</a:t>
            </a:r>
          </a:p>
          <a:p>
            <a:endParaRPr lang="fr-FR" dirty="0"/>
          </a:p>
          <a:p>
            <a:r>
              <a:rPr lang="fr-FR" dirty="0"/>
              <a:t>Les sites devraient également surveiller activement les raisons du refus. Par exemple, si de nombreuses personnes refusent les dépistages index à cause du VPI, cela pourrait être un signe qu'il est important d'investir dans davantage de ces services à la clinique. Comme nous l’avons dit dans cette formation, ces services sont également utiles aux personnes vivant avec le VIH qui peuvent avoir du mal à prendre leurs ARV en cas de violence.</a:t>
            </a:r>
          </a:p>
        </p:txBody>
      </p:sp>
      <p:sp>
        <p:nvSpPr>
          <p:cNvPr id="4" name="Slide Number Placeholder 3"/>
          <p:cNvSpPr>
            <a:spLocks noGrp="1"/>
          </p:cNvSpPr>
          <p:nvPr>
            <p:ph type="sldNum" sz="quarter" idx="5"/>
          </p:nvPr>
        </p:nvSpPr>
        <p:spPr/>
        <p:txBody>
          <a:bodyPr/>
          <a:lstStyle/>
          <a:p>
            <a:fld id="{8D8D3582-6D6B-438A-82FF-FE0768558734}" type="slidenum">
              <a:rPr lang="en-US" smtClean="0"/>
              <a:pPr/>
              <a:t>114</a:t>
            </a:fld>
            <a:endParaRPr lang="en-US"/>
          </a:p>
        </p:txBody>
      </p:sp>
      <p:sp>
        <p:nvSpPr>
          <p:cNvPr id="5" name="Footer Placeholder 5">
            <a:extLst>
              <a:ext uri="{FF2B5EF4-FFF2-40B4-BE49-F238E27FC236}">
                <a16:creationId xmlns:a16="http://schemas.microsoft.com/office/drawing/2014/main" id="{B545FEE8-916E-4851-82B0-8285DB078BA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4635935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La quatrième exigence au niveau de la clinique est que chaque établissement doit avoir un point de contact chargé de documenter les événements indésirables et de les signaler au partenaire</a:t>
            </a:r>
            <a:r>
              <a:rPr lang="fr-FR" baseline="0" dirty="0"/>
              <a:t> de </a:t>
            </a:r>
            <a:r>
              <a:rPr lang="fr-FR" dirty="0"/>
              <a:t>mise en œuvre, à l'agence de mise en œuvre, telle que FHI 360 et au MS.</a:t>
            </a:r>
          </a:p>
          <a:p>
            <a:endParaRPr lang="fr-FR" dirty="0"/>
          </a:p>
          <a:p>
            <a:r>
              <a:rPr lang="fr-FR" dirty="0"/>
              <a:t>Si un abus a été commis dans l'établissement, une enquête devrait être menée pour déterminer ce qui s'est passé et ce qui est fait pour empêcher de tels événements à l'avenir. Par exemple, les prestataires qui ne respectent pas les normes minimales devraient interrompre immédiatement les dépistages index jusqu'à ce que des mesures correctives puissent avoir lieu.</a:t>
            </a:r>
          </a:p>
          <a:p>
            <a:endParaRPr lang="fr-FR" dirty="0"/>
          </a:p>
          <a:p>
            <a:r>
              <a:rPr lang="fr-FR" dirty="0"/>
              <a:t>Si l'événement indésirable était lié au VPI aux dépistages index, ils ne doivent pas être étudiés  de la même manière. Au lieu de cela, le point de contact de l’établissement devrait s’assurer qu’une évaluation du risque de violence du client a été entreprise et que LIVES a été utilisé en réponse à toute divulgation de violence.</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115</a:t>
            </a:fld>
            <a:endParaRPr lang="en-US"/>
          </a:p>
        </p:txBody>
      </p:sp>
      <p:sp>
        <p:nvSpPr>
          <p:cNvPr id="5" name="Footer Placeholder 5">
            <a:extLst>
              <a:ext uri="{FF2B5EF4-FFF2-40B4-BE49-F238E27FC236}">
                <a16:creationId xmlns:a16="http://schemas.microsoft.com/office/drawing/2014/main" id="{C63EF0DD-AED5-4491-91A9-B52B9C90E2F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797979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L'exigence suivante concerne les formulaires. Bien que vous n'ayez pas besoin d'utiliser ces formulaires, PEPFAR a créé un formulaire de déclaration des événements indésirables et un formulaire d'enquête.</a:t>
            </a:r>
          </a:p>
          <a:p>
            <a:endParaRPr lang="fr-FR" dirty="0"/>
          </a:p>
          <a:p>
            <a:r>
              <a:rPr lang="fr-FR" dirty="0"/>
              <a:t>Si vous souhaitez utiliser le formulaire révisé, qui sera présenté lors de la prochaine session, il recueille toutes les données requises. Il peut également être utilisé pour tous les cas de VPI, qu'ils soient ou non liés à des dépistages index. Ce formulaire sera couvert dans une section spécifiquement consacrée au suivi et à l'évaluation.</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116</a:t>
            </a:fld>
            <a:endParaRPr lang="en-US"/>
          </a:p>
        </p:txBody>
      </p:sp>
      <p:sp>
        <p:nvSpPr>
          <p:cNvPr id="5" name="Footer Placeholder 5">
            <a:extLst>
              <a:ext uri="{FF2B5EF4-FFF2-40B4-BE49-F238E27FC236}">
                <a16:creationId xmlns:a16="http://schemas.microsoft.com/office/drawing/2014/main" id="{B7D76C64-4AD2-4237-901B-9423DEDE590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897324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08502"/>
          </a:xfrm>
        </p:spPr>
        <p:txBody>
          <a:bodyPr/>
          <a:lstStyle/>
          <a:p>
            <a:r>
              <a:rPr lang="fr-FR" b="1" dirty="0"/>
              <a:t>Dites</a:t>
            </a:r>
            <a:r>
              <a:rPr lang="fr-FR" dirty="0"/>
              <a:t> : Enfin, vous tous, en tant que prestataires, devez régulièrement demander à vos clients s'ils ont subi un événement indésirable après les services de dépistage index.</a:t>
            </a:r>
          </a:p>
          <a:p>
            <a:endParaRPr lang="fr-FR" dirty="0"/>
          </a:p>
          <a:p>
            <a:r>
              <a:rPr lang="fr-FR" dirty="0"/>
              <a:t>La question suggérée est : « Depuis que vous avez participé aux services de dépistage index, avez-vous subi des préjudices de la part de votre partenaire, de votre prestataire de soins de santé ou de toute autre personne dans cet établissement [ou site] ? </a:t>
            </a:r>
            <a:r>
              <a:rPr lang="fr-FR" dirty="0">
                <a:latin typeface="Calibri" panose="020F0502020204030204" pitchFamily="34" charset="0"/>
                <a:cs typeface="Calibri" panose="020F0502020204030204" pitchFamily="34" charset="0"/>
              </a:rPr>
              <a:t>» </a:t>
            </a:r>
            <a:r>
              <a:rPr lang="fr-FR" dirty="0"/>
              <a:t>Cela comprend les préjudices physiques, émotionnels, sexuels ou économiques. </a:t>
            </a:r>
          </a:p>
          <a:p>
            <a:endParaRPr lang="fr-FR" dirty="0"/>
          </a:p>
          <a:p>
            <a:r>
              <a:rPr lang="fr-FR" dirty="0"/>
              <a:t>Le suivi doit être effectué pendant les deux à trois premiers rendez-vous cliniques du client OU par un suivi (par téléphone ou autre) quatre à six semaines après le test des contacts du client. Étant donné qu'un résultat négatif involontaire résultant de la divulgation du VIH pourrait encore se produire à l'avenir, le suivi doit se poursuivre pendant que tous les contacts sont activement recherchés.</a:t>
            </a:r>
          </a:p>
          <a:p>
            <a:endParaRPr lang="fr-FR" dirty="0"/>
          </a:p>
          <a:p>
            <a:r>
              <a:rPr lang="fr-FR" b="1" i="1" dirty="0"/>
              <a:t>Remarque </a:t>
            </a:r>
            <a:r>
              <a:rPr lang="fr-FR" i="1" dirty="0"/>
              <a:t>: Dans certains programmes, les pairs navigateurs effectuent un suivi pour poser des questions sur les événements indésirables. Ajustez cette diapositive en conséquence, selon que cela est pertinent pour votre programme.</a:t>
            </a:r>
          </a:p>
        </p:txBody>
      </p:sp>
      <p:sp>
        <p:nvSpPr>
          <p:cNvPr id="4" name="Slide Number Placeholder 3"/>
          <p:cNvSpPr>
            <a:spLocks noGrp="1"/>
          </p:cNvSpPr>
          <p:nvPr>
            <p:ph type="sldNum" sz="quarter" idx="10"/>
          </p:nvPr>
        </p:nvSpPr>
        <p:spPr/>
        <p:txBody>
          <a:bodyPr/>
          <a:lstStyle/>
          <a:p>
            <a:fld id="{8D8D3582-6D6B-438A-82FF-FE0768558734}" type="slidenum">
              <a:rPr lang="en-US" smtClean="0"/>
              <a:pPr/>
              <a:t>117</a:t>
            </a:fld>
            <a:endParaRPr lang="en-US"/>
          </a:p>
        </p:txBody>
      </p:sp>
      <p:sp>
        <p:nvSpPr>
          <p:cNvPr id="5" name="Footer Placeholder 5">
            <a:extLst>
              <a:ext uri="{FF2B5EF4-FFF2-40B4-BE49-F238E27FC236}">
                <a16:creationId xmlns:a16="http://schemas.microsoft.com/office/drawing/2014/main" id="{1D95D9DE-6E1A-4014-BD90-F8AFC25C0E4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025393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Enfin, les prestataires doivent mettre les services à la disposition de ceux qui subissent des événements indésirables en fonction de leurs besoins. Vous pouvez voir certains des services qui peuvent être nécessaires ici. Bien entendu, les services nécessaires dépendront du type d'événement indésirable.</a:t>
            </a:r>
          </a:p>
        </p:txBody>
      </p:sp>
      <p:sp>
        <p:nvSpPr>
          <p:cNvPr id="4" name="Slide Number Placeholder 3"/>
          <p:cNvSpPr>
            <a:spLocks noGrp="1"/>
          </p:cNvSpPr>
          <p:nvPr>
            <p:ph type="sldNum" sz="quarter" idx="5"/>
          </p:nvPr>
        </p:nvSpPr>
        <p:spPr/>
        <p:txBody>
          <a:bodyPr/>
          <a:lstStyle/>
          <a:p>
            <a:fld id="{8D8D3582-6D6B-438A-82FF-FE0768558734}" type="slidenum">
              <a:rPr lang="en-US" smtClean="0"/>
              <a:pPr/>
              <a:t>118</a:t>
            </a:fld>
            <a:endParaRPr lang="en-US"/>
          </a:p>
        </p:txBody>
      </p:sp>
      <p:sp>
        <p:nvSpPr>
          <p:cNvPr id="5" name="Footer Placeholder 5">
            <a:extLst>
              <a:ext uri="{FF2B5EF4-FFF2-40B4-BE49-F238E27FC236}">
                <a16:creationId xmlns:a16="http://schemas.microsoft.com/office/drawing/2014/main" id="{CA9A595A-7B71-43FB-AD4C-56F5BB10568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6314577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 </a:t>
            </a:r>
            <a:r>
              <a:rPr lang="fr-FR" i="0" dirty="0"/>
              <a:t>:</a:t>
            </a:r>
            <a:r>
              <a:rPr lang="fr-FR" b="1" i="0" dirty="0"/>
              <a:t> </a:t>
            </a:r>
            <a:r>
              <a:rPr lang="fr-FR" b="0" i="0" dirty="0"/>
              <a:t>Il est nécessaire que vous ayez des POS pour décrire comment vous répondez à toutes ces exigences.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Les SOP à l'écran peuvent être adaptées. Vous pouvez les trouver sous forme de documents PDF et Word sur les liens fournis.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Vous devez créer vos propres POS avant de déployer cette formation auprès des agents de santé. Ensuite, vous pouvez remplacer l'image ici par une image de votre propre POS.</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5"/>
          </p:nvPr>
        </p:nvSpPr>
        <p:spPr/>
        <p:txBody>
          <a:bodyPr/>
          <a:lstStyle/>
          <a:p>
            <a:fld id="{8D8D3582-6D6B-438A-82FF-FE0768558734}" type="slidenum">
              <a:rPr lang="en-US" smtClean="0"/>
              <a:t>119</a:t>
            </a:fld>
            <a:endParaRPr lang="en-US"/>
          </a:p>
        </p:txBody>
      </p:sp>
      <p:sp>
        <p:nvSpPr>
          <p:cNvPr id="5" name="Footer Placeholder 5">
            <a:extLst>
              <a:ext uri="{FF2B5EF4-FFF2-40B4-BE49-F238E27FC236}">
                <a16:creationId xmlns:a16="http://schemas.microsoft.com/office/drawing/2014/main" id="{D992F55B-7EB8-4518-95B1-CC00D3460BA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23054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76322"/>
          </a:xfrm>
        </p:spPr>
        <p:txBody>
          <a:bodyPr/>
          <a:lstStyle/>
          <a:p>
            <a:pPr>
              <a:lnSpc>
                <a:spcPct val="95000"/>
              </a:lnSpc>
              <a:spcBef>
                <a:spcPts val="600"/>
              </a:spcBef>
            </a:pPr>
            <a:r>
              <a:rPr lang="fr-FR" b="1" dirty="0"/>
              <a:t>Dites </a:t>
            </a:r>
            <a:r>
              <a:rPr lang="fr-FR" dirty="0"/>
              <a:t>: Mais avant de nous lancer dans ce lourd thème, je veux que nous nous mettions à la place de ceux qui viennent aux services que nous fournissons.</a:t>
            </a:r>
          </a:p>
          <a:p>
            <a:pPr>
              <a:lnSpc>
                <a:spcPct val="95000"/>
              </a:lnSpc>
              <a:spcBef>
                <a:spcPts val="600"/>
              </a:spcBef>
            </a:pPr>
            <a:r>
              <a:rPr lang="fr-FR" dirty="0"/>
              <a:t>Alors, je demande à chacun de vous de vous imaginer comme le client. Vous êtes assis dans la salle d'attente d'une clinique en attente d'un bilan de santé régulier. Vous décidez quoi dire à votre médecin lors de votre rendez-vous. Je vais vous montrer cinq déclarations différentes. Les bénévoles me diront alors à quel point il serait difficile ou facile de partager cette information avec votre médecin et pourquoi vous vous sentez ainsi. Pour les informations difficiles à partager, je vous demanderai également de me dire ce qu'un prestataire / clinique pourrait faire pour vous faciliter le partage de ces informations.</a:t>
            </a:r>
          </a:p>
          <a:p>
            <a:pPr>
              <a:lnSpc>
                <a:spcPct val="95000"/>
              </a:lnSpc>
              <a:spcBef>
                <a:spcPts val="600"/>
              </a:spcBef>
            </a:pPr>
            <a:r>
              <a:rPr lang="fr-FR" i="1" dirty="0"/>
              <a:t>Cliquez pour afficher les déclarations une par une ; résumer les réponses des participants au fur et à mesure qu'ils partagent.</a:t>
            </a:r>
            <a:r>
              <a:rPr lang="fr-FR" dirty="0"/>
              <a:t> </a:t>
            </a:r>
          </a:p>
          <a:p>
            <a:pPr>
              <a:lnSpc>
                <a:spcPct val="95000"/>
              </a:lnSpc>
              <a:spcBef>
                <a:spcPts val="600"/>
              </a:spcBef>
            </a:pPr>
            <a:r>
              <a:rPr lang="fr-FR" b="1" dirty="0"/>
              <a:t>Dites </a:t>
            </a:r>
            <a:r>
              <a:rPr lang="fr-FR" dirty="0"/>
              <a:t>: Ce que cet exercice démontre, c'est que vous savez tous déjà que ce que nous demandons à nos clients de faire peut être assez difficile. Cela est vrai pour ce que vous faites déjà, comme leur demander de parler des IST, et aussi vrai lorsque nous leur demandons de parler de la violence dans leur vie. </a:t>
            </a:r>
          </a:p>
          <a:p>
            <a:pPr>
              <a:lnSpc>
                <a:spcPct val="95000"/>
              </a:lnSpc>
              <a:spcBef>
                <a:spcPts val="600"/>
              </a:spcBef>
            </a:pPr>
            <a:r>
              <a:rPr lang="fr-FR" dirty="0"/>
              <a:t>Vous savez également ce qui ferait en sorte que vos clients et quiconque s'adressant à leur médecin se sentent plus en sécurité et plus à l'aise. Nous reviendrons sur plusieurs de vos suggestions tout au long de cette formation.</a:t>
            </a:r>
          </a:p>
          <a:p>
            <a:pPr>
              <a:lnSpc>
                <a:spcPct val="95000"/>
              </a:lnSpc>
              <a:spcBef>
                <a:spcPts val="600"/>
              </a:spcBef>
            </a:pPr>
            <a:r>
              <a:rPr lang="fr-FR" b="1" i="1" dirty="0"/>
              <a:t>Remarque </a:t>
            </a:r>
            <a:r>
              <a:rPr lang="fr-FR" i="1" dirty="0"/>
              <a:t>: Reportez-vous au manuel du facilitateur pour des instructions plus détaillées sur cette activité</a:t>
            </a:r>
            <a:r>
              <a:rPr lang="fr-FR" dirty="0"/>
              <a:t>.</a:t>
            </a:r>
          </a:p>
        </p:txBody>
      </p:sp>
      <p:sp>
        <p:nvSpPr>
          <p:cNvPr id="4" name="Slide Number Placeholder 3"/>
          <p:cNvSpPr>
            <a:spLocks noGrp="1"/>
          </p:cNvSpPr>
          <p:nvPr>
            <p:ph type="sldNum" sz="quarter" idx="5"/>
          </p:nvPr>
        </p:nvSpPr>
        <p:spPr/>
        <p:txBody>
          <a:bodyPr/>
          <a:lstStyle/>
          <a:p>
            <a:fld id="{8D8D3582-6D6B-438A-82FF-FE0768558734}" type="slidenum">
              <a:rPr lang="en-US" smtClean="0"/>
              <a:pPr/>
              <a:t>12</a:t>
            </a:fld>
            <a:endParaRPr lang="en-US"/>
          </a:p>
        </p:txBody>
      </p:sp>
      <p:sp>
        <p:nvSpPr>
          <p:cNvPr id="5" name="Footer Placeholder 5">
            <a:extLst>
              <a:ext uri="{FF2B5EF4-FFF2-40B4-BE49-F238E27FC236}">
                <a16:creationId xmlns:a16="http://schemas.microsoft.com/office/drawing/2014/main" id="{B8B982FE-65FC-4590-B6ED-8D39346A316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6523140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 </a:t>
            </a:r>
            <a:r>
              <a:rPr lang="fr-FR" dirty="0"/>
              <a:t>Nous avons déjà commencé à aborder ce sujet, mais il est important de savoir clairement comment tout cela sera surveillé et documenté.</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120</a:t>
            </a:fld>
            <a:endParaRPr lang="en-US"/>
          </a:p>
        </p:txBody>
      </p:sp>
      <p:sp>
        <p:nvSpPr>
          <p:cNvPr id="5" name="Footer Placeholder 5">
            <a:extLst>
              <a:ext uri="{FF2B5EF4-FFF2-40B4-BE49-F238E27FC236}">
                <a16:creationId xmlns:a16="http://schemas.microsoft.com/office/drawing/2014/main" id="{B57492F2-3E1F-4BCE-95FC-3171CCD353E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9816281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l'objectif sur la diapositive.</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121</a:t>
            </a:fld>
            <a:endParaRPr lang="en-US"/>
          </a:p>
        </p:txBody>
      </p:sp>
      <p:sp>
        <p:nvSpPr>
          <p:cNvPr id="5" name="Footer Placeholder 5">
            <a:extLst>
              <a:ext uri="{FF2B5EF4-FFF2-40B4-BE49-F238E27FC236}">
                <a16:creationId xmlns:a16="http://schemas.microsoft.com/office/drawing/2014/main" id="{163E0220-4E36-4C0D-83D2-DE763943355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9907896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dirty="0"/>
              <a:t>Dites </a:t>
            </a:r>
            <a:r>
              <a:rPr lang="fr-FR" i="0" dirty="0"/>
              <a:t>:</a:t>
            </a:r>
            <a:r>
              <a:rPr lang="fr-FR" b="1" i="0" dirty="0"/>
              <a:t> </a:t>
            </a:r>
            <a:r>
              <a:rPr lang="fr-FR" b="0" i="0" dirty="0"/>
              <a:t>Chaque programme devra décider comment surveiller la VPI et les événements indésirables. Le registre des dépistages index, qui est obligatoire, saisit certaines informations sur la VPI, mais il ne recueille aucun détail sur le moment où l'incident s'est produit ou si des services ont été fournis au survivant. Les autres outils que je vais partager ici peuvent aider à capturer ces informations.</a:t>
            </a:r>
          </a:p>
          <a:p>
            <a:endParaRPr lang="fr-FR" b="1" i="0" dirty="0"/>
          </a:p>
          <a:p>
            <a:r>
              <a:rPr lang="fr-FR" b="0" i="1" dirty="0"/>
              <a:t>Passez en revue le contenu de la diapositive.</a:t>
            </a:r>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t>122</a:t>
            </a:fld>
            <a:endParaRPr lang="en-US"/>
          </a:p>
        </p:txBody>
      </p:sp>
      <p:sp>
        <p:nvSpPr>
          <p:cNvPr id="5" name="Footer Placeholder 5">
            <a:extLst>
              <a:ext uri="{FF2B5EF4-FFF2-40B4-BE49-F238E27FC236}">
                <a16:creationId xmlns:a16="http://schemas.microsoft.com/office/drawing/2014/main" id="{CF31DA3B-6A83-403A-946D-695AD4C6241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1009809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105400" cy="2871788"/>
          </a:xfrm>
        </p:spPr>
      </p:sp>
      <p:sp>
        <p:nvSpPr>
          <p:cNvPr id="3" name="Notes Placeholder 2"/>
          <p:cNvSpPr>
            <a:spLocks noGrp="1"/>
          </p:cNvSpPr>
          <p:nvPr>
            <p:ph type="body" idx="1"/>
          </p:nvPr>
        </p:nvSpPr>
        <p:spPr>
          <a:xfrm>
            <a:off x="685800" y="4169322"/>
            <a:ext cx="5486400" cy="4379261"/>
          </a:xfrm>
        </p:spPr>
        <p:txBody>
          <a:bodyPr/>
          <a:lstStyle/>
          <a:p>
            <a:pPr>
              <a:lnSpc>
                <a:spcPct val="95000"/>
              </a:lnSpc>
              <a:spcBef>
                <a:spcPts val="600"/>
              </a:spcBef>
            </a:pPr>
            <a:r>
              <a:rPr lang="fr-FR" b="1" dirty="0"/>
              <a:t>Dites</a:t>
            </a:r>
            <a:r>
              <a:rPr lang="fr-FR" dirty="0"/>
              <a:t> : Chaque programme peut décider des formulaires à utiliser pour répondre aux exigences. De nombreux programmes </a:t>
            </a:r>
            <a:r>
              <a:rPr lang="fr-FR" dirty="0" err="1"/>
              <a:t>EpiC</a:t>
            </a:r>
            <a:r>
              <a:rPr lang="fr-FR" dirty="0"/>
              <a:t> utilisent l’Outil 12 pour documenter la VPI, qu'il soit lié ou non à des dépistages index. Nous recommandons également l'Outil 12 pour tous les cas d'événements indésirables liés aux dépistages index. D'autres qui utilisent LINK prennent également des plaintes concernant les installations, si ces plaintes sont liées à des dépistages index, et utilisent l'outil 12 pour saisir ces informations.</a:t>
            </a:r>
          </a:p>
          <a:p>
            <a:pPr>
              <a:lnSpc>
                <a:spcPct val="95000"/>
              </a:lnSpc>
              <a:spcBef>
                <a:spcPts val="600"/>
              </a:spcBef>
            </a:pPr>
            <a:r>
              <a:rPr lang="fr-FR" dirty="0"/>
              <a:t>La partie 1 est l'endroit où vous documentez ce qui s'est passé. Cela peut être fait par le prestataire qui reçoit ces informations, ou vous pouvez travailler avec le personnel communautaire.</a:t>
            </a:r>
          </a:p>
          <a:p>
            <a:pPr>
              <a:lnSpc>
                <a:spcPct val="95000"/>
              </a:lnSpc>
              <a:spcBef>
                <a:spcPts val="600"/>
              </a:spcBef>
            </a:pPr>
            <a:r>
              <a:rPr lang="fr-FR" i="1" dirty="0"/>
              <a:t>Avancez la diapositive</a:t>
            </a:r>
            <a:r>
              <a:rPr lang="fr-FR" dirty="0"/>
              <a:t>.</a:t>
            </a:r>
          </a:p>
          <a:p>
            <a:pPr>
              <a:lnSpc>
                <a:spcPct val="95000"/>
              </a:lnSpc>
              <a:spcBef>
                <a:spcPts val="600"/>
              </a:spcBef>
            </a:pPr>
            <a:r>
              <a:rPr lang="fr-FR" dirty="0"/>
              <a:t>La question 18 vous permet de noter qu'un événement s'est produit à la suite d’un dépistage index.</a:t>
            </a:r>
          </a:p>
          <a:p>
            <a:pPr>
              <a:lnSpc>
                <a:spcPct val="95000"/>
              </a:lnSpc>
              <a:spcBef>
                <a:spcPts val="600"/>
              </a:spcBef>
            </a:pPr>
            <a:r>
              <a:rPr lang="fr-FR" dirty="0"/>
              <a:t>La partie 2 décrit ce qui a été fait pour soutenir l'individu. Il peut être rempli par un agent de santé ou un gestionnaire de cas à la clinique. Il est également conçu pour vous aider à générer des rapports sur l'indicateur PEPFAR MER GEND_GBV si vous avez des objectifs pour cet indicateur.</a:t>
            </a:r>
          </a:p>
          <a:p>
            <a:pPr>
              <a:lnSpc>
                <a:spcPct val="95000"/>
              </a:lnSpc>
              <a:spcBef>
                <a:spcPts val="600"/>
              </a:spcBef>
            </a:pPr>
            <a:r>
              <a:rPr lang="fr-FR" i="1" dirty="0"/>
              <a:t>Avancez la diapositive</a:t>
            </a:r>
            <a:r>
              <a:rPr lang="fr-FR" dirty="0"/>
              <a:t>.</a:t>
            </a:r>
          </a:p>
          <a:p>
            <a:pPr>
              <a:lnSpc>
                <a:spcPct val="95000"/>
              </a:lnSpc>
              <a:spcBef>
                <a:spcPts val="600"/>
              </a:spcBef>
            </a:pPr>
            <a:r>
              <a:rPr lang="fr-FR" dirty="0"/>
              <a:t>La partie 3 est spécifique aux événements indésirables. Si, à la question 18, vous avez noté que l'abus était lié au dépistage index, alors cette dernière section devrait être remplie. En bas, le point de contact des installations. Le point de contact de l'établissement pour les dépistages index doit remplir toute la partie 3.</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123</a:t>
            </a:fld>
            <a:endParaRPr lang="en-US"/>
          </a:p>
        </p:txBody>
      </p:sp>
      <p:sp>
        <p:nvSpPr>
          <p:cNvPr id="5" name="Footer Placeholder 5">
            <a:extLst>
              <a:ext uri="{FF2B5EF4-FFF2-40B4-BE49-F238E27FC236}">
                <a16:creationId xmlns:a16="http://schemas.microsoft.com/office/drawing/2014/main" id="{A681EF34-0766-4554-BFE4-E7BF870C6F1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5233214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Les incidents contre les prestataires, comme une attaque contre un prestataire qui fait un suivi communautaire d’un cas index, peuvent être documentés dans un journal de sécurité de l’</a:t>
            </a:r>
            <a:r>
              <a:rPr lang="fr-FR" dirty="0" err="1"/>
              <a:t>implémenteur</a:t>
            </a:r>
            <a:r>
              <a:rPr lang="fr-FR" baseline="0" dirty="0"/>
              <a:t> </a:t>
            </a:r>
            <a:r>
              <a:rPr lang="fr-FR" dirty="0"/>
              <a:t>tel que celui-ci. Avoir une liste des incidents de sécurité dans l'ensemble, pas seulement ceux liés aux dépistages index, est la meilleure pratique en matière de sureté du</a:t>
            </a:r>
            <a:r>
              <a:rPr lang="fr-FR" baseline="0" dirty="0"/>
              <a:t> l’</a:t>
            </a:r>
            <a:r>
              <a:rPr lang="fr-FR" baseline="0" dirty="0" err="1"/>
              <a:t>impl</a:t>
            </a:r>
            <a:r>
              <a:rPr lang="fr-FR" dirty="0" err="1"/>
              <a:t>é</a:t>
            </a:r>
            <a:r>
              <a:rPr lang="fr-FR" baseline="0" dirty="0" err="1"/>
              <a:t>menteur</a:t>
            </a:r>
            <a:r>
              <a:rPr lang="fr-FR" baseline="0" dirty="0"/>
              <a:t> population clé</a:t>
            </a:r>
            <a:r>
              <a:rPr lang="fr-FR" dirty="0"/>
              <a:t>. Il peut être utile de suivre les tendances pour aider à atténuer les problèmes futurs, expliquer les changements dans les réalisations du programme aux donateurs et articuler ou identifier la nécessité de changer un élément d'un programme afin de garantir la sécurité des travailleurs et des bénéficiaires. Ce journal des incidents comprend une question qui demande spécifiquement si le problème était lié aux dépistages index afin que ces résultats puissent être facilement désagrégés.</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124</a:t>
            </a:fld>
            <a:endParaRPr lang="en-US"/>
          </a:p>
        </p:txBody>
      </p:sp>
      <p:sp>
        <p:nvSpPr>
          <p:cNvPr id="5" name="Footer Placeholder 5">
            <a:extLst>
              <a:ext uri="{FF2B5EF4-FFF2-40B4-BE49-F238E27FC236}">
                <a16:creationId xmlns:a16="http://schemas.microsoft.com/office/drawing/2014/main" id="{75386380-D30B-406C-86F6-BA5C8011832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2860664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 </a:t>
            </a:r>
            <a:r>
              <a:rPr lang="fr-FR" dirty="0"/>
              <a:t>Vous n’avez pas besoin de créer un système autonome pour collecter des informations sur les événements indésirables. Les systèmes de collecte des commentaires des patients peuvent également recueillir des informations sur les plaintes</a:t>
            </a:r>
            <a:r>
              <a:rPr lang="en-US" dirty="0"/>
              <a:t>.</a:t>
            </a:r>
          </a:p>
          <a:p>
            <a:endParaRPr lang="en-US" dirty="0"/>
          </a:p>
          <a:p>
            <a:r>
              <a:rPr lang="fr-FR" i="1" dirty="0"/>
              <a:t>Cliquez « </a:t>
            </a:r>
            <a:r>
              <a:rPr lang="fr-FR" i="1" dirty="0" err="1"/>
              <a:t>play</a:t>
            </a:r>
            <a:r>
              <a:rPr lang="fr-FR" i="1" dirty="0"/>
              <a:t> » sur la vidéo</a:t>
            </a:r>
            <a:r>
              <a:rPr lang="en-US" dirty="0"/>
              <a:t>.</a:t>
            </a:r>
          </a:p>
          <a:p>
            <a:endParaRPr lang="en-US" dirty="0"/>
          </a:p>
          <a:p>
            <a:r>
              <a:rPr lang="en-US" b="1" dirty="0" err="1"/>
              <a:t>Dites</a:t>
            </a:r>
            <a:r>
              <a:rPr lang="en-US" b="1" dirty="0"/>
              <a:t> </a:t>
            </a:r>
            <a:r>
              <a:rPr lang="en-US" dirty="0"/>
              <a:t>:</a:t>
            </a:r>
            <a:r>
              <a:rPr lang="en-US" b="1" dirty="0"/>
              <a:t> </a:t>
            </a:r>
            <a:r>
              <a:rPr lang="fr-FR" b="0" dirty="0"/>
              <a:t>Comme vous l'avez vu, il y avait un endroit pour noter les plaintes des clients. Les plaintes peuvent être signalées si elles sont liées aux dépistages index, puis capturées dans votre système qui suit spécifiquement les événements indésirables liés aux </a:t>
            </a:r>
            <a:r>
              <a:rPr lang="fr-FR" b="0" dirty="0" err="1"/>
              <a:t>depistages</a:t>
            </a:r>
            <a:r>
              <a:rPr lang="fr-FR" b="0" dirty="0"/>
              <a:t> index.</a:t>
            </a:r>
            <a:endParaRPr lang="en-US" b="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125</a:t>
            </a:fld>
            <a:endParaRPr lang="en-US" dirty="0"/>
          </a:p>
        </p:txBody>
      </p:sp>
      <p:sp>
        <p:nvSpPr>
          <p:cNvPr id="5" name="Footer Placeholder 5">
            <a:extLst>
              <a:ext uri="{FF2B5EF4-FFF2-40B4-BE49-F238E27FC236}">
                <a16:creationId xmlns:a16="http://schemas.microsoft.com/office/drawing/2014/main" id="{843C1488-FE44-498E-A239-2F426F2F733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8595157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Enfin, les révisions de SIMS - SIMS signifie Site </a:t>
            </a:r>
            <a:r>
              <a:rPr lang="fr-FR" dirty="0" err="1"/>
              <a:t>Improvement</a:t>
            </a:r>
            <a:r>
              <a:rPr lang="fr-FR" dirty="0"/>
              <a:t> Monitoring System - couvriront également les exigences de dépistage index sûr et éthique.</a:t>
            </a:r>
          </a:p>
          <a:p>
            <a:endParaRPr lang="fr-FR" dirty="0"/>
          </a:p>
          <a:p>
            <a:r>
              <a:rPr lang="fr-FR" i="1" dirty="0"/>
              <a:t>Examinez le contenu de la diapositive</a:t>
            </a:r>
            <a:r>
              <a:rPr lang="fr-FR" dirty="0"/>
              <a:t>. </a:t>
            </a:r>
          </a:p>
          <a:p>
            <a:endParaRPr lang="fr-FR" dirty="0"/>
          </a:p>
          <a:p>
            <a:r>
              <a:rPr lang="fr-FR" dirty="0"/>
              <a:t>Il y a quatre nouveaux éléments essentiels de base dans SIMS 4.1. Les flèches rouges indiquent les trois nouveaux modules sous SIMS qui sont abordés dans cette formation.</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126</a:t>
            </a:fld>
            <a:endParaRPr lang="en-US"/>
          </a:p>
        </p:txBody>
      </p:sp>
      <p:sp>
        <p:nvSpPr>
          <p:cNvPr id="5" name="Footer Placeholder 5">
            <a:extLst>
              <a:ext uri="{FF2B5EF4-FFF2-40B4-BE49-F238E27FC236}">
                <a16:creationId xmlns:a16="http://schemas.microsoft.com/office/drawing/2014/main" id="{B0CD453C-B7E0-4187-8589-34094A2BCD8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0048823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85590"/>
            <a:ext cx="5486400" cy="3600450"/>
          </a:xfrm>
        </p:spPr>
        <p:txBody>
          <a:bodyPr/>
          <a:lstStyle/>
          <a:p>
            <a:r>
              <a:rPr lang="en-US" b="1" dirty="0" err="1"/>
              <a:t>Dites</a:t>
            </a:r>
            <a:r>
              <a:rPr lang="en-US" dirty="0"/>
              <a:t> : </a:t>
            </a:r>
            <a:r>
              <a:rPr lang="fr-FR" dirty="0"/>
              <a:t>J'ai vraiment apprécié votre attention tout au long de cette formation. Il est maintenant temps de parler des prochaines étapes.</a:t>
            </a:r>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127</a:t>
            </a:fld>
            <a:endParaRPr lang="en-US" dirty="0"/>
          </a:p>
        </p:txBody>
      </p:sp>
      <p:sp>
        <p:nvSpPr>
          <p:cNvPr id="5" name="Footer Placeholder 5">
            <a:extLst>
              <a:ext uri="{FF2B5EF4-FFF2-40B4-BE49-F238E27FC236}">
                <a16:creationId xmlns:a16="http://schemas.microsoft.com/office/drawing/2014/main" id="{053233D9-FF9E-48A5-B3A7-FD9CEC7AB4B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3811181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08205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le contenu de la diapo</a:t>
            </a:r>
            <a:r>
              <a:rPr lang="fr-FR" dirty="0"/>
              <a:t>.</a:t>
            </a:r>
          </a:p>
          <a:p>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128</a:t>
            </a:fld>
            <a:endParaRPr lang="en-US" dirty="0"/>
          </a:p>
        </p:txBody>
      </p:sp>
      <p:sp>
        <p:nvSpPr>
          <p:cNvPr id="5" name="Footer Placeholder 5">
            <a:extLst>
              <a:ext uri="{FF2B5EF4-FFF2-40B4-BE49-F238E27FC236}">
                <a16:creationId xmlns:a16="http://schemas.microsoft.com/office/drawing/2014/main" id="{4A1E12E6-77D6-45BC-A7C8-E12C72F6F01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937468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Passez en revue les étapes suivantes sur la diapositive. Avant de l'utiliser dans le TOT, mettez à jour le </a:t>
            </a:r>
            <a:r>
              <a:rPr lang="fr-FR" i="1" dirty="0">
                <a:solidFill>
                  <a:srgbClr val="00B050"/>
                </a:solidFill>
              </a:rPr>
              <a:t>XXXX</a:t>
            </a:r>
            <a:r>
              <a:rPr lang="fr-FR" i="1" dirty="0"/>
              <a:t> pour indiquer quand les personnes formées doivent envoyer leurs vidéos LIVES et à qui.</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129</a:t>
            </a:fld>
            <a:endParaRPr lang="en-US"/>
          </a:p>
        </p:txBody>
      </p:sp>
      <p:sp>
        <p:nvSpPr>
          <p:cNvPr id="5" name="Footer Placeholder 5">
            <a:extLst>
              <a:ext uri="{FF2B5EF4-FFF2-40B4-BE49-F238E27FC236}">
                <a16:creationId xmlns:a16="http://schemas.microsoft.com/office/drawing/2014/main" id="{FA2FDA8B-4706-4933-86E1-2B9414EB9AE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64189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13664" cy="3600450"/>
          </a:xfrm>
        </p:spPr>
        <p:txBody>
          <a:bodyPr/>
          <a:lstStyle/>
          <a:p>
            <a:r>
              <a:rPr lang="fr-FR" b="1" dirty="0"/>
              <a:t>Dites </a:t>
            </a:r>
            <a:r>
              <a:rPr lang="fr-FR" dirty="0"/>
              <a:t>: </a:t>
            </a:r>
            <a:r>
              <a:rPr lang="fr-FR" b="0" dirty="0"/>
              <a:t>Pour résumer ce que vous avez partagé, voici un tableau qui décrit ce qui facilite le partage, même lorsque le sujet est difficile. Il décrit également le « et alors? » En d'autres termes, cela nous donne des idées sur la façon dont nous pouvons traduire ce que nous savons déjà sur ce que les clients partagent en étapes concrètes pour créer un environnement dans lequel les gens se sentent plus à l'aise pour divulguer la violence aux prestataires de soins de santé.</a:t>
            </a:r>
          </a:p>
          <a:p>
            <a:endParaRPr lang="en-US" b="0" dirty="0"/>
          </a:p>
          <a:p>
            <a:r>
              <a:rPr lang="fr-FR" i="1" dirty="0"/>
              <a:t>Passez en revue les recommandations sur la diapositive</a:t>
            </a:r>
            <a:r>
              <a:rPr lang="en-US" i="1" dirty="0"/>
              <a:t>.</a:t>
            </a:r>
          </a:p>
        </p:txBody>
      </p:sp>
      <p:sp>
        <p:nvSpPr>
          <p:cNvPr id="4" name="Slide Number Placeholder 3"/>
          <p:cNvSpPr>
            <a:spLocks noGrp="1"/>
          </p:cNvSpPr>
          <p:nvPr>
            <p:ph type="sldNum" sz="quarter" idx="5"/>
          </p:nvPr>
        </p:nvSpPr>
        <p:spPr/>
        <p:txBody>
          <a:bodyPr/>
          <a:lstStyle/>
          <a:p>
            <a:fld id="{8D8D3582-6D6B-438A-82FF-FE0768558734}" type="slidenum">
              <a:rPr lang="en-US" smtClean="0"/>
              <a:t>13</a:t>
            </a:fld>
            <a:endParaRPr lang="en-US"/>
          </a:p>
        </p:txBody>
      </p:sp>
      <p:sp>
        <p:nvSpPr>
          <p:cNvPr id="5" name="Footer Placeholder 5">
            <a:extLst>
              <a:ext uri="{FF2B5EF4-FFF2-40B4-BE49-F238E27FC236}">
                <a16:creationId xmlns:a16="http://schemas.microsoft.com/office/drawing/2014/main" id="{8B5A9B6C-BEF1-4F42-9FE2-7A000738B3E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5802732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71777"/>
            <a:ext cx="5242389" cy="3600450"/>
          </a:xfrm>
        </p:spPr>
        <p:txBody>
          <a:bodyPr/>
          <a:lstStyle/>
          <a:p>
            <a:r>
              <a:rPr lang="fr-FR" b="1" dirty="0"/>
              <a:t>Dites </a:t>
            </a:r>
            <a:r>
              <a:rPr lang="fr-FR" dirty="0"/>
              <a:t>: Ceci est un exemple de ce qu'un formateur peut demander à un agent de santé formé. Il partage clairement les attentes des personnes formées à l'avenir. Lorsque vous déployez cela auprès des agents de santé, vous créerez vos propres « demandes » aux agents de santé formés.</a:t>
            </a:r>
          </a:p>
          <a:p>
            <a:endParaRPr lang="fr-FR" dirty="0"/>
          </a:p>
          <a:p>
            <a:r>
              <a:rPr lang="fr-FR" i="1" dirty="0"/>
              <a:t>Passez en revue le contenu de la diapositive</a:t>
            </a:r>
            <a:r>
              <a:rPr lang="fr-FR" dirty="0"/>
              <a:t>.</a:t>
            </a:r>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130</a:t>
            </a:fld>
            <a:endParaRPr lang="en-US" dirty="0"/>
          </a:p>
        </p:txBody>
      </p:sp>
      <p:sp>
        <p:nvSpPr>
          <p:cNvPr id="5" name="Footer Placeholder 5">
            <a:extLst>
              <a:ext uri="{FF2B5EF4-FFF2-40B4-BE49-F238E27FC236}">
                <a16:creationId xmlns:a16="http://schemas.microsoft.com/office/drawing/2014/main" id="{DC6AADF6-FEE1-4AAC-8D01-D1A7FA5A532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6451771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Dites</a:t>
            </a:r>
            <a:r>
              <a:rPr lang="en-US" b="1" dirty="0"/>
              <a:t> </a:t>
            </a:r>
            <a:r>
              <a:rPr lang="en-US" b="0" dirty="0"/>
              <a:t>:</a:t>
            </a:r>
            <a:r>
              <a:rPr lang="en-US" b="1" dirty="0"/>
              <a:t> </a:t>
            </a:r>
            <a:r>
              <a:rPr lang="fr-FR" b="0" dirty="0"/>
              <a:t>Il n’est pas seulement important que les travailleurs de la santé sachent ce que l’on attend d’eux. Ils doivent également savoir quel type de soutien leur sera offert. Ceci est un exemple de ce que pourrait offrir le formateur</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le contenu de la diapositive. Notez que les SOP pour l'adaptation sont disponibles en PDF et Microsoft Word aux deux liens sous l'image</a:t>
            </a:r>
            <a:r>
              <a:rPr lang="en-US"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17D96A4-77C4-4FED-8A7B-214747F6ACED}" type="slidenum">
              <a:rPr lang="en-US" smtClean="0"/>
              <a:pPr>
                <a:defRPr/>
              </a:pPr>
              <a:t>131</a:t>
            </a:fld>
            <a:endParaRPr lang="en-US" dirty="0"/>
          </a:p>
        </p:txBody>
      </p:sp>
      <p:sp>
        <p:nvSpPr>
          <p:cNvPr id="5" name="Footer Placeholder 5">
            <a:extLst>
              <a:ext uri="{FF2B5EF4-FFF2-40B4-BE49-F238E27FC236}">
                <a16:creationId xmlns:a16="http://schemas.microsoft.com/office/drawing/2014/main" id="{482DD533-559E-4948-805A-6B3AE29C8BE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6606685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Enfin, cette diapositive nous permet d'examiner comment d'autres cadres de travailleurs peuvent soutenir les travailleurs de la santé formés dans leurs nouveaux efforts. Ici, les cadres sont des pairs navigateurs et des équipes d'intervention en cas de crise.</a:t>
            </a:r>
          </a:p>
          <a:p>
            <a:endParaRPr lang="fr-FR" dirty="0"/>
          </a:p>
          <a:p>
            <a:r>
              <a:rPr lang="fr-FR" i="1" dirty="0"/>
              <a:t>Passez en revue le contenu de la diapositive</a:t>
            </a:r>
            <a:r>
              <a:rPr lang="fr-FR" dirty="0"/>
              <a:t>.</a:t>
            </a:r>
          </a:p>
          <a:p>
            <a:endParaRPr lang="fr-FR" dirty="0"/>
          </a:p>
          <a:p>
            <a:r>
              <a:rPr lang="fr-FR" b="1" i="1" dirty="0"/>
              <a:t>Remarque </a:t>
            </a:r>
            <a:r>
              <a:rPr lang="fr-FR" i="1" dirty="0"/>
              <a:t>: Cette diapositive est facultative s'il n'y aura pas de rôle spécifique pour les navigateurs / équipes d'intervention en cas de crise.</a:t>
            </a:r>
          </a:p>
        </p:txBody>
      </p:sp>
      <p:sp>
        <p:nvSpPr>
          <p:cNvPr id="4" name="Slide Number Placeholder 3"/>
          <p:cNvSpPr>
            <a:spLocks noGrp="1"/>
          </p:cNvSpPr>
          <p:nvPr>
            <p:ph type="sldNum" sz="quarter" idx="10"/>
          </p:nvPr>
        </p:nvSpPr>
        <p:spPr/>
        <p:txBody>
          <a:bodyPr/>
          <a:lstStyle/>
          <a:p>
            <a:fld id="{8D8D3582-6D6B-438A-82FF-FE0768558734}" type="slidenum">
              <a:rPr lang="en-US" smtClean="0"/>
              <a:pPr/>
              <a:t>132</a:t>
            </a:fld>
            <a:endParaRPr lang="en-US"/>
          </a:p>
        </p:txBody>
      </p:sp>
      <p:sp>
        <p:nvSpPr>
          <p:cNvPr id="5" name="Footer Placeholder 5">
            <a:extLst>
              <a:ext uri="{FF2B5EF4-FFF2-40B4-BE49-F238E27FC236}">
                <a16:creationId xmlns:a16="http://schemas.microsoft.com/office/drawing/2014/main" id="{DF764D7C-A8C8-4D35-B838-8B2C01424A6F}"/>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0252024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dirty="0"/>
              <a:t>Dites : </a:t>
            </a:r>
            <a:r>
              <a:rPr lang="fr-FR" b="0" i="0" dirty="0"/>
              <a:t>Notre avant-dernière activité consiste à discuter de la manière dont vous allez déployer cette formation. Nous comprenons que cela dépendra de vos ressources, de vos besoins et des réalités de la  COVID-19 en ce qui concerne le rassemblement de personnes en personne.</a:t>
            </a:r>
          </a:p>
          <a:p>
            <a:endParaRPr lang="fr-FR" b="0" i="0" dirty="0"/>
          </a:p>
          <a:p>
            <a:r>
              <a:rPr lang="fr-FR" b="0" i="0" dirty="0"/>
              <a:t>Avant de déployer cela, assurez-vous de lire le matériel (y compris le manuel de l'animateur) et d'adapter les SOP avant de déployer la formation. Les SOP sur le VPI et les événements indésirables ont été partagés sur d'autres diapositives de cette présentation, et les deux sont disponibles en format Word et PDF pour une adaptation plus facile. L'élaboration des POS puis le déploiement de la formation vous permettent de sensibiliser les travailleurs sur les POS.</a:t>
            </a:r>
          </a:p>
          <a:p>
            <a:endParaRPr lang="fr-FR" b="1" i="0" dirty="0"/>
          </a:p>
          <a:p>
            <a:r>
              <a:rPr lang="fr-FR" b="0" i="0" dirty="0"/>
              <a:t>Quelles stratégies et quelles préoccupations avez-vous concernant le déploiement? J’aimerais entendre un représentant de chaque organisation parmi nous ici aujourd’hui.</a:t>
            </a:r>
          </a:p>
          <a:p>
            <a:endParaRPr lang="fr-FR" b="1" i="0" dirty="0"/>
          </a:p>
          <a:p>
            <a:r>
              <a:rPr lang="fr-FR" b="1" i="1" dirty="0"/>
              <a:t>Remarque</a:t>
            </a:r>
            <a:r>
              <a:rPr lang="fr-FR" b="1" i="0" dirty="0"/>
              <a:t> </a:t>
            </a:r>
            <a:r>
              <a:rPr lang="fr-FR" i="1" dirty="0"/>
              <a:t>:</a:t>
            </a:r>
            <a:r>
              <a:rPr lang="fr-FR" b="1" i="0" dirty="0"/>
              <a:t> </a:t>
            </a:r>
            <a:r>
              <a:rPr lang="fr-FR" b="0" i="1" dirty="0"/>
              <a:t>Reportez-vous au manuel du facilitateur pour obtenir des instructions.</a:t>
            </a:r>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t>133</a:t>
            </a:fld>
            <a:endParaRPr lang="en-US"/>
          </a:p>
        </p:txBody>
      </p:sp>
      <p:sp>
        <p:nvSpPr>
          <p:cNvPr id="5" name="Footer Placeholder 5">
            <a:extLst>
              <a:ext uri="{FF2B5EF4-FFF2-40B4-BE49-F238E27FC236}">
                <a16:creationId xmlns:a16="http://schemas.microsoft.com/office/drawing/2014/main" id="{3B055075-17CE-49ED-8D69-4FCC25BE806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1774732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Nous terminerons par une dernière activité pour célébrer ce que nous avons appris ensemble.</a:t>
            </a:r>
          </a:p>
        </p:txBody>
      </p:sp>
      <p:sp>
        <p:nvSpPr>
          <p:cNvPr id="4" name="Slide Number Placeholder 3"/>
          <p:cNvSpPr>
            <a:spLocks noGrp="1"/>
          </p:cNvSpPr>
          <p:nvPr>
            <p:ph type="sldNum" sz="quarter" idx="5"/>
          </p:nvPr>
        </p:nvSpPr>
        <p:spPr/>
        <p:txBody>
          <a:bodyPr/>
          <a:lstStyle/>
          <a:p>
            <a:fld id="{8D8D3582-6D6B-438A-82FF-FE0768558734}" type="slidenum">
              <a:rPr lang="en-US" smtClean="0"/>
              <a:pPr/>
              <a:t>134</a:t>
            </a:fld>
            <a:endParaRPr lang="en-US"/>
          </a:p>
        </p:txBody>
      </p:sp>
      <p:sp>
        <p:nvSpPr>
          <p:cNvPr id="5" name="Footer Placeholder 5">
            <a:extLst>
              <a:ext uri="{FF2B5EF4-FFF2-40B4-BE49-F238E27FC236}">
                <a16:creationId xmlns:a16="http://schemas.microsoft.com/office/drawing/2014/main" id="{27647EC5-5F10-474D-93B1-22A7DA0D776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930304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FR" i="1" dirty="0"/>
              <a:t>Félicitez à nouveau les participants et faites-leur savoir que vous continuerez à les soutenir à mesure qu'ils grandiront dans leurs compétences. Faites-leur savoir que vous terminerez la formation avec quelques mots de chaque personne sur l'impact de cette formation sur leurs actions à l'avenir.</a:t>
            </a:r>
          </a:p>
          <a:p>
            <a:pPr lvl="0"/>
            <a:endParaRPr lang="en-US" i="1" dirty="0"/>
          </a:p>
          <a:p>
            <a:r>
              <a:rPr lang="fr-FR" b="1" i="1" dirty="0"/>
              <a:t>Remarque </a:t>
            </a:r>
            <a:r>
              <a:rPr lang="fr-FR" i="1" dirty="0"/>
              <a:t>:</a:t>
            </a:r>
            <a:r>
              <a:rPr lang="fr-FR" b="1" i="1" dirty="0"/>
              <a:t> </a:t>
            </a:r>
            <a:r>
              <a:rPr lang="fr-FR" b="0" i="1" dirty="0"/>
              <a:t>Consultez le manuel du facilitateur pour obtenir des instructions détaillées sur l'activité et des informations supplémentaires sur la configuration des enquêtes </a:t>
            </a:r>
            <a:r>
              <a:rPr lang="fr-FR" b="0" i="1" dirty="0" err="1"/>
              <a:t>Mentimeter</a:t>
            </a:r>
            <a:r>
              <a:rPr lang="fr-FR" b="0" i="1" dirty="0"/>
              <a:t> et de la documentation Google</a:t>
            </a:r>
            <a:r>
              <a:rPr lang="fr-FR" b="1" i="1" dirty="0"/>
              <a:t>.</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135</a:t>
            </a:fld>
            <a:endParaRPr lang="en-US"/>
          </a:p>
        </p:txBody>
      </p:sp>
      <p:sp>
        <p:nvSpPr>
          <p:cNvPr id="7" name="Slide Image Placeholder 6">
            <a:extLst>
              <a:ext uri="{FF2B5EF4-FFF2-40B4-BE49-F238E27FC236}">
                <a16:creationId xmlns:a16="http://schemas.microsoft.com/office/drawing/2014/main" id="{A3B70DBA-0E5F-4651-A9C1-F26509FBE1D7}"/>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48506D74-5826-49A2-8BA0-ECC304CF5FAF}"/>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84173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Comme vous l’avez vu dans l’activité « À quel point est-ce difficile? » la plupart des informations difficiles à partager concernaient la violence. Bien que la violence soit beaucoup trop courante, il peut être incroyablement difficile d'en parler pour les nombreuses raisons que vous avez données.</a:t>
            </a:r>
            <a:endParaRPr lang="en-US" dirty="0"/>
          </a:p>
          <a:p>
            <a:endParaRPr lang="en-US" dirty="0"/>
          </a:p>
          <a:p>
            <a:r>
              <a:rPr lang="fr-FR" dirty="0"/>
              <a:t>Avant d'aller plus loin, nous voulons nous mettre d'accord sur ce que nous entendons par violence. Dans cette formation, nous nous concentrerons sur la violence basée sur le genre</a:t>
            </a:r>
            <a:r>
              <a:rPr lang="en-US" dirty="0"/>
              <a:t>.</a:t>
            </a:r>
          </a:p>
          <a:p>
            <a:endParaRPr lang="en-US" dirty="0"/>
          </a:p>
          <a:p>
            <a:r>
              <a:rPr lang="fr-FR" i="1" dirty="0"/>
              <a:t>Revoir la définition ; soulignez que cela va au-delà de la violence physique et sexuelle ; soulignez que cela peut arriver aux femmes et aux filles, mais aussi aux HSH et aux transgenres. Soulignez également que la VBG est enracinée dans les différences de pouvoir.</a:t>
            </a:r>
            <a:endParaRPr lang="en-US" i="1" dirty="0"/>
          </a:p>
          <a:p>
            <a:endParaRPr lang="en-US"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14</a:t>
            </a:fld>
            <a:endParaRPr lang="en-US"/>
          </a:p>
        </p:txBody>
      </p:sp>
      <p:sp>
        <p:nvSpPr>
          <p:cNvPr id="5" name="Footer Placeholder 5">
            <a:extLst>
              <a:ext uri="{FF2B5EF4-FFF2-40B4-BE49-F238E27FC236}">
                <a16:creationId xmlns:a16="http://schemas.microsoft.com/office/drawing/2014/main" id="{1704F2E6-F49B-4F4E-B47D-9225BDF1368E}"/>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242146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7549"/>
          </a:xfrm>
        </p:spPr>
        <p:txBody>
          <a:bodyPr/>
          <a:lstStyle/>
          <a:p>
            <a:pPr lvl="0"/>
            <a:r>
              <a:rPr lang="fr-FR" b="1" dirty="0"/>
              <a:t>Dites </a:t>
            </a:r>
            <a:r>
              <a:rPr lang="fr-FR" dirty="0"/>
              <a:t>:</a:t>
            </a:r>
            <a:r>
              <a:rPr lang="fr-FR" b="1" dirty="0"/>
              <a:t> </a:t>
            </a:r>
            <a:r>
              <a:rPr lang="fr-FR" b="0" dirty="0"/>
              <a:t>nous allons maintenant devenir plus concrets. Je vais montrer un type de violence et vous demander à tous de me donner des exemples qui rentrent dans cette catégorie. Nous pouvons faire le premier ensemble</a:t>
            </a:r>
            <a:r>
              <a:rPr lang="fr-FR" b="1" dirty="0"/>
              <a:t>.</a:t>
            </a:r>
            <a:endParaRPr lang="en-US" b="0" dirty="0"/>
          </a:p>
          <a:p>
            <a:pPr lvl="0"/>
            <a:endParaRPr lang="en-US" b="0" dirty="0"/>
          </a:p>
          <a:p>
            <a:pPr lvl="0"/>
            <a:r>
              <a:rPr lang="fr-FR" b="0" i="1" dirty="0"/>
              <a:t>Avancez la diapositive pour montrer « violence physique ».</a:t>
            </a:r>
            <a:endParaRPr lang="en-US" b="0" i="1" dirty="0"/>
          </a:p>
          <a:p>
            <a:pPr lvl="0"/>
            <a:endParaRPr lang="en-US" b="0" dirty="0"/>
          </a:p>
          <a:p>
            <a:pPr lvl="0"/>
            <a:r>
              <a:rPr lang="en-US" b="1" dirty="0" err="1"/>
              <a:t>Dites</a:t>
            </a:r>
            <a:r>
              <a:rPr lang="en-US" b="1" dirty="0"/>
              <a:t> </a:t>
            </a:r>
            <a:r>
              <a:rPr lang="en-US" dirty="0"/>
              <a:t>: </a:t>
            </a:r>
            <a:r>
              <a:rPr lang="fr-FR" b="0" dirty="0"/>
              <a:t>les exemples de violence physique comprennent les coups de pied, les poussées, l'étouffement, les gifles. Y a-t-il quelque chose qui me manque et que vous jugez important d’inclure ou dont vous entendez parler dans votre contexte </a:t>
            </a:r>
            <a:r>
              <a:rPr lang="en-US" b="0" dirty="0"/>
              <a:t>?</a:t>
            </a:r>
          </a:p>
          <a:p>
            <a:pPr lvl="0"/>
            <a:endParaRPr lang="en-US" b="0" dirty="0"/>
          </a:p>
          <a:p>
            <a:pPr lvl="0"/>
            <a:r>
              <a:rPr lang="fr-FR" b="0" i="1" dirty="0"/>
              <a:t>Montrez chaque forme de violence et demandez aux participants de produire des exemples</a:t>
            </a:r>
            <a:r>
              <a:rPr lang="en-US" b="0" i="1" dirty="0"/>
              <a:t>.</a:t>
            </a:r>
          </a:p>
          <a:p>
            <a:pPr lvl="0"/>
            <a:endParaRPr lang="en-US" b="0" dirty="0"/>
          </a:p>
          <a:p>
            <a:pPr lvl="0"/>
            <a:r>
              <a:rPr lang="en-US" b="1" dirty="0" err="1"/>
              <a:t>Dites</a:t>
            </a:r>
            <a:r>
              <a:rPr lang="en-US" b="1" dirty="0"/>
              <a:t> </a:t>
            </a:r>
            <a:r>
              <a:rPr lang="en-US" dirty="0"/>
              <a:t>:</a:t>
            </a:r>
            <a:r>
              <a:rPr lang="en-US" b="0" dirty="0"/>
              <a:t> </a:t>
            </a:r>
            <a:r>
              <a:rPr lang="fr-FR" b="0" dirty="0"/>
              <a:t>Beaucoup de gens ne comprennent que la violence comme étant physique et sexuelle, mais la violence émotionnelle / psychologique a d'énormes ramifications pour le bien-être des gens et certaines victimes de multiples formes de violence rapportent que la violence émotionnelle leur a été encore plus nuisible que d'autres formes qui ont laissé des marques de la violence physique. </a:t>
            </a:r>
            <a:endParaRPr lang="en-US" b="0" dirty="0"/>
          </a:p>
          <a:p>
            <a:pPr lvl="0"/>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a:t>
            </a:r>
            <a:r>
              <a:rPr lang="en-US" b="1" i="1" dirty="0"/>
              <a:t> </a:t>
            </a:r>
            <a:r>
              <a:rPr lang="en-US" b="0" i="1" dirty="0"/>
              <a:t>R</a:t>
            </a:r>
            <a:r>
              <a:rPr lang="fr-FR" b="0" i="1" dirty="0" err="1"/>
              <a:t>eportez</a:t>
            </a:r>
            <a:r>
              <a:rPr lang="fr-FR" b="0" i="1" dirty="0"/>
              <a:t>-vous au manuel du facilitateur pour des instructions plus détaillées sur cette activité.</a:t>
            </a:r>
            <a:endParaRPr lang="en-US" b="1" dirty="0"/>
          </a:p>
          <a:p>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15</a:t>
            </a:fld>
            <a:endParaRPr lang="en-US"/>
          </a:p>
        </p:txBody>
      </p:sp>
      <p:sp>
        <p:nvSpPr>
          <p:cNvPr id="5" name="Footer Placeholder 5">
            <a:extLst>
              <a:ext uri="{FF2B5EF4-FFF2-40B4-BE49-F238E27FC236}">
                <a16:creationId xmlns:a16="http://schemas.microsoft.com/office/drawing/2014/main" id="{F0217ABD-0AA4-4D07-BDCD-FD6492375B9B}"/>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5749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err="1"/>
              <a:t>Dites</a:t>
            </a:r>
            <a:r>
              <a:rPr lang="en-US" b="1" dirty="0"/>
              <a:t> </a:t>
            </a:r>
            <a:r>
              <a:rPr lang="en-US" dirty="0"/>
              <a:t>:</a:t>
            </a:r>
            <a:r>
              <a:rPr lang="en-US" b="1" dirty="0"/>
              <a:t> </a:t>
            </a:r>
            <a:r>
              <a:rPr lang="fr-FR" b="0" dirty="0"/>
              <a:t>Merci pour les exemples de violence que vous avez partagés. Voici un récapitulatif des multiples formes de violence et quelques exemples de chacune</a:t>
            </a:r>
            <a:r>
              <a:rPr lang="en-US" b="0" dirty="0"/>
              <a:t>. </a:t>
            </a:r>
          </a:p>
          <a:p>
            <a:pPr lvl="0"/>
            <a:endParaRPr lang="en-US" b="0" dirty="0"/>
          </a:p>
          <a:p>
            <a:pPr lvl="0"/>
            <a:r>
              <a:rPr lang="fr-FR" b="0" dirty="0"/>
              <a:t>Une question courante est de savoir si un acte de violence peut comprendre plusieurs types de violence. Par exemple, quelque chose peut-il être à la fois émotionnel et économique ? La réponse est oui. Ces catégories sont utiles pour nous permettre d’expliquer l’ampleur des actions qui constituent de la violence, mais nous n’avons pas besoin que chaque acte de violence rentre dans une boîte ordonnée. Par exemple, si quelqu'un force son partenaire à se livrer à un acte sexuel afin d'humilier cette personne, il s'agit de violence sexuelle et émotionnelle. Si quelqu'un force une professionnelle du sexe à avoir des relations sexuelles sans préservatif et ne la paie pas, il s’agit de violence sexuelle et économique.</a:t>
            </a:r>
            <a:endParaRPr lang="en-US" b="0" dirty="0"/>
          </a:p>
          <a:p>
            <a:pPr lvl="0"/>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Si vous prévoyez de former d'autres personnes, vous pourriez envisager d'adapter ces exemples à votre contexte local</a:t>
            </a:r>
            <a:r>
              <a:rPr lang="en-US" b="0" i="0" dirty="0"/>
              <a:t>.</a:t>
            </a:r>
            <a:endParaRPr lang="en-US" b="1" i="0" dirty="0"/>
          </a:p>
          <a:p>
            <a:pPr lvl="0"/>
            <a:endParaRPr lang="en-US" b="1" dirty="0"/>
          </a:p>
          <a:p>
            <a:pPr lvl="0"/>
            <a:r>
              <a:rPr lang="en-US" b="1" i="1" dirty="0"/>
              <a:t>Remarque </a:t>
            </a:r>
            <a:r>
              <a:rPr lang="en-US" i="1" dirty="0"/>
              <a:t>:</a:t>
            </a:r>
            <a:r>
              <a:rPr lang="en-US" b="1" i="1" dirty="0"/>
              <a:t> </a:t>
            </a:r>
            <a:r>
              <a:rPr lang="fr-FR" b="0" i="1" dirty="0"/>
              <a:t>Reportez-vous au Manuel du facilitateur pour une liste plus complète d’exemples et une définition plus détaillée de la violence basée sur le genre</a:t>
            </a:r>
            <a:r>
              <a:rPr lang="en-US" b="0" i="1" dirty="0"/>
              <a:t>. </a:t>
            </a:r>
            <a:endParaRPr lang="en-US" dirty="0"/>
          </a:p>
          <a:p>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16</a:t>
            </a:fld>
            <a:endParaRPr lang="en-US"/>
          </a:p>
        </p:txBody>
      </p:sp>
      <p:sp>
        <p:nvSpPr>
          <p:cNvPr id="5" name="Footer Placeholder 5">
            <a:extLst>
              <a:ext uri="{FF2B5EF4-FFF2-40B4-BE49-F238E27FC236}">
                <a16:creationId xmlns:a16="http://schemas.microsoft.com/office/drawing/2014/main" id="{3A18E3E6-8E98-4E4C-B231-0B7C6FB71A1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52530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dirty="0"/>
              <a:t>Étant donné que nous comprenons largement les actions qui peuvent causer du tort, et en particulier lorsque nous parlons de programmes de lutte contre le VIH, nous voulons également penser aux comportements des prestataires. Chacun de ces comportements sera à nouveau discuté lorsque nous parlerons d'événements indésirables liés aux dépistages index, mais il est important que nous les considérions, dès le début, dans les actions que nous reconnaissons causer du tort à nos client</a:t>
            </a:r>
            <a:r>
              <a:rPr lang="en-US" dirty="0"/>
              <a:t>.</a:t>
            </a:r>
          </a:p>
          <a:p>
            <a:endParaRPr lang="en-US" i="1" dirty="0"/>
          </a:p>
          <a:p>
            <a:r>
              <a:rPr lang="fr-FR" i="1" dirty="0"/>
              <a:t>Revoir le contenu de la diapositive</a:t>
            </a:r>
            <a:r>
              <a:rPr lang="en-US" i="1" dirty="0"/>
              <a:t>.</a:t>
            </a:r>
          </a:p>
          <a:p>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17</a:t>
            </a:fld>
            <a:endParaRPr lang="en-US"/>
          </a:p>
        </p:txBody>
      </p:sp>
      <p:sp>
        <p:nvSpPr>
          <p:cNvPr id="5" name="Footer Placeholder 5">
            <a:extLst>
              <a:ext uri="{FF2B5EF4-FFF2-40B4-BE49-F238E27FC236}">
                <a16:creationId xmlns:a16="http://schemas.microsoft.com/office/drawing/2014/main" id="{326E3659-8973-4990-8458-4341541BA27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25271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956050"/>
            <a:ext cx="5606142" cy="4612821"/>
          </a:xfrm>
        </p:spPr>
        <p:txBody>
          <a:bodyPr/>
          <a:lstStyle/>
          <a:p>
            <a:pPr lvl="0"/>
            <a:r>
              <a:rPr lang="fr-FR" b="1" dirty="0"/>
              <a:t>Dites </a:t>
            </a:r>
            <a:r>
              <a:rPr lang="fr-FR" dirty="0"/>
              <a:t>: </a:t>
            </a:r>
            <a:r>
              <a:rPr lang="fr-FR" b="0" dirty="0"/>
              <a:t>En plus du fait que la violence est une violation des droits de l'homme qui porte préjudice à ceux qui la subissent, elle a également des impacts directs sur notre travail pour mettre fin à l'épidémie de VIH. C'est la cascade des services VIH. Nous voyons ici que la violence augmente le risque de VIH, diminue le recours au dépistage et la divulgation du statut VIH, et affecte l'initiation et l'observance des ARV.</a:t>
            </a:r>
            <a:endParaRPr lang="en-US" sz="800" b="0" dirty="0">
              <a:latin typeface="+mj-lt"/>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800" b="1" dirty="0">
                <a:latin typeface="+mj-lt"/>
              </a:rPr>
              <a:t>Sources :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Beattie TS, Bhattacharjee P, </a:t>
            </a:r>
            <a:r>
              <a:rPr lang="en-US" sz="800" dirty="0" err="1">
                <a:latin typeface="+mj-lt"/>
              </a:rPr>
              <a:t>Isac</a:t>
            </a:r>
            <a:r>
              <a:rPr lang="en-US" sz="800" dirty="0">
                <a:latin typeface="+mj-lt"/>
              </a:rPr>
              <a:t> S, Mohan HL, </a:t>
            </a:r>
            <a:r>
              <a:rPr lang="en-US" sz="800" dirty="0" err="1">
                <a:latin typeface="+mj-lt"/>
              </a:rPr>
              <a:t>Simic</a:t>
            </a:r>
            <a:r>
              <a:rPr lang="en-US" sz="800" dirty="0">
                <a:latin typeface="+mj-lt"/>
              </a:rPr>
              <a:t>-Lawson M, Ramesh BM, et al. Declines in violence and police arrest among female sex workers in Karnataka state, south India, following a comprehensive HIV prevention </a:t>
            </a:r>
            <a:r>
              <a:rPr lang="en-US" sz="800" dirty="0" err="1">
                <a:latin typeface="+mj-lt"/>
              </a:rPr>
              <a:t>programme</a:t>
            </a:r>
            <a:r>
              <a:rPr lang="en-US" sz="800" dirty="0">
                <a:latin typeface="+mj-lt"/>
              </a:rPr>
              <a:t>. J Int AIDS Soc. 2015;18:20079.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Decker MR, Wirtz AL, Pretorius C, Sherman SG, Sweat MD, </a:t>
            </a:r>
            <a:r>
              <a:rPr lang="en-US" sz="800" dirty="0" err="1">
                <a:latin typeface="+mj-lt"/>
              </a:rPr>
              <a:t>Baral</a:t>
            </a:r>
            <a:r>
              <a:rPr lang="en-US" sz="800" dirty="0">
                <a:latin typeface="+mj-lt"/>
              </a:rPr>
              <a:t> SD, et al. Estimating the impact of reducing violence against female sex workers on HIV epidemics in Kenya and Ukraine: a policy modeling exercise. Am J </a:t>
            </a:r>
            <a:r>
              <a:rPr lang="en-US" sz="800" dirty="0" err="1">
                <a:latin typeface="+mj-lt"/>
              </a:rPr>
              <a:t>Reprod</a:t>
            </a:r>
            <a:r>
              <a:rPr lang="en-US" sz="800" dirty="0">
                <a:latin typeface="+mj-lt"/>
              </a:rPr>
              <a:t> Immunol. 2013;69 (Suppl 1):122-32.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Decker MR, </a:t>
            </a:r>
            <a:r>
              <a:rPr lang="en-US" sz="800" dirty="0" err="1">
                <a:latin typeface="+mj-lt"/>
              </a:rPr>
              <a:t>Crago</a:t>
            </a:r>
            <a:r>
              <a:rPr lang="en-US" sz="800" dirty="0">
                <a:latin typeface="+mj-lt"/>
              </a:rPr>
              <a:t> AL, Chu SK, Sherman SG, </a:t>
            </a:r>
            <a:r>
              <a:rPr lang="en-US" sz="800" dirty="0" err="1">
                <a:latin typeface="+mj-lt"/>
              </a:rPr>
              <a:t>Seshu</a:t>
            </a:r>
            <a:r>
              <a:rPr lang="en-US" sz="800" dirty="0">
                <a:latin typeface="+mj-lt"/>
              </a:rPr>
              <a:t> MS, Buthelezi K, et al. Human rights violations against sex workers: burden and effect on HIV. Lancet. 2015;385(9963):186-99.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Decker MR, Lyons C, </a:t>
            </a:r>
            <a:r>
              <a:rPr lang="en-US" sz="800" dirty="0" err="1">
                <a:latin typeface="+mj-lt"/>
              </a:rPr>
              <a:t>Billong</a:t>
            </a:r>
            <a:r>
              <a:rPr lang="en-US" sz="800" dirty="0">
                <a:latin typeface="+mj-lt"/>
              </a:rPr>
              <a:t> SC, </a:t>
            </a:r>
            <a:r>
              <a:rPr lang="en-US" sz="800" dirty="0" err="1">
                <a:latin typeface="+mj-lt"/>
              </a:rPr>
              <a:t>Njindam</a:t>
            </a:r>
            <a:r>
              <a:rPr lang="en-US" sz="800" dirty="0">
                <a:latin typeface="+mj-lt"/>
              </a:rPr>
              <a:t> IM, Grosso A, Nunez GT, et al. Gender-based violence against female sex workers in Cameroon: prevalence and associations with sexual HIV risk and access to health services and justice. Sex </a:t>
            </a:r>
            <a:r>
              <a:rPr lang="en-US" sz="800" dirty="0" err="1">
                <a:latin typeface="+mj-lt"/>
              </a:rPr>
              <a:t>Transm</a:t>
            </a:r>
            <a:r>
              <a:rPr lang="en-US" sz="800" dirty="0">
                <a:latin typeface="+mj-lt"/>
              </a:rPr>
              <a:t> Infect. 2016;92(8):599-604.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err="1">
                <a:latin typeface="+mj-lt"/>
              </a:rPr>
              <a:t>Dunkle</a:t>
            </a:r>
            <a:r>
              <a:rPr lang="en-US" sz="800" dirty="0">
                <a:latin typeface="+mj-lt"/>
              </a:rPr>
              <a:t> KL, Decker MR. Gender-based violence and HIV: reviewing the evidence for links and causal pathways in the general population and high-risk groups. Am J </a:t>
            </a:r>
            <a:r>
              <a:rPr lang="en-US" sz="800" dirty="0" err="1">
                <a:latin typeface="+mj-lt"/>
              </a:rPr>
              <a:t>Reprod</a:t>
            </a:r>
            <a:r>
              <a:rPr lang="en-US" sz="800" dirty="0">
                <a:latin typeface="+mj-lt"/>
              </a:rPr>
              <a:t> Immunol. 2013;69 (Suppl 1):20-6.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err="1">
                <a:latin typeface="+mj-lt"/>
              </a:rPr>
              <a:t>Lunze</a:t>
            </a:r>
            <a:r>
              <a:rPr lang="en-US" sz="800" dirty="0">
                <a:latin typeface="+mj-lt"/>
              </a:rPr>
              <a:t> K, Raj A, Cheng DM, Quinn EK, </a:t>
            </a:r>
            <a:r>
              <a:rPr lang="en-US" sz="800" dirty="0" err="1">
                <a:latin typeface="+mj-lt"/>
              </a:rPr>
              <a:t>Lunze</a:t>
            </a:r>
            <a:r>
              <a:rPr lang="en-US" sz="800" dirty="0">
                <a:latin typeface="+mj-lt"/>
              </a:rPr>
              <a:t> FI, </a:t>
            </a:r>
            <a:r>
              <a:rPr lang="en-US" sz="800" dirty="0" err="1">
                <a:latin typeface="+mj-lt"/>
              </a:rPr>
              <a:t>Liebschutz</a:t>
            </a:r>
            <a:r>
              <a:rPr lang="en-US" sz="800" dirty="0">
                <a:latin typeface="+mj-lt"/>
              </a:rPr>
              <a:t> JM, et al. Sexual violence from police and HIV risk </a:t>
            </a:r>
            <a:r>
              <a:rPr lang="en-US" sz="800" dirty="0" err="1">
                <a:latin typeface="+mj-lt"/>
              </a:rPr>
              <a:t>behaviours</a:t>
            </a:r>
            <a:r>
              <a:rPr lang="en-US" sz="800" dirty="0">
                <a:latin typeface="+mj-lt"/>
              </a:rPr>
              <a:t> among HIV-positive women who inject drugs in St. Petersburg, Russia—a mixed methods study. J Int AIDS Soc. 2016;19(4 Suppl 3):20877.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b="0" i="0" dirty="0">
                <a:solidFill>
                  <a:srgbClr val="222222"/>
                </a:solidFill>
                <a:effectLst/>
                <a:latin typeface="+mj-lt"/>
              </a:rPr>
              <a:t>Wheeler, J., </a:t>
            </a:r>
            <a:r>
              <a:rPr lang="en-US" sz="800" b="0" i="0" dirty="0" err="1">
                <a:solidFill>
                  <a:srgbClr val="222222"/>
                </a:solidFill>
                <a:effectLst/>
                <a:latin typeface="+mj-lt"/>
              </a:rPr>
              <a:t>Anfinson</a:t>
            </a:r>
            <a:r>
              <a:rPr lang="en-US" sz="800" b="0" i="0" dirty="0">
                <a:solidFill>
                  <a:srgbClr val="222222"/>
                </a:solidFill>
                <a:effectLst/>
                <a:latin typeface="+mj-lt"/>
              </a:rPr>
              <a:t>, K., </a:t>
            </a:r>
            <a:r>
              <a:rPr lang="en-US" sz="800" b="0" i="0" dirty="0" err="1">
                <a:solidFill>
                  <a:srgbClr val="222222"/>
                </a:solidFill>
                <a:effectLst/>
                <a:latin typeface="+mj-lt"/>
              </a:rPr>
              <a:t>Valvert</a:t>
            </a:r>
            <a:r>
              <a:rPr lang="en-US" sz="800" b="0" i="0" dirty="0">
                <a:solidFill>
                  <a:srgbClr val="222222"/>
                </a:solidFill>
                <a:effectLst/>
                <a:latin typeface="+mj-lt"/>
              </a:rPr>
              <a:t>, D., &amp; </a:t>
            </a:r>
            <a:r>
              <a:rPr lang="en-US" sz="800" b="0" i="0" dirty="0" err="1">
                <a:solidFill>
                  <a:srgbClr val="222222"/>
                </a:solidFill>
                <a:effectLst/>
                <a:latin typeface="+mj-lt"/>
              </a:rPr>
              <a:t>Lungo</a:t>
            </a:r>
            <a:r>
              <a:rPr lang="en-US" sz="800" b="0" i="0" dirty="0">
                <a:solidFill>
                  <a:srgbClr val="222222"/>
                </a:solidFill>
                <a:effectLst/>
                <a:latin typeface="+mj-lt"/>
              </a:rPr>
              <a:t>, S. (2014). Is violence associated with increased risk behavior among MSM? Evidence from a population-based survey conducted across nine cities in Central America. Global health action, </a:t>
            </a:r>
            <a:r>
              <a:rPr lang="en-US" sz="800" b="0" i="1" dirty="0">
                <a:solidFill>
                  <a:srgbClr val="222222"/>
                </a:solidFill>
                <a:effectLst/>
                <a:latin typeface="+mj-lt"/>
              </a:rPr>
              <a:t>7</a:t>
            </a:r>
            <a:r>
              <a:rPr lang="en-US" sz="800" b="0" i="0" dirty="0">
                <a:solidFill>
                  <a:srgbClr val="222222"/>
                </a:solidFill>
                <a:effectLst/>
                <a:latin typeface="+mj-lt"/>
              </a:rPr>
              <a:t>(1), 24814.</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Schafer KR, Brant J, Gupta S, Thorpe J, Winstead-</a:t>
            </a:r>
            <a:r>
              <a:rPr lang="en-US" sz="800" dirty="0" err="1">
                <a:latin typeface="+mj-lt"/>
              </a:rPr>
              <a:t>Derlega</a:t>
            </a:r>
            <a:r>
              <a:rPr lang="en-US" sz="800" dirty="0">
                <a:latin typeface="+mj-lt"/>
              </a:rPr>
              <a:t> C, Pinkerton R, et al. Intimate partner violence: a predictor of worse HIV outcomes and engagement in care. AIDS Patient Care STDS. 2012;26(6):356-65.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err="1">
                <a:latin typeface="+mj-lt"/>
              </a:rPr>
              <a:t>Machtinger</a:t>
            </a:r>
            <a:r>
              <a:rPr lang="en-US" sz="800" dirty="0">
                <a:latin typeface="+mj-lt"/>
              </a:rPr>
              <a:t> EL, </a:t>
            </a:r>
            <a:r>
              <a:rPr lang="en-US" sz="800" dirty="0" err="1">
                <a:latin typeface="+mj-lt"/>
              </a:rPr>
              <a:t>Haberer</a:t>
            </a:r>
            <a:r>
              <a:rPr lang="en-US" sz="800" dirty="0">
                <a:latin typeface="+mj-lt"/>
              </a:rPr>
              <a:t> JE, Wilson TC, Weiss DS. Recent trauma is associated with antiretroviral failure and HIV transmission risk behavior among HIV-positive women and female-identified transgenders. AIDS </a:t>
            </a:r>
            <a:r>
              <a:rPr lang="en-US" sz="800" dirty="0" err="1">
                <a:latin typeface="+mj-lt"/>
              </a:rPr>
              <a:t>Behav</a:t>
            </a:r>
            <a:r>
              <a:rPr lang="en-US" sz="800" dirty="0">
                <a:latin typeface="+mj-lt"/>
              </a:rPr>
              <a:t>. 2012;16(8):2160-70.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Mendoza C, Barrington C, </a:t>
            </a:r>
            <a:r>
              <a:rPr lang="en-US" sz="800" dirty="0" err="1">
                <a:latin typeface="+mj-lt"/>
              </a:rPr>
              <a:t>Donastorg</a:t>
            </a:r>
            <a:r>
              <a:rPr lang="en-US" sz="800" dirty="0">
                <a:latin typeface="+mj-lt"/>
              </a:rPr>
              <a:t> Y, Perez M, Fleming PJ, Decker MR, et al. Violence from a sexual partner is significantly associated with poor HIV care and treatment outcomes among female sex workers in the Dominican Republic. J </a:t>
            </a:r>
            <a:r>
              <a:rPr lang="en-US" sz="800" dirty="0" err="1">
                <a:latin typeface="+mj-lt"/>
              </a:rPr>
              <a:t>Acquir</a:t>
            </a:r>
            <a:r>
              <a:rPr lang="en-US" sz="800" dirty="0">
                <a:latin typeface="+mj-lt"/>
              </a:rPr>
              <a:t> Immune </a:t>
            </a:r>
            <a:r>
              <a:rPr lang="en-US" sz="800" dirty="0" err="1">
                <a:latin typeface="+mj-lt"/>
              </a:rPr>
              <a:t>Defic</a:t>
            </a:r>
            <a:r>
              <a:rPr lang="en-US" sz="800" dirty="0">
                <a:latin typeface="+mj-lt"/>
              </a:rPr>
              <a:t> </a:t>
            </a:r>
            <a:r>
              <a:rPr lang="en-US" sz="800" dirty="0" err="1">
                <a:latin typeface="+mj-lt"/>
              </a:rPr>
              <a:t>Syndr</a:t>
            </a:r>
            <a:r>
              <a:rPr lang="en-US" sz="800" dirty="0">
                <a:latin typeface="+mj-lt"/>
              </a:rPr>
              <a:t>. 2017;74(3):273-8.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err="1">
                <a:latin typeface="+mj-lt"/>
              </a:rPr>
              <a:t>Zulliger</a:t>
            </a:r>
            <a:r>
              <a:rPr lang="en-US" sz="800" dirty="0">
                <a:latin typeface="+mj-lt"/>
              </a:rPr>
              <a:t> R, Barrington C, </a:t>
            </a:r>
            <a:r>
              <a:rPr lang="en-US" sz="800" dirty="0" err="1">
                <a:latin typeface="+mj-lt"/>
              </a:rPr>
              <a:t>Donastorg</a:t>
            </a:r>
            <a:r>
              <a:rPr lang="en-US" sz="800" dirty="0">
                <a:latin typeface="+mj-lt"/>
              </a:rPr>
              <a:t> Y, Perez M, Kerrigan D. High drop-off along the HIV care continuum and ART interruption among female sex workers in the Dominican Republic. J </a:t>
            </a:r>
            <a:r>
              <a:rPr lang="en-US" sz="800" dirty="0" err="1">
                <a:latin typeface="+mj-lt"/>
              </a:rPr>
              <a:t>Acquir</a:t>
            </a:r>
            <a:r>
              <a:rPr lang="en-US" sz="800" dirty="0">
                <a:latin typeface="+mj-lt"/>
              </a:rPr>
              <a:t> Immune </a:t>
            </a:r>
            <a:r>
              <a:rPr lang="en-US" sz="800" dirty="0" err="1">
                <a:latin typeface="+mj-lt"/>
              </a:rPr>
              <a:t>Defic</a:t>
            </a:r>
            <a:r>
              <a:rPr lang="en-US" sz="800" dirty="0">
                <a:latin typeface="+mj-lt"/>
              </a:rPr>
              <a:t> </a:t>
            </a:r>
            <a:r>
              <a:rPr lang="en-US" sz="800" dirty="0" err="1">
                <a:latin typeface="+mj-lt"/>
              </a:rPr>
              <a:t>Syndr</a:t>
            </a:r>
            <a:r>
              <a:rPr lang="en-US" sz="800" dirty="0">
                <a:latin typeface="+mj-lt"/>
              </a:rPr>
              <a:t>. 2015;69(2):216-22.  </a:t>
            </a:r>
          </a:p>
          <a:p>
            <a:pPr marL="228600" marR="0" lvl="0" indent="-228600" algn="l" defTabSz="914400" rtl="0" eaLnBrk="1" fontAlgn="auto" latinLnBrk="0" hangingPunct="1">
              <a:lnSpc>
                <a:spcPct val="95000"/>
              </a:lnSpc>
              <a:spcBef>
                <a:spcPts val="0"/>
              </a:spcBef>
              <a:spcAft>
                <a:spcPts val="0"/>
              </a:spcAft>
              <a:buClrTx/>
              <a:buSzTx/>
              <a:buFontTx/>
              <a:buAutoNum type="arabicPeriod"/>
              <a:tabLst/>
              <a:defRPr/>
            </a:pPr>
            <a:r>
              <a:rPr lang="en-US" sz="800" dirty="0">
                <a:latin typeface="+mj-lt"/>
              </a:rPr>
              <a:t>World Health Organization. Responding to intimate partner violence and sexual violence against women: WHO clinical and policy guidelines. Geneva: World Health Organization, 2013.</a:t>
            </a:r>
          </a:p>
          <a:p>
            <a:pPr lvl="0"/>
            <a:endParaRPr lang="en-US" dirty="0"/>
          </a:p>
        </p:txBody>
      </p:sp>
      <p:sp>
        <p:nvSpPr>
          <p:cNvPr id="4" name="Slide Number Placeholder 3"/>
          <p:cNvSpPr>
            <a:spLocks noGrp="1"/>
          </p:cNvSpPr>
          <p:nvPr>
            <p:ph type="sldNum" sz="quarter" idx="10"/>
          </p:nvPr>
        </p:nvSpPr>
        <p:spPr/>
        <p:txBody>
          <a:bodyPr/>
          <a:lstStyle/>
          <a:p>
            <a:fld id="{417D96A4-77C4-4FED-8A7B-214747F6ACED}" type="slidenum">
              <a:rPr lang="en-US" smtClean="0"/>
              <a:pPr/>
              <a:t>18</a:t>
            </a:fld>
            <a:endParaRPr lang="en-US" dirty="0"/>
          </a:p>
        </p:txBody>
      </p:sp>
      <p:sp>
        <p:nvSpPr>
          <p:cNvPr id="7" name="Slide Image Placeholder 6">
            <a:extLst>
              <a:ext uri="{FF2B5EF4-FFF2-40B4-BE49-F238E27FC236}">
                <a16:creationId xmlns:a16="http://schemas.microsoft.com/office/drawing/2014/main" id="{6C5C2D70-72A6-45D3-8689-ECECC77F3FCE}"/>
              </a:ext>
            </a:extLst>
          </p:cNvPr>
          <p:cNvSpPr>
            <a:spLocks noGrp="1" noRot="1" noChangeAspect="1"/>
          </p:cNvSpPr>
          <p:nvPr>
            <p:ph type="sldImg"/>
          </p:nvPr>
        </p:nvSpPr>
        <p:spPr>
          <a:xfrm>
            <a:off x="685800" y="1143000"/>
            <a:ext cx="5000625" cy="2813050"/>
          </a:xfrm>
        </p:spPr>
      </p:sp>
      <p:sp>
        <p:nvSpPr>
          <p:cNvPr id="5" name="Footer Placeholder 5">
            <a:extLst>
              <a:ext uri="{FF2B5EF4-FFF2-40B4-BE49-F238E27FC236}">
                <a16:creationId xmlns:a16="http://schemas.microsoft.com/office/drawing/2014/main" id="{70A94A07-E75B-48DB-A406-3626A49E1CA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111859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8" name="Google Shape;1198;p29:notes"/>
          <p:cNvSpPr txBox="1">
            <a:spLocks noGrp="1"/>
          </p:cNvSpPr>
          <p:nvPr>
            <p:ph type="body" idx="1"/>
          </p:nvPr>
        </p:nvSpPr>
        <p:spPr>
          <a:xfrm>
            <a:off x="685800" y="4400550"/>
            <a:ext cx="5486400" cy="3872594"/>
          </a:xfrm>
        </p:spPr>
        <p:txBody>
          <a:bodyPr/>
          <a:lstStyle/>
          <a:p>
            <a:pPr lvl="0"/>
            <a:r>
              <a:rPr lang="fr-FR" b="1" dirty="0"/>
              <a:t>Dites </a:t>
            </a:r>
            <a:r>
              <a:rPr lang="fr-FR" dirty="0"/>
              <a:t>:</a:t>
            </a:r>
            <a:r>
              <a:rPr lang="fr-FR" b="1" dirty="0"/>
              <a:t> </a:t>
            </a:r>
            <a:r>
              <a:rPr lang="fr-FR" b="0" dirty="0"/>
              <a:t>Voici une partie de la littérature qui démontre le lien entre la violence et le VIH. Ceci est spécifique à la </a:t>
            </a:r>
            <a:r>
              <a:rPr lang="fr-FR" b="0" dirty="0" err="1"/>
              <a:t>PrEP</a:t>
            </a:r>
            <a:r>
              <a:rPr lang="en-US" dirty="0"/>
              <a:t>. </a:t>
            </a:r>
          </a:p>
          <a:p>
            <a:pPr lvl="0"/>
            <a:endParaRPr lang="en-US" dirty="0"/>
          </a:p>
          <a:p>
            <a:pPr lvl="0"/>
            <a:r>
              <a:rPr lang="fr-FR" i="1" dirty="0"/>
              <a:t>Passez en revue les résultats</a:t>
            </a:r>
            <a:r>
              <a:rPr lang="en-US" i="1" dirty="0"/>
              <a:t>. </a:t>
            </a:r>
          </a:p>
          <a:p>
            <a:pPr lvl="0"/>
            <a:endParaRPr lang="en-US" i="1" dirty="0"/>
          </a:p>
          <a:p>
            <a:pPr lvl="0"/>
            <a:r>
              <a:rPr lang="en-US" sz="1100" b="1" dirty="0"/>
              <a:t>Sources</a:t>
            </a:r>
          </a:p>
          <a:p>
            <a:pPr marL="280988" marR="0" lvl="0" indent="-227013" algn="l" defTabSz="914400" rtl="0" eaLnBrk="1" fontAlgn="auto" latinLnBrk="0" hangingPunct="1">
              <a:lnSpc>
                <a:spcPct val="100000"/>
              </a:lnSpc>
              <a:spcBef>
                <a:spcPts val="300"/>
              </a:spcBef>
              <a:spcAft>
                <a:spcPts val="0"/>
              </a:spcAft>
              <a:buClrTx/>
              <a:buSzTx/>
              <a:buFont typeface="+mj-lt"/>
              <a:buAutoNum type="arabicPeriod"/>
              <a:tabLst/>
              <a:defRPr/>
            </a:pPr>
            <a:r>
              <a:rPr lang="en-US" sz="1100" dirty="0">
                <a:solidFill>
                  <a:schemeClr val="tx1"/>
                </a:solidFill>
              </a:rPr>
              <a:t>Lanham M,</a:t>
            </a:r>
            <a:r>
              <a:rPr lang="en-US" sz="1100" dirty="0">
                <a:solidFill>
                  <a:schemeClr val="tx1">
                    <a:lumMod val="85000"/>
                    <a:lumOff val="15000"/>
                  </a:schemeClr>
                </a:solidFill>
              </a:rPr>
              <a:t> </a:t>
            </a:r>
            <a:r>
              <a:rPr lang="en-US" sz="1100" b="0" i="1" dirty="0">
                <a:solidFill>
                  <a:schemeClr val="tx1">
                    <a:lumMod val="85000"/>
                    <a:lumOff val="15000"/>
                  </a:schemeClr>
                </a:solidFill>
                <a:effectLst/>
              </a:rPr>
              <a:t>K. </a:t>
            </a:r>
            <a:r>
              <a:rPr lang="en-US" sz="1100" b="0" i="0" dirty="0">
                <a:solidFill>
                  <a:schemeClr val="tx1">
                    <a:lumMod val="85000"/>
                    <a:lumOff val="15000"/>
                  </a:schemeClr>
                </a:solidFill>
                <a:effectLst/>
              </a:rPr>
              <a:t>Ridgeway, K. Stankevitz, S. Jenkins, D. Pillay, M. </a:t>
            </a:r>
            <a:r>
              <a:rPr lang="en-US" sz="1100" b="0" i="0" dirty="0" err="1">
                <a:solidFill>
                  <a:schemeClr val="tx1">
                    <a:lumMod val="85000"/>
                    <a:lumOff val="15000"/>
                  </a:schemeClr>
                </a:solidFill>
                <a:effectLst/>
              </a:rPr>
              <a:t>Murire</a:t>
            </a:r>
            <a:r>
              <a:rPr lang="en-US" sz="1100" b="0" i="0" dirty="0">
                <a:solidFill>
                  <a:schemeClr val="tx1">
                    <a:lumMod val="85000"/>
                    <a:lumOff val="15000"/>
                  </a:schemeClr>
                </a:solidFill>
                <a:effectLst/>
              </a:rPr>
              <a:t>, P. Shamu, S. </a:t>
            </a:r>
            <a:r>
              <a:rPr lang="en-US" sz="1100" b="0" i="0" dirty="0" err="1">
                <a:solidFill>
                  <a:schemeClr val="tx1">
                    <a:lumMod val="85000"/>
                    <a:lumOff val="15000"/>
                  </a:schemeClr>
                </a:solidFill>
                <a:effectLst/>
              </a:rPr>
              <a:t>Mullick</a:t>
            </a:r>
            <a:r>
              <a:rPr lang="en-US" sz="1100" dirty="0">
                <a:solidFill>
                  <a:schemeClr val="tx1">
                    <a:lumMod val="85000"/>
                    <a:lumOff val="15000"/>
                  </a:schemeClr>
                </a:solidFill>
              </a:rPr>
              <a:t>. </a:t>
            </a:r>
            <a:r>
              <a:rPr lang="en-US" sz="1100" b="0" i="0" u="none" strike="noStrike" dirty="0">
                <a:solidFill>
                  <a:srgbClr val="2AA88F"/>
                </a:solidFill>
                <a:effectLst/>
                <a:hlinkClick r:id="rId3"/>
              </a:rPr>
              <a:t>Partner violence is a barrier to PrEP uptake for HIV prevention in South Africa</a:t>
            </a:r>
            <a:r>
              <a:rPr lang="en-US" sz="1100" b="0" i="0" u="none" strike="noStrike" dirty="0">
                <a:solidFill>
                  <a:srgbClr val="2AA88F"/>
                </a:solidFill>
                <a:effectLst/>
              </a:rPr>
              <a:t>. </a:t>
            </a:r>
            <a:r>
              <a:rPr lang="en-US" sz="1100" dirty="0">
                <a:solidFill>
                  <a:schemeClr val="tx1"/>
                </a:solidFill>
              </a:rPr>
              <a:t>Sexual Violence Research Initiative Forum. 21-25 Oct 2019; Cape Town, South Africa. </a:t>
            </a:r>
          </a:p>
          <a:p>
            <a:pPr marL="280988" marR="0" lvl="0" indent="-227013" algn="l" defTabSz="914400" rtl="0" eaLnBrk="1" fontAlgn="auto" latinLnBrk="0" hangingPunct="1">
              <a:lnSpc>
                <a:spcPct val="100000"/>
              </a:lnSpc>
              <a:spcBef>
                <a:spcPts val="300"/>
              </a:spcBef>
              <a:spcAft>
                <a:spcPts val="0"/>
              </a:spcAft>
              <a:buClrTx/>
              <a:buSzTx/>
              <a:buFont typeface="+mj-lt"/>
              <a:buAutoNum type="arabicPeriod"/>
              <a:tabLst/>
              <a:defRPr/>
            </a:pPr>
            <a:r>
              <a:rPr lang="en-US" sz="1100" dirty="0">
                <a:solidFill>
                  <a:schemeClr val="tx1"/>
                </a:solidFill>
              </a:rPr>
              <a:t>Cabral A, </a:t>
            </a:r>
            <a:r>
              <a:rPr lang="en-US" sz="1100" dirty="0" err="1">
                <a:solidFill>
                  <a:schemeClr val="tx1"/>
                </a:solidFill>
              </a:rPr>
              <a:t>Baeten</a:t>
            </a:r>
            <a:r>
              <a:rPr lang="en-US" sz="1100" dirty="0">
                <a:solidFill>
                  <a:schemeClr val="tx1"/>
                </a:solidFill>
              </a:rPr>
              <a:t> JM, </a:t>
            </a:r>
            <a:r>
              <a:rPr lang="en-US" sz="1100" dirty="0" err="1">
                <a:solidFill>
                  <a:schemeClr val="tx1"/>
                </a:solidFill>
              </a:rPr>
              <a:t>Ngure</a:t>
            </a:r>
            <a:r>
              <a:rPr lang="en-US" sz="1100" dirty="0">
                <a:solidFill>
                  <a:schemeClr val="tx1"/>
                </a:solidFill>
              </a:rPr>
              <a:t> K, </a:t>
            </a:r>
            <a:r>
              <a:rPr lang="en-US" sz="1100" dirty="0" err="1">
                <a:solidFill>
                  <a:schemeClr val="tx1"/>
                </a:solidFill>
              </a:rPr>
              <a:t>Velloza</a:t>
            </a:r>
            <a:r>
              <a:rPr lang="en-US" sz="1100" dirty="0">
                <a:solidFill>
                  <a:schemeClr val="tx1"/>
                </a:solidFill>
              </a:rPr>
              <a:t> J, Odoyo J, </a:t>
            </a:r>
            <a:r>
              <a:rPr lang="en-US" sz="1100" dirty="0" err="1">
                <a:solidFill>
                  <a:schemeClr val="tx1"/>
                </a:solidFill>
              </a:rPr>
              <a:t>Haberer</a:t>
            </a:r>
            <a:r>
              <a:rPr lang="en-US" sz="1100" dirty="0">
                <a:solidFill>
                  <a:schemeClr val="tx1"/>
                </a:solidFill>
              </a:rPr>
              <a:t> JE, et al. Intimate partner violence and self-reported pre-exposure prophylaxis interruptions among HIV-negative partners in HIV </a:t>
            </a:r>
            <a:r>
              <a:rPr lang="en-US" sz="1100" dirty="0" err="1">
                <a:solidFill>
                  <a:schemeClr val="tx1"/>
                </a:solidFill>
              </a:rPr>
              <a:t>serodiscordant</a:t>
            </a:r>
            <a:r>
              <a:rPr lang="en-US" sz="1100" dirty="0">
                <a:solidFill>
                  <a:schemeClr val="tx1"/>
                </a:solidFill>
              </a:rPr>
              <a:t> couples in Kenya and Uganda. J </a:t>
            </a:r>
            <a:r>
              <a:rPr lang="en-US" sz="1100" dirty="0" err="1">
                <a:solidFill>
                  <a:schemeClr val="tx1"/>
                </a:solidFill>
              </a:rPr>
              <a:t>Acquir</a:t>
            </a:r>
            <a:r>
              <a:rPr lang="en-US" sz="1100" dirty="0">
                <a:solidFill>
                  <a:schemeClr val="tx1"/>
                </a:solidFill>
              </a:rPr>
              <a:t> Immune </a:t>
            </a:r>
            <a:r>
              <a:rPr lang="en-US" sz="1100" dirty="0" err="1">
                <a:solidFill>
                  <a:schemeClr val="tx1"/>
                </a:solidFill>
              </a:rPr>
              <a:t>Defic</a:t>
            </a:r>
            <a:r>
              <a:rPr lang="en-US" sz="1100" dirty="0">
                <a:solidFill>
                  <a:schemeClr val="tx1"/>
                </a:solidFill>
              </a:rPr>
              <a:t> </a:t>
            </a:r>
            <a:r>
              <a:rPr lang="en-US" sz="1100" dirty="0" err="1">
                <a:solidFill>
                  <a:schemeClr val="tx1"/>
                </a:solidFill>
              </a:rPr>
              <a:t>Syndr</a:t>
            </a:r>
            <a:r>
              <a:rPr lang="en-US" sz="1100" dirty="0">
                <a:solidFill>
                  <a:schemeClr val="tx1"/>
                </a:solidFill>
              </a:rPr>
              <a:t>. 2018;77(2):154-59.</a:t>
            </a:r>
          </a:p>
          <a:p>
            <a:pPr marL="280988" indent="-227013">
              <a:spcBef>
                <a:spcPts val="300"/>
              </a:spcBef>
              <a:buClrTx/>
              <a:buFont typeface="+mj-lt"/>
              <a:buAutoNum type="arabicPeriod"/>
            </a:pPr>
            <a:r>
              <a:rPr lang="en-US" sz="1100" dirty="0" err="1">
                <a:solidFill>
                  <a:schemeClr val="tx1"/>
                </a:solidFill>
              </a:rPr>
              <a:t>Palanee</a:t>
            </a:r>
            <a:r>
              <a:rPr lang="en-US" sz="1100" dirty="0">
                <a:solidFill>
                  <a:schemeClr val="tx1"/>
                </a:solidFill>
              </a:rPr>
              <a:t>-Phillips T, Roberts ST, Reddy KM, Govender V, Naidoo L, Siva S, et al. Impact of partner-related social harms on women’s adherence to the </a:t>
            </a:r>
            <a:r>
              <a:rPr lang="en-US" sz="1100" dirty="0" err="1">
                <a:solidFill>
                  <a:schemeClr val="tx1"/>
                </a:solidFill>
              </a:rPr>
              <a:t>dapivirine</a:t>
            </a:r>
            <a:r>
              <a:rPr lang="en-US" sz="1100" dirty="0">
                <a:solidFill>
                  <a:schemeClr val="tx1"/>
                </a:solidFill>
              </a:rPr>
              <a:t> vaginal ring during a phrase III trial. J </a:t>
            </a:r>
            <a:r>
              <a:rPr lang="en-US" sz="1100" dirty="0" err="1">
                <a:solidFill>
                  <a:schemeClr val="tx1"/>
                </a:solidFill>
              </a:rPr>
              <a:t>Acquir</a:t>
            </a:r>
            <a:r>
              <a:rPr lang="en-US" sz="1100" dirty="0">
                <a:solidFill>
                  <a:schemeClr val="tx1"/>
                </a:solidFill>
              </a:rPr>
              <a:t> Immune </a:t>
            </a:r>
            <a:r>
              <a:rPr lang="en-US" sz="1100" dirty="0" err="1">
                <a:solidFill>
                  <a:schemeClr val="tx1"/>
                </a:solidFill>
              </a:rPr>
              <a:t>Defic</a:t>
            </a:r>
            <a:r>
              <a:rPr lang="en-US" sz="1100" dirty="0">
                <a:solidFill>
                  <a:schemeClr val="tx1"/>
                </a:solidFill>
              </a:rPr>
              <a:t> </a:t>
            </a:r>
            <a:r>
              <a:rPr lang="en-US" sz="1100" dirty="0" err="1">
                <a:solidFill>
                  <a:schemeClr val="tx1"/>
                </a:solidFill>
              </a:rPr>
              <a:t>Syndr</a:t>
            </a:r>
            <a:r>
              <a:rPr lang="en-US" sz="1100" dirty="0">
                <a:solidFill>
                  <a:schemeClr val="tx1"/>
                </a:solidFill>
              </a:rPr>
              <a:t>. 2018;79(5):580-89. </a:t>
            </a:r>
          </a:p>
          <a:p>
            <a:pPr marL="280988" indent="-227013">
              <a:spcBef>
                <a:spcPts val="300"/>
              </a:spcBef>
              <a:buClrTx/>
              <a:buFont typeface="+mj-lt"/>
              <a:buAutoNum type="arabicPeriod"/>
            </a:pPr>
            <a:r>
              <a:rPr lang="en-US" sz="1100" dirty="0">
                <a:solidFill>
                  <a:schemeClr val="tx1"/>
                </a:solidFill>
              </a:rPr>
              <a:t>Roberts S, </a:t>
            </a:r>
            <a:r>
              <a:rPr lang="en-US" sz="1100" dirty="0" err="1">
                <a:solidFill>
                  <a:schemeClr val="tx1"/>
                </a:solidFill>
              </a:rPr>
              <a:t>Haberer</a:t>
            </a:r>
            <a:r>
              <a:rPr lang="en-US" sz="1100" dirty="0">
                <a:solidFill>
                  <a:schemeClr val="tx1"/>
                </a:solidFill>
              </a:rPr>
              <a:t> J, </a:t>
            </a:r>
            <a:r>
              <a:rPr lang="en-US" sz="1100" dirty="0" err="1">
                <a:solidFill>
                  <a:schemeClr val="tx1"/>
                </a:solidFill>
              </a:rPr>
              <a:t>Celum</a:t>
            </a:r>
            <a:r>
              <a:rPr lang="en-US" sz="1100" dirty="0">
                <a:solidFill>
                  <a:schemeClr val="tx1"/>
                </a:solidFill>
              </a:rPr>
              <a:t> C, </a:t>
            </a:r>
            <a:r>
              <a:rPr lang="en-US" sz="1100" dirty="0" err="1">
                <a:solidFill>
                  <a:schemeClr val="tx1"/>
                </a:solidFill>
              </a:rPr>
              <a:t>Mugo</a:t>
            </a:r>
            <a:r>
              <a:rPr lang="en-US" sz="1100" dirty="0">
                <a:solidFill>
                  <a:schemeClr val="tx1"/>
                </a:solidFill>
              </a:rPr>
              <a:t> N, Ware N, Cohen C, et al. Intimate partner violence and adherence to HIV pre-exposure prophylaxis (PrEP) in African women in HIV </a:t>
            </a:r>
            <a:r>
              <a:rPr lang="en-US" sz="1100" dirty="0" err="1">
                <a:solidFill>
                  <a:schemeClr val="tx1"/>
                </a:solidFill>
              </a:rPr>
              <a:t>serodiscordant</a:t>
            </a:r>
            <a:r>
              <a:rPr lang="en-US" sz="1100" dirty="0">
                <a:solidFill>
                  <a:schemeClr val="tx1"/>
                </a:solidFill>
              </a:rPr>
              <a:t> relationships: a prospective cohort study. J </a:t>
            </a:r>
            <a:r>
              <a:rPr lang="en-US" sz="1100" dirty="0" err="1">
                <a:solidFill>
                  <a:schemeClr val="tx1"/>
                </a:solidFill>
              </a:rPr>
              <a:t>Acquir</a:t>
            </a:r>
            <a:r>
              <a:rPr lang="en-US" sz="1100" dirty="0">
                <a:solidFill>
                  <a:schemeClr val="tx1"/>
                </a:solidFill>
              </a:rPr>
              <a:t> Immune </a:t>
            </a:r>
            <a:r>
              <a:rPr lang="en-US" sz="1100" dirty="0" err="1">
                <a:solidFill>
                  <a:schemeClr val="tx1"/>
                </a:solidFill>
              </a:rPr>
              <a:t>Defic</a:t>
            </a:r>
            <a:r>
              <a:rPr lang="en-US" sz="1100" dirty="0">
                <a:solidFill>
                  <a:schemeClr val="tx1"/>
                </a:solidFill>
              </a:rPr>
              <a:t> </a:t>
            </a:r>
            <a:r>
              <a:rPr lang="en-US" sz="1100" dirty="0" err="1">
                <a:solidFill>
                  <a:schemeClr val="tx1"/>
                </a:solidFill>
              </a:rPr>
              <a:t>Syndr</a:t>
            </a:r>
            <a:r>
              <a:rPr lang="en-US" sz="1100" dirty="0">
                <a:solidFill>
                  <a:schemeClr val="tx1"/>
                </a:solidFill>
              </a:rPr>
              <a:t>. 2016;73(3):313-22.</a:t>
            </a:r>
          </a:p>
          <a:p>
            <a:pPr lvl="0"/>
            <a:endParaRPr lang="en-US" i="1" dirty="0"/>
          </a:p>
        </p:txBody>
      </p:sp>
      <p:sp>
        <p:nvSpPr>
          <p:cNvPr id="3" name="Slide Image Placeholder 2">
            <a:extLst>
              <a:ext uri="{FF2B5EF4-FFF2-40B4-BE49-F238E27FC236}">
                <a16:creationId xmlns:a16="http://schemas.microsoft.com/office/drawing/2014/main" id="{7DA2E0AE-F705-4E13-92FE-4B839E898B32}"/>
              </a:ext>
            </a:extLst>
          </p:cNvPr>
          <p:cNvSpPr>
            <a:spLocks noGrp="1" noRot="1" noChangeAspect="1"/>
          </p:cNvSpPr>
          <p:nvPr>
            <p:ph type="sldImg"/>
          </p:nvPr>
        </p:nvSpPr>
        <p:spPr/>
      </p:sp>
      <p:sp>
        <p:nvSpPr>
          <p:cNvPr id="6" name="Slide Number Placeholder 3">
            <a:extLst>
              <a:ext uri="{FF2B5EF4-FFF2-40B4-BE49-F238E27FC236}">
                <a16:creationId xmlns:a16="http://schemas.microsoft.com/office/drawing/2014/main" id="{E75D4320-DC1E-48DF-A97A-27A99BCACF96}"/>
              </a:ext>
            </a:extLst>
          </p:cNvPr>
          <p:cNvSpPr>
            <a:spLocks noGrp="1"/>
          </p:cNvSpPr>
          <p:nvPr>
            <p:ph type="sldNum" sz="quarter" idx="5"/>
          </p:nvPr>
        </p:nvSpPr>
        <p:spPr>
          <a:xfrm>
            <a:off x="3884613" y="8685213"/>
            <a:ext cx="2971800" cy="458787"/>
          </a:xfrm>
        </p:spPr>
        <p:txBody>
          <a:bodyPr/>
          <a:lstStyle/>
          <a:p>
            <a:fld id="{8D8D3582-6D6B-438A-82FF-FE0768558734}" type="slidenum">
              <a:rPr lang="en-US" smtClean="0"/>
              <a:t>19</a:t>
            </a:fld>
            <a:endParaRPr lang="en-US" dirty="0"/>
          </a:p>
        </p:txBody>
      </p:sp>
      <p:sp>
        <p:nvSpPr>
          <p:cNvPr id="5" name="Footer Placeholder 5">
            <a:extLst>
              <a:ext uri="{FF2B5EF4-FFF2-40B4-BE49-F238E27FC236}">
                <a16:creationId xmlns:a16="http://schemas.microsoft.com/office/drawing/2014/main" id="{161C86F2-9C60-4F04-8087-61420BA3F45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91222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dirty="0"/>
              <a:t>Commençons par nous présenter les uns aux autres et ce que nous allons couvrir ensemble.</a:t>
            </a:r>
          </a:p>
        </p:txBody>
      </p:sp>
      <p:sp>
        <p:nvSpPr>
          <p:cNvPr id="4" name="Slide Number Placeholder 3"/>
          <p:cNvSpPr>
            <a:spLocks noGrp="1"/>
          </p:cNvSpPr>
          <p:nvPr>
            <p:ph type="sldNum" sz="quarter" idx="10"/>
          </p:nvPr>
        </p:nvSpPr>
        <p:spPr/>
        <p:txBody>
          <a:bodyPr/>
          <a:lstStyle/>
          <a:p>
            <a:fld id="{8D8D3582-6D6B-438A-82FF-FE0768558734}" type="slidenum">
              <a:rPr lang="en-US" smtClean="0"/>
              <a:pPr/>
              <a:t>2</a:t>
            </a:fld>
            <a:endParaRPr lang="en-US"/>
          </a:p>
        </p:txBody>
      </p:sp>
      <p:sp>
        <p:nvSpPr>
          <p:cNvPr id="5" name="Footer Placeholder 5">
            <a:extLst>
              <a:ext uri="{FF2B5EF4-FFF2-40B4-BE49-F238E27FC236}">
                <a16:creationId xmlns:a16="http://schemas.microsoft.com/office/drawing/2014/main" id="{24B41868-F4E2-4FFB-9283-A7E0D8EED08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594785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a:t>
            </a:r>
            <a:r>
              <a:rPr lang="fr-FR" b="1" dirty="0"/>
              <a:t>: </a:t>
            </a:r>
            <a:r>
              <a:rPr lang="fr-FR" dirty="0"/>
              <a:t>La VPI et la VBG ne sont pas seulement des problèmes pour les femmes et les filles. Nous savons que les membres des populations clés, y compris les HSH et les personnes transgenres, subissent également un fardeau disproportionné de violence. Certaines de ces statistiques peuvent être consultées ici.</a:t>
            </a:r>
          </a:p>
          <a:p>
            <a:endParaRPr lang="fr-FR" dirty="0"/>
          </a:p>
          <a:p>
            <a:r>
              <a:rPr lang="fr-FR" dirty="0"/>
              <a:t>Surtout, la violence entre partenaires intimes est également couramment perpétrée contre les membres des PC. Et alors que nous pensons souvent que la VPI se produit dans les relations hétérosexuelles, des études montrent que les taux de VPI sont encore plus élevés dans les relations LGBT que dans les couples hétérosexuels.</a:t>
            </a:r>
          </a:p>
          <a:p>
            <a:endParaRPr lang="en-US" sz="1200" b="1" dirty="0">
              <a:latin typeface="+mj-lt"/>
            </a:endParaRPr>
          </a:p>
          <a:p>
            <a:r>
              <a:rPr lang="en-US" sz="1100" b="1" dirty="0">
                <a:latin typeface="+mj-lt"/>
              </a:rPr>
              <a:t>Source</a:t>
            </a:r>
          </a:p>
          <a:p>
            <a:r>
              <a:rPr lang="en-US" sz="1100" dirty="0">
                <a:latin typeface="+mj-lt"/>
              </a:rPr>
              <a:t>1. Edwards K, </a:t>
            </a:r>
            <a:r>
              <a:rPr lang="en-US" sz="1100" dirty="0" err="1">
                <a:latin typeface="+mj-lt"/>
              </a:rPr>
              <a:t>Sylaska</a:t>
            </a:r>
            <a:r>
              <a:rPr lang="en-US" sz="1100" dirty="0">
                <a:latin typeface="+mj-lt"/>
              </a:rPr>
              <a:t> KM, Neal AM. Intimate partner violence among sexual minority populations: a critical review of the literature and agenda for future research. Psychology of Violence. 2015;5(2):112-121.</a:t>
            </a:r>
          </a:p>
          <a:p>
            <a:endParaRPr lang="en-US"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20</a:t>
            </a:fld>
            <a:endParaRPr lang="en-US"/>
          </a:p>
        </p:txBody>
      </p:sp>
      <p:sp>
        <p:nvSpPr>
          <p:cNvPr id="5" name="Footer Placeholder 5">
            <a:extLst>
              <a:ext uri="{FF2B5EF4-FFF2-40B4-BE49-F238E27FC236}">
                <a16:creationId xmlns:a16="http://schemas.microsoft.com/office/drawing/2014/main" id="{09985492-6ED3-4330-928A-52A3FA504E55}"/>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496721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96501" cy="3952340"/>
          </a:xfrm>
        </p:spPr>
        <p:txBody>
          <a:bodyPr/>
          <a:lstStyle/>
          <a:p>
            <a:r>
              <a:rPr lang="fr-FR" b="1" dirty="0"/>
              <a:t>Dites</a:t>
            </a:r>
            <a:r>
              <a:rPr lang="fr-FR" dirty="0"/>
              <a:t> : pour y réfléchir un peu plus loin, nous allons prendre quelques petits quiz</a:t>
            </a:r>
            <a:r>
              <a:rPr lang="en-US" dirty="0"/>
              <a:t>. </a:t>
            </a:r>
          </a:p>
          <a:p>
            <a:endParaRPr lang="en-US" dirty="0"/>
          </a:p>
          <a:p>
            <a:r>
              <a:rPr lang="en-US" i="1" dirty="0" err="1"/>
              <a:t>Lisez</a:t>
            </a:r>
            <a:r>
              <a:rPr lang="en-US" i="1" dirty="0"/>
              <a:t> le </a:t>
            </a:r>
            <a:r>
              <a:rPr lang="en-US" i="1" dirty="0" err="1"/>
              <a:t>scénario</a:t>
            </a:r>
            <a:r>
              <a:rPr lang="en-US" i="1" dirty="0"/>
              <a:t>. </a:t>
            </a:r>
          </a:p>
          <a:p>
            <a:endParaRPr lang="en-US" i="1" dirty="0"/>
          </a:p>
          <a:p>
            <a:r>
              <a:rPr lang="en-US" b="1" dirty="0" err="1"/>
              <a:t>Dites</a:t>
            </a:r>
            <a:r>
              <a:rPr lang="en-US" b="1" dirty="0"/>
              <a:t> </a:t>
            </a:r>
            <a:r>
              <a:rPr lang="en-US" dirty="0"/>
              <a:t>: </a:t>
            </a:r>
            <a:r>
              <a:rPr lang="fr-FR" dirty="0"/>
              <a:t>Notez que le texte rouge de l'histoire s'aligne sur la réponse rouge; c'est-à-dire que « son partenaire lui dit qu'elle ne vaut rien et l'humilie » décrit la violence émotionnelle. Le texte bleu correspond à la réponse bleue et le texte violet à la réponse violette.</a:t>
            </a:r>
            <a:r>
              <a:rPr lang="en-US" dirty="0"/>
              <a:t>. </a:t>
            </a:r>
          </a:p>
          <a:p>
            <a:endParaRPr lang="en-US" dirty="0"/>
          </a:p>
          <a:p>
            <a:pPr marL="0" indent="0">
              <a:buFont typeface="Arial" panose="020B0604020202020204" pitchFamily="34" charset="0"/>
              <a:buNone/>
            </a:pPr>
            <a:r>
              <a:rPr lang="en-US" b="1" dirty="0" err="1"/>
              <a:t>Dites</a:t>
            </a:r>
            <a:r>
              <a:rPr lang="en-US" b="1" dirty="0"/>
              <a:t> </a:t>
            </a:r>
            <a:r>
              <a:rPr lang="en-US" dirty="0"/>
              <a:t>: </a:t>
            </a:r>
            <a:r>
              <a:rPr lang="fr-FR" dirty="0"/>
              <a:t>Laquelle de ces formes de violence pourrait affecter le risque de VIH de Miriam </a:t>
            </a:r>
            <a:r>
              <a:rPr lang="en-US" dirty="0"/>
              <a:t>? </a:t>
            </a:r>
          </a:p>
          <a:p>
            <a:pPr marL="0" indent="0">
              <a:buFont typeface="Arial" panose="020B0604020202020204" pitchFamily="34" charset="0"/>
              <a:buNone/>
            </a:pPr>
            <a:endParaRPr lang="en-US" i="1" dirty="0"/>
          </a:p>
          <a:p>
            <a:pPr marL="0" indent="0">
              <a:buFont typeface="Arial" panose="020B0604020202020204" pitchFamily="34" charset="0"/>
              <a:buNone/>
            </a:pPr>
            <a:r>
              <a:rPr lang="fr-FR" i="1" dirty="0"/>
              <a:t>Demandez aux participants de saisir leur réponse dans le chat. Expliquez qu'ils peuvent sélectionner plusieurs lettres</a:t>
            </a:r>
            <a:r>
              <a:rPr lang="en-US" i="1" dirty="0"/>
              <a:t>.</a:t>
            </a:r>
          </a:p>
          <a:p>
            <a:pPr marL="0" indent="0">
              <a:buFont typeface="Arial" panose="020B0604020202020204" pitchFamily="34" charset="0"/>
              <a:buNone/>
            </a:pPr>
            <a:endParaRPr lang="en-US" i="1" dirty="0"/>
          </a:p>
          <a:p>
            <a:pPr marL="0" indent="0">
              <a:buFont typeface="Arial" panose="020B0604020202020204" pitchFamily="34" charset="0"/>
              <a:buNone/>
            </a:pPr>
            <a:r>
              <a:rPr lang="fr-FR" i="1" dirty="0"/>
              <a:t>Une fois que plusieurs personnes ont répondu et expliqué pourquoi elles ont choisi ce qu'elles ont fait, passez à la diapositive suivante</a:t>
            </a:r>
            <a:r>
              <a:rPr lang="en-US" i="1" dirty="0"/>
              <a:t>.</a:t>
            </a:r>
          </a:p>
          <a:p>
            <a:pPr marL="0" indent="0">
              <a:buFont typeface="Arial" panose="020B0604020202020204" pitchFamily="34" charset="0"/>
              <a:buNone/>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Remarque </a:t>
            </a:r>
            <a:r>
              <a:rPr lang="en-US" i="1" dirty="0"/>
              <a:t>: </a:t>
            </a:r>
            <a:r>
              <a:rPr lang="fr-FR" b="0" i="1" dirty="0"/>
              <a:t>Reportez-vous au manuel du facilitateur pour des instructions plus détaillées sur cette activité</a:t>
            </a:r>
            <a:r>
              <a:rPr lang="en-US" b="0" i="1" dirty="0"/>
              <a:t>.</a:t>
            </a:r>
            <a:endParaRPr lang="en-US" b="1" dirty="0"/>
          </a:p>
          <a:p>
            <a:pPr marL="0" indent="0">
              <a:buFont typeface="Arial" panose="020B0604020202020204" pitchFamily="34" charset="0"/>
              <a:buNone/>
            </a:pP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21</a:t>
            </a:fld>
            <a:endParaRPr lang="en-US"/>
          </a:p>
        </p:txBody>
      </p:sp>
      <p:sp>
        <p:nvSpPr>
          <p:cNvPr id="5" name="Footer Placeholder 5">
            <a:extLst>
              <a:ext uri="{FF2B5EF4-FFF2-40B4-BE49-F238E27FC236}">
                <a16:creationId xmlns:a16="http://schemas.microsoft.com/office/drawing/2014/main" id="{81E42E8B-BE75-4F39-B6D5-7C8E9138578E}"/>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761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Toutes ces réponses sont correctes. Chacun de ces éléments, dans la voie identifiée, peut avoir un impact sur le risque de VIH de Miriam.</a:t>
            </a:r>
          </a:p>
          <a:p>
            <a:endParaRPr lang="fr-FR" dirty="0"/>
          </a:p>
          <a:p>
            <a:r>
              <a:rPr lang="fr-FR" dirty="0"/>
              <a:t>En fait, nous voyons dans la littérature que la violence passée a également un impact sur le risque de VIH. Ainsi, par exemple, s'il y a plusieurs années j'avais un partenaire émotionnellement violent, je pourrais encore avoir une faible estime de moi et ne pas croire que ma santé et ma vie ont une valeur, ce qui peut affecter mon utilisation du préservatif.</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22</a:t>
            </a:fld>
            <a:endParaRPr lang="en-US"/>
          </a:p>
        </p:txBody>
      </p:sp>
      <p:sp>
        <p:nvSpPr>
          <p:cNvPr id="5" name="Footer Placeholder 5">
            <a:extLst>
              <a:ext uri="{FF2B5EF4-FFF2-40B4-BE49-F238E27FC236}">
                <a16:creationId xmlns:a16="http://schemas.microsoft.com/office/drawing/2014/main" id="{68B48B58-D6D2-4799-AA59-B4CEB4BF886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6310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 </a:t>
            </a:r>
            <a:r>
              <a:rPr lang="en-US" dirty="0" err="1"/>
              <a:t>Faisons-en</a:t>
            </a:r>
            <a:r>
              <a:rPr lang="en-US" dirty="0"/>
              <a:t> </a:t>
            </a:r>
            <a:r>
              <a:rPr lang="en-US" dirty="0" err="1"/>
              <a:t>une</a:t>
            </a:r>
            <a:r>
              <a:rPr lang="en-US" dirty="0"/>
              <a:t> </a:t>
            </a:r>
            <a:r>
              <a:rPr lang="en-US" dirty="0" err="1"/>
              <a:t>autre</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t>Lisez</a:t>
            </a:r>
            <a:r>
              <a:rPr lang="en-US" i="1" dirty="0"/>
              <a:t> le </a:t>
            </a:r>
            <a:r>
              <a:rPr lang="en-US" i="1" dirty="0" err="1"/>
              <a:t>scénario</a:t>
            </a:r>
            <a:r>
              <a:rPr lang="en-US"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r>
              <a:rPr lang="en-US" b="1" dirty="0" err="1"/>
              <a:t>Dites</a:t>
            </a:r>
            <a:r>
              <a:rPr lang="en-US" b="1" dirty="0"/>
              <a:t> </a:t>
            </a:r>
            <a:r>
              <a:rPr lang="en-US" dirty="0"/>
              <a:t>:</a:t>
            </a:r>
            <a:r>
              <a:rPr lang="en-US" b="1" dirty="0"/>
              <a:t> </a:t>
            </a:r>
            <a:r>
              <a:rPr lang="fr-FR" b="0" dirty="0"/>
              <a:t>Le texte violet correspond à la réponse violette et le texte rouge à la réponse rouge.</a:t>
            </a:r>
            <a:endParaRPr lang="en-US" dirty="0"/>
          </a:p>
          <a:p>
            <a:endParaRPr lang="en-US" dirty="0"/>
          </a:p>
          <a:p>
            <a:pPr marL="0" indent="0">
              <a:buFont typeface="Arial" panose="020B0604020202020204" pitchFamily="34" charset="0"/>
              <a:buNone/>
            </a:pPr>
            <a:r>
              <a:rPr lang="en-US" b="1" dirty="0" err="1"/>
              <a:t>Dites</a:t>
            </a:r>
            <a:r>
              <a:rPr lang="en-US" b="1" dirty="0"/>
              <a:t> </a:t>
            </a:r>
            <a:r>
              <a:rPr lang="en-US" dirty="0"/>
              <a:t>: </a:t>
            </a:r>
            <a:r>
              <a:rPr lang="fr-FR" dirty="0"/>
              <a:t>Laquelle de ces formes de violence pourrait affecter l’utilisation des services VIH d’Elizabeth </a:t>
            </a:r>
            <a:r>
              <a:rPr lang="en-US" dirty="0"/>
              <a:t>?  </a:t>
            </a:r>
          </a:p>
          <a:p>
            <a:pPr marL="0" indent="0">
              <a:buFont typeface="Arial" panose="020B0604020202020204" pitchFamily="34" charset="0"/>
              <a:buNone/>
            </a:pPr>
            <a:endParaRPr lang="en-US" i="1" dirty="0"/>
          </a:p>
          <a:p>
            <a:pPr marL="0" indent="0">
              <a:buFont typeface="Arial" panose="020B0604020202020204" pitchFamily="34" charset="0"/>
              <a:buNone/>
            </a:pPr>
            <a:r>
              <a:rPr lang="fr-FR" i="1" dirty="0"/>
              <a:t>Demandez aux participants de saisir leur réponse dans le chat. Expliquez qu'ils peuvent sélectionner plusieurs lettres</a:t>
            </a:r>
            <a:r>
              <a:rPr lang="en-US" i="1" dirty="0"/>
              <a:t>.</a:t>
            </a:r>
          </a:p>
          <a:p>
            <a:pPr marL="0" indent="0">
              <a:buFont typeface="Arial" panose="020B0604020202020204" pitchFamily="34" charset="0"/>
              <a:buNone/>
            </a:pPr>
            <a:endParaRPr lang="en-US" i="1" dirty="0"/>
          </a:p>
          <a:p>
            <a:pPr marL="0" indent="0">
              <a:buFont typeface="Arial" panose="020B0604020202020204" pitchFamily="34" charset="0"/>
              <a:buNone/>
            </a:pPr>
            <a:r>
              <a:rPr lang="fr-FR" i="1" dirty="0"/>
              <a:t>Une fois que plusieurs personnes ont répondu et ont expliqué pourquoi elles ont choisi ce qu'elles ont fait, passez à la diapositive suivante.</a:t>
            </a:r>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23</a:t>
            </a:fld>
            <a:endParaRPr lang="en-US"/>
          </a:p>
        </p:txBody>
      </p:sp>
      <p:sp>
        <p:nvSpPr>
          <p:cNvPr id="5" name="Footer Placeholder 5">
            <a:extLst>
              <a:ext uri="{FF2B5EF4-FFF2-40B4-BE49-F238E27FC236}">
                <a16:creationId xmlns:a16="http://schemas.microsoft.com/office/drawing/2014/main" id="{91760067-146C-4D75-BB49-A9477389B51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40772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 </a:t>
            </a:r>
            <a:r>
              <a:rPr lang="fr-FR" dirty="0"/>
              <a:t>Les deux réponses sont correctes. La violence conjugale et les mauvais traitements infligés par l'agent de santé ont tous deux eu un impact sur l'utilisation des services VIH par Elizabeth</a:t>
            </a:r>
            <a:r>
              <a:rPr lang="en-US" dirty="0"/>
              <a:t>. </a:t>
            </a:r>
          </a:p>
        </p:txBody>
      </p:sp>
      <p:sp>
        <p:nvSpPr>
          <p:cNvPr id="4" name="Slide Number Placeholder 3"/>
          <p:cNvSpPr>
            <a:spLocks noGrp="1"/>
          </p:cNvSpPr>
          <p:nvPr>
            <p:ph type="sldNum" sz="quarter" idx="5"/>
          </p:nvPr>
        </p:nvSpPr>
        <p:spPr/>
        <p:txBody>
          <a:bodyPr/>
          <a:lstStyle/>
          <a:p>
            <a:fld id="{8D8D3582-6D6B-438A-82FF-FE0768558734}" type="slidenum">
              <a:rPr lang="en-US" smtClean="0"/>
              <a:t>24</a:t>
            </a:fld>
            <a:endParaRPr lang="en-US"/>
          </a:p>
        </p:txBody>
      </p:sp>
      <p:sp>
        <p:nvSpPr>
          <p:cNvPr id="5" name="Footer Placeholder 5">
            <a:extLst>
              <a:ext uri="{FF2B5EF4-FFF2-40B4-BE49-F238E27FC236}">
                <a16:creationId xmlns:a16="http://schemas.microsoft.com/office/drawing/2014/main" id="{1523A2F0-098D-4F90-84F7-0693AAE5B18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57966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Enfin, il est important de savoir que nous posons des questions sur la violence et que nous cherchons à lutter contre la violence non seulement parce que c’est logique étant donné la relation entre la VBG et le VIH, et pas seulement parce qu’il est important sur le plan éthique de relier les victimes de violence aux services. Nous le faisons aussi parce que c'est nécessaire.</a:t>
            </a:r>
            <a:endParaRPr lang="en-US" dirty="0"/>
          </a:p>
          <a:p>
            <a:endParaRPr lang="en-US" dirty="0"/>
          </a:p>
          <a:p>
            <a:r>
              <a:rPr lang="fr-FR" i="1" dirty="0"/>
              <a:t>Passez en revue les conseils sur la diapositive.</a:t>
            </a:r>
            <a:endParaRPr lang="en-US" i="1" dirty="0"/>
          </a:p>
          <a:p>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25</a:t>
            </a:fld>
            <a:endParaRPr lang="en-US"/>
          </a:p>
        </p:txBody>
      </p:sp>
      <p:sp>
        <p:nvSpPr>
          <p:cNvPr id="5" name="Footer Placeholder 5">
            <a:extLst>
              <a:ext uri="{FF2B5EF4-FFF2-40B4-BE49-F238E27FC236}">
                <a16:creationId xmlns:a16="http://schemas.microsoft.com/office/drawing/2014/main" id="{4F5BEC29-220F-48CB-99A7-88B37AB2733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409065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Vous avez vu sur la dernière diapositive que dans certaines stratégies, y compris les dépistages index et la </a:t>
            </a:r>
            <a:r>
              <a:rPr lang="fr-FR" dirty="0" err="1"/>
              <a:t>PrEP</a:t>
            </a:r>
            <a:r>
              <a:rPr lang="fr-FR" dirty="0"/>
              <a:t>, le prestataire DOIT poser des questions sur la violence.</a:t>
            </a:r>
          </a:p>
          <a:p>
            <a:endParaRPr lang="fr-FR" dirty="0"/>
          </a:p>
          <a:p>
            <a:r>
              <a:rPr lang="fr-FR" dirty="0"/>
              <a:t>Cependant, avant qu'un programme puisse poser des questions sur la violence - et par conséquent, avant de pouvoir mettre en œuvre des dépistages index ou fournir la PrEP - les éléments présentés ici doivent être en place. Bien que les prestataires ne soient pas responsables de bon nombre de ceux-ci (tels que l'élaboration de POS), il est important que vous sachiez quels types de soutien devraient être mis à votre disposition lorsque vous vous engagez dans ce travail important.</a:t>
            </a:r>
          </a:p>
          <a:p>
            <a:endParaRPr lang="fr-FR" dirty="0"/>
          </a:p>
          <a:p>
            <a:r>
              <a:rPr lang="fr-FR" dirty="0"/>
              <a:t>Les deux conditions que nous allons maintenant couvrir en détail sont encadrées</a:t>
            </a:r>
            <a:r>
              <a:rPr lang="fr-FR" baseline="0" dirty="0"/>
              <a:t> </a:t>
            </a:r>
            <a:r>
              <a:rPr lang="fr-FR" dirty="0"/>
              <a:t>en rouge sur la diapositive.</a:t>
            </a:r>
          </a:p>
        </p:txBody>
      </p:sp>
      <p:sp>
        <p:nvSpPr>
          <p:cNvPr id="4" name="Slide Number Placeholder 3"/>
          <p:cNvSpPr>
            <a:spLocks noGrp="1"/>
          </p:cNvSpPr>
          <p:nvPr>
            <p:ph type="sldNum" sz="quarter" idx="5"/>
          </p:nvPr>
        </p:nvSpPr>
        <p:spPr/>
        <p:txBody>
          <a:bodyPr/>
          <a:lstStyle/>
          <a:p>
            <a:fld id="{9AA269E5-789A-4D39-AC6D-24DE67320D1E}" type="slidenum">
              <a:rPr lang="en-US" smtClean="0"/>
              <a:pPr/>
              <a:t>26</a:t>
            </a:fld>
            <a:endParaRPr lang="en-US"/>
          </a:p>
        </p:txBody>
      </p:sp>
      <p:sp>
        <p:nvSpPr>
          <p:cNvPr id="5" name="Footer Placeholder 5">
            <a:extLst>
              <a:ext uri="{FF2B5EF4-FFF2-40B4-BE49-F238E27FC236}">
                <a16:creationId xmlns:a16="http://schemas.microsoft.com/office/drawing/2014/main" id="{D42B1EBE-C697-4463-B2C1-22C2EC06162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514873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dirty="0"/>
              <a:t>Étant donné que cette formation est conçue pour aborder les lacunes de </a:t>
            </a:r>
            <a:r>
              <a:rPr lang="fr-FR" dirty="0" err="1"/>
              <a:t>REDCap</a:t>
            </a:r>
            <a:r>
              <a:rPr lang="fr-FR" dirty="0"/>
              <a:t> des tests d'index sûrs et éthiques, nous aimerions comparer ce que l'enquête </a:t>
            </a:r>
            <a:r>
              <a:rPr lang="fr-FR" dirty="0" err="1"/>
              <a:t>REDCap</a:t>
            </a:r>
            <a:r>
              <a:rPr lang="fr-FR" dirty="0"/>
              <a:t> a demandé aux exigences PEPFAR pour les tests d'index. Bien que chaque exigence n'ait pas sa propre question d'enquête </a:t>
            </a:r>
            <a:r>
              <a:rPr lang="fr-FR" dirty="0" err="1"/>
              <a:t>REDCap</a:t>
            </a:r>
            <a:r>
              <a:rPr lang="fr-FR" dirty="0"/>
              <a:t>, chacune doit être en place avant de procéder aux dépistages index</a:t>
            </a:r>
            <a:r>
              <a:rPr lang="en-US" dirty="0"/>
              <a:t>.</a:t>
            </a:r>
          </a:p>
          <a:p>
            <a:endParaRPr lang="en-US" dirty="0"/>
          </a:p>
          <a:p>
            <a:r>
              <a:rPr lang="fr-FR" dirty="0"/>
              <a:t>Cette diapositive, axée sur la VPI, sera disponible pour votre examen plus approfondi. Vous pouvez également le comparer aux lacunes spécifiques de votre établissement dans l’enquête </a:t>
            </a:r>
            <a:r>
              <a:rPr lang="fr-FR" dirty="0" err="1"/>
              <a:t>REDCap</a:t>
            </a:r>
            <a:r>
              <a:rPr lang="fr-FR" dirty="0"/>
              <a:t>.</a:t>
            </a:r>
            <a:endParaRPr lang="en-US" dirty="0"/>
          </a:p>
          <a:p>
            <a:endParaRPr lang="en-US" dirty="0"/>
          </a:p>
          <a:p>
            <a:r>
              <a:rPr lang="en-US" b="1" i="1" u="none" dirty="0"/>
              <a:t>Remarque </a:t>
            </a:r>
            <a:r>
              <a:rPr lang="en-US" i="1" u="none" dirty="0"/>
              <a:t>:</a:t>
            </a:r>
            <a:r>
              <a:rPr lang="en-US" b="1" i="1" u="none" dirty="0"/>
              <a:t> </a:t>
            </a:r>
            <a:r>
              <a:rPr lang="fr-FR" b="0" i="1" u="none" dirty="0"/>
              <a:t>Il n'est pas nécessaire de revoir le contenu de cette diapositive en détail car les participants peuvent le consulter eux-mêmes lorsqu'ils reçoivent les diapositives.</a:t>
            </a:r>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27</a:t>
            </a:fld>
            <a:endParaRPr lang="en-US"/>
          </a:p>
        </p:txBody>
      </p:sp>
      <p:sp>
        <p:nvSpPr>
          <p:cNvPr id="5" name="Footer Placeholder 5">
            <a:extLst>
              <a:ext uri="{FF2B5EF4-FFF2-40B4-BE49-F238E27FC236}">
                <a16:creationId xmlns:a16="http://schemas.microsoft.com/office/drawing/2014/main" id="{1EE32756-A99A-49E6-8368-850B93E4630E}"/>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056989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dirty="0"/>
              <a:t> : </a:t>
            </a:r>
            <a:r>
              <a:rPr lang="fr-FR" dirty="0"/>
              <a:t>Cette diapositive se concentre sur les événements indésirables. Encore une fois, chaque exigence doit être remplie. Beaucoup se construisent les uns sur les autres. Par exemple, la question 29 porte sur un système de suivi et d'enquête sur les rapports. Cela est lié à l'exigence selon laquelle « les patients doivent être conscients de leurs droits et de leurs mécanismes pour déposer une plainte en cas d'événement indésirable », car un système de suivi et d'enquête sur les rapports repose sur la connaissance de ce système et sur la manière de l'utiliser.</a:t>
            </a:r>
            <a:endParaRPr lang="en-US" dirty="0"/>
          </a:p>
          <a:p>
            <a:endParaRPr lang="en-US" dirty="0"/>
          </a:p>
          <a:p>
            <a:r>
              <a:rPr lang="fr-FR" dirty="0"/>
              <a:t>Encore une fois, vous pouvez examiner cela plus en détail et le comparer aux scores </a:t>
            </a:r>
            <a:r>
              <a:rPr lang="fr-FR" dirty="0" err="1"/>
              <a:t>REDCap</a:t>
            </a:r>
            <a:r>
              <a:rPr lang="fr-FR" dirty="0"/>
              <a:t> de votre programme après la formation d'aujourd'hui.</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none" dirty="0"/>
              <a:t>Remarque </a:t>
            </a:r>
            <a:r>
              <a:rPr lang="en-US" i="1" u="none" dirty="0"/>
              <a:t>:</a:t>
            </a:r>
            <a:r>
              <a:rPr lang="en-US" b="1" i="1" u="none" dirty="0"/>
              <a:t> </a:t>
            </a:r>
            <a:r>
              <a:rPr lang="fr-FR" b="0" i="1" u="none" dirty="0"/>
              <a:t>Il n'est pas nécessaire de revoir le contenu de cette diapositive en détail car les participants peuvent consulter eux-mêmes lorsqu'ils reçoivent les diapositives.</a:t>
            </a:r>
            <a:endParaRPr lang="en-US" b="0" i="1" u="none" dirty="0"/>
          </a:p>
          <a:p>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28</a:t>
            </a:fld>
            <a:endParaRPr lang="en-US"/>
          </a:p>
        </p:txBody>
      </p:sp>
      <p:sp>
        <p:nvSpPr>
          <p:cNvPr id="5" name="Footer Placeholder 5">
            <a:extLst>
              <a:ext uri="{FF2B5EF4-FFF2-40B4-BE49-F238E27FC236}">
                <a16:creationId xmlns:a16="http://schemas.microsoft.com/office/drawing/2014/main" id="{B6E67FE0-4733-4478-BE2C-769FA2473C3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91050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En résumé, après avoir déployé cette formation, vous serez beaucoup plus près de proposer des dépistages index sûrs et éthiques. Les deux étapes que nous allons couvrir, à partir de la liste des 10 étapes PEPFAR, sont les # 5 et # 10.</a:t>
            </a:r>
          </a:p>
          <a:p>
            <a:r>
              <a:rPr lang="fr-FR" dirty="0"/>
              <a:t>J'ai hâte de vous soutenir dans la révision du texte vert de cette formation et le déploiement de cette formation et, le cas échéant, de la formation axée sur les pairs.</a:t>
            </a:r>
          </a:p>
          <a:p>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solidFill>
                  <a:prstClr val="black"/>
                </a:solidFill>
              </a:rPr>
              <a:pPr/>
              <a:t>29</a:t>
            </a:fld>
            <a:endParaRPr lang="en-US">
              <a:solidFill>
                <a:prstClr val="black"/>
              </a:solidFill>
            </a:endParaRPr>
          </a:p>
        </p:txBody>
      </p:sp>
      <p:sp>
        <p:nvSpPr>
          <p:cNvPr id="5" name="Footer Placeholder 5">
            <a:extLst>
              <a:ext uri="{FF2B5EF4-FFF2-40B4-BE49-F238E27FC236}">
                <a16:creationId xmlns:a16="http://schemas.microsoft.com/office/drawing/2014/main" id="{56F346D6-2ADF-4F54-9395-60712285C92E}"/>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42631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1" dirty="0"/>
              <a:t>Revoir le contenu de la diapositive.</a:t>
            </a:r>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t>3</a:t>
            </a:fld>
            <a:endParaRPr lang="en-US"/>
          </a:p>
        </p:txBody>
      </p:sp>
      <p:sp>
        <p:nvSpPr>
          <p:cNvPr id="5" name="Footer Placeholder 5">
            <a:extLst>
              <a:ext uri="{FF2B5EF4-FFF2-40B4-BE49-F238E27FC236}">
                <a16:creationId xmlns:a16="http://schemas.microsoft.com/office/drawing/2014/main" id="{82DF92ED-3635-4841-83E5-20FA8A2FD5E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62521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dirty="0"/>
              <a:t>Dites</a:t>
            </a:r>
            <a:r>
              <a:rPr lang="fr-FR" dirty="0"/>
              <a:t> : Maintenant que nous comprenons tous le contexte, ce qui explique le « pourquoi », nous allons passer au « comment ». Cette section explique les principes fondamentaux qui devraient guider nos actions lorsque nous cherchons à répondre à la violence. Étant donné qu'une réponse à la violence peut aider à prévenir la violence future, ces principes sont appelés principes fondamentaux de la prévention et de la réponse à la violence.</a:t>
            </a: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solidFill>
                  <a:prstClr val="black"/>
                </a:solidFill>
              </a:rPr>
              <a:pPr>
                <a:defRPr/>
              </a:pPr>
              <a:t>30</a:t>
            </a:fld>
            <a:endParaRPr lang="en-US" dirty="0">
              <a:solidFill>
                <a:prstClr val="black"/>
              </a:solidFill>
            </a:endParaRPr>
          </a:p>
        </p:txBody>
      </p:sp>
      <p:sp>
        <p:nvSpPr>
          <p:cNvPr id="5" name="Footer Placeholder 5">
            <a:extLst>
              <a:ext uri="{FF2B5EF4-FFF2-40B4-BE49-F238E27FC236}">
                <a16:creationId xmlns:a16="http://schemas.microsoft.com/office/drawing/2014/main" id="{1F7AA5E3-F432-4001-BEF4-BF5ED91062A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0788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Revoir l'objectif.</a:t>
            </a:r>
          </a:p>
        </p:txBody>
      </p:sp>
      <p:sp>
        <p:nvSpPr>
          <p:cNvPr id="4" name="Slide Number Placeholder 3"/>
          <p:cNvSpPr>
            <a:spLocks noGrp="1"/>
          </p:cNvSpPr>
          <p:nvPr>
            <p:ph type="sldNum" sz="quarter" idx="5"/>
          </p:nvPr>
        </p:nvSpPr>
        <p:spPr/>
        <p:txBody>
          <a:bodyPr/>
          <a:lstStyle/>
          <a:p>
            <a:fld id="{8D8D3582-6D6B-438A-82FF-FE0768558734}" type="slidenum">
              <a:rPr lang="en-US" smtClean="0"/>
              <a:pPr/>
              <a:t>31</a:t>
            </a:fld>
            <a:endParaRPr lang="en-US"/>
          </a:p>
        </p:txBody>
      </p:sp>
      <p:sp>
        <p:nvSpPr>
          <p:cNvPr id="5" name="Footer Placeholder 5">
            <a:extLst>
              <a:ext uri="{FF2B5EF4-FFF2-40B4-BE49-F238E27FC236}">
                <a16:creationId xmlns:a16="http://schemas.microsoft.com/office/drawing/2014/main" id="{CD43A265-993E-4A97-82C2-6DCCC69730D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516175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fr-FR" sz="1200" b="1" kern="1200" dirty="0">
                <a:solidFill>
                  <a:schemeClr val="tx1"/>
                </a:solidFill>
                <a:effectLst/>
                <a:latin typeface="+mn-lt"/>
                <a:ea typeface="+mn-ea"/>
                <a:cs typeface="+mn-cs"/>
              </a:rPr>
              <a:t>Dites</a:t>
            </a:r>
            <a:r>
              <a:rPr lang="fr-FR" sz="1200" kern="1200" dirty="0">
                <a:solidFill>
                  <a:schemeClr val="tx1"/>
                </a:solidFill>
                <a:effectLst/>
                <a:latin typeface="+mn-lt"/>
                <a:ea typeface="+mn-ea"/>
                <a:cs typeface="+mn-cs"/>
              </a:rPr>
              <a:t> : Voici les quatre principes avec lesquels nous travaillons. Nous passerons sur chacun d'eux en détail.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32</a:t>
            </a:fld>
            <a:endParaRPr lang="en-US" dirty="0"/>
          </a:p>
        </p:txBody>
      </p:sp>
      <p:sp>
        <p:nvSpPr>
          <p:cNvPr id="5" name="Footer Placeholder 5">
            <a:extLst>
              <a:ext uri="{FF2B5EF4-FFF2-40B4-BE49-F238E27FC236}">
                <a16:creationId xmlns:a16="http://schemas.microsoft.com/office/drawing/2014/main" id="{EE710E8D-0451-4C59-B93B-06D346AA282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242583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20406"/>
            <a:ext cx="5486400" cy="3600450"/>
          </a:xfrm>
        </p:spPr>
        <p:txBody>
          <a:bodyPr/>
          <a:lstStyle/>
          <a:p>
            <a:pPr lvl="0"/>
            <a:r>
              <a:rPr lang="fr-FR" sz="1200" b="1" kern="1200" dirty="0">
                <a:solidFill>
                  <a:schemeClr val="tx1"/>
                </a:solidFill>
                <a:effectLst/>
                <a:latin typeface="+mn-lt"/>
                <a:ea typeface="+mn-ea"/>
                <a:cs typeface="+mn-cs"/>
              </a:rPr>
              <a:t>Dites </a:t>
            </a:r>
            <a:r>
              <a:rPr lang="en-US" i="0" dirty="0"/>
              <a:t>:</a:t>
            </a:r>
            <a:r>
              <a:rPr lang="en-US" b="1" i="0" dirty="0"/>
              <a:t> </a:t>
            </a:r>
            <a:r>
              <a:rPr lang="fr-FR" dirty="0"/>
              <a:t>Premièrement, nous devons « ne pas faire de mal ». C’est plus pertinent lorsque nous pensons aux survivants de la violence, qui sont déjà très vulnérables.</a:t>
            </a:r>
            <a:r>
              <a:rPr lang="en-US" dirty="0"/>
              <a:t> </a:t>
            </a:r>
          </a:p>
          <a:p>
            <a:pPr lvl="0"/>
            <a:r>
              <a:rPr lang="fr-FR" dirty="0"/>
              <a:t>Qu'entend-on par « ne pas faire de mal nuire » ? Ne pas nuire signifie que vous vous demandez si l'une de vos actions pourrait nuire à la personne que vous essayez d'aider</a:t>
            </a:r>
            <a:r>
              <a:rPr lang="en-US" dirty="0"/>
              <a:t>. </a:t>
            </a:r>
          </a:p>
          <a:p>
            <a:pPr lvl="0"/>
            <a:endParaRPr lang="en-US" dirty="0"/>
          </a:p>
          <a:p>
            <a:pPr lvl="0"/>
            <a:r>
              <a:rPr lang="fr-FR" dirty="0"/>
              <a:t>Un exemple très important de ceci est que nous ne devrions pas dire aux survivants quoi faire. Nous pouvons croire que nous savons ce qui est le mieux pour un survivant, mais la vérité est que le survivant est le seul à pouvoir décider de ce qui lui convient. Nous devons faire tout ce que nous pouvons pour agir conformément aux souhaits du survivant</a:t>
            </a:r>
            <a:r>
              <a:rPr lang="en-US" dirty="0"/>
              <a:t>.</a:t>
            </a:r>
          </a:p>
          <a:p>
            <a:pPr lvl="0"/>
            <a:endParaRPr lang="en-US" dirty="0"/>
          </a:p>
          <a:p>
            <a:pPr lvl="0"/>
            <a:r>
              <a:rPr lang="fr-FR" dirty="0"/>
              <a:t>Ceci est également important car le survivant sera la personne qui subira les conséquences de toute action entreprise. Si nous disons à un survivant quoi faire, nous pouvons accidentellement le mettre en danger</a:t>
            </a:r>
            <a:r>
              <a:rPr lang="en-US" dirty="0"/>
              <a:t>.</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548583"/>
            <a:ext cx="2971800" cy="458787"/>
          </a:xfrm>
          <a:prstGeom prst="rect">
            <a:avLst/>
          </a:prstGeom>
        </p:spPr>
        <p:txBody>
          <a:bodyPr/>
          <a:lstStyle/>
          <a:p>
            <a:fld id="{A6F565A2-6E27-4723-9ED5-FDFCC5775F54}" type="slidenum">
              <a:rPr lang="en-US" smtClean="0"/>
              <a:pPr/>
              <a:t>33</a:t>
            </a:fld>
            <a:endParaRPr lang="en-US" dirty="0"/>
          </a:p>
        </p:txBody>
      </p:sp>
      <p:sp>
        <p:nvSpPr>
          <p:cNvPr id="5" name="Footer Placeholder 5">
            <a:extLst>
              <a:ext uri="{FF2B5EF4-FFF2-40B4-BE49-F238E27FC236}">
                <a16:creationId xmlns:a16="http://schemas.microsoft.com/office/drawing/2014/main" id="{0002D5BF-01A5-444D-BBF6-BF2EEC16FA2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01736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55638"/>
            <a:ext cx="5281612" cy="2971800"/>
          </a:xfrm>
        </p:spPr>
      </p:sp>
      <p:sp>
        <p:nvSpPr>
          <p:cNvPr id="3" name="Notes Placeholder 2"/>
          <p:cNvSpPr>
            <a:spLocks noGrp="1"/>
          </p:cNvSpPr>
          <p:nvPr>
            <p:ph type="body" idx="1"/>
          </p:nvPr>
        </p:nvSpPr>
        <p:spPr>
          <a:xfrm>
            <a:off x="685800" y="3686203"/>
            <a:ext cx="5618163" cy="5031127"/>
          </a:xfrm>
        </p:spPr>
        <p:txBody>
          <a:bodyPr/>
          <a:lstStyle/>
          <a:p>
            <a:pPr>
              <a:lnSpc>
                <a:spcPct val="95000"/>
              </a:lnSpc>
              <a:spcBef>
                <a:spcPts val="600"/>
              </a:spcBef>
            </a:pPr>
            <a:r>
              <a:rPr lang="fr-FR" b="1" dirty="0"/>
              <a:t>Dites</a:t>
            </a:r>
            <a:r>
              <a:rPr lang="fr-FR" dirty="0"/>
              <a:t> : Maintenant, faisons un quiz pour voir si nous avons compris ce principe.</a:t>
            </a:r>
          </a:p>
          <a:p>
            <a:pPr>
              <a:lnSpc>
                <a:spcPct val="95000"/>
              </a:lnSpc>
              <a:spcBef>
                <a:spcPts val="600"/>
              </a:spcBef>
            </a:pPr>
            <a:r>
              <a:rPr lang="fr-FR" i="1" dirty="0"/>
              <a:t>Passez en revue le scénario et demandez à tous les participants de mettre leur réponse dans la boîte de discussion. Demandez à plusieurs personnes d'expliquer leur choix</a:t>
            </a:r>
            <a:r>
              <a:rPr lang="fr-FR" dirty="0"/>
              <a:t>.</a:t>
            </a:r>
          </a:p>
          <a:p>
            <a:pPr>
              <a:lnSpc>
                <a:spcPct val="95000"/>
              </a:lnSpc>
              <a:spcBef>
                <a:spcPts val="600"/>
              </a:spcBef>
            </a:pPr>
            <a:r>
              <a:rPr lang="fr-FR" i="1" dirty="0"/>
              <a:t>Faites avancer la diapositive pour afficher la bonne réponse.</a:t>
            </a:r>
          </a:p>
          <a:p>
            <a:pPr>
              <a:lnSpc>
                <a:spcPct val="95000"/>
              </a:lnSpc>
              <a:spcBef>
                <a:spcPts val="600"/>
              </a:spcBef>
            </a:pPr>
            <a:r>
              <a:rPr lang="fr-FR" b="1" dirty="0"/>
              <a:t>Dites</a:t>
            </a:r>
            <a:r>
              <a:rPr lang="fr-FR" dirty="0"/>
              <a:t> : La raison pour laquelle </a:t>
            </a:r>
            <a:r>
              <a:rPr lang="fr-FR" b="1" dirty="0"/>
              <a:t>C</a:t>
            </a:r>
            <a:r>
              <a:rPr lang="fr-FR" dirty="0"/>
              <a:t> est la seule bonne réponse est que </a:t>
            </a:r>
            <a:r>
              <a:rPr lang="fr-FR" b="1" dirty="0"/>
              <a:t>A, B </a:t>
            </a:r>
            <a:r>
              <a:rPr lang="fr-FR" dirty="0"/>
              <a:t>et </a:t>
            </a:r>
            <a:r>
              <a:rPr lang="fr-FR" b="1" dirty="0"/>
              <a:t>D</a:t>
            </a:r>
            <a:r>
              <a:rPr lang="fr-FR" dirty="0"/>
              <a:t> peuvent tous causer des dommages. Quels sont les préjudices qui pourraient survenir si Robert est contraint de se rendre à la police? Pouvons-nous être sûrs que Robert y sera traité de manière appropriée / respectueuse ? </a:t>
            </a:r>
          </a:p>
          <a:p>
            <a:pPr>
              <a:lnSpc>
                <a:spcPct val="95000"/>
              </a:lnSpc>
              <a:spcBef>
                <a:spcPts val="600"/>
              </a:spcBef>
            </a:pPr>
            <a:r>
              <a:rPr lang="fr-FR" i="1" dirty="0"/>
              <a:t>Si personne d'autre n'en parle, notez que l'homosexualité peut être illégale ou qu'il peut y avoir des niveaux élevés de discrimination, ou les deux. Cela peut signifier que l'agent </a:t>
            </a:r>
            <a:r>
              <a:rPr lang="fr-FR" i="1" dirty="0" err="1"/>
              <a:t>victimise</a:t>
            </a:r>
            <a:r>
              <a:rPr lang="fr-FR" i="1" dirty="0"/>
              <a:t> à nouveau Robert</a:t>
            </a:r>
            <a:r>
              <a:rPr lang="fr-FR" dirty="0"/>
              <a:t>. </a:t>
            </a:r>
            <a:r>
              <a:rPr lang="fr-FR" i="1" dirty="0"/>
              <a:t>Même si c'était le cas d'une femme cherchant un soutien, nous ne devrions jamais forcer quelqu'un à se rendre à la police. Ils peuvent avoir de très bonnes raisons de ne pas le faire, comme savoir qu'un tel rapport reviendrait à leur agresseur, ce qui les mettrait en danger</a:t>
            </a:r>
            <a:r>
              <a:rPr lang="fr-FR" dirty="0"/>
              <a:t>.</a:t>
            </a:r>
          </a:p>
          <a:p>
            <a:pPr>
              <a:lnSpc>
                <a:spcPct val="95000"/>
              </a:lnSpc>
              <a:spcBef>
                <a:spcPts val="600"/>
              </a:spcBef>
            </a:pPr>
            <a:r>
              <a:rPr lang="fr-FR" b="1" dirty="0"/>
              <a:t>Dites</a:t>
            </a:r>
            <a:r>
              <a:rPr lang="fr-FR" dirty="0"/>
              <a:t> : Quels sont les dommages qui peuvent provenir de </a:t>
            </a:r>
            <a:r>
              <a:rPr lang="fr-FR" b="1" dirty="0"/>
              <a:t>B</a:t>
            </a:r>
            <a:r>
              <a:rPr lang="fr-FR" dirty="0"/>
              <a:t> ?</a:t>
            </a:r>
          </a:p>
          <a:p>
            <a:pPr>
              <a:lnSpc>
                <a:spcPct val="95000"/>
              </a:lnSpc>
              <a:spcBef>
                <a:spcPts val="600"/>
              </a:spcBef>
            </a:pPr>
            <a:r>
              <a:rPr lang="fr-FR" i="1" dirty="0"/>
              <a:t>Si personne d'autre n'en parle, notez qu'il s'agit de partager ses informations confidentielles avec d'autres personnes, ce qui viole ses droits en tant que client</a:t>
            </a:r>
            <a:r>
              <a:rPr lang="fr-FR" dirty="0"/>
              <a:t>.</a:t>
            </a:r>
          </a:p>
          <a:p>
            <a:pPr>
              <a:lnSpc>
                <a:spcPct val="95000"/>
              </a:lnSpc>
              <a:spcBef>
                <a:spcPts val="600"/>
              </a:spcBef>
            </a:pPr>
            <a:r>
              <a:rPr lang="fr-FR" b="1" dirty="0"/>
              <a:t>Dites</a:t>
            </a:r>
            <a:r>
              <a:rPr lang="fr-FR" dirty="0"/>
              <a:t> : Quels sont les inconvénients qui peuvent provenir de </a:t>
            </a:r>
            <a:r>
              <a:rPr lang="fr-FR" b="1" dirty="0"/>
              <a:t>D </a:t>
            </a:r>
            <a:r>
              <a:rPr lang="fr-FR" dirty="0"/>
              <a:t>? </a:t>
            </a:r>
          </a:p>
          <a:p>
            <a:pPr>
              <a:lnSpc>
                <a:spcPct val="95000"/>
              </a:lnSpc>
              <a:spcBef>
                <a:spcPts val="600"/>
              </a:spcBef>
            </a:pPr>
            <a:r>
              <a:rPr lang="fr-FR" i="1" dirty="0"/>
              <a:t>Si personne d’autre n’en parle, notez que dire au partenaire de Robert que l’un de ses partenaires sexuels vit avec le VIH pourrait le faire devenir encore plus violent envers Robert. Si Robert n'a pas donné la permission de contacter son partenaire, cela violerait également son droit de décider de participer à des </a:t>
            </a:r>
            <a:r>
              <a:rPr lang="fr-FR" i="1" dirty="0" err="1"/>
              <a:t>depistages</a:t>
            </a:r>
            <a:r>
              <a:rPr lang="fr-FR" i="1" dirty="0"/>
              <a:t> index</a:t>
            </a:r>
            <a:r>
              <a:rPr lang="fr-FR" dirty="0"/>
              <a:t>.</a:t>
            </a:r>
          </a:p>
          <a:p>
            <a:pPr>
              <a:lnSpc>
                <a:spcPct val="95000"/>
              </a:lnSpc>
              <a:spcBef>
                <a:spcPts val="600"/>
              </a:spcBef>
            </a:pPr>
            <a:r>
              <a:rPr lang="fr-FR" b="1" i="1" dirty="0"/>
              <a:t>Remarque</a:t>
            </a:r>
            <a:r>
              <a:rPr lang="fr-FR" i="1" dirty="0"/>
              <a:t> : Reportez-vous au Manuel du formateur pour des instructions plus détaillées sur cette activité.</a:t>
            </a:r>
            <a:endParaRPr lang="en-US" i="1" dirty="0"/>
          </a:p>
        </p:txBody>
      </p:sp>
      <p:sp>
        <p:nvSpPr>
          <p:cNvPr id="4" name="Slide Number Placeholder 3"/>
          <p:cNvSpPr>
            <a:spLocks noGrp="1"/>
          </p:cNvSpPr>
          <p:nvPr>
            <p:ph type="sldNum" sz="quarter" idx="10"/>
          </p:nvPr>
        </p:nvSpPr>
        <p:spPr/>
        <p:txBody>
          <a:bodyPr/>
          <a:lstStyle/>
          <a:p>
            <a:fld id="{44DF0258-FF47-43C5-B24B-41F72246503A}" type="slidenum">
              <a:rPr lang="en-US" smtClean="0"/>
              <a:pPr/>
              <a:t>34</a:t>
            </a:fld>
            <a:endParaRPr lang="en-US"/>
          </a:p>
        </p:txBody>
      </p:sp>
      <p:sp>
        <p:nvSpPr>
          <p:cNvPr id="5" name="Footer Placeholder 5">
            <a:extLst>
              <a:ext uri="{FF2B5EF4-FFF2-40B4-BE49-F238E27FC236}">
                <a16:creationId xmlns:a16="http://schemas.microsoft.com/office/drawing/2014/main" id="{A2E4FF97-4BFA-415A-8FC7-C700A775DCE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61110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205341"/>
            <a:ext cx="5486400" cy="3600450"/>
          </a:xfrm>
        </p:spPr>
        <p:txBody>
          <a:bodyPr/>
          <a:lstStyle/>
          <a:p>
            <a:pPr lvl="0"/>
            <a:r>
              <a:rPr lang="en-US" b="1" dirty="0" err="1"/>
              <a:t>Dites</a:t>
            </a:r>
            <a:r>
              <a:rPr lang="en-US" b="1" dirty="0"/>
              <a:t> </a:t>
            </a:r>
            <a:r>
              <a:rPr lang="en-US" dirty="0"/>
              <a:t>: </a:t>
            </a:r>
            <a:r>
              <a:rPr lang="fr-FR" dirty="0"/>
              <a:t>Le deuxième principe est la promotion des droits de l’homme. Cela signifie adhérer à la conviction que les gens ont le droit de vivre sans violence et le droit à l'information, au respect et à la dignité. Ce principe est pertinent chaque fois que vous interagissez avec des membres des PC, y compris si quelqu'un a été arrêté</a:t>
            </a:r>
            <a:r>
              <a:rPr lang="en-US" dirty="0"/>
              <a:t>. </a:t>
            </a:r>
          </a:p>
          <a:p>
            <a:pPr lvl="0"/>
            <a:endParaRPr lang="en-US" dirty="0"/>
          </a:p>
          <a:p>
            <a:pPr lvl="0"/>
            <a:r>
              <a:rPr lang="fr-FR" dirty="0"/>
              <a:t>Ce principe signifie que vous </a:t>
            </a:r>
            <a:r>
              <a:rPr lang="en-US" dirty="0"/>
              <a:t>: </a:t>
            </a:r>
          </a:p>
          <a:p>
            <a:pPr marL="171450" lvl="0" indent="-171450">
              <a:buFont typeface="Arial" panose="020B0604020202020204" pitchFamily="34" charset="0"/>
              <a:buChar char="•"/>
            </a:pPr>
            <a:r>
              <a:rPr lang="fr-FR" dirty="0"/>
              <a:t>Fournissez des services aux victimes des PC sans discrimination</a:t>
            </a:r>
            <a:r>
              <a:rPr lang="en-US" dirty="0"/>
              <a:t> </a:t>
            </a:r>
          </a:p>
          <a:p>
            <a:pPr marL="171450" lvl="0" indent="-171450">
              <a:buFont typeface="Arial" panose="020B0604020202020204" pitchFamily="34" charset="0"/>
              <a:buChar char="•"/>
            </a:pPr>
            <a:r>
              <a:rPr lang="fr-FR" dirty="0"/>
              <a:t>N'essayez pas de « sauver les membres des PC d'eux-mêmes » en leur enlevant leur droit de faire des choix concernant leur propre vie. Il ne s’agit pas d’une approche fondée sur les droits de l’homme et elle cause souvent des dommages</a:t>
            </a:r>
            <a:r>
              <a:rPr lang="en-US" dirty="0"/>
              <a:t>. </a:t>
            </a:r>
          </a:p>
          <a:p>
            <a:pPr lvl="0"/>
            <a:endParaRPr lang="en-US" dirty="0"/>
          </a:p>
          <a:p>
            <a:pPr lvl="0"/>
            <a:r>
              <a:rPr lang="fr-FR" dirty="0"/>
              <a:t>Par exemple, la thérapie réparatrice - qui cherche à changer l’orientation sexuelle ou l’identité de genre d’une personne - peut causer des traumatismes liés à la santé mentale et n’est pas recommandée par les psychologues. Dire à quelqu'un de quitter le travail du sexe peut signifier qu'il cesse simplement de venir chez vous pour des soins de santé, et les centres de traitement pour les personnes qui s'injectent des drogues sont souvent des lieux de torture et de travail forcé - pas de réadaptation.</a:t>
            </a:r>
            <a:endParaRPr lang="en-US" dirty="0"/>
          </a:p>
        </p:txBody>
      </p:sp>
      <p:sp>
        <p:nvSpPr>
          <p:cNvPr id="4" name="Slide Number Placeholder 3"/>
          <p:cNvSpPr>
            <a:spLocks noGrp="1"/>
          </p:cNvSpPr>
          <p:nvPr>
            <p:ph type="sldNum" sz="quarter" idx="10"/>
          </p:nvPr>
        </p:nvSpPr>
        <p:spPr>
          <a:xfrm>
            <a:off x="3884613" y="8538068"/>
            <a:ext cx="2971800" cy="458787"/>
          </a:xfrm>
          <a:prstGeom prst="rect">
            <a:avLst/>
          </a:prstGeom>
        </p:spPr>
        <p:txBody>
          <a:bodyPr/>
          <a:lstStyle/>
          <a:p>
            <a:fld id="{AEF6A6F5-C05B-44BE-A855-78A385532D70}" type="slidenum">
              <a:rPr lang="en-US" smtClean="0"/>
              <a:pPr/>
              <a:t>35</a:t>
            </a:fld>
            <a:endParaRPr lang="en-US" dirty="0"/>
          </a:p>
        </p:txBody>
      </p:sp>
      <p:sp>
        <p:nvSpPr>
          <p:cNvPr id="5" name="Footer Placeholder 5">
            <a:extLst>
              <a:ext uri="{FF2B5EF4-FFF2-40B4-BE49-F238E27FC236}">
                <a16:creationId xmlns:a16="http://schemas.microsoft.com/office/drawing/2014/main" id="{BFD98412-699E-4F4D-9E04-FC0DFBEED985}"/>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848486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Passez en revue l'étude de cas; demandez aux participants de mettre leurs réponses dans la boîte de discussion. Demandez à quelques-uns d'expliquer leur choix</a:t>
            </a:r>
            <a:r>
              <a:rPr lang="fr-FR" dirty="0"/>
              <a:t>.</a:t>
            </a:r>
          </a:p>
          <a:p>
            <a:endParaRPr lang="fr-FR" dirty="0"/>
          </a:p>
          <a:p>
            <a:r>
              <a:rPr lang="fr-FR" i="1" dirty="0"/>
              <a:t>Faites avancer la diapositive pour afficher la bonne réponse</a:t>
            </a:r>
          </a:p>
          <a:p>
            <a:endParaRPr lang="fr-FR" i="1" dirty="0"/>
          </a:p>
          <a:p>
            <a:r>
              <a:rPr lang="fr-FR" b="1" dirty="0"/>
              <a:t>Dites</a:t>
            </a:r>
            <a:r>
              <a:rPr lang="fr-FR" dirty="0"/>
              <a:t> : Dans ce cas, un seul d’entre eux promeut les droits humains de Marie : </a:t>
            </a:r>
            <a:r>
              <a:rPr lang="fr-FR" b="1" dirty="0"/>
              <a:t>B</a:t>
            </a:r>
            <a:r>
              <a:rPr lang="fr-FR" dirty="0"/>
              <a:t>. </a:t>
            </a:r>
          </a:p>
          <a:p>
            <a:r>
              <a:rPr lang="fr-FR" b="1" dirty="0"/>
              <a:t>A</a:t>
            </a:r>
            <a:r>
              <a:rPr lang="fr-FR" dirty="0"/>
              <a:t> : Mauvaise</a:t>
            </a:r>
            <a:r>
              <a:rPr lang="fr-FR" baseline="0" dirty="0"/>
              <a:t> option, </a:t>
            </a:r>
            <a:r>
              <a:rPr lang="fr-FR" dirty="0"/>
              <a:t>parce qu’elle est blâmée pour le mal qui lui a été fait (qui lui cause aussi du tort). </a:t>
            </a:r>
            <a:r>
              <a:rPr lang="fr-FR" b="1" dirty="0"/>
              <a:t>C</a:t>
            </a:r>
            <a:r>
              <a:rPr lang="fr-FR" dirty="0"/>
              <a:t> mauvaise option ,parce qu'on lui dit qu'elle ne peut faire respecter son droit aux soins de santé que si elle renonce à son droit de décider quoi faire de son corps.</a:t>
            </a:r>
          </a:p>
          <a:p>
            <a:endParaRPr lang="fr-FR" dirty="0"/>
          </a:p>
          <a:p>
            <a:r>
              <a:rPr lang="fr-FR" dirty="0"/>
              <a:t>Comme l'explique le principe, nous ne devrions jamais dire à un membre d’une PC d'arrêter de faire le commerce du sexe ou d'arrêter d'avoir des relations sexuelles avec des hommes ou d'arrêter de s'habiller en fonction de son identité de genre afin d'éviter la violence. Toutes les personnes méritent des services lorsqu’elles ont été victimes de violence.</a:t>
            </a:r>
            <a:endParaRPr lang="en-US"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36</a:t>
            </a:fld>
            <a:endParaRPr lang="en-US"/>
          </a:p>
        </p:txBody>
      </p:sp>
      <p:sp>
        <p:nvSpPr>
          <p:cNvPr id="5" name="Footer Placeholder 5">
            <a:extLst>
              <a:ext uri="{FF2B5EF4-FFF2-40B4-BE49-F238E27FC236}">
                <a16:creationId xmlns:a16="http://schemas.microsoft.com/office/drawing/2014/main" id="{A5B32A96-5B51-4805-AB6D-88373FD1553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160382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Revoir la diapositive.</a:t>
            </a:r>
          </a:p>
          <a:p>
            <a:endParaRPr lang="fr-FR" dirty="0"/>
          </a:p>
          <a:p>
            <a:r>
              <a:rPr lang="fr-FR" b="1" dirty="0"/>
              <a:t>Dites</a:t>
            </a:r>
            <a:r>
              <a:rPr lang="fr-FR" dirty="0"/>
              <a:t> : Le dernier point ici est particulièrement important. Souvent, en tant qu’agents de santé, nous croyons savoir ce qui est le mieux pour nos clients. Mais dans des cas de violence, on ne peut pas savoir. Même si une solution semble simple - par exemple, vous pouvez penser qu'il semble clair qu'un client doit quitter une relation violente - ce n'est pas le cas. Un client peut non seulement dépendre de son partenaire pour la nourriture, le logement, la garde d’enfants et l’éducation, mais il est également vrai que le moment le plus dangereux dans une relation est celui où une victime tente de partir. C'est à ce moment que l'agresseur est le plus susceptible de tuer son partenaire. Nous ne devrions donc pas donner de conseils, mais plutôt donner des options et ensuite appuyer la décision de la victime.</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37</a:t>
            </a:fld>
            <a:endParaRPr lang="en-US"/>
          </a:p>
        </p:txBody>
      </p:sp>
      <p:sp>
        <p:nvSpPr>
          <p:cNvPr id="5" name="Footer Placeholder 5">
            <a:extLst>
              <a:ext uri="{FF2B5EF4-FFF2-40B4-BE49-F238E27FC236}">
                <a16:creationId xmlns:a16="http://schemas.microsoft.com/office/drawing/2014/main" id="{6575BDF2-DE67-421F-AA5F-27D2452F6A4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491263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68097"/>
          </a:xfrm>
        </p:spPr>
        <p:txBody>
          <a:bodyPr/>
          <a:lstStyle/>
          <a:p>
            <a:r>
              <a:rPr lang="fr-FR" i="1" dirty="0"/>
              <a:t>Passez en revue l'étude de cas ; demandez aux participants de mettre leurs réponses dans la boîte de discussion. Demandez à quelques-uns d'expliquer leur choix</a:t>
            </a:r>
            <a:r>
              <a:rPr lang="fr-FR" dirty="0"/>
              <a:t>.</a:t>
            </a:r>
          </a:p>
          <a:p>
            <a:endParaRPr lang="fr-FR" dirty="0"/>
          </a:p>
          <a:p>
            <a:r>
              <a:rPr lang="fr-FR" i="1" dirty="0"/>
              <a:t>Faites avancer la diapositive pour afficher la bonne réponse.</a:t>
            </a:r>
          </a:p>
          <a:p>
            <a:endParaRPr lang="fr-FR" dirty="0"/>
          </a:p>
          <a:p>
            <a:r>
              <a:rPr lang="fr-FR" b="1" dirty="0"/>
              <a:t>Dites</a:t>
            </a:r>
            <a:r>
              <a:rPr lang="fr-FR" dirty="0"/>
              <a:t> : Dans ce cas, encore une fois, une seule réponse est conforme au principe. </a:t>
            </a:r>
          </a:p>
          <a:p>
            <a:endParaRPr lang="fr-FR" dirty="0"/>
          </a:p>
          <a:p>
            <a:r>
              <a:rPr lang="fr-FR" dirty="0"/>
              <a:t>Bien que </a:t>
            </a:r>
            <a:r>
              <a:rPr lang="fr-FR" b="1" dirty="0"/>
              <a:t>A</a:t>
            </a:r>
            <a:r>
              <a:rPr lang="fr-FR" dirty="0"/>
              <a:t> ne soit qu'une première étape, il ouvre la porte à d'autres étapes à venir. Ces autres étapes pourraient inclure la fourniture d'un test VIH et de la PPE. Mais ils ne devraient pas être forcés.</a:t>
            </a:r>
          </a:p>
          <a:p>
            <a:endParaRPr lang="fr-FR" dirty="0"/>
          </a:p>
          <a:p>
            <a:r>
              <a:rPr lang="fr-FR" b="1" dirty="0"/>
              <a:t>Dites</a:t>
            </a:r>
            <a:r>
              <a:rPr lang="fr-FR" dirty="0"/>
              <a:t> : Quel est le seul mot en </a:t>
            </a:r>
            <a:r>
              <a:rPr lang="fr-FR" b="1" dirty="0"/>
              <a:t>B</a:t>
            </a:r>
            <a:r>
              <a:rPr lang="fr-FR" dirty="0"/>
              <a:t> et </a:t>
            </a:r>
            <a:r>
              <a:rPr lang="fr-FR" b="1" dirty="0"/>
              <a:t>C</a:t>
            </a:r>
            <a:r>
              <a:rPr lang="fr-FR" dirty="0"/>
              <a:t> qui les rend inadaptés? </a:t>
            </a:r>
          </a:p>
          <a:p>
            <a:endParaRPr lang="fr-FR" dirty="0"/>
          </a:p>
          <a:p>
            <a:r>
              <a:rPr lang="fr-FR" i="1" dirty="0"/>
              <a:t>Prendre des réponses.</a:t>
            </a:r>
          </a:p>
          <a:p>
            <a:endParaRPr lang="fr-FR" dirty="0"/>
          </a:p>
          <a:p>
            <a:r>
              <a:rPr lang="fr-FR" b="1" dirty="0"/>
              <a:t>Dites</a:t>
            </a:r>
            <a:r>
              <a:rPr lang="fr-FR" dirty="0"/>
              <a:t> : Le mot est « doit ». Si vous vous surprenez à dire à une victime qu'elle « doit », ou « a besoin de », il est important de garder en tête que notre but est de </a:t>
            </a:r>
            <a:r>
              <a:rPr lang="fr-FR" b="0" dirty="0"/>
              <a:t>redonner le contrôle à la victime</a:t>
            </a:r>
            <a:r>
              <a:rPr lang="fr-FR" dirty="0"/>
              <a:t>, dans le cadre de l’autodétermination. Lorsque la violence est commise contre quelqu'un, cela lui enlève le contrôle. Donner aux gens des options et soutenir leurs choix est ce qui leur redonne le contrôle et les aide à commencer à avancer de manière positive.</a:t>
            </a:r>
            <a:endParaRPr lang="en-US"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38</a:t>
            </a:fld>
            <a:endParaRPr lang="en-US"/>
          </a:p>
        </p:txBody>
      </p:sp>
      <p:sp>
        <p:nvSpPr>
          <p:cNvPr id="5" name="Footer Placeholder 5">
            <a:extLst>
              <a:ext uri="{FF2B5EF4-FFF2-40B4-BE49-F238E27FC236}">
                <a16:creationId xmlns:a16="http://schemas.microsoft.com/office/drawing/2014/main" id="{E61A371C-6C28-482B-BF28-0D08233C91C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728580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020407"/>
            <a:ext cx="5486400" cy="4517418"/>
          </a:xfrm>
        </p:spPr>
        <p:txBody>
          <a:bodyPr/>
          <a:lstStyle/>
          <a:p>
            <a:r>
              <a:rPr lang="en-US" b="1" i="0" dirty="0" err="1"/>
              <a:t>Dites</a:t>
            </a:r>
            <a:r>
              <a:rPr lang="en-US" b="1" i="0" dirty="0"/>
              <a:t> </a:t>
            </a:r>
            <a:r>
              <a:rPr lang="en-US" i="0" dirty="0"/>
              <a:t>:</a:t>
            </a:r>
            <a:r>
              <a:rPr lang="en-US" b="1" i="0" dirty="0"/>
              <a:t> </a:t>
            </a:r>
            <a:r>
              <a:rPr lang="en-US" b="0" i="0" dirty="0"/>
              <a:t>L</a:t>
            </a:r>
            <a:r>
              <a:rPr lang="fr-FR" dirty="0"/>
              <a:t>e principe 4 est que nous devons constamment établir des priorités et nous engager à respecter la vie privée, la confidentialité et le consentement éclairé. Celles-ci sont toutes essentielles pour la sécurité des utilisateurs du service. Nous pouvons mettre la sécurité de la victime en danger si nous partageons des informations sensibles avec des partenaires, des membres de la famille ou des amis sans le consentement de la victime. </a:t>
            </a:r>
          </a:p>
          <a:p>
            <a:endParaRPr lang="fr-FR" dirty="0"/>
          </a:p>
          <a:p>
            <a:r>
              <a:rPr lang="fr-FR" dirty="0"/>
              <a:t>Cela comprend le fait de ne pas partager les informations sur les utilisateurs des services avec d’autres agents de santé au sein de sa propre organisation ou au sein du réseau de référence sans le consentement explicite de la victime. Comme le montre la diapositive, des politiques claires doivent régir tout partage d'informations. Ces politiques devraient également chercher à minimiser le besoin des survivants de répéter leurs histoires plusieurs fois. Par exemple, si un survivant souhaite que la première personne à qui il révèle le récit résume son histoire à un autre prestataire de services, cela doit être proposé dans la mesure du possible.</a:t>
            </a:r>
          </a:p>
          <a:p>
            <a:endParaRPr lang="fr-FR" dirty="0"/>
          </a:p>
          <a:p>
            <a:r>
              <a:rPr lang="fr-FR" dirty="0"/>
              <a:t>Une violation de la confidentialité concernant le viol, le statut VIH, l'orientation sexuelle, l'identité de genre, le travail du sexe, la consommation de drogue ou des antécédents d'abus sexuels peuvent exposer les victimes à des violences émotionnelles, physiques et sexuelles supplémentaires.</a:t>
            </a:r>
          </a:p>
          <a:p>
            <a:endParaRPr lang="fr-FR" dirty="0"/>
          </a:p>
          <a:p>
            <a:r>
              <a:rPr lang="fr-FR" i="1" dirty="0"/>
              <a:t>Passez en revue le contenu de la diapositive.</a:t>
            </a:r>
            <a:endParaRPr lang="en-US" i="1"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39</a:t>
            </a:fld>
            <a:endParaRPr lang="en-US" dirty="0"/>
          </a:p>
        </p:txBody>
      </p:sp>
      <p:sp>
        <p:nvSpPr>
          <p:cNvPr id="7" name="Slide Image Placeholder 6">
            <a:extLst>
              <a:ext uri="{FF2B5EF4-FFF2-40B4-BE49-F238E27FC236}">
                <a16:creationId xmlns:a16="http://schemas.microsoft.com/office/drawing/2014/main" id="{80A0FD9D-0F6C-468D-96F9-7A7A41D8FFBD}"/>
              </a:ext>
            </a:extLst>
          </p:cNvPr>
          <p:cNvSpPr>
            <a:spLocks noGrp="1" noRot="1" noChangeAspect="1"/>
          </p:cNvSpPr>
          <p:nvPr>
            <p:ph type="sldImg"/>
          </p:nvPr>
        </p:nvSpPr>
        <p:spPr>
          <a:xfrm>
            <a:off x="685800" y="727075"/>
            <a:ext cx="5486400" cy="3086100"/>
          </a:xfrm>
        </p:spPr>
      </p:sp>
      <p:sp>
        <p:nvSpPr>
          <p:cNvPr id="5" name="Footer Placeholder 5">
            <a:extLst>
              <a:ext uri="{FF2B5EF4-FFF2-40B4-BE49-F238E27FC236}">
                <a16:creationId xmlns:a16="http://schemas.microsoft.com/office/drawing/2014/main" id="{40E37BD6-9C9B-4C33-A92B-494D653901B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31662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Veuillez indiquer votre nom, votre pays et quelque chose que vous espérez réaliser pendant la formation.</a:t>
            </a:r>
          </a:p>
          <a:p>
            <a:endParaRPr lang="fr-FR" dirty="0"/>
          </a:p>
          <a:p>
            <a:r>
              <a:rPr lang="fr-FR" b="1" i="1" dirty="0"/>
              <a:t>Remarque</a:t>
            </a:r>
            <a:r>
              <a:rPr lang="fr-FR" i="1" dirty="0"/>
              <a:t>: Reportez-vous au manuel du formateur pour obtenir des instructions plus détaillées sur cette activité.</a:t>
            </a:r>
            <a:endParaRPr lang="en-US"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4</a:t>
            </a:fld>
            <a:endParaRPr lang="en-US"/>
          </a:p>
        </p:txBody>
      </p:sp>
      <p:sp>
        <p:nvSpPr>
          <p:cNvPr id="5" name="Footer Placeholder 5">
            <a:extLst>
              <a:ext uri="{FF2B5EF4-FFF2-40B4-BE49-F238E27FC236}">
                <a16:creationId xmlns:a16="http://schemas.microsoft.com/office/drawing/2014/main" id="{391B6B30-2FB3-4EE5-B875-CCB237F5CEC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26218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86227" cy="3600450"/>
          </a:xfrm>
        </p:spPr>
        <p:txBody>
          <a:bodyPr>
            <a:normAutofit/>
          </a:bodyPr>
          <a:lstStyle/>
          <a:p>
            <a:pPr marL="0" lvl="0" indent="0">
              <a:buFont typeface="Arial" panose="020B0604020202020204" pitchFamily="34" charset="0"/>
              <a:buNone/>
            </a:pPr>
            <a:r>
              <a:rPr lang="fr-FR" sz="1200" b="1" kern="1200" baseline="0" dirty="0">
                <a:solidFill>
                  <a:schemeClr val="tx1"/>
                </a:solidFill>
                <a:effectLst/>
                <a:latin typeface="+mn-lt"/>
                <a:ea typeface="+mn-ea"/>
                <a:cs typeface="+mn-cs"/>
              </a:rPr>
              <a:t>Dites</a:t>
            </a:r>
            <a:r>
              <a:rPr lang="fr-FR" sz="1200" kern="1200" baseline="0" dirty="0">
                <a:solidFill>
                  <a:schemeClr val="tx1"/>
                </a:solidFill>
                <a:effectLst/>
                <a:latin typeface="+mn-lt"/>
                <a:ea typeface="+mn-ea"/>
                <a:cs typeface="+mn-cs"/>
              </a:rPr>
              <a:t> : Décrivons certains de ces termes plus en détail. Nous connaissons tous la confidentialité, mais il est important de souligner que l’information sur l’expérience de violence d’un client ne doit jamais être partagée à moins que ce client ait accepté / demandé que celle-ci soit partagée.</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40</a:t>
            </a:fld>
            <a:endParaRPr lang="en-US" dirty="0"/>
          </a:p>
        </p:txBody>
      </p:sp>
      <p:sp>
        <p:nvSpPr>
          <p:cNvPr id="5" name="Footer Placeholder 5">
            <a:extLst>
              <a:ext uri="{FF2B5EF4-FFF2-40B4-BE49-F238E27FC236}">
                <a16:creationId xmlns:a16="http://schemas.microsoft.com/office/drawing/2014/main" id="{C69DFDBE-B96D-4C0F-9384-F49218D53FD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302926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30681"/>
            <a:ext cx="5486400" cy="3600450"/>
          </a:xfrm>
        </p:spPr>
        <p:txBody>
          <a:bodyPr/>
          <a:lstStyle/>
          <a:p>
            <a:pPr marL="0" lvl="0" indent="0">
              <a:buFont typeface="Arial" panose="020B0604020202020204" pitchFamily="34" charset="0"/>
              <a:buNone/>
            </a:pPr>
            <a:r>
              <a:rPr lang="fr-FR" i="1" dirty="0"/>
              <a:t>Passez en revue l'étude de cas; demandez aux participants de mettre leurs réponses dans la boîte de discussion. Demandez à quelques-uns d'expliquer leur choix</a:t>
            </a:r>
            <a:r>
              <a:rPr lang="fr-FR" dirty="0"/>
              <a:t>.</a:t>
            </a:r>
          </a:p>
          <a:p>
            <a:pPr marL="0" lvl="0" indent="0">
              <a:buFont typeface="Arial" panose="020B0604020202020204" pitchFamily="34" charset="0"/>
              <a:buNone/>
            </a:pPr>
            <a:endParaRPr lang="fr-FR" dirty="0"/>
          </a:p>
          <a:p>
            <a:pPr marL="0" lvl="0" indent="0">
              <a:buFont typeface="Arial" panose="020B0604020202020204" pitchFamily="34" charset="0"/>
              <a:buNone/>
            </a:pPr>
            <a:r>
              <a:rPr lang="fr-FR" i="1" dirty="0"/>
              <a:t>Faites avancer la diapositive pour afficher la bonne réponse.</a:t>
            </a:r>
          </a:p>
          <a:p>
            <a:pPr marL="0" lvl="0" indent="0">
              <a:buFont typeface="Arial" panose="020B0604020202020204" pitchFamily="34" charset="0"/>
              <a:buNone/>
            </a:pPr>
            <a:endParaRPr lang="fr-FR" i="1" dirty="0"/>
          </a:p>
          <a:p>
            <a:pPr marL="0" lvl="0" indent="0">
              <a:buFont typeface="Arial" panose="020B0604020202020204" pitchFamily="34" charset="0"/>
              <a:buNone/>
            </a:pPr>
            <a:r>
              <a:rPr lang="fr-FR" i="1" dirty="0"/>
              <a:t>Si cela ne remonte pas durant la discussion, partagez ce qui suit.</a:t>
            </a:r>
            <a:endParaRPr lang="fr-FR" dirty="0"/>
          </a:p>
          <a:p>
            <a:pPr marL="171450" lvl="0" indent="-171450">
              <a:buFont typeface="Arial" panose="020B0604020202020204" pitchFamily="34" charset="0"/>
              <a:buChar char="•"/>
            </a:pPr>
            <a:endParaRPr lang="fr-FR" dirty="0"/>
          </a:p>
          <a:p>
            <a:pPr marL="0" lvl="0" indent="0">
              <a:buFont typeface="Arial" panose="020B0604020202020204" pitchFamily="34" charset="0"/>
              <a:buNone/>
            </a:pPr>
            <a:r>
              <a:rPr lang="fr-FR" b="1" dirty="0"/>
              <a:t>Dites</a:t>
            </a:r>
            <a:r>
              <a:rPr lang="fr-FR" dirty="0"/>
              <a:t> : </a:t>
            </a:r>
            <a:r>
              <a:rPr lang="fr-FR" b="1" dirty="0"/>
              <a:t>B</a:t>
            </a:r>
            <a:r>
              <a:rPr lang="fr-FR" dirty="0"/>
              <a:t> est une mauvaise option,</a:t>
            </a:r>
            <a:r>
              <a:rPr lang="fr-FR" baseline="0" dirty="0"/>
              <a:t> </a:t>
            </a:r>
            <a:r>
              <a:rPr lang="fr-FR" dirty="0"/>
              <a:t>parce que le dire aux autres membres du personnel est une violation de la confidentialité. La réponse </a:t>
            </a:r>
            <a:r>
              <a:rPr lang="fr-FR" b="1" dirty="0"/>
              <a:t>C</a:t>
            </a:r>
            <a:r>
              <a:rPr lang="fr-FR" dirty="0"/>
              <a:t> est une mauvaise option</a:t>
            </a:r>
            <a:r>
              <a:rPr lang="fr-FR" baseline="0" dirty="0"/>
              <a:t> </a:t>
            </a:r>
            <a:r>
              <a:rPr lang="fr-FR" dirty="0"/>
              <a:t>parce que parler à Edgar lui fait savoir que Peter partage des informations sur leur relation. Ceci est une violation directe de la confidentialité et peut également nuire à Peter. Comme nous nous souvenons de la première activité sur ce que nous allions partager avec un médecin, l'une des choses qui nous a mis le plus à l'aise était de savoir que le médecin ne partagerait nos informations avec personne d'autre.</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F6A6F5-C05B-44BE-A855-78A385532D70}" type="slidenum">
              <a:rPr lang="en-US" smtClean="0"/>
              <a:pPr/>
              <a:t>41</a:t>
            </a:fld>
            <a:endParaRPr lang="en-US" dirty="0"/>
          </a:p>
        </p:txBody>
      </p:sp>
      <p:sp>
        <p:nvSpPr>
          <p:cNvPr id="5" name="Footer Placeholder 5">
            <a:extLst>
              <a:ext uri="{FF2B5EF4-FFF2-40B4-BE49-F238E27FC236}">
                <a16:creationId xmlns:a16="http://schemas.microsoft.com/office/drawing/2014/main" id="{8BC0341D-21BE-48E5-B7FC-52C99E91911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971290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fr-FR" sz="1200" b="1" kern="1200" dirty="0">
                <a:solidFill>
                  <a:schemeClr val="tx1"/>
                </a:solidFill>
                <a:effectLst/>
                <a:latin typeface="+mn-lt"/>
                <a:ea typeface="+mn-ea"/>
                <a:cs typeface="+mn-cs"/>
              </a:rPr>
              <a:t>Dites </a:t>
            </a:r>
            <a:r>
              <a:rPr lang="fr-FR" sz="1200" kern="1200" dirty="0">
                <a:solidFill>
                  <a:schemeClr val="tx1"/>
                </a:solidFill>
                <a:effectLst/>
                <a:latin typeface="+mn-lt"/>
                <a:ea typeface="+mn-ea"/>
                <a:cs typeface="+mn-cs"/>
              </a:rPr>
              <a:t>: Découvrons un autre ensemble de termes. </a:t>
            </a: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kern="1200" dirty="0">
                <a:solidFill>
                  <a:schemeClr val="tx1"/>
                </a:solidFill>
                <a:effectLst/>
                <a:latin typeface="+mn-lt"/>
                <a:ea typeface="+mn-ea"/>
                <a:cs typeface="+mn-cs"/>
              </a:rPr>
              <a:t>Qu'est-ce que le consentement ?</a:t>
            </a: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i="1" kern="1200" dirty="0">
                <a:solidFill>
                  <a:schemeClr val="tx1"/>
                </a:solidFill>
                <a:effectLst/>
                <a:latin typeface="+mn-lt"/>
                <a:ea typeface="+mn-ea"/>
                <a:cs typeface="+mn-cs"/>
              </a:rPr>
              <a:t>Acceptez les réponses de plusieurs participants, puis faites avancer la diapositive pour afficher la réponse correcte.</a:t>
            </a:r>
          </a:p>
          <a:p>
            <a:pPr marL="0" lvl="0" indent="0">
              <a:buFont typeface="Arial" panose="020B0604020202020204" pitchFamily="34" charset="0"/>
              <a:buNone/>
            </a:pPr>
            <a:endParaRPr lang="fr-FR" sz="1200" i="1" kern="1200" dirty="0">
              <a:solidFill>
                <a:schemeClr val="tx1"/>
              </a:solidFill>
              <a:effectLst/>
              <a:latin typeface="+mn-lt"/>
              <a:ea typeface="+mn-ea"/>
              <a:cs typeface="+mn-cs"/>
            </a:endParaRPr>
          </a:p>
          <a:p>
            <a:pPr marL="0" lvl="0" indent="0">
              <a:buFont typeface="Arial" panose="020B0604020202020204" pitchFamily="34" charset="0"/>
              <a:buNone/>
            </a:pPr>
            <a:r>
              <a:rPr lang="fr-FR" sz="1200" i="1" kern="1200" dirty="0">
                <a:solidFill>
                  <a:schemeClr val="tx1"/>
                </a:solidFill>
                <a:effectLst/>
                <a:latin typeface="+mn-lt"/>
                <a:ea typeface="+mn-ea"/>
                <a:cs typeface="+mn-cs"/>
              </a:rPr>
              <a:t>Avancez la diapositive pour révéler la question suivante.</a:t>
            </a:r>
            <a:endParaRPr lang="fr-FR" sz="1200" kern="1200" dirty="0">
              <a:solidFill>
                <a:schemeClr val="tx1"/>
              </a:solidFill>
              <a:effectLst/>
              <a:latin typeface="+mn-lt"/>
              <a:ea typeface="+mn-ea"/>
              <a:cs typeface="+mn-cs"/>
            </a:endParaRP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b="1" kern="1200" dirty="0">
                <a:solidFill>
                  <a:schemeClr val="tx1"/>
                </a:solidFill>
                <a:effectLst/>
                <a:latin typeface="+mn-lt"/>
                <a:ea typeface="+mn-ea"/>
                <a:cs typeface="+mn-cs"/>
              </a:rPr>
              <a:t>Dites</a:t>
            </a:r>
            <a:r>
              <a:rPr lang="fr-FR" sz="1200" kern="1200" dirty="0">
                <a:solidFill>
                  <a:schemeClr val="tx1"/>
                </a:solidFill>
                <a:effectLst/>
                <a:latin typeface="+mn-lt"/>
                <a:ea typeface="+mn-ea"/>
                <a:cs typeface="+mn-cs"/>
              </a:rPr>
              <a:t> : Alors, en quoi le consentement éclairé est-il différent ? </a:t>
            </a: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i="1" kern="1200" dirty="0">
                <a:solidFill>
                  <a:schemeClr val="tx1"/>
                </a:solidFill>
                <a:effectLst/>
                <a:latin typeface="+mn-lt"/>
                <a:ea typeface="+mn-ea"/>
                <a:cs typeface="+mn-cs"/>
              </a:rPr>
              <a:t>Acceptez les réponses de plusieurs participants, puis faites avancer la diapositive pour afficher la réponse correcte.</a:t>
            </a: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b="1" kern="1200" dirty="0">
                <a:solidFill>
                  <a:schemeClr val="tx1"/>
                </a:solidFill>
                <a:effectLst/>
                <a:latin typeface="+mn-lt"/>
                <a:ea typeface="+mn-ea"/>
                <a:cs typeface="+mn-cs"/>
              </a:rPr>
              <a:t>Dites</a:t>
            </a:r>
            <a:r>
              <a:rPr lang="fr-FR" sz="1200" kern="1200" dirty="0">
                <a:solidFill>
                  <a:schemeClr val="tx1"/>
                </a:solidFill>
                <a:effectLst/>
                <a:latin typeface="+mn-lt"/>
                <a:ea typeface="+mn-ea"/>
                <a:cs typeface="+mn-cs"/>
              </a:rPr>
              <a:t> : Nous voyons que le consentement éclairé ne peut avoir lieu que si la personne comprend pleinement ce à quoi elle consent.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42</a:t>
            </a:fld>
            <a:endParaRPr lang="en-US" dirty="0"/>
          </a:p>
        </p:txBody>
      </p:sp>
      <p:sp>
        <p:nvSpPr>
          <p:cNvPr id="5" name="Footer Placeholder 5">
            <a:extLst>
              <a:ext uri="{FF2B5EF4-FFF2-40B4-BE49-F238E27FC236}">
                <a16:creationId xmlns:a16="http://schemas.microsoft.com/office/drawing/2014/main" id="{FC92D8EB-D2A4-464F-8079-10774BAF616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772755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75611"/>
            <a:ext cx="5486400" cy="4832861"/>
          </a:xfrm>
        </p:spPr>
        <p:txBody>
          <a:bodyPr>
            <a:normAutofit/>
          </a:bodyPr>
          <a:lstStyle/>
          <a:p>
            <a:pPr marL="0" lvl="0" indent="0">
              <a:buFont typeface="Arial" panose="020B0604020202020204" pitchFamily="34" charset="0"/>
              <a:buNone/>
            </a:pPr>
            <a:r>
              <a:rPr lang="fr-FR" i="1" dirty="0"/>
              <a:t>Passez en revue les déclarations; demandez aux participants de mettre leurs réponses dans la boîte de discussion. Demandez à quelques-uns d'expliquer leur choix</a:t>
            </a:r>
            <a:r>
              <a:rPr lang="fr-FR" dirty="0"/>
              <a:t>.</a:t>
            </a:r>
          </a:p>
          <a:p>
            <a:pPr marL="0" lvl="0" indent="0">
              <a:buFont typeface="Arial" panose="020B0604020202020204" pitchFamily="34" charset="0"/>
              <a:buNone/>
            </a:pPr>
            <a:endParaRPr lang="fr-FR" dirty="0"/>
          </a:p>
          <a:p>
            <a:pPr marL="0" lvl="0" indent="0">
              <a:buFont typeface="Arial" panose="020B0604020202020204" pitchFamily="34" charset="0"/>
              <a:buNone/>
            </a:pPr>
            <a:r>
              <a:rPr lang="fr-FR" i="1" dirty="0"/>
              <a:t>Faites avancer la diapositive pour afficher la bonne réponse.</a:t>
            </a:r>
          </a:p>
          <a:p>
            <a:pPr marL="0" lvl="0" indent="0">
              <a:buFont typeface="Arial" panose="020B0604020202020204" pitchFamily="34" charset="0"/>
              <a:buNone/>
            </a:pPr>
            <a:endParaRPr lang="fr-FR" dirty="0"/>
          </a:p>
          <a:p>
            <a:pPr marL="0" lvl="0" indent="0">
              <a:buFont typeface="Arial" panose="020B0604020202020204" pitchFamily="34" charset="0"/>
              <a:buNone/>
            </a:pPr>
            <a:r>
              <a:rPr lang="fr-FR" b="1" dirty="0"/>
              <a:t>Dites</a:t>
            </a:r>
            <a:r>
              <a:rPr lang="fr-FR" dirty="0"/>
              <a:t> : Ici, nous voyons que seule</a:t>
            </a:r>
            <a:r>
              <a:rPr lang="fr-FR" baseline="0" dirty="0"/>
              <a:t> la réponse </a:t>
            </a:r>
            <a:r>
              <a:rPr lang="fr-FR" b="1" dirty="0"/>
              <a:t>B</a:t>
            </a:r>
            <a:r>
              <a:rPr lang="fr-FR" dirty="0"/>
              <a:t> donne à la personne les informations dont elle a besoin pour prendre une décision éclairée. En plus de permettre à la personne de faire un choix éclairé, pourquoi est-il bon de couvrir les effets secondaires avant que quelqu'un ne commence la PEP ? </a:t>
            </a:r>
          </a:p>
          <a:p>
            <a:pPr marL="0" lvl="0" indent="0">
              <a:buFont typeface="Arial" panose="020B0604020202020204" pitchFamily="34" charset="0"/>
              <a:buNone/>
            </a:pPr>
            <a:endParaRPr lang="fr-FR" dirty="0"/>
          </a:p>
          <a:p>
            <a:pPr marL="0" lvl="0" indent="0">
              <a:buFont typeface="Arial" panose="020B0604020202020204" pitchFamily="34" charset="0"/>
              <a:buNone/>
            </a:pPr>
            <a:r>
              <a:rPr lang="fr-FR" i="1" dirty="0"/>
              <a:t>Donnez le temps aux participants de répondre.</a:t>
            </a:r>
          </a:p>
          <a:p>
            <a:pPr marL="0" lvl="0" indent="0">
              <a:buFont typeface="Arial" panose="020B0604020202020204" pitchFamily="34" charset="0"/>
              <a:buNone/>
            </a:pPr>
            <a:endParaRPr lang="fr-FR" dirty="0"/>
          </a:p>
          <a:p>
            <a:pPr marL="0" lvl="0" indent="0">
              <a:buFont typeface="Arial" panose="020B0604020202020204" pitchFamily="34" charset="0"/>
              <a:buNone/>
            </a:pPr>
            <a:r>
              <a:rPr lang="fr-FR" b="1" dirty="0"/>
              <a:t>Dites</a:t>
            </a:r>
            <a:r>
              <a:rPr lang="fr-FR" dirty="0"/>
              <a:t> : C'est important parce que connaître les effets secondaires à l'avance augmente la probabilité que la personne termine réellement les 28 jours de PEP, ou revienne chez le médecin pour demander de l'aide, au lieu de penser qu'elle est gravement affectée par les effets secondaires du traitement. Ce n’est donc pas seulement éthique, mais aussi pratique.</a:t>
            </a:r>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43</a:t>
            </a:fld>
            <a:endParaRPr lang="en-US" dirty="0"/>
          </a:p>
        </p:txBody>
      </p:sp>
      <p:sp>
        <p:nvSpPr>
          <p:cNvPr id="5" name="Footer Placeholder 5">
            <a:extLst>
              <a:ext uri="{FF2B5EF4-FFF2-40B4-BE49-F238E27FC236}">
                <a16:creationId xmlns:a16="http://schemas.microsoft.com/office/drawing/2014/main" id="{B998D819-CEFF-4C6E-981D-A54216E2212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893385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1" dirty="0"/>
              <a:t>Remarque</a:t>
            </a:r>
            <a:r>
              <a:rPr lang="fr-FR" i="1" dirty="0"/>
              <a:t> : Consultez le manuel du facilitateur pour l’histoire complète de </a:t>
            </a:r>
            <a:r>
              <a:rPr lang="fr-FR" i="1" dirty="0" err="1"/>
              <a:t>Thandi</a:t>
            </a:r>
            <a:r>
              <a:rPr lang="fr-FR" i="1" dirty="0"/>
              <a:t> et les instructions pour faire avancer les animations sur la diapositive pendant la lecture de l’histoire.</a:t>
            </a:r>
          </a:p>
          <a:p>
            <a:endParaRPr lang="fr-FR" dirty="0"/>
          </a:p>
          <a:p>
            <a:r>
              <a:rPr lang="fr-FR" b="1" dirty="0"/>
              <a:t>Dites </a:t>
            </a:r>
            <a:r>
              <a:rPr lang="fr-FR" dirty="0"/>
              <a:t>: Pour clôturer cette session, j'aimerais passer en revue une situation très courante. Nous utiliserons cette étude de cas comme référence dans la prochaine partie de notre formation.</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a:pPr>
                <a:defRPr/>
              </a:pPr>
              <a:t>44</a:t>
            </a:fld>
            <a:endParaRPr lang="en-US" dirty="0"/>
          </a:p>
        </p:txBody>
      </p:sp>
      <p:sp>
        <p:nvSpPr>
          <p:cNvPr id="5" name="Footer Placeholder 5">
            <a:extLst>
              <a:ext uri="{FF2B5EF4-FFF2-40B4-BE49-F238E27FC236}">
                <a16:creationId xmlns:a16="http://schemas.microsoft.com/office/drawing/2014/main" id="{F7225901-9F4D-42A6-A519-95E063865A9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743226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36424"/>
            <a:ext cx="5486400" cy="4758256"/>
          </a:xfrm>
        </p:spPr>
        <p:txBody>
          <a:bodyPr>
            <a:normAutofit/>
          </a:bodyPr>
          <a:lstStyle/>
          <a:p>
            <a:r>
              <a:rPr lang="fr-FR" b="1" dirty="0"/>
              <a:t>Dites</a:t>
            </a:r>
            <a:r>
              <a:rPr lang="fr-FR" dirty="0"/>
              <a:t> : Maintenant, parlons de cette histoire. </a:t>
            </a:r>
          </a:p>
          <a:p>
            <a:endParaRPr lang="fr-FR" dirty="0"/>
          </a:p>
          <a:p>
            <a:r>
              <a:rPr lang="fr-FR" i="1" dirty="0"/>
              <a:t>Faire avancer les diapositives pour afficher les questions une par une.</a:t>
            </a:r>
            <a:endParaRPr lang="fr-FR" dirty="0"/>
          </a:p>
          <a:p>
            <a:endParaRPr lang="fr-FR" dirty="0"/>
          </a:p>
          <a:p>
            <a:r>
              <a:rPr lang="fr-FR" b="1" i="1" dirty="0"/>
              <a:t>Remarque</a:t>
            </a:r>
            <a:r>
              <a:rPr lang="fr-FR" i="1" dirty="0"/>
              <a:t> : Voir le Manuel du facilitateur pour les points de discussion pour chaque question.</a:t>
            </a:r>
            <a:endParaRPr lang="en-US" i="1"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a:pPr>
                <a:defRPr/>
              </a:pPr>
              <a:t>45</a:t>
            </a:fld>
            <a:endParaRPr lang="en-US" dirty="0"/>
          </a:p>
        </p:txBody>
      </p:sp>
      <p:sp>
        <p:nvSpPr>
          <p:cNvPr id="5" name="Footer Placeholder 5">
            <a:extLst>
              <a:ext uri="{FF2B5EF4-FFF2-40B4-BE49-F238E27FC236}">
                <a16:creationId xmlns:a16="http://schemas.microsoft.com/office/drawing/2014/main" id="{95844368-7C43-40D5-A84C-88AC9B76C50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275619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Passez en revue le devoir et partagez le nom et l'adresse e-mail du contact dans le chat.</a:t>
            </a:r>
          </a:p>
          <a:p>
            <a:endParaRPr lang="fr-FR" i="1" dirty="0"/>
          </a:p>
          <a:p>
            <a:r>
              <a:rPr lang="fr-FR" b="1" i="1" dirty="0"/>
              <a:t>Remarque</a:t>
            </a:r>
            <a:r>
              <a:rPr lang="fr-FR" i="1" dirty="0"/>
              <a:t> : Reportez-vous au Manuel du facilitateur pour des instructions plus détaillées sur cette activité.</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46</a:t>
            </a:fld>
            <a:endParaRPr lang="en-US"/>
          </a:p>
        </p:txBody>
      </p:sp>
      <p:sp>
        <p:nvSpPr>
          <p:cNvPr id="5" name="Footer Placeholder 5">
            <a:extLst>
              <a:ext uri="{FF2B5EF4-FFF2-40B4-BE49-F238E27FC236}">
                <a16:creationId xmlns:a16="http://schemas.microsoft.com/office/drawing/2014/main" id="{883A2658-737F-45E7-B146-84066754BE8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600402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Lisez les instructions et partagez le lien vers l'évaluation dans le chat</a:t>
            </a:r>
            <a:r>
              <a:rPr lang="en-US" i="1" dirty="0"/>
              <a: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 </a:t>
            </a:r>
            <a:r>
              <a:rPr lang="fr-FR" b="0" i="1" dirty="0"/>
              <a:t>Reportez-vous au Manuel du facilitateur pour des instructions plus détaillées sur cette activité</a:t>
            </a:r>
            <a:r>
              <a:rPr lang="en-US" b="0" i="1" dirty="0"/>
              <a:t>.</a:t>
            </a:r>
            <a:endParaRPr lang="en-US" b="1"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47</a:t>
            </a:fld>
            <a:endParaRPr lang="en-US"/>
          </a:p>
        </p:txBody>
      </p:sp>
      <p:sp>
        <p:nvSpPr>
          <p:cNvPr id="5" name="Footer Placeholder 5">
            <a:extLst>
              <a:ext uri="{FF2B5EF4-FFF2-40B4-BE49-F238E27FC236}">
                <a16:creationId xmlns:a16="http://schemas.microsoft.com/office/drawing/2014/main" id="{9CACD1F4-55AB-48A5-8B05-6D1970D31B3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932680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dirty="0"/>
              <a:t>Dites </a:t>
            </a:r>
            <a:r>
              <a:rPr lang="fr-FR" dirty="0"/>
              <a:t>: Bienvenue à notre deuxième jour !</a:t>
            </a: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48</a:t>
            </a:fld>
            <a:endParaRPr lang="en-US" dirty="0"/>
          </a:p>
        </p:txBody>
      </p:sp>
      <p:sp>
        <p:nvSpPr>
          <p:cNvPr id="5" name="Footer Placeholder 5">
            <a:extLst>
              <a:ext uri="{FF2B5EF4-FFF2-40B4-BE49-F238E27FC236}">
                <a16:creationId xmlns:a16="http://schemas.microsoft.com/office/drawing/2014/main" id="{65F33166-DBB6-436F-9ADC-9673A8B510A1}"/>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9100747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48034"/>
          </a:xfrm>
        </p:spPr>
        <p:txBody>
          <a:bodyPr/>
          <a:lstStyle/>
          <a:p>
            <a:pPr>
              <a:lnSpc>
                <a:spcPct val="95000"/>
              </a:lnSpc>
            </a:pPr>
            <a:r>
              <a:rPr lang="fr-FR" b="1" i="0" dirty="0"/>
              <a:t>Dites </a:t>
            </a:r>
            <a:r>
              <a:rPr lang="fr-FR" i="0" dirty="0"/>
              <a:t>:</a:t>
            </a:r>
            <a:r>
              <a:rPr lang="fr-FR" b="1" i="0" dirty="0"/>
              <a:t> </a:t>
            </a:r>
            <a:r>
              <a:rPr lang="fr-FR" b="0" i="0" dirty="0"/>
              <a:t>Commençons par nous souvenir de ce que nous avons couvert la dernière fois</a:t>
            </a:r>
            <a:r>
              <a:rPr lang="fr-FR" b="1" i="0" dirty="0"/>
              <a:t>.</a:t>
            </a:r>
          </a:p>
          <a:p>
            <a:pPr>
              <a:lnSpc>
                <a:spcPct val="95000"/>
              </a:lnSpc>
              <a:spcBef>
                <a:spcPts val="600"/>
              </a:spcBef>
            </a:pPr>
            <a:r>
              <a:rPr lang="fr-FR" b="0" i="1" dirty="0"/>
              <a:t>Développez un questionnaire </a:t>
            </a:r>
            <a:r>
              <a:rPr lang="fr-FR" b="0" i="1" dirty="0" err="1"/>
              <a:t>Mentimeter</a:t>
            </a:r>
            <a:r>
              <a:rPr lang="fr-FR" b="0" i="1" dirty="0"/>
              <a:t> à l'avance en utilisant les questions et réponses ci-dessous</a:t>
            </a:r>
            <a:r>
              <a:rPr lang="fr-FR" b="1" i="0" dirty="0"/>
              <a:t>.</a:t>
            </a:r>
          </a:p>
          <a:p>
            <a:pPr>
              <a:lnSpc>
                <a:spcPct val="95000"/>
              </a:lnSpc>
              <a:spcBef>
                <a:spcPts val="600"/>
              </a:spcBef>
            </a:pPr>
            <a:r>
              <a:rPr lang="fr-FR" b="0" i="1" dirty="0"/>
              <a:t>Partagez l'écran </a:t>
            </a:r>
            <a:r>
              <a:rPr lang="fr-FR" b="0" i="1" dirty="0" err="1"/>
              <a:t>Mentimeter</a:t>
            </a:r>
            <a:r>
              <a:rPr lang="fr-FR" b="0" i="1" dirty="0"/>
              <a:t> avec les participants en utilisant le lien vers le quiz</a:t>
            </a:r>
            <a:r>
              <a:rPr lang="fr-FR" b="0" i="0" dirty="0"/>
              <a:t>.</a:t>
            </a:r>
          </a:p>
          <a:p>
            <a:pPr>
              <a:lnSpc>
                <a:spcPct val="95000"/>
              </a:lnSpc>
              <a:spcBef>
                <a:spcPts val="600"/>
              </a:spcBef>
            </a:pPr>
            <a:r>
              <a:rPr lang="fr-FR" b="0" i="1" dirty="0"/>
              <a:t>Utilisez ces questions et réponses lors de la création du quiz. Les réponses suivies sont correctes. Voir le Manuel de l’animateur pour une description complète des réponses</a:t>
            </a:r>
            <a:r>
              <a:rPr lang="fr-FR" b="1" i="1" dirty="0"/>
              <a:t>.</a:t>
            </a:r>
          </a:p>
          <a:p>
            <a:pPr>
              <a:lnSpc>
                <a:spcPct val="95000"/>
              </a:lnSpc>
              <a:spcBef>
                <a:spcPts val="600"/>
              </a:spcBef>
            </a:pPr>
            <a:r>
              <a:rPr lang="en-US" b="1" dirty="0"/>
              <a:t>Quiz question 1 </a:t>
            </a:r>
            <a:r>
              <a:rPr lang="en-US" dirty="0"/>
              <a:t>– </a:t>
            </a:r>
            <a:r>
              <a:rPr lang="fr-FR" dirty="0"/>
              <a:t>Lequel de ceux-ci n'est PAS un principe de prévention et de réponse à la violence ?</a:t>
            </a:r>
          </a:p>
          <a:p>
            <a:pPr marL="228600" indent="-228600">
              <a:lnSpc>
                <a:spcPct val="95000"/>
              </a:lnSpc>
              <a:buAutoNum type="alphaUcPeriod"/>
            </a:pPr>
            <a:r>
              <a:rPr lang="fr-FR" dirty="0"/>
              <a:t>Ne faites pas de mal</a:t>
            </a:r>
          </a:p>
          <a:p>
            <a:pPr marL="228600" indent="-228600">
              <a:lnSpc>
                <a:spcPct val="95000"/>
              </a:lnSpc>
              <a:buAutoNum type="alphaUcPeriod"/>
            </a:pPr>
            <a:r>
              <a:rPr lang="fr-FR" dirty="0"/>
              <a:t>Les prestataires devraient faire des choix pour leurs clients ***</a:t>
            </a:r>
          </a:p>
          <a:p>
            <a:pPr marL="228600" indent="-228600">
              <a:lnSpc>
                <a:spcPct val="95000"/>
              </a:lnSpc>
              <a:buAutoNum type="alphaUcPeriod"/>
            </a:pPr>
            <a:r>
              <a:rPr lang="fr-FR" dirty="0"/>
              <a:t>Autodétermination et accès à tous les services</a:t>
            </a:r>
            <a:endParaRPr lang="en-US" dirty="0"/>
          </a:p>
          <a:p>
            <a:pPr>
              <a:lnSpc>
                <a:spcPct val="95000"/>
              </a:lnSpc>
            </a:pPr>
            <a:endParaRPr lang="en-US" dirty="0"/>
          </a:p>
          <a:p>
            <a:pPr>
              <a:lnSpc>
                <a:spcPct val="95000"/>
              </a:lnSpc>
            </a:pPr>
            <a:r>
              <a:rPr lang="en-US" b="1" dirty="0"/>
              <a:t>Quiz Question 2 </a:t>
            </a:r>
            <a:r>
              <a:rPr lang="en-US" dirty="0"/>
              <a:t>– </a:t>
            </a:r>
            <a:r>
              <a:rPr lang="fr-FR" dirty="0"/>
              <a:t>Lequel de ces éléments rend difficile pour les clients de divulguer la violence ? (Sélectionnez tout ce qui s'y rapporte)</a:t>
            </a:r>
          </a:p>
          <a:p>
            <a:pPr marL="228600" indent="-228600">
              <a:lnSpc>
                <a:spcPct val="95000"/>
              </a:lnSpc>
              <a:buAutoNum type="alphaUcPeriod"/>
            </a:pPr>
            <a:r>
              <a:rPr lang="fr-FR" dirty="0"/>
              <a:t>Ils ne considèrent pas les établissements de santé comme un lieu pour parler de violence. ***</a:t>
            </a:r>
          </a:p>
          <a:p>
            <a:pPr marL="228600" indent="-228600">
              <a:lnSpc>
                <a:spcPct val="95000"/>
              </a:lnSpc>
              <a:buAutoNum type="alphaUcPeriod"/>
            </a:pPr>
            <a:r>
              <a:rPr lang="fr-FR" dirty="0"/>
              <a:t>Ils craignent que le prestataire ne garde pas ce qui est dit confidentiel. ***</a:t>
            </a:r>
          </a:p>
          <a:p>
            <a:pPr>
              <a:lnSpc>
                <a:spcPct val="95000"/>
              </a:lnSpc>
            </a:pPr>
            <a:r>
              <a:rPr lang="fr-FR" dirty="0"/>
              <a:t>C. Ils ont honte de vivre des violences. ***</a:t>
            </a:r>
          </a:p>
          <a:p>
            <a:pPr>
              <a:lnSpc>
                <a:spcPct val="95000"/>
              </a:lnSpc>
            </a:pPr>
            <a:endParaRPr lang="fr-FR" dirty="0"/>
          </a:p>
          <a:p>
            <a:pPr>
              <a:lnSpc>
                <a:spcPct val="95000"/>
              </a:lnSpc>
            </a:pPr>
            <a:r>
              <a:rPr lang="fr-FR" b="1" i="1" dirty="0"/>
              <a:t>Remarque :</a:t>
            </a:r>
            <a:r>
              <a:rPr lang="fr-FR" dirty="0"/>
              <a:t> </a:t>
            </a:r>
            <a:r>
              <a:rPr lang="fr-FR" i="1" dirty="0"/>
              <a:t>Reportez-vous au manuel du facilitateur pour des instructions plus détaillées sur cette activité</a:t>
            </a:r>
            <a:r>
              <a:rPr lang="fr-FR" dirty="0"/>
              <a:t>.</a:t>
            </a:r>
            <a:endParaRPr lang="en-US" b="1" dirty="0"/>
          </a:p>
        </p:txBody>
      </p:sp>
      <p:sp>
        <p:nvSpPr>
          <p:cNvPr id="4" name="Slide Number Placeholder 3"/>
          <p:cNvSpPr>
            <a:spLocks noGrp="1"/>
          </p:cNvSpPr>
          <p:nvPr>
            <p:ph type="sldNum" sz="quarter" idx="5"/>
          </p:nvPr>
        </p:nvSpPr>
        <p:spPr/>
        <p:txBody>
          <a:bodyPr/>
          <a:lstStyle/>
          <a:p>
            <a:fld id="{8D8D3582-6D6B-438A-82FF-FE0768558734}" type="slidenum">
              <a:rPr lang="en-US" smtClean="0"/>
              <a:t>49</a:t>
            </a:fld>
            <a:endParaRPr lang="en-US"/>
          </a:p>
        </p:txBody>
      </p:sp>
      <p:sp>
        <p:nvSpPr>
          <p:cNvPr id="5" name="Footer Placeholder 5">
            <a:extLst>
              <a:ext uri="{FF2B5EF4-FFF2-40B4-BE49-F238E27FC236}">
                <a16:creationId xmlns:a16="http://schemas.microsoft.com/office/drawing/2014/main" id="{871F774B-AA36-4959-B5CE-EB4CC2B9928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9234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ce sont nos objectifs de formation.</a:t>
            </a:r>
          </a:p>
          <a:p>
            <a:endParaRPr lang="fr-FR" dirty="0"/>
          </a:p>
          <a:p>
            <a:r>
              <a:rPr lang="fr-FR" i="1" dirty="0"/>
              <a:t>Passez en revue chaque objectif, en utilisant le texte supplémentaire ci-dessous le cas échéant</a:t>
            </a:r>
            <a:r>
              <a:rPr lang="fr-FR" dirty="0"/>
              <a:t>.</a:t>
            </a:r>
          </a:p>
          <a:p>
            <a:endParaRPr lang="fr-FR" dirty="0"/>
          </a:p>
          <a:p>
            <a:r>
              <a:rPr lang="fr-FR" b="1" dirty="0"/>
              <a:t>Dites</a:t>
            </a:r>
            <a:r>
              <a:rPr lang="fr-FR" dirty="0"/>
              <a:t> : L’enquête </a:t>
            </a:r>
            <a:r>
              <a:rPr lang="fr-FR" dirty="0" err="1"/>
              <a:t>REDCap</a:t>
            </a:r>
            <a:r>
              <a:rPr lang="fr-FR" dirty="0"/>
              <a:t> fait référence à l’enquête menée pour déterminer la capacité du programme à répondre aux normes de dépistage index sûrs et éthiques.</a:t>
            </a:r>
          </a:p>
          <a:p>
            <a:endParaRPr lang="fr-FR" dirty="0"/>
          </a:p>
          <a:p>
            <a:r>
              <a:rPr lang="fr-FR" dirty="0"/>
              <a:t>LIVES, que nous expliquerons en détail plus tard, est un acronyme de l'Organisation mondiale de la santé pour écouter, s'informer, valider, améliorer la sécurité et le soutien.</a:t>
            </a:r>
          </a:p>
          <a:p>
            <a:endParaRPr lang="fr-FR" dirty="0"/>
          </a:p>
          <a:p>
            <a:r>
              <a:rPr lang="fr-FR" dirty="0"/>
              <a:t>Notez que les deux objectifs du bas sont verts. En effet, vous les supprimerez lorsque vous le déploierez auprès des agents de soins de santé. Tout au long de la présentation, le texte qui doit être remplacé ou supprimé pour le déploiement est </a:t>
            </a:r>
            <a:r>
              <a:rPr lang="fr-FR" dirty="0">
                <a:solidFill>
                  <a:srgbClr val="00CC00"/>
                </a:solidFill>
              </a:rPr>
              <a:t>en vert</a:t>
            </a:r>
            <a:r>
              <a:rPr lang="fr-FR" dirty="0"/>
              <a:t>.</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5</a:t>
            </a:fld>
            <a:endParaRPr lang="en-US"/>
          </a:p>
        </p:txBody>
      </p:sp>
      <p:sp>
        <p:nvSpPr>
          <p:cNvPr id="5" name="Footer Placeholder 5">
            <a:extLst>
              <a:ext uri="{FF2B5EF4-FFF2-40B4-BE49-F238E27FC236}">
                <a16:creationId xmlns:a16="http://schemas.microsoft.com/office/drawing/2014/main" id="{649FD2A3-A1EA-492A-A499-7ADB20555F2E}"/>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439936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a:t>
            </a:r>
            <a:r>
              <a:rPr lang="en-US" i="0" dirty="0"/>
              <a:t>:</a:t>
            </a:r>
            <a:r>
              <a:rPr lang="en-US" b="1" i="0" dirty="0"/>
              <a:t> </a:t>
            </a:r>
            <a:r>
              <a:rPr lang="fr-FR" b="0" i="0" dirty="0"/>
              <a:t>Passons maintenant en revue les devoirs</a:t>
            </a:r>
            <a:r>
              <a:rPr lang="en-US" b="0" i="0" dirty="0"/>
              <a:t>.</a:t>
            </a:r>
          </a:p>
          <a:p>
            <a:endParaRPr lang="en-US" i="1" dirty="0"/>
          </a:p>
          <a:p>
            <a:r>
              <a:rPr lang="fr-FR" i="1" dirty="0"/>
              <a:t>Demandez à des volontaires de partager une partie de ce qu'ils ont écrit pour la question 1</a:t>
            </a:r>
            <a:r>
              <a:rPr lang="en-US" i="1" dirty="0"/>
              <a:t>. </a:t>
            </a:r>
          </a:p>
          <a:p>
            <a:endParaRPr lang="en-US" i="1" dirty="0"/>
          </a:p>
          <a:p>
            <a:r>
              <a:rPr lang="fr-FR" i="1" dirty="0"/>
              <a:t>Faites ensuite avancer la diapositive pour afficher les réponses, en examinant le contenu de chaque points</a:t>
            </a:r>
            <a:r>
              <a:rPr lang="en-US" i="1" dirty="0"/>
              <a:t>.</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 </a:t>
            </a:r>
            <a:r>
              <a:rPr lang="fr-FR" b="0" i="1" dirty="0"/>
              <a:t>Reportez-vous au Manuel du facilitateur pour des instructions plus détaillées sur cette activité</a:t>
            </a:r>
            <a:r>
              <a:rPr lang="en-US" b="0" i="1" dirty="0"/>
              <a:t>.</a:t>
            </a:r>
            <a:endParaRPr lang="en-US" b="1" dirty="0"/>
          </a:p>
          <a:p>
            <a:endParaRPr lang="en-US" i="1"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50</a:t>
            </a:fld>
            <a:endParaRPr lang="en-US"/>
          </a:p>
        </p:txBody>
      </p:sp>
      <p:sp>
        <p:nvSpPr>
          <p:cNvPr id="5" name="Footer Placeholder 5">
            <a:extLst>
              <a:ext uri="{FF2B5EF4-FFF2-40B4-BE49-F238E27FC236}">
                <a16:creationId xmlns:a16="http://schemas.microsoft.com/office/drawing/2014/main" id="{4A2737C4-7119-4D3C-89C3-11F627294AB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1989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à des volontaires de partager une partie de ce qu'ils ont écrit pour la question 2.</a:t>
            </a:r>
            <a:r>
              <a:rPr lang="en-US" i="1" dirty="0"/>
              <a:t> </a:t>
            </a:r>
          </a:p>
          <a:p>
            <a:endParaRPr lang="en-US" i="1" dirty="0"/>
          </a:p>
          <a:p>
            <a:r>
              <a:rPr lang="fr-FR" i="1" dirty="0"/>
              <a:t>Faites ensuite avancer la diapositive pour afficher les réponses, en examinant le contenu de chaque point.</a:t>
            </a:r>
            <a:r>
              <a:rPr lang="en-US" i="1" dirty="0"/>
              <a:t> </a:t>
            </a:r>
          </a:p>
        </p:txBody>
      </p:sp>
      <p:sp>
        <p:nvSpPr>
          <p:cNvPr id="4" name="Slide Number Placeholder 3"/>
          <p:cNvSpPr>
            <a:spLocks noGrp="1"/>
          </p:cNvSpPr>
          <p:nvPr>
            <p:ph type="sldNum" sz="quarter" idx="5"/>
          </p:nvPr>
        </p:nvSpPr>
        <p:spPr/>
        <p:txBody>
          <a:bodyPr/>
          <a:lstStyle/>
          <a:p>
            <a:fld id="{8D8D3582-6D6B-438A-82FF-FE0768558734}" type="slidenum">
              <a:rPr lang="en-US" smtClean="0"/>
              <a:t>51</a:t>
            </a:fld>
            <a:endParaRPr lang="en-US"/>
          </a:p>
        </p:txBody>
      </p:sp>
      <p:sp>
        <p:nvSpPr>
          <p:cNvPr id="5" name="Footer Placeholder 5">
            <a:extLst>
              <a:ext uri="{FF2B5EF4-FFF2-40B4-BE49-F238E27FC236}">
                <a16:creationId xmlns:a16="http://schemas.microsoft.com/office/drawing/2014/main" id="{08DF2A62-EB22-48E2-B0B5-510D323F819B}"/>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185214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dirty="0"/>
              <a:t>Dites</a:t>
            </a:r>
            <a:r>
              <a:rPr lang="fr-FR" dirty="0"/>
              <a:t> : Maintenant que nous comprenons pourquoi il est si important de poser des questions sur la violence et d’y répondre de manière appropriée, y compris les principes qui devraient guider notre réponse, nous allons nous concentrer sur ce que nous devons faire exactement lorsque nous posons des questions sur la violence et y répondons.</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52</a:t>
            </a:fld>
            <a:endParaRPr lang="en-US" dirty="0"/>
          </a:p>
        </p:txBody>
      </p:sp>
      <p:sp>
        <p:nvSpPr>
          <p:cNvPr id="5" name="Footer Placeholder 5">
            <a:extLst>
              <a:ext uri="{FF2B5EF4-FFF2-40B4-BE49-F238E27FC236}">
                <a16:creationId xmlns:a16="http://schemas.microsoft.com/office/drawing/2014/main" id="{9734ED43-4D24-4C6A-923E-512586A8D91F}"/>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347131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 </a:t>
            </a:r>
            <a:r>
              <a:rPr lang="en-US" i="1" dirty="0" err="1"/>
              <a:t>l'objectif</a:t>
            </a:r>
            <a:r>
              <a:rPr lang="en-US" i="1" dirty="0"/>
              <a:t>.</a:t>
            </a:r>
          </a:p>
        </p:txBody>
      </p:sp>
      <p:sp>
        <p:nvSpPr>
          <p:cNvPr id="4" name="Slide Number Placeholder 3"/>
          <p:cNvSpPr>
            <a:spLocks noGrp="1"/>
          </p:cNvSpPr>
          <p:nvPr>
            <p:ph type="sldNum" sz="quarter" idx="5"/>
          </p:nvPr>
        </p:nvSpPr>
        <p:spPr/>
        <p:txBody>
          <a:bodyPr/>
          <a:lstStyle/>
          <a:p>
            <a:fld id="{8D8D3582-6D6B-438A-82FF-FE0768558734}" type="slidenum">
              <a:rPr lang="en-US" smtClean="0"/>
              <a:pPr/>
              <a:t>53</a:t>
            </a:fld>
            <a:endParaRPr lang="en-US" dirty="0"/>
          </a:p>
        </p:txBody>
      </p:sp>
      <p:sp>
        <p:nvSpPr>
          <p:cNvPr id="5" name="Footer Placeholder 5">
            <a:extLst>
              <a:ext uri="{FF2B5EF4-FFF2-40B4-BE49-F238E27FC236}">
                <a16:creationId xmlns:a16="http://schemas.microsoft.com/office/drawing/2014/main" id="{1346518B-0678-44A8-BC7E-252D826E4EF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235357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 </a:t>
            </a:r>
            <a:r>
              <a:rPr lang="fr-FR" dirty="0"/>
              <a:t>Voici les étapes générales pour poser des questions sur la VPI. Ils peuvent également être utilisés pour poser des questions sur la violence plus largement, mais nous nous concentrerons sur la VPI dans cette formation</a:t>
            </a:r>
            <a:r>
              <a:rPr lang="en-US" dirty="0"/>
              <a:t>.</a:t>
            </a:r>
          </a:p>
          <a:p>
            <a:endParaRPr lang="en-US" dirty="0"/>
          </a:p>
          <a:p>
            <a:r>
              <a:rPr lang="fr-FR" i="1" dirty="0"/>
              <a:t>Passez en revue les étapes de la diapositive</a:t>
            </a:r>
            <a:r>
              <a:rPr lang="en-US" i="1" dirty="0"/>
              <a:t>.</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54</a:t>
            </a:fld>
            <a:endParaRPr lang="en-US" dirty="0"/>
          </a:p>
        </p:txBody>
      </p:sp>
      <p:sp>
        <p:nvSpPr>
          <p:cNvPr id="5" name="Footer Placeholder 5">
            <a:extLst>
              <a:ext uri="{FF2B5EF4-FFF2-40B4-BE49-F238E27FC236}">
                <a16:creationId xmlns:a16="http://schemas.microsoft.com/office/drawing/2014/main" id="{C3A9B230-04FB-43BB-8748-2B3F5D51658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65859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Il s'agit d'un organigramme qui décompose ces étapes plus en détail et examine spécifiquement le dépistage index.</a:t>
            </a:r>
          </a:p>
          <a:p>
            <a:endParaRPr lang="fr-FR" dirty="0"/>
          </a:p>
          <a:p>
            <a:r>
              <a:rPr lang="fr-FR" i="1" dirty="0"/>
              <a:t>Passez en revue les étapes du diagramme.</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55</a:t>
            </a:fld>
            <a:endParaRPr lang="en-US"/>
          </a:p>
        </p:txBody>
      </p:sp>
      <p:sp>
        <p:nvSpPr>
          <p:cNvPr id="5" name="Footer Placeholder 5">
            <a:extLst>
              <a:ext uri="{FF2B5EF4-FFF2-40B4-BE49-F238E27FC236}">
                <a16:creationId xmlns:a16="http://schemas.microsoft.com/office/drawing/2014/main" id="{9764619E-C4B2-49B3-A55C-2E7D40F4F64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828681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5630"/>
          </a:xfrm>
        </p:spPr>
        <p:txBody>
          <a:bodyPr/>
          <a:lstStyle/>
          <a:p>
            <a:r>
              <a:rPr lang="fr-FR" b="1" dirty="0"/>
              <a:t>Dites : </a:t>
            </a:r>
            <a:r>
              <a:rPr lang="fr-FR" b="0" dirty="0"/>
              <a:t>Lorsque vous êtes prêt à entamer la conversation sur la violence, il est important de faire quelques remarques d’introduction. Comme vous l'avez tous dit au cours de l'activité, « est-ce difficile? » il est important que le client sache pourquoi vous posez les questions.</a:t>
            </a:r>
            <a:endParaRPr lang="en-US" b="0" dirty="0"/>
          </a:p>
          <a:p>
            <a:endParaRPr lang="en-US" dirty="0"/>
          </a:p>
          <a:p>
            <a:r>
              <a:rPr lang="fr-FR" dirty="0"/>
              <a:t>Voici un langage qui peut être utilisé / adapté</a:t>
            </a:r>
            <a:r>
              <a:rPr lang="en-US" dirty="0"/>
              <a:t>. </a:t>
            </a:r>
          </a:p>
          <a:p>
            <a:endParaRPr lang="en-US" dirty="0"/>
          </a:p>
          <a:p>
            <a:r>
              <a:rPr lang="fr-FR" i="1" dirty="0"/>
              <a:t>Passez en revue la diapositive</a:t>
            </a:r>
            <a:r>
              <a:rPr lang="en-US" i="1" dirty="0"/>
              <a:t>. </a:t>
            </a:r>
          </a:p>
          <a:p>
            <a:endParaRPr lang="en-US" dirty="0"/>
          </a:p>
          <a:p>
            <a:r>
              <a:rPr lang="en-US" b="1" i="0" dirty="0" err="1"/>
              <a:t>Dites</a:t>
            </a:r>
            <a:r>
              <a:rPr lang="en-US" b="1" i="0" dirty="0"/>
              <a:t> </a:t>
            </a:r>
            <a:r>
              <a:rPr lang="en-US" i="0" dirty="0"/>
              <a:t>:</a:t>
            </a:r>
            <a:r>
              <a:rPr lang="en-US" dirty="0"/>
              <a:t> </a:t>
            </a:r>
            <a:r>
              <a:rPr lang="fr-FR" dirty="0"/>
              <a:t>Vous remarquerez que cela inclut également des questions spécifiques avec des exemples de violence. Pourquoi est-il important de poser ces questions détaillées au lieu de simplement demander « Êtes-vous victime de violence ? »</a:t>
            </a:r>
            <a:endParaRPr lang="en-US" dirty="0"/>
          </a:p>
          <a:p>
            <a:endParaRPr lang="en-US" dirty="0"/>
          </a:p>
          <a:p>
            <a:r>
              <a:rPr lang="fr-FR" i="1" dirty="0"/>
              <a:t>Si personne n’aborde le sujet, expliquez que c’est important car sinon le client pourrait ne pas se considérer comme victime de violence. Pensez à </a:t>
            </a:r>
            <a:r>
              <a:rPr lang="fr-FR" i="1" dirty="0" err="1"/>
              <a:t>Thandi</a:t>
            </a:r>
            <a:r>
              <a:rPr lang="fr-FR" i="1" dirty="0"/>
              <a:t>. Aurait-elle dit qu'elle subissait de la violence alors que John l'empêchait seulement de voir ses amis ou sa sœur? En posant ces questions plus détaillées, dont une sur la violence émotionnelle, nous sommes plus susceptibles d’obtenir une réponse précise. Poser plusieurs questions peut également nous donner une meilleure idée de ce que vit la personne.</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56</a:t>
            </a:fld>
            <a:endParaRPr lang="en-US"/>
          </a:p>
        </p:txBody>
      </p:sp>
      <p:sp>
        <p:nvSpPr>
          <p:cNvPr id="5" name="Footer Placeholder 5">
            <a:extLst>
              <a:ext uri="{FF2B5EF4-FFF2-40B4-BE49-F238E27FC236}">
                <a16:creationId xmlns:a16="http://schemas.microsoft.com/office/drawing/2014/main" id="{C2E629C3-3320-48C7-B3C9-A08F0CD822A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755624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err="1"/>
              <a:t>Dites</a:t>
            </a:r>
            <a:r>
              <a:rPr lang="en-US" b="1" dirty="0"/>
              <a:t> </a:t>
            </a:r>
            <a:r>
              <a:rPr lang="en-US" dirty="0"/>
              <a:t>:</a:t>
            </a:r>
            <a:r>
              <a:rPr lang="en-US" b="0" dirty="0"/>
              <a:t> </a:t>
            </a:r>
            <a:r>
              <a:rPr lang="fr-FR" b="0" dirty="0"/>
              <a:t>Lorsque vous posez des questions sur la violence entre partenaires intimes, il est important d'avoir des questions standard. Le fait d'avoir des questions standard garantit que chaque prestataire ne se fie pas à sa propre interprétation de la violence et qu'un large éventail de violence est exploré.</a:t>
            </a: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fr-FR" b="0" dirty="0"/>
              <a:t>Les questions que nous venons de passer en revue ont été développées pour les femmes cisgenres. </a:t>
            </a:r>
            <a:r>
              <a:rPr lang="fr-FR" b="0" dirty="0" err="1"/>
              <a:t>ElIes</a:t>
            </a:r>
            <a:r>
              <a:rPr lang="fr-FR" b="0" dirty="0"/>
              <a:t> sont toujours utiles pour les membres des PC mais n'aborderont pas les formes uniques de VPI qu'ils peuvent rencontrer. Pensez à ajouter des questions, telles que celles que vous voyez ici, ou d'autres que vous développez en fonction des caractéristiques de la VPI dans votre contexte, pour aborder les manifestations uniques de la VPI dans la vie de vos clients.</a:t>
            </a: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fr-FR" b="0" i="1" dirty="0"/>
              <a:t>Passez en revue les exemples de questions sur la diapositive</a:t>
            </a:r>
            <a:r>
              <a:rPr lang="en-US" b="0" i="1" dirty="0"/>
              <a:t>.</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solidFill>
                  <a:prstClr val="black"/>
                </a:solidFill>
              </a:rPr>
              <a:pPr>
                <a:defRPr/>
              </a:pPr>
              <a:t>57</a:t>
            </a:fld>
            <a:endParaRPr lang="en-US" dirty="0">
              <a:solidFill>
                <a:prstClr val="black"/>
              </a:solidFill>
            </a:endParaRPr>
          </a:p>
        </p:txBody>
      </p:sp>
      <p:sp>
        <p:nvSpPr>
          <p:cNvPr id="5" name="Footer Placeholder 5">
            <a:extLst>
              <a:ext uri="{FF2B5EF4-FFF2-40B4-BE49-F238E27FC236}">
                <a16:creationId xmlns:a16="http://schemas.microsoft.com/office/drawing/2014/main" id="{57BDD4F6-7F16-4352-BE09-1C643969B10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326236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75953" cy="3600450"/>
          </a:xfrm>
        </p:spPr>
        <p:txBody>
          <a:bodyPr/>
          <a:lstStyle/>
          <a:p>
            <a:r>
              <a:rPr lang="fr-FR" b="1" dirty="0"/>
              <a:t>Dites</a:t>
            </a:r>
            <a:r>
              <a:rPr lang="fr-FR" dirty="0"/>
              <a:t> : Alors, que devez-vous faire si quelqu'un répond « non » à toutes vos questions ?</a:t>
            </a:r>
          </a:p>
          <a:p>
            <a:endParaRPr lang="fr-FR" dirty="0"/>
          </a:p>
          <a:p>
            <a:r>
              <a:rPr lang="fr-FR" i="1" dirty="0"/>
              <a:t>Passez en revue les recommandations sur la diapositive.</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58</a:t>
            </a:fld>
            <a:endParaRPr lang="en-US"/>
          </a:p>
        </p:txBody>
      </p:sp>
      <p:sp>
        <p:nvSpPr>
          <p:cNvPr id="5" name="Footer Placeholder 5">
            <a:extLst>
              <a:ext uri="{FF2B5EF4-FFF2-40B4-BE49-F238E27FC236}">
                <a16:creationId xmlns:a16="http://schemas.microsoft.com/office/drawing/2014/main" id="{E1D7E1C6-C053-4AC0-92A9-31ADEA59F7A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947331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Mais que faire si quelqu'un répond « oui » à l'une des questions que vous avez posées sur la VPI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les recommandations sur la diapositive</a:t>
            </a:r>
            <a:r>
              <a:rPr lang="en-US" i="1" dirty="0"/>
              <a:t>.</a:t>
            </a: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pPr/>
              <a:t>59</a:t>
            </a:fld>
            <a:endParaRPr lang="en-US"/>
          </a:p>
        </p:txBody>
      </p:sp>
      <p:sp>
        <p:nvSpPr>
          <p:cNvPr id="5" name="Footer Placeholder 5">
            <a:extLst>
              <a:ext uri="{FF2B5EF4-FFF2-40B4-BE49-F238E27FC236}">
                <a16:creationId xmlns:a16="http://schemas.microsoft.com/office/drawing/2014/main" id="{7851C847-0563-4ED8-8A58-0690E9E5274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43912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dirty="0"/>
              <a:t>Pour nous assurer que chaque personne participant à cette formation comprend parfaitement le contenu et peut continuer à en former d'autres, nous avons établi les exigences des participants. Seuls les participants répondant à chaque exigence recevront un certificat et seront autorisés à continuer et à en former d'autres.</a:t>
            </a:r>
            <a:r>
              <a:rPr lang="en-US" dirty="0"/>
              <a:t> </a:t>
            </a:r>
          </a:p>
          <a:p>
            <a:endParaRPr lang="en-US" dirty="0"/>
          </a:p>
          <a:p>
            <a:r>
              <a:rPr lang="fr-FR" i="1" dirty="0"/>
              <a:t>Passez en revue chaque exigence</a:t>
            </a:r>
            <a:r>
              <a:rPr lang="en-US" i="1" dirty="0"/>
              <a:t>.</a:t>
            </a:r>
          </a:p>
          <a:p>
            <a:endParaRPr lang="en-US" i="1" dirty="0"/>
          </a:p>
          <a:p>
            <a:r>
              <a:rPr lang="en-US" b="1" i="0" dirty="0" err="1"/>
              <a:t>Dites</a:t>
            </a:r>
            <a:r>
              <a:rPr lang="en-US" b="1" i="0" dirty="0"/>
              <a:t> </a:t>
            </a:r>
            <a:r>
              <a:rPr lang="en-US" i="0" dirty="0"/>
              <a:t>:</a:t>
            </a:r>
            <a:r>
              <a:rPr lang="en-US" b="1" i="0" dirty="0"/>
              <a:t> </a:t>
            </a:r>
            <a:r>
              <a:rPr lang="fr-FR" b="0" i="0" dirty="0"/>
              <a:t>Bien que nous ayons ces attentes concernant votre participation, nous attendons également de chaque personne qu'elle prenne soin de son bien-être mental. Ceux-ci peuvent être des sujets difficiles, en particulier pour ceux qui ont été victimes de violence ou ont vu un être cher vivre de la violence. Si vous avez besoin de vous éloigner, faites-le. Ensuite, vous pouvez revenir lorsque vous êtes prêt.</a:t>
            </a:r>
            <a:endParaRPr lang="en-US" b="0" i="0" dirty="0"/>
          </a:p>
          <a:p>
            <a:endParaRPr lang="en-US" b="0" i="0" dirty="0"/>
          </a:p>
          <a:p>
            <a:r>
              <a:rPr lang="fr-FR" b="1" i="1" dirty="0"/>
              <a:t>Remarque </a:t>
            </a:r>
            <a:r>
              <a:rPr lang="fr-FR" i="1" dirty="0"/>
              <a:t>:</a:t>
            </a:r>
            <a:r>
              <a:rPr lang="fr-FR" b="1" i="1" dirty="0"/>
              <a:t> </a:t>
            </a:r>
            <a:r>
              <a:rPr lang="fr-FR" b="0" i="1" dirty="0"/>
              <a:t>Si vous avez un professionnel de la santé mentale présent, mentionnez que cette personne peut être une ressource maintenant</a:t>
            </a:r>
            <a:r>
              <a:rPr lang="en-US" b="0" i="1" dirty="0"/>
              <a:t>.</a:t>
            </a:r>
          </a:p>
        </p:txBody>
      </p:sp>
      <p:sp>
        <p:nvSpPr>
          <p:cNvPr id="4" name="Slide Number Placeholder 3"/>
          <p:cNvSpPr>
            <a:spLocks noGrp="1"/>
          </p:cNvSpPr>
          <p:nvPr>
            <p:ph type="sldNum" sz="quarter" idx="10"/>
          </p:nvPr>
        </p:nvSpPr>
        <p:spPr/>
        <p:txBody>
          <a:bodyPr/>
          <a:lstStyle/>
          <a:p>
            <a:fld id="{8D8D3582-6D6B-438A-82FF-FE0768558734}" type="slidenum">
              <a:rPr lang="en-US" smtClean="0"/>
              <a:pPr/>
              <a:t>6</a:t>
            </a:fld>
            <a:endParaRPr lang="en-US"/>
          </a:p>
        </p:txBody>
      </p:sp>
      <p:sp>
        <p:nvSpPr>
          <p:cNvPr id="5" name="Footer Placeholder 5">
            <a:extLst>
              <a:ext uri="{FF2B5EF4-FFF2-40B4-BE49-F238E27FC236}">
                <a16:creationId xmlns:a16="http://schemas.microsoft.com/office/drawing/2014/main" id="{69034523-4E98-432A-B52B-3838CF61788F}"/>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7342604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fr-FR" b="1" kern="1200" dirty="0">
                <a:solidFill>
                  <a:schemeClr val="tx1"/>
                </a:solidFill>
                <a:effectLst/>
                <a:latin typeface="+mn-lt"/>
                <a:ea typeface="+mn-ea"/>
                <a:cs typeface="+mn-cs"/>
              </a:rPr>
              <a:t>Dites</a:t>
            </a:r>
            <a:r>
              <a:rPr lang="fr-FR" kern="1200" dirty="0">
                <a:solidFill>
                  <a:schemeClr val="tx1"/>
                </a:solidFill>
                <a:effectLst/>
                <a:latin typeface="+mn-lt"/>
                <a:ea typeface="+mn-ea"/>
                <a:cs typeface="+mn-cs"/>
              </a:rPr>
              <a:t> : L'assistance d'urgence est aussi connue sous le nom de premiers secours psychologiques. On peut facilement s'en souvenir en utilisant l'acronyme LIVES.</a:t>
            </a:r>
          </a:p>
          <a:p>
            <a:pPr marL="0" lvl="0" indent="0">
              <a:buFont typeface="Arial" panose="020B0604020202020204" pitchFamily="34" charset="0"/>
              <a:buNone/>
            </a:pPr>
            <a:endParaRPr lang="fr-FR" kern="1200" dirty="0">
              <a:solidFill>
                <a:schemeClr val="tx1"/>
              </a:solidFill>
              <a:effectLst/>
              <a:latin typeface="+mn-lt"/>
              <a:ea typeface="+mn-ea"/>
              <a:cs typeface="+mn-cs"/>
            </a:endParaRPr>
          </a:p>
          <a:p>
            <a:pPr marL="0" lvl="0" indent="0">
              <a:buFont typeface="Arial" panose="020B0604020202020204" pitchFamily="34" charset="0"/>
              <a:buNone/>
            </a:pPr>
            <a:r>
              <a:rPr lang="fr-FR" i="1" kern="1200" dirty="0">
                <a:solidFill>
                  <a:schemeClr val="tx1"/>
                </a:solidFill>
                <a:effectLst/>
                <a:latin typeface="+mn-lt"/>
                <a:ea typeface="+mn-ea"/>
                <a:cs typeface="+mn-cs"/>
              </a:rPr>
              <a:t>Revoir le contenu du tableau</a:t>
            </a:r>
            <a:r>
              <a:rPr lang="fr-FR" kern="1200" dirty="0">
                <a:solidFill>
                  <a:schemeClr val="tx1"/>
                </a:solidFill>
                <a:effectLst/>
                <a:latin typeface="+mn-lt"/>
                <a:ea typeface="+mn-ea"/>
                <a:cs typeface="+mn-cs"/>
              </a:rPr>
              <a:t>. </a:t>
            </a:r>
          </a:p>
          <a:p>
            <a:pPr marL="0" lvl="0" indent="0">
              <a:buFont typeface="Arial" panose="020B0604020202020204" pitchFamily="34" charset="0"/>
              <a:buNone/>
            </a:pPr>
            <a:endParaRPr lang="fr-FR" kern="1200" dirty="0">
              <a:solidFill>
                <a:schemeClr val="tx1"/>
              </a:solidFill>
              <a:effectLst/>
              <a:latin typeface="+mn-lt"/>
              <a:ea typeface="+mn-ea"/>
              <a:cs typeface="+mn-cs"/>
            </a:endParaRPr>
          </a:p>
          <a:p>
            <a:pPr marL="0" lvl="0" indent="0">
              <a:buFont typeface="Arial" panose="020B0604020202020204" pitchFamily="34" charset="0"/>
              <a:buNone/>
            </a:pPr>
            <a:r>
              <a:rPr lang="fr-FR" b="1" kern="1200" dirty="0">
                <a:solidFill>
                  <a:schemeClr val="tx1"/>
                </a:solidFill>
                <a:effectLst/>
                <a:latin typeface="+mn-lt"/>
                <a:ea typeface="+mn-ea"/>
                <a:cs typeface="+mn-cs"/>
              </a:rPr>
              <a:t>Dites</a:t>
            </a:r>
            <a:r>
              <a:rPr lang="fr-FR" kern="1200" dirty="0">
                <a:solidFill>
                  <a:schemeClr val="tx1"/>
                </a:solidFill>
                <a:effectLst/>
                <a:latin typeface="+mn-lt"/>
                <a:ea typeface="+mn-ea"/>
                <a:cs typeface="+mn-cs"/>
              </a:rPr>
              <a:t> : Vous pouvez voir sur l'image que l'OMS recommande que les travailleurs de santé utilisent LIVES lorsque les femmes dénoncent des violences. Cette technique peut également être utilisée avec les membres des populations</a:t>
            </a:r>
            <a:r>
              <a:rPr lang="fr-FR" kern="1200" baseline="0" dirty="0">
                <a:solidFill>
                  <a:schemeClr val="tx1"/>
                </a:solidFill>
                <a:effectLst/>
                <a:latin typeface="+mn-lt"/>
                <a:ea typeface="+mn-ea"/>
                <a:cs typeface="+mn-cs"/>
              </a:rPr>
              <a:t> </a:t>
            </a:r>
            <a:r>
              <a:rPr lang="fr-FR" kern="1200" dirty="0">
                <a:solidFill>
                  <a:schemeClr val="tx1"/>
                </a:solidFill>
                <a:effectLst/>
                <a:latin typeface="+mn-lt"/>
                <a:ea typeface="+mn-ea"/>
                <a:cs typeface="+mn-cs"/>
              </a:rPr>
              <a:t>clés qui sont de sexe masculin ou transsexuel. lorsqu'ils révèlent de la violence. Nous parlerons de quelques adaptations qui peuvent prendre en charge cette utilisation élargie.</a:t>
            </a:r>
          </a:p>
          <a:p>
            <a:pPr marL="0" lvl="0" indent="0">
              <a:buFont typeface="Arial" panose="020B0604020202020204" pitchFamily="34" charset="0"/>
              <a:buNone/>
            </a:pPr>
            <a:endParaRPr lang="fr-FR"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b="1" kern="1200" dirty="0">
                <a:solidFill>
                  <a:schemeClr val="tx1"/>
                </a:solidFill>
                <a:effectLst/>
                <a:latin typeface="+mj-lt"/>
                <a:ea typeface="+mn-ea"/>
                <a:cs typeface="+mn-cs"/>
              </a:rPr>
              <a:t>Source</a:t>
            </a:r>
          </a:p>
          <a:p>
            <a:pPr marL="0" lvl="0" indent="0">
              <a:buFont typeface="Arial" panose="020B0604020202020204" pitchFamily="34" charset="0"/>
              <a:buNone/>
            </a:pPr>
            <a:r>
              <a:rPr lang="en-US" sz="1100" kern="1200" dirty="0">
                <a:solidFill>
                  <a:schemeClr val="tx1"/>
                </a:solidFill>
                <a:effectLst/>
                <a:ea typeface="+mn-ea"/>
                <a:cs typeface="+mn-cs"/>
              </a:rPr>
              <a:t>1. </a:t>
            </a:r>
            <a:r>
              <a:rPr lang="fr-FR" sz="1100" dirty="0"/>
              <a:t>Organisation mondiale de la Santé </a:t>
            </a:r>
            <a:r>
              <a:rPr lang="en-US" sz="1100" kern="1200" dirty="0">
                <a:solidFill>
                  <a:schemeClr val="tx1"/>
                </a:solidFill>
                <a:effectLst/>
                <a:ea typeface="+mn-ea"/>
                <a:cs typeface="+mn-cs"/>
              </a:rPr>
              <a:t>(OMS). </a:t>
            </a:r>
            <a:r>
              <a:rPr lang="fr-FR" sz="1100" dirty="0"/>
              <a:t>Soins de santé pour les femmes victimes d’actes de violence commis par un partenaire intime ou d’actes de violence sexuelle : </a:t>
            </a:r>
            <a:r>
              <a:rPr lang="en-US" sz="1100" dirty="0"/>
              <a:t> Manuel </a:t>
            </a:r>
            <a:r>
              <a:rPr lang="en-US" sz="1100" dirty="0" err="1"/>
              <a:t>clinique</a:t>
            </a:r>
            <a:r>
              <a:rPr lang="en-US" sz="1100" dirty="0"/>
              <a:t>. Genève : OMS; 2014. </a:t>
            </a:r>
            <a:r>
              <a:rPr lang="en-US" sz="1100" dirty="0">
                <a:hlinkClick r:id="rId3"/>
              </a:rPr>
              <a:t>http://apps.who.int/iris/bitstream/handle/10665/204236/WHO_RHR_14.26_fre.pdf;jsessionid=808EA102C2DD525BE7F2F806636D51D7?sequence=1</a:t>
            </a:r>
            <a:r>
              <a:rPr lang="en-US" sz="1100" dirty="0"/>
              <a:t>  </a:t>
            </a:r>
            <a:endParaRPr lang="fr-FR" sz="11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60</a:t>
            </a:fld>
            <a:endParaRPr lang="en-US" dirty="0"/>
          </a:p>
        </p:txBody>
      </p:sp>
      <p:sp>
        <p:nvSpPr>
          <p:cNvPr id="5" name="Footer Placeholder 5">
            <a:extLst>
              <a:ext uri="{FF2B5EF4-FFF2-40B4-BE49-F238E27FC236}">
                <a16:creationId xmlns:a16="http://schemas.microsoft.com/office/drawing/2014/main" id="{C7F8EF85-0A3C-4366-8148-C95CFF09F09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768839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1" dirty="0"/>
              <a:t>Dites</a:t>
            </a:r>
            <a:r>
              <a:rPr lang="fr-FR" b="0" dirty="0"/>
              <a:t> : Nous allons maintenant passer en revue les compétences dans LIVES. N'oubliez pas qu'il peut être difficile de témoigner de la violence ; le fait de montrer clairement que vous êtes intéressé et empathique peut les encourager à témoigner. </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61</a:t>
            </a:fld>
            <a:endParaRPr lang="en-US" dirty="0"/>
          </a:p>
        </p:txBody>
      </p:sp>
      <p:sp>
        <p:nvSpPr>
          <p:cNvPr id="5" name="Footer Placeholder 5">
            <a:extLst>
              <a:ext uri="{FF2B5EF4-FFF2-40B4-BE49-F238E27FC236}">
                <a16:creationId xmlns:a16="http://schemas.microsoft.com/office/drawing/2014/main" id="{AD633D17-E3C0-4E25-A8C7-1763192D529F}"/>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95376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51229"/>
            <a:ext cx="5486400" cy="3600450"/>
          </a:xfrm>
        </p:spPr>
        <p:txBody>
          <a:bodyPr/>
          <a:lstStyle/>
          <a:p>
            <a:r>
              <a:rPr lang="fr-FR" b="1" dirty="0"/>
              <a:t>Dites</a:t>
            </a:r>
            <a:r>
              <a:rPr lang="fr-FR" dirty="0"/>
              <a:t> : Prenons du recul, et appliquons cela à nos propres vies. Au lieu de parler de violence, imaginons simplement que nous avons eu une mauvaise journée.</a:t>
            </a:r>
          </a:p>
          <a:p>
            <a:endParaRPr lang="fr-FR" dirty="0"/>
          </a:p>
          <a:p>
            <a:r>
              <a:rPr lang="fr-FR" i="1" dirty="0"/>
              <a:t>Lisez le scénario et demandez aux participants de fournir leurs réponses aux questions du chat. Résumez les réponses des répondants; se concentrer sur ce que fait l'auditeur qui en fait la personne à qui quelqu'un veut se confier après une mauvaise journée.</a:t>
            </a:r>
          </a:p>
          <a:p>
            <a:endParaRPr lang="fr-FR" dirty="0"/>
          </a:p>
          <a:p>
            <a:r>
              <a:rPr lang="fr-FR" b="1" i="1" dirty="0"/>
              <a:t>Remarque </a:t>
            </a:r>
            <a:r>
              <a:rPr lang="fr-FR" i="1" dirty="0"/>
              <a:t>: Reportez-vous au manuel du facilitateur pour des instructions plus détaillées sur cette activité</a:t>
            </a:r>
            <a:r>
              <a:rPr lang="fr-FR" dirty="0"/>
              <a:t>.</a:t>
            </a:r>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62</a:t>
            </a:fld>
            <a:endParaRPr lang="en-US" dirty="0"/>
          </a:p>
        </p:txBody>
      </p:sp>
      <p:sp>
        <p:nvSpPr>
          <p:cNvPr id="5" name="Footer Placeholder 5">
            <a:extLst>
              <a:ext uri="{FF2B5EF4-FFF2-40B4-BE49-F238E27FC236}">
                <a16:creationId xmlns:a16="http://schemas.microsoft.com/office/drawing/2014/main" id="{FFBB59D5-75A4-4E56-8084-5E8E7B2BBDB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545633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225889"/>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Dites</a:t>
            </a:r>
            <a:r>
              <a:rPr lang="fr-FR" sz="1200" b="0" kern="1200" dirty="0">
                <a:solidFill>
                  <a:schemeClr val="tx1"/>
                </a:solidFill>
                <a:effectLst/>
                <a:latin typeface="+mn-lt"/>
                <a:ea typeface="+mn-ea"/>
                <a:cs typeface="+mn-cs"/>
              </a:rPr>
              <a:t> : Voyons maintenant ce que l’OMS dit sur l’écoute d’une personne qui révèle une</a:t>
            </a:r>
            <a:r>
              <a:rPr lang="fr-FR" sz="1200" b="0" kern="1200" baseline="0" dirty="0">
                <a:solidFill>
                  <a:schemeClr val="tx1"/>
                </a:solidFill>
                <a:effectLst/>
                <a:latin typeface="+mn-lt"/>
                <a:ea typeface="+mn-ea"/>
                <a:cs typeface="+mn-cs"/>
              </a:rPr>
              <a:t> situation de </a:t>
            </a:r>
            <a:r>
              <a:rPr lang="fr-FR" sz="1200" b="0" kern="1200" dirty="0">
                <a:solidFill>
                  <a:schemeClr val="tx1"/>
                </a:solidFill>
                <a:effectLst/>
                <a:latin typeface="+mn-lt"/>
                <a:ea typeface="+mn-ea"/>
                <a:cs typeface="+mn-cs"/>
              </a:rPr>
              <a:t>violence. Nous voyons qu'ils mentionnent beaucoup de ce que vous avez dit rechercher chez un bon écoutant.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kern="1200" dirty="0">
                <a:solidFill>
                  <a:schemeClr val="tx1"/>
                </a:solidFill>
                <a:effectLst/>
                <a:latin typeface="+mn-lt"/>
                <a:ea typeface="+mn-ea"/>
                <a:cs typeface="+mn-cs"/>
              </a:rPr>
              <a:t>Avancez la diapositive. mettre en évidence les points communs entre ce que les participants viennent de partager et la colonne « l'auditeur devrait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kern="1200" dirty="0">
                <a:solidFill>
                  <a:schemeClr val="tx1"/>
                </a:solidFill>
                <a:effectLst/>
                <a:latin typeface="+mn-lt"/>
                <a:ea typeface="+mn-ea"/>
                <a:cs typeface="+mn-cs"/>
              </a:rPr>
              <a:t>Avancez la diapositive ; revoir ce que les auditeurs ne devraient pas 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Dites</a:t>
            </a:r>
            <a:r>
              <a:rPr lang="fr-FR" sz="1200" b="0" kern="1200" dirty="0">
                <a:solidFill>
                  <a:schemeClr val="tx1"/>
                </a:solidFill>
                <a:effectLst/>
                <a:latin typeface="+mn-lt"/>
                <a:ea typeface="+mn-ea"/>
                <a:cs typeface="+mn-cs"/>
              </a:rPr>
              <a:t> : Il est également important pour les professionnel de santé de se rappeler que la VPI est une question complexe et personnelle et que vous n'êtes pas en mesure de résoudre les problèmes du client à sa place. Il s’agit d’écouter simplement pour comprendre ce que le patient souhaite faire sans essayer de l'orienter vers un choix spécifique. Ce que vous pouvez faire, c'est les aider à trouver leurs propres solutions. C’est notre prochaine étape.</a:t>
            </a:r>
          </a:p>
          <a:p>
            <a:endParaRPr lang="en-US" dirty="0"/>
          </a:p>
        </p:txBody>
      </p:sp>
      <p:sp>
        <p:nvSpPr>
          <p:cNvPr id="4" name="Slide Number Placeholder 3"/>
          <p:cNvSpPr>
            <a:spLocks noGrp="1"/>
          </p:cNvSpPr>
          <p:nvPr>
            <p:ph type="sldNum" sz="quarter" idx="10"/>
          </p:nvPr>
        </p:nvSpPr>
        <p:spPr>
          <a:xfrm>
            <a:off x="3884613" y="8548582"/>
            <a:ext cx="2971800" cy="458787"/>
          </a:xfrm>
          <a:prstGeom prst="rect">
            <a:avLst/>
          </a:prstGeom>
        </p:spPr>
        <p:txBody>
          <a:bodyPr/>
          <a:lstStyle/>
          <a:p>
            <a:fld id="{AEF6A6F5-C05B-44BE-A855-78A385532D70}" type="slidenum">
              <a:rPr lang="en-US" smtClean="0"/>
              <a:pPr/>
              <a:t>63</a:t>
            </a:fld>
            <a:endParaRPr lang="en-US" dirty="0"/>
          </a:p>
        </p:txBody>
      </p:sp>
      <p:sp>
        <p:nvSpPr>
          <p:cNvPr id="5" name="Footer Placeholder 5">
            <a:extLst>
              <a:ext uri="{FF2B5EF4-FFF2-40B4-BE49-F238E27FC236}">
                <a16:creationId xmlns:a16="http://schemas.microsoft.com/office/drawing/2014/main" id="{537AB400-F79B-421C-A497-D1AC87ACCD1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9499601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a:t>
            </a:r>
            <a:r>
              <a:rPr lang="fr-FR" dirty="0"/>
              <a:t> : La compétence suivante</a:t>
            </a:r>
            <a:r>
              <a:rPr lang="fr-FR" b="1" dirty="0"/>
              <a:t>, </a:t>
            </a:r>
            <a:r>
              <a:rPr lang="fr-FR" dirty="0"/>
              <a:t>consiste à se renseigner sur les besoins et les préoccupations.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6CB466E0-0366-FE4D-8716-9453F7A07CCD}" type="slidenum">
              <a:rPr lang="en-US" smtClean="0"/>
              <a:pPr/>
              <a:t>64</a:t>
            </a:fld>
            <a:endParaRPr lang="en-US"/>
          </a:p>
        </p:txBody>
      </p:sp>
      <p:sp>
        <p:nvSpPr>
          <p:cNvPr id="5" name="Footer Placeholder 5">
            <a:extLst>
              <a:ext uri="{FF2B5EF4-FFF2-40B4-BE49-F238E27FC236}">
                <a16:creationId xmlns:a16="http://schemas.microsoft.com/office/drawing/2014/main" id="{62AFE731-1B06-4510-A324-95F0F139C76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498345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Il existe de nombreuses techniques pour vous y aider. Demandez aux participants d'en examiner et d'en choisir quelques-unes qu'ils pensent pouvoir appliquer. Elles aident les gens à se sentir entendus et leur donnent la chance de nous en dire plus.</a:t>
            </a:r>
          </a:p>
          <a:p>
            <a:endParaRPr lang="fr-FR" dirty="0"/>
          </a:p>
          <a:p>
            <a:r>
              <a:rPr lang="fr-FR" i="1" dirty="0"/>
              <a:t>Lisez à voix haute les exemples de la deuxième colonne.</a:t>
            </a:r>
          </a:p>
          <a:p>
            <a:endParaRPr lang="fr-FR" i="1" dirty="0"/>
          </a:p>
          <a:p>
            <a:r>
              <a:rPr lang="fr-FR" b="1" dirty="0"/>
              <a:t>Dites</a:t>
            </a:r>
            <a:r>
              <a:rPr lang="fr-FR" dirty="0"/>
              <a:t> : Nous allons maintenant examiner certains scénarios et décider lesquels de ces énoncés pourraient nous aider dans chaque situation.</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65</a:t>
            </a:fld>
            <a:endParaRPr lang="en-US" dirty="0"/>
          </a:p>
        </p:txBody>
      </p:sp>
      <p:sp>
        <p:nvSpPr>
          <p:cNvPr id="5" name="Footer Placeholder 5">
            <a:extLst>
              <a:ext uri="{FF2B5EF4-FFF2-40B4-BE49-F238E27FC236}">
                <a16:creationId xmlns:a16="http://schemas.microsoft.com/office/drawing/2014/main" id="{861F24D7-B692-4B66-AD27-64582DFE1AA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527086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a:t>
            </a:r>
            <a:r>
              <a:rPr lang="en-US" b="1" dirty="0"/>
              <a:t> </a:t>
            </a:r>
            <a:r>
              <a:rPr lang="fr-FR" b="0" dirty="0"/>
              <a:t>Je vais maintenant donner au groupe une chance d’utiliser quelques-unes des techniques. Imaginez que vous posiez des questions sur la violence et que le client index dise: « Mon petit ami m'humilie devant mes enfants. » Que pourriez-vous dire, en tant que prestataire, pour amener le client à s'expliquer davantage ?</a:t>
            </a:r>
            <a:endParaRPr lang="en-US" b="0" dirty="0"/>
          </a:p>
          <a:p>
            <a:endParaRPr lang="en-US" dirty="0"/>
          </a:p>
          <a:p>
            <a:r>
              <a:rPr lang="fr-FR" i="1" dirty="0"/>
              <a:t>Après avoir reçu quelques réponses, avancez la diapositive et révélez la bonne réponse.</a:t>
            </a:r>
          </a:p>
          <a:p>
            <a:endParaRPr lang="fr-FR" i="1" dirty="0"/>
          </a:p>
          <a:p>
            <a:r>
              <a:rPr lang="fr-FR" b="1" dirty="0"/>
              <a:t>Dites </a:t>
            </a:r>
            <a:r>
              <a:rPr lang="fr-FR" dirty="0"/>
              <a:t>: Alors que de nombreux autres exemples seraient acceptables et pourraient finir par recueillir des informations supplémentaires, celui qui est la meilleure option pour encourager le survivant à parler est souvent la simple question: « Pouvez-vous m'en dire plus à ce sujet? »</a:t>
            </a:r>
          </a:p>
          <a:p>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t>Remarque </a:t>
            </a:r>
            <a:r>
              <a:rPr lang="fr-FR" i="1" dirty="0"/>
              <a:t>:</a:t>
            </a:r>
            <a:r>
              <a:rPr lang="fr-FR" b="1" i="1" dirty="0"/>
              <a:t> </a:t>
            </a:r>
            <a:r>
              <a:rPr lang="fr-FR" b="0" i="1" dirty="0"/>
              <a:t>Reportez-vous au manuel du facilitateur pour des instructions plus détaillées sur cette activité</a:t>
            </a:r>
            <a:r>
              <a:rPr lang="en-US" b="0" i="1" dirty="0"/>
              <a:t>.</a:t>
            </a:r>
            <a:endParaRPr lang="en-US" b="1" dirty="0"/>
          </a:p>
          <a:p>
            <a:endParaRPr lang="en-US" i="1"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66</a:t>
            </a:fld>
            <a:endParaRPr lang="en-US" dirty="0"/>
          </a:p>
        </p:txBody>
      </p:sp>
      <p:sp>
        <p:nvSpPr>
          <p:cNvPr id="5" name="Footer Placeholder 5">
            <a:extLst>
              <a:ext uri="{FF2B5EF4-FFF2-40B4-BE49-F238E27FC236}">
                <a16:creationId xmlns:a16="http://schemas.microsoft.com/office/drawing/2014/main" id="{943E6788-2EFD-443A-B989-D1E34C1A6FA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2492880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Dites</a:t>
            </a:r>
            <a:r>
              <a:rPr lang="en-US" b="1" dirty="0"/>
              <a:t> </a:t>
            </a:r>
            <a:r>
              <a:rPr lang="en-US" dirty="0"/>
              <a:t>: </a:t>
            </a:r>
            <a:r>
              <a:rPr lang="fr-FR" dirty="0"/>
              <a:t>Imaginez maintenant que vous posiez des questions sur la violence et que le client index dise: « Mon partenaire a menacé de me faire du mal dans le passé. J'ai tellement peur. </a:t>
            </a:r>
            <a:r>
              <a:rPr lang="fr-FR" dirty="0">
                <a:latin typeface="Calibri" panose="020F0502020204030204" pitchFamily="34" charset="0"/>
                <a:cs typeface="Calibri" panose="020F0502020204030204" pitchFamily="34" charset="0"/>
              </a:rPr>
              <a:t>» </a:t>
            </a:r>
            <a:r>
              <a:rPr lang="fr-FR" dirty="0"/>
              <a:t>Que pourriez-vous dire, en tant que prestataire, pour vous assurer que vous comprenez ce qui a été partagé </a:t>
            </a:r>
            <a:r>
              <a:rPr lang="en-US" dirty="0"/>
              <a:t>?</a:t>
            </a:r>
          </a:p>
          <a:p>
            <a:endParaRPr lang="en-US" dirty="0"/>
          </a:p>
          <a:p>
            <a:r>
              <a:rPr lang="fr-FR" i="1" dirty="0"/>
              <a:t>Après avoir reçu quelques réponses, avancez la diapositive et révélez la bonne réponse</a:t>
            </a:r>
            <a:r>
              <a:rPr lang="en-US" i="1" dirty="0"/>
              <a:t>.</a:t>
            </a:r>
          </a:p>
          <a:p>
            <a:endParaRPr lang="en-US" dirty="0"/>
          </a:p>
          <a:p>
            <a:r>
              <a:rPr lang="en-US" b="1" dirty="0" err="1"/>
              <a:t>Dites</a:t>
            </a:r>
            <a:r>
              <a:rPr lang="en-US" b="1" dirty="0"/>
              <a:t> :</a:t>
            </a:r>
            <a:r>
              <a:rPr lang="en-US" dirty="0"/>
              <a:t> </a:t>
            </a:r>
            <a:r>
              <a:rPr lang="fr-FR" dirty="0"/>
              <a:t>Alors que d'autres réponses pouvaient les encourager à révéler plus d'informations, dans ce cas, nous voulions vérifier notre compréhension. La meilleure façon de le faire est de répéter ce qu'ils ont partagé dans vos propres mots</a:t>
            </a:r>
            <a:r>
              <a:rPr lang="en-US" dirty="0"/>
              <a:t>.</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67</a:t>
            </a:fld>
            <a:endParaRPr lang="en-US" dirty="0"/>
          </a:p>
        </p:txBody>
      </p:sp>
      <p:sp>
        <p:nvSpPr>
          <p:cNvPr id="5" name="Footer Placeholder 5">
            <a:extLst>
              <a:ext uri="{FF2B5EF4-FFF2-40B4-BE49-F238E27FC236}">
                <a16:creationId xmlns:a16="http://schemas.microsoft.com/office/drawing/2014/main" id="{4EBDA0D5-63D3-4474-AE4F-921DEF64799B}"/>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6199066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 </a:t>
            </a:r>
            <a:r>
              <a:rPr lang="fr-FR" dirty="0"/>
              <a:t>:</a:t>
            </a:r>
            <a:r>
              <a:rPr lang="fr-FR" b="1" dirty="0"/>
              <a:t> </a:t>
            </a:r>
            <a:r>
              <a:rPr lang="fr-FR" b="0" dirty="0"/>
              <a:t>Regardons une autre déclaration. Imaginez qu'on demande à un client index s'il a déjà subi de la violence physique et qu'il répond par cette déclaration. « Mon partenaire est très imprévisible. J'essaye de le rendre heureux mais parfois il se met en colère sans raison. La situation s’empire ces derniers temps. » Que pouvez-vous faire pour aider ce client à exprimer ses besoins et préoccupations immédiats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Après avoir reçu quelques réponses, avancez la diapositive et révélez la bonne réponse.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 </a:t>
            </a:r>
            <a:r>
              <a:rPr lang="fr-FR" dirty="0"/>
              <a:t>:</a:t>
            </a:r>
            <a:r>
              <a:rPr lang="fr-FR" b="1" dirty="0"/>
              <a:t> </a:t>
            </a:r>
            <a:r>
              <a:rPr lang="fr-FR" b="0" dirty="0"/>
              <a:t>Essayons d’aider le survivant à identifier et à exprimer ses besoins et ses préoccupations en lui demandant quelle est sa principale préoccupation en ce moment. Il peut être difficile pour les personnes victimes de violence de réfléchir à ce qui est le plus immédiatement nécessaire. Cette question peut les aider à le faire.</a:t>
            </a:r>
            <a:endParaRPr lang="en-US" b="0"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68</a:t>
            </a:fld>
            <a:endParaRPr lang="en-US" dirty="0"/>
          </a:p>
        </p:txBody>
      </p:sp>
      <p:sp>
        <p:nvSpPr>
          <p:cNvPr id="5" name="Footer Placeholder 5">
            <a:extLst>
              <a:ext uri="{FF2B5EF4-FFF2-40B4-BE49-F238E27FC236}">
                <a16:creationId xmlns:a16="http://schemas.microsoft.com/office/drawing/2014/main" id="{F148D089-4E4F-421A-9C4B-4BB35D5C905B}"/>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5375077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La lettre suivante est V pour </a:t>
            </a:r>
            <a:r>
              <a:rPr lang="fr-FR" b="0" dirty="0"/>
              <a:t>valider</a:t>
            </a:r>
            <a:r>
              <a:rPr lang="fr-FR" dirty="0"/>
              <a:t>.</a:t>
            </a:r>
          </a:p>
          <a:p>
            <a:endParaRPr lang="fr-FR" i="1" dirty="0"/>
          </a:p>
          <a:p>
            <a:r>
              <a:rPr lang="fr-FR" i="1" dirty="0"/>
              <a:t>Passez en revue le contenu de la diapositive.</a:t>
            </a:r>
            <a:endParaRPr lang="en-US" i="1" dirty="0"/>
          </a:p>
          <a:p>
            <a:endParaRPr lang="fr-FR" dirty="0"/>
          </a:p>
        </p:txBody>
      </p:sp>
      <p:sp>
        <p:nvSpPr>
          <p:cNvPr id="4" name="Slide Number Placeholder 3"/>
          <p:cNvSpPr>
            <a:spLocks noGrp="1"/>
          </p:cNvSpPr>
          <p:nvPr>
            <p:ph type="sldNum" sz="quarter" idx="10"/>
          </p:nvPr>
        </p:nvSpPr>
        <p:spPr/>
        <p:txBody>
          <a:bodyPr/>
          <a:lstStyle/>
          <a:p>
            <a:fld id="{6CB466E0-0366-FE4D-8716-9453F7A07CCD}" type="slidenum">
              <a:rPr lang="en-US" smtClean="0"/>
              <a:pPr/>
              <a:t>69</a:t>
            </a:fld>
            <a:endParaRPr lang="en-US"/>
          </a:p>
        </p:txBody>
      </p:sp>
      <p:sp>
        <p:nvSpPr>
          <p:cNvPr id="5" name="Footer Placeholder 5">
            <a:extLst>
              <a:ext uri="{FF2B5EF4-FFF2-40B4-BE49-F238E27FC236}">
                <a16:creationId xmlns:a16="http://schemas.microsoft.com/office/drawing/2014/main" id="{2D061453-4187-49A6-85F5-E768EEFCD01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11031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FR" b="1" dirty="0"/>
              <a:t>Dites </a:t>
            </a:r>
            <a:r>
              <a:rPr lang="fr-FR" b="0" dirty="0"/>
              <a:t>: Passons maintenant à notre pré-test.</a:t>
            </a:r>
            <a:endParaRPr lang="fr-FR" b="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7</a:t>
            </a:fld>
            <a:endParaRPr lang="en-US"/>
          </a:p>
        </p:txBody>
      </p:sp>
      <p:sp>
        <p:nvSpPr>
          <p:cNvPr id="5" name="Footer Placeholder 5">
            <a:extLst>
              <a:ext uri="{FF2B5EF4-FFF2-40B4-BE49-F238E27FC236}">
                <a16:creationId xmlns:a16="http://schemas.microsoft.com/office/drawing/2014/main" id="{761EDA08-E0BA-4563-8997-F14507A09C09}"/>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359955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fr-FR" b="1" kern="1200" dirty="0">
                <a:solidFill>
                  <a:schemeClr val="tx1"/>
                </a:solidFill>
                <a:effectLst/>
                <a:latin typeface="+mn-lt"/>
                <a:ea typeface="+mn-ea"/>
                <a:cs typeface="+mn-cs"/>
              </a:rPr>
              <a:t>Dites</a:t>
            </a:r>
            <a:r>
              <a:rPr lang="fr-FR" kern="1200" dirty="0">
                <a:solidFill>
                  <a:schemeClr val="tx1"/>
                </a:solidFill>
                <a:effectLst/>
                <a:latin typeface="+mn-lt"/>
                <a:ea typeface="+mn-ea"/>
                <a:cs typeface="+mn-cs"/>
              </a:rPr>
              <a:t> : Ces messages valident l’expérience de la victime et indiquent clairement qu'elle n'est pas à blâmer et que vous la croyez. Ils expliquent également que la victime n'est pas seule. Vous n'êtes pas obligé d'utiliser tous ces éléments. Choisissez ceux qui vous semblent les plus proches. Notez au moins deux que vous aimeriez utiliser car nous allons faire une activité dans un instant.</a:t>
            </a:r>
          </a:p>
          <a:p>
            <a:pPr marL="0" lvl="0" indent="0">
              <a:buFont typeface="Arial" panose="020B0604020202020204" pitchFamily="34" charset="0"/>
              <a:buNone/>
            </a:pPr>
            <a:endParaRPr lang="fr-FR" dirty="0"/>
          </a:p>
          <a:p>
            <a:r>
              <a:rPr lang="fr-FR" i="1" dirty="0"/>
              <a:t>Passez en revue le contenu de la diapositive.</a:t>
            </a:r>
            <a:endParaRPr lang="en-US" i="1" dirty="0"/>
          </a:p>
          <a:p>
            <a:pPr marL="0" lvl="0" indent="0">
              <a:buFont typeface="Arial" panose="020B0604020202020204" pitchFamily="34" charset="0"/>
              <a:buNone/>
            </a:pPr>
            <a:endParaRPr lang="fr-F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70</a:t>
            </a:fld>
            <a:endParaRPr lang="en-US" dirty="0"/>
          </a:p>
        </p:txBody>
      </p:sp>
      <p:sp>
        <p:nvSpPr>
          <p:cNvPr id="5" name="Footer Placeholder 5">
            <a:extLst>
              <a:ext uri="{FF2B5EF4-FFF2-40B4-BE49-F238E27FC236}">
                <a16:creationId xmlns:a16="http://schemas.microsoft.com/office/drawing/2014/main" id="{2A6B9E08-D8DF-4D7D-9D8D-4A12B36B7A3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933492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Pratique l’utilisation de certaines de nos déclarations de validation.</a:t>
            </a:r>
          </a:p>
          <a:p>
            <a:endParaRPr lang="fr-FR" dirty="0"/>
          </a:p>
          <a:p>
            <a:r>
              <a:rPr lang="fr-FR" i="1" dirty="0"/>
              <a:t>Avancez la diapositive. Lisez chaque déclaration de survivant et demandez aux participants de se « réactiver » eux-mêmes pour partager une déclaration de validation qu'ils aiment. Demandez-leur s'ils pensent que l'énoncé fonctionne dans cette situation</a:t>
            </a:r>
            <a:r>
              <a:rPr lang="fr-FR" dirty="0"/>
              <a:t>.</a:t>
            </a:r>
          </a:p>
          <a:p>
            <a:endParaRPr lang="fr-FR" dirty="0"/>
          </a:p>
          <a:p>
            <a:r>
              <a:rPr lang="fr-FR" i="1" dirty="0"/>
              <a:t>Il n'y a pas de bonnes ou de mauvaises réponses. Tant que les participants utiliseront les déclarations suggérées sur la diapositive précédente, ils ne feront pas de mal en utilisant cette réponse. Vous pouvez également leur rappeler que les déclarations de validation ne sont pas une réponse ; ils sont le début d'une conversation.</a:t>
            </a:r>
          </a:p>
          <a:p>
            <a:endParaRPr lang="fr-FR" i="1" dirty="0"/>
          </a:p>
          <a:p>
            <a:r>
              <a:rPr lang="fr-FR" b="1" i="1" dirty="0"/>
              <a:t>Remarque </a:t>
            </a:r>
            <a:r>
              <a:rPr lang="fr-FR" i="1" dirty="0"/>
              <a:t>: Reportez-vous au manuel du facilitateur pour des instructions plus détaillées sur cette activité.</a:t>
            </a:r>
          </a:p>
        </p:txBody>
      </p:sp>
      <p:sp>
        <p:nvSpPr>
          <p:cNvPr id="4" name="Slide Number Placeholder 3"/>
          <p:cNvSpPr>
            <a:spLocks noGrp="1"/>
          </p:cNvSpPr>
          <p:nvPr>
            <p:ph type="sldNum" sz="quarter" idx="5"/>
          </p:nvPr>
        </p:nvSpPr>
        <p:spPr/>
        <p:txBody>
          <a:bodyPr/>
          <a:lstStyle/>
          <a:p>
            <a:fld id="{9AA269E5-789A-4D39-AC6D-24DE67320D1E}" type="slidenum">
              <a:rPr lang="en-US" smtClean="0"/>
              <a:pPr/>
              <a:t>71</a:t>
            </a:fld>
            <a:endParaRPr lang="en-US"/>
          </a:p>
        </p:txBody>
      </p:sp>
      <p:sp>
        <p:nvSpPr>
          <p:cNvPr id="5" name="Footer Placeholder 5">
            <a:extLst>
              <a:ext uri="{FF2B5EF4-FFF2-40B4-BE49-F238E27FC236}">
                <a16:creationId xmlns:a16="http://schemas.microsoft.com/office/drawing/2014/main" id="{6AE2F53D-BCD9-42C7-B7B2-B3DF9822140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082958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EF6A6F5-C05B-44BE-A855-78A385532D70}" type="slidenum">
              <a:rPr lang="en-US" smtClean="0"/>
              <a:pPr/>
              <a:t>72</a:t>
            </a:fld>
            <a:endParaRPr lang="en-US" dirty="0"/>
          </a:p>
        </p:txBody>
      </p:sp>
      <p:sp>
        <p:nvSpPr>
          <p:cNvPr id="8" name="Slide Image Placeholder 7">
            <a:extLst>
              <a:ext uri="{FF2B5EF4-FFF2-40B4-BE49-F238E27FC236}">
                <a16:creationId xmlns:a16="http://schemas.microsoft.com/office/drawing/2014/main" id="{DB714F42-E889-496F-B149-B07330C389A4}"/>
              </a:ext>
            </a:extLst>
          </p:cNvPr>
          <p:cNvSpPr>
            <a:spLocks noGrp="1" noRot="1" noChangeAspect="1"/>
          </p:cNvSpPr>
          <p:nvPr>
            <p:ph type="sldImg"/>
          </p:nvPr>
        </p:nvSpPr>
        <p:spPr>
          <a:xfrm>
            <a:off x="719138" y="741363"/>
            <a:ext cx="5584825" cy="3141662"/>
          </a:xfrm>
        </p:spPr>
      </p:sp>
      <p:sp>
        <p:nvSpPr>
          <p:cNvPr id="9" name="Notes Placeholder 8">
            <a:extLst>
              <a:ext uri="{FF2B5EF4-FFF2-40B4-BE49-F238E27FC236}">
                <a16:creationId xmlns:a16="http://schemas.microsoft.com/office/drawing/2014/main" id="{AA5001B9-00E4-4E98-9E9B-39D282CE5E13}"/>
              </a:ext>
            </a:extLst>
          </p:cNvPr>
          <p:cNvSpPr>
            <a:spLocks noGrp="1"/>
          </p:cNvSpPr>
          <p:nvPr>
            <p:ph type="body" idx="1"/>
          </p:nvPr>
        </p:nvSpPr>
        <p:spPr>
          <a:xfrm>
            <a:off x="685800" y="4184793"/>
            <a:ext cx="5486400" cy="3600450"/>
          </a:xfrm>
        </p:spPr>
        <p:txBody>
          <a:bodyPr/>
          <a:lstStyle/>
          <a:p>
            <a:pPr lvl="0"/>
            <a:r>
              <a:rPr lang="fr-FR" b="1" dirty="0"/>
              <a:t>Dites</a:t>
            </a:r>
            <a:r>
              <a:rPr lang="fr-FR" dirty="0"/>
              <a:t> : Il y a aussi des messages importants, y compris des questions, à éviter. </a:t>
            </a:r>
          </a:p>
          <a:p>
            <a:pPr lvl="0"/>
            <a:endParaRPr lang="fr-FR" dirty="0"/>
          </a:p>
          <a:p>
            <a:pPr lvl="0"/>
            <a:r>
              <a:rPr lang="fr-FR" i="1" dirty="0"/>
              <a:t>Passez en revue les déclarations et les questions à éviter.</a:t>
            </a:r>
          </a:p>
          <a:p>
            <a:pPr lvl="0"/>
            <a:endParaRPr lang="fr-FR" dirty="0"/>
          </a:p>
          <a:p>
            <a:pPr lvl="0"/>
            <a:r>
              <a:rPr lang="fr-FR" b="1" dirty="0"/>
              <a:t>Dites</a:t>
            </a:r>
            <a:r>
              <a:rPr lang="fr-FR" dirty="0"/>
              <a:t> : Ces déclarations et questions peuvent faire croire, intentionnellement ou accidentellement, que la victime est</a:t>
            </a:r>
            <a:r>
              <a:rPr lang="fr-FR" baseline="0" dirty="0"/>
              <a:t> responsable des </a:t>
            </a:r>
            <a:r>
              <a:rPr lang="fr-FR" dirty="0"/>
              <a:t>violences qu’elle a subies. Cela est préjudiciable à la victime et permet aux auteurs d'actes de violence d'agir en toute impunité.</a:t>
            </a:r>
          </a:p>
        </p:txBody>
      </p:sp>
      <p:sp>
        <p:nvSpPr>
          <p:cNvPr id="5" name="Footer Placeholder 5">
            <a:extLst>
              <a:ext uri="{FF2B5EF4-FFF2-40B4-BE49-F238E27FC236}">
                <a16:creationId xmlns:a16="http://schemas.microsoft.com/office/drawing/2014/main" id="{B211AF90-6057-4BD5-83A5-1590B2AF6E5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0889845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Ensuite, nous arrivons à </a:t>
            </a:r>
            <a:r>
              <a:rPr lang="fr-FR" b="0" dirty="0"/>
              <a:t>E (</a:t>
            </a:r>
            <a:r>
              <a:rPr lang="fr-FR" b="0" dirty="0" err="1"/>
              <a:t>Enhance</a:t>
            </a:r>
            <a:r>
              <a:rPr lang="fr-FR" b="0" dirty="0"/>
              <a:t> </a:t>
            </a:r>
            <a:r>
              <a:rPr lang="fr-FR" b="0" dirty="0" err="1"/>
              <a:t>their</a:t>
            </a:r>
            <a:r>
              <a:rPr lang="fr-FR" b="0" dirty="0"/>
              <a:t> </a:t>
            </a:r>
            <a:r>
              <a:rPr lang="fr-FR" b="0" dirty="0" err="1"/>
              <a:t>safety</a:t>
            </a:r>
            <a:r>
              <a:rPr lang="fr-FR" b="0" dirty="0"/>
              <a:t>)</a:t>
            </a:r>
            <a:r>
              <a:rPr lang="fr-FR" b="0" baseline="0" dirty="0"/>
              <a:t>: </a:t>
            </a:r>
            <a:r>
              <a:rPr lang="fr-FR" dirty="0"/>
              <a:t>Renforcer la sécurité. Nous ne pouvons pas garantir la sécurité des victimes, mais nous pouvons travailler dans le but de les aider à rester en sécurité.</a:t>
            </a:r>
          </a:p>
        </p:txBody>
      </p:sp>
      <p:sp>
        <p:nvSpPr>
          <p:cNvPr id="4" name="Slide Number Placeholder 3"/>
          <p:cNvSpPr>
            <a:spLocks noGrp="1"/>
          </p:cNvSpPr>
          <p:nvPr>
            <p:ph type="sldNum" sz="quarter" idx="10"/>
          </p:nvPr>
        </p:nvSpPr>
        <p:spPr/>
        <p:txBody>
          <a:bodyPr/>
          <a:lstStyle/>
          <a:p>
            <a:fld id="{6CB466E0-0366-FE4D-8716-9453F7A07CCD}" type="slidenum">
              <a:rPr lang="en-US" smtClean="0"/>
              <a:pPr/>
              <a:t>73</a:t>
            </a:fld>
            <a:endParaRPr lang="en-US"/>
          </a:p>
        </p:txBody>
      </p:sp>
      <p:sp>
        <p:nvSpPr>
          <p:cNvPr id="5" name="Footer Placeholder 5">
            <a:extLst>
              <a:ext uri="{FF2B5EF4-FFF2-40B4-BE49-F238E27FC236}">
                <a16:creationId xmlns:a16="http://schemas.microsoft.com/office/drawing/2014/main" id="{9091C1D9-C2CC-4AE4-8463-19D386E41483}"/>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257688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Tout le monde ne se sent pas en danger. La première étape consiste à demander à la personne si elle se sent actuellement en sécurité et, au besoin, si elle a des inquiétudes concernant ses enfants.</a:t>
            </a:r>
          </a:p>
          <a:p>
            <a:endParaRPr lang="fr-FR" dirty="0"/>
          </a:p>
          <a:p>
            <a:r>
              <a:rPr lang="fr-FR" i="1" dirty="0"/>
              <a:t>Revoir la diapositive.</a:t>
            </a:r>
          </a:p>
        </p:txBody>
      </p:sp>
      <p:sp>
        <p:nvSpPr>
          <p:cNvPr id="4" name="Slide Number Placeholder 3"/>
          <p:cNvSpPr>
            <a:spLocks noGrp="1"/>
          </p:cNvSpPr>
          <p:nvPr>
            <p:ph type="sldNum" sz="quarter" idx="10"/>
          </p:nvPr>
        </p:nvSpPr>
        <p:spPr/>
        <p:txBody>
          <a:bodyPr/>
          <a:lstStyle/>
          <a:p>
            <a:fld id="{6CB466E0-0366-FE4D-8716-9453F7A07CCD}" type="slidenum">
              <a:rPr lang="en-US" smtClean="0"/>
              <a:pPr/>
              <a:t>74</a:t>
            </a:fld>
            <a:endParaRPr lang="en-US"/>
          </a:p>
        </p:txBody>
      </p:sp>
      <p:sp>
        <p:nvSpPr>
          <p:cNvPr id="5" name="Footer Placeholder 5">
            <a:extLst>
              <a:ext uri="{FF2B5EF4-FFF2-40B4-BE49-F238E27FC236}">
                <a16:creationId xmlns:a16="http://schemas.microsoft.com/office/drawing/2014/main" id="{F74F5CE9-38BA-4A97-8DC1-4A39B29852B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7783501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Comme nous l'avons vu, vous pouvez les aider à évaluer leur risque actuel s'ils ne sont pas sûrs d’être en sécurité.</a:t>
            </a:r>
          </a:p>
          <a:p>
            <a:endParaRPr lang="fr-FR" dirty="0"/>
          </a:p>
          <a:p>
            <a:r>
              <a:rPr lang="fr-FR" i="1" dirty="0"/>
              <a:t>Passez en revue les questions pour évaluer le risque.</a:t>
            </a:r>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75</a:t>
            </a:fld>
            <a:endParaRPr lang="en-US"/>
          </a:p>
        </p:txBody>
      </p:sp>
      <p:sp>
        <p:nvSpPr>
          <p:cNvPr id="5" name="Footer Placeholder 5">
            <a:extLst>
              <a:ext uri="{FF2B5EF4-FFF2-40B4-BE49-F238E27FC236}">
                <a16:creationId xmlns:a16="http://schemas.microsoft.com/office/drawing/2014/main" id="{D3FFB6AB-32F7-4A32-B9CC-B1F00A6C59E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440652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62614"/>
          </a:xfrm>
        </p:spPr>
        <p:txBody>
          <a:bodyPr/>
          <a:lstStyle/>
          <a:p>
            <a:r>
              <a:rPr lang="fr-FR" b="1" dirty="0"/>
              <a:t>Dites</a:t>
            </a:r>
            <a:r>
              <a:rPr lang="fr-FR" dirty="0"/>
              <a:t> : Si la personne répond « oui » à trois de ces questions ou plus, elle peut être exposée à un risque immédiat de violence particulièrement élevée. Même une réponse « oui » pourrait signifier que le client court un risque immédiat élevé de violence, car bon nombre des formes de violence décrites sont assez graves.</a:t>
            </a:r>
          </a:p>
          <a:p>
            <a:endParaRPr lang="fr-FR" dirty="0"/>
          </a:p>
          <a:p>
            <a:r>
              <a:rPr lang="fr-FR" dirty="0"/>
              <a:t>Si vous avez des inquiétudes concernant la sécurité du client et ne pensez pas qu’il puisse rentrer chez lui en toute sécurité, dites: « Je suis préoccupé par votre sécurité. Discutons de ce qu'il faut faire pour ne pas être blessé. »</a:t>
            </a:r>
          </a:p>
          <a:p>
            <a:endParaRPr lang="fr-FR" dirty="0"/>
          </a:p>
          <a:p>
            <a:r>
              <a:rPr lang="fr-FR" dirty="0"/>
              <a:t>En fonction de ce que le client préfère, du type de réseau social dont il fait partie, des ressources disponibles dans les services formels de VBG et de ce qui est sûr pour cette personne, le client peut souhaiter contacter la police ou trouver un autre endroit pour rester pour le court terme ou à long terme. Bien que les abris soient souvent pleins ou ne soient pas disponibles pour les populations clés, il est toujours possible de penser à des endroits sûrs avec le client. Ceux-ci pourraient inclure rester avec un ami ou un parent ou même une église ou un autre lieu de culte. Par exemple, dans certains contextes où les abris ne sont disponibles que pour les femmes dans des relations abusives, les programmeurs VIH ont travaillé avec des temples bouddhistes pour aménager des lieux sûrs à court terme pour les hommes ayant des rapports sexuels avec des hommes.</a:t>
            </a:r>
          </a:p>
          <a:p>
            <a:endParaRPr lang="en-GB"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76</a:t>
            </a:fld>
            <a:endParaRPr lang="en-US"/>
          </a:p>
        </p:txBody>
      </p:sp>
      <p:sp>
        <p:nvSpPr>
          <p:cNvPr id="5" name="Footer Placeholder 5">
            <a:extLst>
              <a:ext uri="{FF2B5EF4-FFF2-40B4-BE49-F238E27FC236}">
                <a16:creationId xmlns:a16="http://schemas.microsoft.com/office/drawing/2014/main" id="{BF018620-F185-4F6B-839F-B5A846B90565}"/>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402162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Lorsqu'une personne ne se sent pas en sécurité ou que vous estimez que son risque est élevé, il faudra l'aider à élaborer un plan de sécurité.</a:t>
            </a:r>
          </a:p>
          <a:p>
            <a:endParaRPr lang="fr-FR" dirty="0"/>
          </a:p>
          <a:p>
            <a:r>
              <a:rPr lang="fr-FR" dirty="0"/>
              <a:t>Il y a des questions spécifiques à poser pour aider quelqu'un à élaborer un plan de sécurité. Vous n'êtes pas tenu de leur dire comment se mettre en sécurité, mais plutôt leur poser des questions qui les aideront à réfléchir à ce qu'ils peuvent faire. </a:t>
            </a:r>
          </a:p>
          <a:p>
            <a:endParaRPr lang="fr-FR" dirty="0"/>
          </a:p>
          <a:p>
            <a:r>
              <a:rPr lang="fr-FR" i="1" dirty="0"/>
              <a:t>Passez en revue les questions à poser, comme indiqué dans l'aide-mémoire.</a:t>
            </a:r>
            <a:endParaRPr lang="en-US"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77</a:t>
            </a:fld>
            <a:endParaRPr lang="en-US"/>
          </a:p>
        </p:txBody>
      </p:sp>
      <p:sp>
        <p:nvSpPr>
          <p:cNvPr id="5" name="Footer Placeholder 5">
            <a:extLst>
              <a:ext uri="{FF2B5EF4-FFF2-40B4-BE49-F238E27FC236}">
                <a16:creationId xmlns:a16="http://schemas.microsoft.com/office/drawing/2014/main" id="{DD8858CA-AF1D-469F-AF7C-3B13192C802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2508671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25274" cy="4383854"/>
          </a:xfrm>
        </p:spPr>
        <p:txBody>
          <a:bodyPr/>
          <a:lstStyle/>
          <a:p>
            <a:pPr>
              <a:lnSpc>
                <a:spcPct val="95000"/>
              </a:lnSpc>
              <a:spcBef>
                <a:spcPts val="600"/>
              </a:spcBef>
            </a:pPr>
            <a:r>
              <a:rPr lang="fr-FR" b="1" dirty="0"/>
              <a:t>Dites</a:t>
            </a:r>
            <a:r>
              <a:rPr lang="fr-FR" dirty="0"/>
              <a:t> : Nous savons que la COVID-19 a rendu la planification de la sécurité encore plus importante, en particulier lorsque des personnes sont forcées de se trouver au même endroit qu'un partenaire violent. Voici quelques stratégies qui peuvent être utiles, même si quelqu'un est forcé de se trouver au même endroit que son agresseur.</a:t>
            </a:r>
          </a:p>
          <a:p>
            <a:pPr>
              <a:lnSpc>
                <a:spcPct val="95000"/>
              </a:lnSpc>
              <a:spcBef>
                <a:spcPts val="600"/>
              </a:spcBef>
            </a:pPr>
            <a:r>
              <a:rPr lang="fr-FR" i="1" dirty="0"/>
              <a:t>Passez en revue les stratégies sur la diapositive.</a:t>
            </a:r>
          </a:p>
          <a:p>
            <a:pPr>
              <a:lnSpc>
                <a:spcPct val="95000"/>
              </a:lnSpc>
              <a:spcBef>
                <a:spcPts val="600"/>
              </a:spcBef>
            </a:pPr>
            <a:r>
              <a:rPr lang="fr-FR" b="1" dirty="0"/>
              <a:t>Dites</a:t>
            </a:r>
            <a:r>
              <a:rPr lang="fr-FR" dirty="0"/>
              <a:t>: Lorsque vous déployez cette formation, vous pouvez modifier les questions 5 et 6 pour fournir réellement ces informations à vos clients. Ainsi, au lieu de leur demander s'ils connaissent des organisations, vous pouvez partager les noms des organisations avec eux et leur demander s'ils aimeraient être connectés à l'un des services qu'ils fournissent.</a:t>
            </a:r>
          </a:p>
          <a:p>
            <a:pPr>
              <a:lnSpc>
                <a:spcPct val="95000"/>
              </a:lnSpc>
              <a:spcBef>
                <a:spcPts val="600"/>
              </a:spcBef>
            </a:pPr>
            <a:r>
              <a:rPr lang="fr-FR" i="1" dirty="0"/>
              <a:t>Faites avancer la diapositive pour révéler la demande en bas</a:t>
            </a:r>
            <a:r>
              <a:rPr lang="fr-FR" dirty="0"/>
              <a:t>.</a:t>
            </a:r>
          </a:p>
          <a:p>
            <a:pPr>
              <a:lnSpc>
                <a:spcPct val="95000"/>
              </a:lnSpc>
              <a:spcBef>
                <a:spcPts val="600"/>
              </a:spcBef>
            </a:pPr>
            <a:r>
              <a:rPr lang="fr-FR" b="1" dirty="0"/>
              <a:t>Dites </a:t>
            </a:r>
            <a:r>
              <a:rPr lang="fr-FR" dirty="0"/>
              <a:t>: Jetez un œil à ces stratégies que les survivants peuvent utiliser. L'une de ces questions pourrait-elle être utile dans votre contexte ? Veuillez saisir les chiffres pertinents dans la messagerie.</a:t>
            </a:r>
          </a:p>
          <a:p>
            <a:pPr>
              <a:lnSpc>
                <a:spcPct val="95000"/>
              </a:lnSpc>
              <a:spcBef>
                <a:spcPts val="600"/>
              </a:spcBef>
            </a:pPr>
            <a:r>
              <a:rPr lang="fr-FR" i="1" dirty="0"/>
              <a:t>Attendez les réponses des participants</a:t>
            </a:r>
            <a:r>
              <a:rPr lang="fr-FR" dirty="0"/>
              <a:t>.</a:t>
            </a:r>
          </a:p>
          <a:p>
            <a:pPr>
              <a:lnSpc>
                <a:spcPct val="95000"/>
              </a:lnSpc>
              <a:spcBef>
                <a:spcPts val="600"/>
              </a:spcBef>
            </a:pPr>
            <a:r>
              <a:rPr lang="fr-FR" b="1" dirty="0"/>
              <a:t>Dites </a:t>
            </a:r>
            <a:r>
              <a:rPr lang="fr-FR" dirty="0"/>
              <a:t>: L’important dans les stratégies de sécurité est qu’elles ne fonctionnent que si elles répondent aux besoins du survivant. Il peut être utile de poser des questions sur de nombreuses options différentes, de sorte que le survivant en ressorte avec au moins une ou deux qu'il peut utiliser.</a:t>
            </a:r>
          </a:p>
          <a:p>
            <a:pPr>
              <a:lnSpc>
                <a:spcPct val="95000"/>
              </a:lnSpc>
              <a:spcBef>
                <a:spcPts val="600"/>
              </a:spcBef>
            </a:pPr>
            <a:r>
              <a:rPr lang="fr-FR" b="1" i="1" dirty="0"/>
              <a:t>Remarque </a:t>
            </a:r>
            <a:r>
              <a:rPr lang="fr-FR" i="1" dirty="0"/>
              <a:t>: Reportez-vous au Manuel du facilitateur pour des instructions plus détaillées sur cette activité.</a:t>
            </a:r>
          </a:p>
        </p:txBody>
      </p:sp>
      <p:sp>
        <p:nvSpPr>
          <p:cNvPr id="4" name="Slide Number Placeholder 3"/>
          <p:cNvSpPr>
            <a:spLocks noGrp="1"/>
          </p:cNvSpPr>
          <p:nvPr>
            <p:ph type="sldNum" sz="quarter" idx="5"/>
          </p:nvPr>
        </p:nvSpPr>
        <p:spPr/>
        <p:txBody>
          <a:bodyPr/>
          <a:lstStyle/>
          <a:p>
            <a:fld id="{8D8D3582-6D6B-438A-82FF-FE0768558734}" type="slidenum">
              <a:rPr lang="en-US" smtClean="0"/>
              <a:pPr/>
              <a:t>78</a:t>
            </a:fld>
            <a:endParaRPr lang="en-US"/>
          </a:p>
        </p:txBody>
      </p:sp>
      <p:sp>
        <p:nvSpPr>
          <p:cNvPr id="5" name="Footer Placeholder 5">
            <a:extLst>
              <a:ext uri="{FF2B5EF4-FFF2-40B4-BE49-F238E27FC236}">
                <a16:creationId xmlns:a16="http://schemas.microsoft.com/office/drawing/2014/main" id="{B70E4A8D-5D0B-4BCD-A2C9-C4586FE5D08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1483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Enfin, le </a:t>
            </a:r>
            <a:r>
              <a:rPr lang="fr-FR" b="0" dirty="0"/>
              <a:t>S dans LIVES </a:t>
            </a:r>
            <a:r>
              <a:rPr lang="fr-FR" dirty="0"/>
              <a:t>représente </a:t>
            </a:r>
            <a:r>
              <a:rPr lang="fr-FR" dirty="0">
                <a:cs typeface="Arial" panose="020B0604020202020204" pitchFamily="34" charset="0"/>
              </a:rPr>
              <a:t>« </a:t>
            </a:r>
            <a:r>
              <a:rPr lang="fr-FR" dirty="0"/>
              <a:t>Assistance </a:t>
            </a:r>
            <a:r>
              <a:rPr lang="fr-FR" dirty="0">
                <a:cs typeface="Calibri" panose="020F0502020204030204" pitchFamily="34" charset="0"/>
              </a:rPr>
              <a:t>»</a:t>
            </a:r>
            <a:r>
              <a:rPr lang="fr-FR" dirty="0"/>
              <a:t>. Cette étape reconnaît que le professionnel de santé n'est qu'un point d'entrée dans les services et ne peut pas répondre à tous les besoins des victimes. </a:t>
            </a:r>
          </a:p>
          <a:p>
            <a:endParaRPr lang="fr-FR" dirty="0"/>
          </a:p>
          <a:p>
            <a:r>
              <a:rPr lang="fr-FR" i="1" dirty="0"/>
              <a:t>Revoir le contenu de la diapositive.</a:t>
            </a:r>
          </a:p>
        </p:txBody>
      </p:sp>
      <p:sp>
        <p:nvSpPr>
          <p:cNvPr id="4" name="Slide Number Placeholder 3"/>
          <p:cNvSpPr>
            <a:spLocks noGrp="1"/>
          </p:cNvSpPr>
          <p:nvPr>
            <p:ph type="sldNum" sz="quarter" idx="10"/>
          </p:nvPr>
        </p:nvSpPr>
        <p:spPr/>
        <p:txBody>
          <a:bodyPr/>
          <a:lstStyle/>
          <a:p>
            <a:fld id="{6CB466E0-0366-FE4D-8716-9453F7A07CCD}" type="slidenum">
              <a:rPr lang="en-US" smtClean="0"/>
              <a:pPr/>
              <a:t>79</a:t>
            </a:fld>
            <a:endParaRPr lang="en-US"/>
          </a:p>
        </p:txBody>
      </p:sp>
      <p:sp>
        <p:nvSpPr>
          <p:cNvPr id="5" name="Footer Placeholder 5">
            <a:extLst>
              <a:ext uri="{FF2B5EF4-FFF2-40B4-BE49-F238E27FC236}">
                <a16:creationId xmlns:a16="http://schemas.microsoft.com/office/drawing/2014/main" id="{C6D6C0E5-6D0F-481F-833B-917C07E67DFC}"/>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849202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1" dirty="0"/>
              <a:t>Revoir le contenu de la diapositive.</a:t>
            </a:r>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8</a:t>
            </a:fld>
            <a:endParaRPr lang="en-US"/>
          </a:p>
        </p:txBody>
      </p:sp>
      <p:sp>
        <p:nvSpPr>
          <p:cNvPr id="5" name="Footer Placeholder 5">
            <a:extLst>
              <a:ext uri="{FF2B5EF4-FFF2-40B4-BE49-F238E27FC236}">
                <a16:creationId xmlns:a16="http://schemas.microsoft.com/office/drawing/2014/main" id="{09E7D92E-E21B-477E-962D-1DDFC90C7EA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2738740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23361"/>
            <a:ext cx="5486400" cy="4872445"/>
          </a:xfrm>
        </p:spPr>
        <p:txBody>
          <a:bodyPr>
            <a:normAutofit/>
          </a:bodyPr>
          <a:lstStyle/>
          <a:p>
            <a:pPr marL="0" indent="0">
              <a:buFont typeface="Arial" panose="020B0604020202020204" pitchFamily="34" charset="0"/>
              <a:buNone/>
            </a:pPr>
            <a:r>
              <a:rPr lang="fr-FR" b="1" dirty="0"/>
              <a:t>Dites</a:t>
            </a:r>
            <a:r>
              <a:rPr lang="fr-FR" dirty="0"/>
              <a:t> : Avant de poursuivre, parlons de ce vers quoi vous pouvez canaliser un survivant. Votre établissement doit avoir un répertoire de services avec les informations sur les services disponibles pour les victimes de violence.</a:t>
            </a:r>
          </a:p>
          <a:p>
            <a:pPr marL="0" indent="0">
              <a:buFont typeface="Arial" panose="020B0604020202020204" pitchFamily="34" charset="0"/>
              <a:buNone/>
            </a:pPr>
            <a:endParaRPr lang="fr-FR" dirty="0"/>
          </a:p>
          <a:p>
            <a:pPr marL="0" indent="0">
              <a:buFont typeface="Arial" panose="020B0604020202020204" pitchFamily="34" charset="0"/>
              <a:buNone/>
            </a:pPr>
            <a:r>
              <a:rPr lang="fr-FR" b="1" i="1" dirty="0"/>
              <a:t>Remarque</a:t>
            </a:r>
            <a:r>
              <a:rPr lang="fr-FR" i="1" dirty="0"/>
              <a:t> : Reportez-vous au Manuel du Formateur pour des instructions plus détaillées sur cette activité.</a:t>
            </a:r>
          </a:p>
        </p:txBody>
      </p:sp>
      <p:sp>
        <p:nvSpPr>
          <p:cNvPr id="4" name="Slide Number Placeholder 3"/>
          <p:cNvSpPr>
            <a:spLocks noGrp="1"/>
          </p:cNvSpPr>
          <p:nvPr>
            <p:ph type="sldNum" sz="quarter" idx="10"/>
          </p:nvPr>
        </p:nvSpPr>
        <p:spPr/>
        <p:txBody>
          <a:bodyPr/>
          <a:lstStyle/>
          <a:p>
            <a:fld id="{A63EBE9A-FCE8-42AC-A6A7-1FC1EFE97FEB}" type="slidenum">
              <a:rPr lang="en-US" smtClean="0"/>
              <a:pPr/>
              <a:t>80</a:t>
            </a:fld>
            <a:endParaRPr lang="en-US" dirty="0"/>
          </a:p>
        </p:txBody>
      </p:sp>
      <p:sp>
        <p:nvSpPr>
          <p:cNvPr id="5" name="Footer Placeholder 5">
            <a:extLst>
              <a:ext uri="{FF2B5EF4-FFF2-40B4-BE49-F238E27FC236}">
                <a16:creationId xmlns:a16="http://schemas.microsoft.com/office/drawing/2014/main" id="{358B48DA-0056-4A64-8AC3-9BC789A1B11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507276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a:t>
            </a:r>
            <a:r>
              <a:rPr lang="fr-FR" b="0" dirty="0"/>
              <a:t>Pour réussir une recommandation, il faut donner au client des informations sur lesquelles il peut agir. Cela est particulièrement vrai si la personne est nerveuse ou ambivalente quant au suivi de la référence.</a:t>
            </a:r>
            <a:endParaRPr lang="en-US" b="0" dirty="0"/>
          </a:p>
          <a:p>
            <a:endParaRPr lang="en-US" dirty="0"/>
          </a:p>
          <a:p>
            <a:r>
              <a:rPr lang="fr-FR" i="1" dirty="0"/>
              <a:t>Passez en revue le scénario et posez la question</a:t>
            </a:r>
            <a:r>
              <a:rPr lang="en-US" i="1" dirty="0"/>
              <a:t>.</a:t>
            </a:r>
          </a:p>
          <a:p>
            <a:endParaRPr lang="en-US" i="1" dirty="0"/>
          </a:p>
          <a:p>
            <a:r>
              <a:rPr lang="fr-FR" i="1" dirty="0"/>
              <a:t>Demandez aux participants de partager des idées dans la messagerie</a:t>
            </a:r>
            <a:r>
              <a:rPr lang="en-US" i="1" dirty="0"/>
              <a:t>.</a:t>
            </a:r>
          </a:p>
          <a:p>
            <a:endParaRPr lang="en-US" i="1" dirty="0"/>
          </a:p>
          <a:p>
            <a:r>
              <a:rPr lang="fr-FR" i="1" dirty="0"/>
              <a:t>Faites avancer la diapositive pour révéler les réponses.</a:t>
            </a:r>
            <a:endParaRPr lang="en-US" i="1" dirty="0"/>
          </a:p>
          <a:p>
            <a:endParaRPr lang="en-US" i="1" dirty="0"/>
          </a:p>
          <a:p>
            <a:r>
              <a:rPr lang="en-US" b="1" i="0" dirty="0" err="1"/>
              <a:t>Dites</a:t>
            </a:r>
            <a:r>
              <a:rPr lang="en-US" b="1" i="0" dirty="0"/>
              <a:t> </a:t>
            </a:r>
            <a:r>
              <a:rPr lang="en-US" i="0" dirty="0"/>
              <a:t>: </a:t>
            </a:r>
            <a:r>
              <a:rPr lang="fr-FR" i="0" dirty="0"/>
              <a:t>Lorsque nous donnons une recommandation incomplète, comme le simple fait de donner le nom de l'organisation, nous réduisons la probabilité que le survivant obtienne l'aide dont il a besoin. Lorsque vous donnez une référence, donnez toutes les informations que vous souhaiteriez avoir sur le service disponible</a:t>
            </a:r>
            <a:r>
              <a:rPr lang="en-US" i="0" dirty="0"/>
              <a:t>.</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t>Remarque </a:t>
            </a:r>
            <a:r>
              <a:rPr lang="fr-FR" i="1" dirty="0"/>
              <a:t>:</a:t>
            </a:r>
            <a:r>
              <a:rPr lang="fr-FR" b="1" i="1" dirty="0"/>
              <a:t> </a:t>
            </a:r>
            <a:r>
              <a:rPr lang="fr-FR" b="0" i="1" dirty="0"/>
              <a:t>Reportez-vous au manuel du facilitateur pour des instructions plus détaillées sur cette activité</a:t>
            </a:r>
            <a:r>
              <a:rPr lang="fr-FR" b="1" i="1" dirty="0"/>
              <a:t>.</a:t>
            </a:r>
            <a:endParaRPr lang="en-US" i="0" dirty="0"/>
          </a:p>
        </p:txBody>
      </p:sp>
      <p:sp>
        <p:nvSpPr>
          <p:cNvPr id="4" name="Slide Number Placeholder 3"/>
          <p:cNvSpPr>
            <a:spLocks noGrp="1"/>
          </p:cNvSpPr>
          <p:nvPr>
            <p:ph type="sldNum" sz="quarter" idx="5"/>
          </p:nvPr>
        </p:nvSpPr>
        <p:spPr/>
        <p:txBody>
          <a:bodyPr/>
          <a:lstStyle/>
          <a:p>
            <a:fld id="{8D8D3582-6D6B-438A-82FF-FE0768558734}" type="slidenum">
              <a:rPr lang="en-US" smtClean="0"/>
              <a:t>81</a:t>
            </a:fld>
            <a:endParaRPr lang="en-US"/>
          </a:p>
        </p:txBody>
      </p:sp>
      <p:sp>
        <p:nvSpPr>
          <p:cNvPr id="5" name="Footer Placeholder 5">
            <a:extLst>
              <a:ext uri="{FF2B5EF4-FFF2-40B4-BE49-F238E27FC236}">
                <a16:creationId xmlns:a16="http://schemas.microsoft.com/office/drawing/2014/main" id="{9546251E-4AB8-4CD4-9825-3E4461768EC8}"/>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5318567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123148"/>
            <a:ext cx="5486400" cy="3600450"/>
          </a:xfrm>
        </p:spPr>
        <p:txBody>
          <a:bodyPr/>
          <a:lstStyle/>
          <a:p>
            <a:r>
              <a:rPr lang="fr-FR" b="1" dirty="0"/>
              <a:t>Dites</a:t>
            </a:r>
            <a:r>
              <a:rPr lang="fr-FR" dirty="0"/>
              <a:t> : Voici les informations que vous devez mettre à disposition par rapport à chaque service de réponse à la violence auquel vous pouvez référer la personne. En tant que prestataire, vous voulez savoir que vous envoyez votre client à un endroit qui le soutiendra et qui sera ouvert. Il existe de nombreuses histoires horribles sur des victimes de violence qui se</a:t>
            </a:r>
            <a:r>
              <a:rPr lang="fr-FR" baseline="0" dirty="0"/>
              <a:t> font canaliser vers un service d</a:t>
            </a:r>
            <a:r>
              <a:rPr lang="fr-FR" dirty="0"/>
              <a:t>'aide pour ne trouver personne là-bas. Dans certains cas, ils ne viennent plus demander de l’aide après. Il peut aussi arriver qu’une victime se rende dans un service pour s’entendre dire qu’elle ne fait pas partie de la population à laquelle le service est destiné. C’est possible que cela arrive à une femme transgenre cherchant de l’aide dans un refuge pour femmes. Assurez-vous de savoir qui le service est prêt à servir de manière non </a:t>
            </a:r>
            <a:r>
              <a:rPr lang="fr-FR" dirty="0" err="1"/>
              <a:t>stigmatisante</a:t>
            </a:r>
            <a:r>
              <a:rPr lang="fr-FR" dirty="0"/>
              <a:t> avant d'envoyer quelqu'un là-bas.</a:t>
            </a:r>
          </a:p>
          <a:p>
            <a:endParaRPr lang="fr-FR" dirty="0"/>
          </a:p>
          <a:p>
            <a:r>
              <a:rPr lang="fr-FR" b="1" i="1" dirty="0"/>
              <a:t>Remarque</a:t>
            </a:r>
            <a:r>
              <a:rPr lang="fr-FR" i="1" dirty="0"/>
              <a:t> : Si vous disposez d'un annuaire de services, présentez-le ici. Si toutes ces informations ne font pas partie de ce répertoire, discutez avec les agents de santé de la façon dont vous allez adapter / réviser le répertoire.</a:t>
            </a:r>
            <a:endParaRPr lang="en-US" i="1"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82</a:t>
            </a:fld>
            <a:endParaRPr lang="en-US" dirty="0"/>
          </a:p>
        </p:txBody>
      </p:sp>
      <p:sp>
        <p:nvSpPr>
          <p:cNvPr id="5" name="Footer Placeholder 5">
            <a:extLst>
              <a:ext uri="{FF2B5EF4-FFF2-40B4-BE49-F238E27FC236}">
                <a16:creationId xmlns:a16="http://schemas.microsoft.com/office/drawing/2014/main" id="{91A8DD9C-97BF-45ED-9A04-98FE389F673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858301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41363"/>
            <a:ext cx="5584825" cy="3141662"/>
          </a:xfrm>
        </p:spPr>
      </p:sp>
      <p:sp>
        <p:nvSpPr>
          <p:cNvPr id="3" name="Notes Placeholder 2"/>
          <p:cNvSpPr>
            <a:spLocks noGrp="1"/>
          </p:cNvSpPr>
          <p:nvPr>
            <p:ph type="body" idx="1"/>
          </p:nvPr>
        </p:nvSpPr>
        <p:spPr>
          <a:xfrm>
            <a:off x="685800" y="4102600"/>
            <a:ext cx="5486400" cy="3600450"/>
          </a:xfrm>
        </p:spPr>
        <p:txBody>
          <a:bodyPr/>
          <a:lstStyle/>
          <a:p>
            <a:r>
              <a:rPr lang="fr-FR" b="1" dirty="0"/>
              <a:t>Dites</a:t>
            </a:r>
            <a:r>
              <a:rPr lang="fr-FR" dirty="0"/>
              <a:t> : Si la victime a subi des violences sexuelles, n'oubliez pas qu'il existe des services qui sont nécessaires immédiatement .</a:t>
            </a:r>
          </a:p>
          <a:p>
            <a:endParaRPr lang="fr-FR" dirty="0"/>
          </a:p>
          <a:p>
            <a:r>
              <a:rPr lang="fr-FR" i="1" dirty="0"/>
              <a:t>Passez en revue le contenu de la diapositive</a:t>
            </a:r>
            <a:r>
              <a:rPr lang="fr-FR" dirty="0"/>
              <a:t>.</a:t>
            </a:r>
          </a:p>
          <a:p>
            <a:endParaRPr lang="fr-FR" dirty="0"/>
          </a:p>
          <a:p>
            <a:r>
              <a:rPr lang="fr-FR" i="1" dirty="0"/>
              <a:t>Ajoutez vos propres informations sur l'accès local à la PPE et à la contraception d'urgence avant de déployer la formation auprès des travailleurs de la santé.</a:t>
            </a:r>
            <a:endParaRPr lang="en-US" i="1"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83</a:t>
            </a:fld>
            <a:endParaRPr lang="en-US" dirty="0"/>
          </a:p>
        </p:txBody>
      </p:sp>
      <p:sp>
        <p:nvSpPr>
          <p:cNvPr id="5" name="Footer Placeholder 5">
            <a:extLst>
              <a:ext uri="{FF2B5EF4-FFF2-40B4-BE49-F238E27FC236}">
                <a16:creationId xmlns:a16="http://schemas.microsoft.com/office/drawing/2014/main" id="{5BC85A55-1637-41DC-91CC-BFE992915B1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3364967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dirty="0"/>
              <a:t>Dites</a:t>
            </a:r>
            <a:r>
              <a:rPr lang="fr-FR" i="0" dirty="0"/>
              <a:t> : Il existe des moyens d'orientation qui augmentent la probabilité que quelqu'un va effectivement s’orienter vers les services</a:t>
            </a:r>
            <a:r>
              <a:rPr lang="fr-FR" i="0" baseline="0" dirty="0"/>
              <a:t> proposés</a:t>
            </a:r>
            <a:r>
              <a:rPr lang="fr-FR" baseline="0" dirty="0"/>
              <a:t>.</a:t>
            </a:r>
            <a:endParaRPr lang="fr-FR" dirty="0"/>
          </a:p>
          <a:p>
            <a:endParaRPr lang="fr-FR" dirty="0"/>
          </a:p>
          <a:p>
            <a:r>
              <a:rPr lang="fr-FR" i="1" dirty="0"/>
              <a:t>Passez en revue le contenu de la diapo</a:t>
            </a:r>
            <a:r>
              <a:rPr lang="fr-FR" dirty="0"/>
              <a:t>.</a:t>
            </a:r>
          </a:p>
        </p:txBody>
      </p:sp>
      <p:sp>
        <p:nvSpPr>
          <p:cNvPr id="4" name="Slide Number Placeholder 3"/>
          <p:cNvSpPr>
            <a:spLocks noGrp="1"/>
          </p:cNvSpPr>
          <p:nvPr>
            <p:ph type="sldNum" sz="quarter" idx="5"/>
          </p:nvPr>
        </p:nvSpPr>
        <p:spPr/>
        <p:txBody>
          <a:bodyPr/>
          <a:lstStyle/>
          <a:p>
            <a:fld id="{9AA269E5-789A-4D39-AC6D-24DE67320D1E}" type="slidenum">
              <a:rPr lang="en-US" smtClean="0"/>
              <a:pPr/>
              <a:t>84</a:t>
            </a:fld>
            <a:endParaRPr lang="en-US"/>
          </a:p>
        </p:txBody>
      </p:sp>
      <p:sp>
        <p:nvSpPr>
          <p:cNvPr id="5" name="Footer Placeholder 5">
            <a:extLst>
              <a:ext uri="{FF2B5EF4-FFF2-40B4-BE49-F238E27FC236}">
                <a16:creationId xmlns:a16="http://schemas.microsoft.com/office/drawing/2014/main" id="{0987C772-0645-4033-A189-A95CE502B36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63138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r>
              <a:rPr lang="fr-FR" b="1" kern="1200" dirty="0">
                <a:solidFill>
                  <a:schemeClr val="tx1"/>
                </a:solidFill>
                <a:effectLst/>
                <a:ea typeface="+mn-ea"/>
                <a:cs typeface="+mn-cs"/>
              </a:rPr>
              <a:t>Dites</a:t>
            </a:r>
            <a:r>
              <a:rPr lang="fr-FR" kern="1200" dirty="0">
                <a:solidFill>
                  <a:schemeClr val="tx1"/>
                </a:solidFill>
                <a:effectLst/>
                <a:ea typeface="+mn-ea"/>
                <a:cs typeface="+mn-cs"/>
              </a:rPr>
              <a:t> : Dans le cadre de la</a:t>
            </a:r>
            <a:r>
              <a:rPr lang="fr-FR" kern="1200" baseline="0" dirty="0">
                <a:solidFill>
                  <a:schemeClr val="tx1"/>
                </a:solidFill>
                <a:effectLst/>
                <a:ea typeface="+mn-ea"/>
                <a:cs typeface="+mn-cs"/>
              </a:rPr>
              <a:t> </a:t>
            </a:r>
            <a:r>
              <a:rPr lang="fr-FR" kern="1200" dirty="0">
                <a:solidFill>
                  <a:schemeClr val="tx1"/>
                </a:solidFill>
                <a:effectLst/>
                <a:ea typeface="+mn-ea"/>
                <a:cs typeface="+mn-cs"/>
              </a:rPr>
              <a:t>référence, aider les victimes à identifier leurs propres forces et réseaux. Cela peut également se faire par le biais de questions. </a:t>
            </a:r>
          </a:p>
          <a:p>
            <a:pPr marL="0" lvl="0" indent="0">
              <a:buFont typeface="Arial" panose="020B0604020202020204" pitchFamily="34" charset="0"/>
              <a:buNone/>
            </a:pPr>
            <a:endParaRPr lang="fr-FR" kern="1200" dirty="0">
              <a:solidFill>
                <a:schemeClr val="tx1"/>
              </a:solidFill>
              <a:effectLst/>
              <a:ea typeface="+mn-ea"/>
              <a:cs typeface="+mn-cs"/>
            </a:endParaRPr>
          </a:p>
          <a:p>
            <a:pPr marL="0" lvl="0" indent="0">
              <a:buFont typeface="Arial" panose="020B0604020202020204" pitchFamily="34" charset="0"/>
              <a:buNone/>
            </a:pPr>
            <a:r>
              <a:rPr lang="fr-FR" i="1" kern="1200" dirty="0">
                <a:solidFill>
                  <a:schemeClr val="tx1"/>
                </a:solidFill>
                <a:effectLst/>
                <a:ea typeface="+mn-ea"/>
                <a:cs typeface="+mn-cs"/>
              </a:rPr>
              <a:t>Passez en revue le contenu de la  diapositive</a:t>
            </a:r>
            <a:r>
              <a:rPr lang="fr-FR" kern="1200" dirty="0">
                <a:solidFill>
                  <a:schemeClr val="tx1"/>
                </a:solidFill>
                <a:effectLst/>
                <a:ea typeface="+mn-ea"/>
                <a:cs typeface="+mn-cs"/>
              </a:rPr>
              <a:t>.</a:t>
            </a:r>
          </a:p>
          <a:p>
            <a:pPr marL="0" lvl="0" indent="0">
              <a:buFont typeface="Arial" panose="020B0604020202020204" pitchFamily="34" charset="0"/>
              <a:buNone/>
            </a:pPr>
            <a:endParaRPr lang="fr-FR" kern="1200" dirty="0">
              <a:solidFill>
                <a:schemeClr val="tx1"/>
              </a:solidFill>
              <a:effectLst/>
              <a:ea typeface="+mn-ea"/>
              <a:cs typeface="+mn-cs"/>
            </a:endParaRPr>
          </a:p>
          <a:p>
            <a:pPr marL="0" lvl="0" indent="0">
              <a:buFont typeface="Arial" panose="020B0604020202020204" pitchFamily="34" charset="0"/>
              <a:buNone/>
            </a:pPr>
            <a:r>
              <a:rPr lang="fr-FR" b="1" kern="1200" dirty="0">
                <a:solidFill>
                  <a:schemeClr val="tx1"/>
                </a:solidFill>
                <a:effectLst/>
                <a:ea typeface="+mn-ea"/>
                <a:cs typeface="+mn-cs"/>
              </a:rPr>
              <a:t>Dites</a:t>
            </a:r>
            <a:r>
              <a:rPr lang="fr-FR" kern="1200" dirty="0">
                <a:solidFill>
                  <a:schemeClr val="tx1"/>
                </a:solidFill>
                <a:effectLst/>
                <a:ea typeface="+mn-ea"/>
                <a:cs typeface="+mn-cs"/>
              </a:rPr>
              <a:t> : N'oubliez pas que ce n'est pas votre travail de </a:t>
            </a:r>
            <a:r>
              <a:rPr lang="fr-FR" kern="1200" dirty="0">
                <a:solidFill>
                  <a:schemeClr val="tx1"/>
                </a:solidFill>
                <a:effectLst/>
                <a:ea typeface="+mn-ea"/>
                <a:cs typeface="Arial" panose="020B0604020202020204" pitchFamily="34" charset="0"/>
              </a:rPr>
              <a:t>« </a:t>
            </a:r>
            <a:r>
              <a:rPr lang="fr-FR" kern="1200" dirty="0">
                <a:solidFill>
                  <a:schemeClr val="tx1"/>
                </a:solidFill>
                <a:effectLst/>
                <a:ea typeface="+mn-ea"/>
                <a:cs typeface="+mn-cs"/>
              </a:rPr>
              <a:t>sauver </a:t>
            </a:r>
            <a:r>
              <a:rPr lang="fr-FR" kern="1200" dirty="0">
                <a:solidFill>
                  <a:schemeClr val="tx1"/>
                </a:solidFill>
                <a:effectLst/>
                <a:ea typeface="+mn-ea"/>
                <a:cs typeface="Calibri" panose="020F0502020204030204" pitchFamily="34" charset="0"/>
              </a:rPr>
              <a:t>»</a:t>
            </a:r>
            <a:r>
              <a:rPr lang="fr-FR" kern="1200" dirty="0">
                <a:solidFill>
                  <a:schemeClr val="tx1"/>
                </a:solidFill>
                <a:effectLst/>
                <a:ea typeface="+mn-ea"/>
                <a:cs typeface="+mn-cs"/>
              </a:rPr>
              <a:t> la personne. Vous aidez à rendre le contrôle à la victime en lui donnant des options et en lui faisant savoir que vous la soutiendrez dans sa prise de décision.</a:t>
            </a:r>
          </a:p>
          <a:p>
            <a:pPr marL="0" lvl="0" indent="0">
              <a:buFont typeface="Arial" panose="020B0604020202020204" pitchFamily="34" charset="0"/>
              <a:buNone/>
            </a:pPr>
            <a:endParaRPr lang="fr-FR" kern="1200" dirty="0">
              <a:solidFill>
                <a:schemeClr val="tx1"/>
              </a:solidFill>
              <a:effectLst/>
              <a:ea typeface="+mn-ea"/>
              <a:cs typeface="+mn-cs"/>
            </a:endParaRPr>
          </a:p>
          <a:p>
            <a:pPr marL="0" lvl="0" indent="0">
              <a:buFont typeface="Arial" panose="020B0604020202020204" pitchFamily="34" charset="0"/>
              <a:buNone/>
            </a:pPr>
            <a:r>
              <a:rPr lang="fr-FR" kern="1200" dirty="0">
                <a:solidFill>
                  <a:schemeClr val="tx1"/>
                </a:solidFill>
                <a:effectLst/>
                <a:ea typeface="+mn-ea"/>
                <a:cs typeface="+mn-cs"/>
              </a:rPr>
              <a:t>Il est également vrai qu'une personne peut ne pas être prête à demander de l'aide au-delà de la conversation avec vous. Cela ne pose pas de problème et la victime saura qu'elle peut revenir vers vous pour obtenir des informations ou se rapprocher des services dont elle aurait besoin.</a:t>
            </a: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85</a:t>
            </a:fld>
            <a:endParaRPr lang="en-US" dirty="0"/>
          </a:p>
        </p:txBody>
      </p:sp>
      <p:sp>
        <p:nvSpPr>
          <p:cNvPr id="5" name="Footer Placeholder 5">
            <a:extLst>
              <a:ext uri="{FF2B5EF4-FFF2-40B4-BE49-F238E27FC236}">
                <a16:creationId xmlns:a16="http://schemas.microsoft.com/office/drawing/2014/main" id="{870DAECF-9E6A-490C-A27F-38295DD3C83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4436587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Voyons maintenant toutes les compétences utilisées ensemble. Je vais démontrer, avec l'aide d'un participant qui se fait passer pour le client. Tout le monde observera pour me dire ce que j'ai bien fait et ce que je peux améliorer. Vous devrez également me faire savoir si j'ai utilisé chacune des compétences de LIVES. Vous pouvez les voir dans la liste de contrôle des observateurs. Notez qu'ils n'ont pas besoin d'être utilisés dans l'ordre et n'ont pas besoin d'être utilisés une seule fois. Vous essayez simplement de voir si j'ai trouvé un moyen de tous les utiliser au cours de notre conversation.</a:t>
            </a:r>
          </a:p>
          <a:p>
            <a:endParaRPr lang="fr-FR" dirty="0"/>
          </a:p>
          <a:p>
            <a:r>
              <a:rPr lang="fr-FR" i="1" dirty="0"/>
              <a:t>Faites un jeu de rôle.</a:t>
            </a:r>
          </a:p>
          <a:p>
            <a:endParaRPr lang="fr-FR" dirty="0"/>
          </a:p>
          <a:p>
            <a:r>
              <a:rPr lang="fr-FR" i="1" dirty="0"/>
              <a:t>Demandez à la personne qui se fait passer pour le client ce qu'elle ressent. Demandez ensuite aux observateurs ce qu'ils ont vu. Aidez-les à identifier tous les éléments de LIVES que vous avez utilisés. Si vous en avez manqué un ou plusieurs, attirez leur attention à</a:t>
            </a:r>
            <a:r>
              <a:rPr lang="fr-FR" i="1" baseline="0" dirty="0"/>
              <a:t> ce sujet</a:t>
            </a:r>
            <a:r>
              <a:rPr lang="fr-FR" i="1" dirty="0"/>
              <a:t>.</a:t>
            </a:r>
          </a:p>
          <a:p>
            <a:endParaRPr lang="fr-FR" dirty="0"/>
          </a:p>
          <a:p>
            <a:r>
              <a:rPr lang="fr-FR" b="1" i="1" dirty="0"/>
              <a:t>Remarque</a:t>
            </a:r>
            <a:r>
              <a:rPr lang="fr-FR" i="1" dirty="0"/>
              <a:t> : Reportez-vous au Manuel de l'animateur pour des instructions plus détaillées sur cette activité.</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86</a:t>
            </a:fld>
            <a:endParaRPr lang="en-US"/>
          </a:p>
        </p:txBody>
      </p:sp>
      <p:sp>
        <p:nvSpPr>
          <p:cNvPr id="5" name="Footer Placeholder 5">
            <a:extLst>
              <a:ext uri="{FF2B5EF4-FFF2-40B4-BE49-F238E27FC236}">
                <a16:creationId xmlns:a16="http://schemas.microsoft.com/office/drawing/2014/main" id="{750D2687-7470-4AD1-B831-9CDCDCF4C876}"/>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217122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36424"/>
            <a:ext cx="5715000" cy="4512160"/>
          </a:xfrm>
        </p:spPr>
        <p:txBody>
          <a:bodyPr/>
          <a:lstStyle/>
          <a:p>
            <a:pPr lvl="0"/>
            <a:r>
              <a:rPr lang="fr-FR" b="1" dirty="0"/>
              <a:t>Dites</a:t>
            </a:r>
            <a:r>
              <a:rPr lang="fr-FR" dirty="0"/>
              <a:t> : Maintenant, faisons cela ensemble.</a:t>
            </a:r>
          </a:p>
          <a:p>
            <a:pPr lvl="0"/>
            <a:endParaRPr lang="fr-FR" dirty="0"/>
          </a:p>
          <a:p>
            <a:pPr lvl="0"/>
            <a:r>
              <a:rPr lang="fr-FR" i="1" dirty="0"/>
              <a:t>Passez en revue les instructions sur la diapositive et distribuez des scénarios ou expliquez qu'elles sont disponibles pour utilisation. Dans une formation virtuelle, cette activité se fera sous forme de devoirs. Si les participants sont ensemble, ils peuvent suivre la formation en groupes de trois immédiatement. Chaque tour doit durer 8 minutes, suivi de plusieurs minutes d'auto-évaluation et de feedback du survivant et de l'observateur</a:t>
            </a:r>
            <a:r>
              <a:rPr lang="fr-FR" dirty="0"/>
              <a:t>.</a:t>
            </a:r>
          </a:p>
          <a:p>
            <a:pPr lvl="0"/>
            <a:endParaRPr lang="fr-FR" dirty="0"/>
          </a:p>
          <a:p>
            <a:pPr lvl="0"/>
            <a:r>
              <a:rPr lang="fr-FR" i="1" dirty="0"/>
              <a:t>Une fois que tout le monde a eu le temps de s'entraîner, demandez ce qui était difficile et ce qui était facile. Discutez d'idées supplémentaires pour qu'ils s'entraînent. Si possible, assurez-vous que quelqu'un sur place peut pratiquer avec eux et assurez-vous qu'ils sont capables d'utiliser toutes ces compétences.</a:t>
            </a:r>
          </a:p>
          <a:p>
            <a:pPr lvl="0"/>
            <a:endParaRPr lang="fr-FR" dirty="0"/>
          </a:p>
          <a:p>
            <a:pPr lvl="0"/>
            <a:r>
              <a:rPr lang="fr-FR" b="1" i="1" dirty="0"/>
              <a:t>Remarque </a:t>
            </a:r>
            <a:r>
              <a:rPr lang="fr-FR" i="1" dirty="0"/>
              <a:t>: Voir le manuel du formateur pour les scénarios.</a:t>
            </a:r>
          </a:p>
          <a:p>
            <a:pPr lvl="0"/>
            <a:endParaRPr lang="fr-FR" dirty="0"/>
          </a:p>
          <a:p>
            <a:pPr lvl="0"/>
            <a:endParaRPr lang="en-US" dirty="0"/>
          </a:p>
        </p:txBody>
      </p:sp>
      <p:sp>
        <p:nvSpPr>
          <p:cNvPr id="4" name="Slide Number Placeholder 3"/>
          <p:cNvSpPr>
            <a:spLocks noGrp="1"/>
          </p:cNvSpPr>
          <p:nvPr>
            <p:ph type="sldNum" sz="quarter" idx="10"/>
          </p:nvPr>
        </p:nvSpPr>
        <p:spPr>
          <a:xfrm>
            <a:off x="3884613" y="8548583"/>
            <a:ext cx="2971800" cy="458787"/>
          </a:xfrm>
          <a:prstGeom prst="rect">
            <a:avLst/>
          </a:prstGeom>
        </p:spPr>
        <p:txBody>
          <a:bodyPr/>
          <a:lstStyle/>
          <a:p>
            <a:fld id="{A6F565A2-6E27-4723-9ED5-FDFCC5775F54}" type="slidenum">
              <a:rPr lang="en-US" smtClean="0"/>
              <a:pPr/>
              <a:t>87</a:t>
            </a:fld>
            <a:endParaRPr lang="en-US" dirty="0"/>
          </a:p>
        </p:txBody>
      </p:sp>
      <p:sp>
        <p:nvSpPr>
          <p:cNvPr id="5" name="Footer Placeholder 5">
            <a:extLst>
              <a:ext uri="{FF2B5EF4-FFF2-40B4-BE49-F238E27FC236}">
                <a16:creationId xmlns:a16="http://schemas.microsoft.com/office/drawing/2014/main" id="{DABE1FC9-365D-4AB4-B3B9-22209F84FB1E}"/>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8291282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Si vous menez cette activité virtuellement, affectez les participants à des groupes et suivez les instructions sur la diapositive</a:t>
            </a:r>
            <a:r>
              <a:rPr lang="fr-FR" dirty="0"/>
              <a:t>.</a:t>
            </a:r>
          </a:p>
          <a:p>
            <a:endParaRPr lang="fr-FR" dirty="0"/>
          </a:p>
          <a:p>
            <a:r>
              <a:rPr lang="fr-FR" b="1" i="1" dirty="0"/>
              <a:t>Remarque </a:t>
            </a:r>
            <a:r>
              <a:rPr lang="fr-FR" i="1" dirty="0"/>
              <a:t>: Reportez-vous au manuel du facilitateur pour des instructions plus détaillées sur cette activité.</a:t>
            </a:r>
          </a:p>
        </p:txBody>
      </p:sp>
      <p:sp>
        <p:nvSpPr>
          <p:cNvPr id="4" name="Slide Number Placeholder 3"/>
          <p:cNvSpPr>
            <a:spLocks noGrp="1"/>
          </p:cNvSpPr>
          <p:nvPr>
            <p:ph type="sldNum" sz="quarter" idx="5"/>
          </p:nvPr>
        </p:nvSpPr>
        <p:spPr/>
        <p:txBody>
          <a:bodyPr/>
          <a:lstStyle/>
          <a:p>
            <a:fld id="{8D8D3582-6D6B-438A-82FF-FE0768558734}" type="slidenum">
              <a:rPr lang="en-US" smtClean="0"/>
              <a:pPr/>
              <a:t>88</a:t>
            </a:fld>
            <a:endParaRPr lang="en-US"/>
          </a:p>
        </p:txBody>
      </p:sp>
      <p:sp>
        <p:nvSpPr>
          <p:cNvPr id="5" name="Footer Placeholder 5">
            <a:extLst>
              <a:ext uri="{FF2B5EF4-FFF2-40B4-BE49-F238E27FC236}">
                <a16:creationId xmlns:a16="http://schemas.microsoft.com/office/drawing/2014/main" id="{0C5DFB28-B7C2-4ED4-A239-D4B3818C243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786838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les instructions et partagez le lien vers l'évaluation dans la messagerie</a:t>
            </a:r>
            <a:r>
              <a:rPr lang="en-US" i="1" dirty="0"/>
              <a: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a:t>
            </a:r>
            <a:r>
              <a:rPr lang="en-US" b="1" i="1" dirty="0"/>
              <a:t> </a:t>
            </a:r>
            <a:r>
              <a:rPr lang="fr-FR" b="0" i="1" dirty="0"/>
              <a:t>Reportez-vous au manuel du facilitateur pour des instructions plus détaillées sur cette activité.</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89</a:t>
            </a:fld>
            <a:endParaRPr lang="en-US"/>
          </a:p>
        </p:txBody>
      </p:sp>
      <p:sp>
        <p:nvSpPr>
          <p:cNvPr id="5" name="Footer Placeholder 5">
            <a:extLst>
              <a:ext uri="{FF2B5EF4-FFF2-40B4-BE49-F238E27FC236}">
                <a16:creationId xmlns:a16="http://schemas.microsoft.com/office/drawing/2014/main" id="{E2501920-746D-4700-B6CF-85BBA2086F7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21078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Dites</a:t>
            </a:r>
            <a:r>
              <a:rPr lang="en-US" b="1" i="0" dirty="0"/>
              <a:t> </a:t>
            </a:r>
            <a:r>
              <a:rPr lang="en-US" i="0" dirty="0"/>
              <a:t>: </a:t>
            </a:r>
            <a:r>
              <a:rPr lang="fr-FR" b="0" i="0" dirty="0"/>
              <a:t>Veuillez terminer le pré-test. Cela nous aide à comprendre ce que vous savez déjà.</a:t>
            </a:r>
            <a:r>
              <a:rPr lang="en-US" b="0" i="0" dirty="0"/>
              <a:t> </a:t>
            </a:r>
          </a:p>
          <a:p>
            <a:endParaRPr lang="en-US" b="0" i="0" dirty="0"/>
          </a:p>
          <a:p>
            <a:r>
              <a:rPr lang="fr-FR" b="0" i="1" dirty="0"/>
              <a:t>Passez en revue les instructions sur la diapositive</a:t>
            </a:r>
            <a:r>
              <a:rPr lang="en-US" b="0" i="1" dirty="0"/>
              <a:t>. </a:t>
            </a:r>
          </a:p>
          <a:p>
            <a:endParaRPr lang="en-US" b="0" i="1" dirty="0"/>
          </a:p>
          <a:p>
            <a:r>
              <a:rPr lang="fr-FR" b="0" i="1" dirty="0"/>
              <a:t>Mettez le lien de pré-test dans le chat pour un accès facile</a:t>
            </a:r>
            <a:r>
              <a:rPr lang="en-US" b="0" i="1" dirty="0"/>
              <a:t>.</a:t>
            </a:r>
          </a:p>
          <a:p>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 </a:t>
            </a:r>
            <a:r>
              <a:rPr lang="fr-FR" i="1" dirty="0"/>
              <a:t>R</a:t>
            </a:r>
            <a:r>
              <a:rPr lang="fr-FR" b="0" i="1" dirty="0"/>
              <a:t>eportez-vous au manuel du facilitateur pour des instructions plus détaillées sur cette activité</a:t>
            </a:r>
            <a:r>
              <a:rPr lang="en-US" b="0" i="1" dirty="0"/>
              <a:t>.</a:t>
            </a:r>
            <a:endParaRPr lang="en-US" b="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9</a:t>
            </a:fld>
            <a:endParaRPr lang="en-US"/>
          </a:p>
        </p:txBody>
      </p:sp>
      <p:sp>
        <p:nvSpPr>
          <p:cNvPr id="5" name="Footer Placeholder 5">
            <a:extLst>
              <a:ext uri="{FF2B5EF4-FFF2-40B4-BE49-F238E27FC236}">
                <a16:creationId xmlns:a16="http://schemas.microsoft.com/office/drawing/2014/main" id="{9A8A8D35-7AF4-41C2-A8C0-5492294CBB05}"/>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672533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dirty="0"/>
              <a:t>Dites</a:t>
            </a:r>
            <a:r>
              <a:rPr lang="fr-FR" dirty="0"/>
              <a:t> : Maintenant, nous commençons notre dernier jour ensemble.</a:t>
            </a: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90</a:t>
            </a:fld>
            <a:endParaRPr lang="en-US" dirty="0"/>
          </a:p>
        </p:txBody>
      </p:sp>
      <p:sp>
        <p:nvSpPr>
          <p:cNvPr id="5" name="Footer Placeholder 5">
            <a:extLst>
              <a:ext uri="{FF2B5EF4-FFF2-40B4-BE49-F238E27FC236}">
                <a16:creationId xmlns:a16="http://schemas.microsoft.com/office/drawing/2014/main" id="{AD48F980-C98C-447D-B04B-76902DA65A05}"/>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1214988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1431"/>
          </a:xfrm>
        </p:spPr>
        <p:txBody>
          <a:bodyPr/>
          <a:lstStyle/>
          <a:p>
            <a:r>
              <a:rPr lang="fr-FR" b="1" i="0" dirty="0"/>
              <a:t>Dites: </a:t>
            </a:r>
            <a:r>
              <a:rPr lang="fr-FR" b="0" i="0" dirty="0"/>
              <a:t>comme nous l'avons fait la dernière fois, commençons par passer en revue ce que nous avons appris</a:t>
            </a:r>
            <a:r>
              <a:rPr lang="en-US" i="0" dirty="0"/>
              <a:t>.</a:t>
            </a:r>
          </a:p>
          <a:p>
            <a:endParaRPr lang="en-US" i="1" dirty="0"/>
          </a:p>
          <a:p>
            <a:r>
              <a:rPr lang="fr-FR" i="1" dirty="0"/>
              <a:t>Développez un questionnaire </a:t>
            </a:r>
            <a:r>
              <a:rPr lang="fr-FR" i="1" dirty="0" err="1"/>
              <a:t>Mentimeter</a:t>
            </a:r>
            <a:r>
              <a:rPr lang="fr-FR" i="1" dirty="0"/>
              <a:t> à l'avance en utilisant les questions et réponses ci-dessous.</a:t>
            </a:r>
            <a:r>
              <a:rPr lang="en-US" i="1" dirty="0"/>
              <a:t> </a:t>
            </a:r>
          </a:p>
          <a:p>
            <a:endParaRPr lang="en-US" i="1" dirty="0"/>
          </a:p>
          <a:p>
            <a:r>
              <a:rPr lang="fr-FR" i="1" dirty="0"/>
              <a:t>Partagez l'écran </a:t>
            </a:r>
            <a:r>
              <a:rPr lang="fr-FR" i="1" dirty="0" err="1"/>
              <a:t>Mentimeter</a:t>
            </a:r>
            <a:r>
              <a:rPr lang="fr-FR" i="1" dirty="0"/>
              <a:t> avec les participants en utilisant le lien vers le quiz.</a:t>
            </a:r>
            <a:r>
              <a:rPr lang="en-US" i="1" dirty="0"/>
              <a:t> </a:t>
            </a:r>
          </a:p>
          <a:p>
            <a:endParaRPr lang="en-US" i="1" dirty="0"/>
          </a:p>
          <a:p>
            <a:r>
              <a:rPr lang="fr-FR" i="1" dirty="0"/>
              <a:t>Utilisez ces questions et réponses lors de la création du quiz. Les réponses suivies sont correctes. Voir le Manuel de l’animateur pour une description complète des réponses</a:t>
            </a:r>
            <a:r>
              <a:rPr lang="en-US" i="1" dirty="0"/>
              <a:t>. </a:t>
            </a:r>
          </a:p>
          <a:p>
            <a:endParaRPr lang="en-US" i="1" dirty="0"/>
          </a:p>
          <a:p>
            <a:pPr marR="0">
              <a:spcBef>
                <a:spcPts val="0"/>
              </a:spcBef>
            </a:pPr>
            <a:r>
              <a:rPr lang="fr-FR" b="1" i="0" dirty="0">
                <a:effectLst/>
                <a:ea typeface="Arial" panose="020B0604020202020204" pitchFamily="34" charset="0"/>
                <a:cs typeface="Times New Roman" panose="02020603050405020304" pitchFamily="18" charset="0"/>
              </a:rPr>
              <a:t>Quiz question 1 - </a:t>
            </a:r>
            <a:r>
              <a:rPr lang="fr-FR" b="0" i="0" dirty="0">
                <a:effectLst/>
                <a:ea typeface="Arial" panose="020B0604020202020204" pitchFamily="34" charset="0"/>
                <a:cs typeface="Times New Roman" panose="02020603050405020304" pitchFamily="18" charset="0"/>
              </a:rPr>
              <a:t>Lequel de ces éléments fait partie de la validation du survivant ? (Sélectionnez tout ce qui s'y rapporte)</a:t>
            </a:r>
          </a:p>
          <a:p>
            <a:pPr marL="228600" marR="0" indent="-228600">
              <a:spcBef>
                <a:spcPts val="0"/>
              </a:spcBef>
              <a:buAutoNum type="alphaUcPeriod"/>
            </a:pPr>
            <a:r>
              <a:rPr lang="fr-FR" b="0" i="0" dirty="0">
                <a:effectLst/>
                <a:ea typeface="Arial" panose="020B0604020202020204" pitchFamily="34" charset="0"/>
                <a:cs typeface="Times New Roman" panose="02020603050405020304" pitchFamily="18" charset="0"/>
              </a:rPr>
              <a:t>Nous leur faisons savoir que nous pouvons parler en toute sécurité ***</a:t>
            </a:r>
          </a:p>
          <a:p>
            <a:pPr marL="228600" marR="0" indent="-228600">
              <a:spcBef>
                <a:spcPts val="0"/>
              </a:spcBef>
              <a:buAutoNum type="alphaUcPeriod"/>
            </a:pPr>
            <a:r>
              <a:rPr lang="fr-FR" b="0" i="0" dirty="0">
                <a:effectLst/>
                <a:ea typeface="Arial" panose="020B0604020202020204" pitchFamily="34" charset="0"/>
                <a:cs typeface="Times New Roman" panose="02020603050405020304" pitchFamily="18" charset="0"/>
              </a:rPr>
              <a:t>Nous leur faisons savoir qu'ils ne méritent pas la violence ***</a:t>
            </a:r>
          </a:p>
          <a:p>
            <a:pPr marL="228600" marR="0" indent="-228600">
              <a:spcBef>
                <a:spcPts val="0"/>
              </a:spcBef>
              <a:buAutoNum type="alphaUcPeriod"/>
            </a:pPr>
            <a:r>
              <a:rPr lang="fr-FR" b="0" i="0" dirty="0">
                <a:effectLst/>
                <a:ea typeface="Arial" panose="020B0604020202020204" pitchFamily="34" charset="0"/>
                <a:cs typeface="Times New Roman" panose="02020603050405020304" pitchFamily="18" charset="0"/>
              </a:rPr>
              <a:t>Nous leur faisons savoir que nous les protégerons contre d'autres préjudices</a:t>
            </a:r>
          </a:p>
          <a:p>
            <a:pPr marL="228600" marR="0" indent="-228600">
              <a:spcBef>
                <a:spcPts val="0"/>
              </a:spcBef>
              <a:spcAft>
                <a:spcPts val="600"/>
              </a:spcAft>
              <a:buAutoNum type="alphaUcPeriod"/>
            </a:pPr>
            <a:r>
              <a:rPr lang="fr-FR" b="0" i="0" dirty="0">
                <a:effectLst/>
                <a:ea typeface="Arial" panose="020B0604020202020204" pitchFamily="34" charset="0"/>
                <a:cs typeface="Times New Roman" panose="02020603050405020304" pitchFamily="18" charset="0"/>
              </a:rPr>
              <a:t>Nous leur faisons savoir que nous appuierons leurs décisions ***</a:t>
            </a:r>
          </a:p>
          <a:p>
            <a:pPr marL="0" marR="0" indent="0">
              <a:spcBef>
                <a:spcPts val="0"/>
              </a:spcBef>
              <a:buNone/>
            </a:pPr>
            <a:r>
              <a:rPr lang="fr-FR" b="1" i="0" dirty="0">
                <a:effectLst/>
                <a:ea typeface="Arial" panose="020B0604020202020204" pitchFamily="34" charset="0"/>
                <a:cs typeface="Times New Roman" panose="02020603050405020304" pitchFamily="18" charset="0"/>
              </a:rPr>
              <a:t>Quiz question 2 - </a:t>
            </a:r>
            <a:r>
              <a:rPr lang="fr-FR" b="0" i="0" dirty="0">
                <a:effectLst/>
                <a:ea typeface="Arial" panose="020B0604020202020204" pitchFamily="34" charset="0"/>
                <a:cs typeface="Times New Roman" panose="02020603050405020304" pitchFamily="18" charset="0"/>
              </a:rPr>
              <a:t>Que devons-nous savoir sur un service avant de référer quelqu'un à ce service ? (Sélectionnez tout ce qui s'y rapporte)</a:t>
            </a:r>
          </a:p>
          <a:p>
            <a:pPr marL="228600" marR="0" indent="-228600">
              <a:spcBef>
                <a:spcPts val="0"/>
              </a:spcBef>
              <a:buAutoNum type="alphaUcPeriod"/>
            </a:pPr>
            <a:r>
              <a:rPr lang="fr-FR" b="0" i="0" dirty="0">
                <a:effectLst/>
                <a:ea typeface="Arial" panose="020B0604020202020204" pitchFamily="34" charset="0"/>
                <a:cs typeface="Times New Roman" panose="02020603050405020304" pitchFamily="18" charset="0"/>
              </a:rPr>
              <a:t>Quand ce service est-il disponible (heures) ***</a:t>
            </a:r>
          </a:p>
          <a:p>
            <a:pPr marL="228600" marR="0" indent="-228600">
              <a:spcBef>
                <a:spcPts val="0"/>
              </a:spcBef>
              <a:buAutoNum type="alphaUcPeriod"/>
            </a:pPr>
            <a:r>
              <a:rPr lang="fr-FR" b="0" i="0" dirty="0">
                <a:effectLst/>
                <a:ea typeface="Arial" panose="020B0604020202020204" pitchFamily="34" charset="0"/>
                <a:cs typeface="Times New Roman" panose="02020603050405020304" pitchFamily="18" charset="0"/>
              </a:rPr>
              <a:t>À qui ce service est-il offert (populations) ***</a:t>
            </a:r>
          </a:p>
          <a:p>
            <a:pPr marL="228600" marR="0" indent="-228600">
              <a:spcBef>
                <a:spcPts val="0"/>
              </a:spcBef>
              <a:spcAft>
                <a:spcPts val="600"/>
              </a:spcAft>
              <a:buAutoNum type="alphaUcPeriod"/>
            </a:pPr>
            <a:r>
              <a:rPr lang="fr-FR" b="0" i="0" dirty="0">
                <a:effectLst/>
                <a:ea typeface="Arial" panose="020B0604020202020204" pitchFamily="34" charset="0"/>
                <a:cs typeface="Times New Roman" panose="02020603050405020304" pitchFamily="18" charset="0"/>
              </a:rPr>
              <a:t>Comment accéder à ce service (point de contact / numéro de téléphone) ***</a:t>
            </a:r>
            <a:endParaRPr lang="en-US" b="0" dirty="0"/>
          </a:p>
        </p:txBody>
      </p:sp>
      <p:sp>
        <p:nvSpPr>
          <p:cNvPr id="4" name="Slide Number Placeholder 3"/>
          <p:cNvSpPr>
            <a:spLocks noGrp="1"/>
          </p:cNvSpPr>
          <p:nvPr>
            <p:ph type="sldNum" sz="quarter" idx="5"/>
          </p:nvPr>
        </p:nvSpPr>
        <p:spPr/>
        <p:txBody>
          <a:bodyPr/>
          <a:lstStyle/>
          <a:p>
            <a:fld id="{8D8D3582-6D6B-438A-82FF-FE0768558734}" type="slidenum">
              <a:rPr lang="en-US" smtClean="0"/>
              <a:t>91</a:t>
            </a:fld>
            <a:endParaRPr lang="en-US" dirty="0"/>
          </a:p>
        </p:txBody>
      </p:sp>
      <p:sp>
        <p:nvSpPr>
          <p:cNvPr id="5" name="Footer Placeholder 5">
            <a:extLst>
              <a:ext uri="{FF2B5EF4-FFF2-40B4-BE49-F238E27FC236}">
                <a16:creationId xmlns:a16="http://schemas.microsoft.com/office/drawing/2014/main" id="{E1F45BC3-6506-4EB5-BF2C-62FE85225F97}"/>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815836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dirty="0"/>
              <a:t>Dites : </a:t>
            </a:r>
            <a:r>
              <a:rPr lang="fr-FR" b="0" i="0" dirty="0"/>
              <a:t>Nous voulons maintenant savoir comment les devoirs se sont déroulés pour vous tous!</a:t>
            </a:r>
            <a:endParaRPr lang="en-US" b="0" i="1" dirty="0"/>
          </a:p>
          <a:p>
            <a:endParaRPr lang="en-US" i="1" dirty="0"/>
          </a:p>
          <a:p>
            <a:r>
              <a:rPr lang="fr-FR" i="1" dirty="0"/>
              <a:t>Si vous avez plusieurs groupes, pensez à demander à chaque groupe de ne partager qu'une seule chose qui s'est bien passée et une chose qui a été difficile. Une fois que tous les groupes se sont prononcés, demandez si quelqu'un n'a pas pu partager une expérience ou un défi qu'il juge important de relever. Cette activité donne aux participants la possibilité de recevoir un soutien dans des domaines difficiles, il est donc important que tous ces domaines soient mentionnés.</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t>Remarque </a:t>
            </a:r>
            <a:r>
              <a:rPr lang="fr-FR" i="1" dirty="0"/>
              <a:t>:</a:t>
            </a:r>
            <a:r>
              <a:rPr lang="fr-FR" b="1" i="1" dirty="0"/>
              <a:t> </a:t>
            </a:r>
            <a:r>
              <a:rPr lang="fr-FR" b="0" i="1" dirty="0"/>
              <a:t>Reportez-vous au manuel du facilitateur pour des instructions plus détaillées sur cette activité.</a:t>
            </a:r>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t>92</a:t>
            </a:fld>
            <a:endParaRPr lang="en-US"/>
          </a:p>
        </p:txBody>
      </p:sp>
      <p:sp>
        <p:nvSpPr>
          <p:cNvPr id="5" name="Footer Placeholder 5">
            <a:extLst>
              <a:ext uri="{FF2B5EF4-FFF2-40B4-BE49-F238E27FC236}">
                <a16:creationId xmlns:a16="http://schemas.microsoft.com/office/drawing/2014/main" id="{C76BD259-F1A6-4096-ACE0-652E9C9CE24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19715135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dirty="0"/>
              <a:t>: Merci de partager tous les défis et les succès de votre utilisation de LIVES. Cela continuera à devenir plus facile à chaque fois que vous l'utiliserez. Il y a des questions courantes qui se posent sur la façon d'utiliser LIVES. Passons en revue certaines d’entre elles maintenant.</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93</a:t>
            </a:fld>
            <a:endParaRPr lang="en-US"/>
          </a:p>
        </p:txBody>
      </p:sp>
      <p:sp>
        <p:nvSpPr>
          <p:cNvPr id="5" name="Footer Placeholder 5">
            <a:extLst>
              <a:ext uri="{FF2B5EF4-FFF2-40B4-BE49-F238E27FC236}">
                <a16:creationId xmlns:a16="http://schemas.microsoft.com/office/drawing/2014/main" id="{E93D2415-BCEA-4069-95DE-4903896373A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0196711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Revoir le contenu de la diapositive</a:t>
            </a:r>
            <a:r>
              <a:rPr lang="en-US" i="1" dirty="0"/>
              <a:t>.</a:t>
            </a:r>
          </a:p>
        </p:txBody>
      </p:sp>
      <p:sp>
        <p:nvSpPr>
          <p:cNvPr id="4" name="Slide Number Placeholder 3"/>
          <p:cNvSpPr>
            <a:spLocks noGrp="1"/>
          </p:cNvSpPr>
          <p:nvPr>
            <p:ph type="sldNum" sz="quarter" idx="5"/>
          </p:nvPr>
        </p:nvSpPr>
        <p:spPr/>
        <p:txBody>
          <a:bodyPr/>
          <a:lstStyle/>
          <a:p>
            <a:fld id="{8D8D3582-6D6B-438A-82FF-FE0768558734}" type="slidenum">
              <a:rPr lang="en-US" smtClean="0"/>
              <a:pPr/>
              <a:t>94</a:t>
            </a:fld>
            <a:endParaRPr lang="en-US" dirty="0"/>
          </a:p>
        </p:txBody>
      </p:sp>
      <p:sp>
        <p:nvSpPr>
          <p:cNvPr id="5" name="Footer Placeholder 5">
            <a:extLst>
              <a:ext uri="{FF2B5EF4-FFF2-40B4-BE49-F238E27FC236}">
                <a16:creationId xmlns:a16="http://schemas.microsoft.com/office/drawing/2014/main" id="{401FF160-86D8-4C59-8D46-6D407E88B1D4}"/>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9428353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dirty="0"/>
              <a:t> : Voici quelques questions que d'autres se sont posées. Nous y répondrons ensemble pour aider chacun de nous à être pleinement préparé lorsque nous apprenons aux autres à utiliser LIVES ou à l'utiliser dans nos propres pratiques et relations.</a:t>
            </a:r>
          </a:p>
          <a:p>
            <a:endParaRPr lang="fr-FR" dirty="0"/>
          </a:p>
          <a:p>
            <a:r>
              <a:rPr lang="fr-FR" i="1" dirty="0"/>
              <a:t>Faites avancer la diapositive pour afficher les instructions. Décidez à l'avance de la manière dont vous allez répartir les participants en petits groupes; la taille du groupe dépendra du nombre de participants. Si le nombre de participants est petit, les groupes peuvent se voir attribuer plus d'une question.</a:t>
            </a:r>
          </a:p>
          <a:p>
            <a:endParaRPr lang="fr-FR" dirty="0"/>
          </a:p>
          <a:p>
            <a:r>
              <a:rPr lang="fr-FR" b="1" dirty="0"/>
              <a:t>Dites</a:t>
            </a:r>
            <a:r>
              <a:rPr lang="fr-FR" dirty="0"/>
              <a:t> : Faites avancer la diapositive pour afficher les instructions. Décidez à l'avance de la manière dont vous allez répartir les participants en petits groupes; la taille du groupe dépendra du nombre de participants. Si le nombre de participants est petit, les groupes peuvent se voir attribuer plus d'une question.</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Remarque </a:t>
            </a:r>
            <a:r>
              <a:rPr lang="en-US" i="1" dirty="0"/>
              <a:t>: </a:t>
            </a:r>
            <a:r>
              <a:rPr lang="fr-FR" b="0" i="1" dirty="0"/>
              <a:t>Reportez-vous au manuel du facilitateur pour des instructions plus détaillées sur cette activité.</a:t>
            </a:r>
            <a:endParaRPr lang="fr-FR"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95</a:t>
            </a:fld>
            <a:endParaRPr lang="en-US" dirty="0"/>
          </a:p>
        </p:txBody>
      </p:sp>
      <p:sp>
        <p:nvSpPr>
          <p:cNvPr id="5" name="Footer Placeholder 5">
            <a:extLst>
              <a:ext uri="{FF2B5EF4-FFF2-40B4-BE49-F238E27FC236}">
                <a16:creationId xmlns:a16="http://schemas.microsoft.com/office/drawing/2014/main" id="{59D0705B-704A-4275-AF0C-C1B5F3032905}"/>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34955120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GB" i="1" dirty="0"/>
          </a:p>
        </p:txBody>
      </p:sp>
      <p:sp>
        <p:nvSpPr>
          <p:cNvPr id="4" name="Slide Number Placeholder 3"/>
          <p:cNvSpPr>
            <a:spLocks noGrp="1"/>
          </p:cNvSpPr>
          <p:nvPr>
            <p:ph type="sldNum" sz="quarter" idx="10"/>
          </p:nvPr>
        </p:nvSpPr>
        <p:spPr/>
        <p:txBody>
          <a:bodyPr/>
          <a:lstStyle/>
          <a:p>
            <a:fld id="{8D8D3582-6D6B-438A-82FF-FE0768558734}" type="slidenum">
              <a:rPr lang="en-US" smtClean="0"/>
              <a:pPr/>
              <a:t>96</a:t>
            </a:fld>
            <a:endParaRPr lang="en-US"/>
          </a:p>
        </p:txBody>
      </p:sp>
      <p:sp>
        <p:nvSpPr>
          <p:cNvPr id="5" name="Footer Placeholder 5">
            <a:extLst>
              <a:ext uri="{FF2B5EF4-FFF2-40B4-BE49-F238E27FC236}">
                <a16:creationId xmlns:a16="http://schemas.microsoft.com/office/drawing/2014/main" id="{F47FF83D-ED25-4C82-8B29-7FECEFBAADF0}"/>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23022952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97</a:t>
            </a:fld>
            <a:endParaRPr lang="en-US" dirty="0"/>
          </a:p>
        </p:txBody>
      </p:sp>
      <p:sp>
        <p:nvSpPr>
          <p:cNvPr id="5" name="Footer Placeholder 5">
            <a:extLst>
              <a:ext uri="{FF2B5EF4-FFF2-40B4-BE49-F238E27FC236}">
                <a16:creationId xmlns:a16="http://schemas.microsoft.com/office/drawing/2014/main" id="{CEEFBA77-EB87-43F6-AF35-E869F29CA792}"/>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8768199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98</a:t>
            </a:fld>
            <a:endParaRPr lang="en-US" dirty="0"/>
          </a:p>
        </p:txBody>
      </p:sp>
      <p:sp>
        <p:nvSpPr>
          <p:cNvPr id="5" name="Footer Placeholder 5">
            <a:extLst>
              <a:ext uri="{FF2B5EF4-FFF2-40B4-BE49-F238E27FC236}">
                <a16:creationId xmlns:a16="http://schemas.microsoft.com/office/drawing/2014/main" id="{F7A8C9D7-01A7-4808-B69A-90B0A351E30D}"/>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91422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 groupe désigné de présenter sa réponse. Puis avancez la diapositive et montrez les réponses, en notant les points communs et les différences entre ce que le groupe a proposé et ce qui est suggéré sur la diapositive. S'il y a des différences, demandez si le groupe a des inquiétudes quant à ce qui est présenté sur la diapositive. Discutez au besoin.</a:t>
            </a:r>
          </a:p>
        </p:txBody>
      </p:sp>
      <p:sp>
        <p:nvSpPr>
          <p:cNvPr id="4" name="Slide Number Placeholder 3"/>
          <p:cNvSpPr>
            <a:spLocks noGrp="1"/>
          </p:cNvSpPr>
          <p:nvPr>
            <p:ph type="sldNum" sz="quarter" idx="5"/>
          </p:nvPr>
        </p:nvSpPr>
        <p:spPr/>
        <p:txBody>
          <a:bodyPr/>
          <a:lstStyle/>
          <a:p>
            <a:fld id="{8D8D3582-6D6B-438A-82FF-FE0768558734}" type="slidenum">
              <a:rPr lang="en-US" smtClean="0"/>
              <a:pPr/>
              <a:t>99</a:t>
            </a:fld>
            <a:endParaRPr lang="en-US" dirty="0"/>
          </a:p>
        </p:txBody>
      </p:sp>
      <p:sp>
        <p:nvSpPr>
          <p:cNvPr id="5" name="Footer Placeholder 5">
            <a:extLst>
              <a:ext uri="{FF2B5EF4-FFF2-40B4-BE49-F238E27FC236}">
                <a16:creationId xmlns:a16="http://schemas.microsoft.com/office/drawing/2014/main" id="{62BD2710-B375-456A-B43D-ECF35D31068A}"/>
              </a:ext>
            </a:extLst>
          </p:cNvPr>
          <p:cNvSpPr>
            <a:spLocks noGrp="1"/>
          </p:cNvSpPr>
          <p:nvPr>
            <p:ph type="ftr" sz="quarter" idx="4"/>
          </p:nvPr>
        </p:nvSpPr>
        <p:spPr>
          <a:xfrm>
            <a:off x="0" y="8548583"/>
            <a:ext cx="5917324" cy="458787"/>
          </a:xfrm>
          <a:prstGeom prst="rect">
            <a:avLst/>
          </a:prstGeom>
        </p:spPr>
        <p:txBody>
          <a:bodyPr vert="horz" lIns="182880" tIns="45720" rIns="91440" bIns="45720" rtlCol="0" anchor="b"/>
          <a:lstStyle>
            <a:lvl1pPr algn="l">
              <a:defRPr sz="1050">
                <a:latin typeface="+mn-lt"/>
              </a:defRPr>
            </a:lvl1pPr>
          </a:lstStyle>
          <a:p>
            <a:r>
              <a:rPr lang="fr-FR" dirty="0"/>
              <a:t>Identifier, prévenir et combattre la violence dans les programmes de lutte contre le VIH au service des populations clés : renforcer la capacité des agents de santé à offrir des dépistages index sûrs et éthiques</a:t>
            </a:r>
            <a:endParaRPr lang="en-US" dirty="0"/>
          </a:p>
        </p:txBody>
      </p:sp>
    </p:spTree>
    <p:extLst>
      <p:ext uri="{BB962C8B-B14F-4D97-AF65-F5344CB8AC3E}">
        <p14:creationId xmlns:p14="http://schemas.microsoft.com/office/powerpoint/2010/main" val="4285226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1061008" y="1563436"/>
            <a:ext cx="8182747"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3" name="Subtitle 2"/>
          <p:cNvSpPr>
            <a:spLocks noGrp="1"/>
          </p:cNvSpPr>
          <p:nvPr>
            <p:ph type="subTitle" idx="1" hasCustomPrompt="1"/>
          </p:nvPr>
        </p:nvSpPr>
        <p:spPr>
          <a:xfrm>
            <a:off x="1061008" y="3342716"/>
            <a:ext cx="8182747"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 </a:t>
            </a:r>
          </a:p>
        </p:txBody>
      </p:sp>
      <p:pic>
        <p:nvPicPr>
          <p:cNvPr id="11" name="Picture 10">
            <a:extLst>
              <a:ext uri="{FF2B5EF4-FFF2-40B4-BE49-F238E27FC236}">
                <a16:creationId xmlns:a16="http://schemas.microsoft.com/office/drawing/2014/main" id="{544BBD1C-9BB4-9045-8C41-84A86B97A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930" y="5983358"/>
            <a:ext cx="2824577"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p:nvPicPr>
        <p:blipFill>
          <a:blip r:embed="rId3"/>
          <a:stretch>
            <a:fillRect/>
          </a:stretch>
        </p:blipFill>
        <p:spPr>
          <a:xfrm>
            <a:off x="908192" y="5796503"/>
            <a:ext cx="1907177"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p:nvSpPr>
        <p:spPr>
          <a:xfrm>
            <a:off x="1061008"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E0A29BA2-C15F-2740-863C-ED8E4347CAB3}"/>
              </a:ext>
            </a:extLst>
          </p:cNvPr>
          <p:cNvPicPr/>
          <p:nvPr/>
        </p:nvPicPr>
        <p:blipFill rotWithShape="1">
          <a:blip r:embed="rId4">
            <a:alphaModFix/>
            <a:extLst>
              <a:ext uri="{28A0092B-C50C-407E-A947-70E740481C1C}">
                <a14:useLocalDpi xmlns:a14="http://schemas.microsoft.com/office/drawing/2010/main" val="0"/>
              </a:ext>
            </a:extLst>
          </a:blip>
          <a:srcRect t="36352" r="38913"/>
          <a:stretch/>
        </p:blipFill>
        <p:spPr bwMode="auto">
          <a:xfrm>
            <a:off x="8735029" y="1"/>
            <a:ext cx="3456972"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1" y="4470011"/>
            <a:ext cx="5035549"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1" y="4796635"/>
            <a:ext cx="5035549"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5" name="Picture 14">
            <a:extLst>
              <a:ext uri="{FF2B5EF4-FFF2-40B4-BE49-F238E27FC236}">
                <a16:creationId xmlns:a16="http://schemas.microsoft.com/office/drawing/2014/main" id="{8AAD2982-2AD3-48B9-A985-A0C9A6AECE9B}"/>
              </a:ext>
            </a:extLst>
          </p:cNvPr>
          <p:cNvPicPr>
            <a:picLocks noChangeAspect="1"/>
          </p:cNvPicPr>
          <p:nvPr/>
        </p:nvPicPr>
        <p:blipFill>
          <a:blip r:embed="rId5"/>
          <a:stretch>
            <a:fillRect/>
          </a:stretch>
        </p:blipFill>
        <p:spPr>
          <a:xfrm>
            <a:off x="9879868" y="5915940"/>
            <a:ext cx="1476323" cy="740002"/>
          </a:xfrm>
          <a:prstGeom prst="rect">
            <a:avLst/>
          </a:prstGeom>
        </p:spPr>
      </p:pic>
      <p:sp>
        <p:nvSpPr>
          <p:cNvPr id="16" name="Rectangle 15">
            <a:extLst>
              <a:ext uri="{FF2B5EF4-FFF2-40B4-BE49-F238E27FC236}">
                <a16:creationId xmlns:a16="http://schemas.microsoft.com/office/drawing/2014/main" id="{C9B40AE0-664F-4075-961A-59FDE6F97FFF}"/>
              </a:ext>
            </a:extLst>
          </p:cNvPr>
          <p:cNvSpPr/>
          <p:nvPr userDrawn="1"/>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C8587A7-2A67-443D-AC3B-608301F460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9930" y="5983358"/>
            <a:ext cx="2824577" cy="651825"/>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9F07CAF7-3348-447C-8189-9819E490C899}"/>
              </a:ext>
            </a:extLst>
          </p:cNvPr>
          <p:cNvPicPr>
            <a:picLocks noChangeAspect="1"/>
          </p:cNvPicPr>
          <p:nvPr userDrawn="1"/>
        </p:nvPicPr>
        <p:blipFill>
          <a:blip r:embed="rId3"/>
          <a:stretch>
            <a:fillRect/>
          </a:stretch>
        </p:blipFill>
        <p:spPr>
          <a:xfrm>
            <a:off x="908192" y="5796503"/>
            <a:ext cx="1907177" cy="841402"/>
          </a:xfrm>
          <a:prstGeom prst="rect">
            <a:avLst/>
          </a:prstGeom>
        </p:spPr>
      </p:pic>
      <p:sp>
        <p:nvSpPr>
          <p:cNvPr id="19" name="Rectangle 18">
            <a:extLst>
              <a:ext uri="{FF2B5EF4-FFF2-40B4-BE49-F238E27FC236}">
                <a16:creationId xmlns:a16="http://schemas.microsoft.com/office/drawing/2014/main" id="{49D781EF-930E-4A0D-A838-5DB25C7436AF}"/>
              </a:ext>
            </a:extLst>
          </p:cNvPr>
          <p:cNvSpPr/>
          <p:nvPr userDrawn="1"/>
        </p:nvSpPr>
        <p:spPr>
          <a:xfrm>
            <a:off x="1061008"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76D6C0ED-5EDD-441F-A270-5BDE530AAE1D}"/>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8735029" y="1"/>
            <a:ext cx="3456972" cy="2691747"/>
          </a:xfrm>
          <a:prstGeom prst="rect">
            <a:avLst/>
          </a:prstGeom>
          <a:noFill/>
          <a:ln>
            <a:noFill/>
          </a:ln>
        </p:spPr>
      </p:pic>
      <p:pic>
        <p:nvPicPr>
          <p:cNvPr id="21" name="Picture 20">
            <a:extLst>
              <a:ext uri="{FF2B5EF4-FFF2-40B4-BE49-F238E27FC236}">
                <a16:creationId xmlns:a16="http://schemas.microsoft.com/office/drawing/2014/main" id="{D8563E2A-CAA8-481A-93ED-B8DB4B9E9C3B}"/>
              </a:ext>
            </a:extLst>
          </p:cNvPr>
          <p:cNvPicPr>
            <a:picLocks noChangeAspect="1"/>
          </p:cNvPicPr>
          <p:nvPr userDrawn="1"/>
        </p:nvPicPr>
        <p:blipFill>
          <a:blip r:embed="rId5"/>
          <a:stretch>
            <a:fillRect/>
          </a:stretch>
        </p:blipFill>
        <p:spPr>
          <a:xfrm>
            <a:off x="9879868" y="5915940"/>
            <a:ext cx="1476323" cy="740002"/>
          </a:xfrm>
          <a:prstGeom prst="rect">
            <a:avLst/>
          </a:prstGeom>
        </p:spPr>
      </p:pic>
    </p:spTree>
    <p:extLst>
      <p:ext uri="{BB962C8B-B14F-4D97-AF65-F5344CB8AC3E}">
        <p14:creationId xmlns:p14="http://schemas.microsoft.com/office/powerpoint/2010/main" val="201339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B1B0873C-1198-584F-950D-0CE08ED743E1}"/>
              </a:ext>
            </a:extLst>
          </p:cNvPr>
          <p:cNvSpPr/>
          <p:nvPr/>
        </p:nvSpPr>
        <p:spPr>
          <a:xfrm>
            <a:off x="764769" y="1"/>
            <a:ext cx="502257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8" name="Rectangle 7">
            <a:extLst>
              <a:ext uri="{FF2B5EF4-FFF2-40B4-BE49-F238E27FC236}">
                <a16:creationId xmlns:a16="http://schemas.microsoft.com/office/drawing/2014/main" id="{967788E9-F096-2441-A820-2BB0AC447F5D}"/>
              </a:ext>
            </a:extLst>
          </p:cNvPr>
          <p:cNvSpPr/>
          <p:nvPr/>
        </p:nvSpPr>
        <p:spPr>
          <a:xfrm>
            <a:off x="764770" y="0"/>
            <a:ext cx="5009804"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56840" y="365127"/>
            <a:ext cx="4614443"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56840" y="1288899"/>
            <a:ext cx="4614443"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2"/>
          <p:cNvSpPr>
            <a:spLocks noGrp="1"/>
          </p:cNvSpPr>
          <p:nvPr>
            <p:ph idx="11"/>
          </p:nvPr>
        </p:nvSpPr>
        <p:spPr>
          <a:xfrm>
            <a:off x="956840" y="2044407"/>
            <a:ext cx="4614443"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3D91A783-4D11-49A7-A032-EAA86B6CA45A}"/>
              </a:ext>
            </a:extLst>
          </p:cNvPr>
          <p:cNvSpPr/>
          <p:nvPr userDrawn="1"/>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0" name="Rectangle 9">
            <a:extLst>
              <a:ext uri="{FF2B5EF4-FFF2-40B4-BE49-F238E27FC236}">
                <a16:creationId xmlns:a16="http://schemas.microsoft.com/office/drawing/2014/main" id="{A530B807-5FBA-4E67-A3D8-788E15D9829E}"/>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7268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69"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4">
            <a:alphaModFix/>
            <a:extLst>
              <a:ext uri="{28A0092B-C50C-407E-A947-70E740481C1C}">
                <a14:useLocalDpi xmlns:a14="http://schemas.microsoft.com/office/drawing/2010/main" val="0"/>
              </a:ext>
            </a:extLst>
          </a:blip>
          <a:srcRect l="123" t="54602" r="55624" b="-475"/>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63257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dirty="0"/>
              <a:t>SECTIONS TITLE HERE, ARIAL REGULAR, 36PT, ALL CAPS, EXPANDED</a:t>
            </a:r>
          </a:p>
        </p:txBody>
      </p:sp>
    </p:spTree>
    <p:extLst>
      <p:ext uri="{BB962C8B-B14F-4D97-AF65-F5344CB8AC3E}">
        <p14:creationId xmlns:p14="http://schemas.microsoft.com/office/powerpoint/2010/main" val="300783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rotWithShape="1">
          <a:blip r:embed="rId2">
            <a:alphaModFix amt="40000"/>
          </a:blip>
          <a:srcRect l="-476" t="-4739" r="45636" b="42707"/>
          <a:stretch/>
        </p:blipFill>
        <p:spPr>
          <a:xfrm rot="16200000">
            <a:off x="8592039" y="20567"/>
            <a:ext cx="3608226" cy="3591697"/>
          </a:xfrm>
          <a:prstGeom prst="rect">
            <a:avLst/>
          </a:prstGeom>
        </p:spPr>
      </p:pic>
    </p:spTree>
    <p:extLst>
      <p:ext uri="{BB962C8B-B14F-4D97-AF65-F5344CB8AC3E}">
        <p14:creationId xmlns:p14="http://schemas.microsoft.com/office/powerpoint/2010/main" val="1888884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79870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6A8BE5-B02C-4A5B-B0F4-019A9D53F042}"/>
              </a:ext>
            </a:extLst>
          </p:cNvPr>
          <p:cNvSpPr>
            <a:spLocks noGrp="1"/>
          </p:cNvSpPr>
          <p:nvPr>
            <p:ph type="dt" sz="half" idx="10"/>
          </p:nvPr>
        </p:nvSpPr>
        <p:spPr/>
        <p:txBody>
          <a:bodyPr/>
          <a:lstStyle/>
          <a:p>
            <a:fld id="{5A5A364E-C18A-4E37-8ACE-072EF05C31CE}" type="datetimeFigureOut">
              <a:rPr lang="en-US" smtClean="0"/>
              <a:pPr/>
              <a:t>7/29/2021</a:t>
            </a:fld>
            <a:endParaRPr lang="en-US"/>
          </a:p>
        </p:txBody>
      </p:sp>
      <p:sp>
        <p:nvSpPr>
          <p:cNvPr id="3" name="Footer Placeholder 2">
            <a:extLst>
              <a:ext uri="{FF2B5EF4-FFF2-40B4-BE49-F238E27FC236}">
                <a16:creationId xmlns:a16="http://schemas.microsoft.com/office/drawing/2014/main" id="{B1809D9B-F74B-4C6F-8402-3B4CCB849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523A47-F623-4130-8B67-6373FC177D6C}"/>
              </a:ext>
            </a:extLst>
          </p:cNvPr>
          <p:cNvSpPr>
            <a:spLocks noGrp="1"/>
          </p:cNvSpPr>
          <p:nvPr>
            <p:ph type="sldNum" sz="quarter" idx="12"/>
          </p:nvPr>
        </p:nvSpPr>
        <p:spPr/>
        <p:txBody>
          <a:bodyPr/>
          <a:lstStyle/>
          <a:p>
            <a:fld id="{98573ED5-FFE6-4729-AB29-BAB14437F84E}" type="slidenum">
              <a:rPr lang="en-US" smtClean="0"/>
              <a:pPr/>
              <a:t>‹#›</a:t>
            </a:fld>
            <a:endParaRPr lang="en-US"/>
          </a:p>
        </p:txBody>
      </p:sp>
    </p:spTree>
    <p:extLst>
      <p:ext uri="{BB962C8B-B14F-4D97-AF65-F5344CB8AC3E}">
        <p14:creationId xmlns:p14="http://schemas.microsoft.com/office/powerpoint/2010/main" val="161117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C863-2DF1-4BCD-9B65-F15BDEFBA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B83AA3-61C2-4D88-91E4-66D49689E6FE}"/>
              </a:ext>
            </a:extLst>
          </p:cNvPr>
          <p:cNvSpPr>
            <a:spLocks noGrp="1"/>
          </p:cNvSpPr>
          <p:nvPr>
            <p:ph type="dt" sz="half" idx="10"/>
          </p:nvPr>
        </p:nvSpPr>
        <p:spPr/>
        <p:txBody>
          <a:bodyPr/>
          <a:lstStyle/>
          <a:p>
            <a:fld id="{5A5A364E-C18A-4E37-8ACE-072EF05C31CE}" type="datetimeFigureOut">
              <a:rPr lang="en-US" smtClean="0"/>
              <a:pPr/>
              <a:t>7/29/2021</a:t>
            </a:fld>
            <a:endParaRPr lang="en-US"/>
          </a:p>
        </p:txBody>
      </p:sp>
      <p:sp>
        <p:nvSpPr>
          <p:cNvPr id="4" name="Footer Placeholder 3">
            <a:extLst>
              <a:ext uri="{FF2B5EF4-FFF2-40B4-BE49-F238E27FC236}">
                <a16:creationId xmlns:a16="http://schemas.microsoft.com/office/drawing/2014/main" id="{FDD59AF6-AA93-4055-90BD-346F6462B7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A94B91-9753-44AE-8CA6-FBE28754AC9D}"/>
              </a:ext>
            </a:extLst>
          </p:cNvPr>
          <p:cNvSpPr>
            <a:spLocks noGrp="1"/>
          </p:cNvSpPr>
          <p:nvPr>
            <p:ph type="sldNum" sz="quarter" idx="12"/>
          </p:nvPr>
        </p:nvSpPr>
        <p:spPr/>
        <p:txBody>
          <a:bodyPr/>
          <a:lstStyle/>
          <a:p>
            <a:fld id="{98573ED5-FFE6-4729-AB29-BAB14437F84E}" type="slidenum">
              <a:rPr lang="en-US" smtClean="0"/>
              <a:pPr/>
              <a:t>‹#›</a:t>
            </a:fld>
            <a:endParaRPr lang="en-US"/>
          </a:p>
        </p:txBody>
      </p:sp>
    </p:spTree>
    <p:extLst>
      <p:ext uri="{BB962C8B-B14F-4D97-AF65-F5344CB8AC3E}">
        <p14:creationId xmlns:p14="http://schemas.microsoft.com/office/powerpoint/2010/main" val="464165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77080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2522053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577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p:nvPicPr>
        <p:blipFill rotWithShape="1">
          <a:blip r:embed="rId2"/>
          <a:srcRect l="22575" t="13952" r="26517" b="10379"/>
          <a:stretch/>
        </p:blipFill>
        <p:spPr>
          <a:xfrm>
            <a:off x="2109" y="2"/>
            <a:ext cx="3984979"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3981451" y="-2"/>
            <a:ext cx="8210549"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Rectangle 10">
            <a:extLst>
              <a:ext uri="{FF2B5EF4-FFF2-40B4-BE49-F238E27FC236}">
                <a16:creationId xmlns:a16="http://schemas.microsoft.com/office/drawing/2014/main" id="{858E55C2-C8B7-B146-81B3-FE1F3E7DEC87}"/>
              </a:ext>
            </a:extLst>
          </p:cNvPr>
          <p:cNvSpPr/>
          <p:nvPr/>
        </p:nvSpPr>
        <p:spPr>
          <a:xfrm>
            <a:off x="0" y="3979335"/>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669774" y="4650759"/>
            <a:ext cx="8852452"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HERE, ARIAL REGULAR, 32PT, </a:t>
            </a:r>
            <a:br>
              <a:rPr lang="en-US" dirty="0"/>
            </a:br>
            <a:r>
              <a:rPr lang="en-US" dirty="0"/>
              <a:t>ALL CAPS EXPANDED </a:t>
            </a:r>
          </a:p>
        </p:txBody>
      </p:sp>
      <p:sp>
        <p:nvSpPr>
          <p:cNvPr id="19" name="Rectangle 18">
            <a:extLst>
              <a:ext uri="{FF2B5EF4-FFF2-40B4-BE49-F238E27FC236}">
                <a16:creationId xmlns:a16="http://schemas.microsoft.com/office/drawing/2014/main" id="{12E0D32C-B620-7A4D-BC36-49900D1DFC99}"/>
              </a:ext>
            </a:extLst>
          </p:cNvPr>
          <p:cNvSpPr/>
          <p:nvPr/>
        </p:nvSpPr>
        <p:spPr>
          <a:xfrm>
            <a:off x="1770926" y="4443168"/>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41D2404F-32E1-4A93-A3BA-AC77EC132D8D}"/>
              </a:ext>
            </a:extLst>
          </p:cNvPr>
          <p:cNvPicPr>
            <a:picLocks noChangeAspect="1"/>
          </p:cNvPicPr>
          <p:nvPr userDrawn="1"/>
        </p:nvPicPr>
        <p:blipFill rotWithShape="1">
          <a:blip r:embed="rId2"/>
          <a:srcRect l="22575" t="13952" r="26517" b="10379"/>
          <a:stretch/>
        </p:blipFill>
        <p:spPr>
          <a:xfrm>
            <a:off x="2109" y="2"/>
            <a:ext cx="3984979" cy="3979333"/>
          </a:xfrm>
          <a:prstGeom prst="rect">
            <a:avLst/>
          </a:prstGeom>
        </p:spPr>
      </p:pic>
      <p:sp>
        <p:nvSpPr>
          <p:cNvPr id="8" name="Rectangle 7">
            <a:extLst>
              <a:ext uri="{FF2B5EF4-FFF2-40B4-BE49-F238E27FC236}">
                <a16:creationId xmlns:a16="http://schemas.microsoft.com/office/drawing/2014/main" id="{829B835B-19D7-4A87-8D64-A848E57A7F4D}"/>
              </a:ext>
            </a:extLst>
          </p:cNvPr>
          <p:cNvSpPr/>
          <p:nvPr userDrawn="1"/>
        </p:nvSpPr>
        <p:spPr>
          <a:xfrm>
            <a:off x="0" y="3979335"/>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E384AF16-5A21-4EDE-82BF-423BA87BDEB8}"/>
              </a:ext>
            </a:extLst>
          </p:cNvPr>
          <p:cNvSpPr/>
          <p:nvPr userDrawn="1"/>
        </p:nvSpPr>
        <p:spPr>
          <a:xfrm>
            <a:off x="1770926" y="4443168"/>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96260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3092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8111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dirty="0"/>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dirty="0"/>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87150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p:nvPr>
        </p:nvSpPr>
        <p:spPr>
          <a:xfrm>
            <a:off x="956840" y="365127"/>
            <a:ext cx="3862295"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56840" y="1288899"/>
            <a:ext cx="3862295"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2"/>
          <p:cNvSpPr>
            <a:spLocks noGrp="1"/>
          </p:cNvSpPr>
          <p:nvPr>
            <p:ph idx="11"/>
          </p:nvPr>
        </p:nvSpPr>
        <p:spPr>
          <a:xfrm>
            <a:off x="956840" y="2044407"/>
            <a:ext cx="3862295"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4053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1882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66427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1451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66360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12944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5282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Content_wGraphicO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40000"/>
          </a:blip>
          <a:srcRect r="50248" b="50000"/>
          <a:stretch/>
        </p:blipFill>
        <p:spPr>
          <a:xfrm rot="16200000">
            <a:off x="8625264" y="-293275"/>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3E35B801-A30F-4EAB-8F04-845B6189C95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E7092B2-665C-4489-9EC8-BF56DA4371A7}"/>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2256FD67-66F5-4182-9683-BD3081944F83}"/>
              </a:ext>
            </a:extLst>
          </p:cNvPr>
          <p:cNvPicPr>
            <a:picLocks noChangeAspect="1"/>
          </p:cNvPicPr>
          <p:nvPr userDrawn="1"/>
        </p:nvPicPr>
        <p:blipFill rotWithShape="1">
          <a:blip r:embed="rId2">
            <a:alphaModFix amt="40000"/>
          </a:blip>
          <a:srcRect r="50248" b="50000"/>
          <a:stretch/>
        </p:blipFill>
        <p:spPr>
          <a:xfrm rot="16200000">
            <a:off x="8625264" y="-293275"/>
            <a:ext cx="3273461" cy="3860012"/>
          </a:xfrm>
          <a:prstGeom prst="rect">
            <a:avLst/>
          </a:prstGeom>
        </p:spPr>
      </p:pic>
    </p:spTree>
    <p:extLst>
      <p:ext uri="{BB962C8B-B14F-4D97-AF65-F5344CB8AC3E}">
        <p14:creationId xmlns:p14="http://schemas.microsoft.com/office/powerpoint/2010/main" val="3953547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59736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9077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033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7031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85385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3413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2284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14396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85955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7584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72968EF4-FC3D-453A-8ADE-9DA8F4E05136}"/>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89FF5F3B-7A63-4151-819C-FC186D065880}"/>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2478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317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userDrawn="1"/>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1061008" y="1563436"/>
            <a:ext cx="8182747"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3" name="Subtitle 2"/>
          <p:cNvSpPr>
            <a:spLocks noGrp="1"/>
          </p:cNvSpPr>
          <p:nvPr>
            <p:ph type="subTitle" idx="1" hasCustomPrompt="1"/>
          </p:nvPr>
        </p:nvSpPr>
        <p:spPr>
          <a:xfrm>
            <a:off x="1061008" y="3342716"/>
            <a:ext cx="8182747"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 </a:t>
            </a:r>
          </a:p>
        </p:txBody>
      </p:sp>
      <p:pic>
        <p:nvPicPr>
          <p:cNvPr id="11" name="Picture 10">
            <a:extLst>
              <a:ext uri="{FF2B5EF4-FFF2-40B4-BE49-F238E27FC236}">
                <a16:creationId xmlns:a16="http://schemas.microsoft.com/office/drawing/2014/main" id="{544BBD1C-9BB4-9045-8C41-84A86B97AE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9930" y="5983358"/>
            <a:ext cx="2824577"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userDrawn="1"/>
        </p:nvPicPr>
        <p:blipFill>
          <a:blip r:embed="rId3"/>
          <a:stretch>
            <a:fillRect/>
          </a:stretch>
        </p:blipFill>
        <p:spPr>
          <a:xfrm>
            <a:off x="908192" y="5796503"/>
            <a:ext cx="1907177"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userDrawn="1"/>
        </p:nvSpPr>
        <p:spPr>
          <a:xfrm>
            <a:off x="1061008"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E0A29BA2-C15F-2740-863C-ED8E4347CAB3}"/>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8735029" y="1"/>
            <a:ext cx="3456972"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1" y="4470011"/>
            <a:ext cx="5035549"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1" y="4796635"/>
            <a:ext cx="5035549"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5" name="Picture 14">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79868" y="5915940"/>
            <a:ext cx="1476323" cy="740002"/>
          </a:xfrm>
          <a:prstGeom prst="rect">
            <a:avLst/>
          </a:prstGeom>
        </p:spPr>
      </p:pic>
    </p:spTree>
    <p:extLst>
      <p:ext uri="{BB962C8B-B14F-4D97-AF65-F5344CB8AC3E}">
        <p14:creationId xmlns:p14="http://schemas.microsoft.com/office/powerpoint/2010/main" val="668622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40000"/>
          </a:blip>
          <a:srcRect r="50248" b="50000"/>
          <a:stretch/>
        </p:blipFill>
        <p:spPr>
          <a:xfrm rot="16200000">
            <a:off x="8625264" y="-293275"/>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19000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userDrawn="1"/>
        </p:nvPicPr>
        <p:blipFill rotWithShape="1">
          <a:blip r:embed="rId2"/>
          <a:srcRect l="22575" t="13952" r="26517" b="10379"/>
          <a:stretch/>
        </p:blipFill>
        <p:spPr>
          <a:xfrm>
            <a:off x="2109" y="2"/>
            <a:ext cx="3984979"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3981451" y="-2"/>
            <a:ext cx="8210549"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858E55C2-C8B7-B146-81B3-FE1F3E7DEC87}"/>
              </a:ext>
            </a:extLst>
          </p:cNvPr>
          <p:cNvSpPr/>
          <p:nvPr userDrawn="1"/>
        </p:nvSpPr>
        <p:spPr>
          <a:xfrm>
            <a:off x="0" y="3979335"/>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669774" y="4650759"/>
            <a:ext cx="8852452"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HERE, ARIAL REGULAR, 32PT, </a:t>
            </a:r>
            <a:br>
              <a:rPr lang="en-US" dirty="0"/>
            </a:br>
            <a:r>
              <a:rPr lang="en-US" dirty="0"/>
              <a:t>ALL CAPS EXPANDED </a:t>
            </a:r>
          </a:p>
        </p:txBody>
      </p:sp>
      <p:sp>
        <p:nvSpPr>
          <p:cNvPr id="19" name="Rectangle 18">
            <a:extLst>
              <a:ext uri="{FF2B5EF4-FFF2-40B4-BE49-F238E27FC236}">
                <a16:creationId xmlns:a16="http://schemas.microsoft.com/office/drawing/2014/main" id="{12E0D32C-B620-7A4D-BC36-49900D1DFC99}"/>
              </a:ext>
            </a:extLst>
          </p:cNvPr>
          <p:cNvSpPr/>
          <p:nvPr userDrawn="1"/>
        </p:nvSpPr>
        <p:spPr>
          <a:xfrm>
            <a:off x="1770926" y="4443168"/>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75533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4017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0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14000"/>
          </a:blip>
          <a:srcRect r="50248" b="50000"/>
          <a:stretch/>
        </p:blipFill>
        <p:spPr>
          <a:xfrm rot="10800000">
            <a:off x="1" y="-20736"/>
            <a:ext cx="4364615" cy="2895009"/>
          </a:xfrm>
          <a:prstGeom prst="rect">
            <a:avLst/>
          </a:prstGeom>
        </p:spPr>
      </p:pic>
      <p:sp>
        <p:nvSpPr>
          <p:cNvPr id="2" name="Title 1"/>
          <p:cNvSpPr>
            <a:spLocks noGrp="1"/>
          </p:cNvSpPr>
          <p:nvPr>
            <p:ph type="title" hasCustomPrompt="1"/>
          </p:nvPr>
        </p:nvSpPr>
        <p:spPr>
          <a:xfrm>
            <a:off x="475842" y="3094810"/>
            <a:ext cx="4612871" cy="1273432"/>
          </a:xfrm>
          <a:prstGeom prst="rect">
            <a:avLst/>
          </a:prstGeom>
        </p:spPr>
        <p:txBody>
          <a:bodyPr anchor="t" anchorCtr="0"/>
          <a:lstStyle>
            <a:lvl1pPr>
              <a:defRPr sz="2800" b="1" i="0">
                <a:solidFill>
                  <a:srgbClr val="DEEBF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6B1AC720-E8E6-40F8-9266-E9E954B1E4E0}"/>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D641464-D155-4A20-B1B3-474F9875CECC}"/>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A649634A-5838-4E7D-A89A-E801D52617FD}"/>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152079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F5339858-4799-46D5-8306-E4696A08F087}"/>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726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39AE18CA-76E5-4F52-AD60-9FFCDCD2DC27}"/>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B32569BF-1FFA-46E7-BA69-E9C28E96974F}"/>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815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11546DB3-8899-4CFC-A539-7CBC40EB6C93}"/>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F398C9C7-D2C6-45E8-9744-A3A402015BEA}"/>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2907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dirty="0"/>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9440E8F3-4FBB-4023-AEF8-4702E74F064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082087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A364E-C18A-4E37-8ACE-072EF05C31CE}" type="datetimeFigureOut">
              <a:rPr lang="en-US" smtClean="0"/>
              <a:pPr/>
              <a:t>7/29/2021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73ED5-FFE6-4729-AB29-BAB14437F84E}" type="slidenum">
              <a:rPr lang="en-US" smtClean="0"/>
              <a:pPr/>
              <a:t>‹#›</a:t>
            </a:fld>
            <a:endParaRPr lang="en-US"/>
          </a:p>
        </p:txBody>
      </p:sp>
    </p:spTree>
    <p:extLst>
      <p:ext uri="{BB962C8B-B14F-4D97-AF65-F5344CB8AC3E}">
        <p14:creationId xmlns:p14="http://schemas.microsoft.com/office/powerpoint/2010/main" val="15495150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693" r:id="rId17"/>
    <p:sldLayoutId id="2147483694" r:id="rId18"/>
    <p:sldLayoutId id="2147483695" r:id="rId19"/>
    <p:sldLayoutId id="2147483696" r:id="rId20"/>
    <p:sldLayoutId id="2147483697" r:id="rId21"/>
    <p:sldLayoutId id="2147483698" r:id="rId22"/>
    <p:sldLayoutId id="2147483699" r:id="rId23"/>
    <p:sldLayoutId id="2147483661" r:id="rId24"/>
    <p:sldLayoutId id="2147483662" r:id="rId25"/>
    <p:sldLayoutId id="2147483663" r:id="rId26"/>
    <p:sldLayoutId id="2147483664" r:id="rId27"/>
    <p:sldLayoutId id="2147483666" r:id="rId28"/>
    <p:sldLayoutId id="2147483667" r:id="rId29"/>
    <p:sldLayoutId id="2147483668" r:id="rId30"/>
    <p:sldLayoutId id="2147483669" r:id="rId31"/>
    <p:sldLayoutId id="2147483670" r:id="rId32"/>
    <p:sldLayoutId id="2147483671" r:id="rId33"/>
    <p:sldLayoutId id="2147483672" r:id="rId34"/>
    <p:sldLayoutId id="2147483673" r:id="rId35"/>
    <p:sldLayoutId id="2147483675" r:id="rId36"/>
    <p:sldLayoutId id="2147483678" r:id="rId37"/>
    <p:sldLayoutId id="2147483679" r:id="rId38"/>
    <p:sldLayoutId id="2147483683" r:id="rId39"/>
    <p:sldLayoutId id="2147483684" r:id="rId40"/>
    <p:sldLayoutId id="2147483686" r:id="rId41"/>
    <p:sldLayoutId id="2147483687" r:id="rId42"/>
    <p:sldLayoutId id="2147483688" r:id="rId43"/>
    <p:sldLayoutId id="2147483689" r:id="rId44"/>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static1.squarespace.com/static/5a29b53af9a61e9d04a1cb10/t/5f0dc6bdef4364521ca79299/1594738368582/Guidance+for+Implementing+Safe+and+Ethical+Index+Testing+Services_PublicPost.pdf"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hyperlink" Target="https://www.pepfarsolutions.org/resourcesandtools-2/2020/7/10/pepfar-guidance-on-implementing-safe-and-ethical-index-testing-services?rq=index%20testing" TargetMode="External"/><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2.xml.rels><?xml version="1.0" encoding="UTF-8" standalone="yes"?>
<Relationships xmlns="http://schemas.openxmlformats.org/package/2006/relationships"><Relationship Id="rId3" Type="http://schemas.openxmlformats.org/officeDocument/2006/relationships/hyperlink" Target="https://www.pepfarsolutions.org/resourcesandtools-2/2020/7/10/pepfar-guidance-on-implementing-safe-and-ethical-index-testing-services?rq=index%20testing" TargetMode="External"/><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hyperlink" Target="https://www.pepfarsolutions.org/resourcesandtools-2/2020/7/10/pepfar-guidance-on-implementing-safe-and-ethical-index-testing-services?rq=index%20testing"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hyperlink" Target="https://www.pepfarsolutions.org/resourcesandtools-2/2020/7/10/pepfar-guidance-on-implementing-safe-and-ethical-index-testing-services?rq=index%20testing" TargetMode="External"/><Relationship Id="rId2" Type="http://schemas.openxmlformats.org/officeDocument/2006/relationships/notesSlide" Target="../notesSlides/notesSlide11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hyperlink" Target="https://www.fhi360.org/resource/adverse-event-prevention-monitoring-investigation-and-response-index-test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3.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hyperlink" Target="https://www.fhi360.org/resource/adverse-event-prevention-monitoring-investigation-and-response-index-testing"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static1.squarespace.com/static/5a29b53af9a61e9d04a1cb10/t/5f0dc6bdef4364521ca79299/1594738368582/Guidance+for+Implementing+Safe+and+Ethical+Index+Testing+Services_PublicPost.pdf"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458F-5286-4DAC-A0A8-8603D91D0A98}"/>
              </a:ext>
            </a:extLst>
          </p:cNvPr>
          <p:cNvSpPr>
            <a:spLocks noGrp="1"/>
          </p:cNvSpPr>
          <p:nvPr>
            <p:ph type="ctrTitle"/>
          </p:nvPr>
        </p:nvSpPr>
        <p:spPr>
          <a:xfrm>
            <a:off x="1758950" y="1523151"/>
            <a:ext cx="7850876" cy="1293813"/>
          </a:xfrm>
        </p:spPr>
        <p:txBody>
          <a:bodyPr>
            <a:noAutofit/>
          </a:bodyPr>
          <a:lstStyle/>
          <a:p>
            <a:r>
              <a:rPr lang="fr-FR" sz="2800" dirty="0"/>
              <a:t>Identifier, prévenir et combattre la violence dans les programmes de lutte contre le VIH au service des populations clés : renforcer la capacité des agents de santé à offrir des dépistages index sûrs et éthiques</a:t>
            </a:r>
            <a:endParaRPr lang="en-US" sz="2800" dirty="0"/>
          </a:p>
        </p:txBody>
      </p:sp>
      <p:sp>
        <p:nvSpPr>
          <p:cNvPr id="3" name="Subtitle 2">
            <a:extLst>
              <a:ext uri="{FF2B5EF4-FFF2-40B4-BE49-F238E27FC236}">
                <a16:creationId xmlns:a16="http://schemas.microsoft.com/office/drawing/2014/main" id="{278863EA-0298-4E86-BC29-92DA98BFFAAB}"/>
              </a:ext>
            </a:extLst>
          </p:cNvPr>
          <p:cNvSpPr>
            <a:spLocks noGrp="1"/>
          </p:cNvSpPr>
          <p:nvPr>
            <p:ph type="subTitle" idx="1"/>
          </p:nvPr>
        </p:nvSpPr>
        <p:spPr>
          <a:xfrm>
            <a:off x="1759143" y="3046642"/>
            <a:ext cx="8216348" cy="655879"/>
          </a:xfrm>
        </p:spPr>
        <p:txBody>
          <a:bodyPr>
            <a:normAutofit/>
          </a:bodyPr>
          <a:lstStyle/>
          <a:p>
            <a:r>
              <a:rPr lang="fr-FR" sz="2800" b="1" dirty="0">
                <a:solidFill>
                  <a:schemeClr val="bg1"/>
                </a:solidFill>
              </a:rPr>
              <a:t>Formation virtuelle des formateurs</a:t>
            </a:r>
            <a:endParaRPr lang="en-US" sz="2800" b="1" dirty="0">
              <a:solidFill>
                <a:schemeClr val="bg1"/>
              </a:solidFill>
            </a:endParaRPr>
          </a:p>
        </p:txBody>
      </p:sp>
      <p:sp>
        <p:nvSpPr>
          <p:cNvPr id="4" name="Text Placeholder 3">
            <a:extLst>
              <a:ext uri="{FF2B5EF4-FFF2-40B4-BE49-F238E27FC236}">
                <a16:creationId xmlns:a16="http://schemas.microsoft.com/office/drawing/2014/main" id="{C1C50254-56F0-4157-8737-87FCF0F7EDA3}"/>
              </a:ext>
            </a:extLst>
          </p:cNvPr>
          <p:cNvSpPr>
            <a:spLocks noGrp="1"/>
          </p:cNvSpPr>
          <p:nvPr>
            <p:ph type="body" sz="quarter" idx="10"/>
          </p:nvPr>
        </p:nvSpPr>
        <p:spPr/>
        <p:txBody>
          <a:bodyPr>
            <a:normAutofit lnSpcReduction="10000"/>
          </a:bodyPr>
          <a:lstStyle/>
          <a:p>
            <a:r>
              <a:rPr lang="en-US" dirty="0"/>
              <a:t>Nom et </a:t>
            </a:r>
            <a:r>
              <a:rPr lang="en-US" dirty="0" err="1"/>
              <a:t>titre</a:t>
            </a:r>
            <a:r>
              <a:rPr lang="en-US" dirty="0"/>
              <a:t> de </a:t>
            </a:r>
            <a:r>
              <a:rPr lang="en-US" dirty="0" err="1"/>
              <a:t>l’auteur</a:t>
            </a:r>
            <a:endParaRPr lang="en-US" dirty="0"/>
          </a:p>
        </p:txBody>
      </p:sp>
      <p:sp>
        <p:nvSpPr>
          <p:cNvPr id="9" name="Text Placeholder 8">
            <a:extLst>
              <a:ext uri="{FF2B5EF4-FFF2-40B4-BE49-F238E27FC236}">
                <a16:creationId xmlns:a16="http://schemas.microsoft.com/office/drawing/2014/main" id="{AFEE809C-E2A7-49FF-86F4-ABB19D6A088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27236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18A759-403C-4387-A1E1-882458B7FF0D}"/>
              </a:ext>
            </a:extLst>
          </p:cNvPr>
          <p:cNvSpPr>
            <a:spLocks noGrp="1"/>
          </p:cNvSpPr>
          <p:nvPr>
            <p:ph type="pic" sz="quarter" idx="10"/>
          </p:nvPr>
        </p:nvSpPr>
        <p:spPr/>
      </p:sp>
      <p:sp>
        <p:nvSpPr>
          <p:cNvPr id="2" name="Title 1">
            <a:extLst>
              <a:ext uri="{FF2B5EF4-FFF2-40B4-BE49-F238E27FC236}">
                <a16:creationId xmlns:a16="http://schemas.microsoft.com/office/drawing/2014/main" id="{24715F01-CF52-42BD-91DB-0F996ABC3684}"/>
              </a:ext>
            </a:extLst>
          </p:cNvPr>
          <p:cNvSpPr>
            <a:spLocks noGrp="1"/>
          </p:cNvSpPr>
          <p:nvPr>
            <p:ph type="title"/>
          </p:nvPr>
        </p:nvSpPr>
        <p:spPr/>
        <p:txBody>
          <a:bodyPr/>
          <a:lstStyle/>
          <a:p>
            <a:r>
              <a:rPr lang="en-US" dirty="0"/>
              <a:t>CONTEXTE</a:t>
            </a:r>
          </a:p>
        </p:txBody>
      </p:sp>
    </p:spTree>
    <p:extLst>
      <p:ext uri="{BB962C8B-B14F-4D97-AF65-F5344CB8AC3E}">
        <p14:creationId xmlns:p14="http://schemas.microsoft.com/office/powerpoint/2010/main" val="30957867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6CE7-BFCA-400F-B034-EB1DB876B07D}"/>
              </a:ext>
            </a:extLst>
          </p:cNvPr>
          <p:cNvSpPr>
            <a:spLocks noGrp="1"/>
          </p:cNvSpPr>
          <p:nvPr>
            <p:ph type="title"/>
          </p:nvPr>
        </p:nvSpPr>
        <p:spPr>
          <a:xfrm>
            <a:off x="838200" y="492797"/>
            <a:ext cx="8543925" cy="800039"/>
          </a:xfrm>
        </p:spPr>
        <p:txBody>
          <a:bodyPr/>
          <a:lstStyle/>
          <a:p>
            <a:r>
              <a:rPr lang="en-US" b="1" dirty="0" err="1"/>
              <a:t>Activité</a:t>
            </a:r>
            <a:r>
              <a:rPr lang="en-US" b="1" dirty="0"/>
              <a:t> W. </a:t>
            </a:r>
            <a:r>
              <a:rPr lang="en-US" b="1" dirty="0" err="1"/>
              <a:t>Foire</a:t>
            </a:r>
            <a:r>
              <a:rPr lang="en-US" b="1" dirty="0"/>
              <a:t> aux questions</a:t>
            </a:r>
            <a:r>
              <a:rPr lang="en-US" dirty="0"/>
              <a:t> </a:t>
            </a:r>
            <a:r>
              <a:rPr lang="en-US" b="1" dirty="0"/>
              <a:t>5</a:t>
            </a:r>
          </a:p>
        </p:txBody>
      </p:sp>
      <p:sp>
        <p:nvSpPr>
          <p:cNvPr id="3" name="Text Placeholder 2">
            <a:extLst>
              <a:ext uri="{FF2B5EF4-FFF2-40B4-BE49-F238E27FC236}">
                <a16:creationId xmlns:a16="http://schemas.microsoft.com/office/drawing/2014/main" id="{B35F79E5-1E09-454B-8466-DB218737CF7E}"/>
              </a:ext>
            </a:extLst>
          </p:cNvPr>
          <p:cNvSpPr>
            <a:spLocks noGrp="1"/>
          </p:cNvSpPr>
          <p:nvPr>
            <p:ph idx="1"/>
          </p:nvPr>
        </p:nvSpPr>
        <p:spPr>
          <a:xfrm>
            <a:off x="838201" y="1477235"/>
            <a:ext cx="8454656" cy="4966096"/>
          </a:xfrm>
        </p:spPr>
        <p:txBody>
          <a:bodyPr>
            <a:normAutofit fontScale="85000" lnSpcReduction="20000"/>
          </a:bodyPr>
          <a:lstStyle/>
          <a:p>
            <a:pPr marL="0" indent="0">
              <a:lnSpc>
                <a:spcPct val="115000"/>
              </a:lnSpc>
              <a:spcBef>
                <a:spcPts val="1200"/>
              </a:spcBef>
              <a:buNone/>
            </a:pPr>
            <a:r>
              <a:rPr lang="fr-FR" b="1" dirty="0"/>
              <a:t>Si un client déclare que le partenaire A est violent, la notification des partenaires ne peut pas avoir lieu pour le partenaire A? </a:t>
            </a:r>
          </a:p>
          <a:p>
            <a:pPr>
              <a:lnSpc>
                <a:spcPct val="115000"/>
              </a:lnSpc>
              <a:spcBef>
                <a:spcPts val="1200"/>
              </a:spcBef>
            </a:pPr>
            <a:r>
              <a:rPr lang="fr-FR" dirty="0"/>
              <a:t>Toutes les décisions finales relatives à la notification des partenaires doivent être prises par le client</a:t>
            </a:r>
          </a:p>
          <a:p>
            <a:pPr>
              <a:lnSpc>
                <a:spcPct val="115000"/>
              </a:lnSpc>
              <a:spcBef>
                <a:spcPts val="1200"/>
              </a:spcBef>
            </a:pPr>
            <a:r>
              <a:rPr lang="fr-FR" dirty="0"/>
              <a:t>Toutefois, les prestataires devraient recommander que la notification du partenaire ne soit pas effectuée dans les cas où il existe un risque de violence </a:t>
            </a:r>
          </a:p>
          <a:p>
            <a:pPr>
              <a:lnSpc>
                <a:spcPct val="115000"/>
              </a:lnSpc>
              <a:spcBef>
                <a:spcPts val="1200"/>
              </a:spcBef>
            </a:pPr>
            <a:r>
              <a:rPr lang="fr-FR" dirty="0"/>
              <a:t>Le prestataire peut proposer d'autres moyens d'entrer en contact avec le partenaire, tels que des visites de porte-à-porte dans la communauté où vit le partenaire violent, qui ne comportent pas le même risque pour le client</a:t>
            </a:r>
          </a:p>
        </p:txBody>
      </p:sp>
      <p:sp>
        <p:nvSpPr>
          <p:cNvPr id="4" name="Star: 5 Points 3">
            <a:extLst>
              <a:ext uri="{FF2B5EF4-FFF2-40B4-BE49-F238E27FC236}">
                <a16:creationId xmlns:a16="http://schemas.microsoft.com/office/drawing/2014/main" id="{50BEC61F-7DFB-4BDB-86E3-FA748AB15B88}"/>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C94D-3CEC-4337-A4E6-7235A5378356}"/>
              </a:ext>
            </a:extLst>
          </p:cNvPr>
          <p:cNvSpPr>
            <a:spLocks noGrp="1"/>
          </p:cNvSpPr>
          <p:nvPr>
            <p:ph type="title"/>
          </p:nvPr>
        </p:nvSpPr>
        <p:spPr/>
        <p:txBody>
          <a:bodyPr/>
          <a:lstStyle/>
          <a:p>
            <a:r>
              <a:rPr lang="en-US" b="1" dirty="0" err="1"/>
              <a:t>Activité</a:t>
            </a:r>
            <a:r>
              <a:rPr lang="en-US" b="1" dirty="0"/>
              <a:t> W. </a:t>
            </a:r>
            <a:r>
              <a:rPr lang="en-US" b="1" dirty="0" err="1"/>
              <a:t>Foire</a:t>
            </a:r>
            <a:r>
              <a:rPr lang="en-US" b="1" dirty="0"/>
              <a:t> aux questions</a:t>
            </a:r>
            <a:r>
              <a:rPr lang="en-US" dirty="0"/>
              <a:t> </a:t>
            </a:r>
            <a:r>
              <a:rPr lang="en-US" b="1" dirty="0"/>
              <a:t>6</a:t>
            </a:r>
          </a:p>
        </p:txBody>
      </p:sp>
      <p:sp>
        <p:nvSpPr>
          <p:cNvPr id="3" name="Text Placeholder 2">
            <a:extLst>
              <a:ext uri="{FF2B5EF4-FFF2-40B4-BE49-F238E27FC236}">
                <a16:creationId xmlns:a16="http://schemas.microsoft.com/office/drawing/2014/main" id="{8E4C4D44-02F1-4BA1-9875-640DA6520E54}"/>
              </a:ext>
            </a:extLst>
          </p:cNvPr>
          <p:cNvSpPr>
            <a:spLocks noGrp="1"/>
          </p:cNvSpPr>
          <p:nvPr>
            <p:ph idx="1"/>
          </p:nvPr>
        </p:nvSpPr>
        <p:spPr>
          <a:xfrm>
            <a:off x="838200" y="1636730"/>
            <a:ext cx="8543925" cy="4932746"/>
          </a:xfrm>
        </p:spPr>
        <p:txBody>
          <a:bodyPr/>
          <a:lstStyle/>
          <a:p>
            <a:pPr marL="0" indent="0">
              <a:buNone/>
            </a:pPr>
            <a:r>
              <a:rPr lang="fr-FR" b="1" dirty="0"/>
              <a:t>Que se passe-t-il si un enfant révèle des actes </a:t>
            </a:r>
            <a:br>
              <a:rPr lang="fr-FR" b="1" dirty="0"/>
            </a:br>
            <a:r>
              <a:rPr lang="fr-FR" b="1" dirty="0"/>
              <a:t>de violence ?</a:t>
            </a:r>
          </a:p>
          <a:p>
            <a:r>
              <a:rPr lang="fr-FR" dirty="0"/>
              <a:t>Les compétences de cette formation sont destinées aux victimes adultes</a:t>
            </a:r>
          </a:p>
          <a:p>
            <a:r>
              <a:rPr lang="fr-FR" dirty="0"/>
              <a:t>Veuillez mettre les enfants en contact avec des ressources/du personnel qui ont été formés pour aider les enfants qui ont été victimes d'abus</a:t>
            </a:r>
          </a:p>
          <a:p>
            <a:r>
              <a:rPr lang="fr-FR" dirty="0">
                <a:solidFill>
                  <a:srgbClr val="00B050"/>
                </a:solidFill>
                <a:highlight>
                  <a:srgbClr val="FFFF00"/>
                </a:highlight>
              </a:rPr>
              <a:t>Fournissez ici les coordonnées locales pertinentes pour les services de protection de l'enfance</a:t>
            </a:r>
            <a:endParaRPr lang="fr-FR" dirty="0">
              <a:highlight>
                <a:srgbClr val="FFFF00"/>
              </a:highlight>
            </a:endParaRPr>
          </a:p>
        </p:txBody>
      </p:sp>
      <p:sp>
        <p:nvSpPr>
          <p:cNvPr id="5" name="Star: 5 Points 4">
            <a:extLst>
              <a:ext uri="{FF2B5EF4-FFF2-40B4-BE49-F238E27FC236}">
                <a16:creationId xmlns:a16="http://schemas.microsoft.com/office/drawing/2014/main" id="{C0FFAF0F-0FD5-41F7-84C6-FBA721729932}"/>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4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C94D-3CEC-4337-A4E6-7235A5378356}"/>
              </a:ext>
            </a:extLst>
          </p:cNvPr>
          <p:cNvSpPr>
            <a:spLocks noGrp="1"/>
          </p:cNvSpPr>
          <p:nvPr>
            <p:ph type="title"/>
          </p:nvPr>
        </p:nvSpPr>
        <p:spPr/>
        <p:txBody>
          <a:bodyPr/>
          <a:lstStyle/>
          <a:p>
            <a:r>
              <a:rPr lang="en-US" b="1" dirty="0" err="1"/>
              <a:t>Activité</a:t>
            </a:r>
            <a:r>
              <a:rPr lang="en-US" b="1" dirty="0"/>
              <a:t> W. </a:t>
            </a:r>
            <a:r>
              <a:rPr lang="en-US" b="1" dirty="0" err="1"/>
              <a:t>Foire</a:t>
            </a:r>
            <a:r>
              <a:rPr lang="en-US" b="1" dirty="0"/>
              <a:t> aux questions</a:t>
            </a:r>
            <a:r>
              <a:rPr lang="en-US" dirty="0"/>
              <a:t> </a:t>
            </a:r>
            <a:r>
              <a:rPr lang="en-US" b="1" dirty="0"/>
              <a:t>7</a:t>
            </a:r>
          </a:p>
        </p:txBody>
      </p:sp>
      <p:sp>
        <p:nvSpPr>
          <p:cNvPr id="3" name="Text Placeholder 2">
            <a:extLst>
              <a:ext uri="{FF2B5EF4-FFF2-40B4-BE49-F238E27FC236}">
                <a16:creationId xmlns:a16="http://schemas.microsoft.com/office/drawing/2014/main" id="{8E4C4D44-02F1-4BA1-9875-640DA6520E54}"/>
              </a:ext>
            </a:extLst>
          </p:cNvPr>
          <p:cNvSpPr>
            <a:spLocks noGrp="1"/>
          </p:cNvSpPr>
          <p:nvPr>
            <p:ph idx="1"/>
          </p:nvPr>
        </p:nvSpPr>
        <p:spPr>
          <a:xfrm>
            <a:off x="838200" y="1636729"/>
            <a:ext cx="8543925" cy="5008619"/>
          </a:xfrm>
        </p:spPr>
        <p:txBody>
          <a:bodyPr>
            <a:normAutofit fontScale="92500" lnSpcReduction="20000"/>
          </a:bodyPr>
          <a:lstStyle/>
          <a:p>
            <a:pPr marL="0" indent="0">
              <a:lnSpc>
                <a:spcPct val="105000"/>
              </a:lnSpc>
              <a:buNone/>
            </a:pPr>
            <a:r>
              <a:rPr lang="fr-FR" b="1" dirty="0"/>
              <a:t>Et si je suis obligé/e d'informer les forces de l'ordre des divulgations de violence ?</a:t>
            </a:r>
          </a:p>
          <a:p>
            <a:pPr>
              <a:lnSpc>
                <a:spcPct val="105000"/>
              </a:lnSpc>
            </a:pPr>
            <a:r>
              <a:rPr lang="fr-FR" dirty="0"/>
              <a:t>Si vos lois vous obligent à signaler la violence aux forces de l'ordre, vous devez le dire au client avant de lui poser des questions sur ses expériences de violence. Vous pouvez dire, par exemple: « Ce que vous me dites est confidentiel, ce qui signifie que je ne parlerai à personne d’autre de ce que vous partagez avec moi. La seule exception à cela est… »</a:t>
            </a:r>
          </a:p>
          <a:p>
            <a:pPr>
              <a:lnSpc>
                <a:spcPct val="105000"/>
              </a:lnSpc>
            </a:pPr>
            <a:r>
              <a:rPr lang="fr-FR" dirty="0"/>
              <a:t>Assurez le client qu'en dehors de ce rapport obligatoire, vous ne le direz à personne sans l'autorisation du client.</a:t>
            </a:r>
          </a:p>
        </p:txBody>
      </p:sp>
      <p:sp>
        <p:nvSpPr>
          <p:cNvPr id="4" name="Star: 5 Points 3">
            <a:extLst>
              <a:ext uri="{FF2B5EF4-FFF2-40B4-BE49-F238E27FC236}">
                <a16:creationId xmlns:a16="http://schemas.microsoft.com/office/drawing/2014/main" id="{C672116B-914D-4F9A-9786-62542DF49D5B}"/>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9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C94D-3CEC-4337-A4E6-7235A5378356}"/>
              </a:ext>
            </a:extLst>
          </p:cNvPr>
          <p:cNvSpPr>
            <a:spLocks noGrp="1"/>
          </p:cNvSpPr>
          <p:nvPr>
            <p:ph type="title"/>
          </p:nvPr>
        </p:nvSpPr>
        <p:spPr>
          <a:xfrm>
            <a:off x="699971" y="588963"/>
            <a:ext cx="10515600" cy="800100"/>
          </a:xfrm>
        </p:spPr>
        <p:txBody>
          <a:bodyPr/>
          <a:lstStyle/>
          <a:p>
            <a:r>
              <a:rPr lang="en-US" dirty="0" err="1"/>
              <a:t>Activité</a:t>
            </a:r>
            <a:r>
              <a:rPr lang="en-US" dirty="0"/>
              <a:t> W. </a:t>
            </a:r>
            <a:r>
              <a:rPr lang="en-US" dirty="0" err="1"/>
              <a:t>Foire</a:t>
            </a:r>
            <a:r>
              <a:rPr lang="en-US" dirty="0"/>
              <a:t> aux questions 8</a:t>
            </a:r>
          </a:p>
        </p:txBody>
      </p:sp>
      <p:sp>
        <p:nvSpPr>
          <p:cNvPr id="3" name="Text Placeholder 2">
            <a:extLst>
              <a:ext uri="{FF2B5EF4-FFF2-40B4-BE49-F238E27FC236}">
                <a16:creationId xmlns:a16="http://schemas.microsoft.com/office/drawing/2014/main" id="{8E4C4D44-02F1-4BA1-9875-640DA6520E54}"/>
              </a:ext>
            </a:extLst>
          </p:cNvPr>
          <p:cNvSpPr>
            <a:spLocks noGrp="1"/>
          </p:cNvSpPr>
          <p:nvPr>
            <p:ph idx="1"/>
          </p:nvPr>
        </p:nvSpPr>
        <p:spPr>
          <a:xfrm>
            <a:off x="699971" y="1551202"/>
            <a:ext cx="7370141" cy="4932362"/>
          </a:xfrm>
        </p:spPr>
        <p:txBody>
          <a:bodyPr>
            <a:noAutofit/>
          </a:bodyPr>
          <a:lstStyle/>
          <a:p>
            <a:pPr marL="0" indent="0">
              <a:buFont typeface="Arial"/>
              <a:buNone/>
            </a:pPr>
            <a:r>
              <a:rPr lang="fr-FR" sz="2400" b="1" dirty="0"/>
              <a:t>Comment savoir quels services de VPI sont disponibles pour le survivant ?</a:t>
            </a:r>
          </a:p>
          <a:p>
            <a:r>
              <a:rPr lang="fr-FR" sz="2400" dirty="0"/>
              <a:t>Chaque clinique doit avoir un </a:t>
            </a:r>
            <a:br>
              <a:rPr lang="fr-FR" sz="2400" dirty="0"/>
            </a:br>
            <a:r>
              <a:rPr lang="fr-FR" sz="2400" dirty="0"/>
              <a:t>répertoire de services qui répertorie </a:t>
            </a:r>
            <a:br>
              <a:rPr lang="fr-FR" sz="2400" dirty="0"/>
            </a:br>
            <a:r>
              <a:rPr lang="fr-FR" sz="2400" dirty="0"/>
              <a:t>les services locaux de VBG. </a:t>
            </a:r>
          </a:p>
          <a:p>
            <a:r>
              <a:rPr lang="fr-FR" sz="2400" dirty="0"/>
              <a:t>L'annuaire de services doit être </a:t>
            </a:r>
            <a:br>
              <a:rPr lang="fr-FR" sz="2400" dirty="0"/>
            </a:br>
            <a:r>
              <a:rPr lang="fr-FR" sz="2400" dirty="0"/>
              <a:t>tenu à jour.</a:t>
            </a:r>
          </a:p>
          <a:p>
            <a:r>
              <a:rPr lang="fr-FR" sz="2400" dirty="0"/>
              <a:t>Aider à connecter les clients à d’autres services de VBG est l’un des rôles centraux du prestataire. Il est ainsi impératif de se familiariser avec les services de référence.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508" t="28889" r="8112" b="9517"/>
          <a:stretch/>
        </p:blipFill>
        <p:spPr>
          <a:xfrm>
            <a:off x="6096000" y="2146626"/>
            <a:ext cx="5950614" cy="2414742"/>
          </a:xfrm>
          <a:prstGeom prst="rect">
            <a:avLst/>
          </a:prstGeom>
        </p:spPr>
      </p:pic>
      <p:sp>
        <p:nvSpPr>
          <p:cNvPr id="7" name="Star: 5 Points 6">
            <a:extLst>
              <a:ext uri="{FF2B5EF4-FFF2-40B4-BE49-F238E27FC236}">
                <a16:creationId xmlns:a16="http://schemas.microsoft.com/office/drawing/2014/main" id="{602C1935-5EAD-4BB7-8C93-2FCC0276F23A}"/>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11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9121-E9A6-44EF-B0F8-48F75A3CA0B6}"/>
              </a:ext>
            </a:extLst>
          </p:cNvPr>
          <p:cNvSpPr>
            <a:spLocks noGrp="1"/>
          </p:cNvSpPr>
          <p:nvPr>
            <p:ph type="title"/>
          </p:nvPr>
        </p:nvSpPr>
        <p:spPr>
          <a:xfrm>
            <a:off x="838200" y="375842"/>
            <a:ext cx="8543925" cy="800039"/>
          </a:xfrm>
        </p:spPr>
        <p:txBody>
          <a:bodyPr/>
          <a:lstStyle/>
          <a:p>
            <a:r>
              <a:rPr lang="en-US" b="1" dirty="0" err="1"/>
              <a:t>Activité</a:t>
            </a:r>
            <a:r>
              <a:rPr lang="en-US" b="1" dirty="0"/>
              <a:t> W. </a:t>
            </a:r>
            <a:r>
              <a:rPr lang="en-US" b="1" dirty="0" err="1"/>
              <a:t>Foire</a:t>
            </a:r>
            <a:r>
              <a:rPr lang="en-US" b="1" dirty="0"/>
              <a:t> aux questions</a:t>
            </a:r>
            <a:r>
              <a:rPr lang="en-US" dirty="0"/>
              <a:t> 9</a:t>
            </a:r>
          </a:p>
        </p:txBody>
      </p:sp>
      <p:sp>
        <p:nvSpPr>
          <p:cNvPr id="3" name="Content Placeholder 2">
            <a:extLst>
              <a:ext uri="{FF2B5EF4-FFF2-40B4-BE49-F238E27FC236}">
                <a16:creationId xmlns:a16="http://schemas.microsoft.com/office/drawing/2014/main" id="{3F5FCF59-A411-4622-9495-3DBBE0BB7526}"/>
              </a:ext>
            </a:extLst>
          </p:cNvPr>
          <p:cNvSpPr>
            <a:spLocks noGrp="1"/>
          </p:cNvSpPr>
          <p:nvPr>
            <p:ph idx="1"/>
          </p:nvPr>
        </p:nvSpPr>
        <p:spPr>
          <a:xfrm>
            <a:off x="838200" y="1285848"/>
            <a:ext cx="9018181" cy="5572151"/>
          </a:xfrm>
        </p:spPr>
        <p:txBody>
          <a:bodyPr/>
          <a:lstStyle/>
          <a:p>
            <a:pPr marL="0" indent="0">
              <a:buNone/>
            </a:pPr>
            <a:r>
              <a:rPr lang="en-US" sz="2400" b="1" dirty="0"/>
              <a:t>Comment </a:t>
            </a:r>
            <a:r>
              <a:rPr lang="en-US" sz="2400" b="1" dirty="0" err="1"/>
              <a:t>gérer</a:t>
            </a:r>
            <a:r>
              <a:rPr lang="en-US" sz="2400" b="1" dirty="0"/>
              <a:t> le temps ?</a:t>
            </a:r>
          </a:p>
          <a:p>
            <a:pPr>
              <a:lnSpc>
                <a:spcPct val="90000"/>
              </a:lnSpc>
              <a:spcBef>
                <a:spcPts val="1200"/>
              </a:spcBef>
            </a:pPr>
            <a:r>
              <a:rPr lang="fr-FR" sz="2000" dirty="0"/>
              <a:t>De nombreux prestataires craignent de ne pas avoir le temps de faire toute la vie avec des clients qui révèlent de la violence</a:t>
            </a:r>
            <a:r>
              <a:rPr lang="en-US" sz="2000" dirty="0"/>
              <a:t>.</a:t>
            </a:r>
          </a:p>
          <a:p>
            <a:pPr>
              <a:lnSpc>
                <a:spcPct val="90000"/>
              </a:lnSpc>
              <a:spcBef>
                <a:spcPts val="1200"/>
              </a:spcBef>
            </a:pPr>
            <a:r>
              <a:rPr lang="fr-FR" sz="2000" dirty="0"/>
              <a:t>Il est peu probable que tous vos clients aient besoin du soutien de LIVES. Si c'est un problème constant, utilisez les données de S&amp;E que vous collectez pour plaider pour plus de personnel et plus de services pour les survivants de la violence sur les sites spécifiques qui en ont le plus besoin.</a:t>
            </a:r>
            <a:endParaRPr lang="en-US" sz="2000" dirty="0"/>
          </a:p>
          <a:p>
            <a:pPr>
              <a:lnSpc>
                <a:spcPct val="90000"/>
              </a:lnSpc>
              <a:spcBef>
                <a:spcPts val="1200"/>
              </a:spcBef>
            </a:pPr>
            <a:r>
              <a:rPr lang="fr-FR" sz="2000" dirty="0"/>
              <a:t>Le fait de savoir que votre client est victime de violence et de l'aider à gérer la violence dans sa vie améliorera ses résultats en matière de VIH, car vous pouvez mieux le soutenir et aider à le relier à un autre soutien. C'est votre objectif en tant que prestataire.</a:t>
            </a:r>
            <a:endParaRPr lang="en-US" sz="2000" dirty="0"/>
          </a:p>
          <a:p>
            <a:pPr>
              <a:lnSpc>
                <a:spcPct val="90000"/>
              </a:lnSpc>
              <a:spcBef>
                <a:spcPts val="1200"/>
              </a:spcBef>
            </a:pPr>
            <a:r>
              <a:rPr lang="fr-FR" sz="2000" dirty="0"/>
              <a:t>Si vous ne pouvez pas compléter tous les LIVES, veuillez fournir L, I, V, puis, si le client accepte et qu'une autre personne qualifiée avec une expertise en IPV est sur place, envisagez de transférer le client à cette personne pour fournir E et S.</a:t>
            </a:r>
            <a:endParaRPr lang="en-US" sz="2000" dirty="0"/>
          </a:p>
          <a:p>
            <a:pPr lvl="1">
              <a:lnSpc>
                <a:spcPct val="90000"/>
              </a:lnSpc>
            </a:pPr>
            <a:r>
              <a:rPr lang="fr-FR" sz="1800" dirty="0"/>
              <a:t>Si cette personne n'est pas disponible ou si le client ne souhaite pas recevoir de services d'une autre personne, fournissez l'ensemble de LIVES.</a:t>
            </a:r>
            <a:endParaRPr lang="en-US" sz="1800" dirty="0"/>
          </a:p>
          <a:p>
            <a:endParaRPr lang="en-US" sz="2000" dirty="0"/>
          </a:p>
        </p:txBody>
      </p:sp>
      <p:sp>
        <p:nvSpPr>
          <p:cNvPr id="6" name="Star: 5 Points 5">
            <a:extLst>
              <a:ext uri="{FF2B5EF4-FFF2-40B4-BE49-F238E27FC236}">
                <a16:creationId xmlns:a16="http://schemas.microsoft.com/office/drawing/2014/main" id="{EDBA1C61-E15A-4C8B-9B93-116B0B290FEB}"/>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98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528E-BDBB-43AC-81D6-E8784712F169}"/>
              </a:ext>
            </a:extLst>
          </p:cNvPr>
          <p:cNvSpPr>
            <a:spLocks noGrp="1"/>
          </p:cNvSpPr>
          <p:nvPr>
            <p:ph type="title"/>
          </p:nvPr>
        </p:nvSpPr>
        <p:spPr>
          <a:xfrm>
            <a:off x="838200" y="588494"/>
            <a:ext cx="9135140" cy="800039"/>
          </a:xfrm>
        </p:spPr>
        <p:txBody>
          <a:bodyPr>
            <a:normAutofit fontScale="90000"/>
          </a:bodyPr>
          <a:lstStyle/>
          <a:p>
            <a:r>
              <a:rPr lang="fr-FR" dirty="0"/>
              <a:t>Activité X. Que pourrait penser un prestataire de chacun de ces clients ? (Partie 1)</a:t>
            </a:r>
            <a:endParaRPr lang="en-US" dirty="0"/>
          </a:p>
        </p:txBody>
      </p:sp>
      <p:sp>
        <p:nvSpPr>
          <p:cNvPr id="3" name="Text Placeholder 2">
            <a:extLst>
              <a:ext uri="{FF2B5EF4-FFF2-40B4-BE49-F238E27FC236}">
                <a16:creationId xmlns:a16="http://schemas.microsoft.com/office/drawing/2014/main" id="{56D3AAD8-B351-4362-8A9F-28C2A4DEB5E6}"/>
              </a:ext>
            </a:extLst>
          </p:cNvPr>
          <p:cNvSpPr>
            <a:spLocks noGrp="1"/>
          </p:cNvSpPr>
          <p:nvPr>
            <p:ph idx="1"/>
          </p:nvPr>
        </p:nvSpPr>
        <p:spPr>
          <a:xfrm>
            <a:off x="838200" y="1636730"/>
            <a:ext cx="8869326" cy="4932746"/>
          </a:xfrm>
        </p:spPr>
        <p:txBody>
          <a:bodyPr>
            <a:normAutofit fontScale="92500"/>
          </a:bodyPr>
          <a:lstStyle/>
          <a:p>
            <a:r>
              <a:rPr lang="fr-FR" dirty="0"/>
              <a:t>Une femme qui s'injecte des drogues se présente en retard aux rendez-vous et ne parvient pas à récupérer ses ARV de manière régulière.</a:t>
            </a:r>
          </a:p>
          <a:p>
            <a:r>
              <a:rPr lang="fr-FR" dirty="0"/>
              <a:t>Un professionnel du sexe dit à son médecin qu'il demande toujours à ses clients d'utiliser des préservatifs, mais il est testé positif pour la chlamydia.</a:t>
            </a:r>
            <a:endParaRPr lang="fr-FR" b="1" dirty="0">
              <a:solidFill>
                <a:srgbClr val="FF0000"/>
              </a:solidFill>
            </a:endParaRPr>
          </a:p>
          <a:p>
            <a:r>
              <a:rPr lang="fr-FR" dirty="0"/>
              <a:t>Une travailleuse du sexe hurle après une infirmière quand l'infirmière lui dit qu'elle devra attendre une heure.</a:t>
            </a:r>
          </a:p>
          <a:p>
            <a:r>
              <a:rPr lang="fr-FR" dirty="0"/>
              <a:t>Une femme transgenre se présente à un rendez-vous. </a:t>
            </a:r>
            <a:br>
              <a:rPr lang="fr-FR" dirty="0"/>
            </a:br>
            <a:r>
              <a:rPr lang="fr-FR" dirty="0"/>
              <a:t>Le prestataire peut sentir la bière sur ses vêtements.</a:t>
            </a:r>
            <a:endParaRPr lang="en-US" dirty="0"/>
          </a:p>
        </p:txBody>
      </p:sp>
      <p:sp>
        <p:nvSpPr>
          <p:cNvPr id="4" name="Star: 5 Points 3">
            <a:extLst>
              <a:ext uri="{FF2B5EF4-FFF2-40B4-BE49-F238E27FC236}">
                <a16:creationId xmlns:a16="http://schemas.microsoft.com/office/drawing/2014/main" id="{2680FEA8-C15A-4C4C-9C56-6C9D12A90B7D}"/>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2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528E-BDBB-43AC-81D6-E8784712F169}"/>
              </a:ext>
            </a:extLst>
          </p:cNvPr>
          <p:cNvSpPr>
            <a:spLocks noGrp="1"/>
          </p:cNvSpPr>
          <p:nvPr>
            <p:ph type="title"/>
          </p:nvPr>
        </p:nvSpPr>
        <p:spPr>
          <a:xfrm>
            <a:off x="838200" y="588494"/>
            <a:ext cx="9230833" cy="800039"/>
          </a:xfrm>
        </p:spPr>
        <p:txBody>
          <a:bodyPr>
            <a:normAutofit fontScale="90000"/>
          </a:bodyPr>
          <a:lstStyle/>
          <a:p>
            <a:r>
              <a:rPr lang="fr-FR" dirty="0"/>
              <a:t>Activité X.  Que pourrait penser un prestataire de chacun de ces clients ? (Partie 2)</a:t>
            </a:r>
            <a:endParaRPr lang="en-US" dirty="0"/>
          </a:p>
        </p:txBody>
      </p:sp>
      <p:sp>
        <p:nvSpPr>
          <p:cNvPr id="3" name="Text Placeholder 2">
            <a:extLst>
              <a:ext uri="{FF2B5EF4-FFF2-40B4-BE49-F238E27FC236}">
                <a16:creationId xmlns:a16="http://schemas.microsoft.com/office/drawing/2014/main" id="{56D3AAD8-B351-4362-8A9F-28C2A4DEB5E6}"/>
              </a:ext>
            </a:extLst>
          </p:cNvPr>
          <p:cNvSpPr>
            <a:spLocks noGrp="1"/>
          </p:cNvSpPr>
          <p:nvPr>
            <p:ph idx="1"/>
          </p:nvPr>
        </p:nvSpPr>
        <p:spPr/>
        <p:txBody>
          <a:bodyPr>
            <a:normAutofit fontScale="70000" lnSpcReduction="20000"/>
          </a:bodyPr>
          <a:lstStyle/>
          <a:p>
            <a:pPr>
              <a:lnSpc>
                <a:spcPct val="115000"/>
              </a:lnSpc>
            </a:pPr>
            <a:r>
              <a:rPr lang="fr-FR" dirty="0"/>
              <a:t>Une femme qui s'injecte des drogues, </a:t>
            </a:r>
            <a:r>
              <a:rPr lang="fr-FR" b="1" dirty="0">
                <a:solidFill>
                  <a:schemeClr val="accent4"/>
                </a:solidFill>
              </a:rPr>
              <a:t>dont le partenaire qui la contrôle ne lui permet pas d'aller à la clinique</a:t>
            </a:r>
            <a:r>
              <a:rPr lang="fr-FR" dirty="0"/>
              <a:t>, se présente en retard aux rendez-vous et ne parvient pas à récupérer ses ARV de manière régulière.</a:t>
            </a:r>
          </a:p>
          <a:p>
            <a:pPr>
              <a:lnSpc>
                <a:spcPct val="115000"/>
              </a:lnSpc>
            </a:pPr>
            <a:r>
              <a:rPr lang="fr-FR" dirty="0"/>
              <a:t>Un professionnel du sexe dit à son médecin qu'il demande toujours à ses clients d'utiliser des préservatifs, mais il est testé positif pour la chlamydia </a:t>
            </a:r>
            <a:r>
              <a:rPr lang="fr-FR" b="1" dirty="0">
                <a:solidFill>
                  <a:schemeClr val="accent4"/>
                </a:solidFill>
              </a:rPr>
              <a:t>parce qu'un client violent l'a forcé à avoir des relations sexuelles sans préservatif.</a:t>
            </a:r>
          </a:p>
          <a:p>
            <a:pPr>
              <a:lnSpc>
                <a:spcPct val="115000"/>
              </a:lnSpc>
            </a:pPr>
            <a:r>
              <a:rPr lang="fr-FR" dirty="0"/>
              <a:t>Une travailleuse du sexe </a:t>
            </a:r>
            <a:r>
              <a:rPr lang="fr-FR" b="1" dirty="0">
                <a:solidFill>
                  <a:schemeClr val="accent4"/>
                </a:solidFill>
              </a:rPr>
              <a:t>qui vient d'être expulsée de chez elle et qui n'a pas dormi depuis deux nuits </a:t>
            </a:r>
            <a:r>
              <a:rPr lang="fr-FR" dirty="0"/>
              <a:t>hurle après une infirmière quand l'infirmière lui dit qu'elle devra attendre une heure.</a:t>
            </a:r>
          </a:p>
          <a:p>
            <a:pPr>
              <a:lnSpc>
                <a:spcPct val="115000"/>
              </a:lnSpc>
            </a:pPr>
            <a:r>
              <a:rPr lang="fr-FR" dirty="0"/>
              <a:t>Une femme transgenre </a:t>
            </a:r>
            <a:r>
              <a:rPr lang="fr-FR" b="1" dirty="0">
                <a:solidFill>
                  <a:schemeClr val="accent4"/>
                </a:solidFill>
              </a:rPr>
              <a:t>qui boit de l'alcool pour oublier avoir été abusée sexuellement à l'adolescence </a:t>
            </a:r>
            <a:r>
              <a:rPr lang="fr-FR" dirty="0"/>
              <a:t>se présente à un rendez-vous. Le prestataire peut sentir la bière sur ses vêtements.</a:t>
            </a:r>
            <a:endParaRPr lang="en-US" dirty="0"/>
          </a:p>
        </p:txBody>
      </p:sp>
      <p:sp>
        <p:nvSpPr>
          <p:cNvPr id="4" name="Star: 5 Points 3">
            <a:extLst>
              <a:ext uri="{FF2B5EF4-FFF2-40B4-BE49-F238E27FC236}">
                <a16:creationId xmlns:a16="http://schemas.microsoft.com/office/drawing/2014/main" id="{D6667CA6-2163-4913-82F5-09E6A81D0AFA}"/>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12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62AD416-8479-48C8-906D-3D5279D92608}"/>
              </a:ext>
            </a:extLst>
          </p:cNvPr>
          <p:cNvSpPr>
            <a:spLocks noGrp="1"/>
          </p:cNvSpPr>
          <p:nvPr>
            <p:ph type="pic" sz="quarter" idx="10"/>
          </p:nvPr>
        </p:nvSpPr>
        <p:spPr/>
      </p:sp>
      <p:sp>
        <p:nvSpPr>
          <p:cNvPr id="2" name="Title 1">
            <a:extLst>
              <a:ext uri="{FF2B5EF4-FFF2-40B4-BE49-F238E27FC236}">
                <a16:creationId xmlns:a16="http://schemas.microsoft.com/office/drawing/2014/main" id="{0886645B-DBB3-4FAA-9740-D7F67A40250D}"/>
              </a:ext>
            </a:extLst>
          </p:cNvPr>
          <p:cNvSpPr>
            <a:spLocks noGrp="1"/>
          </p:cNvSpPr>
          <p:nvPr>
            <p:ph type="title"/>
          </p:nvPr>
        </p:nvSpPr>
        <p:spPr/>
        <p:txBody>
          <a:bodyPr>
            <a:normAutofit fontScale="90000"/>
          </a:bodyPr>
          <a:lstStyle/>
          <a:p>
            <a:r>
              <a:rPr lang="en-US" dirty="0"/>
              <a:t>SESSION : </a:t>
            </a:r>
            <a:r>
              <a:rPr lang="fr-FR" dirty="0"/>
              <a:t>ÉVÉNEMENTS INDÉSIRABLES LIÉS AU DÉPISTAGE INDEX</a:t>
            </a:r>
            <a:br>
              <a:rPr lang="en-US" dirty="0"/>
            </a:br>
            <a:endParaRPr lang="en-US" dirty="0"/>
          </a:p>
        </p:txBody>
      </p:sp>
      <p:pic>
        <p:nvPicPr>
          <p:cNvPr id="3" name="Picture 2">
            <a:extLst>
              <a:ext uri="{FF2B5EF4-FFF2-40B4-BE49-F238E27FC236}">
                <a16:creationId xmlns:a16="http://schemas.microsoft.com/office/drawing/2014/main" id="{222865F9-CE41-41CF-B4A3-F0CEF9D746BE}"/>
              </a:ext>
            </a:extLst>
          </p:cNvPr>
          <p:cNvPicPr>
            <a:picLocks noChangeAspect="1"/>
          </p:cNvPicPr>
          <p:nvPr/>
        </p:nvPicPr>
        <p:blipFill>
          <a:blip r:embed="rId3"/>
          <a:stretch>
            <a:fillRect/>
          </a:stretch>
        </p:blipFill>
        <p:spPr>
          <a:xfrm>
            <a:off x="5222657" y="373554"/>
            <a:ext cx="5792498" cy="3328603"/>
          </a:xfrm>
          <a:prstGeom prst="rect">
            <a:avLst/>
          </a:prstGeom>
        </p:spPr>
      </p:pic>
    </p:spTree>
    <p:extLst>
      <p:ext uri="{BB962C8B-B14F-4D97-AF65-F5344CB8AC3E}">
        <p14:creationId xmlns:p14="http://schemas.microsoft.com/office/powerpoint/2010/main" val="171444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72" y="299474"/>
            <a:ext cx="10515600" cy="482100"/>
          </a:xfrm>
        </p:spPr>
        <p:txBody>
          <a:bodyPr>
            <a:normAutofit fontScale="90000"/>
          </a:bodyPr>
          <a:lstStyle/>
          <a:p>
            <a:r>
              <a:rPr lang="en-US" sz="3200" dirty="0"/>
              <a:t>Objectif de la session</a:t>
            </a:r>
          </a:p>
        </p:txBody>
      </p:sp>
      <p:sp>
        <p:nvSpPr>
          <p:cNvPr id="3" name="Text Placeholder 2"/>
          <p:cNvSpPr>
            <a:spLocks noGrp="1"/>
          </p:cNvSpPr>
          <p:nvPr>
            <p:ph idx="1"/>
          </p:nvPr>
        </p:nvSpPr>
        <p:spPr>
          <a:xfrm>
            <a:off x="325908" y="782336"/>
            <a:ext cx="10515600" cy="798811"/>
          </a:xfrm>
        </p:spPr>
        <p:txBody>
          <a:bodyPr>
            <a:normAutofit/>
          </a:bodyPr>
          <a:lstStyle/>
          <a:p>
            <a:r>
              <a:rPr lang="fr-FR" sz="2400" dirty="0"/>
              <a:t>Comprendre les directives PEPFAR sur les  dépistages index sûrs et éthiques en ce qui concerne les « événements indésirables.</a:t>
            </a:r>
            <a:r>
              <a:rPr lang="fr-FR" sz="2400" dirty="0">
                <a:latin typeface="Calibri" panose="020F0502020204030204" pitchFamily="34" charset="0"/>
                <a:cs typeface="Calibri" panose="020F0502020204030204" pitchFamily="34" charset="0"/>
              </a:rPr>
              <a:t> »</a:t>
            </a:r>
            <a:endParaRPr lang="fr-FR" sz="2400" dirty="0"/>
          </a:p>
        </p:txBody>
      </p:sp>
      <p:graphicFrame>
        <p:nvGraphicFramePr>
          <p:cNvPr id="5" name="Table 4"/>
          <p:cNvGraphicFramePr>
            <a:graphicFrameLocks noGrp="1"/>
          </p:cNvGraphicFramePr>
          <p:nvPr>
            <p:extLst>
              <p:ext uri="{D42A27DB-BD31-4B8C-83A1-F6EECF244321}">
                <p14:modId xmlns:p14="http://schemas.microsoft.com/office/powerpoint/2010/main" val="1674754289"/>
              </p:ext>
            </p:extLst>
          </p:nvPr>
        </p:nvGraphicFramePr>
        <p:xfrm>
          <a:off x="339673" y="1620746"/>
          <a:ext cx="11522410" cy="4885862"/>
        </p:xfrm>
        <a:graphic>
          <a:graphicData uri="http://schemas.openxmlformats.org/drawingml/2006/table">
            <a:tbl>
              <a:tblPr firstRow="1" bandRow="1">
                <a:tableStyleId>{69012ECD-51FC-41F1-AA8D-1B2483CD663E}</a:tableStyleId>
              </a:tblPr>
              <a:tblGrid>
                <a:gridCol w="11522410">
                  <a:extLst>
                    <a:ext uri="{9D8B030D-6E8A-4147-A177-3AD203B41FA5}">
                      <a16:colId xmlns:a16="http://schemas.microsoft.com/office/drawing/2014/main" val="20000"/>
                    </a:ext>
                  </a:extLst>
                </a:gridCol>
              </a:tblGrid>
              <a:tr h="413421">
                <a:tc>
                  <a:txBody>
                    <a:bodyPr/>
                    <a:lstStyle/>
                    <a:p>
                      <a:r>
                        <a:rPr lang="fr-FR" sz="2400" dirty="0"/>
                        <a:t>Mettre en œuvre des services de dépistage index sûrs et éthiques</a:t>
                      </a:r>
                      <a:endParaRPr lang="fr-FR"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428662">
                <a:tc>
                  <a:txBody>
                    <a:bodyPr/>
                    <a:lstStyle/>
                    <a:p>
                      <a:pPr marL="0" indent="0">
                        <a:buFont typeface="Arial" panose="020B0604020202020204" pitchFamily="34" charset="0"/>
                        <a:buNone/>
                      </a:pPr>
                      <a:endParaRPr lang="fr-FR" dirty="0"/>
                    </a:p>
                  </a:txBody>
                  <a:tcPr>
                    <a:solidFill>
                      <a:schemeClr val="bg1"/>
                    </a:solidFill>
                  </a:tcPr>
                </a:tc>
                <a:extLst>
                  <a:ext uri="{0D108BD9-81ED-4DB2-BD59-A6C34878D82A}">
                    <a16:rowId xmlns:a16="http://schemas.microsoft.com/office/drawing/2014/main" val="10001"/>
                  </a:ext>
                </a:extLst>
              </a:tr>
            </a:tbl>
          </a:graphicData>
        </a:graphic>
      </p:graphicFrame>
      <p:sp>
        <p:nvSpPr>
          <p:cNvPr id="7" name="Oval 6"/>
          <p:cNvSpPr/>
          <p:nvPr/>
        </p:nvSpPr>
        <p:spPr>
          <a:xfrm>
            <a:off x="7789693" y="3249753"/>
            <a:ext cx="2569286" cy="2261407"/>
          </a:xfrm>
          <a:prstGeom prst="ellipse">
            <a:avLst/>
          </a:prstGeom>
          <a:solidFill>
            <a:srgbClr val="FFFF00"/>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400" b="1" dirty="0">
                <a:solidFill>
                  <a:schemeClr val="tx1"/>
                </a:solidFill>
              </a:rPr>
              <a:t>Services de dépistages index sûrs et éthiques</a:t>
            </a:r>
            <a:endParaRPr lang="en-US" sz="1200" dirty="0"/>
          </a:p>
        </p:txBody>
      </p:sp>
      <p:sp>
        <p:nvSpPr>
          <p:cNvPr id="8" name="Oval 7"/>
          <p:cNvSpPr/>
          <p:nvPr/>
        </p:nvSpPr>
        <p:spPr>
          <a:xfrm>
            <a:off x="8391466" y="2251088"/>
            <a:ext cx="1368234" cy="1371600"/>
          </a:xfrm>
          <a:prstGeom prst="ellipse">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lIns="45720" tIns="45720" rIns="45720" bIns="45720" rtlCol="0" anchor="ctr"/>
          <a:lstStyle/>
          <a:p>
            <a:pPr algn="ctr"/>
            <a:r>
              <a:rPr lang="fr-FR" sz="1100" b="1" dirty="0"/>
              <a:t>1. Contrôler la conformité avec les normes requises</a:t>
            </a:r>
            <a:endParaRPr lang="en-US" sz="1100" dirty="0"/>
          </a:p>
        </p:txBody>
      </p:sp>
      <p:sp>
        <p:nvSpPr>
          <p:cNvPr id="9" name="Oval 8"/>
          <p:cNvSpPr/>
          <p:nvPr/>
        </p:nvSpPr>
        <p:spPr>
          <a:xfrm>
            <a:off x="10052741" y="3036299"/>
            <a:ext cx="1371600" cy="1371600"/>
          </a:xfrm>
          <a:prstGeom prst="ellipse">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lIns="0" tIns="45720" rIns="0" bIns="45720" rtlCol="0" anchor="ctr"/>
          <a:lstStyle/>
          <a:p>
            <a:pPr algn="ctr"/>
            <a:r>
              <a:rPr lang="en-US" sz="1100" b="1" dirty="0">
                <a:solidFill>
                  <a:schemeClr val="tx1"/>
                </a:solidFill>
              </a:rPr>
              <a:t>2. </a:t>
            </a:r>
            <a:r>
              <a:rPr lang="fr-FR" sz="1100" b="1" dirty="0">
                <a:solidFill>
                  <a:schemeClr val="tx1"/>
                </a:solidFill>
              </a:rPr>
              <a:t>Obtenir un consentement éclairé</a:t>
            </a:r>
            <a:endParaRPr lang="en-US" sz="1100" b="1" dirty="0">
              <a:solidFill>
                <a:schemeClr val="tx1"/>
              </a:solidFill>
            </a:endParaRPr>
          </a:p>
        </p:txBody>
      </p:sp>
      <p:sp>
        <p:nvSpPr>
          <p:cNvPr id="12" name="Oval 11"/>
          <p:cNvSpPr/>
          <p:nvPr/>
        </p:nvSpPr>
        <p:spPr>
          <a:xfrm>
            <a:off x="9480045" y="4880072"/>
            <a:ext cx="1554480" cy="1366935"/>
          </a:xfrm>
          <a:prstGeom prst="ellipse">
            <a:avLst/>
          </a:prstGeom>
          <a:solidFill>
            <a:srgbClr val="62E04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fr-FR" sz="1100" b="1" dirty="0">
                <a:solidFill>
                  <a:schemeClr val="tx1"/>
                </a:solidFill>
              </a:rPr>
              <a:t>3. Evaluation des risques de violence entre partenaires intimes et prestation de services</a:t>
            </a:r>
            <a:endParaRPr lang="en-US" sz="1100" b="1" dirty="0">
              <a:solidFill>
                <a:schemeClr val="tx1"/>
              </a:solidFill>
            </a:endParaRPr>
          </a:p>
        </p:txBody>
      </p:sp>
      <p:sp>
        <p:nvSpPr>
          <p:cNvPr id="13" name="Rectangle 12"/>
          <p:cNvSpPr/>
          <p:nvPr/>
        </p:nvSpPr>
        <p:spPr>
          <a:xfrm>
            <a:off x="340691" y="2175546"/>
            <a:ext cx="5818880" cy="4331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3363" indent="-168275">
              <a:lnSpc>
                <a:spcPct val="95000"/>
              </a:lnSpc>
              <a:spcBef>
                <a:spcPts val="600"/>
              </a:spcBef>
              <a:spcAft>
                <a:spcPts val="600"/>
              </a:spcAft>
              <a:buFont typeface="Arial" panose="020B0604020202020204" pitchFamily="34" charset="0"/>
              <a:buChar char="•"/>
            </a:pPr>
            <a:r>
              <a:rPr lang="fr-FR" sz="1400" dirty="0">
                <a:solidFill>
                  <a:schemeClr val="tx1"/>
                </a:solidFill>
              </a:rPr>
              <a:t>Le risque zéro n'existe pas ; tous les programmes de dépistage du VIH comportent certains risques.</a:t>
            </a:r>
          </a:p>
          <a:p>
            <a:pPr marL="233363" indent="-168275">
              <a:lnSpc>
                <a:spcPct val="95000"/>
              </a:lnSpc>
              <a:spcAft>
                <a:spcPts val="600"/>
              </a:spcAft>
              <a:buFont typeface="Arial" panose="020B0604020202020204" pitchFamily="34" charset="0"/>
              <a:buChar char="•"/>
            </a:pPr>
            <a:r>
              <a:rPr lang="fr-FR" sz="1400" dirty="0">
                <a:solidFill>
                  <a:schemeClr val="tx1"/>
                </a:solidFill>
              </a:rPr>
              <a:t>Ce niveau peut être augmenté pour le dépistage index en raison des possibilités de divulgation accidentelle d'informations confidentielles concernant le client et son ou ses partenaires, de violations du consentement et d'autres événements indésirables.</a:t>
            </a:r>
          </a:p>
          <a:p>
            <a:pPr marL="233363" indent="-168275">
              <a:lnSpc>
                <a:spcPct val="95000"/>
              </a:lnSpc>
              <a:spcAft>
                <a:spcPts val="600"/>
              </a:spcAft>
              <a:buFont typeface="Arial" panose="020B0604020202020204" pitchFamily="34" charset="0"/>
              <a:buChar char="•"/>
            </a:pPr>
            <a:r>
              <a:rPr lang="fr-FR" sz="1400" dirty="0">
                <a:solidFill>
                  <a:schemeClr val="tx1"/>
                </a:solidFill>
              </a:rPr>
              <a:t>Tous les programmes soutenus par le PEPFAR doivent prendre des mesures pour </a:t>
            </a:r>
            <a:r>
              <a:rPr lang="fr-FR" sz="1400" b="1" dirty="0">
                <a:solidFill>
                  <a:schemeClr val="tx1"/>
                </a:solidFill>
              </a:rPr>
              <a:t>mettre en place des services </a:t>
            </a:r>
            <a:r>
              <a:rPr lang="fr-FR" sz="1400" b="1" dirty="0">
                <a:solidFill>
                  <a:prstClr val="black"/>
                </a:solidFill>
              </a:rPr>
              <a:t>de dépistage index </a:t>
            </a:r>
            <a:r>
              <a:rPr lang="fr-FR" sz="1400" b="1" dirty="0">
                <a:solidFill>
                  <a:schemeClr val="tx1"/>
                </a:solidFill>
              </a:rPr>
              <a:t>sûrs et éthiques </a:t>
            </a:r>
            <a:r>
              <a:rPr lang="fr-FR" sz="1400" dirty="0">
                <a:solidFill>
                  <a:schemeClr val="tx1"/>
                </a:solidFill>
              </a:rPr>
              <a:t>en :</a:t>
            </a:r>
          </a:p>
          <a:p>
            <a:pPr lvl="1" indent="-223838">
              <a:lnSpc>
                <a:spcPct val="95000"/>
              </a:lnSpc>
              <a:spcAft>
                <a:spcPts val="600"/>
              </a:spcAft>
              <a:buFont typeface="+mj-lt"/>
              <a:buAutoNum type="arabicPeriod"/>
            </a:pPr>
            <a:r>
              <a:rPr lang="fr-FR" sz="1200" dirty="0">
                <a:solidFill>
                  <a:schemeClr val="tx1"/>
                </a:solidFill>
              </a:rPr>
              <a:t>Contrôlant la </a:t>
            </a:r>
            <a:r>
              <a:rPr lang="fr-FR" sz="1200" b="1" dirty="0">
                <a:solidFill>
                  <a:schemeClr val="tx1"/>
                </a:solidFill>
              </a:rPr>
              <a:t>conformité des sites et des professionnels de santé aux normes requises </a:t>
            </a:r>
            <a:r>
              <a:rPr lang="fr-FR" sz="1200" dirty="0">
                <a:solidFill>
                  <a:schemeClr val="tx1"/>
                </a:solidFill>
              </a:rPr>
              <a:t>pour le dépistage index.</a:t>
            </a:r>
          </a:p>
          <a:p>
            <a:pPr lvl="1" indent="-223838">
              <a:lnSpc>
                <a:spcPct val="95000"/>
              </a:lnSpc>
              <a:spcAft>
                <a:spcPts val="600"/>
              </a:spcAft>
            </a:pPr>
            <a:r>
              <a:rPr lang="fr-FR" sz="1200" dirty="0">
                <a:solidFill>
                  <a:schemeClr val="tx1"/>
                </a:solidFill>
              </a:rPr>
              <a:t>2.	Obtenant un </a:t>
            </a:r>
            <a:r>
              <a:rPr lang="fr-FR" sz="1200" b="1" dirty="0">
                <a:solidFill>
                  <a:schemeClr val="tx1"/>
                </a:solidFill>
              </a:rPr>
              <a:t>consentement éclairé </a:t>
            </a:r>
            <a:r>
              <a:rPr lang="fr-FR" sz="1200" dirty="0">
                <a:solidFill>
                  <a:schemeClr val="tx1"/>
                </a:solidFill>
              </a:rPr>
              <a:t>avant de procéder à une entrevue de sélection et avant de contacter les partenaires.</a:t>
            </a:r>
          </a:p>
          <a:p>
            <a:pPr lvl="1" indent="-223838">
              <a:lnSpc>
                <a:spcPct val="95000"/>
              </a:lnSpc>
              <a:spcAft>
                <a:spcPts val="600"/>
              </a:spcAft>
            </a:pPr>
            <a:r>
              <a:rPr lang="fr-FR" sz="1200" dirty="0">
                <a:solidFill>
                  <a:schemeClr val="tx1"/>
                </a:solidFill>
              </a:rPr>
              <a:t>3.	Réalisant une évaluation des risques de VPI pour chaque partenaire désigné et en fournissant des services appropriés aux survivant/es de violence.</a:t>
            </a:r>
          </a:p>
          <a:p>
            <a:pPr lvl="1" indent="-223838">
              <a:lnSpc>
                <a:spcPct val="95000"/>
              </a:lnSpc>
              <a:spcAft>
                <a:spcPts val="600"/>
              </a:spcAft>
            </a:pPr>
            <a:r>
              <a:rPr lang="fr-FR" sz="1200" dirty="0">
                <a:solidFill>
                  <a:schemeClr val="tx1"/>
                </a:solidFill>
              </a:rPr>
              <a:t>4.	Mettant en œuvre un mécanisme solide pour détecter, surveiller, signaler et suivre un </a:t>
            </a:r>
            <a:r>
              <a:rPr lang="fr-FR" sz="1200" b="1" dirty="0">
                <a:solidFill>
                  <a:schemeClr val="tx1"/>
                </a:solidFill>
              </a:rPr>
              <a:t>événement indésirable </a:t>
            </a:r>
            <a:r>
              <a:rPr lang="fr-FR" sz="1200" dirty="0">
                <a:solidFill>
                  <a:schemeClr val="tx1"/>
                </a:solidFill>
              </a:rPr>
              <a:t>associé aux services de dépistage index.</a:t>
            </a:r>
          </a:p>
          <a:p>
            <a:pPr lvl="1" indent="-223838">
              <a:lnSpc>
                <a:spcPct val="95000"/>
              </a:lnSpc>
              <a:spcAft>
                <a:spcPts val="600"/>
              </a:spcAft>
            </a:pPr>
            <a:r>
              <a:rPr lang="fr-FR" sz="1200" dirty="0">
                <a:solidFill>
                  <a:schemeClr val="tx1"/>
                </a:solidFill>
              </a:rPr>
              <a:t>5.	Utilisant </a:t>
            </a:r>
            <a:r>
              <a:rPr lang="fr-FR" sz="1200" b="1" dirty="0">
                <a:solidFill>
                  <a:schemeClr val="tx1"/>
                </a:solidFill>
              </a:rPr>
              <a:t>l'assurance qualité et la responsabilité </a:t>
            </a:r>
            <a:r>
              <a:rPr lang="fr-FR" sz="1200" dirty="0">
                <a:solidFill>
                  <a:schemeClr val="tx1"/>
                </a:solidFill>
              </a:rPr>
              <a:t>pour remédier à toute lacune dans la prestation des services de dépistage index.</a:t>
            </a:r>
            <a:endParaRPr lang="en-US" sz="1400" dirty="0"/>
          </a:p>
        </p:txBody>
      </p:sp>
      <p:sp>
        <p:nvSpPr>
          <p:cNvPr id="10" name="Oval 9"/>
          <p:cNvSpPr/>
          <p:nvPr/>
        </p:nvSpPr>
        <p:spPr>
          <a:xfrm>
            <a:off x="6760823" y="3078307"/>
            <a:ext cx="1371600" cy="1371600"/>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fr-FR" sz="1100" b="1" dirty="0">
                <a:solidFill>
                  <a:schemeClr val="tx1"/>
                </a:solidFill>
              </a:rPr>
              <a:t>5. Assurance qualité et  responsabilité</a:t>
            </a:r>
            <a:endParaRPr lang="en-US" sz="1100" b="1" dirty="0">
              <a:solidFill>
                <a:schemeClr val="tx1"/>
              </a:solidFill>
            </a:endParaRPr>
          </a:p>
        </p:txBody>
      </p:sp>
      <p:sp>
        <p:nvSpPr>
          <p:cNvPr id="11" name="Oval 10"/>
          <p:cNvSpPr/>
          <p:nvPr/>
        </p:nvSpPr>
        <p:spPr>
          <a:xfrm>
            <a:off x="7301165" y="4914356"/>
            <a:ext cx="1371600" cy="1371600"/>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100" b="1" dirty="0">
                <a:solidFill>
                  <a:schemeClr val="tx1"/>
                </a:solidFill>
              </a:rPr>
              <a:t>4. </a:t>
            </a:r>
            <a:r>
              <a:rPr lang="en-US" sz="1100" b="1" dirty="0" err="1">
                <a:solidFill>
                  <a:schemeClr val="tx1"/>
                </a:solidFill>
              </a:rPr>
              <a:t>Suivi</a:t>
            </a:r>
            <a:r>
              <a:rPr lang="en-US" sz="1100" b="1" dirty="0">
                <a:solidFill>
                  <a:schemeClr val="tx1"/>
                </a:solidFill>
              </a:rPr>
              <a:t> et notification des </a:t>
            </a:r>
            <a:r>
              <a:rPr lang="en-US" sz="1100" b="1" dirty="0" err="1">
                <a:solidFill>
                  <a:schemeClr val="tx1"/>
                </a:solidFill>
              </a:rPr>
              <a:t>évenements</a:t>
            </a:r>
            <a:r>
              <a:rPr lang="en-US" sz="1100" b="1" dirty="0">
                <a:solidFill>
                  <a:schemeClr val="tx1"/>
                </a:solidFill>
              </a:rPr>
              <a:t> </a:t>
            </a:r>
            <a:r>
              <a:rPr lang="en-US" sz="1100" b="1" dirty="0" err="1">
                <a:solidFill>
                  <a:schemeClr val="tx1"/>
                </a:solidFill>
              </a:rPr>
              <a:t>indésirables</a:t>
            </a:r>
            <a:endParaRPr lang="en-US" sz="1100" b="1" dirty="0">
              <a:solidFill>
                <a:schemeClr val="tx1"/>
              </a:solidFill>
            </a:endParaRPr>
          </a:p>
        </p:txBody>
      </p:sp>
      <p:cxnSp>
        <p:nvCxnSpPr>
          <p:cNvPr id="14" name="Straight Arrow Connector 13">
            <a:extLst>
              <a:ext uri="{FF2B5EF4-FFF2-40B4-BE49-F238E27FC236}">
                <a16:creationId xmlns:a16="http://schemas.microsoft.com/office/drawing/2014/main" id="{B3CEAC0F-D1D2-4E29-9D87-E6AB2AABC1D1}"/>
              </a:ext>
            </a:extLst>
          </p:cNvPr>
          <p:cNvCxnSpPr>
            <a:cxnSpLocks/>
          </p:cNvCxnSpPr>
          <p:nvPr/>
        </p:nvCxnSpPr>
        <p:spPr>
          <a:xfrm flipH="1">
            <a:off x="8419472" y="4199589"/>
            <a:ext cx="3675625" cy="10877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FDA75D-5289-4E19-8A1C-993FCA119FBB}"/>
              </a:ext>
            </a:extLst>
          </p:cNvPr>
          <p:cNvSpPr txBox="1"/>
          <p:nvPr/>
        </p:nvSpPr>
        <p:spPr>
          <a:xfrm>
            <a:off x="1795373" y="6511541"/>
            <a:ext cx="7821976" cy="276999"/>
          </a:xfrm>
          <a:prstGeom prst="rect">
            <a:avLst/>
          </a:prstGeom>
          <a:noFill/>
        </p:spPr>
        <p:txBody>
          <a:bodyPr wrap="square" rtlCol="0">
            <a:spAutoFit/>
          </a:bodyPr>
          <a:lstStyle/>
          <a:p>
            <a:r>
              <a:rPr lang="en-US" sz="1200" dirty="0"/>
              <a:t>Source: </a:t>
            </a:r>
            <a:r>
              <a:rPr lang="en-US" sz="1200" dirty="0">
                <a:hlinkClick r:id="rId3"/>
              </a:rPr>
              <a:t>PEPFAR. Guidance for Implementing Safe and Ethical Index Testing Services. July 13, 2020</a:t>
            </a:r>
            <a:r>
              <a:rPr lang="en-US" sz="1200" dirty="0"/>
              <a:t>.</a:t>
            </a:r>
            <a:endParaRPr lang="en-US" dirty="0"/>
          </a:p>
        </p:txBody>
      </p:sp>
    </p:spTree>
    <p:extLst>
      <p:ext uri="{BB962C8B-B14F-4D97-AF65-F5344CB8AC3E}">
        <p14:creationId xmlns:p14="http://schemas.microsoft.com/office/powerpoint/2010/main" val="27662172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673A-CD62-46D7-9343-5B4CBFC53623}"/>
              </a:ext>
            </a:extLst>
          </p:cNvPr>
          <p:cNvSpPr>
            <a:spLocks noGrp="1"/>
          </p:cNvSpPr>
          <p:nvPr>
            <p:ph type="title"/>
          </p:nvPr>
        </p:nvSpPr>
        <p:spPr>
          <a:xfrm>
            <a:off x="838201" y="336884"/>
            <a:ext cx="9557084" cy="1280257"/>
          </a:xfrm>
        </p:spPr>
        <p:txBody>
          <a:bodyPr>
            <a:noAutofit/>
          </a:bodyPr>
          <a:lstStyle/>
          <a:p>
            <a:r>
              <a:rPr lang="fr-FR" sz="2400" b="1" dirty="0"/>
              <a:t>Un événement indésirable lié au dépistage index est un incident qui entraîne un préjudice pour le client ou d'autres personnes </a:t>
            </a:r>
            <a:r>
              <a:rPr lang="fr-FR" sz="2400" b="1" i="1" dirty="0"/>
              <a:t>en raison de leur participation à des services de dépistage index </a:t>
            </a:r>
            <a:endParaRPr lang="en-US" sz="2400" dirty="0"/>
          </a:p>
        </p:txBody>
      </p:sp>
      <p:sp>
        <p:nvSpPr>
          <p:cNvPr id="3" name="Text Placeholder 2">
            <a:extLst>
              <a:ext uri="{FF2B5EF4-FFF2-40B4-BE49-F238E27FC236}">
                <a16:creationId xmlns:a16="http://schemas.microsoft.com/office/drawing/2014/main" id="{396173EB-17ED-448C-AB3A-1ADECDCF8087}"/>
              </a:ext>
            </a:extLst>
          </p:cNvPr>
          <p:cNvSpPr>
            <a:spLocks noGrp="1"/>
          </p:cNvSpPr>
          <p:nvPr>
            <p:ph idx="1"/>
          </p:nvPr>
        </p:nvSpPr>
        <p:spPr>
          <a:xfrm>
            <a:off x="838200" y="1745018"/>
            <a:ext cx="9412705" cy="4932746"/>
          </a:xfrm>
        </p:spPr>
        <p:txBody>
          <a:bodyPr>
            <a:noAutofit/>
          </a:bodyPr>
          <a:lstStyle/>
          <a:p>
            <a:pPr marL="288925" indent="-285750">
              <a:spcBef>
                <a:spcPts val="600"/>
              </a:spcBef>
              <a:buAutoNum type="arabicPeriod"/>
            </a:pPr>
            <a:r>
              <a:rPr lang="fr-FR" sz="1800" dirty="0"/>
              <a:t>Menaces de préjudice physique, sexuel ou émotionnel pour le </a:t>
            </a:r>
            <a:r>
              <a:rPr lang="fr-FR" sz="1800" i="1" dirty="0"/>
              <a:t>client index, son (ses) partenaire(s) ou les membres de sa famille, ou pour le prestataire de dépistage index</a:t>
            </a:r>
            <a:endParaRPr lang="fr-FR" sz="1800" dirty="0"/>
          </a:p>
          <a:p>
            <a:pPr marL="288925" indent="-285750">
              <a:spcBef>
                <a:spcPts val="600"/>
              </a:spcBef>
              <a:buAutoNum type="arabicPeriod"/>
            </a:pPr>
            <a:r>
              <a:rPr lang="fr-FR" sz="1800" dirty="0"/>
              <a:t>Présence d'un préjudice physique, sexuel ou émotionnel pour le client index, son/ses partenaire/s sexuel/s ou son/ses partenaire/s de drogues injectables ou les membres de sa famille, ou pour le prestataire de services de dépistage index</a:t>
            </a:r>
          </a:p>
          <a:p>
            <a:pPr marL="288925" indent="-285750">
              <a:spcBef>
                <a:spcPts val="600"/>
              </a:spcBef>
              <a:buAutoNum type="arabicPeriod"/>
            </a:pPr>
            <a:r>
              <a:rPr lang="fr-FR" sz="1800" dirty="0"/>
              <a:t>Menaces ou incidences de préjudice économique (par exemple, perte d'emploi ou de revenu) pour le client index, son ou ses partenaires ou les membres de sa famille</a:t>
            </a:r>
          </a:p>
          <a:p>
            <a:pPr marL="288925" indent="-285750">
              <a:spcBef>
                <a:spcPts val="600"/>
              </a:spcBef>
              <a:buAutoNum type="arabicPeriod"/>
            </a:pPr>
            <a:r>
              <a:rPr lang="fr-FR" sz="1800" dirty="0"/>
              <a:t>Abandon ou retrait forcé d'enfants de moins de 19 ans du foyer</a:t>
            </a:r>
          </a:p>
          <a:p>
            <a:pPr marL="288925" indent="-285750">
              <a:spcBef>
                <a:spcPts val="600"/>
              </a:spcBef>
              <a:buAutoNum type="arabicPeriod"/>
            </a:pPr>
            <a:r>
              <a:rPr lang="fr-FR" sz="1800" dirty="0"/>
              <a:t>Refus d'un traitement contre le VIH ou d'autres services</a:t>
            </a:r>
          </a:p>
          <a:p>
            <a:pPr marL="288925" indent="-285750">
              <a:spcBef>
                <a:spcPts val="600"/>
              </a:spcBef>
              <a:buAutoNum type="arabicPeriod"/>
            </a:pPr>
            <a:r>
              <a:rPr lang="fr-FR" sz="1800" dirty="0"/>
              <a:t>Divulgation forcée ou non autorisée du nom ou des informations personnelles d'un client ou d'un contact</a:t>
            </a:r>
          </a:p>
          <a:p>
            <a:pPr marL="288925" indent="-285750">
              <a:spcBef>
                <a:spcPts val="600"/>
              </a:spcBef>
              <a:buAutoNum type="arabicPeriod"/>
            </a:pPr>
            <a:r>
              <a:rPr lang="fr-FR" sz="1800" dirty="0"/>
              <a:t>Absence de consentement pour la participation au dépistage index et/ou pour la notification des partenaires</a:t>
            </a:r>
          </a:p>
          <a:p>
            <a:pPr marL="288925" indent="-285750">
              <a:spcBef>
                <a:spcPts val="600"/>
              </a:spcBef>
              <a:buAutoNum type="arabicPeriod"/>
            </a:pPr>
            <a:r>
              <a:rPr lang="fr-FR" sz="1800" dirty="0"/>
              <a:t>Stigmatisation ou criminalisation au niveau du site de santé (par exemple, partage d'informations personnelles avec le système de justice pénale sur le membre d’une population clé/un PVVIH cherchant des soins)</a:t>
            </a:r>
            <a:endParaRPr lang="en-US" sz="1800" dirty="0"/>
          </a:p>
        </p:txBody>
      </p:sp>
    </p:spTree>
    <p:extLst>
      <p:ext uri="{BB962C8B-B14F-4D97-AF65-F5344CB8AC3E}">
        <p14:creationId xmlns:p14="http://schemas.microsoft.com/office/powerpoint/2010/main" val="293387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Objectifs de la session</a:t>
            </a:r>
            <a:endParaRPr lang="en-US" dirty="0"/>
          </a:p>
        </p:txBody>
      </p:sp>
      <p:sp>
        <p:nvSpPr>
          <p:cNvPr id="3" name="Text Placeholder 2"/>
          <p:cNvSpPr>
            <a:spLocks noGrp="1"/>
          </p:cNvSpPr>
          <p:nvPr>
            <p:ph idx="1"/>
          </p:nvPr>
        </p:nvSpPr>
        <p:spPr/>
        <p:txBody>
          <a:bodyPr>
            <a:normAutofit/>
          </a:bodyPr>
          <a:lstStyle/>
          <a:p>
            <a:r>
              <a:rPr lang="fr-FR" dirty="0">
                <a:latin typeface="Arial" panose="020B0604020202020204" pitchFamily="34" charset="0"/>
                <a:cs typeface="Arial" panose="020B0604020202020204" pitchFamily="34" charset="0"/>
              </a:rPr>
              <a:t>Identifiez les caractéristiques d'un environnement dans lequel les personnes se sentent à l'aise pour révéler la violence.</a:t>
            </a:r>
          </a:p>
          <a:p>
            <a:r>
              <a:rPr lang="fr-FR" dirty="0">
                <a:latin typeface="Arial" panose="020B0604020202020204" pitchFamily="34" charset="0"/>
                <a:cs typeface="Arial" panose="020B0604020202020204" pitchFamily="34" charset="0"/>
              </a:rPr>
              <a:t>Décrivez les raisons pour identifier la violence dans un programme de lutte contre le VIH.</a:t>
            </a:r>
            <a:endParaRPr lang="en-US" dirty="0"/>
          </a:p>
        </p:txBody>
      </p:sp>
    </p:spTree>
    <p:extLst>
      <p:ext uri="{BB962C8B-B14F-4D97-AF65-F5344CB8AC3E}">
        <p14:creationId xmlns:p14="http://schemas.microsoft.com/office/powerpoint/2010/main" val="40720730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03F1-78C0-49A4-B709-161471FC3109}"/>
              </a:ext>
            </a:extLst>
          </p:cNvPr>
          <p:cNvSpPr>
            <a:spLocks noGrp="1"/>
          </p:cNvSpPr>
          <p:nvPr>
            <p:ph type="title"/>
          </p:nvPr>
        </p:nvSpPr>
        <p:spPr>
          <a:xfrm>
            <a:off x="838200" y="528334"/>
            <a:ext cx="10515600" cy="800039"/>
          </a:xfrm>
        </p:spPr>
        <p:txBody>
          <a:bodyPr>
            <a:normAutofit fontScale="90000"/>
          </a:bodyPr>
          <a:lstStyle/>
          <a:p>
            <a:r>
              <a:rPr lang="fr-FR" dirty="0"/>
              <a:t>Activité Y. Lesquels de ceux-ci sont déjà en place ?</a:t>
            </a:r>
            <a:endParaRPr lang="en-US" dirty="0"/>
          </a:p>
        </p:txBody>
      </p:sp>
      <p:sp>
        <p:nvSpPr>
          <p:cNvPr id="3" name="Content Placeholder 2">
            <a:extLst>
              <a:ext uri="{FF2B5EF4-FFF2-40B4-BE49-F238E27FC236}">
                <a16:creationId xmlns:a16="http://schemas.microsoft.com/office/drawing/2014/main" id="{AE4441C9-72AE-40A4-951A-FF3DDA741A5E}"/>
              </a:ext>
            </a:extLst>
          </p:cNvPr>
          <p:cNvSpPr>
            <a:spLocks noGrp="1"/>
          </p:cNvSpPr>
          <p:nvPr>
            <p:ph idx="1"/>
          </p:nvPr>
        </p:nvSpPr>
        <p:spPr>
          <a:xfrm>
            <a:off x="838200" y="1504378"/>
            <a:ext cx="8065168" cy="5185180"/>
          </a:xfrm>
        </p:spPr>
        <p:txBody>
          <a:bodyPr/>
          <a:lstStyle/>
          <a:p>
            <a:pPr marL="457200" indent="-457200">
              <a:spcBef>
                <a:spcPts val="1200"/>
              </a:spcBef>
              <a:buFont typeface="+mj-lt"/>
              <a:buAutoNum type="arabicPeriod"/>
            </a:pPr>
            <a:r>
              <a:rPr lang="fr-FR" sz="2200" dirty="0"/>
              <a:t>Les droits des patients sont-ils affichés (affiche, prospectus, matériel éducatif) dans l'établissement de santé </a:t>
            </a:r>
            <a:r>
              <a:rPr lang="en-US" sz="2200" dirty="0"/>
              <a:t>?</a:t>
            </a:r>
          </a:p>
          <a:p>
            <a:pPr marL="457200" indent="-457200">
              <a:spcBef>
                <a:spcPts val="1200"/>
              </a:spcBef>
              <a:buFont typeface="+mj-lt"/>
              <a:buAutoNum type="arabicPeriod"/>
            </a:pPr>
            <a:r>
              <a:rPr lang="fr-FR" sz="2200" dirty="0"/>
              <a:t>Plusieurs mécanismes pour déposer une plainte </a:t>
            </a:r>
            <a:r>
              <a:rPr lang="en-US" sz="2200" dirty="0"/>
              <a:t>?</a:t>
            </a:r>
          </a:p>
          <a:p>
            <a:pPr marL="457200" indent="-457200">
              <a:spcBef>
                <a:spcPts val="1200"/>
              </a:spcBef>
              <a:buFont typeface="+mj-lt"/>
              <a:buAutoNum type="arabicPeriod"/>
            </a:pPr>
            <a:r>
              <a:rPr lang="fr-FR" sz="2200" dirty="0"/>
              <a:t>Le registre des dépistages  index recueille les informations nécessaires </a:t>
            </a:r>
            <a:r>
              <a:rPr lang="en-US" sz="2200" dirty="0"/>
              <a:t>?</a:t>
            </a:r>
          </a:p>
          <a:p>
            <a:pPr marL="457200" indent="-457200">
              <a:spcBef>
                <a:spcPts val="1200"/>
              </a:spcBef>
              <a:buFont typeface="+mj-lt"/>
              <a:buAutoNum type="arabicPeriod"/>
            </a:pPr>
            <a:r>
              <a:rPr lang="fr-FR" sz="2200" dirty="0"/>
              <a:t>Un système de suivi et de notification des événements indésirables, y compris un responsable de site désigné pour les enquêter </a:t>
            </a:r>
            <a:r>
              <a:rPr lang="en-US" sz="2200" dirty="0"/>
              <a:t>?</a:t>
            </a:r>
          </a:p>
          <a:p>
            <a:pPr marL="457200" indent="-457200">
              <a:spcBef>
                <a:spcPts val="1200"/>
              </a:spcBef>
              <a:buFont typeface="+mj-lt"/>
              <a:buAutoNum type="arabicPeriod"/>
            </a:pPr>
            <a:r>
              <a:rPr lang="fr-FR" sz="2200" dirty="0"/>
              <a:t>Formulaires pour capturer les événements indésirables </a:t>
            </a:r>
            <a:r>
              <a:rPr lang="en-US" sz="2200" dirty="0"/>
              <a:t>?</a:t>
            </a:r>
          </a:p>
          <a:p>
            <a:pPr marL="457200" indent="-457200">
              <a:spcBef>
                <a:spcPts val="1200"/>
              </a:spcBef>
              <a:buFont typeface="+mj-lt"/>
              <a:buAutoNum type="arabicPeriod"/>
            </a:pPr>
            <a:r>
              <a:rPr lang="fr-FR" sz="2200" dirty="0"/>
              <a:t>Les prestataires posent des questions sur les événements indésirables </a:t>
            </a:r>
            <a:r>
              <a:rPr lang="en-US" sz="2200" dirty="0"/>
              <a:t>?</a:t>
            </a:r>
          </a:p>
          <a:p>
            <a:pPr marL="457200" indent="-457200">
              <a:spcBef>
                <a:spcPts val="1200"/>
              </a:spcBef>
              <a:buFont typeface="+mj-lt"/>
              <a:buAutoNum type="arabicPeriod"/>
            </a:pPr>
            <a:r>
              <a:rPr lang="fr-FR" sz="2200" dirty="0"/>
              <a:t>Les prestataires aident-ils lorsque des événements indésirables sont signalés </a:t>
            </a:r>
            <a:r>
              <a:rPr lang="en-US" sz="2200" dirty="0"/>
              <a:t>?</a:t>
            </a:r>
          </a:p>
        </p:txBody>
      </p:sp>
      <p:sp>
        <p:nvSpPr>
          <p:cNvPr id="4" name="TextBox 3">
            <a:extLst>
              <a:ext uri="{FF2B5EF4-FFF2-40B4-BE49-F238E27FC236}">
                <a16:creationId xmlns:a16="http://schemas.microsoft.com/office/drawing/2014/main" id="{2F02BF5E-8FD8-4B81-BC58-7F37EB1848D9}"/>
              </a:ext>
            </a:extLst>
          </p:cNvPr>
          <p:cNvSpPr txBox="1"/>
          <p:nvPr/>
        </p:nvSpPr>
        <p:spPr>
          <a:xfrm>
            <a:off x="9417948" y="1468282"/>
            <a:ext cx="2508845" cy="4124206"/>
          </a:xfrm>
          <a:prstGeom prst="rect">
            <a:avLst/>
          </a:prstGeom>
          <a:noFill/>
        </p:spPr>
        <p:txBody>
          <a:bodyPr wrap="square" rtlCol="0">
            <a:spAutoFit/>
          </a:bodyPr>
          <a:lstStyle/>
          <a:p>
            <a:pPr>
              <a:spcBef>
                <a:spcPts val="1200"/>
              </a:spcBef>
              <a:spcAft>
                <a:spcPts val="1200"/>
              </a:spcAft>
            </a:pPr>
            <a:r>
              <a:rPr lang="fr-FR" sz="2200" b="1" dirty="0">
                <a:solidFill>
                  <a:schemeClr val="accent1">
                    <a:lumMod val="75000"/>
                  </a:schemeClr>
                </a:solidFill>
              </a:rPr>
              <a:t>Passez en revue ce résumé des exigences relatives aux événements indésirables.</a:t>
            </a:r>
            <a:endParaRPr lang="en-US" sz="2200" b="1" dirty="0">
              <a:solidFill>
                <a:schemeClr val="accent1">
                  <a:lumMod val="75000"/>
                </a:schemeClr>
              </a:solidFill>
            </a:endParaRPr>
          </a:p>
          <a:p>
            <a:pPr>
              <a:spcBef>
                <a:spcPts val="1200"/>
              </a:spcBef>
              <a:spcAft>
                <a:spcPts val="1200"/>
              </a:spcAft>
            </a:pPr>
            <a:r>
              <a:rPr lang="fr-FR" sz="2200" b="1" dirty="0">
                <a:solidFill>
                  <a:schemeClr val="accent1">
                    <a:lumMod val="75000"/>
                  </a:schemeClr>
                </a:solidFill>
              </a:rPr>
              <a:t>Lequel avez-vous déjà en place? Tapez maintenant les chiffres pertinents dans la messagerie.</a:t>
            </a:r>
            <a:endParaRPr lang="en-US" sz="2200" b="1" dirty="0">
              <a:solidFill>
                <a:schemeClr val="accent1">
                  <a:lumMod val="75000"/>
                </a:schemeClr>
              </a:solidFill>
            </a:endParaRPr>
          </a:p>
        </p:txBody>
      </p:sp>
      <p:sp>
        <p:nvSpPr>
          <p:cNvPr id="5" name="Star: 5 Points 4">
            <a:extLst>
              <a:ext uri="{FF2B5EF4-FFF2-40B4-BE49-F238E27FC236}">
                <a16:creationId xmlns:a16="http://schemas.microsoft.com/office/drawing/2014/main" id="{A307F5EB-84CC-4778-963F-B5D8F7AD853A}"/>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4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8" y="446670"/>
            <a:ext cx="5019020" cy="800039"/>
          </a:xfrm>
        </p:spPr>
        <p:txBody>
          <a:bodyPr>
            <a:normAutofit fontScale="90000"/>
          </a:bodyPr>
          <a:lstStyle/>
          <a:p>
            <a:r>
              <a:rPr lang="fr-FR" dirty="0"/>
              <a:t>Exigences au niveau de la clinique</a:t>
            </a:r>
            <a:r>
              <a:rPr lang="en-US" dirty="0"/>
              <a:t>(1)</a:t>
            </a:r>
          </a:p>
        </p:txBody>
      </p:sp>
      <p:sp>
        <p:nvSpPr>
          <p:cNvPr id="3" name="Text Placeholder 2"/>
          <p:cNvSpPr>
            <a:spLocks noGrp="1"/>
          </p:cNvSpPr>
          <p:nvPr>
            <p:ph idx="1"/>
          </p:nvPr>
        </p:nvSpPr>
        <p:spPr>
          <a:xfrm>
            <a:off x="298938" y="1375004"/>
            <a:ext cx="5019020" cy="4656828"/>
          </a:xfrm>
        </p:spPr>
        <p:txBody>
          <a:bodyPr>
            <a:normAutofit fontScale="85000" lnSpcReduction="10000"/>
          </a:bodyPr>
          <a:lstStyle/>
          <a:p>
            <a:pPr marL="342900" indent="-342900">
              <a:lnSpc>
                <a:spcPct val="105000"/>
              </a:lnSpc>
              <a:buFont typeface="Arial" panose="020B0604020202020204" pitchFamily="34" charset="0"/>
              <a:buChar char="•"/>
            </a:pPr>
            <a:r>
              <a:rPr lang="fr-FR" sz="2600" dirty="0"/>
              <a:t>Les droits des patients sont affichés dans l'établissement de santé et dans le bureau de l’OSC. Il doit contenir des informations qui:</a:t>
            </a:r>
          </a:p>
          <a:p>
            <a:pPr marL="800100" lvl="1" indent="-342900">
              <a:lnSpc>
                <a:spcPct val="105000"/>
              </a:lnSpc>
            </a:pPr>
            <a:r>
              <a:rPr lang="fr-FR" sz="2600" dirty="0"/>
              <a:t>permettent au client de savoir qu‘il n'est pas obligé de participer au dépistage  index </a:t>
            </a:r>
          </a:p>
          <a:p>
            <a:pPr marL="800100" lvl="1" indent="-342900">
              <a:lnSpc>
                <a:spcPct val="105000"/>
              </a:lnSpc>
            </a:pPr>
            <a:r>
              <a:rPr lang="fr-FR" sz="2600" dirty="0"/>
              <a:t>Rappellent aux clients leurs droits tels que la confidentialité</a:t>
            </a:r>
          </a:p>
          <a:p>
            <a:pPr marL="800100" lvl="1" indent="-342900">
              <a:lnSpc>
                <a:spcPct val="105000"/>
              </a:lnSpc>
            </a:pPr>
            <a:r>
              <a:rPr lang="fr-FR" sz="2600" dirty="0"/>
              <a:t>Donnent aux clients la possibilité de déposer une plainte, y compris de manière anonyme</a:t>
            </a:r>
          </a:p>
        </p:txBody>
      </p:sp>
      <p:sp>
        <p:nvSpPr>
          <p:cNvPr id="4" name="Rectangle 3"/>
          <p:cNvSpPr/>
          <p:nvPr/>
        </p:nvSpPr>
        <p:spPr>
          <a:xfrm>
            <a:off x="5556738" y="63796"/>
            <a:ext cx="6433226" cy="6699858"/>
          </a:xfrm>
          <a:prstGeom prst="rect">
            <a:avLst/>
          </a:prstGeom>
          <a:ln w="6350">
            <a:solidFill>
              <a:schemeClr val="accent6"/>
            </a:solidFill>
          </a:ln>
        </p:spPr>
        <p:style>
          <a:lnRef idx="2">
            <a:schemeClr val="dk1"/>
          </a:lnRef>
          <a:fillRef idx="1">
            <a:schemeClr val="lt1"/>
          </a:fillRef>
          <a:effectRef idx="0">
            <a:schemeClr val="dk1"/>
          </a:effectRef>
          <a:fontRef idx="minor">
            <a:schemeClr val="dk1"/>
          </a:fontRef>
        </p:style>
        <p:txBody>
          <a:bodyPr lIns="137160" rtlCol="0" anchor="ctr"/>
          <a:lstStyle/>
          <a:p>
            <a:endParaRPr lang="fr-FR" sz="1600" dirty="0"/>
          </a:p>
          <a:p>
            <a:endParaRPr lang="fr-FR" sz="1600" dirty="0"/>
          </a:p>
          <a:p>
            <a:endParaRPr lang="fr-FR" sz="1600" dirty="0"/>
          </a:p>
          <a:p>
            <a:endParaRPr lang="fr-FR" sz="1600" dirty="0"/>
          </a:p>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Droits des </a:t>
            </a:r>
          </a:p>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Patients</a:t>
            </a:r>
          </a:p>
          <a:p>
            <a:endParaRPr lang="fr-FR" sz="1600" dirty="0"/>
          </a:p>
          <a:p>
            <a:r>
              <a:rPr lang="fr-FR" sz="1600" dirty="0"/>
              <a:t>D</a:t>
            </a:r>
            <a:r>
              <a:rPr lang="fr-FR" sz="1400" dirty="0"/>
              <a:t>ans cet établissement de santé, vous avez le droit de recevoir des services médicaux qui sont :</a:t>
            </a:r>
          </a:p>
          <a:p>
            <a:pPr marL="285750" indent="-285750">
              <a:buFont typeface="Wingdings" panose="05000000000000000000" pitchFamily="2" charset="2"/>
              <a:buChar char="ü"/>
            </a:pPr>
            <a:r>
              <a:rPr lang="fr-FR" sz="1400" b="1" dirty="0"/>
              <a:t>Volontaires</a:t>
            </a:r>
            <a:r>
              <a:rPr lang="fr-FR" sz="1400" dirty="0"/>
              <a:t> (vous devez être informé des avantages et des risques des services et des traitements proposés dans cette clinique afin de pouvoir prendre des décisions en connaissance de cause. Vous pouvez dire non à tout service ou test médical que vous ne voulez pas recevoir).</a:t>
            </a:r>
          </a:p>
          <a:p>
            <a:pPr marL="285750" indent="-285750">
              <a:buFont typeface="Wingdings" panose="05000000000000000000" pitchFamily="2" charset="2"/>
              <a:buChar char="ü"/>
            </a:pPr>
            <a:r>
              <a:rPr lang="fr-FR" sz="1400" b="1" dirty="0"/>
              <a:t>Sans contrainte </a:t>
            </a:r>
            <a:r>
              <a:rPr lang="fr-FR" sz="1400" dirty="0"/>
              <a:t>(le refus à un service quelconque n'affectera pas votre droit à recevoir d'autres services de santé dans cet établissement).</a:t>
            </a:r>
          </a:p>
          <a:p>
            <a:pPr marL="285750" indent="-285750">
              <a:buFont typeface="Wingdings" panose="05000000000000000000" pitchFamily="2" charset="2"/>
              <a:buChar char="ü"/>
            </a:pPr>
            <a:r>
              <a:rPr lang="fr-FR" sz="1400" b="1" dirty="0"/>
              <a:t>Fournis de manière non discriminatoire </a:t>
            </a:r>
            <a:r>
              <a:rPr lang="fr-FR" sz="1400" dirty="0"/>
              <a:t>(Vous devez être traité en tant qu'individu avec respect et dignité. Vous ne devez pas faire l'objet d'une discrimination fondée sur votre âge, votre sexe, votre orientation sexuelle ou toute autre caractéristique personnelle).</a:t>
            </a:r>
          </a:p>
          <a:p>
            <a:pPr marL="285750" indent="-285750">
              <a:buFont typeface="Wingdings" panose="05000000000000000000" pitchFamily="2" charset="2"/>
              <a:buChar char="ü"/>
            </a:pPr>
            <a:r>
              <a:rPr lang="fr-FR" sz="1400" b="1" dirty="0"/>
              <a:t>En sécurité</a:t>
            </a:r>
            <a:r>
              <a:rPr lang="fr-FR" sz="1400" dirty="0"/>
              <a:t> (Vous ne devez pas vous sentir menacé, harcelé ou lésé en raison des services que vous avez reçus).</a:t>
            </a:r>
          </a:p>
          <a:p>
            <a:pPr marL="285750" indent="-285750">
              <a:buFont typeface="Wingdings" panose="05000000000000000000" pitchFamily="2" charset="2"/>
              <a:buChar char="ü"/>
            </a:pPr>
            <a:r>
              <a:rPr lang="fr-FR" sz="1400" b="1" dirty="0"/>
              <a:t>De haute qualité </a:t>
            </a:r>
            <a:r>
              <a:rPr lang="fr-FR" sz="1400" dirty="0"/>
              <a:t>(Tous les services doivent répondre aux normes nationales).</a:t>
            </a:r>
          </a:p>
          <a:p>
            <a:pPr marL="285750" indent="-285750">
              <a:buFont typeface="Wingdings" panose="05000000000000000000" pitchFamily="2" charset="2"/>
              <a:buChar char="ü"/>
            </a:pPr>
            <a:r>
              <a:rPr lang="fr-FR" sz="1400" b="1" dirty="0"/>
              <a:t>Confidentiels</a:t>
            </a:r>
            <a:r>
              <a:rPr lang="fr-FR" sz="1400" dirty="0"/>
              <a:t> (Vos informations personnelles doivent rester privées et sécurisées et ne doivent être partagées avec personne en dehors de l'équipe soignante).</a:t>
            </a:r>
          </a:p>
          <a:p>
            <a:pPr>
              <a:spcBef>
                <a:spcPts val="600"/>
              </a:spcBef>
            </a:pPr>
            <a:r>
              <a:rPr lang="fr-FR" sz="1400" dirty="0"/>
              <a:t>Vous avez le </a:t>
            </a:r>
            <a:r>
              <a:rPr lang="fr-FR" sz="1400" b="1" dirty="0"/>
              <a:t>droit de déposer une plainte </a:t>
            </a:r>
            <a:r>
              <a:rPr lang="fr-FR" sz="1400" dirty="0"/>
              <a:t>si vous estimez que les services que vous avez reçus dans cet établissement n'ont pas respecté ces droits.</a:t>
            </a:r>
          </a:p>
          <a:p>
            <a:pPr>
              <a:spcBef>
                <a:spcPts val="600"/>
              </a:spcBef>
            </a:pPr>
            <a:r>
              <a:rPr lang="fr-FR" sz="1400" dirty="0"/>
              <a:t>Pour déposer une plainte, veuillez remplir le </a:t>
            </a:r>
            <a:r>
              <a:rPr lang="fr-FR" sz="1400" b="1" dirty="0"/>
              <a:t>formulaire de plainte du patient </a:t>
            </a:r>
            <a:r>
              <a:rPr lang="fr-FR" sz="1400" dirty="0"/>
              <a:t>et le placer dans la boîte sécurisée près du bureau d'enregistrement. Vous pouvez également appeler le conseil consultatif communautaire au xxx </a:t>
            </a:r>
            <a:r>
              <a:rPr lang="fr-FR" sz="1400" dirty="0" err="1"/>
              <a:t>xxx</a:t>
            </a:r>
            <a:r>
              <a:rPr lang="fr-FR" sz="1400" dirty="0"/>
              <a:t> </a:t>
            </a:r>
            <a:r>
              <a:rPr lang="fr-FR" sz="1400" dirty="0" err="1"/>
              <a:t>xxx</a:t>
            </a:r>
            <a:r>
              <a:rPr lang="fr-FR" sz="1400" dirty="0"/>
              <a:t>. Il peut déposer une plainte en votre nom si vous ne vous sentez pas à l'aise de le faire seul.</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sp>
        <p:nvSpPr>
          <p:cNvPr id="6" name="TextBox 5">
            <a:extLst>
              <a:ext uri="{FF2B5EF4-FFF2-40B4-BE49-F238E27FC236}">
                <a16:creationId xmlns:a16="http://schemas.microsoft.com/office/drawing/2014/main" id="{15113AE7-DC45-4988-B0BF-FC77F3B9A491}"/>
              </a:ext>
            </a:extLst>
          </p:cNvPr>
          <p:cNvSpPr txBox="1"/>
          <p:nvPr/>
        </p:nvSpPr>
        <p:spPr>
          <a:xfrm>
            <a:off x="298938" y="6111248"/>
            <a:ext cx="4826515" cy="600164"/>
          </a:xfrm>
          <a:prstGeom prst="rect">
            <a:avLst/>
          </a:prstGeom>
          <a:noFill/>
        </p:spPr>
        <p:txBody>
          <a:bodyPr wrap="square" rtlCol="0">
            <a:spAutoFit/>
          </a:bodyPr>
          <a:lstStyle/>
          <a:p>
            <a:r>
              <a:rPr lang="en-US" sz="1100" dirty="0"/>
              <a:t>Poster available: </a:t>
            </a:r>
            <a:r>
              <a:rPr lang="en-US" sz="1100" dirty="0">
                <a:hlinkClick r:id="rId3"/>
              </a:rPr>
              <a:t>https://www.pepfarsolutions.org/resourcesandtools-2/2020/7/10/pepfar-guidance-on-implementing-safe-and-ethical-index-testing-services?rq=index%20testing</a:t>
            </a:r>
            <a:r>
              <a:rPr lang="en-US" sz="1100" dirty="0"/>
              <a:t>. </a:t>
            </a:r>
          </a:p>
        </p:txBody>
      </p:sp>
      <p:sp>
        <p:nvSpPr>
          <p:cNvPr id="7" name="Oval 5">
            <a:extLst>
              <a:ext uri="{FF2B5EF4-FFF2-40B4-BE49-F238E27FC236}">
                <a16:creationId xmlns:a16="http://schemas.microsoft.com/office/drawing/2014/main" id="{62B16986-335D-48F8-8968-6718390F5459}"/>
              </a:ext>
            </a:extLst>
          </p:cNvPr>
          <p:cNvSpPr/>
          <p:nvPr/>
        </p:nvSpPr>
        <p:spPr>
          <a:xfrm>
            <a:off x="5317959" y="5435596"/>
            <a:ext cx="6774988" cy="1239165"/>
          </a:xfrm>
          <a:custGeom>
            <a:avLst/>
            <a:gdLst>
              <a:gd name="connsiteX0" fmla="*/ 0 w 5094900"/>
              <a:gd name="connsiteY0" fmla="*/ 673514 h 1347027"/>
              <a:gd name="connsiteX1" fmla="*/ 2547450 w 5094900"/>
              <a:gd name="connsiteY1" fmla="*/ 0 h 1347027"/>
              <a:gd name="connsiteX2" fmla="*/ 5094900 w 5094900"/>
              <a:gd name="connsiteY2" fmla="*/ 673514 h 1347027"/>
              <a:gd name="connsiteX3" fmla="*/ 2547450 w 5094900"/>
              <a:gd name="connsiteY3" fmla="*/ 1347028 h 1347027"/>
              <a:gd name="connsiteX4" fmla="*/ 0 w 5094900"/>
              <a:gd name="connsiteY4" fmla="*/ 673514 h 1347027"/>
              <a:gd name="connsiteX0" fmla="*/ 468 w 5095368"/>
              <a:gd name="connsiteY0" fmla="*/ 706302 h 1412604"/>
              <a:gd name="connsiteX1" fmla="*/ 2547918 w 5095368"/>
              <a:gd name="connsiteY1" fmla="*/ 32788 h 1412604"/>
              <a:gd name="connsiteX2" fmla="*/ 5095368 w 5095368"/>
              <a:gd name="connsiteY2" fmla="*/ 706302 h 1412604"/>
              <a:gd name="connsiteX3" fmla="*/ 2547918 w 5095368"/>
              <a:gd name="connsiteY3" fmla="*/ 1379816 h 1412604"/>
              <a:gd name="connsiteX4" fmla="*/ 468 w 5095368"/>
              <a:gd name="connsiteY4" fmla="*/ 706302 h 1412604"/>
              <a:gd name="connsiteX0" fmla="*/ 1 w 5094901"/>
              <a:gd name="connsiteY0" fmla="*/ 684027 h 1368053"/>
              <a:gd name="connsiteX1" fmla="*/ 2547451 w 5094901"/>
              <a:gd name="connsiteY1" fmla="*/ 10513 h 1368053"/>
              <a:gd name="connsiteX2" fmla="*/ 5094901 w 5094901"/>
              <a:gd name="connsiteY2" fmla="*/ 684027 h 1368053"/>
              <a:gd name="connsiteX3" fmla="*/ 2547451 w 5094901"/>
              <a:gd name="connsiteY3" fmla="*/ 1357541 h 1368053"/>
              <a:gd name="connsiteX4" fmla="*/ 1 w 5094901"/>
              <a:gd name="connsiteY4" fmla="*/ 684027 h 1368053"/>
              <a:gd name="connsiteX0" fmla="*/ 1 w 5094901"/>
              <a:gd name="connsiteY0" fmla="*/ 684027 h 1368053"/>
              <a:gd name="connsiteX1" fmla="*/ 2547451 w 5094901"/>
              <a:gd name="connsiteY1" fmla="*/ 10513 h 1368053"/>
              <a:gd name="connsiteX2" fmla="*/ 5094901 w 5094901"/>
              <a:gd name="connsiteY2" fmla="*/ 684027 h 1368053"/>
              <a:gd name="connsiteX3" fmla="*/ 2547451 w 5094901"/>
              <a:gd name="connsiteY3" fmla="*/ 1357541 h 1368053"/>
              <a:gd name="connsiteX4" fmla="*/ 1 w 5094901"/>
              <a:gd name="connsiteY4" fmla="*/ 684027 h 1368053"/>
              <a:gd name="connsiteX0" fmla="*/ 1 w 5095370"/>
              <a:gd name="connsiteY0" fmla="*/ 684027 h 1368053"/>
              <a:gd name="connsiteX1" fmla="*/ 2547451 w 5095370"/>
              <a:gd name="connsiteY1" fmla="*/ 10513 h 1368053"/>
              <a:gd name="connsiteX2" fmla="*/ 5094901 w 5095370"/>
              <a:gd name="connsiteY2" fmla="*/ 684027 h 1368053"/>
              <a:gd name="connsiteX3" fmla="*/ 2547451 w 5095370"/>
              <a:gd name="connsiteY3" fmla="*/ 1357541 h 1368053"/>
              <a:gd name="connsiteX4" fmla="*/ 1 w 5095370"/>
              <a:gd name="connsiteY4" fmla="*/ 684027 h 1368053"/>
              <a:gd name="connsiteX0" fmla="*/ 1 w 5095370"/>
              <a:gd name="connsiteY0" fmla="*/ 744272 h 1488543"/>
              <a:gd name="connsiteX1" fmla="*/ 2547451 w 5095370"/>
              <a:gd name="connsiteY1" fmla="*/ 70758 h 1488543"/>
              <a:gd name="connsiteX2" fmla="*/ 5094901 w 5095370"/>
              <a:gd name="connsiteY2" fmla="*/ 744272 h 1488543"/>
              <a:gd name="connsiteX3" fmla="*/ 2547451 w 5095370"/>
              <a:gd name="connsiteY3" fmla="*/ 1417786 h 1488543"/>
              <a:gd name="connsiteX4" fmla="*/ 1 w 5095370"/>
              <a:gd name="connsiteY4" fmla="*/ 744272 h 1488543"/>
              <a:gd name="connsiteX0" fmla="*/ 1 w 5114441"/>
              <a:gd name="connsiteY0" fmla="*/ 754976 h 1499248"/>
              <a:gd name="connsiteX1" fmla="*/ 2547451 w 5114441"/>
              <a:gd name="connsiteY1" fmla="*/ 81462 h 1499248"/>
              <a:gd name="connsiteX2" fmla="*/ 5094901 w 5114441"/>
              <a:gd name="connsiteY2" fmla="*/ 754976 h 1499248"/>
              <a:gd name="connsiteX3" fmla="*/ 2547451 w 5114441"/>
              <a:gd name="connsiteY3" fmla="*/ 1428490 h 1499248"/>
              <a:gd name="connsiteX4" fmla="*/ 1 w 5114441"/>
              <a:gd name="connsiteY4" fmla="*/ 754976 h 1499248"/>
              <a:gd name="connsiteX0" fmla="*/ 1 w 5114441"/>
              <a:gd name="connsiteY0" fmla="*/ 754976 h 1499248"/>
              <a:gd name="connsiteX1" fmla="*/ 2547451 w 5114441"/>
              <a:gd name="connsiteY1" fmla="*/ 81462 h 1499248"/>
              <a:gd name="connsiteX2" fmla="*/ 5094901 w 5114441"/>
              <a:gd name="connsiteY2" fmla="*/ 754976 h 1499248"/>
              <a:gd name="connsiteX3" fmla="*/ 2547451 w 5114441"/>
              <a:gd name="connsiteY3" fmla="*/ 1428490 h 1499248"/>
              <a:gd name="connsiteX4" fmla="*/ 1 w 5114441"/>
              <a:gd name="connsiteY4" fmla="*/ 754976 h 1499248"/>
              <a:gd name="connsiteX0" fmla="*/ 4830 w 5119270"/>
              <a:gd name="connsiteY0" fmla="*/ 754976 h 1461305"/>
              <a:gd name="connsiteX1" fmla="*/ 2552280 w 5119270"/>
              <a:gd name="connsiteY1" fmla="*/ 81462 h 1461305"/>
              <a:gd name="connsiteX2" fmla="*/ 5099730 w 5119270"/>
              <a:gd name="connsiteY2" fmla="*/ 754976 h 1461305"/>
              <a:gd name="connsiteX3" fmla="*/ 2552280 w 5119270"/>
              <a:gd name="connsiteY3" fmla="*/ 1428490 h 1461305"/>
              <a:gd name="connsiteX4" fmla="*/ 4830 w 5119270"/>
              <a:gd name="connsiteY4" fmla="*/ 754976 h 1461305"/>
              <a:gd name="connsiteX0" fmla="*/ 5036 w 5120183"/>
              <a:gd name="connsiteY0" fmla="*/ 760591 h 1466920"/>
              <a:gd name="connsiteX1" fmla="*/ 2552486 w 5120183"/>
              <a:gd name="connsiteY1" fmla="*/ 87077 h 1466920"/>
              <a:gd name="connsiteX2" fmla="*/ 5099936 w 5120183"/>
              <a:gd name="connsiteY2" fmla="*/ 760591 h 1466920"/>
              <a:gd name="connsiteX3" fmla="*/ 2552486 w 5120183"/>
              <a:gd name="connsiteY3" fmla="*/ 1434105 h 1466920"/>
              <a:gd name="connsiteX4" fmla="*/ 5036 w 5120183"/>
              <a:gd name="connsiteY4" fmla="*/ 760591 h 1466920"/>
              <a:gd name="connsiteX0" fmla="*/ 3831 w 5114701"/>
              <a:gd name="connsiteY0" fmla="*/ 749380 h 1455709"/>
              <a:gd name="connsiteX1" fmla="*/ 2551281 w 5114701"/>
              <a:gd name="connsiteY1" fmla="*/ 75866 h 1455709"/>
              <a:gd name="connsiteX2" fmla="*/ 5098731 w 5114701"/>
              <a:gd name="connsiteY2" fmla="*/ 749380 h 1455709"/>
              <a:gd name="connsiteX3" fmla="*/ 2551281 w 5114701"/>
              <a:gd name="connsiteY3" fmla="*/ 1422894 h 1455709"/>
              <a:gd name="connsiteX4" fmla="*/ 3831 w 5114701"/>
              <a:gd name="connsiteY4" fmla="*/ 749380 h 1455709"/>
              <a:gd name="connsiteX0" fmla="*/ 652 w 5111522"/>
              <a:gd name="connsiteY0" fmla="*/ 754167 h 1502667"/>
              <a:gd name="connsiteX1" fmla="*/ 2548102 w 5111522"/>
              <a:gd name="connsiteY1" fmla="*/ 80653 h 1502667"/>
              <a:gd name="connsiteX2" fmla="*/ 5095552 w 5111522"/>
              <a:gd name="connsiteY2" fmla="*/ 754167 h 1502667"/>
              <a:gd name="connsiteX3" fmla="*/ 2548102 w 5111522"/>
              <a:gd name="connsiteY3" fmla="*/ 1427681 h 1502667"/>
              <a:gd name="connsiteX4" fmla="*/ 652 w 5111522"/>
              <a:gd name="connsiteY4" fmla="*/ 754167 h 1502667"/>
              <a:gd name="connsiteX0" fmla="*/ 580 w 5091465"/>
              <a:gd name="connsiteY0" fmla="*/ 720721 h 1499305"/>
              <a:gd name="connsiteX1" fmla="*/ 2529652 w 5091465"/>
              <a:gd name="connsiteY1" fmla="*/ 101171 h 1499305"/>
              <a:gd name="connsiteX2" fmla="*/ 5077102 w 5091465"/>
              <a:gd name="connsiteY2" fmla="*/ 774685 h 1499305"/>
              <a:gd name="connsiteX3" fmla="*/ 2529652 w 5091465"/>
              <a:gd name="connsiteY3" fmla="*/ 1448199 h 1499305"/>
              <a:gd name="connsiteX4" fmla="*/ 580 w 5091465"/>
              <a:gd name="connsiteY4" fmla="*/ 720721 h 1499305"/>
              <a:gd name="connsiteX0" fmla="*/ 38 w 5090923"/>
              <a:gd name="connsiteY0" fmla="*/ 763865 h 1579822"/>
              <a:gd name="connsiteX1" fmla="*/ 2529110 w 5090923"/>
              <a:gd name="connsiteY1" fmla="*/ 144315 h 1579822"/>
              <a:gd name="connsiteX2" fmla="*/ 5076560 w 5090923"/>
              <a:gd name="connsiteY2" fmla="*/ 817829 h 1579822"/>
              <a:gd name="connsiteX3" fmla="*/ 2529110 w 5090923"/>
              <a:gd name="connsiteY3" fmla="*/ 1491343 h 1579822"/>
              <a:gd name="connsiteX4" fmla="*/ 38 w 5090923"/>
              <a:gd name="connsiteY4" fmla="*/ 763865 h 1579822"/>
              <a:gd name="connsiteX0" fmla="*/ 2806 w 5093691"/>
              <a:gd name="connsiteY0" fmla="*/ 698361 h 1458864"/>
              <a:gd name="connsiteX1" fmla="*/ 2531878 w 5093691"/>
              <a:gd name="connsiteY1" fmla="*/ 78811 h 1458864"/>
              <a:gd name="connsiteX2" fmla="*/ 5079328 w 5093691"/>
              <a:gd name="connsiteY2" fmla="*/ 752325 h 1458864"/>
              <a:gd name="connsiteX3" fmla="*/ 2531878 w 5093691"/>
              <a:gd name="connsiteY3" fmla="*/ 1425839 h 1458864"/>
              <a:gd name="connsiteX4" fmla="*/ 2806 w 5093691"/>
              <a:gd name="connsiteY4" fmla="*/ 698361 h 1458864"/>
              <a:gd name="connsiteX0" fmla="*/ 148 w 5091033"/>
              <a:gd name="connsiteY0" fmla="*/ 730024 h 1516444"/>
              <a:gd name="connsiteX1" fmla="*/ 2529220 w 5091033"/>
              <a:gd name="connsiteY1" fmla="*/ 110474 h 1516444"/>
              <a:gd name="connsiteX2" fmla="*/ 5076670 w 5091033"/>
              <a:gd name="connsiteY2" fmla="*/ 783988 h 1516444"/>
              <a:gd name="connsiteX3" fmla="*/ 2529220 w 5091033"/>
              <a:gd name="connsiteY3" fmla="*/ 1457502 h 1516444"/>
              <a:gd name="connsiteX4" fmla="*/ 148 w 5091033"/>
              <a:gd name="connsiteY4" fmla="*/ 730024 h 1516444"/>
              <a:gd name="connsiteX0" fmla="*/ 579 w 5091464"/>
              <a:gd name="connsiteY0" fmla="*/ 697279 h 1448180"/>
              <a:gd name="connsiteX1" fmla="*/ 2529651 w 5091464"/>
              <a:gd name="connsiteY1" fmla="*/ 77729 h 1448180"/>
              <a:gd name="connsiteX2" fmla="*/ 5077101 w 5091464"/>
              <a:gd name="connsiteY2" fmla="*/ 751243 h 1448180"/>
              <a:gd name="connsiteX3" fmla="*/ 2529651 w 5091464"/>
              <a:gd name="connsiteY3" fmla="*/ 1424757 h 1448180"/>
              <a:gd name="connsiteX4" fmla="*/ 579 w 5091464"/>
              <a:gd name="connsiteY4" fmla="*/ 697279 h 1448180"/>
              <a:gd name="connsiteX0" fmla="*/ 38 w 5090923"/>
              <a:gd name="connsiteY0" fmla="*/ 734743 h 1525192"/>
              <a:gd name="connsiteX1" fmla="*/ 2529110 w 5090923"/>
              <a:gd name="connsiteY1" fmla="*/ 115193 h 1525192"/>
              <a:gd name="connsiteX2" fmla="*/ 5076560 w 5090923"/>
              <a:gd name="connsiteY2" fmla="*/ 788707 h 1525192"/>
              <a:gd name="connsiteX3" fmla="*/ 2529110 w 5090923"/>
              <a:gd name="connsiteY3" fmla="*/ 1462221 h 1525192"/>
              <a:gd name="connsiteX4" fmla="*/ 38 w 5090923"/>
              <a:gd name="connsiteY4" fmla="*/ 734743 h 1525192"/>
              <a:gd name="connsiteX0" fmla="*/ 38 w 5073207"/>
              <a:gd name="connsiteY0" fmla="*/ 731815 h 1525423"/>
              <a:gd name="connsiteX1" fmla="*/ 2529110 w 5073207"/>
              <a:gd name="connsiteY1" fmla="*/ 112265 h 1525423"/>
              <a:gd name="connsiteX2" fmla="*/ 5058739 w 5073207"/>
              <a:gd name="connsiteY2" fmla="*/ 741349 h 1525423"/>
              <a:gd name="connsiteX3" fmla="*/ 2529110 w 5073207"/>
              <a:gd name="connsiteY3" fmla="*/ 1459293 h 1525423"/>
              <a:gd name="connsiteX4" fmla="*/ 38 w 5073207"/>
              <a:gd name="connsiteY4" fmla="*/ 731815 h 1525423"/>
              <a:gd name="connsiteX0" fmla="*/ 38 w 5068771"/>
              <a:gd name="connsiteY0" fmla="*/ 731815 h 1525424"/>
              <a:gd name="connsiteX1" fmla="*/ 2529110 w 5068771"/>
              <a:gd name="connsiteY1" fmla="*/ 112265 h 1525424"/>
              <a:gd name="connsiteX2" fmla="*/ 5058739 w 5068771"/>
              <a:gd name="connsiteY2" fmla="*/ 741349 h 1525424"/>
              <a:gd name="connsiteX3" fmla="*/ 2529110 w 5068771"/>
              <a:gd name="connsiteY3" fmla="*/ 1459293 h 1525424"/>
              <a:gd name="connsiteX4" fmla="*/ 38 w 5068771"/>
              <a:gd name="connsiteY4" fmla="*/ 731815 h 1525424"/>
              <a:gd name="connsiteX0" fmla="*/ 37 w 4971186"/>
              <a:gd name="connsiteY0" fmla="*/ 732789 h 1525345"/>
              <a:gd name="connsiteX1" fmla="*/ 2529109 w 4971186"/>
              <a:gd name="connsiteY1" fmla="*/ 113239 h 1525345"/>
              <a:gd name="connsiteX2" fmla="*/ 4960721 w 4971186"/>
              <a:gd name="connsiteY2" fmla="*/ 757134 h 1525345"/>
              <a:gd name="connsiteX3" fmla="*/ 2529109 w 4971186"/>
              <a:gd name="connsiteY3" fmla="*/ 1460267 h 1525345"/>
              <a:gd name="connsiteX4" fmla="*/ 37 w 4971186"/>
              <a:gd name="connsiteY4" fmla="*/ 732789 h 1525345"/>
              <a:gd name="connsiteX0" fmla="*/ 37 w 5017563"/>
              <a:gd name="connsiteY0" fmla="*/ 732789 h 1525345"/>
              <a:gd name="connsiteX1" fmla="*/ 2529109 w 5017563"/>
              <a:gd name="connsiteY1" fmla="*/ 113239 h 1525345"/>
              <a:gd name="connsiteX2" fmla="*/ 4960721 w 5017563"/>
              <a:gd name="connsiteY2" fmla="*/ 757134 h 1525345"/>
              <a:gd name="connsiteX3" fmla="*/ 2529109 w 5017563"/>
              <a:gd name="connsiteY3" fmla="*/ 1460267 h 1525345"/>
              <a:gd name="connsiteX4" fmla="*/ 37 w 5017563"/>
              <a:gd name="connsiteY4" fmla="*/ 732789 h 1525345"/>
              <a:gd name="connsiteX0" fmla="*/ 37 w 5017563"/>
              <a:gd name="connsiteY0" fmla="*/ 732789 h 1525345"/>
              <a:gd name="connsiteX1" fmla="*/ 2529109 w 5017563"/>
              <a:gd name="connsiteY1" fmla="*/ 113239 h 1525345"/>
              <a:gd name="connsiteX2" fmla="*/ 4960721 w 5017563"/>
              <a:gd name="connsiteY2" fmla="*/ 757134 h 1525345"/>
              <a:gd name="connsiteX3" fmla="*/ 2529109 w 5017563"/>
              <a:gd name="connsiteY3" fmla="*/ 1460267 h 1525345"/>
              <a:gd name="connsiteX4" fmla="*/ 37 w 5017563"/>
              <a:gd name="connsiteY4" fmla="*/ 732789 h 1525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563" h="1525345">
                <a:moveTo>
                  <a:pt x="37" y="732789"/>
                </a:moveTo>
                <a:cubicBezTo>
                  <a:pt x="9227" y="-387726"/>
                  <a:pt x="1702328" y="109182"/>
                  <a:pt x="2529109" y="113239"/>
                </a:cubicBezTo>
                <a:cubicBezTo>
                  <a:pt x="3355890" y="117296"/>
                  <a:pt x="5381441" y="-387632"/>
                  <a:pt x="4960721" y="757134"/>
                </a:cubicBezTo>
                <a:cubicBezTo>
                  <a:pt x="4622683" y="1527216"/>
                  <a:pt x="3355890" y="1464324"/>
                  <a:pt x="2529109" y="1460267"/>
                </a:cubicBezTo>
                <a:cubicBezTo>
                  <a:pt x="1702328" y="1456210"/>
                  <a:pt x="-9153" y="1853304"/>
                  <a:pt x="37" y="732789"/>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 company name&#10;&#10;Description automatically generated">
            <a:extLst>
              <a:ext uri="{FF2B5EF4-FFF2-40B4-BE49-F238E27FC236}">
                <a16:creationId xmlns:a16="http://schemas.microsoft.com/office/drawing/2014/main" id="{706A5BBA-4755-4403-9ABB-D5570F69FCB7}"/>
              </a:ext>
            </a:extLst>
          </p:cNvPr>
          <p:cNvPicPr>
            <a:picLocks noChangeAspect="1"/>
          </p:cNvPicPr>
          <p:nvPr/>
        </p:nvPicPr>
        <p:blipFill rotWithShape="1">
          <a:blip r:embed="rId4">
            <a:extLst>
              <a:ext uri="{28A0092B-C50C-407E-A947-70E740481C1C}">
                <a14:useLocalDpi xmlns:a14="http://schemas.microsoft.com/office/drawing/2010/main" val="0"/>
              </a:ext>
            </a:extLst>
          </a:blip>
          <a:srcRect l="32467" t="12456" r="32500" b="50000"/>
          <a:stretch/>
        </p:blipFill>
        <p:spPr>
          <a:xfrm>
            <a:off x="8224480" y="184952"/>
            <a:ext cx="1097742" cy="661737"/>
          </a:xfrm>
          <a:prstGeom prst="rect">
            <a:avLst/>
          </a:prstGeom>
        </p:spPr>
      </p:pic>
    </p:spTree>
    <p:extLst>
      <p:ext uri="{BB962C8B-B14F-4D97-AF65-F5344CB8AC3E}">
        <p14:creationId xmlns:p14="http://schemas.microsoft.com/office/powerpoint/2010/main" val="148474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932" y="414672"/>
            <a:ext cx="2989710" cy="1429193"/>
          </a:xfrm>
        </p:spPr>
        <p:txBody>
          <a:bodyPr>
            <a:normAutofit fontScale="90000"/>
          </a:bodyPr>
          <a:lstStyle/>
          <a:p>
            <a:r>
              <a:rPr lang="fr-FR" dirty="0"/>
              <a:t>Exigences au niveau de la clinique</a:t>
            </a:r>
            <a:r>
              <a:rPr lang="en-US" dirty="0"/>
              <a:t>(2)</a:t>
            </a:r>
          </a:p>
        </p:txBody>
      </p:sp>
      <p:sp>
        <p:nvSpPr>
          <p:cNvPr id="3" name="Text Placeholder 2"/>
          <p:cNvSpPr>
            <a:spLocks noGrp="1"/>
          </p:cNvSpPr>
          <p:nvPr>
            <p:ph idx="1"/>
          </p:nvPr>
        </p:nvSpPr>
        <p:spPr>
          <a:xfrm>
            <a:off x="356931" y="1978419"/>
            <a:ext cx="3910269" cy="4879581"/>
          </a:xfrm>
        </p:spPr>
        <p:txBody>
          <a:bodyPr>
            <a:normAutofit fontScale="92500" lnSpcReduction="20000"/>
          </a:bodyPr>
          <a:lstStyle/>
          <a:p>
            <a:pPr>
              <a:lnSpc>
                <a:spcPct val="115000"/>
              </a:lnSpc>
            </a:pPr>
            <a:r>
              <a:rPr lang="fr-FR" sz="2100" dirty="0"/>
              <a:t>Plusieurs mécanismes pour déposer une plainte en cas d'événement indésirable</a:t>
            </a:r>
          </a:p>
          <a:p>
            <a:pPr lvl="1">
              <a:lnSpc>
                <a:spcPct val="115000"/>
              </a:lnSpc>
            </a:pPr>
            <a:r>
              <a:rPr lang="fr-FR" sz="1900" dirty="0"/>
              <a:t>Boîtes à suggestions dans les établissements de santé</a:t>
            </a:r>
          </a:p>
          <a:p>
            <a:pPr lvl="1">
              <a:lnSpc>
                <a:spcPct val="115000"/>
              </a:lnSpc>
            </a:pPr>
            <a:r>
              <a:rPr lang="fr-FR" sz="1900" dirty="0"/>
              <a:t>Lignes téléphoniques d'urgence</a:t>
            </a:r>
          </a:p>
          <a:p>
            <a:pPr lvl="1">
              <a:lnSpc>
                <a:spcPct val="115000"/>
              </a:lnSpc>
            </a:pPr>
            <a:r>
              <a:rPr lang="fr-FR" sz="1900" dirty="0"/>
              <a:t>Soumissions en ligne</a:t>
            </a:r>
          </a:p>
          <a:p>
            <a:pPr lvl="1">
              <a:lnSpc>
                <a:spcPct val="115000"/>
              </a:lnSpc>
            </a:pPr>
            <a:r>
              <a:rPr lang="fr-FR" sz="1900" dirty="0"/>
              <a:t>Enquêtes auprès des clients (LINK)</a:t>
            </a:r>
          </a:p>
          <a:p>
            <a:pPr>
              <a:lnSpc>
                <a:spcPct val="115000"/>
              </a:lnSpc>
            </a:pPr>
            <a:r>
              <a:rPr lang="fr-FR" sz="2100" dirty="0"/>
              <a:t>Les plaintes devraient pouvoir être déposées de manière anonyme</a:t>
            </a:r>
          </a:p>
          <a:p>
            <a:pPr marL="0" indent="0">
              <a:lnSpc>
                <a:spcPct val="105000"/>
              </a:lnSpc>
              <a:spcBef>
                <a:spcPts val="1200"/>
              </a:spcBef>
              <a:buNone/>
            </a:pPr>
            <a:r>
              <a:rPr lang="en-US" sz="1200" dirty="0" err="1"/>
              <a:t>Formulaire</a:t>
            </a:r>
            <a:r>
              <a:rPr lang="en-US" sz="1200" dirty="0"/>
              <a:t> disponible  : </a:t>
            </a:r>
            <a:r>
              <a:rPr lang="en-US" sz="1200" dirty="0">
                <a:hlinkClick r:id="rId3"/>
              </a:rPr>
              <a:t>https://www.pepfarsolutions.org/resourcesandtools-2/2020/7/10/pepfar-guidance-on-implementing-safe-and-ethical-index-testing-services?rq=index%20testing</a:t>
            </a:r>
            <a:r>
              <a:rPr lang="en-US" sz="1200" dirty="0"/>
              <a:t>.</a:t>
            </a:r>
          </a:p>
        </p:txBody>
      </p:sp>
      <p:grpSp>
        <p:nvGrpSpPr>
          <p:cNvPr id="16" name="Group 15">
            <a:extLst>
              <a:ext uri="{FF2B5EF4-FFF2-40B4-BE49-F238E27FC236}">
                <a16:creationId xmlns:a16="http://schemas.microsoft.com/office/drawing/2014/main" id="{55FA4321-F638-4D91-8990-C8F3F769F66D}"/>
              </a:ext>
            </a:extLst>
          </p:cNvPr>
          <p:cNvGrpSpPr/>
          <p:nvPr/>
        </p:nvGrpSpPr>
        <p:grpSpPr>
          <a:xfrm>
            <a:off x="4603898" y="53164"/>
            <a:ext cx="7519819" cy="6675120"/>
            <a:chOff x="4603898" y="53164"/>
            <a:chExt cx="7519819" cy="6675120"/>
          </a:xfrm>
        </p:grpSpPr>
        <p:sp>
          <p:nvSpPr>
            <p:cNvPr id="6" name="TextBox 5"/>
            <p:cNvSpPr txBox="1"/>
            <p:nvPr/>
          </p:nvSpPr>
          <p:spPr>
            <a:xfrm>
              <a:off x="4603898" y="53164"/>
              <a:ext cx="7519819" cy="6675120"/>
            </a:xfrm>
            <a:prstGeom prst="rect">
              <a:avLst/>
            </a:prstGeom>
            <a:solidFill>
              <a:schemeClr val="bg1"/>
            </a:solidFill>
            <a:ln w="6350">
              <a:solidFill>
                <a:schemeClr val="accent6"/>
              </a:solidFill>
            </a:ln>
          </p:spPr>
          <p:txBody>
            <a:bodyPr wrap="square" rtlCol="0">
              <a:spAutoFit/>
            </a:bodyPr>
            <a:lstStyle/>
            <a:p>
              <a:endParaRPr lang="en-GB" dirty="0"/>
            </a:p>
          </p:txBody>
        </p:sp>
        <p:sp>
          <p:nvSpPr>
            <p:cNvPr id="4" name="Rounded Rectangle 3"/>
            <p:cNvSpPr/>
            <p:nvPr/>
          </p:nvSpPr>
          <p:spPr>
            <a:xfrm>
              <a:off x="4774016" y="414672"/>
              <a:ext cx="7251218" cy="1763356"/>
            </a:xfrm>
            <a:prstGeom prst="round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r>
                <a:rPr lang="fr-FR" sz="1100" b="1" dirty="0"/>
                <a:t>Instructions </a:t>
              </a:r>
              <a:r>
                <a:rPr lang="fr-FR" sz="1100" dirty="0"/>
                <a:t>: Vous avez le droit de recevoir des services qui respectent vos besoins en tant que personne et qui sont exempts de discrimination. Si vous estimez que vos droits n'ont pas été respectés ou que vous avez reçu des services de santé inadéquats, nous vous demandons de remplir ce formulaire afin que nous puissions améliorer nos services. Vous pouvez choisir de rendre votre plainte anonyme ou confidentielle.</a:t>
              </a:r>
            </a:p>
            <a:p>
              <a:pPr marL="233363"/>
              <a:r>
                <a:rPr lang="fr-FR" sz="1100" b="1" dirty="0"/>
                <a:t>Anonyme </a:t>
              </a:r>
              <a:r>
                <a:rPr lang="fr-FR" sz="1100" dirty="0"/>
                <a:t>:</a:t>
              </a:r>
              <a:r>
                <a:rPr lang="fr-FR" sz="1100" b="1" dirty="0"/>
                <a:t> </a:t>
              </a:r>
              <a:r>
                <a:rPr lang="fr-FR" sz="1100" dirty="0"/>
                <a:t>vous avez choisi de ne pas nous communiquer d'informations personnelles. Cela signifie que nous ne serons pas en mesure de vous identifier.</a:t>
              </a:r>
            </a:p>
            <a:p>
              <a:pPr marL="233363"/>
              <a:r>
                <a:rPr lang="fr-FR" sz="1100" b="1" dirty="0"/>
                <a:t>Confidentielle </a:t>
              </a:r>
              <a:r>
                <a:rPr lang="fr-FR" sz="1100" dirty="0"/>
                <a:t>:</a:t>
              </a:r>
              <a:r>
                <a:rPr lang="fr-FR" sz="1100" b="1" dirty="0"/>
                <a:t> </a:t>
              </a:r>
              <a:r>
                <a:rPr lang="fr-FR" sz="1100" dirty="0"/>
                <a:t>Vous pouvez nous communiquer votre nom et votre numéro de téléphone. Nous pouvons utiliser ces informations pour vous contacter et vous poser des questions supplémentaires sur votre plainte. Nous ne partagerons pas vos informations personnelles avec les personnes impliquées dans le traitement de votre plainte. </a:t>
              </a:r>
            </a:p>
          </p:txBody>
        </p:sp>
        <p:sp>
          <p:nvSpPr>
            <p:cNvPr id="5" name="Rounded Rectangle 4"/>
            <p:cNvSpPr/>
            <p:nvPr/>
          </p:nvSpPr>
          <p:spPr>
            <a:xfrm>
              <a:off x="4774016" y="2285020"/>
              <a:ext cx="7251215" cy="1282210"/>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b="1" dirty="0">
                  <a:latin typeface="Arial Narrow" panose="020B0606020202030204" pitchFamily="34" charset="0"/>
                  <a:cs typeface="Arial" panose="020B0604020202020204" pitchFamily="34" charset="0"/>
                </a:rPr>
                <a:t>INFORMATIONS VOUS CONCERNANT</a:t>
              </a:r>
            </a:p>
            <a:p>
              <a:r>
                <a:rPr lang="en-US" sz="1200" dirty="0">
                  <a:latin typeface="Arial Narrow" panose="020B0606020202030204" pitchFamily="34" charset="0"/>
                </a:rPr>
                <a:t>Date </a:t>
              </a:r>
              <a:r>
                <a:rPr lang="en-US" sz="1200" dirty="0" err="1">
                  <a:latin typeface="Arial Narrow" panose="020B0606020202030204" pitchFamily="34" charset="0"/>
                </a:rPr>
                <a:t>d'aujourd'hui</a:t>
              </a:r>
              <a:r>
                <a:rPr lang="en-US" sz="1200" dirty="0">
                  <a:latin typeface="Arial Narrow" panose="020B0606020202030204" pitchFamily="34" charset="0"/>
                </a:rPr>
                <a:t> : _________________________________________________________________________</a:t>
              </a:r>
            </a:p>
            <a:p>
              <a:pPr algn="just"/>
              <a:r>
                <a:rPr lang="fr-FR" sz="1200" dirty="0">
                  <a:latin typeface="Arial Narrow" panose="020B0606020202030204" pitchFamily="34" charset="0"/>
                </a:rPr>
                <a:t>Souhaitez-vous que cette plainte soit         Confidentielle ?           Anonyme ? (veuillez passer à la section suivante)</a:t>
              </a:r>
            </a:p>
            <a:p>
              <a:pPr algn="just"/>
              <a:r>
                <a:rPr lang="en-US" sz="1200" dirty="0" err="1">
                  <a:latin typeface="Arial Narrow" panose="020B0606020202030204" pitchFamily="34" charset="0"/>
                </a:rPr>
                <a:t>Votre</a:t>
              </a:r>
              <a:r>
                <a:rPr lang="en-US" sz="1200" dirty="0">
                  <a:latin typeface="Arial Narrow" panose="020B0606020202030204" pitchFamily="34" charset="0"/>
                </a:rPr>
                <a:t> nom : _________________________________________________________________________________________</a:t>
              </a:r>
            </a:p>
            <a:p>
              <a:pPr algn="just"/>
              <a:r>
                <a:rPr lang="en-US" sz="1200" dirty="0" err="1">
                  <a:latin typeface="Arial Narrow" panose="020B0606020202030204" pitchFamily="34" charset="0"/>
                </a:rPr>
                <a:t>Votre</a:t>
              </a:r>
              <a:r>
                <a:rPr lang="en-US" sz="1200" dirty="0">
                  <a:latin typeface="Arial Narrow" panose="020B0606020202030204" pitchFamily="34" charset="0"/>
                </a:rPr>
                <a:t> </a:t>
              </a:r>
              <a:r>
                <a:rPr lang="en-US" sz="1200" dirty="0" err="1">
                  <a:latin typeface="Arial Narrow" panose="020B0606020202030204" pitchFamily="34" charset="0"/>
                </a:rPr>
                <a:t>adresse</a:t>
              </a:r>
              <a:r>
                <a:rPr lang="en-US" sz="1200" dirty="0">
                  <a:latin typeface="Arial Narrow" panose="020B0606020202030204" pitchFamily="34" charset="0"/>
                </a:rPr>
                <a:t> : ______________________________________________________________________________________</a:t>
              </a:r>
            </a:p>
            <a:p>
              <a:pPr algn="just"/>
              <a:r>
                <a:rPr lang="en-US" sz="1200" dirty="0" err="1">
                  <a:latin typeface="Arial Narrow" panose="020B0606020202030204" pitchFamily="34" charset="0"/>
                </a:rPr>
                <a:t>Votre</a:t>
              </a:r>
              <a:r>
                <a:rPr lang="en-US" sz="1200" dirty="0">
                  <a:latin typeface="Arial Narrow" panose="020B0606020202030204" pitchFamily="34" charset="0"/>
                </a:rPr>
                <a:t> </a:t>
              </a:r>
              <a:r>
                <a:rPr lang="en-US" sz="1200" dirty="0" err="1">
                  <a:latin typeface="Arial Narrow" panose="020B0606020202030204" pitchFamily="34" charset="0"/>
                </a:rPr>
                <a:t>numéro</a:t>
              </a:r>
              <a:r>
                <a:rPr lang="en-US" sz="1200" dirty="0">
                  <a:latin typeface="Arial Narrow" panose="020B0606020202030204" pitchFamily="34" charset="0"/>
                </a:rPr>
                <a:t> de telephone : ______________________ </a:t>
              </a:r>
              <a:r>
                <a:rPr lang="en-US" sz="1200" dirty="0" err="1">
                  <a:latin typeface="Arial Narrow" panose="020B0606020202030204" pitchFamily="34" charset="0"/>
                </a:rPr>
                <a:t>Couriel</a:t>
              </a:r>
              <a:r>
                <a:rPr lang="en-US" sz="1200" dirty="0">
                  <a:latin typeface="Arial Narrow" panose="020B0606020202030204" pitchFamily="34" charset="0"/>
                </a:rPr>
                <a:t> (</a:t>
              </a:r>
              <a:r>
                <a:rPr lang="en-US" sz="1200" dirty="0" err="1">
                  <a:latin typeface="Arial Narrow" panose="020B0606020202030204" pitchFamily="34" charset="0"/>
                </a:rPr>
                <a:t>si</a:t>
              </a:r>
              <a:r>
                <a:rPr lang="en-US" sz="1200" dirty="0">
                  <a:latin typeface="Arial Narrow" panose="020B0606020202030204" pitchFamily="34" charset="0"/>
                </a:rPr>
                <a:t> </a:t>
              </a:r>
              <a:r>
                <a:rPr lang="en-US" sz="1200" dirty="0" err="1">
                  <a:latin typeface="Arial Narrow" panose="020B0606020202030204" pitchFamily="34" charset="0"/>
                </a:rPr>
                <a:t>vous</a:t>
              </a:r>
              <a:r>
                <a:rPr lang="en-US" sz="1200" dirty="0">
                  <a:latin typeface="Arial Narrow" panose="020B0606020202030204" pitchFamily="34" charset="0"/>
                </a:rPr>
                <a:t> </a:t>
              </a:r>
              <a:r>
                <a:rPr lang="en-US" sz="1200" dirty="0" err="1">
                  <a:latin typeface="Arial Narrow" panose="020B0606020202030204" pitchFamily="34" charset="0"/>
                </a:rPr>
                <a:t>en</a:t>
              </a:r>
              <a:r>
                <a:rPr lang="en-US" sz="1200" dirty="0">
                  <a:latin typeface="Arial Narrow" panose="020B0606020202030204" pitchFamily="34" charset="0"/>
                </a:rPr>
                <a:t> </a:t>
              </a:r>
              <a:r>
                <a:rPr lang="en-US" sz="1200" dirty="0" err="1">
                  <a:latin typeface="Arial Narrow" panose="020B0606020202030204" pitchFamily="34" charset="0"/>
                </a:rPr>
                <a:t>avez</a:t>
              </a:r>
              <a:r>
                <a:rPr lang="en-US" sz="1200" dirty="0">
                  <a:latin typeface="Arial Narrow" panose="020B0606020202030204" pitchFamily="34" charset="0"/>
                </a:rPr>
                <a:t>) : ________________________________</a:t>
              </a:r>
              <a:endParaRPr lang="en-US" sz="1000" dirty="0">
                <a:latin typeface="Arial Narrow" panose="020B0606020202030204" pitchFamily="34" charset="0"/>
              </a:endParaRPr>
            </a:p>
          </p:txBody>
        </p:sp>
        <p:sp>
          <p:nvSpPr>
            <p:cNvPr id="8" name="Rounded Rectangle 7"/>
            <p:cNvSpPr/>
            <p:nvPr/>
          </p:nvSpPr>
          <p:spPr>
            <a:xfrm>
              <a:off x="4774020" y="3684851"/>
              <a:ext cx="7251214" cy="1449284"/>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b="1" dirty="0">
                  <a:latin typeface="Arial Narrow" panose="020B0606020202030204" pitchFamily="34" charset="0"/>
                </a:rPr>
                <a:t>INFORMATION A PROPOS DE VOTRE PLAINTE</a:t>
              </a:r>
            </a:p>
            <a:p>
              <a:r>
                <a:rPr lang="fr-FR" sz="1200" dirty="0">
                  <a:latin typeface="Arial Narrow" panose="020B0606020202030204" pitchFamily="34" charset="0"/>
                </a:rPr>
                <a:t>Date à laquelle l'incident s'est produit </a:t>
              </a:r>
              <a:r>
                <a:rPr lang="en-US" sz="1200" dirty="0">
                  <a:latin typeface="Arial Narrow" panose="020B0606020202030204" pitchFamily="34" charset="0"/>
                </a:rPr>
                <a:t>: _________________ </a:t>
              </a:r>
              <a:r>
                <a:rPr lang="fr-FR" sz="1200" dirty="0">
                  <a:latin typeface="Arial Narrow" panose="020B0606020202030204" pitchFamily="34" charset="0"/>
                </a:rPr>
                <a:t>Heure à laquelle l'incident s'est produit </a:t>
              </a:r>
              <a:r>
                <a:rPr lang="en-US" sz="1200" dirty="0">
                  <a:latin typeface="Arial Narrow" panose="020B0606020202030204" pitchFamily="34" charset="0"/>
                </a:rPr>
                <a:t>: __________________</a:t>
              </a:r>
            </a:p>
            <a:p>
              <a:r>
                <a:rPr lang="fr-FR" sz="1200" dirty="0">
                  <a:latin typeface="Arial Narrow" panose="020B0606020202030204" pitchFamily="34" charset="0"/>
                </a:rPr>
                <a:t>Lieu où l'incident s'est produit </a:t>
              </a:r>
              <a:r>
                <a:rPr lang="en-US" sz="1200" dirty="0">
                  <a:latin typeface="Arial Narrow" panose="020B0606020202030204" pitchFamily="34" charset="0"/>
                </a:rPr>
                <a:t>: __________________________________________________________________________</a:t>
              </a:r>
            </a:p>
            <a:p>
              <a:r>
                <a:rPr lang="fr-FR" sz="1200" dirty="0">
                  <a:latin typeface="Arial Narrow" panose="020B0606020202030204" pitchFamily="34" charset="0"/>
                </a:rPr>
                <a:t>Nom des travailleurs de la santé concernés (s'ils sont connus) : ________________________________________________</a:t>
              </a:r>
            </a:p>
            <a:p>
              <a:r>
                <a:rPr lang="fr-FR" sz="1200" dirty="0">
                  <a:latin typeface="Arial Narrow" panose="020B0606020202030204" pitchFamily="34" charset="0"/>
                </a:rPr>
                <a:t>Veuillez nous dire ce qui s'est passé : </a:t>
              </a:r>
              <a:r>
                <a:rPr lang="en-US" sz="1200" b="1" dirty="0">
                  <a:latin typeface="Arial Narrow" panose="020B0606020202030204" pitchFamily="34" charset="0"/>
                </a:rPr>
                <a:t>____________________________________________________________________</a:t>
              </a:r>
              <a:br>
                <a:rPr lang="en-US" sz="1200" b="1" dirty="0">
                  <a:latin typeface="Arial Narrow" panose="020B0606020202030204" pitchFamily="34" charset="0"/>
                </a:rPr>
              </a:br>
              <a:r>
                <a:rPr lang="en-US" sz="1200" b="1" dirty="0">
                  <a:latin typeface="Arial Narrow" panose="020B0606020202030204" pitchFamily="34" charset="0"/>
                </a:rPr>
                <a:t>______________________________________________________________________________________________________________________________________________________________________________________________________</a:t>
              </a:r>
              <a:endParaRPr lang="en-US" sz="1200" dirty="0">
                <a:latin typeface="Arial Narrow" panose="020B0606020202030204" pitchFamily="34" charset="0"/>
              </a:endParaRPr>
            </a:p>
          </p:txBody>
        </p:sp>
        <p:sp>
          <p:nvSpPr>
            <p:cNvPr id="9" name="TextBox 8"/>
            <p:cNvSpPr txBox="1"/>
            <p:nvPr/>
          </p:nvSpPr>
          <p:spPr>
            <a:xfrm>
              <a:off x="7123040" y="2809241"/>
              <a:ext cx="122814" cy="135204"/>
            </a:xfrm>
            <a:prstGeom prst="rect">
              <a:avLst/>
            </a:prstGeom>
            <a:noFill/>
            <a:ln>
              <a:solidFill>
                <a:schemeClr val="tx1"/>
              </a:solidFill>
            </a:ln>
          </p:spPr>
          <p:txBody>
            <a:bodyPr wrap="square" rtlCol="0">
              <a:spAutoFit/>
            </a:bodyPr>
            <a:lstStyle/>
            <a:p>
              <a:endParaRPr lang="en-US" dirty="0"/>
            </a:p>
          </p:txBody>
        </p:sp>
        <p:sp>
          <p:nvSpPr>
            <p:cNvPr id="10" name="TextBox 9"/>
            <p:cNvSpPr txBox="1"/>
            <p:nvPr/>
          </p:nvSpPr>
          <p:spPr>
            <a:xfrm>
              <a:off x="8363807" y="2809241"/>
              <a:ext cx="122814" cy="135204"/>
            </a:xfrm>
            <a:prstGeom prst="rect">
              <a:avLst/>
            </a:prstGeom>
            <a:noFill/>
            <a:ln>
              <a:solidFill>
                <a:schemeClr val="tx1"/>
              </a:solidFill>
            </a:ln>
          </p:spPr>
          <p:txBody>
            <a:bodyPr wrap="square" rtlCol="0">
              <a:spAutoFit/>
            </a:bodyPr>
            <a:lstStyle/>
            <a:p>
              <a:endParaRPr lang="en-US" dirty="0"/>
            </a:p>
          </p:txBody>
        </p:sp>
        <p:sp>
          <p:nvSpPr>
            <p:cNvPr id="11" name="Rounded Rectangle 10"/>
            <p:cNvSpPr/>
            <p:nvPr/>
          </p:nvSpPr>
          <p:spPr>
            <a:xfrm>
              <a:off x="4774020" y="5240526"/>
              <a:ext cx="7242416" cy="1086438"/>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dirty="0">
                  <a:latin typeface="Arial Narrow" panose="020B0606020202030204" pitchFamily="34" charset="0"/>
                </a:rPr>
                <a:t>INFORMATIONS SUR LA MANIÈRE DONT VOUS PENSEZ QUE NOUS POUVONS AMÉLIORER NOS SERVICES</a:t>
              </a:r>
            </a:p>
            <a:p>
              <a:r>
                <a:rPr lang="fr-FR" sz="1200" dirty="0">
                  <a:latin typeface="Arial Narrow" panose="020B0606020202030204" pitchFamily="34" charset="0"/>
                </a:rPr>
                <a:t>Y </a:t>
              </a:r>
              <a:r>
                <a:rPr lang="fr-FR" sz="1200" dirty="0" err="1">
                  <a:latin typeface="Arial Narrow" panose="020B0606020202030204" pitchFamily="34" charset="0"/>
                </a:rPr>
                <a:t>a-t-il</a:t>
              </a:r>
              <a:r>
                <a:rPr lang="fr-FR" sz="1200" dirty="0">
                  <a:latin typeface="Arial Narrow" panose="020B0606020202030204" pitchFamily="34" charset="0"/>
                </a:rPr>
                <a:t> quelque chose que vous aimeriez voir se produire à la suite de votre plainte ?         Oui                  Non</a:t>
              </a:r>
            </a:p>
            <a:p>
              <a:r>
                <a:rPr lang="fr-FR" sz="1200" dirty="0">
                  <a:latin typeface="Arial Narrow" panose="020B0606020202030204" pitchFamily="34" charset="0"/>
                </a:rPr>
                <a:t>Si oui, veuillez nous dire ce que vous souhaitez : </a:t>
              </a:r>
              <a:r>
                <a:rPr lang="en-US" sz="1200" b="1" dirty="0">
                  <a:latin typeface="Arial Narrow" panose="020B0606020202030204" pitchFamily="34" charset="0"/>
                </a:rPr>
                <a:t>___________________________________________________________</a:t>
              </a:r>
              <a:br>
                <a:rPr lang="en-US" sz="1200" b="1" dirty="0">
                  <a:latin typeface="Arial Narrow" panose="020B0606020202030204" pitchFamily="34" charset="0"/>
                </a:rPr>
              </a:br>
              <a:r>
                <a:rPr lang="en-US" sz="1200" b="1" dirty="0">
                  <a:latin typeface="Arial Narrow" panose="020B0606020202030204" pitchFamily="34" charset="0"/>
                </a:rPr>
                <a:t>______________________________________________________________________________________________________________________________________________________________________________________________________</a:t>
              </a:r>
              <a:endParaRPr lang="en-US" b="1" dirty="0">
                <a:latin typeface="Arial Narrow" panose="020B0606020202030204" pitchFamily="34" charset="0"/>
              </a:endParaRPr>
            </a:p>
          </p:txBody>
        </p:sp>
        <p:sp>
          <p:nvSpPr>
            <p:cNvPr id="12" name="TextBox 11"/>
            <p:cNvSpPr txBox="1"/>
            <p:nvPr/>
          </p:nvSpPr>
          <p:spPr>
            <a:xfrm>
              <a:off x="4774016" y="6383808"/>
              <a:ext cx="7242416" cy="276999"/>
            </a:xfrm>
            <a:prstGeom prst="rect">
              <a:avLst/>
            </a:prstGeom>
            <a:noFill/>
          </p:spPr>
          <p:txBody>
            <a:bodyPr wrap="square" rtlCol="0">
              <a:spAutoFit/>
            </a:bodyPr>
            <a:lstStyle/>
            <a:p>
              <a:pPr algn="ctr"/>
              <a:r>
                <a:rPr lang="en-US" sz="1200" b="1" dirty="0">
                  <a:latin typeface="Arial Narrow" panose="020B0606020202030204" pitchFamily="34" charset="0"/>
                </a:rPr>
                <a:t>MERCI: </a:t>
              </a:r>
              <a:r>
                <a:rPr lang="fr-FR" sz="1200" b="1" dirty="0">
                  <a:latin typeface="Arial Narrow" panose="020B0606020202030204" pitchFamily="34" charset="0"/>
                </a:rPr>
                <a:t>veuillez déposer ce formulaire complété dans la boîte à lettres près du comptoir de réception</a:t>
              </a:r>
              <a:endParaRPr lang="en-US" dirty="0"/>
            </a:p>
          </p:txBody>
        </p:sp>
        <p:sp>
          <p:nvSpPr>
            <p:cNvPr id="13" name="TextBox 12"/>
            <p:cNvSpPr txBox="1"/>
            <p:nvPr/>
          </p:nvSpPr>
          <p:spPr>
            <a:xfrm>
              <a:off x="9741748" y="5591328"/>
              <a:ext cx="122814" cy="135204"/>
            </a:xfrm>
            <a:prstGeom prst="rect">
              <a:avLst/>
            </a:prstGeom>
            <a:noFill/>
            <a:ln>
              <a:solidFill>
                <a:schemeClr val="tx1"/>
              </a:solidFill>
            </a:ln>
          </p:spPr>
          <p:txBody>
            <a:bodyPr wrap="square" rtlCol="0">
              <a:spAutoFit/>
            </a:bodyPr>
            <a:lstStyle/>
            <a:p>
              <a:endParaRPr lang="en-US" dirty="0"/>
            </a:p>
          </p:txBody>
        </p:sp>
        <p:sp>
          <p:nvSpPr>
            <p:cNvPr id="14" name="TextBox 13"/>
            <p:cNvSpPr txBox="1"/>
            <p:nvPr/>
          </p:nvSpPr>
          <p:spPr>
            <a:xfrm>
              <a:off x="10559896" y="5591328"/>
              <a:ext cx="122814" cy="135204"/>
            </a:xfrm>
            <a:prstGeom prst="rect">
              <a:avLst/>
            </a:prstGeom>
            <a:noFill/>
            <a:ln>
              <a:solidFill>
                <a:schemeClr val="tx1"/>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702BC22A-2918-4FE3-A923-9BE935579B97}"/>
                </a:ext>
              </a:extLst>
            </p:cNvPr>
            <p:cNvSpPr txBox="1"/>
            <p:nvPr/>
          </p:nvSpPr>
          <p:spPr>
            <a:xfrm>
              <a:off x="4774016" y="153062"/>
              <a:ext cx="7251215"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rPr>
                <a:t>FORMULAIRE DE PLAINTE D’UN CLIENT POUR LES SERVICES VIH</a:t>
              </a:r>
              <a:endParaRPr lang="en-US" dirty="0">
                <a:latin typeface="Arial Black" panose="020B0A04020102020204" pitchFamily="34" charset="0"/>
              </a:endParaRPr>
            </a:p>
          </p:txBody>
        </p:sp>
      </p:grpSp>
    </p:spTree>
    <p:extLst>
      <p:ext uri="{BB962C8B-B14F-4D97-AF65-F5344CB8AC3E}">
        <p14:creationId xmlns:p14="http://schemas.microsoft.com/office/powerpoint/2010/main" val="41808530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FFF8-25AC-433D-998B-76FECFFC5593}"/>
              </a:ext>
            </a:extLst>
          </p:cNvPr>
          <p:cNvSpPr>
            <a:spLocks noGrp="1"/>
          </p:cNvSpPr>
          <p:nvPr>
            <p:ph type="title"/>
          </p:nvPr>
        </p:nvSpPr>
        <p:spPr>
          <a:xfrm>
            <a:off x="393031" y="288524"/>
            <a:ext cx="10515600" cy="678670"/>
          </a:xfrm>
        </p:spPr>
        <p:txBody>
          <a:bodyPr/>
          <a:lstStyle/>
          <a:p>
            <a:r>
              <a:rPr lang="fr-FR" b="1" dirty="0"/>
              <a:t>Exigences au niveau de la clinique </a:t>
            </a:r>
            <a:r>
              <a:rPr lang="en-US" b="1" dirty="0"/>
              <a:t>(3)</a:t>
            </a:r>
          </a:p>
        </p:txBody>
      </p:sp>
      <p:sp>
        <p:nvSpPr>
          <p:cNvPr id="3" name="Text Placeholder 2">
            <a:extLst>
              <a:ext uri="{FF2B5EF4-FFF2-40B4-BE49-F238E27FC236}">
                <a16:creationId xmlns:a16="http://schemas.microsoft.com/office/drawing/2014/main" id="{4684D6FC-5B09-412E-9435-3A444982079F}"/>
              </a:ext>
            </a:extLst>
          </p:cNvPr>
          <p:cNvSpPr>
            <a:spLocks noGrp="1"/>
          </p:cNvSpPr>
          <p:nvPr>
            <p:ph idx="1"/>
          </p:nvPr>
        </p:nvSpPr>
        <p:spPr>
          <a:xfrm>
            <a:off x="393031" y="1123569"/>
            <a:ext cx="11530265" cy="4932746"/>
          </a:xfrm>
        </p:spPr>
        <p:txBody>
          <a:bodyPr/>
          <a:lstStyle/>
          <a:p>
            <a:pPr marL="0" indent="0">
              <a:spcBef>
                <a:spcPts val="1200"/>
              </a:spcBef>
              <a:buNone/>
            </a:pPr>
            <a:r>
              <a:rPr lang="fr-FR" sz="2000" dirty="0"/>
              <a:t>Chaque établissement de santé a besoin d'un registre de dépistage index qui note ce qui suit :</a:t>
            </a:r>
          </a:p>
          <a:p>
            <a:pPr marL="349250" indent="-342900">
              <a:spcBef>
                <a:spcPts val="1200"/>
              </a:spcBef>
            </a:pPr>
            <a:r>
              <a:rPr lang="fr-FR" sz="2000" dirty="0"/>
              <a:t>Si la personne a été invitée à participer au dépistage index (e)</a:t>
            </a:r>
          </a:p>
          <a:p>
            <a:pPr marL="349250" indent="-342900">
              <a:spcBef>
                <a:spcPts val="1200"/>
              </a:spcBef>
            </a:pPr>
            <a:r>
              <a:rPr lang="fr-FR" sz="2000" dirty="0"/>
              <a:t>Les raisons pour lesquelles une personne n'a pas souhaité s'engager dans un dépistage index (f)</a:t>
            </a:r>
          </a:p>
          <a:p>
            <a:pPr marL="349250" indent="-342900">
              <a:spcBef>
                <a:spcPts val="1200"/>
              </a:spcBef>
            </a:pPr>
            <a:r>
              <a:rPr lang="fr-FR" sz="2000" dirty="0"/>
              <a:t>Si le risque de VPI de chaque partenaire désigné a été discuté (l) et le résultat de l'évaluation des risques de VPI (m)</a:t>
            </a:r>
            <a:endParaRPr lang="en-US" sz="2000" dirty="0"/>
          </a:p>
        </p:txBody>
      </p:sp>
      <p:pic>
        <p:nvPicPr>
          <p:cNvPr id="6" name="Picture 5"/>
          <p:cNvPicPr>
            <a:picLocks noChangeAspect="1"/>
          </p:cNvPicPr>
          <p:nvPr/>
        </p:nvPicPr>
        <p:blipFill rotWithShape="1">
          <a:blip r:embed="rId3"/>
          <a:srcRect l="1841" t="40166" r="20779" b="21959"/>
          <a:stretch/>
        </p:blipFill>
        <p:spPr>
          <a:xfrm>
            <a:off x="147484" y="3300212"/>
            <a:ext cx="11924071" cy="3281517"/>
          </a:xfrm>
          <a:prstGeom prst="rect">
            <a:avLst/>
          </a:prstGeom>
        </p:spPr>
      </p:pic>
      <p:sp>
        <p:nvSpPr>
          <p:cNvPr id="5" name="TextBox 4">
            <a:extLst>
              <a:ext uri="{FF2B5EF4-FFF2-40B4-BE49-F238E27FC236}">
                <a16:creationId xmlns:a16="http://schemas.microsoft.com/office/drawing/2014/main" id="{B7CA9176-FE69-40DD-AE56-42584EC893EA}"/>
              </a:ext>
            </a:extLst>
          </p:cNvPr>
          <p:cNvSpPr txBox="1"/>
          <p:nvPr/>
        </p:nvSpPr>
        <p:spPr>
          <a:xfrm>
            <a:off x="10087" y="6537392"/>
            <a:ext cx="12203909" cy="276999"/>
          </a:xfrm>
          <a:prstGeom prst="rect">
            <a:avLst/>
          </a:prstGeom>
          <a:noFill/>
        </p:spPr>
        <p:txBody>
          <a:bodyPr wrap="square" rtlCol="0">
            <a:spAutoFit/>
          </a:bodyPr>
          <a:lstStyle/>
          <a:p>
            <a:pPr algn="ctr"/>
            <a:r>
              <a:rPr lang="en-US" sz="1200" dirty="0" err="1"/>
              <a:t>Disponibles</a:t>
            </a:r>
            <a:r>
              <a:rPr lang="en-US" sz="1200" dirty="0"/>
              <a:t> : </a:t>
            </a:r>
            <a:r>
              <a:rPr lang="en-US" sz="1200" dirty="0">
                <a:hlinkClick r:id="rId4"/>
              </a:rPr>
              <a:t>https://www.pepfarsolutions.org/resourcesandtools-2/2020/7/10/pepfar-guidance-on-implementing-safe-and-ethical-index-testing-services?rq=index%20testing</a:t>
            </a:r>
            <a:r>
              <a:rPr lang="en-US" sz="1200" dirty="0"/>
              <a:t>. </a:t>
            </a:r>
          </a:p>
        </p:txBody>
      </p:sp>
    </p:spTree>
    <p:extLst>
      <p:ext uri="{BB962C8B-B14F-4D97-AF65-F5344CB8AC3E}">
        <p14:creationId xmlns:p14="http://schemas.microsoft.com/office/powerpoint/2010/main" val="16678256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DB2D-D302-4835-B8F6-0AC64EEFB50E}"/>
              </a:ext>
            </a:extLst>
          </p:cNvPr>
          <p:cNvSpPr>
            <a:spLocks noGrp="1"/>
          </p:cNvSpPr>
          <p:nvPr>
            <p:ph type="title"/>
          </p:nvPr>
        </p:nvSpPr>
        <p:spPr>
          <a:xfrm>
            <a:off x="838200" y="588494"/>
            <a:ext cx="9741195" cy="800039"/>
          </a:xfrm>
        </p:spPr>
        <p:txBody>
          <a:bodyPr>
            <a:normAutofit fontScale="90000"/>
          </a:bodyPr>
          <a:lstStyle/>
          <a:p>
            <a:r>
              <a:rPr lang="fr-FR" dirty="0"/>
              <a:t>Attente liée au suivi de l'acceptation et du refus</a:t>
            </a:r>
            <a:endParaRPr lang="en-US" dirty="0"/>
          </a:p>
        </p:txBody>
      </p:sp>
      <p:sp>
        <p:nvSpPr>
          <p:cNvPr id="3" name="Text Placeholder 2">
            <a:extLst>
              <a:ext uri="{FF2B5EF4-FFF2-40B4-BE49-F238E27FC236}">
                <a16:creationId xmlns:a16="http://schemas.microsoft.com/office/drawing/2014/main" id="{38DDDAD5-348D-45F5-898D-000EA32E6FCC}"/>
              </a:ext>
            </a:extLst>
          </p:cNvPr>
          <p:cNvSpPr>
            <a:spLocks noGrp="1"/>
          </p:cNvSpPr>
          <p:nvPr>
            <p:ph idx="1"/>
          </p:nvPr>
        </p:nvSpPr>
        <p:spPr/>
        <p:txBody>
          <a:bodyPr/>
          <a:lstStyle/>
          <a:p>
            <a:r>
              <a:rPr lang="fr-FR" sz="2400" dirty="0"/>
              <a:t>Signaler les sites rapportant une acceptation inhabituellement élevée des services de dépistage index pour une visite de suivi / de supervision / de soutien pour s'assurer que le dépistage index est offert en tant que service volontaire</a:t>
            </a:r>
          </a:p>
          <a:p>
            <a:r>
              <a:rPr lang="fr-FR" sz="2400" dirty="0"/>
              <a:t>Surveiller activement les raisons du refus des services de test d'index, la prévalence du VPI et d'autres événements indésirables (par exemple, violations de la confidentialité, stigmatisation, tactiques coercitives, etc.) en vue de les améliorer</a:t>
            </a:r>
            <a:endParaRPr lang="en-US" dirty="0"/>
          </a:p>
        </p:txBody>
      </p:sp>
    </p:spTree>
    <p:extLst>
      <p:ext uri="{BB962C8B-B14F-4D97-AF65-F5344CB8AC3E}">
        <p14:creationId xmlns:p14="http://schemas.microsoft.com/office/powerpoint/2010/main" val="18635222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7F47-02C9-4386-AC8F-BB7995168A07}"/>
              </a:ext>
            </a:extLst>
          </p:cNvPr>
          <p:cNvSpPr>
            <a:spLocks noGrp="1"/>
          </p:cNvSpPr>
          <p:nvPr>
            <p:ph type="title"/>
          </p:nvPr>
        </p:nvSpPr>
        <p:spPr/>
        <p:txBody>
          <a:bodyPr/>
          <a:lstStyle/>
          <a:p>
            <a:r>
              <a:rPr lang="fr-FR" b="1" dirty="0"/>
              <a:t>Exigences au niveau de la clinique </a:t>
            </a:r>
            <a:r>
              <a:rPr lang="en-US" b="1" dirty="0"/>
              <a:t>(4)</a:t>
            </a:r>
          </a:p>
        </p:txBody>
      </p:sp>
      <p:sp>
        <p:nvSpPr>
          <p:cNvPr id="3" name="Text Placeholder 2">
            <a:extLst>
              <a:ext uri="{FF2B5EF4-FFF2-40B4-BE49-F238E27FC236}">
                <a16:creationId xmlns:a16="http://schemas.microsoft.com/office/drawing/2014/main" id="{AD51D31B-3032-4F11-A004-FF0FCDA14FAA}"/>
              </a:ext>
            </a:extLst>
          </p:cNvPr>
          <p:cNvSpPr>
            <a:spLocks noGrp="1"/>
          </p:cNvSpPr>
          <p:nvPr>
            <p:ph idx="1"/>
          </p:nvPr>
        </p:nvSpPr>
        <p:spPr/>
        <p:txBody>
          <a:bodyPr>
            <a:normAutofit fontScale="92500" lnSpcReduction="10000"/>
          </a:bodyPr>
          <a:lstStyle/>
          <a:p>
            <a:r>
              <a:rPr lang="fr-FR" dirty="0"/>
              <a:t>Chaque établissement de santé doit avoir un point de contact chargé de documenter les événements indésirables et de les signaler au partenaire de mise en œuvre, à l'agence de mise en œuvre et au ministère de la santé.</a:t>
            </a:r>
          </a:p>
          <a:p>
            <a:r>
              <a:rPr lang="fr-FR" dirty="0"/>
              <a:t>Lorsque cela s’avère nécessaire, une enquête doit être menée et les efforts visant à éviter de futurs événements similaires doivent être saisis et partagés.</a:t>
            </a:r>
          </a:p>
          <a:p>
            <a:r>
              <a:rPr lang="fr-FR" dirty="0"/>
              <a:t>Si nécessaire, une enquête doit être menée et les efforts visant à éviter de futurs événements similaires doivent être capturés et partagés. Un plan d'assainissement doit être partagé avec la communauté et le site.</a:t>
            </a:r>
          </a:p>
        </p:txBody>
      </p:sp>
    </p:spTree>
    <p:extLst>
      <p:ext uri="{BB962C8B-B14F-4D97-AF65-F5344CB8AC3E}">
        <p14:creationId xmlns:p14="http://schemas.microsoft.com/office/powerpoint/2010/main" val="3014717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704E-2D05-47D6-B185-E3935343C740}"/>
              </a:ext>
            </a:extLst>
          </p:cNvPr>
          <p:cNvSpPr>
            <a:spLocks noGrp="1"/>
          </p:cNvSpPr>
          <p:nvPr>
            <p:ph type="title"/>
          </p:nvPr>
        </p:nvSpPr>
        <p:spPr>
          <a:xfrm>
            <a:off x="678705" y="588963"/>
            <a:ext cx="4658833" cy="800100"/>
          </a:xfrm>
        </p:spPr>
        <p:txBody>
          <a:bodyPr>
            <a:normAutofit fontScale="90000"/>
          </a:bodyPr>
          <a:lstStyle/>
          <a:p>
            <a:r>
              <a:rPr lang="fr-FR" dirty="0"/>
              <a:t>Exigences au niveau de la clinique</a:t>
            </a:r>
            <a:r>
              <a:rPr lang="en-US" dirty="0"/>
              <a:t>(5)</a:t>
            </a:r>
          </a:p>
        </p:txBody>
      </p:sp>
      <p:sp>
        <p:nvSpPr>
          <p:cNvPr id="3" name="Text Placeholder 2">
            <a:extLst>
              <a:ext uri="{FF2B5EF4-FFF2-40B4-BE49-F238E27FC236}">
                <a16:creationId xmlns:a16="http://schemas.microsoft.com/office/drawing/2014/main" id="{6BEF4533-F263-467B-8C12-993D80D01907}"/>
              </a:ext>
            </a:extLst>
          </p:cNvPr>
          <p:cNvSpPr>
            <a:spLocks noGrp="1"/>
          </p:cNvSpPr>
          <p:nvPr>
            <p:ph idx="1"/>
          </p:nvPr>
        </p:nvSpPr>
        <p:spPr>
          <a:xfrm>
            <a:off x="678705" y="1636712"/>
            <a:ext cx="4658833" cy="5100971"/>
          </a:xfrm>
        </p:spPr>
        <p:txBody>
          <a:bodyPr>
            <a:normAutofit fontScale="77500" lnSpcReduction="20000"/>
          </a:bodyPr>
          <a:lstStyle/>
          <a:p>
            <a:pPr>
              <a:lnSpc>
                <a:spcPct val="115000"/>
              </a:lnSpc>
            </a:pPr>
            <a:r>
              <a:rPr lang="fr-FR" dirty="0"/>
              <a:t>Des formulaires doivent être utilisés pour documenter les événements indésirables et la réponse appropriée. </a:t>
            </a:r>
          </a:p>
          <a:p>
            <a:pPr>
              <a:lnSpc>
                <a:spcPct val="115000"/>
              </a:lnSpc>
            </a:pPr>
            <a:r>
              <a:rPr lang="fr-FR" dirty="0"/>
              <a:t>Le PEPFAR a prévu les deux formulaires présentés ici ; toutes les questions de ces deux formulaires sont incluses dans la version révisée de « l'outil 12 </a:t>
            </a:r>
            <a:r>
              <a:rPr lang="fr-FR" dirty="0">
                <a:latin typeface="Calibri" panose="020F0502020204030204" pitchFamily="34" charset="0"/>
                <a:cs typeface="Calibri" panose="020F0502020204030204" pitchFamily="34" charset="0"/>
              </a:rPr>
              <a:t>» </a:t>
            </a:r>
            <a:br>
              <a:rPr lang="fr-FR" dirty="0">
                <a:latin typeface="Calibri" panose="020F0502020204030204" pitchFamily="34" charset="0"/>
                <a:cs typeface="Calibri" panose="020F0502020204030204" pitchFamily="34" charset="0"/>
              </a:rPr>
            </a:br>
            <a:r>
              <a:rPr lang="fr-FR" dirty="0"/>
              <a:t>qui peut être utilisé à la place de ces deux formulaires (voir la diapositive 123)</a:t>
            </a:r>
          </a:p>
          <a:p>
            <a:pPr marL="0" indent="0">
              <a:lnSpc>
                <a:spcPct val="115000"/>
              </a:lnSpc>
              <a:buNone/>
            </a:pPr>
            <a:r>
              <a:rPr lang="en-US" sz="1400" dirty="0" err="1"/>
              <a:t>Formulaires</a:t>
            </a:r>
            <a:r>
              <a:rPr lang="en-US" sz="1400" dirty="0"/>
              <a:t> </a:t>
            </a:r>
            <a:r>
              <a:rPr lang="en-US" sz="1400" dirty="0" err="1"/>
              <a:t>disponibles</a:t>
            </a:r>
            <a:r>
              <a:rPr lang="en-US" sz="1400" dirty="0"/>
              <a:t>: </a:t>
            </a:r>
            <a:r>
              <a:rPr lang="en-US" sz="1400" dirty="0">
                <a:hlinkClick r:id="rId3"/>
              </a:rPr>
              <a:t>https://www.pepfarsolutions.org/resourcesandtools-2/2020/7/10/pepfar-guidance-on-implementing-safe-and-ethical-index-testing-services?rq=index%20testing</a:t>
            </a:r>
            <a:r>
              <a:rPr lang="en-US" sz="1400" dirty="0"/>
              <a:t>. </a:t>
            </a:r>
          </a:p>
        </p:txBody>
      </p:sp>
      <p:pic>
        <p:nvPicPr>
          <p:cNvPr id="12" name="Picture 11" descr="Table&#10;&#10;Description automatically generated">
            <a:extLst>
              <a:ext uri="{FF2B5EF4-FFF2-40B4-BE49-F238E27FC236}">
                <a16:creationId xmlns:a16="http://schemas.microsoft.com/office/drawing/2014/main" id="{FD2DD182-0959-4F6E-8B13-329184B6A9AF}"/>
              </a:ext>
            </a:extLst>
          </p:cNvPr>
          <p:cNvPicPr>
            <a:picLocks noChangeAspect="1"/>
          </p:cNvPicPr>
          <p:nvPr/>
        </p:nvPicPr>
        <p:blipFill rotWithShape="1">
          <a:blip r:embed="rId4">
            <a:extLst>
              <a:ext uri="{28A0092B-C50C-407E-A947-70E740481C1C}">
                <a14:useLocalDpi xmlns:a14="http://schemas.microsoft.com/office/drawing/2010/main" val="0"/>
              </a:ext>
            </a:extLst>
          </a:blip>
          <a:srcRect l="5674" r="6413" b="8403"/>
          <a:stretch/>
        </p:blipFill>
        <p:spPr>
          <a:xfrm>
            <a:off x="5466019" y="262185"/>
            <a:ext cx="4023808" cy="5425503"/>
          </a:xfrm>
          <a:prstGeom prst="rect">
            <a:avLst/>
          </a:prstGeom>
          <a:ln>
            <a:solidFill>
              <a:schemeClr val="accent6"/>
            </a:solidFill>
          </a:ln>
          <a:effectLst>
            <a:outerShdw blurRad="50800" dist="38100" dir="2700000" algn="tl" rotWithShape="0">
              <a:prstClr val="black">
                <a:alpha val="40000"/>
              </a:prstClr>
            </a:outerShdw>
          </a:effectLst>
        </p:spPr>
      </p:pic>
      <p:pic>
        <p:nvPicPr>
          <p:cNvPr id="10" name="Picture 9" descr="Table&#10;&#10;Description automatically generated">
            <a:extLst>
              <a:ext uri="{FF2B5EF4-FFF2-40B4-BE49-F238E27FC236}">
                <a16:creationId xmlns:a16="http://schemas.microsoft.com/office/drawing/2014/main" id="{067A9C8A-EE36-48E0-8E10-D410235DCA67}"/>
              </a:ext>
            </a:extLst>
          </p:cNvPr>
          <p:cNvPicPr>
            <a:picLocks noChangeAspect="1"/>
          </p:cNvPicPr>
          <p:nvPr/>
        </p:nvPicPr>
        <p:blipFill rotWithShape="1">
          <a:blip r:embed="rId5">
            <a:extLst>
              <a:ext uri="{28A0092B-C50C-407E-A947-70E740481C1C}">
                <a14:useLocalDpi xmlns:a14="http://schemas.microsoft.com/office/drawing/2010/main" val="0"/>
              </a:ext>
            </a:extLst>
          </a:blip>
          <a:srcRect l="5994" r="3811" b="3725"/>
          <a:stretch/>
        </p:blipFill>
        <p:spPr>
          <a:xfrm>
            <a:off x="7906654" y="1047480"/>
            <a:ext cx="4023808" cy="5558302"/>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70059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8C1E-EF33-47D1-9BE1-BB3217A0BA90}"/>
              </a:ext>
            </a:extLst>
          </p:cNvPr>
          <p:cNvSpPr>
            <a:spLocks noGrp="1"/>
          </p:cNvSpPr>
          <p:nvPr>
            <p:ph type="title"/>
          </p:nvPr>
        </p:nvSpPr>
        <p:spPr>
          <a:xfrm>
            <a:off x="838200" y="588494"/>
            <a:ext cx="8784265" cy="800039"/>
          </a:xfrm>
        </p:spPr>
        <p:txBody>
          <a:bodyPr>
            <a:normAutofit fontScale="90000"/>
          </a:bodyPr>
          <a:lstStyle/>
          <a:p>
            <a:r>
              <a:rPr lang="fr-FR" b="1" dirty="0"/>
              <a:t>Exigence pour les prestataires de santé (1) : </a:t>
            </a:r>
            <a:r>
              <a:rPr lang="fr-FR" sz="3100" b="1" dirty="0"/>
              <a:t>contrôle après le dépistage index</a:t>
            </a:r>
            <a:endParaRPr lang="en-US" sz="3100" b="1" dirty="0"/>
          </a:p>
        </p:txBody>
      </p:sp>
      <p:sp>
        <p:nvSpPr>
          <p:cNvPr id="3" name="Text Placeholder 2">
            <a:extLst>
              <a:ext uri="{FF2B5EF4-FFF2-40B4-BE49-F238E27FC236}">
                <a16:creationId xmlns:a16="http://schemas.microsoft.com/office/drawing/2014/main" id="{E01F8CCC-51CF-44B8-8A3D-3B49E23A961E}"/>
              </a:ext>
            </a:extLst>
          </p:cNvPr>
          <p:cNvSpPr>
            <a:spLocks noGrp="1"/>
          </p:cNvSpPr>
          <p:nvPr>
            <p:ph idx="1"/>
          </p:nvPr>
        </p:nvSpPr>
        <p:spPr/>
        <p:txBody>
          <a:bodyPr>
            <a:normAutofit fontScale="70000" lnSpcReduction="20000"/>
          </a:bodyPr>
          <a:lstStyle/>
          <a:p>
            <a:pPr>
              <a:lnSpc>
                <a:spcPct val="115000"/>
              </a:lnSpc>
            </a:pPr>
            <a:r>
              <a:rPr lang="fr-FR" dirty="0"/>
              <a:t>Les prestataires doivent systématiquement demander aux clients index si  ils ont subi des événements indésirables suite à leur participation aux services de dépistage index. </a:t>
            </a:r>
          </a:p>
          <a:p>
            <a:pPr>
              <a:lnSpc>
                <a:spcPct val="115000"/>
              </a:lnSpc>
            </a:pPr>
            <a:r>
              <a:rPr lang="fr-FR" b="1" dirty="0"/>
              <a:t>La question suggérée est la suivante </a:t>
            </a:r>
            <a:r>
              <a:rPr lang="fr-FR" dirty="0"/>
              <a:t>: « Depuis que vous avez participé aux services de dépistage index, avez-vous subi un préjudice de la part de votre partenaire, d'un prestataire de soins de santé ou de toute autre personne dans cet établissement [ou site] ? Cela inclut-il un préjudice physique, émotionnel, sexuel ou économique.</a:t>
            </a:r>
            <a:r>
              <a:rPr lang="fr-FR" dirty="0">
                <a:latin typeface="Calibri" panose="020F0502020204030204" pitchFamily="34" charset="0"/>
                <a:cs typeface="Calibri" panose="020F0502020204030204" pitchFamily="34" charset="0"/>
              </a:rPr>
              <a:t> »</a:t>
            </a:r>
            <a:endParaRPr lang="fr-FR" dirty="0"/>
          </a:p>
          <a:p>
            <a:pPr>
              <a:lnSpc>
                <a:spcPct val="115000"/>
              </a:lnSpc>
            </a:pPr>
            <a:r>
              <a:rPr lang="fr-FR" dirty="0"/>
              <a:t>Le suivi doit être effectué lors des deux ou trois premiers rendez-vous du client à la clinique OU par un suivi (téléphonique ou autre) 4 à 6 semaines après que le test a été effectué sur le(s) contact(s) du client. </a:t>
            </a:r>
          </a:p>
          <a:p>
            <a:pPr>
              <a:lnSpc>
                <a:spcPct val="115000"/>
              </a:lnSpc>
            </a:pPr>
            <a:r>
              <a:rPr lang="fr-FR" dirty="0">
                <a:solidFill>
                  <a:srgbClr val="00B050"/>
                </a:solidFill>
              </a:rPr>
              <a:t>Les pairs navigateurs peuvent également effectuer un suivi pour s'informer des événements indésirables survenus après la participation aux services de dépistage index.</a:t>
            </a:r>
          </a:p>
        </p:txBody>
      </p:sp>
      <p:sp>
        <p:nvSpPr>
          <p:cNvPr id="4" name="Slide Number Placeholder 3">
            <a:extLst>
              <a:ext uri="{FF2B5EF4-FFF2-40B4-BE49-F238E27FC236}">
                <a16:creationId xmlns:a16="http://schemas.microsoft.com/office/drawing/2014/main" id="{9639E6D4-FBDF-472E-B8C7-57596D47272E}"/>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573ED5-FFE6-4729-AB29-BAB14437F84E}" type="slidenum">
              <a:rPr lang="en-US" smtClean="0"/>
              <a:pPr/>
              <a:t>117</a:t>
            </a:fld>
            <a:endParaRPr lang="en-US" dirty="0"/>
          </a:p>
        </p:txBody>
      </p:sp>
    </p:spTree>
    <p:extLst>
      <p:ext uri="{BB962C8B-B14F-4D97-AF65-F5344CB8AC3E}">
        <p14:creationId xmlns:p14="http://schemas.microsoft.com/office/powerpoint/2010/main" val="37383783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BE6B-18F5-4285-A198-20F6A16D3200}"/>
              </a:ext>
            </a:extLst>
          </p:cNvPr>
          <p:cNvSpPr>
            <a:spLocks noGrp="1"/>
          </p:cNvSpPr>
          <p:nvPr>
            <p:ph type="title"/>
          </p:nvPr>
        </p:nvSpPr>
        <p:spPr/>
        <p:txBody>
          <a:bodyPr>
            <a:noAutofit/>
          </a:bodyPr>
          <a:lstStyle/>
          <a:p>
            <a:r>
              <a:rPr lang="fr-FR" sz="3000" dirty="0"/>
              <a:t>Exigence pour les prestataires de santé (2)</a:t>
            </a:r>
            <a:br>
              <a:rPr lang="fr-FR" sz="3000" dirty="0"/>
            </a:br>
            <a:r>
              <a:rPr lang="fr-FR" sz="2400" dirty="0"/>
              <a:t>Fournir les services nécessaires après un événement indésirable</a:t>
            </a:r>
            <a:endParaRPr lang="en-US" sz="2400" dirty="0"/>
          </a:p>
        </p:txBody>
      </p:sp>
      <p:grpSp>
        <p:nvGrpSpPr>
          <p:cNvPr id="16" name="Group 15">
            <a:extLst>
              <a:ext uri="{FF2B5EF4-FFF2-40B4-BE49-F238E27FC236}">
                <a16:creationId xmlns:a16="http://schemas.microsoft.com/office/drawing/2014/main" id="{4C1784AE-E444-47E4-BC28-DC1075428C50}"/>
              </a:ext>
            </a:extLst>
          </p:cNvPr>
          <p:cNvGrpSpPr/>
          <p:nvPr/>
        </p:nvGrpSpPr>
        <p:grpSpPr>
          <a:xfrm>
            <a:off x="1786520" y="1529954"/>
            <a:ext cx="8618960" cy="5072100"/>
            <a:chOff x="1786520" y="1529954"/>
            <a:chExt cx="8618960" cy="5072100"/>
          </a:xfrm>
        </p:grpSpPr>
        <p:grpSp>
          <p:nvGrpSpPr>
            <p:cNvPr id="14" name="Group 13">
              <a:extLst>
                <a:ext uri="{FF2B5EF4-FFF2-40B4-BE49-F238E27FC236}">
                  <a16:creationId xmlns:a16="http://schemas.microsoft.com/office/drawing/2014/main" id="{6D8D6CE2-357D-437B-8494-6EA1C148CF6C}"/>
                </a:ext>
              </a:extLst>
            </p:cNvPr>
            <p:cNvGrpSpPr/>
            <p:nvPr/>
          </p:nvGrpSpPr>
          <p:grpSpPr>
            <a:xfrm>
              <a:off x="1786520" y="1529954"/>
              <a:ext cx="8618960" cy="5072100"/>
              <a:chOff x="1942431" y="1434261"/>
              <a:chExt cx="8618960" cy="5072100"/>
            </a:xfrm>
          </p:grpSpPr>
          <p:grpSp>
            <p:nvGrpSpPr>
              <p:cNvPr id="10" name="Group 9">
                <a:extLst>
                  <a:ext uri="{FF2B5EF4-FFF2-40B4-BE49-F238E27FC236}">
                    <a16:creationId xmlns:a16="http://schemas.microsoft.com/office/drawing/2014/main" id="{DD4603D1-8A56-4B31-A071-F098F56D4651}"/>
                  </a:ext>
                </a:extLst>
              </p:cNvPr>
              <p:cNvGrpSpPr/>
              <p:nvPr/>
            </p:nvGrpSpPr>
            <p:grpSpPr>
              <a:xfrm>
                <a:off x="1942431" y="1434261"/>
                <a:ext cx="8618960" cy="5072100"/>
                <a:chOff x="1942431" y="1434261"/>
                <a:chExt cx="8618960" cy="5072100"/>
              </a:xfrm>
            </p:grpSpPr>
            <p:pic>
              <p:nvPicPr>
                <p:cNvPr id="5" name="Picture 4">
                  <a:extLst>
                    <a:ext uri="{FF2B5EF4-FFF2-40B4-BE49-F238E27FC236}">
                      <a16:creationId xmlns:a16="http://schemas.microsoft.com/office/drawing/2014/main" id="{3D07116B-C108-4ED8-8215-E5939CB942C3}"/>
                    </a:ext>
                  </a:extLst>
                </p:cNvPr>
                <p:cNvPicPr>
                  <a:picLocks noChangeAspect="1"/>
                </p:cNvPicPr>
                <p:nvPr/>
              </p:nvPicPr>
              <p:blipFill>
                <a:blip r:embed="rId3"/>
                <a:stretch>
                  <a:fillRect/>
                </a:stretch>
              </p:blipFill>
              <p:spPr>
                <a:xfrm>
                  <a:off x="1942431" y="1434261"/>
                  <a:ext cx="8618960" cy="50721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942431" y="3128250"/>
                  <a:ext cx="1640741" cy="784830"/>
                </a:xfrm>
                <a:prstGeom prst="rect">
                  <a:avLst/>
                </a:prstGeom>
                <a:solidFill>
                  <a:schemeClr val="bg1"/>
                </a:solidFill>
              </p:spPr>
              <p:txBody>
                <a:bodyPr wrap="square" rtlCol="0">
                  <a:spAutoFit/>
                </a:bodyPr>
                <a:lstStyle/>
                <a:p>
                  <a:pPr algn="r"/>
                  <a:r>
                    <a:rPr lang="en-GB" sz="1500" b="1" dirty="0" err="1"/>
                    <a:t>Soutien</a:t>
                  </a:r>
                  <a:r>
                    <a:rPr lang="en-GB" sz="1500" b="1" dirty="0"/>
                    <a:t> </a:t>
                  </a:r>
                  <a:r>
                    <a:rPr lang="en-GB" sz="1500" b="1" dirty="0" err="1"/>
                    <a:t>psychologique</a:t>
                  </a:r>
                  <a:r>
                    <a:rPr lang="en-GB" sz="1500" b="1" dirty="0"/>
                    <a:t> et Counselling</a:t>
                  </a:r>
                </a:p>
              </p:txBody>
            </p:sp>
            <p:sp>
              <p:nvSpPr>
                <p:cNvPr id="6" name="TextBox 5"/>
                <p:cNvSpPr txBox="1"/>
                <p:nvPr/>
              </p:nvSpPr>
              <p:spPr>
                <a:xfrm>
                  <a:off x="6251910" y="2444919"/>
                  <a:ext cx="1200150" cy="553998"/>
                </a:xfrm>
                <a:prstGeom prst="rect">
                  <a:avLst/>
                </a:prstGeom>
                <a:solidFill>
                  <a:schemeClr val="bg1"/>
                </a:solidFill>
              </p:spPr>
              <p:txBody>
                <a:bodyPr wrap="square" rtlCol="0">
                  <a:spAutoFit/>
                </a:bodyPr>
                <a:lstStyle/>
                <a:p>
                  <a:r>
                    <a:rPr lang="en-GB" sz="1500" b="1" dirty="0" err="1"/>
                    <a:t>Soutien</a:t>
                  </a:r>
                  <a:r>
                    <a:rPr lang="en-GB" sz="1500" b="1" dirty="0"/>
                    <a:t> </a:t>
                  </a:r>
                  <a:r>
                    <a:rPr lang="en-GB" sz="1500" b="1" dirty="0" err="1"/>
                    <a:t>médical</a:t>
                  </a:r>
                  <a:endParaRPr lang="en-GB" sz="1500" b="1" dirty="0"/>
                </a:p>
              </p:txBody>
            </p:sp>
            <p:sp>
              <p:nvSpPr>
                <p:cNvPr id="7" name="TextBox 6"/>
                <p:cNvSpPr txBox="1"/>
                <p:nvPr/>
              </p:nvSpPr>
              <p:spPr>
                <a:xfrm>
                  <a:off x="9197225" y="2900415"/>
                  <a:ext cx="1200150" cy="553998"/>
                </a:xfrm>
                <a:prstGeom prst="rect">
                  <a:avLst/>
                </a:prstGeom>
                <a:solidFill>
                  <a:schemeClr val="bg1"/>
                </a:solidFill>
              </p:spPr>
              <p:txBody>
                <a:bodyPr wrap="square" rtlCol="0">
                  <a:spAutoFit/>
                </a:bodyPr>
                <a:lstStyle/>
                <a:p>
                  <a:r>
                    <a:rPr lang="en-GB" sz="1500" b="1" dirty="0" err="1"/>
                    <a:t>Soutien</a:t>
                  </a:r>
                  <a:r>
                    <a:rPr lang="en-GB" sz="1500" b="1" dirty="0"/>
                    <a:t> legal</a:t>
                  </a:r>
                </a:p>
              </p:txBody>
            </p:sp>
            <p:sp>
              <p:nvSpPr>
                <p:cNvPr id="8" name="TextBox 7"/>
                <p:cNvSpPr txBox="1"/>
                <p:nvPr/>
              </p:nvSpPr>
              <p:spPr>
                <a:xfrm>
                  <a:off x="2533650" y="4980387"/>
                  <a:ext cx="1475706" cy="553998"/>
                </a:xfrm>
                <a:prstGeom prst="rect">
                  <a:avLst/>
                </a:prstGeom>
                <a:solidFill>
                  <a:schemeClr val="bg1"/>
                </a:solidFill>
              </p:spPr>
              <p:txBody>
                <a:bodyPr wrap="square" rtlCol="0">
                  <a:spAutoFit/>
                </a:bodyPr>
                <a:lstStyle/>
                <a:p>
                  <a:pPr algn="r"/>
                  <a:r>
                    <a:rPr lang="en-GB" sz="1500" b="1" dirty="0" err="1"/>
                    <a:t>Soutien</a:t>
                  </a:r>
                  <a:r>
                    <a:rPr lang="en-GB" sz="1500" b="1" dirty="0"/>
                    <a:t> social</a:t>
                  </a:r>
                </a:p>
                <a:p>
                  <a:endParaRPr lang="en-GB" sz="1500" b="1" dirty="0"/>
                </a:p>
              </p:txBody>
            </p:sp>
            <p:sp>
              <p:nvSpPr>
                <p:cNvPr id="9" name="TextBox 8"/>
                <p:cNvSpPr txBox="1"/>
                <p:nvPr/>
              </p:nvSpPr>
              <p:spPr>
                <a:xfrm>
                  <a:off x="9033211" y="4426389"/>
                  <a:ext cx="1528179" cy="553998"/>
                </a:xfrm>
                <a:prstGeom prst="rect">
                  <a:avLst/>
                </a:prstGeom>
                <a:solidFill>
                  <a:schemeClr val="bg1"/>
                </a:solidFill>
              </p:spPr>
              <p:txBody>
                <a:bodyPr wrap="square" rtlCol="0">
                  <a:spAutoFit/>
                </a:bodyPr>
                <a:lstStyle/>
                <a:p>
                  <a:r>
                    <a:rPr lang="en-GB" sz="1500" b="1" dirty="0"/>
                    <a:t>Services </a:t>
                  </a:r>
                  <a:r>
                    <a:rPr lang="en-GB" sz="1500" b="1" dirty="0" err="1"/>
                    <a:t>liés</a:t>
                  </a:r>
                  <a:r>
                    <a:rPr lang="en-GB" sz="1500" b="1" dirty="0"/>
                    <a:t> </a:t>
                  </a:r>
                </a:p>
                <a:p>
                  <a:r>
                    <a:rPr lang="en-GB" sz="1500" b="1" dirty="0"/>
                    <a:t>à la  VPI</a:t>
                  </a:r>
                </a:p>
              </p:txBody>
            </p:sp>
          </p:grpSp>
          <p:sp>
            <p:nvSpPr>
              <p:cNvPr id="11" name="TextBox 10">
                <a:extLst>
                  <a:ext uri="{FF2B5EF4-FFF2-40B4-BE49-F238E27FC236}">
                    <a16:creationId xmlns:a16="http://schemas.microsoft.com/office/drawing/2014/main" id="{156523A1-55DA-41FD-B038-143F4F9950CA}"/>
                  </a:ext>
                </a:extLst>
              </p:cNvPr>
              <p:cNvSpPr txBox="1"/>
              <p:nvPr/>
            </p:nvSpPr>
            <p:spPr>
              <a:xfrm>
                <a:off x="1942431" y="1434261"/>
                <a:ext cx="8618959" cy="646331"/>
              </a:xfrm>
              <a:prstGeom prst="rect">
                <a:avLst/>
              </a:prstGeom>
              <a:solidFill>
                <a:srgbClr val="2B69A1"/>
              </a:solidFill>
            </p:spPr>
            <p:txBody>
              <a:bodyPr wrap="square" rtlCol="0">
                <a:spAutoFit/>
              </a:bodyPr>
              <a:lstStyle/>
              <a:p>
                <a:pPr marL="0" indent="0">
                  <a:spcBef>
                    <a:spcPts val="0"/>
                  </a:spcBef>
                  <a:buNone/>
                </a:pPr>
                <a:r>
                  <a:rPr lang="en-US" sz="1800" b="1" dirty="0">
                    <a:solidFill>
                      <a:schemeClr val="bg1"/>
                    </a:solidFill>
                  </a:rPr>
                  <a:t>Les </a:t>
                </a:r>
                <a:r>
                  <a:rPr lang="fr-FR" sz="1800" b="1" dirty="0">
                    <a:solidFill>
                      <a:schemeClr val="bg1"/>
                    </a:solidFill>
                  </a:rPr>
                  <a:t>clients qui subissent des événements indésirables doivent être orientés vers les services appropriés</a:t>
                </a:r>
                <a:endParaRPr lang="en-US" sz="1800" b="1" dirty="0">
                  <a:solidFill>
                    <a:schemeClr val="bg1"/>
                  </a:solidFill>
                </a:endParaRPr>
              </a:p>
            </p:txBody>
          </p:sp>
        </p:grpSp>
        <p:sp>
          <p:nvSpPr>
            <p:cNvPr id="15" name="Rectangle 3">
              <a:extLst>
                <a:ext uri="{FF2B5EF4-FFF2-40B4-BE49-F238E27FC236}">
                  <a16:creationId xmlns:a16="http://schemas.microsoft.com/office/drawing/2014/main" id="{24F09CE6-939F-4C03-9472-4B80964C66C5}"/>
                </a:ext>
              </a:extLst>
            </p:cNvPr>
            <p:cNvSpPr>
              <a:spLocks noChangeArrowheads="1"/>
            </p:cNvSpPr>
            <p:nvPr/>
          </p:nvSpPr>
          <p:spPr bwMode="auto">
            <a:xfrm>
              <a:off x="7937169" y="4571819"/>
              <a:ext cx="775031" cy="589913"/>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ts val="1600"/>
                </a:lnSpc>
                <a:spcBef>
                  <a:spcPct val="0"/>
                </a:spcBef>
                <a:spcAft>
                  <a:spcPct val="0"/>
                </a:spcAft>
                <a:buClrTx/>
                <a:buSzTx/>
                <a:buFontTx/>
                <a:buNone/>
                <a:tabLst/>
              </a:pPr>
              <a:r>
                <a:rPr kumimoji="0" lang="fr-FR" altLang="en-US" sz="1400" b="1" i="0" u="none" strike="noStrike" cap="none" normalizeH="0" baseline="0" dirty="0">
                  <a:ln>
                    <a:noFill/>
                  </a:ln>
                  <a:solidFill>
                    <a:schemeClr val="bg1"/>
                  </a:solidFill>
                  <a:effectLst/>
                  <a:latin typeface="Arial Black" panose="020B0A04020102020204" pitchFamily="34" charset="0"/>
                </a:rPr>
                <a:t>Un endroit sûr  </a:t>
              </a:r>
            </a:p>
          </p:txBody>
        </p:sp>
      </p:grpSp>
    </p:spTree>
    <p:extLst>
      <p:ext uri="{BB962C8B-B14F-4D97-AF65-F5344CB8AC3E}">
        <p14:creationId xmlns:p14="http://schemas.microsoft.com/office/powerpoint/2010/main" val="15916339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6329-D9AE-469E-9A81-B8DE3491BBBB}"/>
              </a:ext>
            </a:extLst>
          </p:cNvPr>
          <p:cNvSpPr>
            <a:spLocks noGrp="1"/>
          </p:cNvSpPr>
          <p:nvPr>
            <p:ph type="title"/>
          </p:nvPr>
        </p:nvSpPr>
        <p:spPr>
          <a:xfrm>
            <a:off x="637954" y="1066959"/>
            <a:ext cx="5956005" cy="800039"/>
          </a:xfrm>
        </p:spPr>
        <p:txBody>
          <a:bodyPr>
            <a:noAutofit/>
          </a:bodyPr>
          <a:lstStyle/>
          <a:p>
            <a:r>
              <a:rPr lang="fr-FR" sz="2800" dirty="0"/>
              <a:t>Les SOP doivent couvrir toutes les exigences des cliniques et des prestataires</a:t>
            </a:r>
            <a:endParaRPr lang="en-US" sz="2800" dirty="0"/>
          </a:p>
        </p:txBody>
      </p:sp>
      <p:sp>
        <p:nvSpPr>
          <p:cNvPr id="3" name="Content Placeholder 2">
            <a:extLst>
              <a:ext uri="{FF2B5EF4-FFF2-40B4-BE49-F238E27FC236}">
                <a16:creationId xmlns:a16="http://schemas.microsoft.com/office/drawing/2014/main" id="{69ED7DB5-8BA1-404B-93D6-A323056EDBB6}"/>
              </a:ext>
            </a:extLst>
          </p:cNvPr>
          <p:cNvSpPr>
            <a:spLocks noGrp="1"/>
          </p:cNvSpPr>
          <p:nvPr>
            <p:ph idx="4294967295"/>
          </p:nvPr>
        </p:nvSpPr>
        <p:spPr>
          <a:xfrm>
            <a:off x="637954" y="2063333"/>
            <a:ext cx="5956005" cy="3727708"/>
          </a:xfrm>
        </p:spPr>
        <p:txBody>
          <a:bodyPr>
            <a:normAutofit/>
          </a:bodyPr>
          <a:lstStyle/>
          <a:p>
            <a:pPr marL="346075" indent="-346075">
              <a:lnSpc>
                <a:spcPct val="95000"/>
              </a:lnSpc>
              <a:spcBef>
                <a:spcPts val="1800"/>
              </a:spcBef>
              <a:buClr>
                <a:srgbClr val="E73439"/>
              </a:buClr>
            </a:pPr>
            <a:r>
              <a:rPr lang="fr-FR" sz="2400" dirty="0">
                <a:solidFill>
                  <a:schemeClr val="tx1">
                    <a:lumMod val="85000"/>
                    <a:lumOff val="15000"/>
                  </a:schemeClr>
                </a:solidFill>
              </a:rPr>
              <a:t>Avant de déployer cette formation auprès des prestataires de la santé, élaborez des POS sur les événements indésirables pour votre programme</a:t>
            </a:r>
            <a:r>
              <a:rPr lang="en-US" sz="2400" dirty="0">
                <a:solidFill>
                  <a:schemeClr val="tx1">
                    <a:lumMod val="85000"/>
                    <a:lumOff val="15000"/>
                  </a:schemeClr>
                </a:solidFill>
              </a:rPr>
              <a:t>.</a:t>
            </a:r>
          </a:p>
          <a:p>
            <a:pPr marL="346075" indent="-346075">
              <a:lnSpc>
                <a:spcPct val="95000"/>
              </a:lnSpc>
              <a:spcBef>
                <a:spcPts val="1800"/>
              </a:spcBef>
              <a:buClr>
                <a:srgbClr val="E73439"/>
              </a:buClr>
            </a:pPr>
            <a:r>
              <a:rPr lang="fr-FR" sz="2400" dirty="0">
                <a:solidFill>
                  <a:schemeClr val="tx1">
                    <a:lumMod val="85000"/>
                    <a:lumOff val="15000"/>
                  </a:schemeClr>
                </a:solidFill>
              </a:rPr>
              <a:t>EpiC a développé un POS adaptable</a:t>
            </a:r>
            <a:r>
              <a:rPr lang="en-US" sz="2400" dirty="0">
                <a:solidFill>
                  <a:schemeClr val="tx1">
                    <a:lumMod val="85000"/>
                    <a:lumOff val="15000"/>
                  </a:schemeClr>
                </a:solidFill>
              </a:rPr>
              <a:t>. </a:t>
            </a:r>
          </a:p>
          <a:p>
            <a:pPr marL="346075" indent="-346075">
              <a:lnSpc>
                <a:spcPct val="95000"/>
              </a:lnSpc>
              <a:spcBef>
                <a:spcPts val="1800"/>
              </a:spcBef>
              <a:buClr>
                <a:srgbClr val="E73439"/>
              </a:buClr>
            </a:pPr>
            <a:r>
              <a:rPr lang="fr-FR" sz="2400" dirty="0">
                <a:solidFill>
                  <a:srgbClr val="00B050"/>
                </a:solidFill>
              </a:rPr>
              <a:t>Remplacez cette image et ces informations par vos propres SOP lors du déploiement de la formation</a:t>
            </a:r>
            <a:r>
              <a:rPr lang="en-US" sz="2400" dirty="0">
                <a:solidFill>
                  <a:srgbClr val="00B050"/>
                </a:solidFill>
              </a:rPr>
              <a:t>.</a:t>
            </a:r>
          </a:p>
        </p:txBody>
      </p:sp>
      <p:pic>
        <p:nvPicPr>
          <p:cNvPr id="5" name="Picture 4">
            <a:extLst>
              <a:ext uri="{FF2B5EF4-FFF2-40B4-BE49-F238E27FC236}">
                <a16:creationId xmlns:a16="http://schemas.microsoft.com/office/drawing/2014/main" id="{B598E3FC-7822-4816-81AC-BF6F78374C49}"/>
              </a:ext>
            </a:extLst>
          </p:cNvPr>
          <p:cNvPicPr>
            <a:picLocks noChangeAspect="1"/>
          </p:cNvPicPr>
          <p:nvPr/>
        </p:nvPicPr>
        <p:blipFill>
          <a:blip r:embed="rId3">
            <a:extLst>
              <a:ext uri="{28A0092B-C50C-407E-A947-70E740481C1C}">
                <a14:useLocalDpi xmlns:a14="http://schemas.microsoft.com/office/drawing/2010/main" val="0"/>
              </a:ext>
            </a:extLst>
          </a:blip>
          <a:srcRect l="405" r="405"/>
          <a:stretch/>
        </p:blipFill>
        <p:spPr>
          <a:xfrm>
            <a:off x="7642745" y="320138"/>
            <a:ext cx="4179296" cy="5452866"/>
          </a:xfrm>
          <a:prstGeom prst="rect">
            <a:avLst/>
          </a:prstGeom>
          <a:ln>
            <a:solidFill>
              <a:schemeClr val="accent6"/>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30FF420-ABF5-410A-B0CD-138458930EB1}"/>
              </a:ext>
            </a:extLst>
          </p:cNvPr>
          <p:cNvSpPr txBox="1"/>
          <p:nvPr/>
        </p:nvSpPr>
        <p:spPr>
          <a:xfrm>
            <a:off x="7642745" y="5923145"/>
            <a:ext cx="4040677" cy="461665"/>
          </a:xfrm>
          <a:prstGeom prst="rect">
            <a:avLst/>
          </a:prstGeom>
          <a:noFill/>
        </p:spPr>
        <p:txBody>
          <a:bodyPr wrap="square" rtlCol="0">
            <a:spAutoFit/>
          </a:bodyPr>
          <a:lstStyle/>
          <a:p>
            <a:r>
              <a:rPr lang="en-US" sz="12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https://www.fhi360.org/resource/adverse-event-prevention-monitoring-investigation-and-response-index-testing</a:t>
            </a:r>
            <a:endParaRPr lang="en-US" sz="1200" dirty="0"/>
          </a:p>
        </p:txBody>
      </p:sp>
    </p:spTree>
    <p:extLst>
      <p:ext uri="{BB962C8B-B14F-4D97-AF65-F5344CB8AC3E}">
        <p14:creationId xmlns:p14="http://schemas.microsoft.com/office/powerpoint/2010/main" val="3650025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5682-4834-46F0-8F0D-DFB47606E649}"/>
              </a:ext>
            </a:extLst>
          </p:cNvPr>
          <p:cNvSpPr>
            <a:spLocks noGrp="1"/>
          </p:cNvSpPr>
          <p:nvPr>
            <p:ph type="title"/>
          </p:nvPr>
        </p:nvSpPr>
        <p:spPr/>
        <p:txBody>
          <a:bodyPr>
            <a:normAutofit fontScale="90000"/>
          </a:bodyPr>
          <a:lstStyle/>
          <a:p>
            <a:r>
              <a:rPr lang="fr-FR" dirty="0"/>
              <a:t>Activité C. A quel point est-ce difficile ?</a:t>
            </a:r>
          </a:p>
        </p:txBody>
      </p:sp>
      <p:sp>
        <p:nvSpPr>
          <p:cNvPr id="3" name="Text Placeholder 2">
            <a:extLst>
              <a:ext uri="{FF2B5EF4-FFF2-40B4-BE49-F238E27FC236}">
                <a16:creationId xmlns:a16="http://schemas.microsoft.com/office/drawing/2014/main" id="{609555E4-B159-4C73-B9E0-2D1CBFB51446}"/>
              </a:ext>
            </a:extLst>
          </p:cNvPr>
          <p:cNvSpPr>
            <a:spLocks noGrp="1"/>
          </p:cNvSpPr>
          <p:nvPr>
            <p:ph idx="1"/>
          </p:nvPr>
        </p:nvSpPr>
        <p:spPr>
          <a:xfrm>
            <a:off x="838200" y="1636712"/>
            <a:ext cx="9582509" cy="5091891"/>
          </a:xfrm>
        </p:spPr>
        <p:txBody>
          <a:bodyPr>
            <a:normAutofit fontScale="62500" lnSpcReduction="20000"/>
          </a:bodyPr>
          <a:lstStyle/>
          <a:p>
            <a:pPr marL="0" indent="0">
              <a:lnSpc>
                <a:spcPct val="115000"/>
              </a:lnSpc>
              <a:buNone/>
            </a:pPr>
            <a:r>
              <a:rPr lang="fr-FR" sz="3200" b="1" dirty="0"/>
              <a:t>Instructions : </a:t>
            </a:r>
            <a:r>
              <a:rPr lang="fr-FR" sz="3200" dirty="0"/>
              <a:t>Vous êtes assis dans la salle d'attente d'une clinique et vous attendez un examen médical régulier. Vous êtes en train de décider ce que vous allez dire à votre médecin pendant votre rendez-vous. Dans quelle mesure serait-il difficile ou facile de dire chacune des phrases suivantes ? S'il est difficile de les partager, que pourrait faire un professionnel de santé ou une clinique pour faciliter les choses ?</a:t>
            </a:r>
          </a:p>
          <a:p>
            <a:pPr marL="0" indent="0">
              <a:lnSpc>
                <a:spcPct val="115000"/>
              </a:lnSpc>
              <a:buNone/>
            </a:pPr>
            <a:r>
              <a:rPr lang="fr-FR" sz="3200" b="1" dirty="0"/>
              <a:t>Les déclarations:</a:t>
            </a:r>
          </a:p>
          <a:p>
            <a:pPr>
              <a:lnSpc>
                <a:spcPct val="115000"/>
              </a:lnSpc>
              <a:spcBef>
                <a:spcPts val="1200"/>
              </a:spcBef>
            </a:pPr>
            <a:r>
              <a:rPr lang="fr-FR" sz="3200" dirty="0"/>
              <a:t>Je pense que je suis en train de développer une allergie au lait.</a:t>
            </a:r>
          </a:p>
          <a:p>
            <a:pPr>
              <a:lnSpc>
                <a:spcPct val="115000"/>
              </a:lnSpc>
              <a:spcBef>
                <a:spcPts val="1200"/>
              </a:spcBef>
            </a:pPr>
            <a:r>
              <a:rPr lang="fr-FR" sz="3200" dirty="0"/>
              <a:t>Je pense que j'ai une IST.</a:t>
            </a:r>
          </a:p>
          <a:p>
            <a:pPr>
              <a:lnSpc>
                <a:spcPct val="115000"/>
              </a:lnSpc>
              <a:spcBef>
                <a:spcPts val="1200"/>
              </a:spcBef>
            </a:pPr>
            <a:r>
              <a:rPr lang="fr-FR" sz="3200" dirty="0"/>
              <a:t>Je ne peux pas utiliser de préservatifs car mon partenaire ne me le permet pas.</a:t>
            </a:r>
          </a:p>
          <a:p>
            <a:pPr>
              <a:lnSpc>
                <a:spcPct val="115000"/>
              </a:lnSpc>
              <a:spcBef>
                <a:spcPts val="1200"/>
              </a:spcBef>
            </a:pPr>
            <a:r>
              <a:rPr lang="fr-FR" sz="3200" dirty="0"/>
              <a:t>Mon partenaire surveille mes déplacements et mes finances, il m'est donc difficile de venir aux  consultations médicales.</a:t>
            </a:r>
          </a:p>
          <a:p>
            <a:pPr>
              <a:lnSpc>
                <a:spcPct val="115000"/>
              </a:lnSpc>
              <a:spcBef>
                <a:spcPts val="1200"/>
              </a:spcBef>
            </a:pPr>
            <a:r>
              <a:rPr lang="fr-FR" sz="3200" dirty="0"/>
              <a:t>J'ai peur de mon partenaire.</a:t>
            </a:r>
          </a:p>
        </p:txBody>
      </p:sp>
      <p:sp>
        <p:nvSpPr>
          <p:cNvPr id="6" name="Star: 5 Points 5">
            <a:extLst>
              <a:ext uri="{FF2B5EF4-FFF2-40B4-BE49-F238E27FC236}">
                <a16:creationId xmlns:a16="http://schemas.microsoft.com/office/drawing/2014/main" id="{AD4D5327-B35C-4176-8C23-50837F6EE12E}"/>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67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1F45B2-FC13-477C-8259-EB4A95273E79}"/>
              </a:ext>
            </a:extLst>
          </p:cNvPr>
          <p:cNvSpPr>
            <a:spLocks noGrp="1"/>
          </p:cNvSpPr>
          <p:nvPr>
            <p:ph type="pic" sz="quarter" idx="10"/>
          </p:nvPr>
        </p:nvSpPr>
        <p:spPr/>
      </p:sp>
      <p:sp>
        <p:nvSpPr>
          <p:cNvPr id="2" name="Title 1">
            <a:extLst>
              <a:ext uri="{FF2B5EF4-FFF2-40B4-BE49-F238E27FC236}">
                <a16:creationId xmlns:a16="http://schemas.microsoft.com/office/drawing/2014/main" id="{8FFB360B-B970-4A5A-BB02-2E0C8CD231B8}"/>
              </a:ext>
            </a:extLst>
          </p:cNvPr>
          <p:cNvSpPr>
            <a:spLocks noGrp="1"/>
          </p:cNvSpPr>
          <p:nvPr>
            <p:ph type="title"/>
          </p:nvPr>
        </p:nvSpPr>
        <p:spPr/>
        <p:txBody>
          <a:bodyPr/>
          <a:lstStyle/>
          <a:p>
            <a:r>
              <a:rPr lang="en-US" dirty="0"/>
              <a:t> SUIVI ET DOCUMENTATION</a:t>
            </a:r>
            <a:br>
              <a:rPr lang="en-US" dirty="0"/>
            </a:br>
            <a:endParaRPr lang="en-US" dirty="0"/>
          </a:p>
        </p:txBody>
      </p:sp>
    </p:spTree>
    <p:extLst>
      <p:ext uri="{BB962C8B-B14F-4D97-AF65-F5344CB8AC3E}">
        <p14:creationId xmlns:p14="http://schemas.microsoft.com/office/powerpoint/2010/main" val="20530838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1CEE-E8CE-4C38-A227-9A389830708C}"/>
              </a:ext>
            </a:extLst>
          </p:cNvPr>
          <p:cNvSpPr>
            <a:spLocks noGrp="1"/>
          </p:cNvSpPr>
          <p:nvPr>
            <p:ph type="title"/>
          </p:nvPr>
        </p:nvSpPr>
        <p:spPr>
          <a:xfrm>
            <a:off x="838200" y="588494"/>
            <a:ext cx="8543925" cy="800039"/>
          </a:xfrm>
        </p:spPr>
        <p:txBody>
          <a:bodyPr/>
          <a:lstStyle/>
          <a:p>
            <a:r>
              <a:rPr lang="en-US" dirty="0"/>
              <a:t>Objectif de la session : </a:t>
            </a:r>
          </a:p>
        </p:txBody>
      </p:sp>
      <p:sp>
        <p:nvSpPr>
          <p:cNvPr id="3" name="Text Placeholder 2">
            <a:extLst>
              <a:ext uri="{FF2B5EF4-FFF2-40B4-BE49-F238E27FC236}">
                <a16:creationId xmlns:a16="http://schemas.microsoft.com/office/drawing/2014/main" id="{4B6B0561-1A81-484C-B0E1-35D9FF7F4E86}"/>
              </a:ext>
            </a:extLst>
          </p:cNvPr>
          <p:cNvSpPr>
            <a:spLocks noGrp="1"/>
          </p:cNvSpPr>
          <p:nvPr>
            <p:ph idx="1"/>
          </p:nvPr>
        </p:nvSpPr>
        <p:spPr>
          <a:xfrm>
            <a:off x="838200" y="1636713"/>
            <a:ext cx="8915400" cy="4932362"/>
          </a:xfrm>
        </p:spPr>
        <p:txBody>
          <a:bodyPr>
            <a:normAutofit/>
          </a:bodyPr>
          <a:lstStyle/>
          <a:p>
            <a:r>
              <a:rPr lang="fr-FR" dirty="0"/>
              <a:t>Revoir les attentes en matière de suivi, y compris les événements indésirables liés au dépistage index.</a:t>
            </a:r>
          </a:p>
        </p:txBody>
      </p:sp>
    </p:spTree>
    <p:extLst>
      <p:ext uri="{BB962C8B-B14F-4D97-AF65-F5344CB8AC3E}">
        <p14:creationId xmlns:p14="http://schemas.microsoft.com/office/powerpoint/2010/main" val="32214428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CD41-3982-4238-9C9B-A9A6E73A6E4C}"/>
              </a:ext>
            </a:extLst>
          </p:cNvPr>
          <p:cNvSpPr>
            <a:spLocks noGrp="1"/>
          </p:cNvSpPr>
          <p:nvPr>
            <p:ph type="title"/>
          </p:nvPr>
        </p:nvSpPr>
        <p:spPr>
          <a:xfrm>
            <a:off x="838200" y="588963"/>
            <a:ext cx="10783186" cy="800100"/>
          </a:xfrm>
        </p:spPr>
        <p:txBody>
          <a:bodyPr>
            <a:normAutofit fontScale="90000"/>
          </a:bodyPr>
          <a:lstStyle/>
          <a:p>
            <a:r>
              <a:rPr lang="fr-FR" dirty="0"/>
              <a:t>Formulaires et systèmes pour collecter des informations sur le VPI et les événements indésirables</a:t>
            </a:r>
            <a:endParaRPr lang="en-US" dirty="0"/>
          </a:p>
        </p:txBody>
      </p:sp>
      <p:sp>
        <p:nvSpPr>
          <p:cNvPr id="3" name="Text Placeholder 2">
            <a:extLst>
              <a:ext uri="{FF2B5EF4-FFF2-40B4-BE49-F238E27FC236}">
                <a16:creationId xmlns:a16="http://schemas.microsoft.com/office/drawing/2014/main" id="{944D9E77-EB04-48D6-934B-20A64614121E}"/>
              </a:ext>
            </a:extLst>
          </p:cNvPr>
          <p:cNvSpPr>
            <a:spLocks noGrp="1"/>
          </p:cNvSpPr>
          <p:nvPr>
            <p:ph idx="1"/>
          </p:nvPr>
        </p:nvSpPr>
        <p:spPr>
          <a:xfrm>
            <a:off x="838200" y="1636730"/>
            <a:ext cx="8543925" cy="4932746"/>
          </a:xfrm>
        </p:spPr>
        <p:txBody>
          <a:bodyPr/>
          <a:lstStyle/>
          <a:p>
            <a:r>
              <a:rPr lang="fr-FR" dirty="0">
                <a:solidFill>
                  <a:srgbClr val="00B050"/>
                </a:solidFill>
              </a:rPr>
              <a:t>Formulaire de déclaration et de réponse en cas d'abus des bénéficiaires (Outil 12)</a:t>
            </a:r>
          </a:p>
          <a:p>
            <a:r>
              <a:rPr lang="fr-FR" dirty="0">
                <a:solidFill>
                  <a:srgbClr val="00B050"/>
                </a:solidFill>
              </a:rPr>
              <a:t>Journal de sécurité de l'</a:t>
            </a:r>
            <a:r>
              <a:rPr lang="fr-FR" dirty="0" err="1">
                <a:solidFill>
                  <a:srgbClr val="00B050"/>
                </a:solidFill>
              </a:rPr>
              <a:t>implémenteur</a:t>
            </a:r>
            <a:endParaRPr lang="en-US" dirty="0">
              <a:solidFill>
                <a:srgbClr val="00B050"/>
              </a:solidFill>
            </a:endParaRPr>
          </a:p>
          <a:p>
            <a:r>
              <a:rPr lang="fr-FR" dirty="0">
                <a:solidFill>
                  <a:srgbClr val="00B050"/>
                </a:solidFill>
              </a:rPr>
              <a:t>Systèmes de satisfaction des patients</a:t>
            </a:r>
            <a:endParaRPr lang="en-US" dirty="0">
              <a:solidFill>
                <a:srgbClr val="00B050"/>
              </a:solidFill>
            </a:endParaRPr>
          </a:p>
        </p:txBody>
      </p:sp>
    </p:spTree>
    <p:extLst>
      <p:ext uri="{BB962C8B-B14F-4D97-AF65-F5344CB8AC3E}">
        <p14:creationId xmlns:p14="http://schemas.microsoft.com/office/powerpoint/2010/main" val="28026116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1715-235B-44F9-97DF-F56628462877}"/>
              </a:ext>
            </a:extLst>
          </p:cNvPr>
          <p:cNvSpPr>
            <a:spLocks noGrp="1"/>
          </p:cNvSpPr>
          <p:nvPr>
            <p:ph type="title"/>
          </p:nvPr>
        </p:nvSpPr>
        <p:spPr>
          <a:xfrm>
            <a:off x="483356" y="245657"/>
            <a:ext cx="3572747" cy="635131"/>
          </a:xfrm>
        </p:spPr>
        <p:txBody>
          <a:bodyPr>
            <a:normAutofit/>
          </a:bodyPr>
          <a:lstStyle/>
          <a:p>
            <a:r>
              <a:rPr lang="en-US" sz="3200" dirty="0" err="1"/>
              <a:t>Outil</a:t>
            </a:r>
            <a:r>
              <a:rPr lang="en-US" sz="3200" dirty="0"/>
              <a:t> 12 </a:t>
            </a:r>
            <a:r>
              <a:rPr lang="en-US" sz="3200" dirty="0" err="1"/>
              <a:t>Révisé</a:t>
            </a:r>
            <a:endParaRPr lang="en-US" sz="3200" dirty="0"/>
          </a:p>
        </p:txBody>
      </p:sp>
      <p:pic>
        <p:nvPicPr>
          <p:cNvPr id="8" name="Picture 7" descr="Text&#10;&#10;Description automatically generated with medium confidence">
            <a:extLst>
              <a:ext uri="{FF2B5EF4-FFF2-40B4-BE49-F238E27FC236}">
                <a16:creationId xmlns:a16="http://schemas.microsoft.com/office/drawing/2014/main" id="{EE94F6AC-5269-4DB5-8E63-7798E56E7B08}"/>
              </a:ext>
            </a:extLst>
          </p:cNvPr>
          <p:cNvPicPr>
            <a:picLocks noChangeAspect="1"/>
          </p:cNvPicPr>
          <p:nvPr/>
        </p:nvPicPr>
        <p:blipFill rotWithShape="1">
          <a:blip r:embed="rId3">
            <a:extLst>
              <a:ext uri="{28A0092B-C50C-407E-A947-70E740481C1C}">
                <a14:useLocalDpi xmlns:a14="http://schemas.microsoft.com/office/drawing/2010/main" val="0"/>
              </a:ext>
            </a:extLst>
          </a:blip>
          <a:srcRect l="5689" t="3014" r="6854" b="3476"/>
          <a:stretch/>
        </p:blipFill>
        <p:spPr>
          <a:xfrm>
            <a:off x="483356" y="922200"/>
            <a:ext cx="4112462" cy="5690265"/>
          </a:xfrm>
          <a:prstGeom prst="rect">
            <a:avLst/>
          </a:prstGeom>
          <a:ln>
            <a:noFill/>
          </a:ln>
          <a:effectLst>
            <a:outerShdw blurRad="292100" dist="139700" dir="2700000" algn="tl" rotWithShape="0">
              <a:srgbClr val="333333">
                <a:alpha val="65000"/>
              </a:srgbClr>
            </a:outerShdw>
          </a:effectLst>
        </p:spPr>
      </p:pic>
      <p:pic>
        <p:nvPicPr>
          <p:cNvPr id="10" name="Picture 9" descr="Table&#10;&#10;Description automatically generated">
            <a:extLst>
              <a:ext uri="{FF2B5EF4-FFF2-40B4-BE49-F238E27FC236}">
                <a16:creationId xmlns:a16="http://schemas.microsoft.com/office/drawing/2014/main" id="{005CA36D-812B-42EC-9492-45EBB03B51AF}"/>
              </a:ext>
            </a:extLst>
          </p:cNvPr>
          <p:cNvPicPr>
            <a:picLocks noChangeAspect="1"/>
          </p:cNvPicPr>
          <p:nvPr/>
        </p:nvPicPr>
        <p:blipFill rotWithShape="1">
          <a:blip r:embed="rId4">
            <a:extLst>
              <a:ext uri="{28A0092B-C50C-407E-A947-70E740481C1C}">
                <a14:useLocalDpi xmlns:a14="http://schemas.microsoft.com/office/drawing/2010/main" val="0"/>
              </a:ext>
            </a:extLst>
          </a:blip>
          <a:srcRect l="5019" t="2187" r="5540" b="2187"/>
          <a:stretch/>
        </p:blipFill>
        <p:spPr>
          <a:xfrm>
            <a:off x="4464719" y="245657"/>
            <a:ext cx="4112461" cy="5690143"/>
          </a:xfrm>
          <a:prstGeom prst="rect">
            <a:avLst/>
          </a:prstGeom>
          <a:ln>
            <a:noFill/>
          </a:ln>
          <a:effectLst>
            <a:outerShdw blurRad="292100" dist="139700" dir="2700000" algn="tl" rotWithShape="0">
              <a:srgbClr val="333333">
                <a:alpha val="65000"/>
              </a:srgbClr>
            </a:outerShdw>
          </a:effectLst>
        </p:spPr>
      </p:pic>
      <p:pic>
        <p:nvPicPr>
          <p:cNvPr id="12" name="Picture 11" descr="Text&#10;&#10;Description automatically generated">
            <a:extLst>
              <a:ext uri="{FF2B5EF4-FFF2-40B4-BE49-F238E27FC236}">
                <a16:creationId xmlns:a16="http://schemas.microsoft.com/office/drawing/2014/main" id="{86BCD7C5-A2A5-4CAD-93AC-6D39D5252EB8}"/>
              </a:ext>
            </a:extLst>
          </p:cNvPr>
          <p:cNvPicPr>
            <a:picLocks noChangeAspect="1"/>
          </p:cNvPicPr>
          <p:nvPr/>
        </p:nvPicPr>
        <p:blipFill rotWithShape="1">
          <a:blip r:embed="rId5">
            <a:extLst>
              <a:ext uri="{28A0092B-C50C-407E-A947-70E740481C1C}">
                <a14:useLocalDpi xmlns:a14="http://schemas.microsoft.com/office/drawing/2010/main" val="0"/>
              </a:ext>
            </a:extLst>
          </a:blip>
          <a:srcRect l="5500" t="4374" r="5060" b="30743"/>
          <a:stretch/>
        </p:blipFill>
        <p:spPr>
          <a:xfrm>
            <a:off x="7711175" y="2751520"/>
            <a:ext cx="4112462" cy="3860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0638-1FC6-40FE-A1A6-CEDE7944BEA6}"/>
              </a:ext>
            </a:extLst>
          </p:cNvPr>
          <p:cNvSpPr>
            <a:spLocks noGrp="1"/>
          </p:cNvSpPr>
          <p:nvPr>
            <p:ph type="title"/>
          </p:nvPr>
        </p:nvSpPr>
        <p:spPr>
          <a:xfrm>
            <a:off x="254141" y="391596"/>
            <a:ext cx="6897286" cy="565170"/>
          </a:xfrm>
        </p:spPr>
        <p:txBody>
          <a:bodyPr>
            <a:normAutofit/>
          </a:bodyPr>
          <a:lstStyle/>
          <a:p>
            <a:r>
              <a:rPr lang="fr-FR" sz="2800" dirty="0"/>
              <a:t>Journal de sécurité de l'</a:t>
            </a:r>
            <a:r>
              <a:rPr lang="fr-FR" sz="2800" dirty="0" err="1"/>
              <a:t>implémenteur</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4159662858"/>
              </p:ext>
            </p:extLst>
          </p:nvPr>
        </p:nvGraphicFramePr>
        <p:xfrm>
          <a:off x="254141" y="980238"/>
          <a:ext cx="6677719" cy="5188063"/>
        </p:xfrm>
        <a:graphic>
          <a:graphicData uri="http://schemas.openxmlformats.org/drawingml/2006/table">
            <a:tbl>
              <a:tblPr>
                <a:effectLst>
                  <a:outerShdw blurRad="50800" dist="38100" dir="2700000" algn="tl" rotWithShape="0">
                    <a:prstClr val="black">
                      <a:alpha val="40000"/>
                    </a:prstClr>
                  </a:outerShdw>
                </a:effectLst>
              </a:tblPr>
              <a:tblGrid>
                <a:gridCol w="256316">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4178313">
                  <a:extLst>
                    <a:ext uri="{9D8B030D-6E8A-4147-A177-3AD203B41FA5}">
                      <a16:colId xmlns:a16="http://schemas.microsoft.com/office/drawing/2014/main" val="20002"/>
                    </a:ext>
                  </a:extLst>
                </a:gridCol>
                <a:gridCol w="1145810">
                  <a:extLst>
                    <a:ext uri="{9D8B030D-6E8A-4147-A177-3AD203B41FA5}">
                      <a16:colId xmlns:a16="http://schemas.microsoft.com/office/drawing/2014/main" val="20003"/>
                    </a:ext>
                  </a:extLst>
                </a:gridCol>
              </a:tblGrid>
              <a:tr h="319423">
                <a:tc gridSpan="4">
                  <a:txBody>
                    <a:bodyPr/>
                    <a:lstStyle/>
                    <a:p>
                      <a:pPr marL="177800" marR="0" lvl="0" indent="0" algn="l" defTabSz="914400" rtl="0" eaLnBrk="1" fontAlgn="auto" latinLnBrk="0" hangingPunct="1">
                        <a:lnSpc>
                          <a:spcPct val="86000"/>
                        </a:lnSpc>
                        <a:spcBef>
                          <a:spcPts val="540"/>
                        </a:spcBef>
                        <a:spcAft>
                          <a:spcPts val="0"/>
                        </a:spcAft>
                        <a:buClrTx/>
                        <a:buSzTx/>
                        <a:buFontTx/>
                        <a:buNone/>
                        <a:tabLst/>
                        <a:defRPr/>
                      </a:pPr>
                      <a:r>
                        <a:rPr lang="en-US" sz="1600" b="1" spc="25"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Journal incident </a:t>
                      </a:r>
                      <a:r>
                        <a:rPr lang="en-US" sz="1600" b="1" spc="25"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lié</a:t>
                      </a:r>
                      <a:r>
                        <a:rPr lang="en-US" sz="1600" b="1" spc="25"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à la </a:t>
                      </a:r>
                      <a:r>
                        <a:rPr lang="en-US" sz="1600" b="1" spc="25"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sûreté</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pPr marL="75565">
                        <a:lnSpc>
                          <a:spcPct val="81000"/>
                        </a:lnSpc>
                        <a:spcBef>
                          <a:spcPts val="540"/>
                        </a:spcBef>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66285"/>
                    </a:solidFill>
                  </a:tcPr>
                </a:tc>
                <a:tc hMerge="1">
                  <a:txBody>
                    <a:bodyPr/>
                    <a:lstStyle/>
                    <a:p>
                      <a:pPr marR="334010" algn="r">
                        <a:spcBef>
                          <a:spcPts val="4500"/>
                        </a:spcBef>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66285"/>
                    </a:solidFill>
                  </a:tcPr>
                </a:tc>
                <a:extLst>
                  <a:ext uri="{0D108BD9-81ED-4DB2-BD59-A6C34878D82A}">
                    <a16:rowId xmlns:a16="http://schemas.microsoft.com/office/drawing/2014/main" val="1570440868"/>
                  </a:ext>
                </a:extLst>
              </a:tr>
              <a:tr h="214642">
                <a:tc gridSpan="2">
                  <a:txBody>
                    <a:bodyPr/>
                    <a:lstStyle/>
                    <a:p>
                      <a:pPr marL="341313" indent="0" algn="l">
                        <a:lnSpc>
                          <a:spcPct val="86000"/>
                        </a:lnSpc>
                        <a:spcBef>
                          <a:spcPts val="54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Question</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GB"/>
                    </a:p>
                  </a:txBody>
                  <a:tcPr/>
                </a:tc>
                <a:tc>
                  <a:txBody>
                    <a:bodyPr/>
                    <a:lstStyle/>
                    <a:p>
                      <a:pPr marL="75565">
                        <a:lnSpc>
                          <a:spcPct val="81000"/>
                        </a:lnSpc>
                        <a:spcBef>
                          <a:spcPts val="54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Comment </a:t>
                      </a:r>
                      <a:r>
                        <a:rPr lang="en-US" sz="1400"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répondre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53975" marR="334010" indent="0" algn="l">
                        <a:spcBef>
                          <a:spcPts val="4500"/>
                        </a:spcBef>
                        <a:spcAft>
                          <a:spcPts val="0"/>
                        </a:spcAft>
                      </a:pPr>
                      <a:r>
                        <a:rPr lang="en-US" sz="1400" b="1" spc="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Réponse</a:t>
                      </a:r>
                      <a:endParaRPr lang="en-GB" sz="1400" b="1" spc="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809726">
                <a:tc>
                  <a:txBody>
                    <a:bodyPr/>
                    <a:lstStyle/>
                    <a:p>
                      <a:pPr marL="109220">
                        <a:spcAft>
                          <a:spcPts val="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365760" algn="l">
                        <a:spcAft>
                          <a:spcPts val="0"/>
                        </a:spcAft>
                      </a:pP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Numéro</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Incident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lié</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la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sûreté</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274320" algn="l">
                        <a:spcBef>
                          <a:spcPts val="180"/>
                        </a:spcBef>
                        <a:spcAft>
                          <a:spcPts val="0"/>
                        </a:spcAft>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Commencez par le numéro 1 et continuez; la numérotation permet de relier les incidents de sûreté les uns aux autres </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9473">
                <a:tc>
                  <a:txBody>
                    <a:bodyPr/>
                    <a:lstStyle/>
                    <a:p>
                      <a:pPr marL="109220">
                        <a:spcAft>
                          <a:spcPts val="0"/>
                        </a:spcAft>
                      </a:pPr>
                      <a:r>
                        <a:rPr lang="en-US" sz="1000" spc="-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algn="l">
                        <a:spcAft>
                          <a:spcPts val="0"/>
                        </a:spcAft>
                      </a:pP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Date de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l'incident</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182880" algn="l">
                        <a:spcBef>
                          <a:spcPts val="360"/>
                        </a:spcBef>
                        <a:spcAft>
                          <a:spcPts val="0"/>
                        </a:spcAft>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Tapez sous forme JOUR-ANNEE-MOIS afin d'organiser ce journal des incidents liés</a:t>
                      </a:r>
                      <a:r>
                        <a:rPr lang="fr-FR" sz="1300" spc="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la</a:t>
                      </a: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sûreté par date</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56984">
                <a:tc>
                  <a:txBody>
                    <a:bodyPr/>
                    <a:lstStyle/>
                    <a:p>
                      <a:pPr marL="109220">
                        <a:spcAft>
                          <a:spcPts val="0"/>
                        </a:spcAft>
                      </a:pPr>
                      <a:r>
                        <a:rPr lang="en-US" sz="1000" spc="-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algn="l">
                        <a:spcAft>
                          <a:spcPts val="0"/>
                        </a:spcAft>
                      </a:pP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Heure</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l'incident</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251460" algn="l">
                        <a:spcBef>
                          <a:spcPts val="360"/>
                        </a:spcBef>
                        <a:spcAft>
                          <a:spcPts val="0"/>
                        </a:spcAft>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Heure spécifique de la journée (si connue) ou plus générale (matin, après-midi, soir, nuit)</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43691">
                <a:tc>
                  <a:txBody>
                    <a:bodyPr/>
                    <a:lstStyle/>
                    <a:p>
                      <a:pPr marL="109220">
                        <a:spcAft>
                          <a:spcPts val="0"/>
                        </a:spcAft>
                      </a:pPr>
                      <a:r>
                        <a:rPr lang="en-US" sz="1000" spc="-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algn="l">
                        <a:spcAft>
                          <a:spcPts val="0"/>
                        </a:spcAft>
                      </a:pP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Auteur</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228600" algn="l">
                        <a:spcBef>
                          <a:spcPts val="360"/>
                        </a:spcBef>
                        <a:spcAft>
                          <a:spcPts val="0"/>
                        </a:spcAft>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noter, si  l’information est disponible, et en fonction de la </a:t>
                      </a:r>
                      <a:r>
                        <a:rPr lang="fr-FR" sz="1300" spc="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dangerosité (ou un terme</a:t>
                      </a: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plus général tel que « agent des forces de l'ordre » peut </a:t>
                      </a:r>
                      <a:r>
                        <a:rPr lang="fr-FR"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etre</a:t>
                      </a: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noté)</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65740">
                <a:tc>
                  <a:txBody>
                    <a:bodyPr/>
                    <a:lstStyle/>
                    <a:p>
                      <a:pPr marL="109220">
                        <a:spcAft>
                          <a:spcPts val="0"/>
                        </a:spcAft>
                      </a:pPr>
                      <a:r>
                        <a:rPr lang="en-GB" sz="1000" dirty="0">
                          <a:effectLst/>
                          <a:latin typeface="Calibri" panose="020F0502020204030204" pitchFamily="34" charset="0"/>
                          <a:ea typeface="Calibri" panose="020F0502020204030204" pitchFamily="34" charset="0"/>
                          <a:cs typeface="Calibri" panose="020F0502020204030204" pitchFamily="34" charset="0"/>
                        </a:rPr>
                        <a:t>5</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algn="l">
                        <a:spcAft>
                          <a:spcPts val="0"/>
                        </a:spcAft>
                      </a:pP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OSC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affectée</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228600" lvl="0" indent="0" algn="l" defTabSz="914400" rtl="0" eaLnBrk="1" fontAlgn="auto" latinLnBrk="0" hangingPunct="1">
                        <a:lnSpc>
                          <a:spcPct val="100000"/>
                        </a:lnSpc>
                        <a:spcBef>
                          <a:spcPts val="360"/>
                        </a:spcBef>
                        <a:spcAft>
                          <a:spcPts val="0"/>
                        </a:spcAft>
                        <a:buClrTx/>
                        <a:buSzTx/>
                        <a:buFontTx/>
                        <a:buNone/>
                        <a:tabLst/>
                        <a:defRPr/>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Nom du partenaire de mise en œuvre du programme de lutte contre le VIH (c.-à-d. </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Nom de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l'organization</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communautaire</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2040290"/>
                  </a:ext>
                </a:extLst>
              </a:tr>
              <a:tr h="829498">
                <a:tc>
                  <a:txBody>
                    <a:bodyPr/>
                    <a:lstStyle/>
                    <a:p>
                      <a:pPr marL="109220">
                        <a:spcAft>
                          <a:spcPts val="0"/>
                        </a:spcAft>
                      </a:pPr>
                      <a:r>
                        <a:rPr lang="en-US" sz="1000" spc="-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algn="l">
                        <a:spcAft>
                          <a:spcPts val="0"/>
                        </a:spcAft>
                      </a:pP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Cible</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114300" algn="l">
                        <a:spcBef>
                          <a:spcPts val="360"/>
                        </a:spcBef>
                        <a:spcAft>
                          <a:spcPts val="0"/>
                        </a:spcAft>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 ou type de personnel spécifique, espace physique (par exemple, nom d'un lieu sensible spécifique), site Web, base de données, etc. Ne nommez pas d'individus ici, sauf si vous avez leur permission de le faire.</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94945">
                <a:tc>
                  <a:txBody>
                    <a:bodyPr/>
                    <a:lstStyle/>
                    <a:p>
                      <a:pPr marL="109220">
                        <a:spcAft>
                          <a:spcPts val="0"/>
                        </a:spcAft>
                      </a:pPr>
                      <a:r>
                        <a:rPr lang="en-GB" sz="1000" dirty="0">
                          <a:effectLst/>
                          <a:latin typeface="Calibri" panose="020F0502020204030204" pitchFamily="34" charset="0"/>
                          <a:ea typeface="Calibri" panose="020F0502020204030204" pitchFamily="34" charset="0"/>
                          <a:cs typeface="Calibri" panose="020F0502020204030204" pitchFamily="34" charset="0"/>
                        </a:rPr>
                        <a:t>7</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0" lvl="0" indent="0" algn="l" defTabSz="914400" rtl="0" eaLnBrk="1" fontAlgn="auto" latinLnBrk="0" hangingPunct="1">
                        <a:lnSpc>
                          <a:spcPct val="100000"/>
                        </a:lnSpc>
                        <a:spcBef>
                          <a:spcPts val="0"/>
                        </a:spcBef>
                        <a:spcAft>
                          <a:spcPts val="0"/>
                        </a:spcAft>
                        <a:buClrTx/>
                        <a:buSzTx/>
                        <a:buFontTx/>
                        <a:buNone/>
                        <a:tabLst/>
                        <a:defRPr/>
                      </a:pP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Où</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l'incident</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s'est</a:t>
                      </a:r>
                      <a:r>
                        <a:rPr lang="en-US"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300"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produit</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p>
                      <a:pPr marL="90170" algn="l">
                        <a:spcAft>
                          <a:spcPts val="0"/>
                        </a:spcAft>
                      </a:pP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18288" marR="0"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114300" lvl="0" indent="0" algn="l" defTabSz="914400" rtl="0" eaLnBrk="1" fontAlgn="auto" latinLnBrk="0" hangingPunct="1">
                        <a:lnSpc>
                          <a:spcPct val="100000"/>
                        </a:lnSpc>
                        <a:spcBef>
                          <a:spcPts val="360"/>
                        </a:spcBef>
                        <a:spcAft>
                          <a:spcPts val="0"/>
                        </a:spcAft>
                        <a:buClrTx/>
                        <a:buSzTx/>
                        <a:buFontTx/>
                        <a:buNone/>
                        <a:tabLst/>
                        <a:defRPr/>
                      </a:pPr>
                      <a:r>
                        <a:rPr lang="fr-FR" sz="13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Adresse physique, en ligne, par téléphone, etc.</a:t>
                      </a: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p>
                      <a:pPr marL="91440" marR="114300" algn="l">
                        <a:spcBef>
                          <a:spcPts val="360"/>
                        </a:spcBef>
                        <a:spcAft>
                          <a:spcPts val="0"/>
                        </a:spcAft>
                      </a:pPr>
                      <a:endParaRPr lang="en-GB" sz="1300" spc="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1947932"/>
                  </a:ext>
                </a:extLst>
              </a:tr>
            </a:tbl>
          </a:graphicData>
        </a:graphic>
      </p:graphicFrame>
      <p:grpSp>
        <p:nvGrpSpPr>
          <p:cNvPr id="5" name="Group 4">
            <a:extLst>
              <a:ext uri="{FF2B5EF4-FFF2-40B4-BE49-F238E27FC236}">
                <a16:creationId xmlns:a16="http://schemas.microsoft.com/office/drawing/2014/main" id="{8AA44CF1-3178-4096-B29F-693E1DD30B48}"/>
              </a:ext>
            </a:extLst>
          </p:cNvPr>
          <p:cNvGrpSpPr/>
          <p:nvPr/>
        </p:nvGrpSpPr>
        <p:grpSpPr>
          <a:xfrm>
            <a:off x="5404509" y="1739900"/>
            <a:ext cx="6677719" cy="4790842"/>
            <a:chOff x="5404509" y="1739900"/>
            <a:chExt cx="6677719" cy="4790842"/>
          </a:xfrm>
        </p:grpSpPr>
        <p:pic>
          <p:nvPicPr>
            <p:cNvPr id="3" name="Picture 2"/>
            <p:cNvPicPr>
              <a:picLocks noChangeAspect="1"/>
            </p:cNvPicPr>
            <p:nvPr/>
          </p:nvPicPr>
          <p:blipFill rotWithShape="1">
            <a:blip r:embed="rId3"/>
            <a:srcRect l="20951" t="26050" r="30076" b="9719"/>
            <a:stretch/>
          </p:blipFill>
          <p:spPr>
            <a:xfrm>
              <a:off x="5585403" y="1739900"/>
              <a:ext cx="6496825" cy="4790842"/>
            </a:xfrm>
            <a:prstGeom prst="rect">
              <a:avLst/>
            </a:prstGeom>
            <a:effectLst>
              <a:outerShdw blurRad="50800" dist="38100" dir="2700000" algn="tl" rotWithShape="0">
                <a:prstClr val="black">
                  <a:alpha val="40000"/>
                </a:prstClr>
              </a:outerShdw>
            </a:effectLst>
          </p:spPr>
        </p:pic>
        <p:sp>
          <p:nvSpPr>
            <p:cNvPr id="7" name="Oval 7">
              <a:extLst>
                <a:ext uri="{FF2B5EF4-FFF2-40B4-BE49-F238E27FC236}">
                  <a16:creationId xmlns:a16="http://schemas.microsoft.com/office/drawing/2014/main" id="{F29A90A4-73E4-46DB-92EF-49A17CE411F0}"/>
                </a:ext>
              </a:extLst>
            </p:cNvPr>
            <p:cNvSpPr/>
            <p:nvPr/>
          </p:nvSpPr>
          <p:spPr>
            <a:xfrm>
              <a:off x="5404509" y="4538745"/>
              <a:ext cx="5554643" cy="524594"/>
            </a:xfrm>
            <a:custGeom>
              <a:avLst/>
              <a:gdLst>
                <a:gd name="connsiteX0" fmla="*/ 0 w 4267200"/>
                <a:gd name="connsiteY0" fmla="*/ 340677 h 681354"/>
                <a:gd name="connsiteX1" fmla="*/ 2133600 w 4267200"/>
                <a:gd name="connsiteY1" fmla="*/ 0 h 681354"/>
                <a:gd name="connsiteX2" fmla="*/ 4267200 w 4267200"/>
                <a:gd name="connsiteY2" fmla="*/ 340677 h 681354"/>
                <a:gd name="connsiteX3" fmla="*/ 2133600 w 4267200"/>
                <a:gd name="connsiteY3" fmla="*/ 681354 h 681354"/>
                <a:gd name="connsiteX4" fmla="*/ 0 w 4267200"/>
                <a:gd name="connsiteY4" fmla="*/ 340677 h 681354"/>
                <a:gd name="connsiteX0" fmla="*/ 0 w 4267200"/>
                <a:gd name="connsiteY0" fmla="*/ 340677 h 686795"/>
                <a:gd name="connsiteX1" fmla="*/ 2133600 w 4267200"/>
                <a:gd name="connsiteY1" fmla="*/ 0 h 686795"/>
                <a:gd name="connsiteX2" fmla="*/ 4267200 w 4267200"/>
                <a:gd name="connsiteY2" fmla="*/ 340677 h 686795"/>
                <a:gd name="connsiteX3" fmla="*/ 2133600 w 4267200"/>
                <a:gd name="connsiteY3" fmla="*/ 681354 h 686795"/>
                <a:gd name="connsiteX4" fmla="*/ 0 w 4267200"/>
                <a:gd name="connsiteY4" fmla="*/ 340677 h 686795"/>
                <a:gd name="connsiteX0" fmla="*/ 0 w 4267200"/>
                <a:gd name="connsiteY0" fmla="*/ 341343 h 687461"/>
                <a:gd name="connsiteX1" fmla="*/ 2133600 w 4267200"/>
                <a:gd name="connsiteY1" fmla="*/ 666 h 687461"/>
                <a:gd name="connsiteX2" fmla="*/ 4267200 w 4267200"/>
                <a:gd name="connsiteY2" fmla="*/ 341343 h 687461"/>
                <a:gd name="connsiteX3" fmla="*/ 2133600 w 4267200"/>
                <a:gd name="connsiteY3" fmla="*/ 682020 h 687461"/>
                <a:gd name="connsiteX4" fmla="*/ 0 w 4267200"/>
                <a:gd name="connsiteY4" fmla="*/ 341343 h 687461"/>
                <a:gd name="connsiteX0" fmla="*/ 31 w 4267231"/>
                <a:gd name="connsiteY0" fmla="*/ 341343 h 687461"/>
                <a:gd name="connsiteX1" fmla="*/ 2133631 w 4267231"/>
                <a:gd name="connsiteY1" fmla="*/ 666 h 687461"/>
                <a:gd name="connsiteX2" fmla="*/ 4267231 w 4267231"/>
                <a:gd name="connsiteY2" fmla="*/ 341343 h 687461"/>
                <a:gd name="connsiteX3" fmla="*/ 2133631 w 4267231"/>
                <a:gd name="connsiteY3" fmla="*/ 682020 h 687461"/>
                <a:gd name="connsiteX4" fmla="*/ 31 w 4267231"/>
                <a:gd name="connsiteY4" fmla="*/ 341343 h 687461"/>
                <a:gd name="connsiteX0" fmla="*/ 31 w 4267231"/>
                <a:gd name="connsiteY0" fmla="*/ 362680 h 725361"/>
                <a:gd name="connsiteX1" fmla="*/ 2133631 w 4267231"/>
                <a:gd name="connsiteY1" fmla="*/ 22003 h 725361"/>
                <a:gd name="connsiteX2" fmla="*/ 4267231 w 4267231"/>
                <a:gd name="connsiteY2" fmla="*/ 362680 h 725361"/>
                <a:gd name="connsiteX3" fmla="*/ 2133631 w 4267231"/>
                <a:gd name="connsiteY3" fmla="*/ 703357 h 725361"/>
                <a:gd name="connsiteX4" fmla="*/ 31 w 4267231"/>
                <a:gd name="connsiteY4" fmla="*/ 362680 h 725361"/>
                <a:gd name="connsiteX0" fmla="*/ 31 w 4267231"/>
                <a:gd name="connsiteY0" fmla="*/ 362680 h 725360"/>
                <a:gd name="connsiteX1" fmla="*/ 2133631 w 4267231"/>
                <a:gd name="connsiteY1" fmla="*/ 22003 h 725360"/>
                <a:gd name="connsiteX2" fmla="*/ 4267231 w 4267231"/>
                <a:gd name="connsiteY2" fmla="*/ 362680 h 725360"/>
                <a:gd name="connsiteX3" fmla="*/ 2133631 w 4267231"/>
                <a:gd name="connsiteY3" fmla="*/ 703357 h 725360"/>
                <a:gd name="connsiteX4" fmla="*/ 31 w 4267231"/>
                <a:gd name="connsiteY4" fmla="*/ 362680 h 725360"/>
                <a:gd name="connsiteX0" fmla="*/ 31 w 4267231"/>
                <a:gd name="connsiteY0" fmla="*/ 383552 h 746232"/>
                <a:gd name="connsiteX1" fmla="*/ 2133631 w 4267231"/>
                <a:gd name="connsiteY1" fmla="*/ 42875 h 746232"/>
                <a:gd name="connsiteX2" fmla="*/ 4267231 w 4267231"/>
                <a:gd name="connsiteY2" fmla="*/ 383552 h 746232"/>
                <a:gd name="connsiteX3" fmla="*/ 2133631 w 4267231"/>
                <a:gd name="connsiteY3" fmla="*/ 724229 h 746232"/>
                <a:gd name="connsiteX4" fmla="*/ 31 w 4267231"/>
                <a:gd name="connsiteY4" fmla="*/ 383552 h 74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31" h="746232">
                  <a:moveTo>
                    <a:pt x="31" y="383552"/>
                  </a:moveTo>
                  <a:cubicBezTo>
                    <a:pt x="-6319" y="-108646"/>
                    <a:pt x="955276" y="42875"/>
                    <a:pt x="2133631" y="42875"/>
                  </a:cubicBezTo>
                  <a:cubicBezTo>
                    <a:pt x="3311986" y="42875"/>
                    <a:pt x="4250893" y="-178175"/>
                    <a:pt x="4267231" y="383552"/>
                  </a:cubicBezTo>
                  <a:cubicBezTo>
                    <a:pt x="4254531" y="800303"/>
                    <a:pt x="3311986" y="724229"/>
                    <a:pt x="2133631" y="724229"/>
                  </a:cubicBezTo>
                  <a:cubicBezTo>
                    <a:pt x="955276" y="724229"/>
                    <a:pt x="6381" y="875750"/>
                    <a:pt x="31" y="383552"/>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68728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D91E-08B0-4447-92FF-0BEB57967642}"/>
              </a:ext>
            </a:extLst>
          </p:cNvPr>
          <p:cNvSpPr>
            <a:spLocks noGrp="1"/>
          </p:cNvSpPr>
          <p:nvPr>
            <p:ph type="title"/>
          </p:nvPr>
        </p:nvSpPr>
        <p:spPr>
          <a:xfrm>
            <a:off x="838200" y="389964"/>
            <a:ext cx="2900082" cy="1678785"/>
          </a:xfrm>
        </p:spPr>
        <p:txBody>
          <a:bodyPr>
            <a:normAutofit fontScale="90000"/>
          </a:bodyPr>
          <a:lstStyle/>
          <a:p>
            <a:r>
              <a:rPr lang="fr-FR" dirty="0"/>
              <a:t>Systèmes de satisfaction des patients</a:t>
            </a:r>
            <a:endParaRPr lang="en-US" dirty="0"/>
          </a:p>
        </p:txBody>
      </p:sp>
      <p:sp>
        <p:nvSpPr>
          <p:cNvPr id="3" name="Content Placeholder 2">
            <a:extLst>
              <a:ext uri="{FF2B5EF4-FFF2-40B4-BE49-F238E27FC236}">
                <a16:creationId xmlns:a16="http://schemas.microsoft.com/office/drawing/2014/main" id="{C7095DF0-AD4F-4029-B2BD-C1CCA27B9505}"/>
              </a:ext>
            </a:extLst>
          </p:cNvPr>
          <p:cNvSpPr>
            <a:spLocks noGrp="1"/>
          </p:cNvSpPr>
          <p:nvPr>
            <p:ph idx="1"/>
          </p:nvPr>
        </p:nvSpPr>
        <p:spPr>
          <a:xfrm>
            <a:off x="838200" y="2268376"/>
            <a:ext cx="3311769" cy="3880430"/>
          </a:xfrm>
        </p:spPr>
        <p:txBody>
          <a:bodyPr/>
          <a:lstStyle/>
          <a:p>
            <a:pPr marL="0" indent="0">
              <a:buNone/>
            </a:pPr>
            <a:r>
              <a:rPr lang="fr-FR" dirty="0"/>
              <a:t>LINK ou d'autres enquêtes de satisfaction des patients peuvent être utilisées pour recueillir des plaintes, y compris des événements indésirables</a:t>
            </a:r>
            <a:endParaRPr lang="en-US" dirty="0"/>
          </a:p>
        </p:txBody>
      </p:sp>
      <p:pic>
        <p:nvPicPr>
          <p:cNvPr id="7" name="Screen Recording 10">
            <a:hlinkClick r:id="" action="ppaction://media"/>
            <a:extLst>
              <a:ext uri="{FF2B5EF4-FFF2-40B4-BE49-F238E27FC236}">
                <a16:creationId xmlns:a16="http://schemas.microsoft.com/office/drawing/2014/main" id="{056EDEC2-BE26-480C-92AD-B61DB9D4D7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9144" y="1104900"/>
            <a:ext cx="7429254" cy="5043906"/>
          </a:xfrm>
          <a:prstGeom prst="rect">
            <a:avLst/>
          </a:prstGeom>
        </p:spPr>
      </p:pic>
    </p:spTree>
    <p:extLst>
      <p:ext uri="{BB962C8B-B14F-4D97-AF65-F5344CB8AC3E}">
        <p14:creationId xmlns:p14="http://schemas.microsoft.com/office/powerpoint/2010/main" val="42702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787D-5251-4EEB-9179-6F1E7B438A51}"/>
              </a:ext>
            </a:extLst>
          </p:cNvPr>
          <p:cNvSpPr>
            <a:spLocks noGrp="1"/>
          </p:cNvSpPr>
          <p:nvPr>
            <p:ph type="title"/>
          </p:nvPr>
        </p:nvSpPr>
        <p:spPr>
          <a:xfrm>
            <a:off x="483358" y="588963"/>
            <a:ext cx="8584442" cy="800100"/>
          </a:xfrm>
        </p:spPr>
        <p:txBody>
          <a:bodyPr/>
          <a:lstStyle/>
          <a:p>
            <a:r>
              <a:rPr lang="en-US" dirty="0"/>
              <a:t>SIMS 4.1</a:t>
            </a:r>
          </a:p>
        </p:txBody>
      </p:sp>
      <p:sp>
        <p:nvSpPr>
          <p:cNvPr id="3" name="Content Placeholder 2">
            <a:extLst>
              <a:ext uri="{FF2B5EF4-FFF2-40B4-BE49-F238E27FC236}">
                <a16:creationId xmlns:a16="http://schemas.microsoft.com/office/drawing/2014/main" id="{BA339F5F-E6A7-4C86-B7B2-89A2ACA19B4D}"/>
              </a:ext>
            </a:extLst>
          </p:cNvPr>
          <p:cNvSpPr>
            <a:spLocks noGrp="1"/>
          </p:cNvSpPr>
          <p:nvPr>
            <p:ph idx="1"/>
          </p:nvPr>
        </p:nvSpPr>
        <p:spPr>
          <a:xfrm>
            <a:off x="483359" y="1501254"/>
            <a:ext cx="8101084" cy="5067821"/>
          </a:xfrm>
        </p:spPr>
        <p:txBody>
          <a:bodyPr/>
          <a:lstStyle/>
          <a:p>
            <a:r>
              <a:rPr lang="fr-FR" sz="2600" dirty="0">
                <a:latin typeface="+mj-lt"/>
              </a:rPr>
              <a:t>Le nouveau SIMS comprendra des modules qui aideront les établissements à suivre leur conformité aux directives de dépistage index PEPFAR</a:t>
            </a:r>
          </a:p>
          <a:p>
            <a:r>
              <a:rPr lang="fr-FR" sz="2600" dirty="0">
                <a:latin typeface="+mj-lt"/>
              </a:rPr>
              <a:t>Il y a quatre nouveaux éléments essentiels de base « </a:t>
            </a:r>
            <a:r>
              <a:rPr lang="fr-FR" sz="2600" dirty="0" err="1">
                <a:latin typeface="+mj-lt"/>
              </a:rPr>
              <a:t>Core</a:t>
            </a:r>
            <a:r>
              <a:rPr lang="fr-FR" sz="2600" dirty="0">
                <a:latin typeface="+mj-lt"/>
              </a:rPr>
              <a:t> essential éléments</a:t>
            </a:r>
            <a:r>
              <a:rPr lang="fr-FR" sz="2600" dirty="0">
                <a:latin typeface="+mj-lt"/>
                <a:cs typeface="Calibri" panose="020F0502020204030204" pitchFamily="34" charset="0"/>
              </a:rPr>
              <a:t>‒</a:t>
            </a:r>
            <a:r>
              <a:rPr lang="fr-FR" sz="2600" dirty="0">
                <a:latin typeface="+mj-lt"/>
              </a:rPr>
              <a:t>CEE</a:t>
            </a:r>
            <a:r>
              <a:rPr lang="fr-FR" sz="2600" dirty="0">
                <a:latin typeface="+mj-lt"/>
                <a:cs typeface="Calibri" panose="020F0502020204030204" pitchFamily="34" charset="0"/>
              </a:rPr>
              <a:t> »</a:t>
            </a:r>
            <a:r>
              <a:rPr lang="fr-FR" sz="2600" dirty="0">
                <a:latin typeface="+mj-lt"/>
              </a:rPr>
              <a:t> dans SIMS 4.1</a:t>
            </a:r>
          </a:p>
          <a:p>
            <a:pPr lvl="1">
              <a:buFont typeface="Arial" panose="020B0604020202020204" pitchFamily="34" charset="0"/>
              <a:buChar char="►"/>
            </a:pPr>
            <a:r>
              <a:rPr lang="fr-FR" dirty="0"/>
              <a:t>Formation aux d</a:t>
            </a:r>
            <a:r>
              <a:rPr lang="fr-FR" sz="2400" dirty="0">
                <a:latin typeface="+mj-lt"/>
              </a:rPr>
              <a:t>é</a:t>
            </a:r>
            <a:r>
              <a:rPr lang="fr-FR" dirty="0"/>
              <a:t>pistages index et supervision</a:t>
            </a:r>
          </a:p>
          <a:p>
            <a:pPr lvl="1">
              <a:buFont typeface="Arial" panose="020B0604020202020204" pitchFamily="34" charset="0"/>
              <a:buChar char="►"/>
            </a:pPr>
            <a:r>
              <a:rPr lang="fr-FR" dirty="0"/>
              <a:t>Suivi des événements indésirables à partir des dépistages index</a:t>
            </a:r>
          </a:p>
          <a:p>
            <a:pPr lvl="1">
              <a:buFont typeface="Arial" panose="020B0604020202020204" pitchFamily="34" charset="0"/>
              <a:buChar char="►"/>
            </a:pPr>
            <a:r>
              <a:rPr lang="fr-FR" dirty="0"/>
              <a:t>Traitement et stockage sécurisés des données de dépistage index</a:t>
            </a:r>
          </a:p>
          <a:p>
            <a:pPr lvl="1">
              <a:buFont typeface="Arial" panose="020B0604020202020204" pitchFamily="34" charset="0"/>
              <a:buChar char="►"/>
            </a:pPr>
            <a:r>
              <a:rPr lang="fr-FR" dirty="0"/>
              <a:t>Évaluation et soutien des risques de la </a:t>
            </a:r>
            <a:r>
              <a:rPr lang="en-GB" dirty="0"/>
              <a:t>VPI</a:t>
            </a:r>
            <a:endParaRPr lang="en-US" dirty="0"/>
          </a:p>
        </p:txBody>
      </p:sp>
      <p:pic>
        <p:nvPicPr>
          <p:cNvPr id="6" name="Picture 5" descr="Table&#10;&#10;Description automatically generated">
            <a:extLst>
              <a:ext uri="{FF2B5EF4-FFF2-40B4-BE49-F238E27FC236}">
                <a16:creationId xmlns:a16="http://schemas.microsoft.com/office/drawing/2014/main" id="{2C86224D-D805-40F3-8100-D69B8B7A6EEB}"/>
              </a:ext>
            </a:extLst>
          </p:cNvPr>
          <p:cNvPicPr>
            <a:picLocks noChangeAspect="1"/>
          </p:cNvPicPr>
          <p:nvPr/>
        </p:nvPicPr>
        <p:blipFill>
          <a:blip r:embed="rId3"/>
          <a:stretch>
            <a:fillRect/>
          </a:stretch>
        </p:blipFill>
        <p:spPr>
          <a:xfrm>
            <a:off x="8740254" y="989013"/>
            <a:ext cx="3181106" cy="413131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02111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1FFDB2-9A13-413A-A3EF-7013D4480C9D}"/>
              </a:ext>
            </a:extLst>
          </p:cNvPr>
          <p:cNvSpPr>
            <a:spLocks noGrp="1"/>
          </p:cNvSpPr>
          <p:nvPr>
            <p:ph type="pic" sz="quarter" idx="10"/>
          </p:nvPr>
        </p:nvSpPr>
        <p:spPr/>
      </p:sp>
      <p:sp>
        <p:nvSpPr>
          <p:cNvPr id="4" name="Title 3">
            <a:extLst>
              <a:ext uri="{FF2B5EF4-FFF2-40B4-BE49-F238E27FC236}">
                <a16:creationId xmlns:a16="http://schemas.microsoft.com/office/drawing/2014/main" id="{2204FFE0-D110-4265-B3E7-B8F1C3D9277B}"/>
              </a:ext>
            </a:extLst>
          </p:cNvPr>
          <p:cNvSpPr>
            <a:spLocks noGrp="1"/>
          </p:cNvSpPr>
          <p:nvPr>
            <p:ph type="title"/>
          </p:nvPr>
        </p:nvSpPr>
        <p:spPr/>
        <p:txBody>
          <a:bodyPr>
            <a:normAutofit fontScale="90000"/>
          </a:bodyPr>
          <a:lstStyle/>
          <a:p>
            <a:r>
              <a:rPr lang="fr-FR" dirty="0"/>
              <a:t>RÉFLEXIONS SUR CE QUE NOUS AVONS APPRIS ET COMMENT L'INTÉGRER DANS NOTRE TRAVAIL</a:t>
            </a:r>
            <a:br>
              <a:rPr lang="en-US" dirty="0"/>
            </a:br>
            <a:endParaRPr lang="en-US" dirty="0"/>
          </a:p>
        </p:txBody>
      </p:sp>
    </p:spTree>
    <p:extLst>
      <p:ext uri="{BB962C8B-B14F-4D97-AF65-F5344CB8AC3E}">
        <p14:creationId xmlns:p14="http://schemas.microsoft.com/office/powerpoint/2010/main" val="33888826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1984-3837-4C50-861B-42AE44ADA263}"/>
              </a:ext>
            </a:extLst>
          </p:cNvPr>
          <p:cNvSpPr>
            <a:spLocks noGrp="1"/>
          </p:cNvSpPr>
          <p:nvPr>
            <p:ph type="title"/>
          </p:nvPr>
        </p:nvSpPr>
        <p:spPr>
          <a:xfrm>
            <a:off x="838200" y="588494"/>
            <a:ext cx="8543925" cy="800039"/>
          </a:xfrm>
        </p:spPr>
        <p:txBody>
          <a:bodyPr/>
          <a:lstStyle/>
          <a:p>
            <a:r>
              <a:rPr lang="en-US" dirty="0" err="1"/>
              <a:t>Objectifs</a:t>
            </a:r>
            <a:r>
              <a:rPr lang="en-US" dirty="0"/>
              <a:t> de la session :</a:t>
            </a:r>
          </a:p>
        </p:txBody>
      </p:sp>
      <p:sp>
        <p:nvSpPr>
          <p:cNvPr id="3" name="Text Placeholder 2">
            <a:extLst>
              <a:ext uri="{FF2B5EF4-FFF2-40B4-BE49-F238E27FC236}">
                <a16:creationId xmlns:a16="http://schemas.microsoft.com/office/drawing/2014/main" id="{FF9D53B6-7996-407F-BC31-041B4EED0FAB}"/>
              </a:ext>
            </a:extLst>
          </p:cNvPr>
          <p:cNvSpPr>
            <a:spLocks noGrp="1"/>
          </p:cNvSpPr>
          <p:nvPr>
            <p:ph idx="1"/>
          </p:nvPr>
        </p:nvSpPr>
        <p:spPr>
          <a:xfrm>
            <a:off x="838200" y="1636713"/>
            <a:ext cx="7923663" cy="4932362"/>
          </a:xfrm>
        </p:spPr>
        <p:txBody>
          <a:bodyPr/>
          <a:lstStyle/>
          <a:p>
            <a:r>
              <a:rPr lang="fr-FR" dirty="0"/>
              <a:t>Identifiez et discutez des « demandes » spécifiques des agents de santé à l'avenir et décrivez le soutien dont ils disposent.</a:t>
            </a:r>
          </a:p>
          <a:p>
            <a:r>
              <a:rPr lang="fr-FR" dirty="0"/>
              <a:t>Prévoyez de déployer cette formation dans votre propre contexte.</a:t>
            </a:r>
          </a:p>
        </p:txBody>
      </p:sp>
    </p:spTree>
    <p:extLst>
      <p:ext uri="{BB962C8B-B14F-4D97-AF65-F5344CB8AC3E}">
        <p14:creationId xmlns:p14="http://schemas.microsoft.com/office/powerpoint/2010/main" val="24362272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66E5-D638-48EB-A826-64EADEED1D27}"/>
              </a:ext>
            </a:extLst>
          </p:cNvPr>
          <p:cNvSpPr>
            <a:spLocks noGrp="1"/>
          </p:cNvSpPr>
          <p:nvPr>
            <p:ph type="title"/>
          </p:nvPr>
        </p:nvSpPr>
        <p:spPr>
          <a:xfrm>
            <a:off x="838199" y="588963"/>
            <a:ext cx="10967113" cy="800100"/>
          </a:xfrm>
        </p:spPr>
        <p:txBody>
          <a:bodyPr>
            <a:noAutofit/>
          </a:bodyPr>
          <a:lstStyle/>
          <a:p>
            <a:r>
              <a:rPr lang="en-US" sz="3200" dirty="0">
                <a:solidFill>
                  <a:srgbClr val="00B050"/>
                </a:solidFill>
              </a:rPr>
              <a:t>Ce que nous </a:t>
            </a:r>
            <a:r>
              <a:rPr lang="en-US" sz="3200" dirty="0" err="1">
                <a:solidFill>
                  <a:srgbClr val="00B050"/>
                </a:solidFill>
              </a:rPr>
              <a:t>vous</a:t>
            </a:r>
            <a:r>
              <a:rPr lang="en-US" sz="3200" dirty="0">
                <a:solidFill>
                  <a:srgbClr val="00B050"/>
                </a:solidFill>
              </a:rPr>
              <a:t> </a:t>
            </a:r>
            <a:r>
              <a:rPr lang="en-US" sz="3200" dirty="0" err="1">
                <a:solidFill>
                  <a:srgbClr val="00B050"/>
                </a:solidFill>
              </a:rPr>
              <a:t>demandons</a:t>
            </a:r>
            <a:r>
              <a:rPr lang="en-US" sz="3200" dirty="0">
                <a:solidFill>
                  <a:srgbClr val="00B050"/>
                </a:solidFill>
              </a:rPr>
              <a:t>  </a:t>
            </a:r>
            <a:br>
              <a:rPr lang="en-US" sz="3200" dirty="0">
                <a:solidFill>
                  <a:srgbClr val="00B050"/>
                </a:solidFill>
              </a:rPr>
            </a:br>
            <a:r>
              <a:rPr lang="en-US" sz="3200" dirty="0">
                <a:solidFill>
                  <a:srgbClr val="00B050"/>
                </a:solidFill>
              </a:rPr>
              <a:t>(aux participants à la formation des </a:t>
            </a:r>
            <a:r>
              <a:rPr lang="en-US" sz="3200" dirty="0" err="1">
                <a:solidFill>
                  <a:srgbClr val="00B050"/>
                </a:solidFill>
              </a:rPr>
              <a:t>formateurs</a:t>
            </a:r>
            <a:r>
              <a:rPr lang="en-US" sz="3200" dirty="0">
                <a:solidFill>
                  <a:srgbClr val="00B050"/>
                </a:solidFill>
              </a:rPr>
              <a:t>)</a:t>
            </a:r>
          </a:p>
        </p:txBody>
      </p:sp>
      <p:sp>
        <p:nvSpPr>
          <p:cNvPr id="3" name="Text Placeholder 2">
            <a:extLst>
              <a:ext uri="{FF2B5EF4-FFF2-40B4-BE49-F238E27FC236}">
                <a16:creationId xmlns:a16="http://schemas.microsoft.com/office/drawing/2014/main" id="{F718E32F-F1E1-44F5-87B4-D657FA6A3F49}"/>
              </a:ext>
            </a:extLst>
          </p:cNvPr>
          <p:cNvSpPr>
            <a:spLocks noGrp="1"/>
          </p:cNvSpPr>
          <p:nvPr>
            <p:ph idx="1"/>
          </p:nvPr>
        </p:nvSpPr>
        <p:spPr>
          <a:xfrm>
            <a:off x="838199" y="1513883"/>
            <a:ext cx="9015485" cy="4932362"/>
          </a:xfrm>
        </p:spPr>
        <p:txBody>
          <a:bodyPr/>
          <a:lstStyle/>
          <a:p>
            <a:pPr marL="514350" indent="-514350">
              <a:buFont typeface="+mj-lt"/>
              <a:buAutoNum type="arabicPeriod"/>
            </a:pPr>
            <a:r>
              <a:rPr lang="fr-FR" sz="2400" dirty="0"/>
              <a:t>Adaptez cette formation à votre contexte</a:t>
            </a:r>
          </a:p>
          <a:p>
            <a:pPr lvl="1"/>
            <a:r>
              <a:rPr lang="fr-FR" sz="2000" dirty="0"/>
              <a:t>Passez en revue ce qui est couvert ici et prenez des décisions pour votre programme. Modifiez le texte en vert et supprimez des diapositives si nécessaire.</a:t>
            </a:r>
          </a:p>
          <a:p>
            <a:pPr marL="514350" indent="-514350">
              <a:buFont typeface="+mj-lt"/>
              <a:buAutoNum type="arabicPeriod"/>
            </a:pPr>
            <a:r>
              <a:rPr lang="fr-FR" sz="2400" dirty="0"/>
              <a:t>Démontrer les compétences enseignées lors de la formation via les scores au </a:t>
            </a:r>
            <a:r>
              <a:rPr lang="fr-FR" sz="2400" dirty="0" err="1"/>
              <a:t>post-test</a:t>
            </a:r>
            <a:r>
              <a:rPr lang="fr-FR" sz="2400" dirty="0"/>
              <a:t> et à l'utilisation observée des compétences LIVES</a:t>
            </a:r>
          </a:p>
          <a:p>
            <a:pPr lvl="1"/>
            <a:r>
              <a:rPr lang="fr-FR" sz="2000" dirty="0">
                <a:solidFill>
                  <a:srgbClr val="00B050"/>
                </a:solidFill>
              </a:rPr>
              <a:t>Envoyez une vidéo de vous-même en utilisant les compétences LIVES dans un jeu de rôle « pas avec un client réel </a:t>
            </a:r>
            <a:r>
              <a:rPr lang="fr-FR" sz="2000" dirty="0">
                <a:solidFill>
                  <a:srgbClr val="00B050"/>
                </a:solidFill>
                <a:latin typeface="Calibri" panose="020F0502020204030204" pitchFamily="34" charset="0"/>
                <a:cs typeface="Calibri" panose="020F0502020204030204" pitchFamily="34" charset="0"/>
              </a:rPr>
              <a:t>»</a:t>
            </a:r>
            <a:r>
              <a:rPr lang="fr-FR" sz="2000" dirty="0">
                <a:solidFill>
                  <a:srgbClr val="00B050"/>
                </a:solidFill>
              </a:rPr>
              <a:t> à XXXXXX par XXXXXX </a:t>
            </a:r>
            <a:r>
              <a:rPr lang="fr-FR" sz="2000" u="sng" dirty="0">
                <a:solidFill>
                  <a:srgbClr val="00B050"/>
                </a:solidFill>
              </a:rPr>
              <a:t> </a:t>
            </a:r>
          </a:p>
          <a:p>
            <a:pPr lvl="1"/>
            <a:r>
              <a:rPr lang="fr-FR" sz="2000" dirty="0"/>
              <a:t>Recevez des commentaires et un e-mail vous informant que vous êtes prêt à faciliter</a:t>
            </a:r>
          </a:p>
          <a:p>
            <a:pPr marL="514350" indent="-514350">
              <a:buFont typeface="+mj-lt"/>
              <a:buAutoNum type="arabicPeriod"/>
            </a:pPr>
            <a:r>
              <a:rPr lang="fr-FR" sz="2400" dirty="0"/>
              <a:t>Déployez la formation adaptée auprès des prestataires de santé de votre projet</a:t>
            </a:r>
            <a:endParaRPr lang="en-US" sz="2400" dirty="0"/>
          </a:p>
        </p:txBody>
      </p:sp>
    </p:spTree>
    <p:extLst>
      <p:ext uri="{BB962C8B-B14F-4D97-AF65-F5344CB8AC3E}">
        <p14:creationId xmlns:p14="http://schemas.microsoft.com/office/powerpoint/2010/main" val="83033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4666-0C9D-46C6-ADCF-0F54579F616C}"/>
              </a:ext>
            </a:extLst>
          </p:cNvPr>
          <p:cNvSpPr>
            <a:spLocks noGrp="1"/>
          </p:cNvSpPr>
          <p:nvPr>
            <p:ph type="title"/>
          </p:nvPr>
        </p:nvSpPr>
        <p:spPr>
          <a:xfrm>
            <a:off x="648417" y="240711"/>
            <a:ext cx="11160966" cy="519820"/>
          </a:xfrm>
        </p:spPr>
        <p:txBody>
          <a:bodyPr>
            <a:normAutofit/>
          </a:bodyPr>
          <a:lstStyle/>
          <a:p>
            <a:r>
              <a:rPr lang="fr-FR" sz="2600" dirty="0"/>
              <a:t>Qu'est-ce qui facilite le partage et qu'est-ce que cela nous apprend?</a:t>
            </a:r>
            <a:endParaRPr lang="en-US" sz="2600" dirty="0"/>
          </a:p>
        </p:txBody>
      </p:sp>
      <p:graphicFrame>
        <p:nvGraphicFramePr>
          <p:cNvPr id="3" name="Table 2">
            <a:extLst>
              <a:ext uri="{FF2B5EF4-FFF2-40B4-BE49-F238E27FC236}">
                <a16:creationId xmlns:a16="http://schemas.microsoft.com/office/drawing/2014/main" id="{488EAFF9-CC95-4A3D-8371-E89615D75814}"/>
              </a:ext>
            </a:extLst>
          </p:cNvPr>
          <p:cNvGraphicFramePr>
            <a:graphicFrameLocks noGrp="1"/>
          </p:cNvGraphicFramePr>
          <p:nvPr>
            <p:extLst>
              <p:ext uri="{D42A27DB-BD31-4B8C-83A1-F6EECF244321}">
                <p14:modId xmlns:p14="http://schemas.microsoft.com/office/powerpoint/2010/main" val="666754713"/>
              </p:ext>
            </p:extLst>
          </p:nvPr>
        </p:nvGraphicFramePr>
        <p:xfrm>
          <a:off x="648417" y="799635"/>
          <a:ext cx="11160967" cy="5821680"/>
        </p:xfrm>
        <a:graphic>
          <a:graphicData uri="http://schemas.openxmlformats.org/drawingml/2006/table">
            <a:tbl>
              <a:tblPr firstRow="1" bandRow="1">
                <a:tableStyleId>{5C22544A-7EE6-4342-B048-85BDC9FD1C3A}</a:tableStyleId>
              </a:tblPr>
              <a:tblGrid>
                <a:gridCol w="5804140">
                  <a:extLst>
                    <a:ext uri="{9D8B030D-6E8A-4147-A177-3AD203B41FA5}">
                      <a16:colId xmlns:a16="http://schemas.microsoft.com/office/drawing/2014/main" val="4099331430"/>
                    </a:ext>
                  </a:extLst>
                </a:gridCol>
                <a:gridCol w="5356827">
                  <a:extLst>
                    <a:ext uri="{9D8B030D-6E8A-4147-A177-3AD203B41FA5}">
                      <a16:colId xmlns:a16="http://schemas.microsoft.com/office/drawing/2014/main" val="1031396736"/>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Qu'est-ce qui facilite le partage?</a:t>
                      </a:r>
                      <a:endParaRPr lang="en-US" sz="1800" dirty="0"/>
                    </a:p>
                  </a:txBody>
                  <a:tcPr marL="182880" marR="182880" marT="91440" marB="9144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Donc, autant que possible, nous devrions …</a:t>
                      </a:r>
                      <a:endParaRPr lang="en-US" sz="1800" dirty="0"/>
                    </a:p>
                  </a:txBody>
                  <a:tcPr marL="182880" marR="182880" marT="91440" marB="91440" anchor="ctr">
                    <a:solidFill>
                      <a:schemeClr val="accent1"/>
                    </a:solidFill>
                  </a:tcPr>
                </a:tc>
                <a:extLst>
                  <a:ext uri="{0D108BD9-81ED-4DB2-BD59-A6C34878D82A}">
                    <a16:rowId xmlns:a16="http://schemas.microsoft.com/office/drawing/2014/main" val="1230009388"/>
                  </a:ext>
                </a:extLst>
              </a:tr>
              <a:tr h="370840">
                <a:tc>
                  <a:txBody>
                    <a:bodyPr/>
                    <a:lstStyle/>
                    <a:p>
                      <a:r>
                        <a:rPr lang="fr-FR" sz="1600" dirty="0"/>
                        <a:t>Caractéristiques du prestataire : parle gentiment au client, respecte clairement la confidentialité, ne porte pas de jugement, montre un intérêt pour le bien-être du client, fait en sorte que le client se sente en sécurité</a:t>
                      </a:r>
                      <a:endParaRPr lang="en-US" sz="1600" dirty="0"/>
                    </a:p>
                  </a:txBody>
                  <a:tcPr marL="182880" marR="182880" marT="91440" marB="91440"/>
                </a:tc>
                <a:tc>
                  <a:txBody>
                    <a:bodyPr/>
                    <a:lstStyle/>
                    <a:p>
                      <a:pPr marL="180975" indent="-180975" algn="l" defTabSz="914400" rtl="0" eaLnBrk="1" latinLnBrk="0" hangingPunct="1">
                        <a:buFont typeface="Arial" panose="020B0604020202020204" pitchFamily="34" charset="0"/>
                        <a:buChar char="•"/>
                      </a:pPr>
                      <a:r>
                        <a:rPr lang="fr-FR" sz="1600" kern="1200" dirty="0">
                          <a:solidFill>
                            <a:schemeClr val="dk1"/>
                          </a:solidFill>
                          <a:latin typeface="+mn-lt"/>
                          <a:ea typeface="+mn-ea"/>
                          <a:cs typeface="+mn-cs"/>
                        </a:rPr>
                        <a:t>Donnez aux bénéficiaires la possibilité de révéler la violence à une personne en qui ils ont confiance</a:t>
                      </a:r>
                      <a:r>
                        <a:rPr lang="en-US" sz="1600" kern="1200" dirty="0">
                          <a:solidFill>
                            <a:schemeClr val="dk1"/>
                          </a:solidFill>
                          <a:latin typeface="+mn-lt"/>
                          <a:ea typeface="+mn-ea"/>
                          <a:cs typeface="+mn-cs"/>
                        </a:rPr>
                        <a:t>. </a:t>
                      </a:r>
                    </a:p>
                    <a:p>
                      <a:pPr marL="180975" indent="-180975" algn="l" defTabSz="914400" rtl="0" eaLnBrk="1" latinLnBrk="0" hangingPunct="1">
                        <a:buFont typeface="Arial" panose="020B0604020202020204" pitchFamily="34" charset="0"/>
                        <a:buChar char="•"/>
                      </a:pPr>
                      <a:r>
                        <a:rPr lang="fr-FR" sz="1600" kern="1200" dirty="0">
                          <a:solidFill>
                            <a:schemeClr val="dk1"/>
                          </a:solidFill>
                          <a:latin typeface="+mn-lt"/>
                          <a:ea typeface="+mn-ea"/>
                          <a:cs typeface="+mn-cs"/>
                        </a:rPr>
                        <a:t>Former les prestataires aux compétences qui permettent aux bénéficiaires de se sentir plus à l'aise</a:t>
                      </a:r>
                      <a:r>
                        <a:rPr lang="en-US" sz="1600" kern="1200" dirty="0">
                          <a:solidFill>
                            <a:schemeClr val="dk1"/>
                          </a:solidFill>
                          <a:latin typeface="+mn-lt"/>
                          <a:ea typeface="+mn-ea"/>
                          <a:cs typeface="+mn-cs"/>
                        </a:rPr>
                        <a:t>.</a:t>
                      </a:r>
                    </a:p>
                  </a:txBody>
                  <a:tcPr marL="182880" marR="182880" marT="91440" marB="91440"/>
                </a:tc>
                <a:extLst>
                  <a:ext uri="{0D108BD9-81ED-4DB2-BD59-A6C34878D82A}">
                    <a16:rowId xmlns:a16="http://schemas.microsoft.com/office/drawing/2014/main" val="2280163877"/>
                  </a:ext>
                </a:extLst>
              </a:tr>
              <a:tr h="302895">
                <a:tc>
                  <a:txBody>
                    <a:bodyPr/>
                    <a:lstStyle/>
                    <a:p>
                      <a:r>
                        <a:rPr lang="fr-FR" sz="1600" dirty="0"/>
                        <a:t>Lorsqu'un problème est courant, il est plus facile de le signaler.</a:t>
                      </a:r>
                      <a:endParaRPr lang="en-US" sz="1600" dirty="0"/>
                    </a:p>
                  </a:txBody>
                  <a:tcPr marL="182880" marR="182880" marT="91440" marB="91440"/>
                </a:tc>
                <a:tc>
                  <a:txBody>
                    <a:bodyPr/>
                    <a:lstStyle/>
                    <a:p>
                      <a:pPr marL="180975" indent="-180975" algn="l" defTabSz="914400" rtl="0" eaLnBrk="1" latinLnBrk="0" hangingPunct="1">
                        <a:buFont typeface="Arial" panose="020B0604020202020204" pitchFamily="34" charset="0"/>
                        <a:buChar char="•"/>
                      </a:pPr>
                      <a:r>
                        <a:rPr lang="fr-FR" sz="1600" kern="1200" dirty="0">
                          <a:solidFill>
                            <a:schemeClr val="dk1"/>
                          </a:solidFill>
                          <a:latin typeface="+mn-lt"/>
                          <a:ea typeface="+mn-ea"/>
                          <a:cs typeface="+mn-cs"/>
                        </a:rPr>
                        <a:t>Faites savoir aux gens que la violence est courante.</a:t>
                      </a:r>
                      <a:endParaRPr lang="en-US" sz="1600" kern="1200" dirty="0">
                        <a:solidFill>
                          <a:schemeClr val="dk1"/>
                        </a:solidFill>
                        <a:latin typeface="+mn-lt"/>
                        <a:ea typeface="+mn-ea"/>
                        <a:cs typeface="+mn-cs"/>
                      </a:endParaRPr>
                    </a:p>
                  </a:txBody>
                  <a:tcPr marL="182880" marR="182880" marT="91440" marB="91440"/>
                </a:tc>
                <a:extLst>
                  <a:ext uri="{0D108BD9-81ED-4DB2-BD59-A6C34878D82A}">
                    <a16:rowId xmlns:a16="http://schemas.microsoft.com/office/drawing/2014/main" val="2218829111"/>
                  </a:ext>
                </a:extLst>
              </a:tr>
              <a:tr h="370840">
                <a:tc>
                  <a:txBody>
                    <a:bodyPr/>
                    <a:lstStyle/>
                    <a:p>
                      <a:r>
                        <a:rPr lang="fr-FR" sz="1600" dirty="0"/>
                        <a:t>Lorsqu'un client voit la raison de soulever un problème, il est plus facile de le mentionner (par exemple, si un prestataire vous demande pourquoi vous manquez un rendez-vous, il devient pertinent de dire que votre partenaire contrôle OU si le prestataire mentionne que les services sont disponibles pour les survivants de la violence, il devient logique de divulguer les abus)</a:t>
                      </a:r>
                      <a:endParaRPr lang="en-US" sz="1600" dirty="0"/>
                    </a:p>
                  </a:txBody>
                  <a:tcPr marL="182880" marR="182880" marT="91440" marB="91440"/>
                </a:tc>
                <a:tc>
                  <a:txBody>
                    <a:bodyPr/>
                    <a:lstStyle/>
                    <a:p>
                      <a:pPr marL="180975" indent="-180975" algn="l" defTabSz="914400" rtl="0" eaLnBrk="1" latinLnBrk="0" hangingPunct="1">
                        <a:buFont typeface="Arial" panose="020B0604020202020204" pitchFamily="34" charset="0"/>
                        <a:buChar char="•"/>
                      </a:pPr>
                      <a:r>
                        <a:rPr lang="fr-FR" sz="1600" kern="1200" dirty="0">
                          <a:solidFill>
                            <a:schemeClr val="dk1"/>
                          </a:solidFill>
                          <a:latin typeface="+mn-lt"/>
                          <a:ea typeface="+mn-ea"/>
                          <a:cs typeface="+mn-cs"/>
                        </a:rPr>
                        <a:t>Les programmes devraient parler de la violence et du lien entre le VIH et la violence</a:t>
                      </a:r>
                      <a:r>
                        <a:rPr lang="en-US" sz="1600" kern="1200" dirty="0">
                          <a:solidFill>
                            <a:schemeClr val="dk1"/>
                          </a:solidFill>
                          <a:latin typeface="+mn-lt"/>
                          <a:ea typeface="+mn-ea"/>
                          <a:cs typeface="+mn-cs"/>
                        </a:rPr>
                        <a:t>.</a:t>
                      </a:r>
                    </a:p>
                    <a:p>
                      <a:pPr marL="180975" indent="-180975" algn="l" defTabSz="914400" rtl="0" eaLnBrk="1" latinLnBrk="0" hangingPunct="1">
                        <a:buFont typeface="Arial" panose="020B0604020202020204" pitchFamily="34" charset="0"/>
                        <a:buChar char="•"/>
                      </a:pPr>
                      <a:r>
                        <a:rPr lang="fr-FR" sz="1600" kern="1200" dirty="0">
                          <a:solidFill>
                            <a:schemeClr val="dk1"/>
                          </a:solidFill>
                          <a:latin typeface="+mn-lt"/>
                          <a:ea typeface="+mn-ea"/>
                          <a:cs typeface="+mn-cs"/>
                        </a:rPr>
                        <a:t>Les prestataires devraient encourager les gens à partager leurs expériences de violence, y compris en posant des questions sur la violence, le cas échéant.</a:t>
                      </a:r>
                      <a:endParaRPr lang="en-US" sz="1600" kern="1200" dirty="0">
                        <a:solidFill>
                          <a:schemeClr val="dk1"/>
                        </a:solidFill>
                        <a:latin typeface="+mn-lt"/>
                        <a:ea typeface="+mn-ea"/>
                        <a:cs typeface="+mn-cs"/>
                      </a:endParaRPr>
                    </a:p>
                  </a:txBody>
                  <a:tcPr marL="182880" marR="182880" marT="91440" marB="91440"/>
                </a:tc>
                <a:extLst>
                  <a:ext uri="{0D108BD9-81ED-4DB2-BD59-A6C34878D82A}">
                    <a16:rowId xmlns:a16="http://schemas.microsoft.com/office/drawing/2014/main" val="1913209505"/>
                  </a:ext>
                </a:extLst>
              </a:tr>
              <a:tr h="370840">
                <a:tc>
                  <a:txBody>
                    <a:bodyPr/>
                    <a:lstStyle/>
                    <a:p>
                      <a:r>
                        <a:rPr lang="fr-FR" sz="1600" dirty="0"/>
                        <a:t>Il est souvent plus facile pour les femmes de parler de violence en raison des normes culturelles, notamment que pour les hommes, cela peut être considéré comme un signe de faiblesse (par exemple, si votre partenaire ne vous laisse pas utiliser de préservatif, cela vous rend moins viril).</a:t>
                      </a:r>
                      <a:endParaRPr lang="en-US" sz="1600" dirty="0"/>
                    </a:p>
                  </a:txBody>
                  <a:tcPr marL="182880" marR="182880" marT="91440" marB="91440"/>
                </a:tc>
                <a:tc>
                  <a:txBody>
                    <a:bodyPr/>
                    <a:lstStyle/>
                    <a:p>
                      <a:pPr marL="180975" indent="-180975" algn="l" defTabSz="914400" rtl="0" eaLnBrk="1" latinLnBrk="0" hangingPunct="1">
                        <a:buFont typeface="Arial" panose="020B0604020202020204" pitchFamily="34" charset="0"/>
                        <a:buChar char="•"/>
                      </a:pPr>
                      <a:r>
                        <a:rPr lang="fr-FR" sz="1600" kern="1200" dirty="0">
                          <a:solidFill>
                            <a:schemeClr val="dk1"/>
                          </a:solidFill>
                          <a:latin typeface="+mn-lt"/>
                          <a:ea typeface="+mn-ea"/>
                          <a:cs typeface="+mn-cs"/>
                        </a:rPr>
                        <a:t>Prendre des mesures pour que les hommes se sentent à l'aise de divulguer la violence; ils font face à des obstacles supplémentaires à la divulgation</a:t>
                      </a:r>
                      <a:r>
                        <a:rPr lang="en-US" sz="1600" kern="1200" dirty="0">
                          <a:solidFill>
                            <a:schemeClr val="dk1"/>
                          </a:solidFill>
                          <a:latin typeface="+mn-lt"/>
                          <a:ea typeface="+mn-ea"/>
                          <a:cs typeface="+mn-cs"/>
                        </a:rPr>
                        <a:t>.</a:t>
                      </a:r>
                    </a:p>
                  </a:txBody>
                  <a:tcPr marL="182880" marR="182880" marT="91440" marB="91440"/>
                </a:tc>
                <a:extLst>
                  <a:ext uri="{0D108BD9-81ED-4DB2-BD59-A6C34878D82A}">
                    <a16:rowId xmlns:a16="http://schemas.microsoft.com/office/drawing/2014/main" val="4009887665"/>
                  </a:ext>
                </a:extLst>
              </a:tr>
            </a:tbl>
          </a:graphicData>
        </a:graphic>
      </p:graphicFrame>
    </p:spTree>
    <p:extLst>
      <p:ext uri="{BB962C8B-B14F-4D97-AF65-F5344CB8AC3E}">
        <p14:creationId xmlns:p14="http://schemas.microsoft.com/office/powerpoint/2010/main" val="41128014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1105-2A9C-41EC-A133-7C50B16B64D0}"/>
              </a:ext>
            </a:extLst>
          </p:cNvPr>
          <p:cNvSpPr>
            <a:spLocks noGrp="1"/>
          </p:cNvSpPr>
          <p:nvPr>
            <p:ph type="title"/>
          </p:nvPr>
        </p:nvSpPr>
        <p:spPr>
          <a:xfrm>
            <a:off x="489613" y="518615"/>
            <a:ext cx="11212773" cy="569667"/>
          </a:xfrm>
        </p:spPr>
        <p:txBody>
          <a:bodyPr>
            <a:normAutofit fontScale="90000"/>
          </a:bodyPr>
          <a:lstStyle/>
          <a:p>
            <a:r>
              <a:rPr lang="fr-FR" b="1" dirty="0">
                <a:solidFill>
                  <a:srgbClr val="00B050"/>
                </a:solidFill>
              </a:rPr>
              <a:t>Ce que nous demandons à chaque travailleur de la santé</a:t>
            </a:r>
            <a:endParaRPr lang="en-US" b="1" dirty="0">
              <a:solidFill>
                <a:srgbClr val="00B050"/>
              </a:solidFill>
            </a:endParaRPr>
          </a:p>
        </p:txBody>
      </p:sp>
      <p:sp>
        <p:nvSpPr>
          <p:cNvPr id="3" name="Text Placeholder 2">
            <a:extLst>
              <a:ext uri="{FF2B5EF4-FFF2-40B4-BE49-F238E27FC236}">
                <a16:creationId xmlns:a16="http://schemas.microsoft.com/office/drawing/2014/main" id="{2C908FBA-4C55-4026-A483-34109F19841B}"/>
              </a:ext>
            </a:extLst>
          </p:cNvPr>
          <p:cNvSpPr>
            <a:spLocks noGrp="1"/>
          </p:cNvSpPr>
          <p:nvPr>
            <p:ph idx="1"/>
          </p:nvPr>
        </p:nvSpPr>
        <p:spPr>
          <a:xfrm>
            <a:off x="606188" y="1309183"/>
            <a:ext cx="10515600" cy="5432812"/>
          </a:xfrm>
        </p:spPr>
        <p:txBody>
          <a:bodyPr>
            <a:noAutofit/>
          </a:bodyPr>
          <a:lstStyle/>
          <a:p>
            <a:pPr marL="225425" indent="-225425">
              <a:spcBef>
                <a:spcPts val="600"/>
              </a:spcBef>
              <a:buFont typeface="+mj-lt"/>
              <a:buAutoNum type="arabicPeriod"/>
            </a:pPr>
            <a:r>
              <a:rPr lang="fr-FR" sz="1600" dirty="0">
                <a:solidFill>
                  <a:srgbClr val="00B050"/>
                </a:solidFill>
              </a:rPr>
              <a:t>Veiller à ce que la clinique réponde aux exigences en matière d'événements indésirables liés au dépistage index</a:t>
            </a:r>
          </a:p>
          <a:p>
            <a:pPr marL="225425" indent="-225425">
              <a:spcBef>
                <a:spcPts val="600"/>
              </a:spcBef>
              <a:buFont typeface="+mj-lt"/>
              <a:buAutoNum type="arabicPeriod"/>
            </a:pPr>
            <a:r>
              <a:rPr lang="fr-FR" sz="1600" dirty="0">
                <a:solidFill>
                  <a:srgbClr val="00B050"/>
                </a:solidFill>
              </a:rPr>
              <a:t>Lors de la réalisation du dépistage index  ou de services de PREP </a:t>
            </a:r>
          </a:p>
          <a:p>
            <a:pPr marL="463550" lvl="1" indent="-231775">
              <a:spcBef>
                <a:spcPts val="300"/>
              </a:spcBef>
            </a:pPr>
            <a:r>
              <a:rPr lang="fr-FR" sz="1400" dirty="0">
                <a:solidFill>
                  <a:srgbClr val="00B050"/>
                </a:solidFill>
              </a:rPr>
              <a:t>S'informer sur la VPI dans la vie des clients</a:t>
            </a:r>
          </a:p>
          <a:p>
            <a:pPr marL="225425" indent="-225425">
              <a:spcBef>
                <a:spcPts val="600"/>
              </a:spcBef>
              <a:buFont typeface="+mj-lt"/>
              <a:buAutoNum type="arabicPeriod"/>
            </a:pPr>
            <a:r>
              <a:rPr lang="fr-FR" sz="1600" dirty="0">
                <a:solidFill>
                  <a:srgbClr val="00B050"/>
                </a:solidFill>
              </a:rPr>
              <a:t>Lorsqu'un client révèle des violences lors du dépistage de la VPI</a:t>
            </a:r>
          </a:p>
          <a:p>
            <a:pPr marL="463550" lvl="1" indent="-231775">
              <a:spcBef>
                <a:spcPts val="300"/>
              </a:spcBef>
            </a:pPr>
            <a:r>
              <a:rPr lang="fr-FR" sz="1400" dirty="0">
                <a:solidFill>
                  <a:srgbClr val="00B050"/>
                </a:solidFill>
              </a:rPr>
              <a:t>Fournir une assistance d'urgence (LIV) </a:t>
            </a:r>
          </a:p>
          <a:p>
            <a:pPr marL="463550" lvl="1" indent="-231775">
              <a:spcBef>
                <a:spcPts val="300"/>
              </a:spcBef>
            </a:pPr>
            <a:r>
              <a:rPr lang="fr-FR" sz="1400" dirty="0">
                <a:solidFill>
                  <a:srgbClr val="00B050"/>
                </a:solidFill>
              </a:rPr>
              <a:t>Engager des conversations pour renforcer la sécurité.* </a:t>
            </a:r>
          </a:p>
          <a:p>
            <a:pPr marL="463550" lvl="1" indent="-231775">
              <a:spcBef>
                <a:spcPts val="300"/>
              </a:spcBef>
            </a:pPr>
            <a:r>
              <a:rPr lang="fr-FR" sz="1400" dirty="0">
                <a:solidFill>
                  <a:srgbClr val="00B050"/>
                </a:solidFill>
              </a:rPr>
              <a:t>Fournir des services de santé, sociaux et juridiques post-violence ou y faire appel. Aider à mettre les victimes en contact avec ces autres services en les mettant en relation avec une personne qui les accompagne (y compris les membres de l'équipe d'intervention en cas de crise) si nécessaire.*</a:t>
            </a:r>
          </a:p>
          <a:p>
            <a:pPr marL="463550" lvl="1" indent="-231775">
              <a:spcBef>
                <a:spcPts val="300"/>
              </a:spcBef>
            </a:pPr>
            <a:r>
              <a:rPr lang="fr-FR" sz="1400" dirty="0">
                <a:solidFill>
                  <a:srgbClr val="00B050"/>
                </a:solidFill>
              </a:rPr>
              <a:t>Inscrire ces informations dans le registre du dépistage index  Outil XXXX</a:t>
            </a:r>
          </a:p>
          <a:p>
            <a:pPr marL="463550" lvl="1" indent="-231775">
              <a:spcBef>
                <a:spcPts val="300"/>
              </a:spcBef>
            </a:pPr>
            <a:r>
              <a:rPr lang="fr-FR" sz="1400" dirty="0">
                <a:solidFill>
                  <a:srgbClr val="00B050"/>
                </a:solidFill>
              </a:rPr>
              <a:t>Adapter les services de santé continus pour reconnaître l'impact des violences passées ou présentes.</a:t>
            </a:r>
          </a:p>
          <a:p>
            <a:pPr marL="225425" indent="-225425">
              <a:spcBef>
                <a:spcPts val="600"/>
              </a:spcBef>
              <a:buFont typeface="+mj-lt"/>
              <a:buAutoNum type="arabicPeriod"/>
            </a:pPr>
            <a:r>
              <a:rPr lang="fr-FR" sz="1600" dirty="0">
                <a:solidFill>
                  <a:srgbClr val="00B050"/>
                </a:solidFill>
              </a:rPr>
              <a:t>Après le dépistage index.</a:t>
            </a:r>
          </a:p>
          <a:p>
            <a:pPr marL="463550" lvl="1" indent="-231775">
              <a:spcBef>
                <a:spcPts val="300"/>
              </a:spcBef>
            </a:pPr>
            <a:r>
              <a:rPr lang="fr-FR" sz="1400" dirty="0">
                <a:solidFill>
                  <a:srgbClr val="00B050"/>
                </a:solidFill>
              </a:rPr>
              <a:t>S'enquérir de tout événement indésirable lors d'une visite de suivi</a:t>
            </a:r>
          </a:p>
          <a:p>
            <a:pPr marL="463550" lvl="1" indent="-231775">
              <a:spcBef>
                <a:spcPts val="300"/>
              </a:spcBef>
            </a:pPr>
            <a:r>
              <a:rPr lang="fr-FR" sz="1400" dirty="0">
                <a:solidFill>
                  <a:srgbClr val="00B050"/>
                </a:solidFill>
              </a:rPr>
              <a:t>Si un événement indésirable lié au dépistage index est partagé, utiliser et l'outil 12 pour documenter, et d’autres outils nécessaires (l’équipe pays à informer)</a:t>
            </a:r>
          </a:p>
          <a:p>
            <a:pPr marL="0" indent="-107950">
              <a:spcBef>
                <a:spcPts val="600"/>
              </a:spcBef>
              <a:spcAft>
                <a:spcPts val="600"/>
              </a:spcAft>
              <a:buNone/>
            </a:pPr>
            <a:r>
              <a:rPr lang="fr-FR" sz="1600" i="1" dirty="0">
                <a:solidFill>
                  <a:srgbClr val="00B050"/>
                </a:solidFill>
              </a:rPr>
              <a:t>Le gestionnaire de site de l'installation de dépistage index a des responsabilités supplémentaires.**</a:t>
            </a:r>
            <a:endParaRPr lang="en-US" sz="1600" i="1" dirty="0">
              <a:solidFill>
                <a:srgbClr val="00B050"/>
              </a:solidFill>
            </a:endParaRPr>
          </a:p>
          <a:p>
            <a:pPr marL="177800" indent="-177800">
              <a:spcBef>
                <a:spcPts val="600"/>
              </a:spcBef>
              <a:buNone/>
            </a:pPr>
            <a:r>
              <a:rPr lang="fr-FR" sz="1200" dirty="0">
                <a:solidFill>
                  <a:srgbClr val="00B050"/>
                </a:solidFill>
              </a:rPr>
              <a:t>* 	Si un conseiller ayant une vaste expérience de la VBG se trouve sur place, cette personne peut immédiatement faire ces services (E et S de LIVES) au lieu de laisser l'agent de santé s'occuper de tout LIVES. Décidez au niveau de l'établissement en fonction du temps et de l'espace disponibles. Dans chaque cas, le client décide s'il souhaite voir le conseiller ou rester avec le prestataire d'origine.</a:t>
            </a:r>
          </a:p>
          <a:p>
            <a:pPr marL="177800" indent="-177800">
              <a:spcBef>
                <a:spcPts val="600"/>
              </a:spcBef>
              <a:buNone/>
            </a:pPr>
            <a:r>
              <a:rPr lang="fr-FR" sz="1200" dirty="0">
                <a:solidFill>
                  <a:srgbClr val="00B050"/>
                </a:solidFill>
              </a:rPr>
              <a:t>**	Ces responsabilités comprennent l'enquête sur les événements indésirables, le partage des étapes de remédiation avec les parties prenantes au niveau du partenaire de mise en œuvre et un comité consultatif communautaire, et l'assurance que ces étapes sont effectuées dans l'installation.</a:t>
            </a:r>
            <a:endParaRPr lang="en-US" sz="1200" dirty="0">
              <a:solidFill>
                <a:srgbClr val="00B050"/>
              </a:solidFill>
            </a:endParaRPr>
          </a:p>
        </p:txBody>
      </p:sp>
    </p:spTree>
    <p:extLst>
      <p:ext uri="{BB962C8B-B14F-4D97-AF65-F5344CB8AC3E}">
        <p14:creationId xmlns:p14="http://schemas.microsoft.com/office/powerpoint/2010/main" val="21394046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644-C5D4-437A-98F6-6AE305E1BDC1}"/>
              </a:ext>
            </a:extLst>
          </p:cNvPr>
          <p:cNvSpPr>
            <a:spLocks noGrp="1"/>
          </p:cNvSpPr>
          <p:nvPr>
            <p:ph type="title"/>
          </p:nvPr>
        </p:nvSpPr>
        <p:spPr>
          <a:xfrm>
            <a:off x="204716" y="492724"/>
            <a:ext cx="10960128" cy="665202"/>
          </a:xfrm>
        </p:spPr>
        <p:txBody>
          <a:bodyPr anchor="b">
            <a:normAutofit fontScale="90000"/>
          </a:bodyPr>
          <a:lstStyle/>
          <a:p>
            <a:r>
              <a:rPr lang="fr-FR" dirty="0"/>
              <a:t>Comment nous allons vous</a:t>
            </a:r>
            <a:br>
              <a:rPr lang="fr-FR" dirty="0"/>
            </a:br>
            <a:r>
              <a:rPr lang="fr-FR" dirty="0"/>
              <a:t> accompagner</a:t>
            </a:r>
            <a:endParaRPr lang="en-US" dirty="0"/>
          </a:p>
        </p:txBody>
      </p:sp>
      <p:sp>
        <p:nvSpPr>
          <p:cNvPr id="3" name="Text Placeholder 2">
            <a:extLst>
              <a:ext uri="{FF2B5EF4-FFF2-40B4-BE49-F238E27FC236}">
                <a16:creationId xmlns:a16="http://schemas.microsoft.com/office/drawing/2014/main" id="{0DF673EB-4C00-4CA7-9323-68DF3E1B76F4}"/>
              </a:ext>
            </a:extLst>
          </p:cNvPr>
          <p:cNvSpPr>
            <a:spLocks noGrp="1"/>
          </p:cNvSpPr>
          <p:nvPr>
            <p:ph idx="4294967295"/>
          </p:nvPr>
        </p:nvSpPr>
        <p:spPr>
          <a:xfrm>
            <a:off x="649244" y="1188912"/>
            <a:ext cx="6651625" cy="5359400"/>
          </a:xfrm>
        </p:spPr>
        <p:txBody>
          <a:bodyPr>
            <a:normAutofit fontScale="92500" lnSpcReduction="10000"/>
          </a:bodyPr>
          <a:lstStyle/>
          <a:p>
            <a:pPr>
              <a:lnSpc>
                <a:spcPct val="105000"/>
              </a:lnSpc>
              <a:buClr>
                <a:schemeClr val="accent4"/>
              </a:buClr>
            </a:pPr>
            <a:r>
              <a:rPr lang="fr-FR" sz="2000" dirty="0">
                <a:solidFill>
                  <a:srgbClr val="00B050"/>
                </a:solidFill>
              </a:rPr>
              <a:t>Vérifiez que les exigences minimales sont respectées dans chaque établissement (par diapositive 26)</a:t>
            </a:r>
            <a:endParaRPr lang="en-US" sz="2000" dirty="0">
              <a:solidFill>
                <a:srgbClr val="00B050"/>
              </a:solidFill>
            </a:endParaRPr>
          </a:p>
          <a:p>
            <a:pPr marL="571500" lvl="1">
              <a:lnSpc>
                <a:spcPct val="105000"/>
              </a:lnSpc>
              <a:buClr>
                <a:schemeClr val="accent4"/>
              </a:buClr>
              <a:buFont typeface="Calibri" panose="020F0502020204030204" pitchFamily="34" charset="0"/>
              <a:buChar char="‒"/>
            </a:pPr>
            <a:r>
              <a:rPr lang="fr-FR" sz="1800" dirty="0">
                <a:solidFill>
                  <a:srgbClr val="00B050"/>
                </a:solidFill>
                <a:latin typeface="+mn-lt"/>
                <a:cs typeface="+mn-cs"/>
              </a:rPr>
              <a:t>Mises à jour des protocoles / SOP pour la prestation de services post-violence</a:t>
            </a:r>
            <a:endParaRPr lang="en-US" sz="1800" dirty="0">
              <a:solidFill>
                <a:srgbClr val="00B050"/>
              </a:solidFill>
              <a:latin typeface="+mn-lt"/>
              <a:cs typeface="+mn-cs"/>
            </a:endParaRPr>
          </a:p>
          <a:p>
            <a:pPr marL="571500" lvl="1">
              <a:lnSpc>
                <a:spcPct val="105000"/>
              </a:lnSpc>
              <a:buClr>
                <a:schemeClr val="accent4"/>
              </a:buClr>
              <a:buFont typeface="Calibri" panose="020F0502020204030204" pitchFamily="34" charset="0"/>
              <a:buChar char="‒"/>
            </a:pPr>
            <a:r>
              <a:rPr lang="fr-FR" sz="1800" dirty="0">
                <a:solidFill>
                  <a:srgbClr val="00B050"/>
                </a:solidFill>
                <a:latin typeface="+mn-lt"/>
                <a:cs typeface="+mn-cs"/>
              </a:rPr>
              <a:t>Mises à jour des questions standardisées pour faciliter la documentation et les mécanismes de stockage sûrs</a:t>
            </a:r>
            <a:endParaRPr lang="en-US" sz="1800" dirty="0">
              <a:solidFill>
                <a:srgbClr val="00B050"/>
              </a:solidFill>
              <a:latin typeface="+mn-lt"/>
              <a:cs typeface="+mn-cs"/>
            </a:endParaRPr>
          </a:p>
          <a:p>
            <a:pPr marL="571500" lvl="1">
              <a:lnSpc>
                <a:spcPct val="105000"/>
              </a:lnSpc>
              <a:buClr>
                <a:schemeClr val="accent4"/>
              </a:buClr>
              <a:buFont typeface="Calibri" panose="020F0502020204030204" pitchFamily="34" charset="0"/>
              <a:buChar char="‒"/>
            </a:pPr>
            <a:r>
              <a:rPr lang="fr-FR" sz="1800" dirty="0">
                <a:solidFill>
                  <a:srgbClr val="00B050"/>
                </a:solidFill>
                <a:latin typeface="+mn-lt"/>
                <a:cs typeface="+mn-cs"/>
              </a:rPr>
              <a:t>Avec le développement ou le renforcement d'un système de référence pour les services post-violence, y compris les services de santé, sociaux et judiciaires / juridiques</a:t>
            </a:r>
            <a:endParaRPr lang="en-US" sz="1800" dirty="0">
              <a:solidFill>
                <a:srgbClr val="00B050"/>
              </a:solidFill>
              <a:latin typeface="+mn-lt"/>
              <a:cs typeface="+mn-cs"/>
            </a:endParaRPr>
          </a:p>
          <a:p>
            <a:pPr marL="571500" lvl="1">
              <a:lnSpc>
                <a:spcPct val="105000"/>
              </a:lnSpc>
              <a:buClr>
                <a:schemeClr val="accent4"/>
              </a:buClr>
              <a:buFont typeface="Calibri" panose="020F0502020204030204" pitchFamily="34" charset="0"/>
              <a:buChar char="‒"/>
            </a:pPr>
            <a:r>
              <a:rPr lang="fr-FR" sz="1800" dirty="0">
                <a:solidFill>
                  <a:srgbClr val="00B050"/>
                </a:solidFill>
                <a:latin typeface="+mn-lt"/>
                <a:cs typeface="+mn-cs"/>
              </a:rPr>
              <a:t>Formation continue ou formation élargie sur la prévention, la question et la réponse à la violence pour les pairs navigateurs et les équipes d'intervention en cas de crise</a:t>
            </a:r>
            <a:endParaRPr lang="en-US" sz="1800" dirty="0">
              <a:solidFill>
                <a:srgbClr val="00B050"/>
              </a:solidFill>
              <a:latin typeface="+mn-lt"/>
              <a:cs typeface="+mn-cs"/>
            </a:endParaRPr>
          </a:p>
          <a:p>
            <a:pPr>
              <a:lnSpc>
                <a:spcPct val="105000"/>
              </a:lnSpc>
              <a:buClr>
                <a:schemeClr val="accent4"/>
              </a:buClr>
            </a:pPr>
            <a:r>
              <a:rPr lang="fr-FR" sz="2100" dirty="0">
                <a:solidFill>
                  <a:srgbClr val="00B050"/>
                </a:solidFill>
              </a:rPr>
              <a:t>Supervision de soutien continue des agents de santé lors des visites de supervision régulières</a:t>
            </a:r>
            <a:endParaRPr lang="en-US" sz="2100" dirty="0">
              <a:solidFill>
                <a:srgbClr val="00B050"/>
              </a:solidFill>
            </a:endParaRPr>
          </a:p>
          <a:p>
            <a:pPr marL="571500" lvl="1">
              <a:lnSpc>
                <a:spcPct val="105000"/>
              </a:lnSpc>
              <a:buClr>
                <a:schemeClr val="accent4"/>
              </a:buClr>
              <a:buFont typeface="Calibri" panose="020F0502020204030204" pitchFamily="34" charset="0"/>
              <a:buChar char="‒"/>
            </a:pPr>
            <a:r>
              <a:rPr lang="fr-FR" sz="1800" dirty="0">
                <a:solidFill>
                  <a:srgbClr val="00B050"/>
                </a:solidFill>
                <a:latin typeface="+mn-lt"/>
                <a:cs typeface="+mn-cs"/>
              </a:rPr>
              <a:t>Y compris des discussions sur le traumatisme vicariant et des liens vers le soutien au besoin</a:t>
            </a:r>
            <a:endParaRPr lang="en-US" sz="1800" dirty="0">
              <a:solidFill>
                <a:srgbClr val="00B050"/>
              </a:solidFill>
              <a:latin typeface="+mn-lt"/>
              <a:cs typeface="+mn-cs"/>
            </a:endParaRPr>
          </a:p>
          <a:p>
            <a:pPr>
              <a:lnSpc>
                <a:spcPct val="105000"/>
              </a:lnSpc>
              <a:buClr>
                <a:schemeClr val="accent4"/>
              </a:buClr>
            </a:pPr>
            <a:r>
              <a:rPr lang="fr-FR" sz="2100" dirty="0">
                <a:solidFill>
                  <a:srgbClr val="00B050"/>
                </a:solidFill>
              </a:rPr>
              <a:t>Quel autre soutien est nécessaire </a:t>
            </a:r>
            <a:r>
              <a:rPr lang="en-US" sz="2100" dirty="0">
                <a:solidFill>
                  <a:srgbClr val="00B050"/>
                </a:solidFill>
              </a:rPr>
              <a:t>?</a:t>
            </a:r>
          </a:p>
        </p:txBody>
      </p:sp>
      <p:pic>
        <p:nvPicPr>
          <p:cNvPr id="5" name="Picture 4">
            <a:extLst>
              <a:ext uri="{FF2B5EF4-FFF2-40B4-BE49-F238E27FC236}">
                <a16:creationId xmlns:a16="http://schemas.microsoft.com/office/drawing/2014/main" id="{7EA53B28-6FFC-4477-9F4B-680186B7DC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2934" y="492724"/>
            <a:ext cx="4059767" cy="5253981"/>
          </a:xfrm>
          <a:prstGeom prst="rect">
            <a:avLst/>
          </a:prstGeom>
          <a:noFill/>
          <a:ln w="6350">
            <a:solidFill>
              <a:schemeClr val="accent6"/>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CC4BBD3-A8B2-4164-86AF-17354271CB60}"/>
              </a:ext>
            </a:extLst>
          </p:cNvPr>
          <p:cNvSpPr txBox="1"/>
          <p:nvPr/>
        </p:nvSpPr>
        <p:spPr>
          <a:xfrm>
            <a:off x="7690871" y="5923145"/>
            <a:ext cx="4040677" cy="461665"/>
          </a:xfrm>
          <a:prstGeom prst="rect">
            <a:avLst/>
          </a:prstGeom>
          <a:noFill/>
        </p:spPr>
        <p:txBody>
          <a:bodyPr wrap="square" rtlCol="0">
            <a:spAutoFit/>
          </a:bodyPr>
          <a:lstStyle/>
          <a:p>
            <a:r>
              <a:rPr lang="en-US" sz="12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https://www.fhi360.org/resource/adverse-event-prevention-monitoring-investigation-and-response-index-testing</a:t>
            </a:r>
            <a:endParaRPr lang="en-US" sz="1200" dirty="0"/>
          </a:p>
        </p:txBody>
      </p:sp>
    </p:spTree>
    <p:extLst>
      <p:ext uri="{BB962C8B-B14F-4D97-AF65-F5344CB8AC3E}">
        <p14:creationId xmlns:p14="http://schemas.microsoft.com/office/powerpoint/2010/main" val="35019840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3AF5-24D2-4A77-A608-26F5E6D5F72C}"/>
              </a:ext>
            </a:extLst>
          </p:cNvPr>
          <p:cNvSpPr>
            <a:spLocks noGrp="1"/>
          </p:cNvSpPr>
          <p:nvPr>
            <p:ph type="title"/>
          </p:nvPr>
        </p:nvSpPr>
        <p:spPr>
          <a:xfrm>
            <a:off x="838200" y="322152"/>
            <a:ext cx="9179257" cy="800039"/>
          </a:xfrm>
        </p:spPr>
        <p:txBody>
          <a:bodyPr>
            <a:noAutofit/>
          </a:bodyPr>
          <a:lstStyle/>
          <a:p>
            <a:r>
              <a:rPr lang="fr-FR" sz="2800" b="1" dirty="0">
                <a:solidFill>
                  <a:srgbClr val="00B050"/>
                </a:solidFill>
              </a:rPr>
              <a:t>Ce que nous demandons aux pairs navigateurs / équipes d'intervention en cas de crise</a:t>
            </a:r>
            <a:endParaRPr lang="en-US" sz="2800" b="1" dirty="0">
              <a:solidFill>
                <a:srgbClr val="00B050"/>
              </a:solidFill>
            </a:endParaRPr>
          </a:p>
        </p:txBody>
      </p:sp>
      <p:sp>
        <p:nvSpPr>
          <p:cNvPr id="3" name="Text Placeholder 2">
            <a:extLst>
              <a:ext uri="{FF2B5EF4-FFF2-40B4-BE49-F238E27FC236}">
                <a16:creationId xmlns:a16="http://schemas.microsoft.com/office/drawing/2014/main" id="{FB5BBC1E-2CB9-41F7-94C1-D5F2EFA7AB8C}"/>
              </a:ext>
            </a:extLst>
          </p:cNvPr>
          <p:cNvSpPr>
            <a:spLocks noGrp="1"/>
          </p:cNvSpPr>
          <p:nvPr>
            <p:ph idx="1"/>
          </p:nvPr>
        </p:nvSpPr>
        <p:spPr>
          <a:xfrm>
            <a:off x="838201" y="1220262"/>
            <a:ext cx="10107304" cy="5910482"/>
          </a:xfrm>
        </p:spPr>
        <p:txBody>
          <a:bodyPr>
            <a:noAutofit/>
          </a:bodyPr>
          <a:lstStyle/>
          <a:p>
            <a:pPr marL="292100" indent="-292100"/>
            <a:r>
              <a:rPr lang="fr-FR" sz="1700" b="1" dirty="0">
                <a:solidFill>
                  <a:srgbClr val="00B050"/>
                </a:solidFill>
              </a:rPr>
              <a:t>Informer les membres de la communauté sur ce qui constitue un événement indésirable, y compris ceux liés au dépistage index</a:t>
            </a:r>
          </a:p>
          <a:p>
            <a:pPr lvl="1">
              <a:spcBef>
                <a:spcPts val="300"/>
              </a:spcBef>
            </a:pPr>
            <a:r>
              <a:rPr lang="fr-FR" sz="1700" dirty="0">
                <a:solidFill>
                  <a:srgbClr val="00B050"/>
                </a:solidFill>
              </a:rPr>
              <a:t>Partager l'information pendant la sensibilisation.</a:t>
            </a:r>
            <a:endParaRPr lang="en-US" sz="1700" dirty="0">
              <a:solidFill>
                <a:srgbClr val="00B050"/>
              </a:solidFill>
            </a:endParaRPr>
          </a:p>
          <a:p>
            <a:pPr lvl="1">
              <a:spcBef>
                <a:spcPts val="300"/>
              </a:spcBef>
            </a:pPr>
            <a:r>
              <a:rPr lang="fr-FR" sz="1700" dirty="0">
                <a:solidFill>
                  <a:srgbClr val="00B050"/>
                </a:solidFill>
              </a:rPr>
              <a:t>Les pairs navigateurs doivent poser des questions précises sur les événements indésirables lors du suivi des PVVIH.</a:t>
            </a:r>
            <a:endParaRPr lang="en-US" sz="1700" dirty="0">
              <a:solidFill>
                <a:srgbClr val="00B050"/>
              </a:solidFill>
            </a:endParaRPr>
          </a:p>
          <a:p>
            <a:pPr marL="292100" indent="-292100">
              <a:spcBef>
                <a:spcPts val="1200"/>
              </a:spcBef>
            </a:pPr>
            <a:r>
              <a:rPr lang="fr-FR" sz="1700" b="1" dirty="0">
                <a:solidFill>
                  <a:srgbClr val="00B050"/>
                </a:solidFill>
              </a:rPr>
              <a:t>Lorsque quelqu'un vous révèle des violences</a:t>
            </a:r>
          </a:p>
          <a:p>
            <a:pPr lvl="1">
              <a:spcBef>
                <a:spcPts val="300"/>
              </a:spcBef>
            </a:pPr>
            <a:r>
              <a:rPr lang="fr-FR" sz="1700" dirty="0">
                <a:solidFill>
                  <a:srgbClr val="00B050"/>
                </a:solidFill>
              </a:rPr>
              <a:t>Fournir un soutien de première ligne (LIV). </a:t>
            </a:r>
          </a:p>
          <a:p>
            <a:pPr lvl="1">
              <a:spcBef>
                <a:spcPts val="300"/>
              </a:spcBef>
            </a:pPr>
            <a:r>
              <a:rPr lang="fr-FR" sz="1700" dirty="0">
                <a:solidFill>
                  <a:srgbClr val="00B050"/>
                </a:solidFill>
              </a:rPr>
              <a:t>Engager des conversations pour renforcer la sécurité.* </a:t>
            </a:r>
          </a:p>
          <a:p>
            <a:pPr lvl="1">
              <a:spcBef>
                <a:spcPts val="300"/>
              </a:spcBef>
            </a:pPr>
            <a:r>
              <a:rPr lang="fr-FR" sz="1700" dirty="0">
                <a:solidFill>
                  <a:srgbClr val="00B050"/>
                </a:solidFill>
              </a:rPr>
              <a:t>Fournir/référer à des services de santé, sociaux et juridiques/juridiques post-violence.* </a:t>
            </a:r>
          </a:p>
          <a:p>
            <a:pPr lvl="1">
              <a:spcBef>
                <a:spcPts val="300"/>
              </a:spcBef>
            </a:pPr>
            <a:r>
              <a:rPr lang="fr-FR" sz="1700" dirty="0">
                <a:solidFill>
                  <a:srgbClr val="00B050"/>
                </a:solidFill>
              </a:rPr>
              <a:t>Accompagner la victime vers les services nécessaires.</a:t>
            </a:r>
          </a:p>
          <a:p>
            <a:pPr lvl="1">
              <a:spcBef>
                <a:spcPts val="300"/>
              </a:spcBef>
            </a:pPr>
            <a:r>
              <a:rPr lang="fr-FR" sz="1700" dirty="0">
                <a:solidFill>
                  <a:srgbClr val="00B050"/>
                </a:solidFill>
              </a:rPr>
              <a:t>Documenter la violence, y compris dans un formulaire supplémentaire (outil 12) si la violence documentée est un événement indésirable lié au dépistage index.</a:t>
            </a:r>
          </a:p>
          <a:p>
            <a:pPr marL="292100" lvl="1" indent="-292100">
              <a:spcBef>
                <a:spcPts val="1200"/>
              </a:spcBef>
              <a:buFont typeface="Arial" panose="020B0604020202020204" pitchFamily="34" charset="0"/>
              <a:buChar char="•"/>
            </a:pPr>
            <a:r>
              <a:rPr lang="fr-FR" sz="1700" b="1" dirty="0">
                <a:solidFill>
                  <a:srgbClr val="00B050"/>
                </a:solidFill>
              </a:rPr>
              <a:t>Lorsqu'une personne révèle des violences à un prestataire de soins de santé</a:t>
            </a:r>
          </a:p>
          <a:p>
            <a:pPr lvl="1"/>
            <a:r>
              <a:rPr lang="fr-FR" sz="1700" dirty="0">
                <a:solidFill>
                  <a:srgbClr val="00B050"/>
                </a:solidFill>
              </a:rPr>
              <a:t>A la demande des prestataires de soins de santé liés à votre OSC, être disponible pour accompagner la victime vers d'autres services et/ou agir en tant que gestionnaire de cas pour elle (si c'est votre rôle en tant que membre de l'équipe de crise).</a:t>
            </a:r>
          </a:p>
          <a:p>
            <a:pPr marL="463550" lvl="1" indent="-176213">
              <a:buNone/>
            </a:pPr>
            <a:r>
              <a:rPr lang="fr-FR" sz="1400" dirty="0">
                <a:solidFill>
                  <a:srgbClr val="00B050"/>
                </a:solidFill>
              </a:rPr>
              <a:t>* 	Si un conseiller ou un autre membre de l'équipe d'intervention en cas de crise est disponible, cette personne peut immédiatement faire ces étapes (E et S de LIVES) au lieu de laisser le pair d'origine qui a reçu la divulgation faire tout LIVES. Décidez au CSO. Si le client préfère rester avec le pair auquel il a divulgué, ce pair doit couvrir toutes les étapes.</a:t>
            </a:r>
          </a:p>
          <a:p>
            <a:endParaRPr lang="en-US" sz="1700" dirty="0"/>
          </a:p>
        </p:txBody>
      </p:sp>
    </p:spTree>
    <p:extLst>
      <p:ext uri="{BB962C8B-B14F-4D97-AF65-F5344CB8AC3E}">
        <p14:creationId xmlns:p14="http://schemas.microsoft.com/office/powerpoint/2010/main" val="14991909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6D81-E220-482F-8AD6-4DE43996E75E}"/>
              </a:ext>
            </a:extLst>
          </p:cNvPr>
          <p:cNvSpPr>
            <a:spLocks noGrp="1"/>
          </p:cNvSpPr>
          <p:nvPr>
            <p:ph type="title"/>
          </p:nvPr>
        </p:nvSpPr>
        <p:spPr/>
        <p:txBody>
          <a:bodyPr>
            <a:normAutofit fontScale="90000"/>
          </a:bodyPr>
          <a:lstStyle/>
          <a:p>
            <a:r>
              <a:rPr lang="fr-FR" dirty="0">
                <a:solidFill>
                  <a:srgbClr val="00B050"/>
                </a:solidFill>
              </a:rPr>
              <a:t>Activité Z. Planification du déploiement de cette formation</a:t>
            </a:r>
            <a:endParaRPr lang="en-US" dirty="0">
              <a:solidFill>
                <a:srgbClr val="00B050"/>
              </a:solidFill>
            </a:endParaRPr>
          </a:p>
        </p:txBody>
      </p:sp>
      <p:sp>
        <p:nvSpPr>
          <p:cNvPr id="3" name="Content Placeholder 2">
            <a:extLst>
              <a:ext uri="{FF2B5EF4-FFF2-40B4-BE49-F238E27FC236}">
                <a16:creationId xmlns:a16="http://schemas.microsoft.com/office/drawing/2014/main" id="{9B8AFF53-F874-4C4A-9777-C656A3FC2D85}"/>
              </a:ext>
            </a:extLst>
          </p:cNvPr>
          <p:cNvSpPr>
            <a:spLocks noGrp="1"/>
          </p:cNvSpPr>
          <p:nvPr>
            <p:ph idx="1"/>
          </p:nvPr>
        </p:nvSpPr>
        <p:spPr>
          <a:xfrm>
            <a:off x="838200" y="1636730"/>
            <a:ext cx="10566862" cy="4932746"/>
          </a:xfrm>
        </p:spPr>
        <p:txBody>
          <a:bodyPr/>
          <a:lstStyle/>
          <a:p>
            <a:r>
              <a:rPr lang="fr-FR" dirty="0"/>
              <a:t>La manière dont vous déployez cette formation est votre décision (virtuelle, en personne ou hybride) et dépendra du financement, des besoins programmatiques et de la COVID-19.</a:t>
            </a:r>
            <a:r>
              <a:rPr lang="en-US" dirty="0"/>
              <a:t> </a:t>
            </a:r>
          </a:p>
          <a:p>
            <a:r>
              <a:rPr lang="fr-FR" dirty="0"/>
              <a:t>Vous devrez revoir les documents, en particulier ceux liés aux événements indésirables, et adapter les POS </a:t>
            </a:r>
            <a:r>
              <a:rPr lang="fr-FR" u="sng" dirty="0"/>
              <a:t>AVANT</a:t>
            </a:r>
            <a:r>
              <a:rPr lang="fr-FR" dirty="0"/>
              <a:t> de déployer cette formation. Le déploiement est l'occasion d'expliquer vos nouvelles POS liées aux dépistages index et à la documentation et à l'investigation des événements indésirables.</a:t>
            </a:r>
            <a:endParaRPr lang="en-US" dirty="0"/>
          </a:p>
          <a:p>
            <a:r>
              <a:rPr lang="fr-FR" b="1" dirty="0"/>
              <a:t>Quelles sont vos stratégies et vos préoccupations concernant le déploiement ?</a:t>
            </a:r>
            <a:endParaRPr lang="en-US" b="1" dirty="0"/>
          </a:p>
        </p:txBody>
      </p:sp>
      <p:sp>
        <p:nvSpPr>
          <p:cNvPr id="5" name="Star: 5 Points 4">
            <a:extLst>
              <a:ext uri="{FF2B5EF4-FFF2-40B4-BE49-F238E27FC236}">
                <a16:creationId xmlns:a16="http://schemas.microsoft.com/office/drawing/2014/main" id="{5F9A276F-05D0-47D1-A37D-C8405CB85024}"/>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8058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A8D88F2-B712-4CE6-8041-8436B06EAE16}"/>
              </a:ext>
            </a:extLst>
          </p:cNvPr>
          <p:cNvSpPr>
            <a:spLocks noGrp="1"/>
          </p:cNvSpPr>
          <p:nvPr>
            <p:ph type="pic" sz="quarter" idx="10"/>
          </p:nvPr>
        </p:nvSpPr>
        <p:spPr/>
      </p:sp>
      <p:sp>
        <p:nvSpPr>
          <p:cNvPr id="4" name="Title 3">
            <a:extLst>
              <a:ext uri="{FF2B5EF4-FFF2-40B4-BE49-F238E27FC236}">
                <a16:creationId xmlns:a16="http://schemas.microsoft.com/office/drawing/2014/main" id="{67365A0A-0E2F-4ADB-BE09-058247C4A743}"/>
              </a:ext>
            </a:extLst>
          </p:cNvPr>
          <p:cNvSpPr>
            <a:spLocks noGrp="1"/>
          </p:cNvSpPr>
          <p:nvPr>
            <p:ph type="title"/>
          </p:nvPr>
        </p:nvSpPr>
        <p:spPr/>
        <p:txBody>
          <a:bodyPr/>
          <a:lstStyle/>
          <a:p>
            <a:r>
              <a:rPr lang="en-US" dirty="0"/>
              <a:t>FIN DE LA PRESENTATION</a:t>
            </a:r>
            <a:br>
              <a:rPr lang="en-US" dirty="0"/>
            </a:br>
            <a:endParaRPr lang="en-US" dirty="0"/>
          </a:p>
        </p:txBody>
      </p:sp>
    </p:spTree>
    <p:extLst>
      <p:ext uri="{BB962C8B-B14F-4D97-AF65-F5344CB8AC3E}">
        <p14:creationId xmlns:p14="http://schemas.microsoft.com/office/powerpoint/2010/main" val="32219534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948D-56EA-4202-820E-A6888E3EBDBB}"/>
              </a:ext>
            </a:extLst>
          </p:cNvPr>
          <p:cNvSpPr>
            <a:spLocks noGrp="1"/>
          </p:cNvSpPr>
          <p:nvPr>
            <p:ph type="title"/>
          </p:nvPr>
        </p:nvSpPr>
        <p:spPr/>
        <p:txBody>
          <a:bodyPr/>
          <a:lstStyle/>
          <a:p>
            <a:r>
              <a:rPr lang="en-US" dirty="0" err="1"/>
              <a:t>Activité</a:t>
            </a:r>
            <a:r>
              <a:rPr lang="en-US" dirty="0"/>
              <a:t> AA. </a:t>
            </a:r>
            <a:r>
              <a:rPr lang="en-US" dirty="0" err="1"/>
              <a:t>Clôture</a:t>
            </a:r>
            <a:endParaRPr lang="en-US" dirty="0"/>
          </a:p>
        </p:txBody>
      </p:sp>
      <p:sp>
        <p:nvSpPr>
          <p:cNvPr id="6" name="Content Placeholder 5">
            <a:extLst>
              <a:ext uri="{FF2B5EF4-FFF2-40B4-BE49-F238E27FC236}">
                <a16:creationId xmlns:a16="http://schemas.microsoft.com/office/drawing/2014/main" id="{D7E8ADA7-C7A4-4596-859A-BB249A3C480A}"/>
              </a:ext>
            </a:extLst>
          </p:cNvPr>
          <p:cNvSpPr>
            <a:spLocks noGrp="1"/>
          </p:cNvSpPr>
          <p:nvPr>
            <p:ph idx="1"/>
          </p:nvPr>
        </p:nvSpPr>
        <p:spPr/>
        <p:txBody>
          <a:bodyPr/>
          <a:lstStyle/>
          <a:p>
            <a:r>
              <a:rPr lang="fr-FR" dirty="0"/>
              <a:t>Chaque participant doit partager une phrase sur la manière dont ce qu'il a appris au cours de cette formation aura un impact sur ses actions à l'avenir.</a:t>
            </a:r>
            <a:r>
              <a:rPr lang="en-US" dirty="0"/>
              <a:t> </a:t>
            </a:r>
          </a:p>
          <a:p>
            <a:r>
              <a:rPr lang="fr-FR" dirty="0">
                <a:solidFill>
                  <a:srgbClr val="00B050"/>
                </a:solidFill>
                <a:highlight>
                  <a:srgbClr val="FFFF00"/>
                </a:highlight>
              </a:rPr>
              <a:t>Fournissez un lien vers le post-test ici</a:t>
            </a:r>
            <a:endParaRPr lang="en-US" dirty="0">
              <a:solidFill>
                <a:srgbClr val="00B050"/>
              </a:solidFill>
              <a:highlight>
                <a:srgbClr val="FFFF00"/>
              </a:highlight>
            </a:endParaRPr>
          </a:p>
          <a:p>
            <a:r>
              <a:rPr lang="fr-FR" dirty="0">
                <a:solidFill>
                  <a:srgbClr val="00B050"/>
                </a:solidFill>
                <a:highlight>
                  <a:srgbClr val="FFFF00"/>
                </a:highlight>
              </a:rPr>
              <a:t>Fournissez un lien vers l'évaluation ici</a:t>
            </a:r>
            <a:endParaRPr lang="en-US" dirty="0">
              <a:solidFill>
                <a:srgbClr val="00B050"/>
              </a:solidFill>
              <a:highlight>
                <a:srgbClr val="FFFF00"/>
              </a:highlight>
            </a:endParaRPr>
          </a:p>
        </p:txBody>
      </p:sp>
      <p:sp>
        <p:nvSpPr>
          <p:cNvPr id="5" name="Star: 5 Points 4">
            <a:extLst>
              <a:ext uri="{FF2B5EF4-FFF2-40B4-BE49-F238E27FC236}">
                <a16:creationId xmlns:a16="http://schemas.microsoft.com/office/drawing/2014/main" id="{08FACCE5-80D3-4201-899D-137307E35488}"/>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0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Bon nombre des déclarations les plus difficiles décrivent la violence / les abus</a:t>
            </a:r>
            <a:endParaRPr lang="en-US" dirty="0"/>
          </a:p>
        </p:txBody>
      </p:sp>
      <p:sp>
        <p:nvSpPr>
          <p:cNvPr id="3" name="Text Placeholder 2"/>
          <p:cNvSpPr>
            <a:spLocks noGrp="1"/>
          </p:cNvSpPr>
          <p:nvPr>
            <p:ph idx="1"/>
          </p:nvPr>
        </p:nvSpPr>
        <p:spPr>
          <a:xfrm>
            <a:off x="838200" y="1636730"/>
            <a:ext cx="10515600" cy="4965238"/>
          </a:xfrm>
        </p:spPr>
        <p:txBody>
          <a:bodyPr>
            <a:normAutofit/>
          </a:bodyPr>
          <a:lstStyle/>
          <a:p>
            <a:pPr marL="0" indent="0">
              <a:buNone/>
            </a:pPr>
            <a:r>
              <a:rPr lang="fr-FR" dirty="0"/>
              <a:t>Bien que la violence soit courante, il peut être incroyablement difficile d'en parler.</a:t>
            </a:r>
          </a:p>
          <a:p>
            <a:pPr marL="0" indent="0">
              <a:buNone/>
            </a:pPr>
            <a:r>
              <a:rPr lang="fr-FR" b="1" dirty="0"/>
              <a:t>Définition de la violence basée sur le genre (VBG) : </a:t>
            </a:r>
            <a:r>
              <a:rPr lang="fr-FR" dirty="0"/>
              <a:t>violence dirigée contre un individu en raison de son sexe biologique, de son identité de genre ou de son adhésion perçue aux normes socialement définies de masculinité et de féminité. Cela comprend les abus physiques, sexuels et psychologiques ; des menaces ; coercition; privation arbitraire de liberté ; et la privation économique, qu'elle se produise dans la vie publique ou privée.</a:t>
            </a:r>
          </a:p>
          <a:p>
            <a:pPr marL="0" indent="0">
              <a:buNone/>
            </a:pPr>
            <a:r>
              <a:rPr lang="fr-FR" sz="1700" dirty="0"/>
              <a:t>Définition adaptée de Violence basée sur le genre et VIH: Un guide de programme pour l'intégration de la prévention et de la réponse à la violence basée sur le genre dans les programmes PEPFAR</a:t>
            </a:r>
            <a:endParaRPr lang="en-US" sz="1700" dirty="0"/>
          </a:p>
        </p:txBody>
      </p:sp>
    </p:spTree>
    <p:extLst>
      <p:ext uri="{BB962C8B-B14F-4D97-AF65-F5344CB8AC3E}">
        <p14:creationId xmlns:p14="http://schemas.microsoft.com/office/powerpoint/2010/main" val="205298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7E99-8A42-4188-8867-0CE9B8552D88}"/>
              </a:ext>
            </a:extLst>
          </p:cNvPr>
          <p:cNvSpPr>
            <a:spLocks noGrp="1"/>
          </p:cNvSpPr>
          <p:nvPr>
            <p:ph type="title"/>
          </p:nvPr>
        </p:nvSpPr>
        <p:spPr>
          <a:xfrm>
            <a:off x="838199" y="588494"/>
            <a:ext cx="10091057" cy="800039"/>
          </a:xfrm>
        </p:spPr>
        <p:txBody>
          <a:bodyPr>
            <a:noAutofit/>
          </a:bodyPr>
          <a:lstStyle/>
          <a:p>
            <a:r>
              <a:rPr lang="fr-FR" dirty="0"/>
              <a:t>Activité D. Réfléchir à des exemples de VBG</a:t>
            </a:r>
          </a:p>
        </p:txBody>
      </p:sp>
      <p:sp>
        <p:nvSpPr>
          <p:cNvPr id="3" name="Text Placeholder 2">
            <a:extLst>
              <a:ext uri="{FF2B5EF4-FFF2-40B4-BE49-F238E27FC236}">
                <a16:creationId xmlns:a16="http://schemas.microsoft.com/office/drawing/2014/main" id="{E00FA3F9-7F2A-44E2-8004-E05998238411}"/>
              </a:ext>
            </a:extLst>
          </p:cNvPr>
          <p:cNvSpPr>
            <a:spLocks noGrp="1"/>
          </p:cNvSpPr>
          <p:nvPr>
            <p:ph idx="1"/>
          </p:nvPr>
        </p:nvSpPr>
        <p:spPr>
          <a:xfrm>
            <a:off x="838200" y="1636730"/>
            <a:ext cx="8543925" cy="4932746"/>
          </a:xfrm>
        </p:spPr>
        <p:txBody>
          <a:bodyPr/>
          <a:lstStyle/>
          <a:p>
            <a:r>
              <a:rPr lang="en-US" dirty="0"/>
              <a:t>Physique</a:t>
            </a:r>
          </a:p>
          <a:p>
            <a:r>
              <a:rPr lang="en-US" dirty="0" err="1"/>
              <a:t>Sexuelle</a:t>
            </a:r>
            <a:endParaRPr lang="en-US" dirty="0"/>
          </a:p>
          <a:p>
            <a:r>
              <a:rPr lang="en-US" dirty="0" err="1"/>
              <a:t>Psychologique</a:t>
            </a:r>
            <a:r>
              <a:rPr lang="en-US" dirty="0"/>
              <a:t> / </a:t>
            </a:r>
            <a:r>
              <a:rPr lang="en-US" dirty="0" err="1"/>
              <a:t>émotionnelle</a:t>
            </a:r>
            <a:endParaRPr lang="en-US" dirty="0"/>
          </a:p>
          <a:p>
            <a:r>
              <a:rPr lang="en-US" dirty="0" err="1"/>
              <a:t>Économique</a:t>
            </a:r>
            <a:endParaRPr lang="en-US" dirty="0"/>
          </a:p>
          <a:p>
            <a:r>
              <a:rPr lang="fr-FR" dirty="0"/>
              <a:t>Autres violations des droits de l'homme</a:t>
            </a:r>
          </a:p>
        </p:txBody>
      </p:sp>
      <p:sp>
        <p:nvSpPr>
          <p:cNvPr id="6" name="Star: 5 Points 5">
            <a:extLst>
              <a:ext uri="{FF2B5EF4-FFF2-40B4-BE49-F238E27FC236}">
                <a16:creationId xmlns:a16="http://schemas.microsoft.com/office/drawing/2014/main" id="{4651005A-0CAB-49BE-9ED8-0C4912503771}"/>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18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8C81-9277-4CD4-92FC-2895EF13CAAF}"/>
              </a:ext>
            </a:extLst>
          </p:cNvPr>
          <p:cNvSpPr>
            <a:spLocks noGrp="1"/>
          </p:cNvSpPr>
          <p:nvPr>
            <p:ph type="title"/>
          </p:nvPr>
        </p:nvSpPr>
        <p:spPr/>
        <p:txBody>
          <a:bodyPr/>
          <a:lstStyle/>
          <a:p>
            <a:r>
              <a:rPr lang="fr-FR" dirty="0"/>
              <a:t>Activité D. Réfléchir à des exemples de VBG</a:t>
            </a:r>
          </a:p>
        </p:txBody>
      </p:sp>
      <p:sp>
        <p:nvSpPr>
          <p:cNvPr id="3" name="Text Placeholder 2">
            <a:extLst>
              <a:ext uri="{FF2B5EF4-FFF2-40B4-BE49-F238E27FC236}">
                <a16:creationId xmlns:a16="http://schemas.microsoft.com/office/drawing/2014/main" id="{947C25B1-BE5E-46D9-AD75-21C5FB11D2DE}"/>
              </a:ext>
            </a:extLst>
          </p:cNvPr>
          <p:cNvSpPr>
            <a:spLocks noGrp="1"/>
          </p:cNvSpPr>
          <p:nvPr>
            <p:ph idx="1"/>
          </p:nvPr>
        </p:nvSpPr>
        <p:spPr/>
        <p:txBody>
          <a:bodyPr>
            <a:normAutofit fontScale="85000" lnSpcReduction="20000"/>
          </a:bodyPr>
          <a:lstStyle/>
          <a:p>
            <a:pPr>
              <a:lnSpc>
                <a:spcPct val="115000"/>
              </a:lnSpc>
              <a:spcBef>
                <a:spcPts val="1200"/>
              </a:spcBef>
            </a:pPr>
            <a:r>
              <a:rPr lang="en-US" b="1" dirty="0"/>
              <a:t>Physique : </a:t>
            </a:r>
            <a:r>
              <a:rPr lang="fr-FR" dirty="0"/>
              <a:t>donner des coups de pied, frapper, étouffer, utiliser une arme, brûler, forcer quelqu'un à consommer de la drogue</a:t>
            </a:r>
            <a:endParaRPr lang="en-US" dirty="0"/>
          </a:p>
          <a:p>
            <a:pPr>
              <a:lnSpc>
                <a:spcPct val="115000"/>
              </a:lnSpc>
              <a:spcBef>
                <a:spcPts val="1200"/>
              </a:spcBef>
            </a:pPr>
            <a:r>
              <a:rPr lang="en-US" b="1" dirty="0" err="1"/>
              <a:t>Sexuelle</a:t>
            </a:r>
            <a:r>
              <a:rPr lang="en-US" b="1" dirty="0"/>
              <a:t> : </a:t>
            </a:r>
            <a:r>
              <a:rPr lang="fr-FR" dirty="0"/>
              <a:t>forcer quelqu'un à se livrer à un acte sexuel non désiré, y compris des rapports sexuels sans préservatif</a:t>
            </a:r>
            <a:endParaRPr lang="en-US" dirty="0"/>
          </a:p>
          <a:p>
            <a:pPr>
              <a:lnSpc>
                <a:spcPct val="115000"/>
              </a:lnSpc>
              <a:spcBef>
                <a:spcPts val="1200"/>
              </a:spcBef>
            </a:pPr>
            <a:r>
              <a:rPr lang="en-US" b="1" dirty="0" err="1"/>
              <a:t>Psychologique</a:t>
            </a:r>
            <a:r>
              <a:rPr lang="en-US" b="1" dirty="0"/>
              <a:t> / </a:t>
            </a:r>
            <a:r>
              <a:rPr lang="fr-FR" b="1" dirty="0"/>
              <a:t>émotionnelle : </a:t>
            </a:r>
            <a:r>
              <a:rPr lang="fr-FR" dirty="0"/>
              <a:t>humiliation, insultes, vous faire sentir inutile ou effrayé, contrôler vos mouvements, menaces (y compris prendre la garde des enfants</a:t>
            </a:r>
            <a:r>
              <a:rPr lang="en-US" dirty="0"/>
              <a:t>)</a:t>
            </a:r>
          </a:p>
          <a:p>
            <a:pPr>
              <a:lnSpc>
                <a:spcPct val="115000"/>
              </a:lnSpc>
              <a:spcBef>
                <a:spcPts val="1200"/>
              </a:spcBef>
            </a:pPr>
            <a:r>
              <a:rPr lang="en-US" b="1" dirty="0" err="1"/>
              <a:t>Économique</a:t>
            </a:r>
            <a:r>
              <a:rPr lang="en-US" b="1" dirty="0"/>
              <a:t> : </a:t>
            </a:r>
            <a:r>
              <a:rPr lang="fr-FR" dirty="0"/>
              <a:t>utiliser des ressources ou accéder aux nécessités pour contrôler ou punir quelqu'un, faire du chantage, ne pas payer pour des services</a:t>
            </a:r>
            <a:endParaRPr lang="en-US" dirty="0"/>
          </a:p>
          <a:p>
            <a:pPr>
              <a:lnSpc>
                <a:spcPct val="115000"/>
              </a:lnSpc>
              <a:spcBef>
                <a:spcPts val="1200"/>
              </a:spcBef>
            </a:pPr>
            <a:r>
              <a:rPr lang="fr-FR" b="1" dirty="0"/>
              <a:t>Autres violations des droits humains </a:t>
            </a:r>
            <a:r>
              <a:rPr lang="en-US" dirty="0"/>
              <a:t>: </a:t>
            </a:r>
            <a:r>
              <a:rPr lang="fr-FR" dirty="0"/>
              <a:t>arrêtés arbitrairement, détenus, arrêtés pour possession de préservatifs</a:t>
            </a:r>
            <a:endParaRPr lang="en-US" dirty="0"/>
          </a:p>
          <a:p>
            <a:endParaRPr lang="fr-FR" dirty="0"/>
          </a:p>
        </p:txBody>
      </p:sp>
      <p:sp>
        <p:nvSpPr>
          <p:cNvPr id="4" name="Star: 5 Points 3">
            <a:extLst>
              <a:ext uri="{FF2B5EF4-FFF2-40B4-BE49-F238E27FC236}">
                <a16:creationId xmlns:a16="http://schemas.microsoft.com/office/drawing/2014/main" id="{808B5E9E-2517-4514-9CD2-C02A546AFBB8}"/>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8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7067-5864-4C18-9C79-E254B7423D4D}"/>
              </a:ext>
            </a:extLst>
          </p:cNvPr>
          <p:cNvSpPr>
            <a:spLocks noGrp="1"/>
          </p:cNvSpPr>
          <p:nvPr>
            <p:ph type="title"/>
          </p:nvPr>
        </p:nvSpPr>
        <p:spPr>
          <a:xfrm>
            <a:off x="838200" y="836691"/>
            <a:ext cx="10774680" cy="800039"/>
          </a:xfrm>
        </p:spPr>
        <p:txBody>
          <a:bodyPr>
            <a:normAutofit fontScale="90000"/>
          </a:bodyPr>
          <a:lstStyle/>
          <a:p>
            <a:r>
              <a:rPr lang="fr-FR" dirty="0"/>
              <a:t>Les abus, basés sur les écarts de pouvoir (qu'ils soient ou non fondés sur le sexe), peuvent également survenir au sein d'un établissement de soins de santé</a:t>
            </a:r>
          </a:p>
        </p:txBody>
      </p:sp>
      <p:sp>
        <p:nvSpPr>
          <p:cNvPr id="3" name="Text Placeholder 2">
            <a:extLst>
              <a:ext uri="{FF2B5EF4-FFF2-40B4-BE49-F238E27FC236}">
                <a16:creationId xmlns:a16="http://schemas.microsoft.com/office/drawing/2014/main" id="{76B3F05D-94F5-49C5-AF32-7FD141F8F5F8}"/>
              </a:ext>
            </a:extLst>
          </p:cNvPr>
          <p:cNvSpPr>
            <a:spLocks noGrp="1"/>
          </p:cNvSpPr>
          <p:nvPr>
            <p:ph idx="1"/>
          </p:nvPr>
        </p:nvSpPr>
        <p:spPr>
          <a:xfrm>
            <a:off x="838200" y="1783034"/>
            <a:ext cx="10515600" cy="4932746"/>
          </a:xfrm>
        </p:spPr>
        <p:txBody>
          <a:bodyPr/>
          <a:lstStyle/>
          <a:p>
            <a:r>
              <a:rPr lang="fr-FR" dirty="0"/>
              <a:t>Refus de traitement ou d'autres services</a:t>
            </a:r>
            <a:r>
              <a:rPr lang="en-US" dirty="0"/>
              <a:t>      </a:t>
            </a:r>
          </a:p>
          <a:p>
            <a:r>
              <a:rPr lang="fr-FR" dirty="0"/>
              <a:t>Divulgation forcée / non autorisée de renseignements personnels</a:t>
            </a:r>
            <a:r>
              <a:rPr lang="en-US" dirty="0"/>
              <a:t>              </a:t>
            </a:r>
          </a:p>
          <a:p>
            <a:r>
              <a:rPr lang="fr-FR" dirty="0"/>
              <a:t>Non-obtention du consentement pour la participation aux tests d'index / notification des partenaires</a:t>
            </a:r>
            <a:endParaRPr lang="en-US" dirty="0"/>
          </a:p>
          <a:p>
            <a:r>
              <a:rPr lang="en-US" dirty="0" err="1"/>
              <a:t>Traitement</a:t>
            </a:r>
            <a:r>
              <a:rPr lang="en-US" dirty="0"/>
              <a:t> </a:t>
            </a:r>
            <a:r>
              <a:rPr lang="en-US" dirty="0" err="1"/>
              <a:t>stigmatisant</a:t>
            </a:r>
            <a:r>
              <a:rPr lang="en-US" dirty="0"/>
              <a:t> des </a:t>
            </a:r>
            <a:r>
              <a:rPr lang="en-US" dirty="0" err="1"/>
              <a:t>prestataires</a:t>
            </a:r>
            <a:r>
              <a:rPr lang="en-US" dirty="0"/>
              <a:t>                           </a:t>
            </a:r>
          </a:p>
          <a:p>
            <a:r>
              <a:rPr lang="fr-FR" dirty="0"/>
              <a:t>Partage des informations des clients ou des informations sur leurs partenaires désignés avec les autorités</a:t>
            </a:r>
          </a:p>
        </p:txBody>
      </p:sp>
    </p:spTree>
    <p:extLst>
      <p:ext uri="{BB962C8B-B14F-4D97-AF65-F5344CB8AC3E}">
        <p14:creationId xmlns:p14="http://schemas.microsoft.com/office/powerpoint/2010/main" val="8685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480920"/>
            <a:ext cx="10515600" cy="800039"/>
          </a:xfrm>
        </p:spPr>
        <p:txBody>
          <a:bodyPr/>
          <a:lstStyle/>
          <a:p>
            <a:r>
              <a:rPr lang="fr-FR" dirty="0"/>
              <a:t>La violence affecte l'épidémie de VIH</a:t>
            </a:r>
            <a:endParaRPr lang="en-US" dirty="0"/>
          </a:p>
        </p:txBody>
      </p:sp>
      <p:sp>
        <p:nvSpPr>
          <p:cNvPr id="6" name="Text Placeholder 2"/>
          <p:cNvSpPr>
            <a:spLocks noGrp="1"/>
          </p:cNvSpPr>
          <p:nvPr>
            <p:ph idx="1"/>
          </p:nvPr>
        </p:nvSpPr>
        <p:spPr>
          <a:xfrm>
            <a:off x="838201" y="1529156"/>
            <a:ext cx="4390292" cy="4632776"/>
          </a:xfrm>
        </p:spPr>
        <p:txBody>
          <a:bodyPr>
            <a:normAutofit lnSpcReduction="10000"/>
          </a:bodyPr>
          <a:lstStyle/>
          <a:p>
            <a:pPr marL="0" indent="0">
              <a:buNone/>
            </a:pPr>
            <a:r>
              <a:rPr lang="en-US" dirty="0"/>
              <a:t>Violence :</a:t>
            </a:r>
          </a:p>
          <a:p>
            <a:pPr>
              <a:spcBef>
                <a:spcPts val="1200"/>
              </a:spcBef>
            </a:pPr>
            <a:r>
              <a:rPr lang="fr-FR" dirty="0"/>
              <a:t>Augmente la vulnérabilité au VIH</a:t>
            </a:r>
            <a:r>
              <a:rPr lang="en-US" baseline="30000" dirty="0"/>
              <a:t>1-7</a:t>
            </a:r>
          </a:p>
          <a:p>
            <a:pPr>
              <a:spcBef>
                <a:spcPts val="1200"/>
              </a:spcBef>
            </a:pPr>
            <a:r>
              <a:rPr lang="fr-FR" dirty="0"/>
              <a:t>Diminue l'adoption et la divulgation des tests</a:t>
            </a:r>
            <a:r>
              <a:rPr lang="en-US" baseline="30000" dirty="0"/>
              <a:t>8</a:t>
            </a:r>
          </a:p>
          <a:p>
            <a:pPr>
              <a:spcBef>
                <a:spcPts val="1200"/>
              </a:spcBef>
            </a:pPr>
            <a:r>
              <a:rPr lang="en-US" dirty="0" err="1"/>
              <a:t>Diminue</a:t>
            </a:r>
            <a:r>
              <a:rPr lang="en-US" dirty="0"/>
              <a:t> </a:t>
            </a:r>
            <a:r>
              <a:rPr lang="en-US" dirty="0" err="1"/>
              <a:t>l'adhésion</a:t>
            </a:r>
            <a:r>
              <a:rPr lang="en-US" dirty="0"/>
              <a:t> au TAR</a:t>
            </a:r>
            <a:r>
              <a:rPr lang="en-US" baseline="30000" dirty="0"/>
              <a:t>8-11</a:t>
            </a:r>
          </a:p>
          <a:p>
            <a:pPr>
              <a:spcBef>
                <a:spcPts val="1200"/>
              </a:spcBef>
            </a:pPr>
            <a:r>
              <a:rPr lang="fr-FR" dirty="0"/>
              <a:t>Provoque une foule d'autres problèmes de santé</a:t>
            </a:r>
            <a:r>
              <a:rPr lang="en-US" baseline="30000" dirty="0"/>
              <a:t>12</a:t>
            </a:r>
          </a:p>
        </p:txBody>
      </p:sp>
      <p:pic>
        <p:nvPicPr>
          <p:cNvPr id="7" name="Picture 6">
            <a:extLst>
              <a:ext uri="{FF2B5EF4-FFF2-40B4-BE49-F238E27FC236}">
                <a16:creationId xmlns:a16="http://schemas.microsoft.com/office/drawing/2014/main" id="{E52F0023-C204-4AA5-A07D-6206BB83633A}"/>
              </a:ext>
            </a:extLst>
          </p:cNvPr>
          <p:cNvPicPr/>
          <p:nvPr/>
        </p:nvPicPr>
        <p:blipFill rotWithShape="1">
          <a:blip r:embed="rId3" cstate="print">
            <a:extLst>
              <a:ext uri="{28A0092B-C50C-407E-A947-70E740481C1C}">
                <a14:useLocalDpi xmlns:a14="http://schemas.microsoft.com/office/drawing/2010/main"/>
              </a:ext>
            </a:extLst>
          </a:blip>
          <a:srcRect l="4757"/>
          <a:stretch/>
        </p:blipFill>
        <p:spPr bwMode="auto">
          <a:xfrm>
            <a:off x="5564099" y="1529156"/>
            <a:ext cx="6272298" cy="4456147"/>
          </a:xfrm>
          <a:prstGeom prst="rect">
            <a:avLst/>
          </a:prstGeom>
          <a:noFill/>
          <a:ln>
            <a:noFill/>
          </a:ln>
        </p:spPr>
      </p:pic>
      <p:sp>
        <p:nvSpPr>
          <p:cNvPr id="9" name="Text Placeholder 2">
            <a:extLst>
              <a:ext uri="{FF2B5EF4-FFF2-40B4-BE49-F238E27FC236}">
                <a16:creationId xmlns:a16="http://schemas.microsoft.com/office/drawing/2014/main" id="{4ED98B1F-C753-4467-9316-BC9C44AF39BC}"/>
              </a:ext>
            </a:extLst>
          </p:cNvPr>
          <p:cNvSpPr txBox="1">
            <a:spLocks/>
          </p:cNvSpPr>
          <p:nvPr/>
        </p:nvSpPr>
        <p:spPr>
          <a:xfrm>
            <a:off x="1158528" y="6160296"/>
            <a:ext cx="10515601" cy="693941"/>
          </a:xfrm>
          <a:prstGeom prst="rect">
            <a:avLst/>
          </a:prstGeom>
        </p:spPr>
        <p:txBody>
          <a:bodyPr vert="horz"/>
          <a:lstStyle>
            <a:lvl1pPr marL="342900" indent="-342900" algn="l" defTabSz="457200" rtl="0" eaLnBrk="1" latinLnBrk="0" hangingPunct="1">
              <a:lnSpc>
                <a:spcPts val="3000"/>
              </a:lnSpc>
              <a:spcBef>
                <a:spcPts val="1200"/>
              </a:spcBef>
              <a:buClr>
                <a:srgbClr val="EF9930"/>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Clr>
                <a:srgbClr val="EF9930"/>
              </a:buClr>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Clr>
                <a:srgbClr val="EF9930"/>
              </a:buClr>
              <a:buSzPct val="83000"/>
              <a:buFont typeface="Calibri" panose="020F0502020204030204" pitchFamily="34" charset="0"/>
              <a:buChar char="‐"/>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pPr>
            <a:r>
              <a:rPr lang="en-US" sz="1200" dirty="0">
                <a:latin typeface="+mj-lt"/>
              </a:rPr>
              <a:t>Sources : 1. Beattie et al., 2015.  2. Decker et al., 2013.  3. Decker et al., 2015.  4. Decker et al., 2016.  5. </a:t>
            </a:r>
            <a:r>
              <a:rPr lang="en-US" sz="1200" dirty="0" err="1">
                <a:latin typeface="+mj-lt"/>
              </a:rPr>
              <a:t>Dunkle</a:t>
            </a:r>
            <a:r>
              <a:rPr lang="en-US" sz="1200" dirty="0">
                <a:latin typeface="+mj-lt"/>
              </a:rPr>
              <a:t> &amp; Decker, 2013. 6. </a:t>
            </a:r>
            <a:r>
              <a:rPr lang="en-US" sz="1200" dirty="0" err="1">
                <a:latin typeface="+mj-lt"/>
              </a:rPr>
              <a:t>Lunze</a:t>
            </a:r>
            <a:r>
              <a:rPr lang="en-US" sz="1200" dirty="0">
                <a:latin typeface="+mj-lt"/>
              </a:rPr>
              <a:t> et al., 2016.  7. Wheeler et al., 2014.  8. Schafer et al., 2012.  9. </a:t>
            </a:r>
            <a:r>
              <a:rPr lang="en-US" sz="1200" dirty="0" err="1">
                <a:latin typeface="+mj-lt"/>
              </a:rPr>
              <a:t>Machtinger</a:t>
            </a:r>
            <a:r>
              <a:rPr lang="en-US" sz="1200" dirty="0">
                <a:latin typeface="+mj-lt"/>
              </a:rPr>
              <a:t> et al., 2012.  10. Mendoza et al., 2017.  11. </a:t>
            </a:r>
            <a:r>
              <a:rPr lang="en-US" sz="1200" dirty="0" err="1">
                <a:latin typeface="+mj-lt"/>
              </a:rPr>
              <a:t>Zullinger</a:t>
            </a:r>
            <a:r>
              <a:rPr lang="en-US" sz="1200" dirty="0">
                <a:latin typeface="+mj-lt"/>
              </a:rPr>
              <a:t> et al., 2015.  </a:t>
            </a:r>
            <a:br>
              <a:rPr lang="en-US" sz="1200" dirty="0">
                <a:latin typeface="+mj-lt"/>
              </a:rPr>
            </a:br>
            <a:r>
              <a:rPr lang="en-US" sz="1200" dirty="0">
                <a:latin typeface="+mj-lt"/>
              </a:rPr>
              <a:t>12. World Health Organization (WHO), 2013.</a:t>
            </a:r>
          </a:p>
        </p:txBody>
      </p:sp>
    </p:spTree>
    <p:extLst>
      <p:ext uri="{BB962C8B-B14F-4D97-AF65-F5344CB8AC3E}">
        <p14:creationId xmlns:p14="http://schemas.microsoft.com/office/powerpoint/2010/main" val="101048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3" name="Title 2">
            <a:extLst>
              <a:ext uri="{FF2B5EF4-FFF2-40B4-BE49-F238E27FC236}">
                <a16:creationId xmlns:a16="http://schemas.microsoft.com/office/drawing/2014/main" id="{660958A6-3FC3-4E75-A4FC-F8CAF83FA50C}"/>
              </a:ext>
            </a:extLst>
          </p:cNvPr>
          <p:cNvSpPr>
            <a:spLocks noGrp="1"/>
          </p:cNvSpPr>
          <p:nvPr>
            <p:ph type="title"/>
          </p:nvPr>
        </p:nvSpPr>
        <p:spPr>
          <a:xfrm>
            <a:off x="838200" y="588494"/>
            <a:ext cx="9469582" cy="800039"/>
          </a:xfrm>
        </p:spPr>
        <p:txBody>
          <a:bodyPr>
            <a:normAutofit fontScale="90000"/>
          </a:bodyPr>
          <a:lstStyle/>
          <a:p>
            <a:r>
              <a:rPr lang="fr-FR" dirty="0"/>
              <a:t>Effets de la VPI sur la capacité des femmes à utiliser la prophylaxie </a:t>
            </a:r>
            <a:r>
              <a:rPr lang="fr-FR" dirty="0" err="1"/>
              <a:t>pré-exposition</a:t>
            </a:r>
            <a:r>
              <a:rPr lang="fr-FR" dirty="0"/>
              <a:t> (</a:t>
            </a:r>
            <a:r>
              <a:rPr lang="fr-FR" dirty="0" err="1"/>
              <a:t>PrEP</a:t>
            </a:r>
            <a:r>
              <a:rPr lang="fr-FR" dirty="0"/>
              <a:t>)</a:t>
            </a:r>
            <a:endParaRPr lang="en-US" dirty="0"/>
          </a:p>
        </p:txBody>
      </p:sp>
      <p:sp>
        <p:nvSpPr>
          <p:cNvPr id="4" name="Content Placeholder 3">
            <a:extLst>
              <a:ext uri="{FF2B5EF4-FFF2-40B4-BE49-F238E27FC236}">
                <a16:creationId xmlns:a16="http://schemas.microsoft.com/office/drawing/2014/main" id="{7A4FD89A-99ED-45D4-8B3B-5758D46F2866}"/>
              </a:ext>
            </a:extLst>
          </p:cNvPr>
          <p:cNvSpPr>
            <a:spLocks noGrp="1"/>
          </p:cNvSpPr>
          <p:nvPr>
            <p:ph idx="1"/>
          </p:nvPr>
        </p:nvSpPr>
        <p:spPr>
          <a:xfrm>
            <a:off x="838200" y="1636730"/>
            <a:ext cx="8991600" cy="5055015"/>
          </a:xfrm>
        </p:spPr>
        <p:txBody>
          <a:bodyPr/>
          <a:lstStyle/>
          <a:p>
            <a:pPr lvl="0"/>
            <a:r>
              <a:rPr lang="fr-FR" dirty="0"/>
              <a:t>La violence entre partenaires intimes est associée à </a:t>
            </a:r>
            <a:r>
              <a:rPr lang="en-US" dirty="0"/>
              <a:t>:</a:t>
            </a:r>
          </a:p>
          <a:p>
            <a:pPr lvl="1"/>
            <a:r>
              <a:rPr lang="fr-FR" dirty="0"/>
              <a:t>Absorption orale plus faible de la </a:t>
            </a:r>
            <a:r>
              <a:rPr lang="fr-FR" dirty="0" err="1"/>
              <a:t>PrEP</a:t>
            </a:r>
            <a:r>
              <a:rPr lang="en-US" baseline="30000" dirty="0"/>
              <a:t>1</a:t>
            </a:r>
            <a:r>
              <a:rPr lang="en-US" dirty="0"/>
              <a:t> </a:t>
            </a:r>
          </a:p>
          <a:p>
            <a:pPr lvl="1"/>
            <a:r>
              <a:rPr lang="fr-FR" dirty="0"/>
              <a:t>Augmentation de l'interruption de la </a:t>
            </a:r>
            <a:r>
              <a:rPr lang="fr-FR" dirty="0" err="1"/>
              <a:t>PrEP</a:t>
            </a:r>
            <a:r>
              <a:rPr lang="en-US" baseline="30000" dirty="0"/>
              <a:t>2</a:t>
            </a:r>
          </a:p>
          <a:p>
            <a:pPr lvl="1"/>
            <a:r>
              <a:rPr lang="fr-FR" dirty="0"/>
              <a:t>Faible adhérence à l'utilisation de la </a:t>
            </a:r>
            <a:r>
              <a:rPr lang="fr-FR" dirty="0" err="1"/>
              <a:t>PrEP</a:t>
            </a:r>
            <a:r>
              <a:rPr lang="fr-FR" dirty="0"/>
              <a:t> orale et de l'anneau vaginal</a:t>
            </a:r>
            <a:r>
              <a:rPr lang="en-US" baseline="30000" dirty="0"/>
              <a:t>3,4</a:t>
            </a:r>
            <a:endParaRPr lang="en-US" dirty="0"/>
          </a:p>
          <a:p>
            <a:pPr>
              <a:spcBef>
                <a:spcPts val="2400"/>
              </a:spcBef>
            </a:pPr>
            <a:r>
              <a:rPr lang="en-US" dirty="0"/>
              <a:t>Recherche qualitative</a:t>
            </a:r>
          </a:p>
          <a:p>
            <a:pPr lvl="1"/>
            <a:r>
              <a:rPr lang="fr-FR" dirty="0"/>
              <a:t>La VPI a entraîné du stress et l’oubli de prendre des pilules, quitter la maison sans pilules et les partenaires jetant des pilules</a:t>
            </a:r>
            <a:r>
              <a:rPr lang="en-US" baseline="30000" dirty="0"/>
              <a:t>4</a:t>
            </a:r>
            <a:br>
              <a:rPr lang="en-US" dirty="0"/>
            </a:br>
            <a:endParaRPr lang="en-US" sz="1200" dirty="0"/>
          </a:p>
          <a:p>
            <a:pPr marL="280988" indent="-227013">
              <a:spcBef>
                <a:spcPts val="300"/>
              </a:spcBef>
              <a:buClrTx/>
              <a:buFont typeface="+mj-lt"/>
              <a:buAutoNum type="arabicPeriod"/>
            </a:pPr>
            <a:r>
              <a:rPr lang="en-US" sz="1200" dirty="0">
                <a:solidFill>
                  <a:schemeClr val="tx1"/>
                </a:solidFill>
              </a:rPr>
              <a:t>Lanham et al., 2019.</a:t>
            </a:r>
          </a:p>
          <a:p>
            <a:pPr marL="280988" indent="-227013">
              <a:spcBef>
                <a:spcPts val="300"/>
              </a:spcBef>
              <a:buClrTx/>
              <a:buFont typeface="+mj-lt"/>
              <a:buAutoNum type="arabicPeriod"/>
            </a:pPr>
            <a:r>
              <a:rPr lang="en-US" sz="1200" dirty="0">
                <a:solidFill>
                  <a:schemeClr val="tx1"/>
                </a:solidFill>
              </a:rPr>
              <a:t>Cabral et al., 2018.</a:t>
            </a:r>
          </a:p>
          <a:p>
            <a:pPr marL="280988" indent="-227013">
              <a:spcBef>
                <a:spcPts val="300"/>
              </a:spcBef>
              <a:buClrTx/>
              <a:buFont typeface="+mj-lt"/>
              <a:buAutoNum type="arabicPeriod"/>
            </a:pPr>
            <a:r>
              <a:rPr lang="en-US" sz="1200" dirty="0" err="1">
                <a:solidFill>
                  <a:schemeClr val="tx1"/>
                </a:solidFill>
              </a:rPr>
              <a:t>Palanee</a:t>
            </a:r>
            <a:r>
              <a:rPr lang="en-US" sz="1200" dirty="0">
                <a:solidFill>
                  <a:schemeClr val="tx1"/>
                </a:solidFill>
              </a:rPr>
              <a:t>-Phillips et al, 2018. </a:t>
            </a:r>
          </a:p>
          <a:p>
            <a:pPr marL="280988" indent="-227013">
              <a:spcBef>
                <a:spcPts val="300"/>
              </a:spcBef>
              <a:buClrTx/>
              <a:buFont typeface="+mj-lt"/>
              <a:buAutoNum type="arabicPeriod"/>
            </a:pPr>
            <a:r>
              <a:rPr lang="en-US" sz="1200" dirty="0">
                <a:solidFill>
                  <a:schemeClr val="tx1"/>
                </a:solidFill>
              </a:rPr>
              <a:t>Roberts et al., 2016.</a:t>
            </a:r>
            <a:endParaRPr lang="en-US" dirty="0"/>
          </a:p>
        </p:txBody>
      </p:sp>
    </p:spTree>
    <p:extLst>
      <p:ext uri="{BB962C8B-B14F-4D97-AF65-F5344CB8AC3E}">
        <p14:creationId xmlns:p14="http://schemas.microsoft.com/office/powerpoint/2010/main" val="397583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2EA3BF-5271-49CF-9DAB-9A8158403333}"/>
              </a:ext>
            </a:extLst>
          </p:cNvPr>
          <p:cNvSpPr>
            <a:spLocks noGrp="1"/>
          </p:cNvSpPr>
          <p:nvPr>
            <p:ph type="pic" sz="quarter" idx="10"/>
          </p:nvPr>
        </p:nvSpPr>
        <p:spPr/>
      </p:sp>
      <p:sp>
        <p:nvSpPr>
          <p:cNvPr id="2" name="Title 1">
            <a:extLst>
              <a:ext uri="{FF2B5EF4-FFF2-40B4-BE49-F238E27FC236}">
                <a16:creationId xmlns:a16="http://schemas.microsoft.com/office/drawing/2014/main" id="{40DC178A-F873-4A16-944E-4630ECBA4020}"/>
              </a:ext>
            </a:extLst>
          </p:cNvPr>
          <p:cNvSpPr>
            <a:spLocks noGrp="1"/>
          </p:cNvSpPr>
          <p:nvPr>
            <p:ph type="title"/>
          </p:nvPr>
        </p:nvSpPr>
        <p:spPr/>
        <p:txBody>
          <a:bodyPr/>
          <a:lstStyle/>
          <a:p>
            <a:r>
              <a:rPr lang="en-US"/>
              <a:t>PRESENTATIONS</a:t>
            </a:r>
            <a:endParaRPr lang="en-US" dirty="0"/>
          </a:p>
        </p:txBody>
      </p:sp>
    </p:spTree>
    <p:extLst>
      <p:ext uri="{BB962C8B-B14F-4D97-AF65-F5344CB8AC3E}">
        <p14:creationId xmlns:p14="http://schemas.microsoft.com/office/powerpoint/2010/main" val="12606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E51E-6CAE-4523-BE42-166F3A407884}"/>
              </a:ext>
            </a:extLst>
          </p:cNvPr>
          <p:cNvSpPr>
            <a:spLocks noGrp="1"/>
          </p:cNvSpPr>
          <p:nvPr>
            <p:ph type="title"/>
          </p:nvPr>
        </p:nvSpPr>
        <p:spPr>
          <a:xfrm>
            <a:off x="838200" y="492695"/>
            <a:ext cx="10515600" cy="800039"/>
          </a:xfrm>
        </p:spPr>
        <p:txBody>
          <a:bodyPr>
            <a:normAutofit fontScale="90000"/>
          </a:bodyPr>
          <a:lstStyle/>
          <a:p>
            <a:r>
              <a:rPr lang="fr-FR" dirty="0"/>
              <a:t>Une répartition disproportionnée du fardeau de la violence parmi les populations clés</a:t>
            </a:r>
            <a:endParaRPr lang="en-US" dirty="0"/>
          </a:p>
        </p:txBody>
      </p:sp>
      <p:sp>
        <p:nvSpPr>
          <p:cNvPr id="3" name="Text Placeholder 2">
            <a:extLst>
              <a:ext uri="{FF2B5EF4-FFF2-40B4-BE49-F238E27FC236}">
                <a16:creationId xmlns:a16="http://schemas.microsoft.com/office/drawing/2014/main" id="{55DD7298-FD8A-418C-8B87-7A79F0CCF4E0}"/>
              </a:ext>
            </a:extLst>
          </p:cNvPr>
          <p:cNvSpPr>
            <a:spLocks noGrp="1"/>
          </p:cNvSpPr>
          <p:nvPr>
            <p:ph idx="1"/>
          </p:nvPr>
        </p:nvSpPr>
        <p:spPr>
          <a:xfrm>
            <a:off x="9237257" y="1636730"/>
            <a:ext cx="2273633" cy="4932746"/>
          </a:xfrm>
        </p:spPr>
        <p:txBody>
          <a:bodyPr>
            <a:normAutofit/>
          </a:bodyPr>
          <a:lstStyle/>
          <a:p>
            <a:pPr marL="0" indent="0">
              <a:buNone/>
            </a:pPr>
            <a:r>
              <a:rPr lang="fr-FR" sz="2000" dirty="0"/>
              <a:t>Des études montrent que les taux de VPI sont similaires ou supérieurs dans les relations sexuelles entre personnes du même sexe que dans les relations hétérosexuelles</a:t>
            </a:r>
            <a:r>
              <a:rPr lang="en-US" sz="2000" baseline="30000" dirty="0"/>
              <a:t>1</a:t>
            </a:r>
            <a:endParaRPr lang="en-US" sz="2000" dirty="0"/>
          </a:p>
        </p:txBody>
      </p:sp>
      <p:sp>
        <p:nvSpPr>
          <p:cNvPr id="5" name="TextBox 4">
            <a:extLst>
              <a:ext uri="{FF2B5EF4-FFF2-40B4-BE49-F238E27FC236}">
                <a16:creationId xmlns:a16="http://schemas.microsoft.com/office/drawing/2014/main" id="{768B668D-3904-47B2-B150-9010FAC31B11}"/>
              </a:ext>
            </a:extLst>
          </p:cNvPr>
          <p:cNvSpPr txBox="1"/>
          <p:nvPr/>
        </p:nvSpPr>
        <p:spPr>
          <a:xfrm>
            <a:off x="9243788" y="5316479"/>
            <a:ext cx="2505079" cy="1200329"/>
          </a:xfrm>
          <a:prstGeom prst="rect">
            <a:avLst/>
          </a:prstGeom>
          <a:noFill/>
        </p:spPr>
        <p:txBody>
          <a:bodyPr wrap="square" rtlCol="0">
            <a:spAutoFit/>
          </a:bodyPr>
          <a:lstStyle/>
          <a:p>
            <a:r>
              <a:rPr lang="fr-FR" sz="1200" dirty="0"/>
              <a:t>Edwards, et al. Violence entre partenaires intimes dans les populations à minorités sexuelles : Une analyse critique de la littérature et un programme de recherche pour l'avenir. 2015</a:t>
            </a:r>
          </a:p>
        </p:txBody>
      </p:sp>
      <p:grpSp>
        <p:nvGrpSpPr>
          <p:cNvPr id="14" name="Group 13">
            <a:extLst>
              <a:ext uri="{FF2B5EF4-FFF2-40B4-BE49-F238E27FC236}">
                <a16:creationId xmlns:a16="http://schemas.microsoft.com/office/drawing/2014/main" id="{17AD9CD1-6686-43E0-B8D5-8A5020D84906}"/>
              </a:ext>
            </a:extLst>
          </p:cNvPr>
          <p:cNvGrpSpPr/>
          <p:nvPr/>
        </p:nvGrpSpPr>
        <p:grpSpPr>
          <a:xfrm>
            <a:off x="935487" y="1417637"/>
            <a:ext cx="8016924" cy="5044663"/>
            <a:chOff x="935487" y="1417637"/>
            <a:chExt cx="8016924" cy="5044663"/>
          </a:xfrm>
        </p:grpSpPr>
        <p:pic>
          <p:nvPicPr>
            <p:cNvPr id="4" name="Picture 3">
              <a:extLst>
                <a:ext uri="{FF2B5EF4-FFF2-40B4-BE49-F238E27FC236}">
                  <a16:creationId xmlns:a16="http://schemas.microsoft.com/office/drawing/2014/main" id="{B67AE23C-BCFE-4C94-8488-D015D16F9F0E}"/>
                </a:ext>
              </a:extLst>
            </p:cNvPr>
            <p:cNvPicPr>
              <a:picLocks noChangeAspect="1"/>
            </p:cNvPicPr>
            <p:nvPr/>
          </p:nvPicPr>
          <p:blipFill>
            <a:blip r:embed="rId3"/>
            <a:stretch>
              <a:fillRect/>
            </a:stretch>
          </p:blipFill>
          <p:spPr>
            <a:xfrm>
              <a:off x="935487" y="1417637"/>
              <a:ext cx="8016924" cy="504466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694120" y="1493238"/>
              <a:ext cx="2175342" cy="1169551"/>
            </a:xfrm>
            <a:prstGeom prst="rect">
              <a:avLst/>
            </a:prstGeom>
            <a:solidFill>
              <a:schemeClr val="bg1"/>
            </a:solidFill>
          </p:spPr>
          <p:txBody>
            <a:bodyPr wrap="square" rtlCol="0">
              <a:spAutoFit/>
            </a:bodyPr>
            <a:lstStyle/>
            <a:p>
              <a:r>
                <a:rPr lang="en-US" sz="1000" b="1" dirty="0">
                  <a:solidFill>
                    <a:srgbClr val="00B0F0"/>
                  </a:solidFill>
                </a:rPr>
                <a:t>UKRAINE</a:t>
              </a:r>
            </a:p>
            <a:p>
              <a:r>
                <a:rPr lang="en-US" sz="1000" dirty="0">
                  <a:solidFill>
                    <a:srgbClr val="00B0F0"/>
                  </a:solidFill>
                </a:rPr>
                <a:t>43% </a:t>
              </a:r>
              <a:r>
                <a:rPr lang="en-US" sz="1000" dirty="0"/>
                <a:t>des femmes qui </a:t>
              </a:r>
              <a:r>
                <a:rPr lang="en-US" sz="1000" dirty="0" err="1"/>
                <a:t>s'injectent</a:t>
              </a:r>
              <a:r>
                <a:rPr lang="en-US" sz="1000" dirty="0"/>
                <a:t> des drogues </a:t>
              </a:r>
              <a:r>
                <a:rPr lang="en-US" sz="1000" dirty="0" err="1"/>
                <a:t>ont</a:t>
              </a:r>
              <a:r>
                <a:rPr lang="en-US" sz="1000" dirty="0"/>
                <a:t> </a:t>
              </a:r>
              <a:r>
                <a:rPr lang="en-US" sz="1000" dirty="0" err="1"/>
                <a:t>signalé</a:t>
              </a:r>
              <a:r>
                <a:rPr lang="en-US" sz="1000" dirty="0"/>
                <a:t> des </a:t>
              </a:r>
              <a:r>
                <a:rPr lang="en-US" sz="1000" dirty="0" err="1"/>
                <a:t>violences</a:t>
              </a:r>
              <a:r>
                <a:rPr lang="en-US" sz="1000" dirty="0"/>
                <a:t> physiques de la part de la police et </a:t>
              </a:r>
              <a:r>
                <a:rPr lang="en-US" sz="1000" dirty="0">
                  <a:solidFill>
                    <a:srgbClr val="00B0F0"/>
                  </a:solidFill>
                </a:rPr>
                <a:t>13% </a:t>
              </a:r>
              <a:r>
                <a:rPr lang="en-US" sz="1000" dirty="0" err="1"/>
                <a:t>ont</a:t>
              </a:r>
              <a:r>
                <a:rPr lang="en-US" sz="1000" dirty="0"/>
                <a:t> </a:t>
              </a:r>
              <a:r>
                <a:rPr lang="en-US" sz="1000" dirty="0" err="1"/>
                <a:t>signalé</a:t>
              </a:r>
              <a:r>
                <a:rPr lang="en-US" sz="1000" dirty="0"/>
                <a:t> des </a:t>
              </a:r>
              <a:r>
                <a:rPr lang="en-US" sz="1000" dirty="0" err="1"/>
                <a:t>violences</a:t>
              </a:r>
              <a:r>
                <a:rPr lang="en-US" sz="1000" dirty="0"/>
                <a:t> </a:t>
              </a:r>
              <a:r>
                <a:rPr lang="en-US" sz="1000" dirty="0" err="1"/>
                <a:t>sexuelles</a:t>
              </a:r>
              <a:r>
                <a:rPr lang="en-US" sz="1000" dirty="0"/>
                <a:t> </a:t>
              </a:r>
              <a:r>
                <a:rPr lang="en-US" sz="1000" dirty="0" err="1"/>
                <a:t>commises</a:t>
              </a:r>
              <a:r>
                <a:rPr lang="en-US" sz="1000" dirty="0"/>
                <a:t> par la police au </a:t>
              </a:r>
              <a:r>
                <a:rPr lang="en-US" sz="1000" dirty="0" err="1"/>
                <a:t>cours</a:t>
              </a:r>
              <a:r>
                <a:rPr lang="en-US" sz="1000" dirty="0"/>
                <a:t> de </a:t>
              </a:r>
              <a:r>
                <a:rPr lang="en-US" sz="1000" dirty="0" err="1"/>
                <a:t>leur</a:t>
              </a:r>
              <a:r>
                <a:rPr lang="en-US" sz="1000" dirty="0"/>
                <a:t> vie.</a:t>
              </a:r>
              <a:endParaRPr lang="en-GB" sz="1000" dirty="0"/>
            </a:p>
          </p:txBody>
        </p:sp>
        <p:sp>
          <p:nvSpPr>
            <p:cNvPr id="7" name="TextBox 6"/>
            <p:cNvSpPr txBox="1"/>
            <p:nvPr/>
          </p:nvSpPr>
          <p:spPr>
            <a:xfrm>
              <a:off x="5977460" y="2539565"/>
              <a:ext cx="2578878" cy="731520"/>
            </a:xfrm>
            <a:prstGeom prst="rect">
              <a:avLst/>
            </a:prstGeom>
            <a:solidFill>
              <a:schemeClr val="bg1"/>
            </a:solidFill>
          </p:spPr>
          <p:txBody>
            <a:bodyPr wrap="square" rtlCol="0">
              <a:spAutoFit/>
            </a:bodyPr>
            <a:lstStyle/>
            <a:p>
              <a:pPr>
                <a:spcAft>
                  <a:spcPts val="0"/>
                </a:spcAft>
              </a:pPr>
              <a:r>
                <a:rPr lang="fr-FR" sz="1000" b="1" dirty="0">
                  <a:solidFill>
                    <a:srgbClr val="00B0F0"/>
                  </a:solidFill>
                  <a:ea typeface="Calibri" panose="020F0502020204030204" pitchFamily="34" charset="0"/>
                  <a:cs typeface="Times New Roman" panose="02020603050405020304" pitchFamily="18" charset="0"/>
                </a:rPr>
                <a:t>INDE</a:t>
              </a:r>
            </a:p>
            <a:p>
              <a:pPr>
                <a:spcAft>
                  <a:spcPts val="0"/>
                </a:spcAft>
              </a:pPr>
              <a:r>
                <a:rPr lang="fr-FR" sz="1000" dirty="0">
                  <a:solidFill>
                    <a:srgbClr val="00B0F0"/>
                  </a:solidFill>
                  <a:ea typeface="Calibri" panose="020F0502020204030204" pitchFamily="34" charset="0"/>
                  <a:cs typeface="Times New Roman" panose="02020603050405020304" pitchFamily="18" charset="0"/>
                </a:rPr>
                <a:t>50% </a:t>
              </a:r>
              <a:r>
                <a:rPr lang="fr-FR" sz="1000" dirty="0">
                  <a:ea typeface="Calibri" panose="020F0502020204030204" pitchFamily="34" charset="0"/>
                  <a:cs typeface="Times New Roman" panose="02020603050405020304" pitchFamily="18" charset="0"/>
                </a:rPr>
                <a:t>des PS ont signalé des violences physiques et </a:t>
              </a:r>
              <a:r>
                <a:rPr lang="fr-FR" sz="1000" dirty="0">
                  <a:solidFill>
                    <a:srgbClr val="00B0F0"/>
                  </a:solidFill>
                  <a:ea typeface="Calibri" panose="020F0502020204030204" pitchFamily="34" charset="0"/>
                  <a:cs typeface="Times New Roman" panose="02020603050405020304" pitchFamily="18" charset="0"/>
                </a:rPr>
                <a:t>77% </a:t>
              </a:r>
              <a:r>
                <a:rPr lang="fr-FR" sz="1000" dirty="0">
                  <a:ea typeface="Calibri" panose="020F0502020204030204" pitchFamily="34" charset="0"/>
                  <a:cs typeface="Times New Roman" panose="02020603050405020304" pitchFamily="18" charset="0"/>
                </a:rPr>
                <a:t>ont signalé des violences sexuelles les six derniers mois.</a:t>
              </a:r>
              <a:endParaRPr lang="fr-FR"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7324599" y="3452607"/>
              <a:ext cx="1542954" cy="1169551"/>
            </a:xfrm>
            <a:prstGeom prst="rect">
              <a:avLst/>
            </a:prstGeom>
            <a:solidFill>
              <a:schemeClr val="bg1"/>
            </a:solidFill>
          </p:spPr>
          <p:txBody>
            <a:bodyPr wrap="square" rtlCol="0">
              <a:spAutoFit/>
            </a:bodyPr>
            <a:lstStyle/>
            <a:p>
              <a:r>
                <a:rPr lang="en-US" sz="1000" b="1" dirty="0">
                  <a:solidFill>
                    <a:srgbClr val="00B0F0"/>
                  </a:solidFill>
                </a:rPr>
                <a:t>THAÏLANDE</a:t>
              </a:r>
              <a:endParaRPr lang="en-GB" sz="1000" b="1" dirty="0">
                <a:solidFill>
                  <a:srgbClr val="00B0F0"/>
                </a:solidFill>
              </a:endParaRPr>
            </a:p>
            <a:p>
              <a:r>
                <a:rPr lang="fr-FR" sz="1000" dirty="0">
                  <a:solidFill>
                    <a:srgbClr val="00B0F0"/>
                  </a:solidFill>
                </a:rPr>
                <a:t>69% </a:t>
              </a:r>
              <a:r>
                <a:rPr lang="fr-FR" sz="1000" dirty="0"/>
                <a:t>des HSH et </a:t>
              </a:r>
              <a:r>
                <a:rPr lang="fr-FR" sz="1000" dirty="0">
                  <a:solidFill>
                    <a:srgbClr val="00B0F0"/>
                  </a:solidFill>
                </a:rPr>
                <a:t>89% </a:t>
              </a:r>
              <a:r>
                <a:rPr lang="fr-FR" sz="1000" dirty="0"/>
                <a:t>des femmes trans ont subi des violences émotionnelles, physiques ou sexuelles dans leur vie.</a:t>
              </a:r>
              <a:endParaRPr lang="en-GB" sz="1000" dirty="0"/>
            </a:p>
          </p:txBody>
        </p:sp>
        <p:sp>
          <p:nvSpPr>
            <p:cNvPr id="9" name="TextBox 8"/>
            <p:cNvSpPr txBox="1"/>
            <p:nvPr/>
          </p:nvSpPr>
          <p:spPr>
            <a:xfrm>
              <a:off x="5622574" y="4545341"/>
              <a:ext cx="1610394" cy="1323439"/>
            </a:xfrm>
            <a:prstGeom prst="rect">
              <a:avLst/>
            </a:prstGeom>
            <a:solidFill>
              <a:schemeClr val="bg1"/>
            </a:solidFill>
          </p:spPr>
          <p:txBody>
            <a:bodyPr wrap="square" rtlCol="0">
              <a:spAutoFit/>
            </a:bodyPr>
            <a:lstStyle/>
            <a:p>
              <a:r>
                <a:rPr lang="fr-FR" sz="1000" b="1" dirty="0">
                  <a:solidFill>
                    <a:srgbClr val="00B0F0"/>
                  </a:solidFill>
                </a:rPr>
                <a:t>KENYA</a:t>
              </a:r>
            </a:p>
            <a:p>
              <a:r>
                <a:rPr lang="fr-FR" sz="1000" dirty="0">
                  <a:solidFill>
                    <a:srgbClr val="00B0F0"/>
                  </a:solidFill>
                </a:rPr>
                <a:t>57% </a:t>
              </a:r>
              <a:r>
                <a:rPr lang="fr-FR" sz="1000" dirty="0"/>
                <a:t>des personnes qui s'injectent des drogues, </a:t>
              </a:r>
              <a:r>
                <a:rPr lang="fr-FR" sz="1000" dirty="0">
                  <a:solidFill>
                    <a:srgbClr val="00B0F0"/>
                  </a:solidFill>
                </a:rPr>
                <a:t>44%</a:t>
              </a:r>
              <a:r>
                <a:rPr lang="fr-FR" sz="1000" dirty="0"/>
                <a:t> des PS, et </a:t>
              </a:r>
              <a:r>
                <a:rPr lang="fr-FR" sz="1000" dirty="0">
                  <a:solidFill>
                    <a:srgbClr val="00B0F0"/>
                  </a:solidFill>
                </a:rPr>
                <a:t>24% </a:t>
              </a:r>
              <a:r>
                <a:rPr lang="fr-FR" sz="1000" dirty="0"/>
                <a:t>des HSH ont été arrêtés ou battus par des policiers au cours des six derniers mois.</a:t>
              </a:r>
            </a:p>
          </p:txBody>
        </p:sp>
        <p:sp>
          <p:nvSpPr>
            <p:cNvPr id="10" name="TextBox 9"/>
            <p:cNvSpPr txBox="1"/>
            <p:nvPr/>
          </p:nvSpPr>
          <p:spPr>
            <a:xfrm>
              <a:off x="1203156" y="2561730"/>
              <a:ext cx="2432410" cy="1169551"/>
            </a:xfrm>
            <a:prstGeom prst="rect">
              <a:avLst/>
            </a:prstGeom>
            <a:solidFill>
              <a:schemeClr val="bg1"/>
            </a:solidFill>
          </p:spPr>
          <p:txBody>
            <a:bodyPr wrap="square" rtlCol="0">
              <a:spAutoFit/>
            </a:bodyPr>
            <a:lstStyle/>
            <a:p>
              <a:r>
                <a:rPr lang="fr-FR" sz="1000" b="1" dirty="0">
                  <a:solidFill>
                    <a:srgbClr val="00B0F0"/>
                  </a:solidFill>
                </a:rPr>
                <a:t>RÉPUBLIQUE DOMINICAINE</a:t>
              </a:r>
            </a:p>
            <a:p>
              <a:r>
                <a:rPr lang="fr-FR" sz="1000" dirty="0">
                  <a:solidFill>
                    <a:srgbClr val="00B0F0"/>
                  </a:solidFill>
                </a:rPr>
                <a:t>46% </a:t>
              </a:r>
              <a:r>
                <a:rPr lang="fr-FR" sz="1000" dirty="0"/>
                <a:t>des femmes trans ont déclaré avoir subi des traumatismes depuis l'âge de 14 ans, y compris des abus sexuels </a:t>
              </a:r>
              <a:r>
                <a:rPr lang="fr-FR" sz="1000" dirty="0">
                  <a:solidFill>
                    <a:srgbClr val="00B0F0"/>
                  </a:solidFill>
                </a:rPr>
                <a:t>(25%), </a:t>
              </a:r>
              <a:r>
                <a:rPr lang="fr-FR" sz="1000" dirty="0"/>
                <a:t>des abus psychologiques </a:t>
              </a:r>
              <a:r>
                <a:rPr lang="fr-FR" sz="1000" dirty="0">
                  <a:solidFill>
                    <a:srgbClr val="00B0F0"/>
                  </a:solidFill>
                </a:rPr>
                <a:t>(32%),</a:t>
              </a:r>
              <a:r>
                <a:rPr lang="fr-FR" sz="1000" dirty="0"/>
                <a:t> la torture </a:t>
              </a:r>
              <a:r>
                <a:rPr lang="fr-FR" sz="1000" dirty="0">
                  <a:solidFill>
                    <a:srgbClr val="00B0F0"/>
                  </a:solidFill>
                </a:rPr>
                <a:t>(12%) </a:t>
              </a:r>
              <a:r>
                <a:rPr lang="fr-FR" sz="1000" dirty="0"/>
                <a:t>et des tentatives de  de meurtre </a:t>
              </a:r>
              <a:r>
                <a:rPr lang="fr-FR" sz="1000" dirty="0">
                  <a:solidFill>
                    <a:srgbClr val="00B0F0"/>
                  </a:solidFill>
                </a:rPr>
                <a:t>(20%). </a:t>
              </a:r>
              <a:endParaRPr lang="en-GB" sz="1000" dirty="0">
                <a:solidFill>
                  <a:srgbClr val="00B0F0"/>
                </a:solidFill>
              </a:endParaRPr>
            </a:p>
          </p:txBody>
        </p:sp>
        <p:sp>
          <p:nvSpPr>
            <p:cNvPr id="11" name="TextBox 10"/>
            <p:cNvSpPr txBox="1"/>
            <p:nvPr/>
          </p:nvSpPr>
          <p:spPr>
            <a:xfrm>
              <a:off x="2946869" y="3832110"/>
              <a:ext cx="1494502" cy="861774"/>
            </a:xfrm>
            <a:prstGeom prst="rect">
              <a:avLst/>
            </a:prstGeom>
            <a:solidFill>
              <a:schemeClr val="bg1"/>
            </a:solidFill>
          </p:spPr>
          <p:txBody>
            <a:bodyPr wrap="square" rtlCol="0">
              <a:spAutoFit/>
            </a:bodyPr>
            <a:lstStyle/>
            <a:p>
              <a:r>
                <a:rPr lang="fr-FR" sz="1000" b="1" dirty="0">
                  <a:solidFill>
                    <a:srgbClr val="00B0F0"/>
                  </a:solidFill>
                </a:rPr>
                <a:t>CAMEROUN</a:t>
              </a:r>
            </a:p>
            <a:p>
              <a:r>
                <a:rPr lang="fr-FR" sz="1000" dirty="0">
                  <a:solidFill>
                    <a:srgbClr val="00B0F0"/>
                  </a:solidFill>
                </a:rPr>
                <a:t>60% </a:t>
              </a:r>
              <a:r>
                <a:rPr lang="fr-FR" sz="1000" dirty="0"/>
                <a:t>des PS ont subi des violences physiques ou sexuelles au cours de leur vie.</a:t>
              </a:r>
              <a:endParaRPr lang="fr-FR" dirty="0"/>
            </a:p>
          </p:txBody>
        </p:sp>
        <p:sp>
          <p:nvSpPr>
            <p:cNvPr id="12" name="TextBox 11"/>
            <p:cNvSpPr txBox="1"/>
            <p:nvPr/>
          </p:nvSpPr>
          <p:spPr>
            <a:xfrm>
              <a:off x="988596" y="4848652"/>
              <a:ext cx="2137678" cy="1371600"/>
            </a:xfrm>
            <a:prstGeom prst="rect">
              <a:avLst/>
            </a:prstGeom>
            <a:solidFill>
              <a:schemeClr val="bg1"/>
            </a:solidFill>
          </p:spPr>
          <p:txBody>
            <a:bodyPr wrap="square" rtlCol="0">
              <a:spAutoFit/>
            </a:bodyPr>
            <a:lstStyle/>
            <a:p>
              <a:r>
                <a:rPr lang="fr-FR" sz="1000" b="1" dirty="0">
                  <a:solidFill>
                    <a:srgbClr val="00B0F0"/>
                  </a:solidFill>
                </a:rPr>
                <a:t>PÉROU</a:t>
              </a:r>
              <a:endParaRPr lang="en-GB" sz="1000" b="1" dirty="0">
                <a:solidFill>
                  <a:srgbClr val="00B0F0"/>
                </a:solidFill>
              </a:endParaRPr>
            </a:p>
            <a:p>
              <a:r>
                <a:rPr lang="fr-FR" sz="1000" dirty="0">
                  <a:solidFill>
                    <a:srgbClr val="00B0F0"/>
                  </a:solidFill>
                </a:rPr>
                <a:t>42% </a:t>
              </a:r>
              <a:r>
                <a:rPr lang="fr-FR" sz="1000" dirty="0"/>
                <a:t>des PS masculins ont déclaré avoir subi des violences, notamment physiques </a:t>
              </a:r>
              <a:r>
                <a:rPr lang="fr-FR" sz="1000" dirty="0">
                  <a:solidFill>
                    <a:srgbClr val="00B0F0"/>
                  </a:solidFill>
                </a:rPr>
                <a:t>(25%), </a:t>
              </a:r>
              <a:r>
                <a:rPr lang="fr-FR" sz="1000" dirty="0"/>
                <a:t>émotionnelles </a:t>
              </a:r>
              <a:r>
                <a:rPr lang="fr-FR" sz="1000" dirty="0">
                  <a:solidFill>
                    <a:srgbClr val="00B0F0"/>
                  </a:solidFill>
                </a:rPr>
                <a:t>(27%) </a:t>
              </a:r>
              <a:r>
                <a:rPr lang="fr-FR" sz="1000" dirty="0"/>
                <a:t>et de la violence sexuelle </a:t>
              </a:r>
              <a:r>
                <a:rPr lang="fr-FR" sz="1000" dirty="0">
                  <a:solidFill>
                    <a:srgbClr val="00B0F0"/>
                  </a:solidFill>
                </a:rPr>
                <a:t>(16%), </a:t>
              </a:r>
              <a:r>
                <a:rPr lang="fr-FR" sz="1000" dirty="0"/>
                <a:t>de la part de partenaires intimes et e clients au cours des 6 derniers mois.</a:t>
              </a:r>
              <a:endParaRPr lang="en-GB" sz="1000" dirty="0"/>
            </a:p>
          </p:txBody>
        </p:sp>
        <p:sp>
          <p:nvSpPr>
            <p:cNvPr id="13" name="TextBox 12"/>
            <p:cNvSpPr txBox="1"/>
            <p:nvPr/>
          </p:nvSpPr>
          <p:spPr>
            <a:xfrm>
              <a:off x="3364250" y="5485756"/>
              <a:ext cx="2098087" cy="861774"/>
            </a:xfrm>
            <a:prstGeom prst="rect">
              <a:avLst/>
            </a:prstGeom>
            <a:solidFill>
              <a:schemeClr val="bg1"/>
            </a:solidFill>
          </p:spPr>
          <p:txBody>
            <a:bodyPr wrap="square" rtlCol="0">
              <a:spAutoFit/>
            </a:bodyPr>
            <a:lstStyle/>
            <a:p>
              <a:r>
                <a:rPr lang="fr-FR" sz="1000" b="1" dirty="0">
                  <a:solidFill>
                    <a:srgbClr val="00B0F0"/>
                  </a:solidFill>
                </a:rPr>
                <a:t>AFRIQUE DU SUD </a:t>
              </a:r>
            </a:p>
            <a:p>
              <a:r>
                <a:rPr lang="fr-FR" sz="1000" dirty="0">
                  <a:solidFill>
                    <a:srgbClr val="00B0F0"/>
                  </a:solidFill>
                </a:rPr>
                <a:t>51% </a:t>
              </a:r>
              <a:r>
                <a:rPr lang="fr-FR" sz="1000" dirty="0"/>
                <a:t>des PS ont signalé des agressions physiques et </a:t>
              </a:r>
              <a:r>
                <a:rPr lang="fr-FR" sz="1000" dirty="0">
                  <a:solidFill>
                    <a:srgbClr val="00B0F0"/>
                  </a:solidFill>
                </a:rPr>
                <a:t>22%</a:t>
              </a:r>
              <a:r>
                <a:rPr lang="fr-FR" sz="1000" dirty="0"/>
                <a:t> des agressions sexuelles ou des viols au cours des 12 derniers mois.</a:t>
              </a:r>
              <a:endParaRPr lang="en-GB" dirty="0"/>
            </a:p>
          </p:txBody>
        </p:sp>
      </p:grpSp>
    </p:spTree>
    <p:extLst>
      <p:ext uri="{BB962C8B-B14F-4D97-AF65-F5344CB8AC3E}">
        <p14:creationId xmlns:p14="http://schemas.microsoft.com/office/powerpoint/2010/main" val="4167581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10CA-B9CF-4438-9503-9B061D0B5D15}"/>
              </a:ext>
            </a:extLst>
          </p:cNvPr>
          <p:cNvSpPr>
            <a:spLocks noGrp="1"/>
          </p:cNvSpPr>
          <p:nvPr>
            <p:ph type="title"/>
          </p:nvPr>
        </p:nvSpPr>
        <p:spPr>
          <a:xfrm>
            <a:off x="838200" y="588494"/>
            <a:ext cx="8233611" cy="800039"/>
          </a:xfrm>
        </p:spPr>
        <p:txBody>
          <a:bodyPr>
            <a:normAutofit fontScale="90000"/>
          </a:bodyPr>
          <a:lstStyle/>
          <a:p>
            <a:r>
              <a:rPr lang="fr-FR" dirty="0"/>
              <a:t>Activité E. Quiz 1: Violence et transmission du VIH</a:t>
            </a:r>
            <a:endParaRPr lang="en-US" dirty="0"/>
          </a:p>
        </p:txBody>
      </p:sp>
      <p:sp>
        <p:nvSpPr>
          <p:cNvPr id="3" name="Text Placeholder 2">
            <a:extLst>
              <a:ext uri="{FF2B5EF4-FFF2-40B4-BE49-F238E27FC236}">
                <a16:creationId xmlns:a16="http://schemas.microsoft.com/office/drawing/2014/main" id="{A9228221-7B96-4707-9B85-174C475822BB}"/>
              </a:ext>
            </a:extLst>
          </p:cNvPr>
          <p:cNvSpPr>
            <a:spLocks noGrp="1"/>
          </p:cNvSpPr>
          <p:nvPr>
            <p:ph idx="1"/>
          </p:nvPr>
        </p:nvSpPr>
        <p:spPr>
          <a:xfrm>
            <a:off x="838200" y="1636730"/>
            <a:ext cx="8455429" cy="4932746"/>
          </a:xfrm>
        </p:spPr>
        <p:txBody>
          <a:bodyPr>
            <a:normAutofit fontScale="85000" lnSpcReduction="20000"/>
          </a:bodyPr>
          <a:lstStyle/>
          <a:p>
            <a:pPr marL="0" indent="0">
              <a:lnSpc>
                <a:spcPct val="115000"/>
              </a:lnSpc>
              <a:buNone/>
            </a:pPr>
            <a:r>
              <a:rPr lang="fr-FR" dirty="0"/>
              <a:t>Miriam est une travailleuse du sexe</a:t>
            </a:r>
            <a:r>
              <a:rPr lang="en-US" dirty="0"/>
              <a:t>. Son </a:t>
            </a:r>
            <a:r>
              <a:rPr lang="en-US" dirty="0" err="1"/>
              <a:t>partenaire</a:t>
            </a:r>
            <a:r>
              <a:rPr lang="en-US" dirty="0"/>
              <a:t> </a:t>
            </a:r>
            <a:r>
              <a:rPr lang="fr-FR" dirty="0">
                <a:solidFill>
                  <a:schemeClr val="accent4"/>
                </a:solidFill>
              </a:rPr>
              <a:t>qu'elle ne vaut rien et l'humilie en public. Il la bat </a:t>
            </a:r>
            <a:r>
              <a:rPr lang="en-US" dirty="0" err="1"/>
              <a:t>si</a:t>
            </a:r>
            <a:r>
              <a:rPr lang="en-US" dirty="0"/>
              <a:t> </a:t>
            </a:r>
            <a:r>
              <a:rPr lang="en-US" dirty="0" err="1"/>
              <a:t>elle</a:t>
            </a:r>
            <a:r>
              <a:rPr lang="en-US" dirty="0"/>
              <a:t> </a:t>
            </a:r>
            <a:r>
              <a:rPr lang="en-US" dirty="0" err="1"/>
              <a:t>n’a</a:t>
            </a:r>
            <a:r>
              <a:rPr lang="en-US" dirty="0"/>
              <a:t> pas au </a:t>
            </a:r>
            <a:r>
              <a:rPr lang="en-US" dirty="0" err="1"/>
              <a:t>moins</a:t>
            </a:r>
            <a:r>
              <a:rPr lang="en-US" dirty="0"/>
              <a:t> quatre clients par jour. </a:t>
            </a:r>
            <a:r>
              <a:rPr lang="fr-FR" dirty="0"/>
              <a:t>Pour trouver autant de clients chaque soir, elle doit avoir des relations sexuelles avec des hommes qui l'ont</a:t>
            </a:r>
            <a:r>
              <a:rPr lang="en-US" dirty="0"/>
              <a:t> </a:t>
            </a:r>
            <a:r>
              <a:rPr lang="en-US" dirty="0">
                <a:solidFill>
                  <a:srgbClr val="7030A0"/>
                </a:solidFill>
              </a:rPr>
              <a:t>f</a:t>
            </a:r>
            <a:r>
              <a:rPr lang="fr-FR" dirty="0" err="1">
                <a:solidFill>
                  <a:srgbClr val="7030A0"/>
                </a:solidFill>
              </a:rPr>
              <a:t>orcée</a:t>
            </a:r>
            <a:r>
              <a:rPr lang="fr-FR" dirty="0">
                <a:solidFill>
                  <a:srgbClr val="7030A0"/>
                </a:solidFill>
              </a:rPr>
              <a:t> à avoir des relations sexuelles sans préservatif</a:t>
            </a:r>
            <a:r>
              <a:rPr lang="en-US" dirty="0">
                <a:solidFill>
                  <a:srgbClr val="7030A0"/>
                </a:solidFill>
              </a:rPr>
              <a:t>.</a:t>
            </a:r>
            <a:r>
              <a:rPr lang="en-US" dirty="0"/>
              <a:t>  </a:t>
            </a:r>
          </a:p>
          <a:p>
            <a:pPr marL="0" indent="0">
              <a:lnSpc>
                <a:spcPct val="115000"/>
              </a:lnSpc>
              <a:buNone/>
            </a:pPr>
            <a:r>
              <a:rPr lang="fr-FR" dirty="0"/>
              <a:t>Laquelle de ces formes de violence pourrait affecter le risque de VIH de Miriam? (Sélectionnez tout ce qui s'y rapporte.)</a:t>
            </a:r>
            <a:endParaRPr lang="en-US" dirty="0"/>
          </a:p>
          <a:p>
            <a:pPr marL="514350" indent="-514350">
              <a:lnSpc>
                <a:spcPct val="115000"/>
              </a:lnSpc>
              <a:buFont typeface="+mj-lt"/>
              <a:buAutoNum type="alphaUcPeriod"/>
            </a:pPr>
            <a:r>
              <a:rPr lang="en-US" dirty="0">
                <a:solidFill>
                  <a:schemeClr val="accent4"/>
                </a:solidFill>
              </a:rPr>
              <a:t>Violence </a:t>
            </a:r>
            <a:r>
              <a:rPr lang="en-US" dirty="0" err="1">
                <a:solidFill>
                  <a:schemeClr val="accent4"/>
                </a:solidFill>
              </a:rPr>
              <a:t>émotionelle</a:t>
            </a:r>
            <a:endParaRPr lang="en-US" dirty="0">
              <a:solidFill>
                <a:schemeClr val="accent4"/>
              </a:solidFill>
            </a:endParaRPr>
          </a:p>
          <a:p>
            <a:pPr marL="514350" indent="-514350">
              <a:lnSpc>
                <a:spcPct val="115000"/>
              </a:lnSpc>
              <a:buClr>
                <a:schemeClr val="accent2">
                  <a:lumMod val="50000"/>
                  <a:lumOff val="50000"/>
                </a:schemeClr>
              </a:buClr>
              <a:buFont typeface="+mj-lt"/>
              <a:buAutoNum type="alphaUcPeriod"/>
            </a:pPr>
            <a:r>
              <a:rPr lang="en-US" dirty="0">
                <a:solidFill>
                  <a:schemeClr val="accent2">
                    <a:lumMod val="50000"/>
                    <a:lumOff val="50000"/>
                  </a:schemeClr>
                </a:solidFill>
              </a:rPr>
              <a:t>Violence physique</a:t>
            </a:r>
          </a:p>
          <a:p>
            <a:pPr marL="514350" indent="-514350">
              <a:lnSpc>
                <a:spcPct val="115000"/>
              </a:lnSpc>
              <a:buClr>
                <a:srgbClr val="7030A0"/>
              </a:buClr>
              <a:buFont typeface="+mj-lt"/>
              <a:buAutoNum type="alphaUcPeriod"/>
            </a:pPr>
            <a:r>
              <a:rPr lang="en-US" dirty="0">
                <a:solidFill>
                  <a:srgbClr val="7030A0"/>
                </a:solidFill>
              </a:rPr>
              <a:t>Violence </a:t>
            </a:r>
            <a:r>
              <a:rPr lang="en-US" dirty="0" err="1">
                <a:solidFill>
                  <a:srgbClr val="7030A0"/>
                </a:solidFill>
              </a:rPr>
              <a:t>sexuelle</a:t>
            </a:r>
            <a:endParaRPr lang="en-US" dirty="0">
              <a:solidFill>
                <a:srgbClr val="7030A0"/>
              </a:solidFill>
            </a:endParaRPr>
          </a:p>
        </p:txBody>
      </p:sp>
      <p:sp>
        <p:nvSpPr>
          <p:cNvPr id="5" name="Star: 5 Points 4">
            <a:extLst>
              <a:ext uri="{FF2B5EF4-FFF2-40B4-BE49-F238E27FC236}">
                <a16:creationId xmlns:a16="http://schemas.microsoft.com/office/drawing/2014/main" id="{CBCCF6D4-2094-40C1-BB09-200DB562368A}"/>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059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10CA-B9CF-4438-9503-9B061D0B5D15}"/>
              </a:ext>
            </a:extLst>
          </p:cNvPr>
          <p:cNvSpPr>
            <a:spLocks noGrp="1"/>
          </p:cNvSpPr>
          <p:nvPr>
            <p:ph type="title"/>
          </p:nvPr>
        </p:nvSpPr>
        <p:spPr/>
        <p:txBody>
          <a:bodyPr>
            <a:normAutofit fontScale="90000"/>
          </a:bodyPr>
          <a:lstStyle/>
          <a:p>
            <a:r>
              <a:rPr lang="fr-FR" dirty="0"/>
              <a:t>Activité E. quiz 1 : - La violence et la transmission du VIH </a:t>
            </a:r>
            <a:endParaRPr lang="en-US" dirty="0"/>
          </a:p>
        </p:txBody>
      </p:sp>
      <p:sp>
        <p:nvSpPr>
          <p:cNvPr id="3" name="Text Placeholder 2">
            <a:extLst>
              <a:ext uri="{FF2B5EF4-FFF2-40B4-BE49-F238E27FC236}">
                <a16:creationId xmlns:a16="http://schemas.microsoft.com/office/drawing/2014/main" id="{A9228221-7B96-4707-9B85-174C475822BB}"/>
              </a:ext>
            </a:extLst>
          </p:cNvPr>
          <p:cNvSpPr>
            <a:spLocks noGrp="1"/>
          </p:cNvSpPr>
          <p:nvPr>
            <p:ph idx="1"/>
          </p:nvPr>
        </p:nvSpPr>
        <p:spPr>
          <a:xfrm>
            <a:off x="838200" y="1636730"/>
            <a:ext cx="9539321" cy="4932746"/>
          </a:xfrm>
        </p:spPr>
        <p:txBody>
          <a:bodyPr>
            <a:noAutofit/>
          </a:bodyPr>
          <a:lstStyle/>
          <a:p>
            <a:pPr marL="0" indent="0">
              <a:lnSpc>
                <a:spcPct val="115000"/>
              </a:lnSpc>
              <a:buNone/>
            </a:pPr>
            <a:r>
              <a:rPr lang="fr-FR" sz="2000" dirty="0"/>
              <a:t>Miriam est une professionnelle du sexe. </a:t>
            </a:r>
            <a:r>
              <a:rPr lang="fr-FR" sz="2000" dirty="0">
                <a:solidFill>
                  <a:schemeClr val="tx1"/>
                </a:solidFill>
              </a:rPr>
              <a:t>Son partenaire </a:t>
            </a:r>
            <a:r>
              <a:rPr lang="fr-FR" sz="2000" dirty="0">
                <a:solidFill>
                  <a:schemeClr val="accent4"/>
                </a:solidFill>
              </a:rPr>
              <a:t>lui dit qu'elle est sans valeur et l'humilie en public.</a:t>
            </a:r>
            <a:r>
              <a:rPr lang="fr-FR" sz="2000" dirty="0"/>
              <a:t> Il la </a:t>
            </a:r>
            <a:r>
              <a:rPr lang="fr-FR" sz="2000" dirty="0">
                <a:solidFill>
                  <a:srgbClr val="0070C0"/>
                </a:solidFill>
              </a:rPr>
              <a:t>bat</a:t>
            </a:r>
            <a:r>
              <a:rPr lang="fr-FR" sz="2000" dirty="0"/>
              <a:t> si elle n'a pas au moins quatre clients par jour. Pour trouver autant de clients chaque soir, elle doit avoir des relations sexuelles avec des hommes qui l’ont </a:t>
            </a:r>
            <a:r>
              <a:rPr lang="fr-FR" sz="2000" dirty="0">
                <a:solidFill>
                  <a:srgbClr val="7030A0"/>
                </a:solidFill>
              </a:rPr>
              <a:t>forcée à avoir des relations sexuelles sans préservatif</a:t>
            </a:r>
            <a:r>
              <a:rPr lang="fr-FR" sz="2000" dirty="0"/>
              <a:t>. </a:t>
            </a:r>
          </a:p>
          <a:p>
            <a:pPr marL="0" indent="0">
              <a:lnSpc>
                <a:spcPct val="115000"/>
              </a:lnSpc>
              <a:buNone/>
            </a:pPr>
            <a:r>
              <a:rPr lang="fr-FR" sz="2000" b="1" dirty="0"/>
              <a:t>Laquelle de ces formes de violence pourrait affecter le risque de contamination de Miriam par le VIH </a:t>
            </a:r>
            <a:r>
              <a:rPr lang="fr-FR" sz="2000" dirty="0"/>
              <a:t>? </a:t>
            </a:r>
            <a:endParaRPr lang="en-US" sz="2000" dirty="0"/>
          </a:p>
          <a:p>
            <a:pPr marL="514350" indent="-514350">
              <a:lnSpc>
                <a:spcPct val="115000"/>
              </a:lnSpc>
              <a:buClrTx/>
              <a:buFont typeface="Arial"/>
              <a:buAutoNum type="alphaUcPeriod"/>
            </a:pPr>
            <a:r>
              <a:rPr lang="fr-FR" sz="2000" dirty="0">
                <a:solidFill>
                  <a:schemeClr val="accent4"/>
                </a:solidFill>
              </a:rPr>
              <a:t>La violence émotionnelle </a:t>
            </a:r>
            <a:r>
              <a:rPr lang="fr-FR" sz="2000" dirty="0">
                <a:solidFill>
                  <a:schemeClr val="tx1"/>
                </a:solidFill>
              </a:rPr>
              <a:t>lui donne une faible estime de soi et lui fait croire qu‘il n'est pas important de se protéger contre le VIH.</a:t>
            </a:r>
            <a:endParaRPr lang="en-US" sz="2000" dirty="0">
              <a:solidFill>
                <a:schemeClr val="tx1"/>
              </a:solidFill>
            </a:endParaRPr>
          </a:p>
          <a:p>
            <a:pPr marL="514350" indent="-514350">
              <a:lnSpc>
                <a:spcPct val="115000"/>
              </a:lnSpc>
              <a:buClrTx/>
              <a:buFont typeface="Arial"/>
              <a:buAutoNum type="alphaUcPeriod"/>
            </a:pPr>
            <a:r>
              <a:rPr lang="fr-FR" sz="2000" dirty="0">
                <a:solidFill>
                  <a:srgbClr val="0070C0"/>
                </a:solidFill>
              </a:rPr>
              <a:t>La violence physique </a:t>
            </a:r>
            <a:r>
              <a:rPr lang="fr-FR" sz="2000" dirty="0">
                <a:solidFill>
                  <a:schemeClr val="tx1"/>
                </a:solidFill>
              </a:rPr>
              <a:t>oblige Miriam à prendre des clients à haut risque </a:t>
            </a:r>
            <a:endParaRPr lang="en-US" sz="2000" dirty="0">
              <a:solidFill>
                <a:schemeClr val="tx1"/>
              </a:solidFill>
            </a:endParaRPr>
          </a:p>
          <a:p>
            <a:pPr marL="514350" indent="-514350">
              <a:lnSpc>
                <a:spcPct val="115000"/>
              </a:lnSpc>
              <a:buClrTx/>
              <a:buFont typeface="Arial"/>
              <a:buAutoNum type="alphaUcPeriod"/>
            </a:pPr>
            <a:r>
              <a:rPr lang="fr-FR" sz="2000" dirty="0">
                <a:solidFill>
                  <a:srgbClr val="7030A0"/>
                </a:solidFill>
              </a:rPr>
              <a:t>La violence sexuelle</a:t>
            </a:r>
            <a:r>
              <a:rPr lang="en-US" sz="2000" dirty="0">
                <a:solidFill>
                  <a:srgbClr val="7030A0"/>
                </a:solidFill>
              </a:rPr>
              <a:t> </a:t>
            </a:r>
            <a:r>
              <a:rPr lang="fr-FR" sz="2000" dirty="0">
                <a:solidFill>
                  <a:schemeClr val="tx1"/>
                </a:solidFill>
              </a:rPr>
              <a:t>comporte un risque direct de transmission du VIH</a:t>
            </a:r>
            <a:endParaRPr lang="en-US" sz="2000" dirty="0">
              <a:solidFill>
                <a:schemeClr val="tx1"/>
              </a:solidFill>
            </a:endParaRPr>
          </a:p>
        </p:txBody>
      </p:sp>
      <p:sp>
        <p:nvSpPr>
          <p:cNvPr id="7" name="Star: 5 Points 6">
            <a:extLst>
              <a:ext uri="{FF2B5EF4-FFF2-40B4-BE49-F238E27FC236}">
                <a16:creationId xmlns:a16="http://schemas.microsoft.com/office/drawing/2014/main" id="{E10310CB-BA06-4D01-8E7B-83E223425A74}"/>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4">
            <a:extLst>
              <a:ext uri="{FF2B5EF4-FFF2-40B4-BE49-F238E27FC236}">
                <a16:creationId xmlns:a16="http://schemas.microsoft.com/office/drawing/2014/main" id="{70D5458F-07F8-415E-9041-F38D6033A6E3}"/>
              </a:ext>
            </a:extLst>
          </p:cNvPr>
          <p:cNvSpPr/>
          <p:nvPr/>
        </p:nvSpPr>
        <p:spPr>
          <a:xfrm>
            <a:off x="371475" y="4107137"/>
            <a:ext cx="9539321" cy="905792"/>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648" h="1022640">
                <a:moveTo>
                  <a:pt x="4745" y="510077"/>
                </a:moveTo>
                <a:cubicBezTo>
                  <a:pt x="166110" y="-54398"/>
                  <a:pt x="3839362" y="10417"/>
                  <a:pt x="5738235" y="7429"/>
                </a:cubicBezTo>
                <a:cubicBezTo>
                  <a:pt x="7637108" y="4441"/>
                  <a:pt x="11372247" y="-90258"/>
                  <a:pt x="11397983" y="492147"/>
                </a:cubicBezTo>
                <a:cubicBezTo>
                  <a:pt x="11456541" y="1146269"/>
                  <a:pt x="7637108" y="1009737"/>
                  <a:pt x="5738235" y="1012725"/>
                </a:cubicBezTo>
                <a:cubicBezTo>
                  <a:pt x="3839362" y="1015713"/>
                  <a:pt x="-156620" y="1074552"/>
                  <a:pt x="4745" y="51007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4">
            <a:extLst>
              <a:ext uri="{FF2B5EF4-FFF2-40B4-BE49-F238E27FC236}">
                <a16:creationId xmlns:a16="http://schemas.microsoft.com/office/drawing/2014/main" id="{0B0AC654-4C03-4644-92AF-012EB286D428}"/>
              </a:ext>
            </a:extLst>
          </p:cNvPr>
          <p:cNvSpPr/>
          <p:nvPr/>
        </p:nvSpPr>
        <p:spPr>
          <a:xfrm>
            <a:off x="371475" y="5127206"/>
            <a:ext cx="9539321" cy="501124"/>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648" h="1022640">
                <a:moveTo>
                  <a:pt x="4745" y="510077"/>
                </a:moveTo>
                <a:cubicBezTo>
                  <a:pt x="166110" y="-54398"/>
                  <a:pt x="3839362" y="10417"/>
                  <a:pt x="5738235" y="7429"/>
                </a:cubicBezTo>
                <a:cubicBezTo>
                  <a:pt x="7637108" y="4441"/>
                  <a:pt x="11372247" y="-90258"/>
                  <a:pt x="11397983" y="492147"/>
                </a:cubicBezTo>
                <a:cubicBezTo>
                  <a:pt x="11456541" y="1146269"/>
                  <a:pt x="7637108" y="1009737"/>
                  <a:pt x="5738235" y="1012725"/>
                </a:cubicBezTo>
                <a:cubicBezTo>
                  <a:pt x="3839362" y="1015713"/>
                  <a:pt x="-156620" y="1074552"/>
                  <a:pt x="4745" y="51007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4">
            <a:extLst>
              <a:ext uri="{FF2B5EF4-FFF2-40B4-BE49-F238E27FC236}">
                <a16:creationId xmlns:a16="http://schemas.microsoft.com/office/drawing/2014/main" id="{DA08E013-D50F-4017-82CE-FA0B0C8075D6}"/>
              </a:ext>
            </a:extLst>
          </p:cNvPr>
          <p:cNvSpPr/>
          <p:nvPr/>
        </p:nvSpPr>
        <p:spPr>
          <a:xfrm>
            <a:off x="371474" y="5724813"/>
            <a:ext cx="9539321" cy="400309"/>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648" h="1022640">
                <a:moveTo>
                  <a:pt x="4745" y="510077"/>
                </a:moveTo>
                <a:cubicBezTo>
                  <a:pt x="166110" y="-54398"/>
                  <a:pt x="3839362" y="10417"/>
                  <a:pt x="5738235" y="7429"/>
                </a:cubicBezTo>
                <a:cubicBezTo>
                  <a:pt x="7637108" y="4441"/>
                  <a:pt x="11372247" y="-90258"/>
                  <a:pt x="11397983" y="492147"/>
                </a:cubicBezTo>
                <a:cubicBezTo>
                  <a:pt x="11456541" y="1146269"/>
                  <a:pt x="7637108" y="1009737"/>
                  <a:pt x="5738235" y="1012725"/>
                </a:cubicBezTo>
                <a:cubicBezTo>
                  <a:pt x="3839362" y="1015713"/>
                  <a:pt x="-156620" y="1074552"/>
                  <a:pt x="4745" y="51007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293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1F281-797A-475D-9EAD-FD48C2D5E2ED}"/>
              </a:ext>
            </a:extLst>
          </p:cNvPr>
          <p:cNvSpPr>
            <a:spLocks noGrp="1"/>
          </p:cNvSpPr>
          <p:nvPr>
            <p:ph type="title"/>
          </p:nvPr>
        </p:nvSpPr>
        <p:spPr/>
        <p:txBody>
          <a:bodyPr>
            <a:normAutofit fontScale="90000"/>
          </a:bodyPr>
          <a:lstStyle/>
          <a:p>
            <a:r>
              <a:rPr lang="fr-FR" dirty="0"/>
              <a:t>Activité E. Quiz 2 : Violence et recours au traitement</a:t>
            </a:r>
          </a:p>
        </p:txBody>
      </p:sp>
      <p:sp>
        <p:nvSpPr>
          <p:cNvPr id="3" name="Content Placeholder 2">
            <a:extLst>
              <a:ext uri="{FF2B5EF4-FFF2-40B4-BE49-F238E27FC236}">
                <a16:creationId xmlns:a16="http://schemas.microsoft.com/office/drawing/2014/main" id="{9BE74780-2A20-4BF3-9547-A4C175BD2805}"/>
              </a:ext>
            </a:extLst>
          </p:cNvPr>
          <p:cNvSpPr>
            <a:spLocks noGrp="1"/>
          </p:cNvSpPr>
          <p:nvPr>
            <p:ph idx="1"/>
          </p:nvPr>
        </p:nvSpPr>
        <p:spPr>
          <a:xfrm>
            <a:off x="838200" y="1636730"/>
            <a:ext cx="9340516" cy="4932746"/>
          </a:xfrm>
        </p:spPr>
        <p:txBody>
          <a:bodyPr/>
          <a:lstStyle/>
          <a:p>
            <a:pPr marL="0" indent="0">
              <a:lnSpc>
                <a:spcPct val="105000"/>
              </a:lnSpc>
              <a:buNone/>
            </a:pPr>
            <a:r>
              <a:rPr lang="fr-FR" sz="2200" dirty="0"/>
              <a:t>Elizabeth est séropositive. Un prestataire de soins de santé demande à Elizabeth de partager les noms de ses partenaires. Elle nomme son petit ami et un client mais dit qu'aucun des deux ne peut être contacté</a:t>
            </a:r>
            <a:r>
              <a:rPr lang="en-US" sz="2200" dirty="0"/>
              <a:t>. </a:t>
            </a:r>
            <a:r>
              <a:rPr lang="fr-FR" sz="2200" dirty="0">
                <a:solidFill>
                  <a:srgbClr val="7030A0"/>
                </a:solidFill>
              </a:rPr>
              <a:t>Le fournisseur de soins de santé contacte le petit ami sans la permission d'Elizabeth</a:t>
            </a:r>
            <a:r>
              <a:rPr lang="en-US" sz="2200" dirty="0">
                <a:solidFill>
                  <a:srgbClr val="7030A0"/>
                </a:solidFill>
              </a:rPr>
              <a:t>.</a:t>
            </a:r>
            <a:r>
              <a:rPr lang="en-US" sz="2200" dirty="0"/>
              <a:t> </a:t>
            </a:r>
            <a:r>
              <a:rPr lang="fr-FR" sz="2200" dirty="0"/>
              <a:t>Elizabeth est </a:t>
            </a:r>
            <a:r>
              <a:rPr lang="fr-FR" sz="2200" dirty="0">
                <a:solidFill>
                  <a:schemeClr val="accent4"/>
                </a:solidFill>
              </a:rPr>
              <a:t>expulsée de la maison </a:t>
            </a:r>
            <a:r>
              <a:rPr lang="fr-FR" sz="2200" dirty="0"/>
              <a:t>par son petit ami.</a:t>
            </a:r>
            <a:endParaRPr lang="en-US" sz="2200" dirty="0"/>
          </a:p>
          <a:p>
            <a:pPr marL="0" indent="0">
              <a:lnSpc>
                <a:spcPct val="105000"/>
              </a:lnSpc>
              <a:buNone/>
            </a:pPr>
            <a:r>
              <a:rPr lang="fr-FR" sz="2200" dirty="0"/>
              <a:t>Laquelle de ces formes de violence pourrait affecter l'utilisation des services  de santé du VIH d'Elizabeth ? (sélectionnez tout ce qui s'applique)</a:t>
            </a:r>
          </a:p>
          <a:p>
            <a:pPr marL="514350" indent="-514350">
              <a:lnSpc>
                <a:spcPct val="105000"/>
              </a:lnSpc>
              <a:buClrTx/>
              <a:buFont typeface="+mj-lt"/>
              <a:buAutoNum type="alphaUcPeriod"/>
            </a:pPr>
            <a:r>
              <a:rPr lang="fr-FR" sz="2200" dirty="0">
                <a:solidFill>
                  <a:srgbClr val="7030A0"/>
                </a:solidFill>
              </a:rPr>
              <a:t>La divulgation forcée/non-autorisée d'informations personnelles </a:t>
            </a:r>
          </a:p>
          <a:p>
            <a:pPr marL="514350" indent="-514350">
              <a:lnSpc>
                <a:spcPct val="105000"/>
              </a:lnSpc>
              <a:buClrTx/>
              <a:buFont typeface="+mj-lt"/>
              <a:buAutoNum type="alphaUcPeriod"/>
            </a:pPr>
            <a:r>
              <a:rPr lang="fr-FR" sz="2200" dirty="0">
                <a:solidFill>
                  <a:schemeClr val="accent4"/>
                </a:solidFill>
              </a:rPr>
              <a:t>La violence économique</a:t>
            </a:r>
          </a:p>
        </p:txBody>
      </p:sp>
      <p:sp>
        <p:nvSpPr>
          <p:cNvPr id="4" name="Star: 5 Points 3">
            <a:extLst>
              <a:ext uri="{FF2B5EF4-FFF2-40B4-BE49-F238E27FC236}">
                <a16:creationId xmlns:a16="http://schemas.microsoft.com/office/drawing/2014/main" id="{503CCE88-71A0-474E-AA43-E05330B7F0DD}"/>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778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9CC6-5E35-4727-A5B8-61C706E37F37}"/>
              </a:ext>
            </a:extLst>
          </p:cNvPr>
          <p:cNvSpPr>
            <a:spLocks noGrp="1"/>
          </p:cNvSpPr>
          <p:nvPr>
            <p:ph type="title"/>
          </p:nvPr>
        </p:nvSpPr>
        <p:spPr/>
        <p:txBody>
          <a:bodyPr>
            <a:normAutofit fontScale="90000"/>
          </a:bodyPr>
          <a:lstStyle/>
          <a:p>
            <a:r>
              <a:rPr lang="fr-FR" dirty="0"/>
              <a:t>Activité E. Quiz 2 : Violence et recours au traitement</a:t>
            </a:r>
            <a:endParaRPr lang="en-US" dirty="0"/>
          </a:p>
        </p:txBody>
      </p:sp>
      <p:sp>
        <p:nvSpPr>
          <p:cNvPr id="3" name="Text Placeholder 2">
            <a:extLst>
              <a:ext uri="{FF2B5EF4-FFF2-40B4-BE49-F238E27FC236}">
                <a16:creationId xmlns:a16="http://schemas.microsoft.com/office/drawing/2014/main" id="{0BADA868-5A96-4652-B768-7705126AE6C7}"/>
              </a:ext>
            </a:extLst>
          </p:cNvPr>
          <p:cNvSpPr>
            <a:spLocks noGrp="1"/>
          </p:cNvSpPr>
          <p:nvPr>
            <p:ph idx="1"/>
          </p:nvPr>
        </p:nvSpPr>
        <p:spPr>
          <a:xfrm>
            <a:off x="838200" y="1636730"/>
            <a:ext cx="8674768" cy="5221270"/>
          </a:xfrm>
        </p:spPr>
        <p:txBody>
          <a:bodyPr>
            <a:normAutofit fontScale="77500" lnSpcReduction="20000"/>
          </a:bodyPr>
          <a:lstStyle/>
          <a:p>
            <a:pPr marL="0" indent="0">
              <a:lnSpc>
                <a:spcPct val="115000"/>
              </a:lnSpc>
              <a:buNone/>
            </a:pPr>
            <a:r>
              <a:rPr lang="fr-FR" dirty="0"/>
              <a:t>Elizabeth est séropositive. Un fournisseur de soins de santé demande à Elizabeth de partager les noms de ses partenaires. </a:t>
            </a:r>
            <a:br>
              <a:rPr lang="fr-FR" dirty="0"/>
            </a:br>
            <a:r>
              <a:rPr lang="fr-FR" dirty="0"/>
              <a:t>Elle nomme son petit ami et un client mais dit qu'aucun des deux ne peut être contacté.</a:t>
            </a:r>
            <a:r>
              <a:rPr lang="en-US" dirty="0"/>
              <a:t> </a:t>
            </a:r>
            <a:r>
              <a:rPr lang="fr-FR" dirty="0">
                <a:solidFill>
                  <a:srgbClr val="7030A0"/>
                </a:solidFill>
              </a:rPr>
              <a:t>Le prestataire de soins de santé contacte le petit ami sans l’autorisation d’Elizabeth</a:t>
            </a:r>
            <a:r>
              <a:rPr lang="en-US" dirty="0"/>
              <a:t>. Elizabeth is </a:t>
            </a:r>
            <a:r>
              <a:rPr lang="fr-FR" dirty="0">
                <a:solidFill>
                  <a:schemeClr val="accent4"/>
                </a:solidFill>
              </a:rPr>
              <a:t>expulsée de la maison</a:t>
            </a:r>
            <a:r>
              <a:rPr lang="fr-FR" dirty="0">
                <a:solidFill>
                  <a:srgbClr val="FF0000"/>
                </a:solidFill>
              </a:rPr>
              <a:t> </a:t>
            </a:r>
            <a:r>
              <a:rPr lang="en-US" dirty="0"/>
              <a:t>par son petit </a:t>
            </a:r>
            <a:r>
              <a:rPr lang="en-US" dirty="0" err="1"/>
              <a:t>ami</a:t>
            </a:r>
            <a:r>
              <a:rPr lang="en-US" dirty="0"/>
              <a:t>.</a:t>
            </a:r>
          </a:p>
          <a:p>
            <a:pPr marL="0" indent="0">
              <a:lnSpc>
                <a:spcPct val="115000"/>
              </a:lnSpc>
              <a:buNone/>
            </a:pPr>
            <a:r>
              <a:rPr lang="fr-FR" dirty="0"/>
              <a:t>Laquelle de ces formes de violence pourrait affecter l’utilisation des services VIH d’Elizabeth </a:t>
            </a:r>
            <a:r>
              <a:rPr lang="en-US" dirty="0"/>
              <a:t>?</a:t>
            </a:r>
          </a:p>
          <a:p>
            <a:pPr marL="514350" indent="-514350">
              <a:lnSpc>
                <a:spcPct val="115000"/>
              </a:lnSpc>
              <a:buClr>
                <a:srgbClr val="7030A0"/>
              </a:buClr>
              <a:buFont typeface="+mj-lt"/>
              <a:buAutoNum type="alphaUcPeriod"/>
            </a:pPr>
            <a:r>
              <a:rPr lang="fr-FR" dirty="0">
                <a:solidFill>
                  <a:srgbClr val="7030A0"/>
                </a:solidFill>
              </a:rPr>
              <a:t>La divulgation forcée / non autorisée de renseignements personnels </a:t>
            </a:r>
            <a:r>
              <a:rPr lang="fr-FR" dirty="0"/>
              <a:t>empêche Elizabeth de retourner dans cette clinique</a:t>
            </a:r>
            <a:endParaRPr lang="en-US" dirty="0"/>
          </a:p>
          <a:p>
            <a:pPr marL="514350" indent="-514350">
              <a:lnSpc>
                <a:spcPct val="115000"/>
              </a:lnSpc>
              <a:spcBef>
                <a:spcPts val="2400"/>
              </a:spcBef>
              <a:buFont typeface="+mj-lt"/>
              <a:buAutoNum type="alphaUcPeriod"/>
            </a:pPr>
            <a:r>
              <a:rPr lang="en-US" dirty="0">
                <a:solidFill>
                  <a:schemeClr val="accent4"/>
                </a:solidFill>
              </a:rPr>
              <a:t>La violence </a:t>
            </a:r>
            <a:r>
              <a:rPr lang="en-US" dirty="0" err="1">
                <a:solidFill>
                  <a:schemeClr val="accent4"/>
                </a:solidFill>
              </a:rPr>
              <a:t>économique</a:t>
            </a:r>
            <a:r>
              <a:rPr lang="en-US" dirty="0">
                <a:solidFill>
                  <a:schemeClr val="accent4"/>
                </a:solidFill>
              </a:rPr>
              <a:t> </a:t>
            </a:r>
            <a:r>
              <a:rPr lang="fr-FR" dirty="0"/>
              <a:t>conduit Elizabeth à être sans abri et elle doit quitter sa clinique, ce qui limite son accès aux services.</a:t>
            </a:r>
            <a:endParaRPr lang="en-US" dirty="0"/>
          </a:p>
        </p:txBody>
      </p:sp>
      <p:sp>
        <p:nvSpPr>
          <p:cNvPr id="7" name="Oval 4">
            <a:extLst>
              <a:ext uri="{FF2B5EF4-FFF2-40B4-BE49-F238E27FC236}">
                <a16:creationId xmlns:a16="http://schemas.microsoft.com/office/drawing/2014/main" id="{23C029DC-4F8B-4A60-9509-CA414041D9BE}"/>
              </a:ext>
            </a:extLst>
          </p:cNvPr>
          <p:cNvSpPr/>
          <p:nvPr/>
        </p:nvSpPr>
        <p:spPr>
          <a:xfrm>
            <a:off x="500937" y="4607737"/>
            <a:ext cx="9718828" cy="800039"/>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20 w 11393923"/>
              <a:gd name="connsiteY0" fmla="*/ 560716 h 1123921"/>
              <a:gd name="connsiteX1" fmla="*/ 5733510 w 11393923"/>
              <a:gd name="connsiteY1" fmla="*/ 58068 h 1123921"/>
              <a:gd name="connsiteX2" fmla="*/ 11393258 w 11393923"/>
              <a:gd name="connsiteY2" fmla="*/ 542786 h 1123921"/>
              <a:gd name="connsiteX3" fmla="*/ 5733510 w 11393923"/>
              <a:gd name="connsiteY3" fmla="*/ 1063364 h 1123921"/>
              <a:gd name="connsiteX4" fmla="*/ 20 w 11393923"/>
              <a:gd name="connsiteY4" fmla="*/ 560716 h 1123921"/>
              <a:gd name="connsiteX0" fmla="*/ 20 w 11393257"/>
              <a:gd name="connsiteY0" fmla="*/ 560716 h 1123922"/>
              <a:gd name="connsiteX1" fmla="*/ 5733510 w 11393257"/>
              <a:gd name="connsiteY1" fmla="*/ 58068 h 1123922"/>
              <a:gd name="connsiteX2" fmla="*/ 11393258 w 11393257"/>
              <a:gd name="connsiteY2" fmla="*/ 542786 h 1123922"/>
              <a:gd name="connsiteX3" fmla="*/ 5733510 w 11393257"/>
              <a:gd name="connsiteY3" fmla="*/ 1063364 h 1123922"/>
              <a:gd name="connsiteX4" fmla="*/ 20 w 11393257"/>
              <a:gd name="connsiteY4" fmla="*/ 560716 h 1123922"/>
              <a:gd name="connsiteX0" fmla="*/ 20 w 11393316"/>
              <a:gd name="connsiteY0" fmla="*/ 561480 h 1124686"/>
              <a:gd name="connsiteX1" fmla="*/ 5733510 w 11393316"/>
              <a:gd name="connsiteY1" fmla="*/ 58832 h 1124686"/>
              <a:gd name="connsiteX2" fmla="*/ 11393258 w 11393316"/>
              <a:gd name="connsiteY2" fmla="*/ 543550 h 1124686"/>
              <a:gd name="connsiteX3" fmla="*/ 5733510 w 11393316"/>
              <a:gd name="connsiteY3" fmla="*/ 1064128 h 1124686"/>
              <a:gd name="connsiteX4" fmla="*/ 20 w 11393316"/>
              <a:gd name="connsiteY4" fmla="*/ 561480 h 1124686"/>
              <a:gd name="connsiteX0" fmla="*/ 20 w 11650400"/>
              <a:gd name="connsiteY0" fmla="*/ 563900 h 1123924"/>
              <a:gd name="connsiteX1" fmla="*/ 5733510 w 11650400"/>
              <a:gd name="connsiteY1" fmla="*/ 61252 h 1123924"/>
              <a:gd name="connsiteX2" fmla="*/ 11650346 w 11650400"/>
              <a:gd name="connsiteY2" fmla="*/ 591806 h 1123924"/>
              <a:gd name="connsiteX3" fmla="*/ 5733510 w 11650400"/>
              <a:gd name="connsiteY3" fmla="*/ 1066548 h 1123924"/>
              <a:gd name="connsiteX4" fmla="*/ 20 w 11650400"/>
              <a:gd name="connsiteY4" fmla="*/ 563900 h 1123924"/>
              <a:gd name="connsiteX0" fmla="*/ 22 w 11500433"/>
              <a:gd name="connsiteY0" fmla="*/ 552021 h 1124380"/>
              <a:gd name="connsiteX1" fmla="*/ 5583543 w 11500433"/>
              <a:gd name="connsiteY1" fmla="*/ 72291 h 1124380"/>
              <a:gd name="connsiteX2" fmla="*/ 11500379 w 11500433"/>
              <a:gd name="connsiteY2" fmla="*/ 602845 h 1124380"/>
              <a:gd name="connsiteX3" fmla="*/ 5583543 w 11500433"/>
              <a:gd name="connsiteY3" fmla="*/ 1077587 h 1124380"/>
              <a:gd name="connsiteX4" fmla="*/ 22 w 11500433"/>
              <a:gd name="connsiteY4" fmla="*/ 552021 h 1124380"/>
              <a:gd name="connsiteX0" fmla="*/ 21 w 11500650"/>
              <a:gd name="connsiteY0" fmla="*/ 552021 h 1124381"/>
              <a:gd name="connsiteX1" fmla="*/ 5583542 w 11500650"/>
              <a:gd name="connsiteY1" fmla="*/ 72291 h 1124381"/>
              <a:gd name="connsiteX2" fmla="*/ 11500378 w 11500650"/>
              <a:gd name="connsiteY2" fmla="*/ 602845 h 1124381"/>
              <a:gd name="connsiteX3" fmla="*/ 5583542 w 11500650"/>
              <a:gd name="connsiteY3" fmla="*/ 1077587 h 1124381"/>
              <a:gd name="connsiteX4" fmla="*/ 21 w 11500650"/>
              <a:gd name="connsiteY4" fmla="*/ 552021 h 1124381"/>
              <a:gd name="connsiteX0" fmla="*/ 21 w 11500378"/>
              <a:gd name="connsiteY0" fmla="*/ 552021 h 1124381"/>
              <a:gd name="connsiteX1" fmla="*/ 5583542 w 11500378"/>
              <a:gd name="connsiteY1" fmla="*/ 72291 h 1124381"/>
              <a:gd name="connsiteX2" fmla="*/ 11500378 w 11500378"/>
              <a:gd name="connsiteY2" fmla="*/ 602845 h 1124381"/>
              <a:gd name="connsiteX3" fmla="*/ 5583542 w 11500378"/>
              <a:gd name="connsiteY3" fmla="*/ 1077587 h 1124381"/>
              <a:gd name="connsiteX4" fmla="*/ 21 w 11500378"/>
              <a:gd name="connsiteY4" fmla="*/ 552021 h 1124381"/>
              <a:gd name="connsiteX0" fmla="*/ 199 w 11500556"/>
              <a:gd name="connsiteY0" fmla="*/ 516836 h 1068660"/>
              <a:gd name="connsiteX1" fmla="*/ 5583720 w 11500556"/>
              <a:gd name="connsiteY1" fmla="*/ 37106 h 1068660"/>
              <a:gd name="connsiteX2" fmla="*/ 11500556 w 11500556"/>
              <a:gd name="connsiteY2" fmla="*/ 567660 h 1068660"/>
              <a:gd name="connsiteX3" fmla="*/ 5583720 w 11500556"/>
              <a:gd name="connsiteY3" fmla="*/ 1042402 h 1068660"/>
              <a:gd name="connsiteX4" fmla="*/ 199 w 11500556"/>
              <a:gd name="connsiteY4" fmla="*/ 516836 h 1068660"/>
              <a:gd name="connsiteX0" fmla="*/ 21 w 11500378"/>
              <a:gd name="connsiteY0" fmla="*/ 495195 h 1047019"/>
              <a:gd name="connsiteX1" fmla="*/ 5583542 w 11500378"/>
              <a:gd name="connsiteY1" fmla="*/ 15465 h 1047019"/>
              <a:gd name="connsiteX2" fmla="*/ 11500378 w 11500378"/>
              <a:gd name="connsiteY2" fmla="*/ 546019 h 1047019"/>
              <a:gd name="connsiteX3" fmla="*/ 5583542 w 11500378"/>
              <a:gd name="connsiteY3" fmla="*/ 1020761 h 1047019"/>
              <a:gd name="connsiteX4" fmla="*/ 21 w 11500378"/>
              <a:gd name="connsiteY4" fmla="*/ 495195 h 104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8" h="1047019">
                <a:moveTo>
                  <a:pt x="21" y="495195"/>
                </a:moveTo>
                <a:cubicBezTo>
                  <a:pt x="-10006" y="-115116"/>
                  <a:pt x="3666816" y="6994"/>
                  <a:pt x="5583542" y="15465"/>
                </a:cubicBezTo>
                <a:cubicBezTo>
                  <a:pt x="7500268" y="23936"/>
                  <a:pt x="11474640" y="-128057"/>
                  <a:pt x="11500378" y="546019"/>
                </a:cubicBezTo>
                <a:cubicBezTo>
                  <a:pt x="11473240" y="1200141"/>
                  <a:pt x="7500268" y="1029232"/>
                  <a:pt x="5583542" y="1020761"/>
                </a:cubicBezTo>
                <a:cubicBezTo>
                  <a:pt x="3666816" y="1012290"/>
                  <a:pt x="10048" y="1105506"/>
                  <a:pt x="21" y="49519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4">
            <a:extLst>
              <a:ext uri="{FF2B5EF4-FFF2-40B4-BE49-F238E27FC236}">
                <a16:creationId xmlns:a16="http://schemas.microsoft.com/office/drawing/2014/main" id="{050A5049-BBD1-4771-BB84-AD2CA4796C03}"/>
              </a:ext>
            </a:extLst>
          </p:cNvPr>
          <p:cNvSpPr/>
          <p:nvPr/>
        </p:nvSpPr>
        <p:spPr>
          <a:xfrm>
            <a:off x="500937" y="5474368"/>
            <a:ext cx="9557463" cy="945247"/>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20 w 11393923"/>
              <a:gd name="connsiteY0" fmla="*/ 560716 h 1123921"/>
              <a:gd name="connsiteX1" fmla="*/ 5733510 w 11393923"/>
              <a:gd name="connsiteY1" fmla="*/ 58068 h 1123921"/>
              <a:gd name="connsiteX2" fmla="*/ 11393258 w 11393923"/>
              <a:gd name="connsiteY2" fmla="*/ 542786 h 1123921"/>
              <a:gd name="connsiteX3" fmla="*/ 5733510 w 11393923"/>
              <a:gd name="connsiteY3" fmla="*/ 1063364 h 1123921"/>
              <a:gd name="connsiteX4" fmla="*/ 20 w 11393923"/>
              <a:gd name="connsiteY4" fmla="*/ 560716 h 1123921"/>
              <a:gd name="connsiteX0" fmla="*/ 20 w 11393257"/>
              <a:gd name="connsiteY0" fmla="*/ 560716 h 1123922"/>
              <a:gd name="connsiteX1" fmla="*/ 5733510 w 11393257"/>
              <a:gd name="connsiteY1" fmla="*/ 58068 h 1123922"/>
              <a:gd name="connsiteX2" fmla="*/ 11393258 w 11393257"/>
              <a:gd name="connsiteY2" fmla="*/ 542786 h 1123922"/>
              <a:gd name="connsiteX3" fmla="*/ 5733510 w 11393257"/>
              <a:gd name="connsiteY3" fmla="*/ 1063364 h 1123922"/>
              <a:gd name="connsiteX4" fmla="*/ 20 w 11393257"/>
              <a:gd name="connsiteY4" fmla="*/ 560716 h 1123922"/>
              <a:gd name="connsiteX0" fmla="*/ 20 w 11393316"/>
              <a:gd name="connsiteY0" fmla="*/ 561480 h 1124686"/>
              <a:gd name="connsiteX1" fmla="*/ 5733510 w 11393316"/>
              <a:gd name="connsiteY1" fmla="*/ 58832 h 1124686"/>
              <a:gd name="connsiteX2" fmla="*/ 11393258 w 11393316"/>
              <a:gd name="connsiteY2" fmla="*/ 543550 h 1124686"/>
              <a:gd name="connsiteX3" fmla="*/ 5733510 w 11393316"/>
              <a:gd name="connsiteY3" fmla="*/ 1064128 h 1124686"/>
              <a:gd name="connsiteX4" fmla="*/ 20 w 11393316"/>
              <a:gd name="connsiteY4" fmla="*/ 561480 h 1124686"/>
              <a:gd name="connsiteX0" fmla="*/ 20 w 11650400"/>
              <a:gd name="connsiteY0" fmla="*/ 563900 h 1123924"/>
              <a:gd name="connsiteX1" fmla="*/ 5733510 w 11650400"/>
              <a:gd name="connsiteY1" fmla="*/ 61252 h 1123924"/>
              <a:gd name="connsiteX2" fmla="*/ 11650346 w 11650400"/>
              <a:gd name="connsiteY2" fmla="*/ 591806 h 1123924"/>
              <a:gd name="connsiteX3" fmla="*/ 5733510 w 11650400"/>
              <a:gd name="connsiteY3" fmla="*/ 1066548 h 1123924"/>
              <a:gd name="connsiteX4" fmla="*/ 20 w 11650400"/>
              <a:gd name="connsiteY4" fmla="*/ 563900 h 1123924"/>
              <a:gd name="connsiteX0" fmla="*/ 22 w 11500433"/>
              <a:gd name="connsiteY0" fmla="*/ 552021 h 1124380"/>
              <a:gd name="connsiteX1" fmla="*/ 5583543 w 11500433"/>
              <a:gd name="connsiteY1" fmla="*/ 72291 h 1124380"/>
              <a:gd name="connsiteX2" fmla="*/ 11500379 w 11500433"/>
              <a:gd name="connsiteY2" fmla="*/ 602845 h 1124380"/>
              <a:gd name="connsiteX3" fmla="*/ 5583543 w 11500433"/>
              <a:gd name="connsiteY3" fmla="*/ 1077587 h 1124380"/>
              <a:gd name="connsiteX4" fmla="*/ 22 w 11500433"/>
              <a:gd name="connsiteY4" fmla="*/ 552021 h 1124380"/>
              <a:gd name="connsiteX0" fmla="*/ 21 w 11500650"/>
              <a:gd name="connsiteY0" fmla="*/ 552021 h 1124381"/>
              <a:gd name="connsiteX1" fmla="*/ 5583542 w 11500650"/>
              <a:gd name="connsiteY1" fmla="*/ 72291 h 1124381"/>
              <a:gd name="connsiteX2" fmla="*/ 11500378 w 11500650"/>
              <a:gd name="connsiteY2" fmla="*/ 602845 h 1124381"/>
              <a:gd name="connsiteX3" fmla="*/ 5583542 w 11500650"/>
              <a:gd name="connsiteY3" fmla="*/ 1077587 h 1124381"/>
              <a:gd name="connsiteX4" fmla="*/ 21 w 11500650"/>
              <a:gd name="connsiteY4" fmla="*/ 552021 h 1124381"/>
              <a:gd name="connsiteX0" fmla="*/ 21 w 11500378"/>
              <a:gd name="connsiteY0" fmla="*/ 552021 h 1124381"/>
              <a:gd name="connsiteX1" fmla="*/ 5583542 w 11500378"/>
              <a:gd name="connsiteY1" fmla="*/ 72291 h 1124381"/>
              <a:gd name="connsiteX2" fmla="*/ 11500378 w 11500378"/>
              <a:gd name="connsiteY2" fmla="*/ 602845 h 1124381"/>
              <a:gd name="connsiteX3" fmla="*/ 5583542 w 11500378"/>
              <a:gd name="connsiteY3" fmla="*/ 1077587 h 1124381"/>
              <a:gd name="connsiteX4" fmla="*/ 21 w 11500378"/>
              <a:gd name="connsiteY4" fmla="*/ 552021 h 1124381"/>
              <a:gd name="connsiteX0" fmla="*/ 199 w 11500556"/>
              <a:gd name="connsiteY0" fmla="*/ 516836 h 1068660"/>
              <a:gd name="connsiteX1" fmla="*/ 5583720 w 11500556"/>
              <a:gd name="connsiteY1" fmla="*/ 37106 h 1068660"/>
              <a:gd name="connsiteX2" fmla="*/ 11500556 w 11500556"/>
              <a:gd name="connsiteY2" fmla="*/ 567660 h 1068660"/>
              <a:gd name="connsiteX3" fmla="*/ 5583720 w 11500556"/>
              <a:gd name="connsiteY3" fmla="*/ 1042402 h 1068660"/>
              <a:gd name="connsiteX4" fmla="*/ 199 w 11500556"/>
              <a:gd name="connsiteY4" fmla="*/ 516836 h 1068660"/>
              <a:gd name="connsiteX0" fmla="*/ 21 w 11500378"/>
              <a:gd name="connsiteY0" fmla="*/ 495195 h 1047019"/>
              <a:gd name="connsiteX1" fmla="*/ 5583542 w 11500378"/>
              <a:gd name="connsiteY1" fmla="*/ 15465 h 1047019"/>
              <a:gd name="connsiteX2" fmla="*/ 11500378 w 11500378"/>
              <a:gd name="connsiteY2" fmla="*/ 546019 h 1047019"/>
              <a:gd name="connsiteX3" fmla="*/ 5583542 w 11500378"/>
              <a:gd name="connsiteY3" fmla="*/ 1020761 h 1047019"/>
              <a:gd name="connsiteX4" fmla="*/ 21 w 11500378"/>
              <a:gd name="connsiteY4" fmla="*/ 495195 h 104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8" h="1047019">
                <a:moveTo>
                  <a:pt x="21" y="495195"/>
                </a:moveTo>
                <a:cubicBezTo>
                  <a:pt x="-10006" y="-115116"/>
                  <a:pt x="3666816" y="6994"/>
                  <a:pt x="5583542" y="15465"/>
                </a:cubicBezTo>
                <a:cubicBezTo>
                  <a:pt x="7500268" y="23936"/>
                  <a:pt x="11474640" y="-128057"/>
                  <a:pt x="11500378" y="546019"/>
                </a:cubicBezTo>
                <a:cubicBezTo>
                  <a:pt x="11473240" y="1200141"/>
                  <a:pt x="7500268" y="1029232"/>
                  <a:pt x="5583542" y="1020761"/>
                </a:cubicBezTo>
                <a:cubicBezTo>
                  <a:pt x="3666816" y="1012290"/>
                  <a:pt x="10048" y="1105506"/>
                  <a:pt x="21" y="49519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4AC74187-15E0-4CC1-BA84-577DDA4D2CEE}"/>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61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B2D1-AE13-43A7-8DCC-D142D3B62558}"/>
              </a:ext>
            </a:extLst>
          </p:cNvPr>
          <p:cNvSpPr>
            <a:spLocks noGrp="1"/>
          </p:cNvSpPr>
          <p:nvPr>
            <p:ph type="title"/>
          </p:nvPr>
        </p:nvSpPr>
        <p:spPr>
          <a:xfrm>
            <a:off x="838200" y="288524"/>
            <a:ext cx="9641305" cy="800039"/>
          </a:xfrm>
        </p:spPr>
        <p:txBody>
          <a:bodyPr>
            <a:normAutofit fontScale="90000"/>
          </a:bodyPr>
          <a:lstStyle/>
          <a:p>
            <a:r>
              <a:rPr lang="fr-FR" dirty="0"/>
              <a:t>Non seulement logique et éthique; c'est requis</a:t>
            </a:r>
          </a:p>
        </p:txBody>
      </p:sp>
      <p:sp>
        <p:nvSpPr>
          <p:cNvPr id="3" name="Content Placeholder 2">
            <a:extLst>
              <a:ext uri="{FF2B5EF4-FFF2-40B4-BE49-F238E27FC236}">
                <a16:creationId xmlns:a16="http://schemas.microsoft.com/office/drawing/2014/main" id="{59E7C5E2-292B-4AA5-93BE-0A345E9E09E8}"/>
              </a:ext>
            </a:extLst>
          </p:cNvPr>
          <p:cNvSpPr>
            <a:spLocks noGrp="1"/>
          </p:cNvSpPr>
          <p:nvPr>
            <p:ph idx="1"/>
          </p:nvPr>
        </p:nvSpPr>
        <p:spPr>
          <a:xfrm>
            <a:off x="838200" y="1275780"/>
            <a:ext cx="9833811" cy="5582219"/>
          </a:xfrm>
        </p:spPr>
        <p:txBody>
          <a:bodyPr/>
          <a:lstStyle/>
          <a:p>
            <a:r>
              <a:rPr lang="fr-FR" sz="2300" dirty="0"/>
              <a:t>Les orientations de la COP '20 incluent l'attente de liens plus solides entre la prévention, les soins et la cascade de traitement du VIH et les services de prévention de la VBG et de réponse clinique post-violence</a:t>
            </a:r>
            <a:r>
              <a:rPr lang="en-US" sz="2300" dirty="0"/>
              <a:t>.</a:t>
            </a:r>
          </a:p>
          <a:p>
            <a:r>
              <a:rPr lang="fr-FR" sz="2300" dirty="0"/>
              <a:t>Tous ceux qui lancent la </a:t>
            </a:r>
            <a:r>
              <a:rPr lang="fr-FR" sz="2300" dirty="0" err="1"/>
              <a:t>PrEP</a:t>
            </a:r>
            <a:r>
              <a:rPr lang="fr-FR" sz="2300" dirty="0"/>
              <a:t> ou participent à des tests d'index </a:t>
            </a:r>
            <a:r>
              <a:rPr lang="fr-FR" sz="2300" b="1" dirty="0"/>
              <a:t>DOIVENT être interrogés sur la VPI</a:t>
            </a:r>
            <a:r>
              <a:rPr lang="fr-FR" sz="2300" dirty="0"/>
              <a:t>, et le prestataire </a:t>
            </a:r>
            <a:r>
              <a:rPr lang="fr-FR" sz="2300" b="1" dirty="0"/>
              <a:t>DOIT répondre à la violence</a:t>
            </a:r>
            <a:r>
              <a:rPr lang="en-US" sz="2300" b="1" dirty="0"/>
              <a:t>. </a:t>
            </a:r>
          </a:p>
          <a:p>
            <a:r>
              <a:rPr lang="fr-FR" sz="2300" dirty="0"/>
              <a:t>Les événements indésirables associés aux tests d'index (y compris le VPI) doivent être surveillés de manière adéquate conformément aux directives de test d'indexation sûre et éthique du PEPFAR (enquête </a:t>
            </a:r>
            <a:r>
              <a:rPr lang="fr-FR" sz="2300" dirty="0" err="1"/>
              <a:t>REDCap</a:t>
            </a:r>
            <a:r>
              <a:rPr lang="fr-FR" sz="2300" dirty="0"/>
              <a:t>).</a:t>
            </a:r>
            <a:endParaRPr lang="en-US" sz="2300" dirty="0"/>
          </a:p>
          <a:p>
            <a:r>
              <a:rPr lang="fr-FR" sz="2300" dirty="0"/>
              <a:t>Après l'identification de la VBG (sous quelque forme que ce soit), la prestation de services VIH tenant compte de la violence doit être utilisée pour atténuer les effets de la violence sur les principaux résultats cliniques du VIH.</a:t>
            </a:r>
            <a:endParaRPr lang="en-US" sz="2300" dirty="0"/>
          </a:p>
        </p:txBody>
      </p:sp>
    </p:spTree>
    <p:extLst>
      <p:ext uri="{BB962C8B-B14F-4D97-AF65-F5344CB8AC3E}">
        <p14:creationId xmlns:p14="http://schemas.microsoft.com/office/powerpoint/2010/main" val="428488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CC0F38-F000-49F8-A0A1-6AD586CFCA32}"/>
              </a:ext>
            </a:extLst>
          </p:cNvPr>
          <p:cNvGraphicFramePr>
            <a:graphicFrameLocks noGrp="1"/>
          </p:cNvGraphicFramePr>
          <p:nvPr>
            <p:extLst>
              <p:ext uri="{D42A27DB-BD31-4B8C-83A1-F6EECF244321}">
                <p14:modId xmlns:p14="http://schemas.microsoft.com/office/powerpoint/2010/main" val="552491976"/>
              </p:ext>
            </p:extLst>
          </p:nvPr>
        </p:nvGraphicFramePr>
        <p:xfrm>
          <a:off x="374904" y="1402267"/>
          <a:ext cx="2807208" cy="4860310"/>
        </p:xfrm>
        <a:graphic>
          <a:graphicData uri="http://schemas.openxmlformats.org/drawingml/2006/table">
            <a:tbl>
              <a:tblPr firstRow="1" firstCol="1" bandRow="1"/>
              <a:tblGrid>
                <a:gridCol w="2807208">
                  <a:extLst>
                    <a:ext uri="{9D8B030D-6E8A-4147-A177-3AD203B41FA5}">
                      <a16:colId xmlns:a16="http://schemas.microsoft.com/office/drawing/2014/main" val="529000481"/>
                    </a:ext>
                  </a:extLst>
                </a:gridCol>
              </a:tblGrid>
              <a:tr h="4860310">
                <a:tc>
                  <a:txBody>
                    <a:bodyPr/>
                    <a:lstStyle/>
                    <a:p>
                      <a:pPr marL="0" marR="0" algn="l">
                        <a:spcBef>
                          <a:spcPts val="1200"/>
                        </a:spcBef>
                        <a:spcAft>
                          <a:spcPts val="2400"/>
                        </a:spcAft>
                      </a:pPr>
                      <a:endParaRPr lang="en-US" sz="1000" dirty="0">
                        <a:effectLst/>
                        <a:latin typeface="Calibri Light" panose="020F0302020204030204" pitchFamily="34" charset="0"/>
                        <a:ea typeface="MS Mincho" panose="02020609040205080304" pitchFamily="49" charset="-128"/>
                        <a:cs typeface="Mangal" panose="02040503050203030202" pitchFamily="18" charset="0"/>
                      </a:endParaRPr>
                    </a:p>
                    <a:p>
                      <a:pPr marL="0" marR="0" lvl="0" indent="0" algn="l" defTabSz="457200" rtl="0" eaLnBrk="1" fontAlgn="auto" latinLnBrk="0" hangingPunct="1">
                        <a:lnSpc>
                          <a:spcPct val="100000"/>
                        </a:lnSpc>
                        <a:spcBef>
                          <a:spcPts val="2400"/>
                        </a:spcBef>
                        <a:spcAft>
                          <a:spcPts val="1200"/>
                        </a:spcAft>
                        <a:buClrTx/>
                        <a:buSzTx/>
                        <a:buFontTx/>
                        <a:buNone/>
                        <a:tabLst/>
                        <a:defRPr/>
                      </a:pPr>
                      <a:r>
                        <a:rPr lang="fr-FR" sz="2000" b="1" kern="1200" dirty="0">
                          <a:solidFill>
                            <a:schemeClr val="tx1"/>
                          </a:solidFill>
                          <a:effectLst/>
                          <a:latin typeface="Calibri Light" panose="020F0302020204030204" pitchFamily="34" charset="0"/>
                          <a:ea typeface="+mn-ea"/>
                          <a:cs typeface="Calibri Light" panose="020F0302020204030204" pitchFamily="34" charset="0"/>
                        </a:rPr>
                        <a:t>Les d</a:t>
                      </a:r>
                      <a:r>
                        <a:rPr lang="fr-FR" sz="2000" b="0" kern="1200" dirty="0">
                          <a:solidFill>
                            <a:schemeClr val="tx1"/>
                          </a:solidFill>
                          <a:effectLst/>
                          <a:latin typeface="Calibri Light" panose="020F0302020204030204" pitchFamily="34" charset="0"/>
                          <a:ea typeface="+mn-ea"/>
                          <a:cs typeface="Calibri Light" panose="020F0302020204030204" pitchFamily="34" charset="0"/>
                        </a:rPr>
                        <a:t>é</a:t>
                      </a:r>
                      <a:r>
                        <a:rPr lang="fr-FR" sz="2000" b="1" kern="1200" dirty="0">
                          <a:solidFill>
                            <a:schemeClr val="tx1"/>
                          </a:solidFill>
                          <a:effectLst/>
                          <a:latin typeface="Calibri Light" panose="020F0302020204030204" pitchFamily="34" charset="0"/>
                          <a:ea typeface="+mn-ea"/>
                          <a:cs typeface="Calibri Light" panose="020F0302020204030204" pitchFamily="34" charset="0"/>
                        </a:rPr>
                        <a:t>pistages index et le lancement de la </a:t>
                      </a:r>
                      <a:r>
                        <a:rPr lang="fr-FR" sz="2000" b="1" kern="1200" dirty="0" err="1">
                          <a:solidFill>
                            <a:schemeClr val="tx1"/>
                          </a:solidFill>
                          <a:effectLst/>
                          <a:latin typeface="Calibri Light" panose="020F0302020204030204" pitchFamily="34" charset="0"/>
                          <a:ea typeface="+mn-ea"/>
                          <a:cs typeface="Calibri Light" panose="020F0302020204030204" pitchFamily="34" charset="0"/>
                        </a:rPr>
                        <a:t>PReP</a:t>
                      </a:r>
                      <a:r>
                        <a:rPr lang="fr-FR" sz="2000" b="1" kern="1200" dirty="0">
                          <a:solidFill>
                            <a:schemeClr val="tx1"/>
                          </a:solidFill>
                          <a:effectLst/>
                          <a:latin typeface="Calibri Light" panose="020F0302020204030204" pitchFamily="34" charset="0"/>
                          <a:ea typeface="+mn-ea"/>
                          <a:cs typeface="Calibri Light" panose="020F0302020204030204" pitchFamily="34" charset="0"/>
                        </a:rPr>
                        <a:t> </a:t>
                      </a:r>
                      <a:r>
                        <a:rPr lang="fr-FR" sz="2000" b="0" kern="1200" dirty="0">
                          <a:solidFill>
                            <a:schemeClr val="tx1"/>
                          </a:solidFill>
                          <a:effectLst/>
                          <a:latin typeface="Calibri Light" panose="020F0302020204030204" pitchFamily="34" charset="0"/>
                          <a:ea typeface="+mn-ea"/>
                          <a:cs typeface="Calibri Light" panose="020F0302020204030204" pitchFamily="34" charset="0"/>
                        </a:rPr>
                        <a:t>nécessitent</a:t>
                      </a:r>
                      <a:r>
                        <a:rPr lang="fr-FR" sz="2000" b="1" kern="1200" dirty="0">
                          <a:solidFill>
                            <a:schemeClr val="tx1"/>
                          </a:solidFill>
                          <a:effectLst/>
                          <a:latin typeface="Calibri Light" panose="020F0302020204030204" pitchFamily="34" charset="0"/>
                          <a:ea typeface="+mn-ea"/>
                          <a:cs typeface="Calibri Light" panose="020F0302020204030204" pitchFamily="34" charset="0"/>
                        </a:rPr>
                        <a:t> </a:t>
                      </a:r>
                      <a:r>
                        <a:rPr lang="fr-FR" sz="2000" b="0" kern="1200" dirty="0">
                          <a:solidFill>
                            <a:schemeClr val="tx1"/>
                          </a:solidFill>
                          <a:effectLst/>
                          <a:latin typeface="Calibri Light" panose="020F0302020204030204" pitchFamily="34" charset="0"/>
                          <a:ea typeface="+mn-ea"/>
                          <a:cs typeface="Calibri Light" panose="020F0302020204030204" pitchFamily="34" charset="0"/>
                        </a:rPr>
                        <a:t>de s'informer sur la VPI. Les professionnels ne peuvent pas poser de questions sur la VPI à moins que les éléments de soutien suivants ne soient en place pour limiter le risque de préjudice pour les patients.</a:t>
                      </a:r>
                      <a:endParaRPr lang="en-US" sz="2000" u="sng" dirty="0">
                        <a:effectLst/>
                        <a:latin typeface="Calibri Light" panose="020F0302020204030204" pitchFamily="34" charset="0"/>
                        <a:ea typeface="MS Mincho" panose="02020609040205080304" pitchFamily="49" charset="-128"/>
                        <a:cs typeface="Mangal" panose="02040503050203030202" pitchFamily="18" charset="0"/>
                      </a:endParaRPr>
                    </a:p>
                  </a:txBody>
                  <a:tcPr marL="137160" marR="137160" marT="0" marB="0">
                    <a:lnL>
                      <a:noFill/>
                    </a:lnL>
                    <a:lnR>
                      <a:noFill/>
                    </a:lnR>
                    <a:lnT>
                      <a:noFill/>
                    </a:lnT>
                    <a:lnB>
                      <a:noFill/>
                    </a:lnB>
                    <a:solidFill>
                      <a:srgbClr val="EDEDED"/>
                    </a:solidFill>
                  </a:tcPr>
                </a:tc>
                <a:extLst>
                  <a:ext uri="{0D108BD9-81ED-4DB2-BD59-A6C34878D82A}">
                    <a16:rowId xmlns:a16="http://schemas.microsoft.com/office/drawing/2014/main" val="1504055104"/>
                  </a:ext>
                </a:extLst>
              </a:tr>
            </a:tbl>
          </a:graphicData>
        </a:graphic>
      </p:graphicFrame>
      <p:pic>
        <p:nvPicPr>
          <p:cNvPr id="3" name="Graphic 2" descr="Warning">
            <a:extLst>
              <a:ext uri="{FF2B5EF4-FFF2-40B4-BE49-F238E27FC236}">
                <a16:creationId xmlns:a16="http://schemas.microsoft.com/office/drawing/2014/main" id="{DE3F068F-971C-4981-907C-D7F8A77666F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14705" y="1503385"/>
            <a:ext cx="571014" cy="571014"/>
          </a:xfrm>
          <a:prstGeom prst="rect">
            <a:avLst/>
          </a:prstGeom>
        </p:spPr>
      </p:pic>
      <p:sp>
        <p:nvSpPr>
          <p:cNvPr id="4" name="Footer Placeholder 3">
            <a:extLst>
              <a:ext uri="{FF2B5EF4-FFF2-40B4-BE49-F238E27FC236}">
                <a16:creationId xmlns:a16="http://schemas.microsoft.com/office/drawing/2014/main" id="{97B963F9-313B-42FB-B7C8-2201DDB1561D}"/>
              </a:ext>
            </a:extLst>
          </p:cNvPr>
          <p:cNvSpPr txBox="1">
            <a:spLocks/>
          </p:cNvSpPr>
          <p:nvPr/>
        </p:nvSpPr>
        <p:spPr>
          <a:xfrm>
            <a:off x="728129" y="5712229"/>
            <a:ext cx="3527366" cy="134632"/>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grpSp>
        <p:nvGrpSpPr>
          <p:cNvPr id="7" name="Google Shape;152;p27">
            <a:extLst>
              <a:ext uri="{FF2B5EF4-FFF2-40B4-BE49-F238E27FC236}">
                <a16:creationId xmlns:a16="http://schemas.microsoft.com/office/drawing/2014/main" id="{C5C9005D-1A62-4379-B6B4-D8087D7366DC}"/>
              </a:ext>
            </a:extLst>
          </p:cNvPr>
          <p:cNvGrpSpPr/>
          <p:nvPr/>
        </p:nvGrpSpPr>
        <p:grpSpPr>
          <a:xfrm>
            <a:off x="3864991" y="1952443"/>
            <a:ext cx="7811194" cy="3488760"/>
            <a:chOff x="-1807" y="2042744"/>
            <a:chExt cx="12050578" cy="4705511"/>
          </a:xfrm>
        </p:grpSpPr>
        <p:pic>
          <p:nvPicPr>
            <p:cNvPr id="8" name="Google Shape;153;p27">
              <a:extLst>
                <a:ext uri="{FF2B5EF4-FFF2-40B4-BE49-F238E27FC236}">
                  <a16:creationId xmlns:a16="http://schemas.microsoft.com/office/drawing/2014/main" id="{CD5966C1-0B28-463D-AD59-A22251A8C8D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7135" y="2057702"/>
              <a:ext cx="1599647" cy="1599646"/>
            </a:xfrm>
            <a:prstGeom prst="rect">
              <a:avLst/>
            </a:prstGeom>
            <a:noFill/>
            <a:ln>
              <a:noFill/>
            </a:ln>
          </p:spPr>
        </p:pic>
        <p:sp>
          <p:nvSpPr>
            <p:cNvPr id="9" name="Google Shape;154;p27">
              <a:extLst>
                <a:ext uri="{FF2B5EF4-FFF2-40B4-BE49-F238E27FC236}">
                  <a16:creationId xmlns:a16="http://schemas.microsoft.com/office/drawing/2014/main" id="{D3A0E222-F7C6-4778-BEAB-30D67101F9FC}"/>
                </a:ext>
              </a:extLst>
            </p:cNvPr>
            <p:cNvSpPr txBox="1"/>
            <p:nvPr/>
          </p:nvSpPr>
          <p:spPr>
            <a:xfrm>
              <a:off x="-1807" y="3795092"/>
              <a:ext cx="1817529" cy="2953161"/>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spcBef>
                  <a:spcPts val="600"/>
                </a:spcBef>
              </a:pPr>
              <a:r>
                <a:rPr lang="fr-FR" sz="1200" b="1" dirty="0">
                  <a:solidFill>
                    <a:schemeClr val="lt1"/>
                  </a:solidFill>
                  <a:ea typeface="Calibri"/>
                  <a:cs typeface="Calibri"/>
                  <a:sym typeface="Calibri"/>
                </a:rPr>
                <a:t>Protocole écrit/</a:t>
              </a:r>
            </a:p>
            <a:p>
              <a:pPr algn="ctr"/>
              <a:r>
                <a:rPr lang="fr-FR" sz="1200" b="1" dirty="0">
                  <a:solidFill>
                    <a:schemeClr val="lt1"/>
                  </a:solidFill>
                  <a:ea typeface="Calibri"/>
                  <a:cs typeface="Calibri"/>
                  <a:sym typeface="Calibri"/>
                </a:rPr>
                <a:t>Mise en place d'une procédure opérationnelle type pour la prestation de services de réponse à la violence</a:t>
              </a:r>
            </a:p>
          </p:txBody>
        </p:sp>
        <p:pic>
          <p:nvPicPr>
            <p:cNvPr id="10" name="Google Shape;155;p27" descr="Image result for transparent training icon">
              <a:extLst>
                <a:ext uri="{FF2B5EF4-FFF2-40B4-BE49-F238E27FC236}">
                  <a16:creationId xmlns:a16="http://schemas.microsoft.com/office/drawing/2014/main" id="{68AD28F1-9375-4FCD-B866-7FE57923252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02795" y="2078102"/>
              <a:ext cx="1599648" cy="1537883"/>
            </a:xfrm>
            <a:prstGeom prst="rect">
              <a:avLst/>
            </a:prstGeom>
            <a:noFill/>
            <a:ln>
              <a:noFill/>
            </a:ln>
          </p:spPr>
        </p:pic>
        <p:sp>
          <p:nvSpPr>
            <p:cNvPr id="11" name="Google Shape;156;p27">
              <a:extLst>
                <a:ext uri="{FF2B5EF4-FFF2-40B4-BE49-F238E27FC236}">
                  <a16:creationId xmlns:a16="http://schemas.microsoft.com/office/drawing/2014/main" id="{BE5CBC3B-72FF-4829-99BE-D8C0F7150AAA}"/>
                </a:ext>
              </a:extLst>
            </p:cNvPr>
            <p:cNvSpPr txBox="1"/>
            <p:nvPr/>
          </p:nvSpPr>
          <p:spPr>
            <a:xfrm>
              <a:off x="6245768" y="3795095"/>
              <a:ext cx="1834027" cy="2953157"/>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spcBef>
                  <a:spcPts val="600"/>
                </a:spcBef>
              </a:pPr>
              <a:r>
                <a:rPr lang="fr-FR" sz="1200" b="1" dirty="0">
                  <a:solidFill>
                    <a:schemeClr val="lt1"/>
                  </a:solidFill>
                  <a:ea typeface="Calibri"/>
                  <a:cs typeface="Calibri"/>
                  <a:sym typeface="Calibri"/>
                </a:rPr>
                <a:t>Les professionnels de la santé offrent une assistance d'urgence (LIVES)</a:t>
              </a:r>
            </a:p>
            <a:p>
              <a:pPr algn="ctr"/>
              <a:endParaRPr sz="1200" b="1" dirty="0">
                <a:solidFill>
                  <a:schemeClr val="lt1"/>
                </a:solidFill>
                <a:latin typeface="Calibri"/>
                <a:ea typeface="Calibri"/>
                <a:cs typeface="Calibri"/>
                <a:sym typeface="Calibri"/>
              </a:endParaRPr>
            </a:p>
            <a:p>
              <a:pPr algn="ctr"/>
              <a:endParaRPr sz="1200" b="1" dirty="0">
                <a:solidFill>
                  <a:schemeClr val="lt1"/>
                </a:solidFill>
                <a:latin typeface="Calibri"/>
                <a:ea typeface="Calibri"/>
                <a:cs typeface="Calibri"/>
                <a:sym typeface="Calibri"/>
              </a:endParaRPr>
            </a:p>
          </p:txBody>
        </p:sp>
        <p:pic>
          <p:nvPicPr>
            <p:cNvPr id="12" name="Google Shape;157;p27" descr="Image result for transparent list icon">
              <a:extLst>
                <a:ext uri="{FF2B5EF4-FFF2-40B4-BE49-F238E27FC236}">
                  <a16:creationId xmlns:a16="http://schemas.microsoft.com/office/drawing/2014/main" id="{AA62E5D9-22B4-409E-867D-F233CB3A4AC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339780" y="2097297"/>
              <a:ext cx="1317970" cy="1520456"/>
            </a:xfrm>
            <a:prstGeom prst="rect">
              <a:avLst/>
            </a:prstGeom>
            <a:noFill/>
            <a:ln>
              <a:noFill/>
            </a:ln>
          </p:spPr>
        </p:pic>
        <p:sp>
          <p:nvSpPr>
            <p:cNvPr id="13" name="Google Shape;158;p27">
              <a:extLst>
                <a:ext uri="{FF2B5EF4-FFF2-40B4-BE49-F238E27FC236}">
                  <a16:creationId xmlns:a16="http://schemas.microsoft.com/office/drawing/2014/main" id="{3CB68BD3-E856-47CB-9574-B6DDB7606A6B}"/>
                </a:ext>
              </a:extLst>
            </p:cNvPr>
            <p:cNvSpPr txBox="1"/>
            <p:nvPr/>
          </p:nvSpPr>
          <p:spPr>
            <a:xfrm>
              <a:off x="1982760" y="3795095"/>
              <a:ext cx="1924168" cy="2953160"/>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spcBef>
                  <a:spcPts val="600"/>
                </a:spcBef>
              </a:pPr>
              <a:r>
                <a:rPr lang="fr-FR" sz="1200" b="1" dirty="0">
                  <a:solidFill>
                    <a:schemeClr val="lt1"/>
                  </a:solidFill>
                  <a:ea typeface="Calibri"/>
                  <a:cs typeface="Calibri"/>
                  <a:sym typeface="Calibri"/>
                </a:rPr>
                <a:t>Des séries de questions types sont utilisées pour faciliter la documentation, et des mécanismes de stockage sûrs sont en place</a:t>
              </a:r>
            </a:p>
          </p:txBody>
        </p:sp>
        <p:pic>
          <p:nvPicPr>
            <p:cNvPr id="14" name="Google Shape;159;p27" descr="Image result for transparent interview icon">
              <a:extLst>
                <a:ext uri="{FF2B5EF4-FFF2-40B4-BE49-F238E27FC236}">
                  <a16:creationId xmlns:a16="http://schemas.microsoft.com/office/drawing/2014/main" id="{886D7AF4-894B-4B0A-80BC-7A8DC2011563}"/>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17312" y="2057702"/>
              <a:ext cx="1516800" cy="1558281"/>
            </a:xfrm>
            <a:prstGeom prst="rect">
              <a:avLst/>
            </a:prstGeom>
            <a:noFill/>
            <a:ln>
              <a:noFill/>
            </a:ln>
          </p:spPr>
        </p:pic>
        <p:sp>
          <p:nvSpPr>
            <p:cNvPr id="15" name="Google Shape;160;p27">
              <a:extLst>
                <a:ext uri="{FF2B5EF4-FFF2-40B4-BE49-F238E27FC236}">
                  <a16:creationId xmlns:a16="http://schemas.microsoft.com/office/drawing/2014/main" id="{F593DC2D-0A98-4CDB-9E37-A9245D175DC8}"/>
                </a:ext>
              </a:extLst>
            </p:cNvPr>
            <p:cNvSpPr txBox="1"/>
            <p:nvPr/>
          </p:nvSpPr>
          <p:spPr>
            <a:xfrm>
              <a:off x="8475133" y="3795092"/>
              <a:ext cx="1806954" cy="2953160"/>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spcBef>
                  <a:spcPts val="600"/>
                </a:spcBef>
              </a:pPr>
              <a:r>
                <a:rPr lang="fr-FR" sz="1150" b="1" dirty="0">
                  <a:solidFill>
                    <a:schemeClr val="lt1"/>
                  </a:solidFill>
                  <a:ea typeface="Calibri"/>
                  <a:cs typeface="Calibri"/>
                  <a:sym typeface="Calibri"/>
                </a:rPr>
                <a:t>Les professionnels de la santé ne posent des questions sur la violence que dans un cadre privé, la confidentialité étant assurée</a:t>
              </a:r>
            </a:p>
          </p:txBody>
        </p:sp>
        <p:sp>
          <p:nvSpPr>
            <p:cNvPr id="16" name="Google Shape;161;p27">
              <a:extLst>
                <a:ext uri="{FF2B5EF4-FFF2-40B4-BE49-F238E27FC236}">
                  <a16:creationId xmlns:a16="http://schemas.microsoft.com/office/drawing/2014/main" id="{4EDE8E69-CE0F-4812-A917-CA6F1CB84E51}"/>
                </a:ext>
              </a:extLst>
            </p:cNvPr>
            <p:cNvSpPr txBox="1"/>
            <p:nvPr/>
          </p:nvSpPr>
          <p:spPr>
            <a:xfrm>
              <a:off x="4258682" y="3795094"/>
              <a:ext cx="1834029" cy="2953159"/>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spcBef>
                  <a:spcPts val="600"/>
                </a:spcBef>
              </a:pPr>
              <a:r>
                <a:rPr lang="fr-FR" sz="1200" b="1" dirty="0">
                  <a:solidFill>
                    <a:schemeClr val="lt1"/>
                  </a:solidFill>
                  <a:ea typeface="Calibri"/>
                  <a:cs typeface="Calibri"/>
                  <a:sym typeface="Calibri"/>
                </a:rPr>
                <a:t>Les professionnels de la santé sont formés à la manière de poser des questions sur la violence et d'y répondre</a:t>
              </a:r>
            </a:p>
          </p:txBody>
        </p:sp>
        <p:grpSp>
          <p:nvGrpSpPr>
            <p:cNvPr id="17" name="Google Shape;162;p27">
              <a:extLst>
                <a:ext uri="{FF2B5EF4-FFF2-40B4-BE49-F238E27FC236}">
                  <a16:creationId xmlns:a16="http://schemas.microsoft.com/office/drawing/2014/main" id="{315EFF2C-5751-4301-8960-E496016D6E50}"/>
                </a:ext>
              </a:extLst>
            </p:cNvPr>
            <p:cNvGrpSpPr/>
            <p:nvPr/>
          </p:nvGrpSpPr>
          <p:grpSpPr>
            <a:xfrm>
              <a:off x="10568266" y="2154396"/>
              <a:ext cx="1349238" cy="1474936"/>
              <a:chOff x="10526589" y="1949192"/>
              <a:chExt cx="1349238" cy="1474936"/>
            </a:xfrm>
          </p:grpSpPr>
          <p:pic>
            <p:nvPicPr>
              <p:cNvPr id="23" name="Google Shape;163;p27">
                <a:extLst>
                  <a:ext uri="{FF2B5EF4-FFF2-40B4-BE49-F238E27FC236}">
                    <a16:creationId xmlns:a16="http://schemas.microsoft.com/office/drawing/2014/main" id="{BCE458F2-1DA7-4925-921A-A9370839ABFA}"/>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987084" y="2368748"/>
                <a:ext cx="440372" cy="567147"/>
              </a:xfrm>
              <a:prstGeom prst="rect">
                <a:avLst/>
              </a:prstGeom>
              <a:noFill/>
              <a:ln>
                <a:noFill/>
              </a:ln>
            </p:spPr>
          </p:pic>
          <p:pic>
            <p:nvPicPr>
              <p:cNvPr id="24" name="Google Shape;164;p27">
                <a:extLst>
                  <a:ext uri="{FF2B5EF4-FFF2-40B4-BE49-F238E27FC236}">
                    <a16:creationId xmlns:a16="http://schemas.microsoft.com/office/drawing/2014/main" id="{D6BF2E8C-8523-487C-B94B-59134FE3E46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526589" y="1949192"/>
                <a:ext cx="440372" cy="567146"/>
              </a:xfrm>
              <a:prstGeom prst="rect">
                <a:avLst/>
              </a:prstGeom>
              <a:noFill/>
              <a:ln>
                <a:noFill/>
              </a:ln>
            </p:spPr>
          </p:pic>
          <p:pic>
            <p:nvPicPr>
              <p:cNvPr id="25" name="Google Shape;165;p27">
                <a:extLst>
                  <a:ext uri="{FF2B5EF4-FFF2-40B4-BE49-F238E27FC236}">
                    <a16:creationId xmlns:a16="http://schemas.microsoft.com/office/drawing/2014/main" id="{46CB6420-86C6-483B-9920-1C1C29B1866A}"/>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435455" y="1961914"/>
                <a:ext cx="440372" cy="567146"/>
              </a:xfrm>
              <a:prstGeom prst="rect">
                <a:avLst/>
              </a:prstGeom>
              <a:noFill/>
              <a:ln>
                <a:noFill/>
              </a:ln>
            </p:spPr>
          </p:pic>
          <p:pic>
            <p:nvPicPr>
              <p:cNvPr id="26" name="Google Shape;166;p27">
                <a:extLst>
                  <a:ext uri="{FF2B5EF4-FFF2-40B4-BE49-F238E27FC236}">
                    <a16:creationId xmlns:a16="http://schemas.microsoft.com/office/drawing/2014/main" id="{A65715E0-2BE8-4B9E-824A-33D2DEEDF92D}"/>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427457" y="2856982"/>
                <a:ext cx="440372" cy="567146"/>
              </a:xfrm>
              <a:prstGeom prst="rect">
                <a:avLst/>
              </a:prstGeom>
              <a:noFill/>
              <a:ln>
                <a:noFill/>
              </a:ln>
            </p:spPr>
          </p:pic>
          <p:pic>
            <p:nvPicPr>
              <p:cNvPr id="27" name="Google Shape;167;p27">
                <a:extLst>
                  <a:ext uri="{FF2B5EF4-FFF2-40B4-BE49-F238E27FC236}">
                    <a16:creationId xmlns:a16="http://schemas.microsoft.com/office/drawing/2014/main" id="{88D76801-DD73-4F78-A01C-2A1008FE278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538715" y="2856982"/>
                <a:ext cx="440372" cy="567146"/>
              </a:xfrm>
              <a:prstGeom prst="rect">
                <a:avLst/>
              </a:prstGeom>
              <a:noFill/>
              <a:ln>
                <a:noFill/>
              </a:ln>
            </p:spPr>
          </p:pic>
          <p:cxnSp>
            <p:nvCxnSpPr>
              <p:cNvPr id="28" name="Google Shape;168;p27">
                <a:extLst>
                  <a:ext uri="{FF2B5EF4-FFF2-40B4-BE49-F238E27FC236}">
                    <a16:creationId xmlns:a16="http://schemas.microsoft.com/office/drawing/2014/main" id="{A4122B91-09D6-4D2B-9434-2C004F45DA26}"/>
                  </a:ext>
                </a:extLst>
              </p:cNvPr>
              <p:cNvCxnSpPr/>
              <p:nvPr/>
            </p:nvCxnSpPr>
            <p:spPr>
              <a:xfrm>
                <a:off x="10919048" y="2539202"/>
                <a:ext cx="83539" cy="132931"/>
              </a:xfrm>
              <a:prstGeom prst="straightConnector1">
                <a:avLst/>
              </a:prstGeom>
              <a:noFill/>
              <a:ln w="76200" cap="flat" cmpd="sng">
                <a:solidFill>
                  <a:schemeClr val="dk1"/>
                </a:solidFill>
                <a:prstDash val="solid"/>
                <a:miter lim="800000"/>
                <a:headEnd type="none" w="sm" len="sm"/>
                <a:tailEnd type="none" w="sm" len="sm"/>
              </a:ln>
            </p:spPr>
          </p:cxnSp>
          <p:cxnSp>
            <p:nvCxnSpPr>
              <p:cNvPr id="29" name="Google Shape;169;p27">
                <a:extLst>
                  <a:ext uri="{FF2B5EF4-FFF2-40B4-BE49-F238E27FC236}">
                    <a16:creationId xmlns:a16="http://schemas.microsoft.com/office/drawing/2014/main" id="{4081D754-1A3C-46DF-950E-59E625EC06CC}"/>
                  </a:ext>
                </a:extLst>
              </p:cNvPr>
              <p:cNvCxnSpPr/>
              <p:nvPr/>
            </p:nvCxnSpPr>
            <p:spPr>
              <a:xfrm>
                <a:off x="11340867" y="3035641"/>
                <a:ext cx="83539" cy="132931"/>
              </a:xfrm>
              <a:prstGeom prst="straightConnector1">
                <a:avLst/>
              </a:prstGeom>
              <a:noFill/>
              <a:ln w="76200" cap="flat" cmpd="sng">
                <a:solidFill>
                  <a:schemeClr val="dk1"/>
                </a:solidFill>
                <a:prstDash val="solid"/>
                <a:miter lim="800000"/>
                <a:headEnd type="none" w="sm" len="sm"/>
                <a:tailEnd type="none" w="sm" len="sm"/>
              </a:ln>
            </p:spPr>
          </p:cxnSp>
          <p:cxnSp>
            <p:nvCxnSpPr>
              <p:cNvPr id="30" name="Google Shape;170;p27">
                <a:extLst>
                  <a:ext uri="{FF2B5EF4-FFF2-40B4-BE49-F238E27FC236}">
                    <a16:creationId xmlns:a16="http://schemas.microsoft.com/office/drawing/2014/main" id="{AB5F7406-21D3-40BD-A8B8-DC92AD3E2698}"/>
                  </a:ext>
                </a:extLst>
              </p:cNvPr>
              <p:cNvCxnSpPr/>
              <p:nvPr/>
            </p:nvCxnSpPr>
            <p:spPr>
              <a:xfrm rot="10800000" flipH="1">
                <a:off x="10953066" y="3045312"/>
                <a:ext cx="117320" cy="123260"/>
              </a:xfrm>
              <a:prstGeom prst="straightConnector1">
                <a:avLst/>
              </a:prstGeom>
              <a:noFill/>
              <a:ln w="76200" cap="flat" cmpd="sng">
                <a:solidFill>
                  <a:schemeClr val="dk1"/>
                </a:solidFill>
                <a:prstDash val="solid"/>
                <a:miter lim="800000"/>
                <a:headEnd type="none" w="sm" len="sm"/>
                <a:tailEnd type="none" w="sm" len="sm"/>
              </a:ln>
            </p:spPr>
          </p:cxnSp>
          <p:cxnSp>
            <p:nvCxnSpPr>
              <p:cNvPr id="31" name="Google Shape;171;p27">
                <a:extLst>
                  <a:ext uri="{FF2B5EF4-FFF2-40B4-BE49-F238E27FC236}">
                    <a16:creationId xmlns:a16="http://schemas.microsoft.com/office/drawing/2014/main" id="{AB8D9ED6-3938-4705-8C10-446B4C9B2E4B}"/>
                  </a:ext>
                </a:extLst>
              </p:cNvPr>
              <p:cNvCxnSpPr/>
              <p:nvPr/>
            </p:nvCxnSpPr>
            <p:spPr>
              <a:xfrm rot="10800000" flipH="1">
                <a:off x="11368797" y="2533578"/>
                <a:ext cx="117320" cy="123260"/>
              </a:xfrm>
              <a:prstGeom prst="straightConnector1">
                <a:avLst/>
              </a:prstGeom>
              <a:noFill/>
              <a:ln w="76200" cap="flat" cmpd="sng">
                <a:solidFill>
                  <a:schemeClr val="dk1"/>
                </a:solidFill>
                <a:prstDash val="solid"/>
                <a:miter lim="800000"/>
                <a:headEnd type="none" w="sm" len="sm"/>
                <a:tailEnd type="none" w="sm" len="sm"/>
              </a:ln>
            </p:spPr>
          </p:cxnSp>
        </p:grpSp>
        <p:sp>
          <p:nvSpPr>
            <p:cNvPr id="18" name="Google Shape;172;p27">
              <a:extLst>
                <a:ext uri="{FF2B5EF4-FFF2-40B4-BE49-F238E27FC236}">
                  <a16:creationId xmlns:a16="http://schemas.microsoft.com/office/drawing/2014/main" id="{43335B9F-8585-493A-BD43-DA3F27261BE0}"/>
                </a:ext>
              </a:extLst>
            </p:cNvPr>
            <p:cNvSpPr txBox="1"/>
            <p:nvPr/>
          </p:nvSpPr>
          <p:spPr>
            <a:xfrm>
              <a:off x="10449125" y="3795095"/>
              <a:ext cx="1599646" cy="2953157"/>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spcBef>
                  <a:spcPts val="600"/>
                </a:spcBef>
              </a:pPr>
              <a:r>
                <a:rPr lang="fr-FR" sz="1200" b="1" dirty="0">
                  <a:solidFill>
                    <a:schemeClr val="lt1"/>
                  </a:solidFill>
                  <a:ea typeface="Calibri"/>
                  <a:cs typeface="Calibri"/>
                  <a:sym typeface="Calibri"/>
                </a:rPr>
                <a:t>Un système d'orientation vers les services de lutte contre la violence est en place</a:t>
              </a:r>
            </a:p>
          </p:txBody>
        </p:sp>
        <p:pic>
          <p:nvPicPr>
            <p:cNvPr id="19" name="Google Shape;173;p27" descr="Image result for transparent help icon">
              <a:extLst>
                <a:ext uri="{FF2B5EF4-FFF2-40B4-BE49-F238E27FC236}">
                  <a16:creationId xmlns:a16="http://schemas.microsoft.com/office/drawing/2014/main" id="{AA745978-60D5-44AC-A607-03BAE43102D7}"/>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336855" y="2042744"/>
              <a:ext cx="1598109" cy="1598108"/>
            </a:xfrm>
            <a:prstGeom prst="rect">
              <a:avLst/>
            </a:prstGeom>
            <a:noFill/>
            <a:ln>
              <a:noFill/>
            </a:ln>
          </p:spPr>
        </p:pic>
        <p:pic>
          <p:nvPicPr>
            <p:cNvPr id="20" name="Google Shape;153;p27">
              <a:extLst>
                <a:ext uri="{FF2B5EF4-FFF2-40B4-BE49-F238E27FC236}">
                  <a16:creationId xmlns:a16="http://schemas.microsoft.com/office/drawing/2014/main" id="{292A552A-D1AC-4B72-98B2-AC81086A8BD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7135" y="2094352"/>
              <a:ext cx="1599647" cy="1599646"/>
            </a:xfrm>
            <a:prstGeom prst="rect">
              <a:avLst/>
            </a:prstGeom>
            <a:noFill/>
            <a:ln>
              <a:noFill/>
            </a:ln>
          </p:spPr>
        </p:pic>
        <p:pic>
          <p:nvPicPr>
            <p:cNvPr id="21" name="Google Shape;155;p27" descr="Image result for transparent training icon">
              <a:extLst>
                <a:ext uri="{FF2B5EF4-FFF2-40B4-BE49-F238E27FC236}">
                  <a16:creationId xmlns:a16="http://schemas.microsoft.com/office/drawing/2014/main" id="{6B637052-6DF0-465F-8F77-54D33198D42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02795" y="2114752"/>
              <a:ext cx="1599648" cy="1537883"/>
            </a:xfrm>
            <a:prstGeom prst="rect">
              <a:avLst/>
            </a:prstGeom>
            <a:noFill/>
            <a:ln>
              <a:noFill/>
            </a:ln>
          </p:spPr>
        </p:pic>
        <p:pic>
          <p:nvPicPr>
            <p:cNvPr id="22" name="Google Shape;157;p27" descr="Image result for transparent list icon">
              <a:extLst>
                <a:ext uri="{FF2B5EF4-FFF2-40B4-BE49-F238E27FC236}">
                  <a16:creationId xmlns:a16="http://schemas.microsoft.com/office/drawing/2014/main" id="{8D62A0A5-8A4E-4158-BFCB-B3D6206BF242}"/>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339780" y="2133948"/>
              <a:ext cx="1317970" cy="1520456"/>
            </a:xfrm>
            <a:prstGeom prst="rect">
              <a:avLst/>
            </a:prstGeom>
            <a:noFill/>
            <a:ln>
              <a:noFill/>
            </a:ln>
          </p:spPr>
        </p:pic>
      </p:grpSp>
      <p:sp>
        <p:nvSpPr>
          <p:cNvPr id="33" name="Google Shape;175;p27">
            <a:extLst>
              <a:ext uri="{FF2B5EF4-FFF2-40B4-BE49-F238E27FC236}">
                <a16:creationId xmlns:a16="http://schemas.microsoft.com/office/drawing/2014/main" id="{FD20DC91-69EA-4655-A77B-01313B53105A}"/>
              </a:ext>
            </a:extLst>
          </p:cNvPr>
          <p:cNvSpPr txBox="1"/>
          <p:nvPr/>
        </p:nvSpPr>
        <p:spPr>
          <a:xfrm>
            <a:off x="3894141" y="5710171"/>
            <a:ext cx="5492950" cy="240436"/>
          </a:xfrm>
          <a:prstGeom prst="rect">
            <a:avLst/>
          </a:prstGeom>
          <a:noFill/>
          <a:ln>
            <a:noFill/>
          </a:ln>
        </p:spPr>
        <p:txBody>
          <a:bodyPr spcFirstLastPara="1" wrap="square" lIns="51431" tIns="25706" rIns="51431" bIns="25706" anchor="t" anchorCtr="0">
            <a:noAutofit/>
          </a:bodyPr>
          <a:lstStyle/>
          <a:p>
            <a:r>
              <a:rPr lang="en-US" sz="1200" dirty="0">
                <a:solidFill>
                  <a:srgbClr val="595959"/>
                </a:solidFill>
                <a:ea typeface="+mj-ea"/>
                <a:cs typeface="+mj-cs"/>
              </a:rPr>
              <a:t>Source : Adapté de USAID, Office of HIV/AIDS, Gender and Sexual Diversity</a:t>
            </a:r>
            <a:endParaRPr sz="1200" dirty="0">
              <a:solidFill>
                <a:srgbClr val="595959"/>
              </a:solidFill>
              <a:ea typeface="+mj-ea"/>
              <a:cs typeface="+mj-cs"/>
            </a:endParaRPr>
          </a:p>
        </p:txBody>
      </p:sp>
      <p:sp>
        <p:nvSpPr>
          <p:cNvPr id="5" name="Rectangle 4">
            <a:extLst>
              <a:ext uri="{FF2B5EF4-FFF2-40B4-BE49-F238E27FC236}">
                <a16:creationId xmlns:a16="http://schemas.microsoft.com/office/drawing/2014/main" id="{BE4E697A-92EC-4A4C-9F2D-7CE983FCD0B1}"/>
              </a:ext>
            </a:extLst>
          </p:cNvPr>
          <p:cNvSpPr/>
          <p:nvPr/>
        </p:nvSpPr>
        <p:spPr>
          <a:xfrm>
            <a:off x="6503285" y="1897544"/>
            <a:ext cx="2723228" cy="36779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D3103625-3C06-4D6B-A76F-B3296F079212}"/>
              </a:ext>
            </a:extLst>
          </p:cNvPr>
          <p:cNvSpPr>
            <a:spLocks noGrp="1"/>
          </p:cNvSpPr>
          <p:nvPr>
            <p:ph type="title"/>
          </p:nvPr>
        </p:nvSpPr>
        <p:spPr>
          <a:xfrm>
            <a:off x="410083" y="495993"/>
            <a:ext cx="10306437" cy="800039"/>
          </a:xfrm>
        </p:spPr>
        <p:txBody>
          <a:bodyPr>
            <a:noAutofit/>
          </a:bodyPr>
          <a:lstStyle/>
          <a:p>
            <a:r>
              <a:rPr lang="fr-FR" dirty="0"/>
              <a:t>Conditions minimales à remplir avant de poser des questions sur la violence</a:t>
            </a:r>
          </a:p>
        </p:txBody>
      </p:sp>
    </p:spTree>
    <p:extLst>
      <p:ext uri="{BB962C8B-B14F-4D97-AF65-F5344CB8AC3E}">
        <p14:creationId xmlns:p14="http://schemas.microsoft.com/office/powerpoint/2010/main" val="33740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26BE-6F0E-4DD3-B0C1-76D53B8D46FD}"/>
              </a:ext>
            </a:extLst>
          </p:cNvPr>
          <p:cNvSpPr>
            <a:spLocks noGrp="1"/>
          </p:cNvSpPr>
          <p:nvPr>
            <p:ph type="title"/>
          </p:nvPr>
        </p:nvSpPr>
        <p:spPr>
          <a:xfrm>
            <a:off x="318977" y="195791"/>
            <a:ext cx="10515600" cy="504586"/>
          </a:xfrm>
        </p:spPr>
        <p:txBody>
          <a:bodyPr>
            <a:normAutofit fontScale="90000"/>
          </a:bodyPr>
          <a:lstStyle/>
          <a:p>
            <a:r>
              <a:rPr lang="en-US" dirty="0"/>
              <a:t>Questions </a:t>
            </a:r>
            <a:r>
              <a:rPr lang="en-US" dirty="0" err="1"/>
              <a:t>enquête</a:t>
            </a:r>
            <a:r>
              <a:rPr lang="en-US" dirty="0"/>
              <a:t> RedCap, VPI</a:t>
            </a:r>
          </a:p>
        </p:txBody>
      </p:sp>
      <p:sp>
        <p:nvSpPr>
          <p:cNvPr id="5" name="Content Placeholder 4">
            <a:extLst>
              <a:ext uri="{FF2B5EF4-FFF2-40B4-BE49-F238E27FC236}">
                <a16:creationId xmlns:a16="http://schemas.microsoft.com/office/drawing/2014/main" id="{F3F6581C-48DF-47DF-896D-0E1633FFAA02}"/>
              </a:ext>
            </a:extLst>
          </p:cNvPr>
          <p:cNvSpPr>
            <a:spLocks noGrp="1"/>
          </p:cNvSpPr>
          <p:nvPr>
            <p:ph idx="1"/>
          </p:nvPr>
        </p:nvSpPr>
        <p:spPr/>
        <p:txBody>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8969483"/>
              </p:ext>
            </p:extLst>
          </p:nvPr>
        </p:nvGraphicFramePr>
        <p:xfrm>
          <a:off x="361509" y="810373"/>
          <a:ext cx="11408735" cy="5922264"/>
        </p:xfrm>
        <a:graphic>
          <a:graphicData uri="http://schemas.openxmlformats.org/drawingml/2006/table">
            <a:tbl>
              <a:tblPr firstRow="1" firstCol="1" bandRow="1">
                <a:tableStyleId>{B301B821-A1FF-4177-AEE7-76D212191A09}</a:tableStyleId>
              </a:tblPr>
              <a:tblGrid>
                <a:gridCol w="5276018">
                  <a:extLst>
                    <a:ext uri="{9D8B030D-6E8A-4147-A177-3AD203B41FA5}">
                      <a16:colId xmlns:a16="http://schemas.microsoft.com/office/drawing/2014/main" val="20000"/>
                    </a:ext>
                  </a:extLst>
                </a:gridCol>
                <a:gridCol w="6132717">
                  <a:extLst>
                    <a:ext uri="{9D8B030D-6E8A-4147-A177-3AD203B41FA5}">
                      <a16:colId xmlns:a16="http://schemas.microsoft.com/office/drawing/2014/main" val="4187859637"/>
                    </a:ext>
                  </a:extLst>
                </a:gridCol>
              </a:tblGrid>
              <a:tr h="235100">
                <a:tc>
                  <a:txBody>
                    <a:bodyPr/>
                    <a:lstStyle/>
                    <a:p>
                      <a:pPr>
                        <a:lnSpc>
                          <a:spcPct val="95000"/>
                        </a:lnSpc>
                        <a:spcAft>
                          <a:spcPts val="600"/>
                        </a:spcAft>
                      </a:pPr>
                      <a:r>
                        <a:rPr lang="en-US" sz="1200" dirty="0">
                          <a:effectLst/>
                        </a:rPr>
                        <a:t>Exigence (IPV)</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12700" cmpd="sng">
                      <a:noFill/>
                    </a:lnL>
                    <a:lnR w="6350" cap="flat" cmpd="sng" algn="ctr">
                      <a:solidFill>
                        <a:schemeClr val="accent6"/>
                      </a:solidFill>
                      <a:prstDash val="solid"/>
                      <a:round/>
                      <a:headEnd type="none" w="med" len="med"/>
                      <a:tailEnd type="none" w="med" len="med"/>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5000"/>
                        </a:lnSpc>
                        <a:spcAft>
                          <a:spcPts val="600"/>
                        </a:spcAft>
                      </a:pPr>
                      <a:r>
                        <a:rPr lang="en-US" sz="1200" dirty="0">
                          <a:effectLst/>
                        </a:rPr>
                        <a:t>Question </a:t>
                      </a:r>
                      <a:r>
                        <a:rPr lang="en-US" sz="1200" dirty="0" err="1">
                          <a:effectLst/>
                        </a:rPr>
                        <a:t>d'enquête</a:t>
                      </a:r>
                      <a:r>
                        <a:rPr lang="en-US" sz="1200" dirty="0">
                          <a:effectLst/>
                        </a:rPr>
                        <a:t> </a:t>
                      </a:r>
                      <a:r>
                        <a:rPr lang="en-US" sz="1200" dirty="0" err="1">
                          <a:effectLst/>
                        </a:rPr>
                        <a:t>RedCap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6350" cap="flat" cmpd="sng" algn="ctr">
                      <a:solidFill>
                        <a:schemeClr val="accent6"/>
                      </a:solidFill>
                      <a:prstDash val="solid"/>
                      <a:round/>
                      <a:headEnd type="none" w="med" len="med"/>
                      <a:tailEnd type="none" w="med" len="med"/>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4128">
                <a:tc gridSpan="2">
                  <a:txBody>
                    <a:bodyPr/>
                    <a:lstStyle/>
                    <a:p>
                      <a:pPr>
                        <a:lnSpc>
                          <a:spcPct val="95000"/>
                        </a:lnSpc>
                        <a:spcAft>
                          <a:spcPts val="600"/>
                        </a:spcAft>
                      </a:pPr>
                      <a:r>
                        <a:rPr lang="en-US" sz="1200" dirty="0">
                          <a:solidFill>
                            <a:schemeClr val="bg1"/>
                          </a:solidFill>
                          <a:effectLst/>
                        </a:rPr>
                        <a:t>Au </a:t>
                      </a:r>
                      <a:r>
                        <a:rPr lang="en-US" sz="1200" dirty="0" err="1">
                          <a:solidFill>
                            <a:schemeClr val="bg1"/>
                          </a:solidFill>
                          <a:effectLst/>
                        </a:rPr>
                        <a:t>niveau</a:t>
                      </a:r>
                      <a:r>
                        <a:rPr lang="en-US" sz="1200" dirty="0">
                          <a:solidFill>
                            <a:schemeClr val="bg1"/>
                          </a:solidFill>
                          <a:effectLst/>
                        </a:rPr>
                        <a:t> de </a:t>
                      </a:r>
                      <a:r>
                        <a:rPr lang="en-US" sz="1200" dirty="0" err="1">
                          <a:solidFill>
                            <a:schemeClr val="bg1"/>
                          </a:solidFill>
                          <a:effectLst/>
                        </a:rPr>
                        <a:t>l'établissement</a:t>
                      </a:r>
                      <a:r>
                        <a:rPr lang="en-US" sz="1200" dirty="0">
                          <a:solidFill>
                            <a:schemeClr val="bg1"/>
                          </a:solidFill>
                          <a:effectLst/>
                        </a:rPr>
                        <a:t>:</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1"/>
                  </a:ext>
                </a:extLst>
              </a:tr>
              <a:tr h="365283">
                <a:tc>
                  <a:txBody>
                    <a:bodyPr/>
                    <a:lstStyle/>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Un SOP / protocole écrit pour la fourniture de services de réponse à la violence dans l'établissement</a:t>
                      </a:r>
                      <a:endParaRPr lang="en-GB" sz="1200" b="0" kern="1200" dirty="0">
                        <a:solidFill>
                          <a:schemeClr val="tx1"/>
                        </a:solidFill>
                        <a:effectLst/>
                        <a:latin typeface="+mn-lt"/>
                        <a:ea typeface="+mn-ea"/>
                        <a:cs typeface="+mn-cs"/>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lnSpc>
                          <a:spcPct val="95000"/>
                        </a:lnSpc>
                        <a:spcAft>
                          <a:spcPts val="600"/>
                        </a:spcAft>
                        <a:buFont typeface="Symbol" panose="05050102010706020507" pitchFamily="18" charset="2"/>
                        <a:buChar char=""/>
                        <a:tabLst>
                          <a:tab pos="457200" algn="l"/>
                        </a:tabLs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21873">
                <a:tc>
                  <a:txBody>
                    <a:bodyPr/>
                    <a:lstStyle/>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Les prestataires posent des questions sur la violence dans un cadre privé, la confidentialité est assurée (il s'agit d'une exigence liée à l'infrastructure de la clinique et au comportement des prestataires)</a:t>
                      </a:r>
                      <a:endParaRPr lang="en-GB" sz="1200" b="0" kern="1200" dirty="0">
                        <a:solidFill>
                          <a:schemeClr val="tx1"/>
                        </a:solidFill>
                        <a:effectLst/>
                        <a:latin typeface="+mn-lt"/>
                        <a:ea typeface="+mn-ea"/>
                        <a:cs typeface="+mn-cs"/>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lnSpc>
                          <a:spcPct val="95000"/>
                        </a:lnSpc>
                        <a:spcAft>
                          <a:spcPts val="600"/>
                        </a:spcAft>
                        <a:buFont typeface="Symbol" panose="05050102010706020507" pitchFamily="18" charset="2"/>
                        <a:buChar char=""/>
                        <a:tabLst>
                          <a:tab pos="457200" algn="l"/>
                        </a:tabLs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26001">
                <a:tc>
                  <a:txBody>
                    <a:bodyPr/>
                    <a:lstStyle/>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Un ensemble standard de questions est utilisé pour faciliter les questions sur la violence, et un mécanisme de stockage sécurisé est utilisé pour stocker les documents concernant les divulgations de violence. </a:t>
                      </a:r>
                      <a:endParaRPr lang="en-GB" sz="1200" b="0" kern="1200" dirty="0">
                        <a:solidFill>
                          <a:schemeClr val="tx1"/>
                        </a:solidFill>
                        <a:effectLst/>
                        <a:latin typeface="+mn-lt"/>
                        <a:ea typeface="+mn-ea"/>
                        <a:cs typeface="+mn-cs"/>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nSpc>
                          <a:spcPct val="95000"/>
                        </a:lnSpc>
                        <a:spcAft>
                          <a:spcPts val="600"/>
                        </a:spcAft>
                        <a:buFont typeface="Symbol" panose="05050102010706020507" pitchFamily="18" charset="2"/>
                        <a:buNone/>
                        <a:tabLst>
                          <a:tab pos="457200" algn="l"/>
                        </a:tabLst>
                      </a:pPr>
                      <a:r>
                        <a:rPr lang="fr-FR" sz="1200" dirty="0">
                          <a:effectLst/>
                        </a:rPr>
                        <a:t>18.	Une évaluation des risques de VPI utilisant un script d'introduction et des questions standardisées est-elle menée pour chaque partenaire nommé dans le cadre de l’entretien?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12823">
                <a:tc>
                  <a:txBody>
                    <a:bodyPr/>
                    <a:lstStyle/>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Des systèmes de référence vers les services de réponse à la violence sont en place</a:t>
                      </a:r>
                      <a:endParaRPr lang="en-GB" sz="1200" b="0" kern="1200" dirty="0">
                        <a:solidFill>
                          <a:schemeClr val="tx1"/>
                        </a:solidFill>
                        <a:effectLst/>
                        <a:latin typeface="+mn-lt"/>
                        <a:ea typeface="+mn-ea"/>
                        <a:cs typeface="+mn-cs"/>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600"/>
                        </a:spcAft>
                        <a:buFont typeface="Symbol" panose="05050102010706020507" pitchFamily="18" charset="2"/>
                        <a:buNone/>
                        <a:tabLst>
                          <a:tab pos="457200" algn="l"/>
                        </a:tabLst>
                      </a:pPr>
                      <a:r>
                        <a:rPr lang="fr-FR" sz="1200" kern="1200" dirty="0">
                          <a:solidFill>
                            <a:schemeClr val="dk1"/>
                          </a:solidFill>
                          <a:effectLst/>
                          <a:latin typeface="+mn-lt"/>
                          <a:ea typeface="+mn-ea"/>
                          <a:cs typeface="+mn-cs"/>
                        </a:rPr>
                        <a:t>22. Les conseillers ont-ils une liste de services de soutien pour les clients victimes de violence ou d'autres préjudices sociaux qui sont accueillants envers les PVVIH et les PC?	</a:t>
                      </a:r>
                      <a:endParaRPr lang="en-GB" sz="1200" kern="1200" dirty="0">
                        <a:solidFill>
                          <a:schemeClr val="dk1"/>
                        </a:solidFill>
                        <a:effectLst/>
                        <a:latin typeface="+mn-lt"/>
                        <a:ea typeface="+mn-ea"/>
                        <a:cs typeface="+mn-cs"/>
                      </a:endParaRPr>
                    </a:p>
                    <a:p>
                      <a:pPr marL="233363" lvl="0" indent="-233363" algn="l" defTabSz="914400" rtl="0" eaLnBrk="1" latinLnBrk="0" hangingPunct="1">
                        <a:lnSpc>
                          <a:spcPct val="95000"/>
                        </a:lnSpc>
                        <a:spcAft>
                          <a:spcPts val="600"/>
                        </a:spcAft>
                        <a:buFont typeface="Symbol" panose="05050102010706020507" pitchFamily="18" charset="2"/>
                        <a:buNone/>
                        <a:tabLst>
                          <a:tab pos="457200" algn="l"/>
                        </a:tabLst>
                      </a:pPr>
                      <a:r>
                        <a:rPr lang="fr-FR" sz="1200" kern="1200" dirty="0">
                          <a:solidFill>
                            <a:schemeClr val="dk1"/>
                          </a:solidFill>
                          <a:effectLst/>
                          <a:latin typeface="+mn-lt"/>
                          <a:ea typeface="+mn-ea"/>
                          <a:cs typeface="+mn-cs"/>
                        </a:rPr>
                        <a:t>23. Existe-t-il un système de référence pour relier les clients victimes de VPI à des services reliés adaptés aux PVVIH et aux PC?</a:t>
                      </a:r>
                      <a:endParaRPr lang="en-GB" sz="1200" kern="1200" dirty="0">
                        <a:solidFill>
                          <a:schemeClr val="dk1"/>
                        </a:solidFill>
                        <a:effectLst/>
                        <a:latin typeface="+mn-lt"/>
                        <a:ea typeface="+mn-ea"/>
                        <a:cs typeface="+mn-cs"/>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15961">
                <a:tc>
                  <a:txBody>
                    <a:bodyPr/>
                    <a:lstStyle/>
                    <a:p>
                      <a:pPr marL="287338" lvl="0" indent="-225425">
                        <a:lnSpc>
                          <a:spcPct val="95000"/>
                        </a:lnSpc>
                        <a:spcAft>
                          <a:spcPts val="600"/>
                        </a:spcAft>
                        <a:buFont typeface="Symbol" panose="05050102010706020507" pitchFamily="18" charset="2"/>
                        <a:buChar char=""/>
                        <a:tabLst>
                          <a:tab pos="457200" algn="l"/>
                        </a:tabLst>
                      </a:pPr>
                      <a:r>
                        <a:rPr lang="fr-FR" sz="1200" b="0" dirty="0">
                          <a:effectLst/>
                        </a:rPr>
                        <a:t>Un SOP (procédures) écrit pour guider ce qui devrait être fait concernant les dépistages index en cas de divulgation de violence</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600"/>
                        </a:spcAft>
                        <a:buFont typeface="Symbol" panose="05050102010706020507" pitchFamily="18" charset="2"/>
                        <a:buNone/>
                        <a:tabLst>
                          <a:tab pos="457200" algn="l"/>
                        </a:tabLst>
                      </a:pPr>
                      <a:r>
                        <a:rPr lang="fr-FR" sz="1200" kern="1200" dirty="0">
                          <a:solidFill>
                            <a:schemeClr val="dk1"/>
                          </a:solidFill>
                          <a:effectLst/>
                          <a:latin typeface="+mn-lt"/>
                          <a:ea typeface="+mn-ea"/>
                          <a:cs typeface="+mn-cs"/>
                        </a:rPr>
                        <a:t>20. Le site / l'installation dispose-t-il de procédures écrites sur la manière de garantir la sécurité des clients présentant un risque de VPI identifié (sur la base d'un outil de dépistage de la VPI) lors du choix d'une méthode de notification des partenaires garantissant leur sécurité (ce qui peut inclure de ne pas notifier le partenaire)?</a:t>
                      </a:r>
                      <a:endParaRPr lang="en-GB" sz="1200" kern="1200" dirty="0">
                        <a:solidFill>
                          <a:schemeClr val="dk1"/>
                        </a:solidFill>
                        <a:effectLst/>
                        <a:latin typeface="+mn-lt"/>
                        <a:ea typeface="+mn-ea"/>
                        <a:cs typeface="+mn-cs"/>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84128">
                <a:tc gridSpan="2">
                  <a:txBody>
                    <a:bodyPr/>
                    <a:lstStyle/>
                    <a:p>
                      <a:pPr>
                        <a:lnSpc>
                          <a:spcPct val="95000"/>
                        </a:lnSpc>
                        <a:spcAft>
                          <a:spcPts val="600"/>
                        </a:spcAft>
                      </a:pPr>
                      <a:r>
                        <a:rPr lang="fr-FR" sz="1200" dirty="0">
                          <a:solidFill>
                            <a:schemeClr val="bg1"/>
                          </a:solidFill>
                          <a:effectLst/>
                        </a:rPr>
                        <a:t>Pour les prestataires de service:</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36576" marB="36576">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7"/>
                  </a:ext>
                </a:extLst>
              </a:tr>
              <a:tr h="673508">
                <a:tc>
                  <a:txBody>
                    <a:bodyPr/>
                    <a:lstStyle/>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Les prestataires sont formés sur la manière de poser des questions et de répondre à la violence et les prestataires offrent un soutien de première ligne (LIVES) lorsque la violence est divulguée</a:t>
                      </a:r>
                      <a:endParaRPr lang="en-GB" sz="1200" b="0" kern="1200" dirty="0">
                        <a:solidFill>
                          <a:schemeClr val="tx1"/>
                        </a:solidFill>
                        <a:effectLst/>
                        <a:latin typeface="+mn-lt"/>
                        <a:ea typeface="+mn-ea"/>
                        <a:cs typeface="+mn-cs"/>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600"/>
                        </a:spcAft>
                        <a:buFont typeface="Symbol" panose="05050102010706020507" pitchFamily="18" charset="2"/>
                        <a:buNone/>
                        <a:tabLst>
                          <a:tab pos="457200" algn="l"/>
                        </a:tabLst>
                      </a:pPr>
                      <a:r>
                        <a:rPr lang="fr-FR" sz="1200" kern="1200" dirty="0">
                          <a:solidFill>
                            <a:schemeClr val="dk1"/>
                          </a:solidFill>
                          <a:effectLst/>
                          <a:latin typeface="+mn-lt"/>
                          <a:ea typeface="+mn-ea"/>
                          <a:cs typeface="+mn-cs"/>
                        </a:rPr>
                        <a:t>21.	Tous les prestataires qui effectuent des services de dépistage index sur le site ou dans l'établissement ont-ils reçu une formation pour fournir un soutien de première ligne (c'est-à-dire LIVES de l'OMS ou une autre formation similaire sur la réponse à la VPI / VBG)?</a:t>
                      </a:r>
                      <a:endParaRPr lang="en-GB" sz="1200" kern="1200" dirty="0">
                        <a:solidFill>
                          <a:schemeClr val="dk1"/>
                        </a:solidFill>
                        <a:effectLst/>
                        <a:latin typeface="+mn-lt"/>
                        <a:ea typeface="+mn-ea"/>
                        <a:cs typeface="+mn-cs"/>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780441">
                <a:tc>
                  <a:txBody>
                    <a:bodyPr/>
                    <a:lstStyle/>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Les prestataires doivent poser des questions sur la VPI avec tous les partenaires nommés </a:t>
                      </a:r>
                      <a:endParaRPr lang="en-GB" sz="1200" b="0" kern="1200" dirty="0">
                        <a:solidFill>
                          <a:schemeClr val="tx1"/>
                        </a:solidFill>
                        <a:effectLst/>
                      </a:endParaRPr>
                    </a:p>
                    <a:p>
                      <a:pPr marL="287338" lvl="0" indent="-225425" algn="l" defTabSz="914400" rtl="0" eaLnBrk="1" latinLnBrk="0" hangingPunct="1">
                        <a:lnSpc>
                          <a:spcPct val="95000"/>
                        </a:lnSpc>
                        <a:spcAft>
                          <a:spcPts val="600"/>
                        </a:spcAft>
                        <a:buFont typeface="Symbol" panose="05050102010706020507" pitchFamily="18" charset="2"/>
                        <a:buChar char=""/>
                        <a:tabLst>
                          <a:tab pos="457200" algn="l"/>
                        </a:tabLst>
                      </a:pPr>
                      <a:r>
                        <a:rPr lang="fr-FR" sz="1200" b="0" kern="1200" dirty="0">
                          <a:solidFill>
                            <a:schemeClr val="tx1"/>
                          </a:solidFill>
                          <a:effectLst/>
                        </a:rPr>
                        <a:t>Les prestataires doivent documenter qu'ils ont posé des questions sur la VPI et la réponse du client pour tous les partenaires nommés</a:t>
                      </a:r>
                      <a:endParaRPr lang="en-GB" sz="1200" b="0" kern="1200" dirty="0">
                        <a:solidFill>
                          <a:schemeClr val="tx1"/>
                        </a:solidFill>
                        <a:effectLst/>
                        <a:latin typeface="+mn-lt"/>
                        <a:ea typeface="+mn-ea"/>
                        <a:cs typeface="+mn-cs"/>
                      </a:endParaRPr>
                    </a:p>
                  </a:txBody>
                  <a:tcPr marL="73152" marR="73152" marT="36576" marB="36576">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600"/>
                        </a:spcAft>
                        <a:buFont typeface="Symbol" panose="05050102010706020507" pitchFamily="18" charset="2"/>
                        <a:buNone/>
                        <a:tabLst>
                          <a:tab pos="457200" algn="l"/>
                        </a:tabLst>
                      </a:pPr>
                      <a:r>
                        <a:rPr lang="fr-FR" sz="1200" kern="1200" dirty="0">
                          <a:solidFill>
                            <a:schemeClr val="dk1"/>
                          </a:solidFill>
                          <a:effectLst/>
                          <a:latin typeface="+mn-lt"/>
                          <a:ea typeface="+mn-ea"/>
                          <a:cs typeface="+mn-cs"/>
                        </a:rPr>
                        <a:t>19.	Les résultats de l'évaluation des risques de VPI sont-ils documentés pour chaque partenaire désigné?</a:t>
                      </a:r>
                      <a:endParaRPr lang="en-GB" sz="1200" kern="1200" dirty="0">
                        <a:solidFill>
                          <a:schemeClr val="dk1"/>
                        </a:solidFill>
                        <a:effectLst/>
                        <a:latin typeface="+mn-lt"/>
                        <a:ea typeface="+mn-ea"/>
                        <a:cs typeface="+mn-cs"/>
                      </a:endParaRPr>
                    </a:p>
                  </a:txBody>
                  <a:tcPr marL="73152" marR="73152" marT="36576" marB="36576">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654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26BE-6F0E-4DD3-B0C1-76D53B8D46FD}"/>
              </a:ext>
            </a:extLst>
          </p:cNvPr>
          <p:cNvSpPr>
            <a:spLocks noGrp="1"/>
          </p:cNvSpPr>
          <p:nvPr>
            <p:ph type="title"/>
          </p:nvPr>
        </p:nvSpPr>
        <p:spPr>
          <a:xfrm>
            <a:off x="510363" y="117595"/>
            <a:ext cx="10837529" cy="578115"/>
          </a:xfrm>
        </p:spPr>
        <p:txBody>
          <a:bodyPr>
            <a:normAutofit/>
          </a:bodyPr>
          <a:lstStyle/>
          <a:p>
            <a:r>
              <a:rPr lang="en-US" sz="3200" dirty="0"/>
              <a:t>Questions </a:t>
            </a:r>
            <a:r>
              <a:rPr lang="en-US" sz="3200" dirty="0" err="1"/>
              <a:t>enquête</a:t>
            </a:r>
            <a:r>
              <a:rPr lang="en-US" sz="3200" dirty="0"/>
              <a:t> RedCap, </a:t>
            </a:r>
            <a:r>
              <a:rPr lang="en-US" sz="3200" dirty="0" err="1"/>
              <a:t>événements</a:t>
            </a:r>
            <a:r>
              <a:rPr lang="en-US" sz="3200" dirty="0"/>
              <a:t> </a:t>
            </a:r>
            <a:r>
              <a:rPr lang="en-US" sz="3200" dirty="0" err="1"/>
              <a:t>indésirables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395735478"/>
              </p:ext>
            </p:extLst>
          </p:nvPr>
        </p:nvGraphicFramePr>
        <p:xfrm>
          <a:off x="510363" y="829339"/>
          <a:ext cx="10717619" cy="5622008"/>
        </p:xfrm>
        <a:graphic>
          <a:graphicData uri="http://schemas.openxmlformats.org/drawingml/2006/table">
            <a:tbl>
              <a:tblPr firstRow="1" firstCol="1" bandRow="1">
                <a:tableStyleId>{B301B821-A1FF-4177-AEE7-76D212191A09}</a:tableStyleId>
              </a:tblPr>
              <a:tblGrid>
                <a:gridCol w="5156204">
                  <a:extLst>
                    <a:ext uri="{9D8B030D-6E8A-4147-A177-3AD203B41FA5}">
                      <a16:colId xmlns:a16="http://schemas.microsoft.com/office/drawing/2014/main" val="20000"/>
                    </a:ext>
                  </a:extLst>
                </a:gridCol>
                <a:gridCol w="5561415">
                  <a:extLst>
                    <a:ext uri="{9D8B030D-6E8A-4147-A177-3AD203B41FA5}">
                      <a16:colId xmlns:a16="http://schemas.microsoft.com/office/drawing/2014/main" val="20001"/>
                    </a:ext>
                  </a:extLst>
                </a:gridCol>
              </a:tblGrid>
              <a:tr h="284960">
                <a:tc>
                  <a:txBody>
                    <a:bodyPr/>
                    <a:lstStyle/>
                    <a:p>
                      <a:pPr>
                        <a:lnSpc>
                          <a:spcPct val="95000"/>
                        </a:lnSpc>
                        <a:spcAft>
                          <a:spcPts val="0"/>
                        </a:spcAft>
                      </a:pPr>
                      <a:r>
                        <a:rPr lang="en-US" sz="1200" dirty="0">
                          <a:effectLst/>
                        </a:rPr>
                        <a:t>Exigence (</a:t>
                      </a:r>
                      <a:r>
                        <a:rPr lang="en-US" sz="1200" dirty="0" err="1">
                          <a:effectLst/>
                        </a:rPr>
                        <a:t>événements</a:t>
                      </a:r>
                      <a:r>
                        <a:rPr lang="en-US" sz="1200" dirty="0">
                          <a:effectLst/>
                        </a:rPr>
                        <a:t> </a:t>
                      </a:r>
                      <a:r>
                        <a:rPr lang="en-US" sz="1200" dirty="0" err="1">
                          <a:effectLst/>
                        </a:rPr>
                        <a:t>indésirables</a:t>
                      </a:r>
                      <a:r>
                        <a:rPr lang="en-US" sz="1200" dirty="0">
                          <a:effectLst/>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27432" marB="27432" anchor="ctr">
                    <a:lnL w="12700" cmpd="sng">
                      <a:noFill/>
                    </a:lnL>
                    <a:lnR w="6350" cap="flat" cmpd="sng" algn="ctr">
                      <a:solidFill>
                        <a:schemeClr val="accent6"/>
                      </a:solidFill>
                      <a:prstDash val="solid"/>
                      <a:round/>
                      <a:headEnd type="none" w="med" len="med"/>
                      <a:tailEnd type="none" w="med" len="med"/>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effectLst/>
                        </a:rPr>
                        <a:t>Question </a:t>
                      </a:r>
                      <a:r>
                        <a:rPr lang="en-US" sz="1200" dirty="0" err="1">
                          <a:effectLst/>
                        </a:rPr>
                        <a:t>d'enquête</a:t>
                      </a:r>
                      <a:r>
                        <a:rPr lang="en-US" sz="1200" dirty="0">
                          <a:effectLst/>
                        </a:rPr>
                        <a:t> </a:t>
                      </a:r>
                      <a:r>
                        <a:rPr lang="en-US" sz="1200" dirty="0" err="1">
                          <a:effectLst/>
                        </a:rPr>
                        <a:t>RedCap</a:t>
                      </a:r>
                      <a:endParaRPr lang="en-GB" dirty="0"/>
                    </a:p>
                  </a:txBody>
                  <a:tcPr marL="45720" marR="45720" marT="27432" marB="27432" anchor="ctr">
                    <a:lnL w="6350" cap="flat" cmpd="sng" algn="ctr">
                      <a:solidFill>
                        <a:schemeClr val="accent6"/>
                      </a:solidFill>
                      <a:prstDash val="solid"/>
                      <a:round/>
                      <a:headEnd type="none" w="med" len="med"/>
                      <a:tailEnd type="none" w="med" len="med"/>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601">
                <a:tc gridSpan="2">
                  <a:txBody>
                    <a:bodyPr/>
                    <a:lstStyle/>
                    <a:p>
                      <a:pPr>
                        <a:lnSpc>
                          <a:spcPct val="95000"/>
                        </a:lnSpc>
                        <a:spcAft>
                          <a:spcPts val="0"/>
                        </a:spcAft>
                      </a:pPr>
                      <a:r>
                        <a:rPr lang="en-US" sz="1200" dirty="0">
                          <a:solidFill>
                            <a:schemeClr val="bg1"/>
                          </a:solidFill>
                          <a:effectLst/>
                        </a:rPr>
                        <a:t>Au </a:t>
                      </a:r>
                      <a:r>
                        <a:rPr lang="en-US" sz="1200" dirty="0" err="1">
                          <a:solidFill>
                            <a:schemeClr val="bg1"/>
                          </a:solidFill>
                          <a:effectLst/>
                        </a:rPr>
                        <a:t>niveau</a:t>
                      </a:r>
                      <a:r>
                        <a:rPr lang="en-US" sz="1200" dirty="0">
                          <a:solidFill>
                            <a:schemeClr val="bg1"/>
                          </a:solidFill>
                          <a:effectLst/>
                        </a:rPr>
                        <a:t> de </a:t>
                      </a:r>
                      <a:r>
                        <a:rPr lang="en-US" sz="1200" dirty="0" err="1">
                          <a:solidFill>
                            <a:schemeClr val="bg1"/>
                          </a:solidFill>
                          <a:effectLst/>
                        </a:rPr>
                        <a:t>l'établissement</a:t>
                      </a:r>
                      <a:r>
                        <a:rPr lang="en-US" sz="1200" dirty="0">
                          <a:solidFill>
                            <a:schemeClr val="bg1"/>
                          </a:solidFill>
                          <a:effectLst/>
                        </a:rPr>
                        <a:t>:</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27432" marB="27432">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GB"/>
                    </a:p>
                  </a:txBody>
                  <a:tcPr/>
                </a:tc>
                <a:extLst>
                  <a:ext uri="{0D108BD9-81ED-4DB2-BD59-A6C34878D82A}">
                    <a16:rowId xmlns:a16="http://schemas.microsoft.com/office/drawing/2014/main" val="10001"/>
                  </a:ext>
                </a:extLst>
              </a:tr>
              <a:tr h="478466">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Les patients doivent être au courant de leurs droits et des mécanismes existants pour déposer une plainte en cas d'événement indésirable. Ceux-ci devraient être affichés.</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5000"/>
                        </a:lnSpc>
                        <a:spcAft>
                          <a:spcPts val="0"/>
                        </a:spcAft>
                      </a:pPr>
                      <a:endParaRPr lang="en-GB"/>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32633">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Il devrait y avoir plusieurs mécanismes pour déposer une plainte; au moins un de ces mécanismes doit inclure une option anonyme</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0"/>
                        </a:spcAft>
                        <a:buFont typeface="Symbol" panose="05050102010706020507" pitchFamily="18" charset="2"/>
                        <a:buNone/>
                        <a:tabLst>
                          <a:tab pos="457200" algn="l"/>
                        </a:tabLst>
                      </a:pPr>
                      <a:r>
                        <a:rPr lang="fr-FR" sz="1200" kern="1200" dirty="0">
                          <a:solidFill>
                            <a:schemeClr val="dk1"/>
                          </a:solidFill>
                          <a:effectLst/>
                        </a:rPr>
                        <a:t>31.	Le site / l'établissement dispose-t-il d'un processus permettant aux clients de signaler de manière anonyme les événements indésirables (par exemple, une boîte à suggestion ou une ligne directe)?	</a:t>
                      </a:r>
                      <a:endParaRPr lang="en-GB" sz="1200" kern="1200" dirty="0">
                        <a:solidFill>
                          <a:schemeClr val="dk1"/>
                        </a:solidFill>
                        <a:effectLst/>
                      </a:endParaRPr>
                    </a:p>
                    <a:p>
                      <a:pPr marL="233363" lvl="0" indent="-233363" algn="l" defTabSz="914400" rtl="0" eaLnBrk="1" latinLnBrk="0" hangingPunct="1">
                        <a:lnSpc>
                          <a:spcPct val="95000"/>
                        </a:lnSpc>
                        <a:spcAft>
                          <a:spcPts val="0"/>
                        </a:spcAft>
                        <a:buFont typeface="Symbol" panose="05050102010706020507" pitchFamily="18" charset="2"/>
                        <a:buNone/>
                        <a:tabLst>
                          <a:tab pos="457200" algn="l"/>
                        </a:tabLst>
                      </a:pPr>
                      <a:r>
                        <a:rPr lang="fr-FR" sz="1200" kern="1200" dirty="0">
                          <a:solidFill>
                            <a:schemeClr val="dk1"/>
                          </a:solidFill>
                          <a:effectLst/>
                        </a:rPr>
                        <a:t>32.	Existe-t-il des moyens pour les prestataires de tests d'index de rapporter de manière anonyme leurs propres expériences ou observations d'événements indésirables (par exemple, abus de prestataires, arrestations, violations de la confidentialité, divulgation de statut)?</a:t>
                      </a:r>
                      <a:endParaRPr lang="en-GB" sz="1200" kern="1200" dirty="0">
                        <a:solidFill>
                          <a:schemeClr val="dk1"/>
                        </a:solidFill>
                        <a:effectLst/>
                        <a:latin typeface="+mn-lt"/>
                        <a:ea typeface="+mn-ea"/>
                        <a:cs typeface="+mn-cs"/>
                      </a:endParaRPr>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86150">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L'établissement doit disposer d'un registre de test d'index qui recueille:</a:t>
                      </a:r>
                      <a:endParaRPr lang="en-GB" sz="1200" b="0" kern="1200" dirty="0">
                        <a:solidFill>
                          <a:schemeClr val="tx1"/>
                        </a:solidFill>
                        <a:effectLst/>
                      </a:endParaRPr>
                    </a:p>
                    <a:p>
                      <a:pPr marL="287338" lvl="0" indent="-225425" algn="l" defTabSz="914400" rtl="0" eaLnBrk="1" latinLnBrk="0" hangingPunct="1">
                        <a:lnSpc>
                          <a:spcPct val="95000"/>
                        </a:lnSpc>
                        <a:spcBef>
                          <a:spcPts val="600"/>
                        </a:spcBef>
                        <a:spcAft>
                          <a:spcPts val="0"/>
                        </a:spcAft>
                        <a:buFont typeface="Symbol" panose="05050102010706020507" pitchFamily="18" charset="2"/>
                        <a:buChar char=""/>
                        <a:tabLst>
                          <a:tab pos="457200" algn="l"/>
                        </a:tabLst>
                      </a:pPr>
                      <a:r>
                        <a:rPr lang="fr-FR" sz="1200" b="0" kern="1200" dirty="0">
                          <a:solidFill>
                            <a:schemeClr val="tx1"/>
                          </a:solidFill>
                          <a:effectLst/>
                        </a:rPr>
                        <a:t>Accord de participation et raisons de refus</a:t>
                      </a:r>
                      <a:endParaRPr lang="en-GB" sz="1200" b="0" kern="1200" dirty="0">
                        <a:solidFill>
                          <a:schemeClr val="tx1"/>
                        </a:solidFill>
                        <a:effectLst/>
                      </a:endParaRPr>
                    </a:p>
                    <a:p>
                      <a:pPr marL="287338" lvl="0" indent="-225425" algn="l" defTabSz="914400" rtl="0" eaLnBrk="1" latinLnBrk="0" hangingPunct="1">
                        <a:lnSpc>
                          <a:spcPct val="95000"/>
                        </a:lnSpc>
                        <a:spcBef>
                          <a:spcPts val="600"/>
                        </a:spcBef>
                        <a:spcAft>
                          <a:spcPts val="0"/>
                        </a:spcAft>
                        <a:buFont typeface="Symbol" panose="05050102010706020507" pitchFamily="18" charset="2"/>
                        <a:buChar char=""/>
                        <a:tabLst>
                          <a:tab pos="457200" algn="l"/>
                        </a:tabLst>
                      </a:pPr>
                      <a:r>
                        <a:rPr lang="fr-FR" sz="1200" b="0" kern="1200" dirty="0">
                          <a:solidFill>
                            <a:schemeClr val="tx1"/>
                          </a:solidFill>
                          <a:effectLst/>
                        </a:rPr>
                        <a:t>Documentation concernant le risque de violence par partenaire</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5000"/>
                        </a:lnSpc>
                        <a:spcAft>
                          <a:spcPts val="0"/>
                        </a:spcAft>
                      </a:pPr>
                      <a:endParaRPr lang="en-GB" dirty="0"/>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24841">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Un système de surveillance et de notification des événements indésirables au niveau du site décrit dans les SOP</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0"/>
                        </a:spcAft>
                        <a:buFont typeface="Symbol" panose="05050102010706020507" pitchFamily="18" charset="2"/>
                        <a:buNone/>
                        <a:tabLst>
                          <a:tab pos="457200" algn="l"/>
                        </a:tabLst>
                      </a:pPr>
                      <a:r>
                        <a:rPr lang="fr-FR" sz="1200" kern="1200" dirty="0">
                          <a:solidFill>
                            <a:schemeClr val="dk1"/>
                          </a:solidFill>
                          <a:effectLst/>
                        </a:rPr>
                        <a:t>29.	Le site / l'installation dispose-t-il d'un système mis en place pour suivre et enquêter sur tous les rapports d'événements indésirables jugés sérieux ou graves selon les directives du PEPFAR?</a:t>
                      </a:r>
                      <a:endParaRPr lang="en-GB" sz="1200" kern="1200" dirty="0">
                        <a:solidFill>
                          <a:schemeClr val="dk1"/>
                        </a:solidFill>
                        <a:effectLst/>
                      </a:endParaRPr>
                    </a:p>
                    <a:p>
                      <a:pPr marL="233363" lvl="0" indent="-233363" algn="l" defTabSz="914400" rtl="0" eaLnBrk="1" latinLnBrk="0" hangingPunct="1">
                        <a:lnSpc>
                          <a:spcPct val="95000"/>
                        </a:lnSpc>
                        <a:spcAft>
                          <a:spcPts val="0"/>
                        </a:spcAft>
                        <a:buFont typeface="Symbol" panose="05050102010706020507" pitchFamily="18" charset="2"/>
                        <a:buNone/>
                        <a:tabLst>
                          <a:tab pos="457200" algn="l"/>
                        </a:tabLst>
                      </a:pPr>
                      <a:r>
                        <a:rPr lang="fr-FR" sz="1200" kern="1200" dirty="0">
                          <a:solidFill>
                            <a:schemeClr val="dk1"/>
                          </a:solidFill>
                          <a:effectLst/>
                        </a:rPr>
                        <a:t>33.	Votre site / installation dispose-t-il de SOP pour identifier, enquêter et réagir aux événements indésirables directement liés aux tests d'index?</a:t>
                      </a:r>
                      <a:endParaRPr lang="en-GB" sz="1200" kern="1200" dirty="0">
                        <a:solidFill>
                          <a:schemeClr val="dk1"/>
                        </a:solidFill>
                        <a:effectLst/>
                        <a:latin typeface="+mn-lt"/>
                        <a:ea typeface="+mn-ea"/>
                        <a:cs typeface="+mn-cs"/>
                      </a:endParaRPr>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5408">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Formulaires sur place pour documenter et enquêter sur les événements indésirables</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5000"/>
                        </a:lnSpc>
                        <a:spcAft>
                          <a:spcPts val="0"/>
                        </a:spcAft>
                      </a:pPr>
                      <a:endParaRPr lang="en-GB" dirty="0"/>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25601">
                <a:tc gridSpan="2">
                  <a:txBody>
                    <a:bodyPr/>
                    <a:lstStyle/>
                    <a:p>
                      <a:pPr>
                        <a:lnSpc>
                          <a:spcPct val="95000"/>
                        </a:lnSpc>
                        <a:spcAft>
                          <a:spcPts val="0"/>
                        </a:spcAft>
                      </a:pPr>
                      <a:r>
                        <a:rPr lang="en-US" sz="1200" dirty="0">
                          <a:solidFill>
                            <a:schemeClr val="bg1"/>
                          </a:solidFill>
                          <a:effectLst/>
                        </a:rPr>
                        <a:t>Pour les </a:t>
                      </a:r>
                      <a:r>
                        <a:rPr lang="en-US" sz="1200" dirty="0" err="1">
                          <a:solidFill>
                            <a:schemeClr val="bg1"/>
                          </a:solidFill>
                          <a:effectLst/>
                        </a:rPr>
                        <a:t>prestataires</a:t>
                      </a:r>
                      <a:r>
                        <a:rPr lang="en-US" sz="1200" dirty="0">
                          <a:solidFill>
                            <a:schemeClr val="bg1"/>
                          </a:solidFill>
                          <a:effectLst/>
                        </a:rPr>
                        <a:t>:</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27432" marB="27432">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GB"/>
                    </a:p>
                  </a:txBody>
                  <a:tcPr/>
                </a:tc>
                <a:extLst>
                  <a:ext uri="{0D108BD9-81ED-4DB2-BD59-A6C34878D82A}">
                    <a16:rowId xmlns:a16="http://schemas.microsoft.com/office/drawing/2014/main" val="10007"/>
                  </a:ext>
                </a:extLst>
              </a:tr>
              <a:tr h="325002">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Le prestataire doit systématiquement demander aux clients d'index s'ils ont subi des événements indésirables suite à leur participation aux services de test d'index. </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0"/>
                        </a:spcAft>
                        <a:buFont typeface="Symbol" panose="05050102010706020507" pitchFamily="18" charset="2"/>
                        <a:buNone/>
                        <a:tabLst>
                          <a:tab pos="457200" algn="l"/>
                        </a:tabLst>
                      </a:pPr>
                      <a:r>
                        <a:rPr lang="fr-FR" sz="1200" kern="1200" dirty="0">
                          <a:solidFill>
                            <a:schemeClr val="dk1"/>
                          </a:solidFill>
                          <a:effectLst/>
                        </a:rPr>
                        <a:t>30.	Les prestataires interrogent-ils régulièrement les clients lors des visites / appels de suivi au sujet des événements indésirables qu'ils ont pu ressentir à la suite des tests d'index après qu'un partenaire ait été notifié / testé?</a:t>
                      </a:r>
                      <a:endParaRPr lang="en-GB" sz="1200" kern="1200" dirty="0">
                        <a:solidFill>
                          <a:schemeClr val="dk1"/>
                        </a:solidFill>
                        <a:effectLst/>
                        <a:latin typeface="+mn-lt"/>
                        <a:ea typeface="+mn-ea"/>
                        <a:cs typeface="+mn-cs"/>
                      </a:endParaRPr>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5408">
                <a:tc>
                  <a:txBody>
                    <a:bodyPr/>
                    <a:lstStyle/>
                    <a:p>
                      <a:pPr marL="287338" lvl="0" indent="-225425" algn="l" defTabSz="914400" rtl="0" eaLnBrk="1" latinLnBrk="0" hangingPunct="1">
                        <a:lnSpc>
                          <a:spcPct val="95000"/>
                        </a:lnSpc>
                        <a:spcAft>
                          <a:spcPts val="0"/>
                        </a:spcAft>
                        <a:buFont typeface="Symbol" panose="05050102010706020507" pitchFamily="18" charset="2"/>
                        <a:buChar char=""/>
                        <a:tabLst>
                          <a:tab pos="457200" algn="l"/>
                        </a:tabLst>
                      </a:pPr>
                      <a:r>
                        <a:rPr lang="fr-FR" sz="1200" b="0" kern="1200" dirty="0">
                          <a:solidFill>
                            <a:schemeClr val="tx1"/>
                          </a:solidFill>
                          <a:effectLst/>
                        </a:rPr>
                        <a:t>Les prestataires sont formés pour surveiller, signaler et réagir aux événements indésirables</a:t>
                      </a:r>
                      <a:endParaRPr lang="en-GB" sz="1200" b="0" kern="1200" dirty="0">
                        <a:solidFill>
                          <a:schemeClr val="tx1"/>
                        </a:solidFill>
                        <a:effectLst/>
                        <a:latin typeface="+mn-lt"/>
                        <a:ea typeface="+mn-ea"/>
                        <a:cs typeface="+mn-cs"/>
                      </a:endParaRPr>
                    </a:p>
                  </a:txBody>
                  <a:tcPr marL="45720" marR="45720" marT="27432" marB="27432">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33363" lvl="0" indent="-233363" algn="l" defTabSz="914400" rtl="0" eaLnBrk="1" latinLnBrk="0" hangingPunct="1">
                        <a:lnSpc>
                          <a:spcPct val="95000"/>
                        </a:lnSpc>
                        <a:spcAft>
                          <a:spcPts val="0"/>
                        </a:spcAft>
                        <a:buFont typeface="Symbol" panose="05050102010706020507" pitchFamily="18" charset="2"/>
                        <a:buNone/>
                        <a:tabLst>
                          <a:tab pos="457200" algn="l"/>
                        </a:tabLst>
                      </a:pPr>
                      <a:r>
                        <a:rPr lang="fr-FR" sz="1200" kern="1200" dirty="0">
                          <a:solidFill>
                            <a:schemeClr val="dk1"/>
                          </a:solidFill>
                          <a:effectLst/>
                        </a:rPr>
                        <a:t>28.	Tous les prestataires de tests d'index ont-ils reçu une formation sur la surveillance, la notification et l'intervention des événements indésirables?</a:t>
                      </a:r>
                      <a:endParaRPr lang="en-GB" sz="1200" kern="1200" dirty="0">
                        <a:solidFill>
                          <a:schemeClr val="dk1"/>
                        </a:solidFill>
                        <a:effectLst/>
                        <a:latin typeface="+mn-lt"/>
                        <a:ea typeface="+mn-ea"/>
                        <a:cs typeface="+mn-cs"/>
                      </a:endParaRPr>
                    </a:p>
                  </a:txBody>
                  <a:tcPr marL="45720" marR="45720" marT="27432" marB="27432">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4532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8" y="182615"/>
            <a:ext cx="10744200" cy="800039"/>
          </a:xfrm>
        </p:spPr>
        <p:txBody>
          <a:bodyPr>
            <a:noAutofit/>
          </a:bodyPr>
          <a:lstStyle/>
          <a:p>
            <a:r>
              <a:rPr lang="fr-FR" sz="2800" dirty="0"/>
              <a:t>Bien que cette formation dépasse les dépistages index , elle couvre les étapes 5 et 10 des dépistage index sûrs et éthiques</a:t>
            </a:r>
            <a:endParaRPr lang="en-US" sz="2800" dirty="0"/>
          </a:p>
        </p:txBody>
      </p:sp>
      <p:sp>
        <p:nvSpPr>
          <p:cNvPr id="3" name="Text Placeholder 2"/>
          <p:cNvSpPr>
            <a:spLocks noGrp="1"/>
          </p:cNvSpPr>
          <p:nvPr>
            <p:ph idx="4294967295"/>
          </p:nvPr>
        </p:nvSpPr>
        <p:spPr>
          <a:xfrm>
            <a:off x="0" y="1636713"/>
            <a:ext cx="10515600" cy="4932362"/>
          </a:xfrm>
        </p:spPr>
        <p:txBody>
          <a:bodyPr>
            <a:normAutofit/>
          </a:bodyPr>
          <a:lstStyle/>
          <a:p>
            <a:endParaRPr lang="en-US" sz="1400" dirty="0"/>
          </a:p>
          <a:p>
            <a:endParaRPr lang="en-US" sz="1400" dirty="0"/>
          </a:p>
        </p:txBody>
      </p:sp>
      <p:sp>
        <p:nvSpPr>
          <p:cNvPr id="4" name="Rectangle 3"/>
          <p:cNvSpPr/>
          <p:nvPr/>
        </p:nvSpPr>
        <p:spPr>
          <a:xfrm>
            <a:off x="1010653" y="1407861"/>
            <a:ext cx="9784080" cy="36576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prstClr val="black"/>
                </a:solidFill>
              </a:rPr>
              <a:t>Etape</a:t>
            </a:r>
            <a:r>
              <a:rPr lang="en-US" sz="1400" b="1" dirty="0">
                <a:solidFill>
                  <a:prstClr val="black"/>
                </a:solidFill>
              </a:rPr>
              <a:t> 1: </a:t>
            </a:r>
            <a:r>
              <a:rPr lang="fr-FR" sz="1400" dirty="0">
                <a:solidFill>
                  <a:prstClr val="black"/>
                </a:solidFill>
              </a:rPr>
              <a:t>Introduire le concept de session de pré-test du </a:t>
            </a:r>
            <a:r>
              <a:rPr lang="fr-FR" sz="1400" dirty="0" err="1">
                <a:solidFill>
                  <a:prstClr val="black"/>
                </a:solidFill>
              </a:rPr>
              <a:t>depisyage</a:t>
            </a:r>
            <a:r>
              <a:rPr lang="fr-FR" sz="1400" dirty="0">
                <a:solidFill>
                  <a:prstClr val="black"/>
                </a:solidFill>
              </a:rPr>
              <a:t>  index ou une visite PTME/ARV</a:t>
            </a:r>
            <a:endParaRPr lang="en-US" sz="1400" dirty="0">
              <a:solidFill>
                <a:prstClr val="black"/>
              </a:solidFill>
            </a:endParaRPr>
          </a:p>
        </p:txBody>
      </p:sp>
      <p:sp>
        <p:nvSpPr>
          <p:cNvPr id="5" name="TextBox 4"/>
          <p:cNvSpPr txBox="1"/>
          <p:nvPr/>
        </p:nvSpPr>
        <p:spPr>
          <a:xfrm>
            <a:off x="512949" y="1904909"/>
            <a:ext cx="10964593" cy="307777"/>
          </a:xfrm>
          <a:prstGeom prst="rect">
            <a:avLst/>
          </a:prstGeom>
          <a:solidFill>
            <a:srgbClr val="FFC000"/>
          </a:solidFill>
          <a:ln w="3175">
            <a:solidFill>
              <a:schemeClr val="tx1"/>
            </a:solidFill>
          </a:ln>
        </p:spPr>
        <p:txBody>
          <a:bodyPr wrap="square" rtlCol="0">
            <a:spAutoFit/>
          </a:bodyPr>
          <a:lstStyle/>
          <a:p>
            <a:pPr algn="ctr"/>
            <a:r>
              <a:rPr lang="en-US" sz="1400" b="1" dirty="0" err="1">
                <a:solidFill>
                  <a:prstClr val="black"/>
                </a:solidFill>
              </a:rPr>
              <a:t>Etape</a:t>
            </a:r>
            <a:r>
              <a:rPr lang="en-US" sz="1400" b="1" dirty="0">
                <a:solidFill>
                  <a:prstClr val="black"/>
                </a:solidFill>
              </a:rPr>
              <a:t> 2: </a:t>
            </a:r>
            <a:r>
              <a:rPr lang="fr-FR" sz="1400" dirty="0">
                <a:solidFill>
                  <a:prstClr val="black"/>
                </a:solidFill>
              </a:rPr>
              <a:t>Offrir à  l’index </a:t>
            </a:r>
            <a:r>
              <a:rPr lang="fr-FR" sz="1400" dirty="0" err="1">
                <a:solidFill>
                  <a:prstClr val="black"/>
                </a:solidFill>
              </a:rPr>
              <a:t>testing</a:t>
            </a:r>
            <a:r>
              <a:rPr lang="fr-FR" sz="1400" dirty="0">
                <a:solidFill>
                  <a:prstClr val="black"/>
                </a:solidFill>
              </a:rPr>
              <a:t> en tant que service volontaire à tous les clients dont le test est positif ou qui ont une charge virale élevée</a:t>
            </a:r>
          </a:p>
        </p:txBody>
      </p:sp>
      <p:sp>
        <p:nvSpPr>
          <p:cNvPr id="6" name="TextBox 5"/>
          <p:cNvSpPr txBox="1"/>
          <p:nvPr/>
        </p:nvSpPr>
        <p:spPr>
          <a:xfrm flipH="1">
            <a:off x="222805" y="2401957"/>
            <a:ext cx="11880742" cy="307777"/>
          </a:xfrm>
          <a:prstGeom prst="rect">
            <a:avLst/>
          </a:prstGeom>
          <a:solidFill>
            <a:srgbClr val="FFFF00"/>
          </a:solidFill>
          <a:ln w="6350">
            <a:solidFill>
              <a:schemeClr val="tx1"/>
            </a:solidFill>
          </a:ln>
        </p:spPr>
        <p:txBody>
          <a:bodyPr wrap="square" rtlCol="0">
            <a:spAutoFit/>
          </a:bodyPr>
          <a:lstStyle/>
          <a:p>
            <a:pPr algn="ctr"/>
            <a:r>
              <a:rPr lang="en-US" sz="1400" b="1" dirty="0" err="1">
                <a:solidFill>
                  <a:prstClr val="black"/>
                </a:solidFill>
              </a:rPr>
              <a:t>Etape</a:t>
            </a:r>
            <a:r>
              <a:rPr lang="en-US" sz="1400" b="1" dirty="0">
                <a:solidFill>
                  <a:prstClr val="black"/>
                </a:solidFill>
              </a:rPr>
              <a:t> 3: </a:t>
            </a:r>
            <a:r>
              <a:rPr lang="fr-FR" sz="1400" dirty="0">
                <a:solidFill>
                  <a:prstClr val="black"/>
                </a:solidFill>
              </a:rPr>
              <a:t>Si un client accepte de participer, obtenir le consentement pour se renseigner sur son ou ses partenaires et son ou ses enfants biologiques</a:t>
            </a:r>
            <a:endParaRPr lang="en-US" sz="1400" dirty="0">
              <a:solidFill>
                <a:prstClr val="black"/>
              </a:solidFill>
            </a:endParaRPr>
          </a:p>
        </p:txBody>
      </p:sp>
      <p:sp>
        <p:nvSpPr>
          <p:cNvPr id="10" name="Rectangle 9"/>
          <p:cNvSpPr/>
          <p:nvPr/>
        </p:nvSpPr>
        <p:spPr>
          <a:xfrm>
            <a:off x="1010653" y="2899005"/>
            <a:ext cx="9784080" cy="548640"/>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1400" b="1" dirty="0">
                <a:solidFill>
                  <a:prstClr val="black"/>
                </a:solidFill>
              </a:rPr>
              <a:t>Etape 4 : </a:t>
            </a:r>
            <a:r>
              <a:rPr lang="fr-FR" sz="1400" dirty="0">
                <a:solidFill>
                  <a:prstClr val="black"/>
                </a:solidFill>
              </a:rPr>
              <a:t>Obtenir une liste des partenaires sexuels et ceux avec qui l'on partage des aiguilles, ainsi qu'une liste biologique de tous les enfants de moins de 15 ans dont le statut VIH est inconnu</a:t>
            </a:r>
            <a:endParaRPr lang="en-US" sz="1400" dirty="0">
              <a:solidFill>
                <a:prstClr val="black"/>
              </a:solidFill>
            </a:endParaRPr>
          </a:p>
        </p:txBody>
      </p:sp>
      <p:sp>
        <p:nvSpPr>
          <p:cNvPr id="11" name="Rectangle 10"/>
          <p:cNvSpPr/>
          <p:nvPr/>
        </p:nvSpPr>
        <p:spPr>
          <a:xfrm>
            <a:off x="1010653" y="3578933"/>
            <a:ext cx="9784080" cy="365760"/>
          </a:xfrm>
          <a:prstGeom prst="rect">
            <a:avLst/>
          </a:prstGeom>
          <a:solidFill>
            <a:srgbClr val="00B050">
              <a:alpha val="69804"/>
            </a:srgbClr>
          </a:solidFill>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err="1">
                <a:solidFill>
                  <a:prstClr val="black"/>
                </a:solidFill>
              </a:rPr>
              <a:t>Etape</a:t>
            </a:r>
            <a:r>
              <a:rPr lang="en-US" sz="1400" b="1" dirty="0">
                <a:solidFill>
                  <a:prstClr val="black"/>
                </a:solidFill>
              </a:rPr>
              <a:t> 5 : </a:t>
            </a:r>
            <a:r>
              <a:rPr lang="fr-FR" sz="1400" dirty="0">
                <a:solidFill>
                  <a:prstClr val="black"/>
                </a:solidFill>
              </a:rPr>
              <a:t>Effectuer une évaluation des risques de violence entre partenaires intimes (VPI) pour chaque partenaire désigné</a:t>
            </a:r>
          </a:p>
        </p:txBody>
      </p:sp>
      <p:sp>
        <p:nvSpPr>
          <p:cNvPr id="12" name="Rectangle 11"/>
          <p:cNvSpPr/>
          <p:nvPr/>
        </p:nvSpPr>
        <p:spPr>
          <a:xfrm>
            <a:off x="1010653" y="4075981"/>
            <a:ext cx="9784080" cy="548640"/>
          </a:xfrm>
          <a:prstGeom prst="rect">
            <a:avLst/>
          </a:prstGeom>
          <a:solidFill>
            <a:srgbClr val="00B0F0"/>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err="1">
                <a:solidFill>
                  <a:prstClr val="black"/>
                </a:solidFill>
              </a:rPr>
              <a:t>Etape</a:t>
            </a:r>
            <a:r>
              <a:rPr lang="en-US" sz="1400" b="1" dirty="0">
                <a:solidFill>
                  <a:prstClr val="black"/>
                </a:solidFill>
              </a:rPr>
              <a:t> 6 :</a:t>
            </a:r>
            <a:r>
              <a:rPr lang="fr-FR" sz="1400" b="1" dirty="0">
                <a:solidFill>
                  <a:prstClr val="black"/>
                </a:solidFill>
              </a:rPr>
              <a:t> </a:t>
            </a:r>
            <a:r>
              <a:rPr lang="fr-FR" sz="1400" dirty="0">
                <a:solidFill>
                  <a:prstClr val="black"/>
                </a:solidFill>
              </a:rPr>
              <a:t>Déterminer la méthode préférée de notification de partenaires ou d'un test de dépistage  des enfants pour chaque partenaire/enfant mentionné. </a:t>
            </a:r>
            <a:endParaRPr lang="en-US" sz="1400" dirty="0">
              <a:solidFill>
                <a:prstClr val="black"/>
              </a:solidFill>
            </a:endParaRPr>
          </a:p>
        </p:txBody>
      </p:sp>
      <p:sp>
        <p:nvSpPr>
          <p:cNvPr id="13" name="Rectangle 12"/>
          <p:cNvSpPr/>
          <p:nvPr/>
        </p:nvSpPr>
        <p:spPr>
          <a:xfrm>
            <a:off x="3692769" y="522263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14" name="Rectangle 13"/>
          <p:cNvSpPr/>
          <p:nvPr/>
        </p:nvSpPr>
        <p:spPr>
          <a:xfrm>
            <a:off x="1010653" y="4755909"/>
            <a:ext cx="9784080" cy="457200"/>
          </a:xfrm>
          <a:prstGeom prst="rect">
            <a:avLst/>
          </a:prstGeom>
          <a:solidFill>
            <a:srgbClr val="527FDB">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prstClr val="black"/>
                </a:solidFill>
              </a:rPr>
              <a:t>Etape</a:t>
            </a:r>
            <a:r>
              <a:rPr lang="en-US" sz="1400" b="1" dirty="0">
                <a:solidFill>
                  <a:prstClr val="black"/>
                </a:solidFill>
              </a:rPr>
              <a:t> 7 : </a:t>
            </a:r>
            <a:r>
              <a:rPr lang="fr-FR" sz="1400" dirty="0">
                <a:solidFill>
                  <a:prstClr val="black"/>
                </a:solidFill>
              </a:rPr>
              <a:t>Contacter tous les partenaires mentionnés et les enfants biologiques de moins de 15 ans dont le statut est connu en utilisant l'approche privilégiée</a:t>
            </a:r>
          </a:p>
        </p:txBody>
      </p:sp>
      <p:sp>
        <p:nvSpPr>
          <p:cNvPr id="15" name="Rectangle 14"/>
          <p:cNvSpPr/>
          <p:nvPr/>
        </p:nvSpPr>
        <p:spPr>
          <a:xfrm>
            <a:off x="1010653" y="5344397"/>
            <a:ext cx="9784080" cy="365760"/>
          </a:xfrm>
          <a:prstGeom prst="rect">
            <a:avLst/>
          </a:prstGeom>
          <a:solidFill>
            <a:srgbClr val="9519B7">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prstClr val="black"/>
                </a:solidFill>
              </a:rPr>
              <a:t>Etape</a:t>
            </a:r>
            <a:r>
              <a:rPr lang="en-US" sz="1400" b="1" dirty="0">
                <a:solidFill>
                  <a:prstClr val="black"/>
                </a:solidFill>
              </a:rPr>
              <a:t> 8 : </a:t>
            </a:r>
            <a:r>
              <a:rPr lang="fr-FR" sz="1400" dirty="0">
                <a:solidFill>
                  <a:prstClr val="black"/>
                </a:solidFill>
              </a:rPr>
              <a:t>Enregistrer les résultats de la notification du partenaire et des dépistages familiaux</a:t>
            </a:r>
            <a:endParaRPr lang="en-US" sz="1400" dirty="0">
              <a:solidFill>
                <a:prstClr val="black"/>
              </a:solidFill>
            </a:endParaRPr>
          </a:p>
        </p:txBody>
      </p:sp>
      <p:sp>
        <p:nvSpPr>
          <p:cNvPr id="16" name="Rectangle 15"/>
          <p:cNvSpPr/>
          <p:nvPr/>
        </p:nvSpPr>
        <p:spPr>
          <a:xfrm>
            <a:off x="1010653" y="5841445"/>
            <a:ext cx="9784080" cy="36576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prstClr val="black"/>
                </a:solidFill>
              </a:rPr>
              <a:t>Etape</a:t>
            </a:r>
            <a:r>
              <a:rPr lang="en-US" sz="1400" b="1" dirty="0">
                <a:solidFill>
                  <a:prstClr val="black"/>
                </a:solidFill>
              </a:rPr>
              <a:t> 9 : </a:t>
            </a:r>
            <a:r>
              <a:rPr lang="fr-FR" sz="1400" dirty="0">
                <a:solidFill>
                  <a:prstClr val="black"/>
                </a:solidFill>
              </a:rPr>
              <a:t>Fournir des services appropriés pour les enfants et le(s) partenaire(s) en fonction du statut VIH</a:t>
            </a:r>
            <a:endParaRPr lang="en-US" sz="1400" dirty="0">
              <a:solidFill>
                <a:prstClr val="black"/>
              </a:solidFill>
            </a:endParaRPr>
          </a:p>
        </p:txBody>
      </p:sp>
      <p:sp>
        <p:nvSpPr>
          <p:cNvPr id="17" name="Rectangle 16"/>
          <p:cNvSpPr/>
          <p:nvPr/>
        </p:nvSpPr>
        <p:spPr>
          <a:xfrm>
            <a:off x="1010653" y="6338491"/>
            <a:ext cx="9784080" cy="3657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prstClr val="black"/>
                </a:solidFill>
              </a:rPr>
              <a:t>Etape 10 : </a:t>
            </a:r>
            <a:r>
              <a:rPr lang="fr-FR" sz="1400" dirty="0">
                <a:solidFill>
                  <a:prstClr val="black"/>
                </a:solidFill>
              </a:rPr>
              <a:t>Faire un suivi des clients pour détecter tout effet indésirable associé au dépistage index</a:t>
            </a:r>
            <a:r>
              <a:rPr lang="en-US" sz="1400" dirty="0">
                <a:solidFill>
                  <a:prstClr val="white"/>
                </a:solidFill>
              </a:rPr>
              <a:t>.</a:t>
            </a:r>
          </a:p>
        </p:txBody>
      </p:sp>
      <p:cxnSp>
        <p:nvCxnSpPr>
          <p:cNvPr id="19" name="Straight Arrow Connector 18"/>
          <p:cNvCxnSpPr/>
          <p:nvPr/>
        </p:nvCxnSpPr>
        <p:spPr>
          <a:xfrm flipV="1">
            <a:off x="85802" y="3763812"/>
            <a:ext cx="865487" cy="14729"/>
          </a:xfrm>
          <a:prstGeom prst="straightConnector1">
            <a:avLst/>
          </a:prstGeom>
          <a:ln w="101600">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V="1">
            <a:off x="106885" y="6521371"/>
            <a:ext cx="865487" cy="14729"/>
          </a:xfrm>
          <a:prstGeom prst="straightConnector1">
            <a:avLst/>
          </a:prstGeom>
          <a:ln w="101600">
            <a:tailEnd type="triangle"/>
          </a:ln>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2834053" y="931704"/>
            <a:ext cx="6523893" cy="400110"/>
          </a:xfrm>
          <a:prstGeom prst="rect">
            <a:avLst/>
          </a:prstGeom>
          <a:noFill/>
          <a:ln>
            <a:noFill/>
          </a:ln>
        </p:spPr>
        <p:txBody>
          <a:bodyPr wrap="square" rtlCol="0">
            <a:spAutoFit/>
          </a:bodyPr>
          <a:lstStyle/>
          <a:p>
            <a:pPr algn="ctr"/>
            <a:r>
              <a:rPr lang="en-US" sz="2000" b="1" dirty="0">
                <a:solidFill>
                  <a:prstClr val="black"/>
                </a:solidFill>
              </a:rPr>
              <a:t>10 </a:t>
            </a:r>
            <a:r>
              <a:rPr lang="fr-FR" sz="2000" b="1" dirty="0">
                <a:solidFill>
                  <a:prstClr val="black"/>
                </a:solidFill>
              </a:rPr>
              <a:t>É</a:t>
            </a:r>
            <a:r>
              <a:rPr lang="en-US" sz="2000" b="1" dirty="0">
                <a:solidFill>
                  <a:prstClr val="black"/>
                </a:solidFill>
              </a:rPr>
              <a:t>tapes pour le </a:t>
            </a:r>
            <a:r>
              <a:rPr lang="en-US" sz="2000" b="1" dirty="0" err="1">
                <a:solidFill>
                  <a:prstClr val="black"/>
                </a:solidFill>
              </a:rPr>
              <a:t>dépistage</a:t>
            </a:r>
            <a:r>
              <a:rPr lang="en-US" sz="2000" b="1" dirty="0">
                <a:solidFill>
                  <a:prstClr val="black"/>
                </a:solidFill>
              </a:rPr>
              <a:t> index </a:t>
            </a:r>
          </a:p>
        </p:txBody>
      </p:sp>
    </p:spTree>
    <p:extLst>
      <p:ext uri="{BB962C8B-B14F-4D97-AF65-F5344CB8AC3E}">
        <p14:creationId xmlns:p14="http://schemas.microsoft.com/office/powerpoint/2010/main" val="348259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BF17-E162-45D2-87A7-B9F4144CCE88}"/>
              </a:ext>
            </a:extLst>
          </p:cNvPr>
          <p:cNvSpPr>
            <a:spLocks noGrp="1"/>
          </p:cNvSpPr>
          <p:nvPr>
            <p:ph type="title"/>
          </p:nvPr>
        </p:nvSpPr>
        <p:spPr/>
        <p:txBody>
          <a:bodyPr/>
          <a:lstStyle/>
          <a:p>
            <a:r>
              <a:rPr lang="en-US" dirty="0"/>
              <a:t>Objectifs de la session	</a:t>
            </a:r>
          </a:p>
        </p:txBody>
      </p:sp>
      <p:sp>
        <p:nvSpPr>
          <p:cNvPr id="3" name="Text Placeholder 2">
            <a:extLst>
              <a:ext uri="{FF2B5EF4-FFF2-40B4-BE49-F238E27FC236}">
                <a16:creationId xmlns:a16="http://schemas.microsoft.com/office/drawing/2014/main" id="{CB5E8290-FD1A-4D54-B38C-016F35B31ED5}"/>
              </a:ext>
            </a:extLst>
          </p:cNvPr>
          <p:cNvSpPr>
            <a:spLocks noGrp="1"/>
          </p:cNvSpPr>
          <p:nvPr>
            <p:ph idx="1"/>
          </p:nvPr>
        </p:nvSpPr>
        <p:spPr/>
        <p:txBody>
          <a:bodyPr>
            <a:normAutofit/>
          </a:bodyPr>
          <a:lstStyle/>
          <a:p>
            <a:r>
              <a:rPr lang="fr-FR" dirty="0"/>
              <a:t>Apprenez à vous connaître, révisez le contenu de la formation et comprenez les attentes des participants.</a:t>
            </a:r>
          </a:p>
        </p:txBody>
      </p:sp>
    </p:spTree>
    <p:extLst>
      <p:ext uri="{BB962C8B-B14F-4D97-AF65-F5344CB8AC3E}">
        <p14:creationId xmlns:p14="http://schemas.microsoft.com/office/powerpoint/2010/main" val="1489293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869E0A-B072-47AD-90BA-67291C82D5D5}"/>
              </a:ext>
            </a:extLst>
          </p:cNvPr>
          <p:cNvSpPr>
            <a:spLocks noGrp="1"/>
          </p:cNvSpPr>
          <p:nvPr>
            <p:ph type="pic" sz="quarter" idx="10"/>
          </p:nvPr>
        </p:nvSpPr>
        <p:spPr/>
      </p:sp>
      <p:sp>
        <p:nvSpPr>
          <p:cNvPr id="5" name="Title 4">
            <a:extLst>
              <a:ext uri="{FF2B5EF4-FFF2-40B4-BE49-F238E27FC236}">
                <a16:creationId xmlns:a16="http://schemas.microsoft.com/office/drawing/2014/main" id="{B813BDEB-FDA9-427E-BE65-3106823B4C6E}"/>
              </a:ext>
            </a:extLst>
          </p:cNvPr>
          <p:cNvSpPr>
            <a:spLocks noGrp="1"/>
          </p:cNvSpPr>
          <p:nvPr>
            <p:ph type="title"/>
          </p:nvPr>
        </p:nvSpPr>
        <p:spPr>
          <a:xfrm>
            <a:off x="1366838" y="4752975"/>
            <a:ext cx="8213097" cy="1325563"/>
          </a:xfrm>
        </p:spPr>
        <p:txBody>
          <a:bodyPr>
            <a:normAutofit fontScale="90000"/>
          </a:bodyPr>
          <a:lstStyle/>
          <a:p>
            <a:r>
              <a:rPr lang="fr-FR" cap="all" dirty="0"/>
              <a:t>Principes fondamentaux de la prévention et de la réponse à la violence</a:t>
            </a:r>
            <a:endParaRPr lang="en-US" cap="all" dirty="0"/>
          </a:p>
        </p:txBody>
      </p:sp>
    </p:spTree>
    <p:extLst>
      <p:ext uri="{BB962C8B-B14F-4D97-AF65-F5344CB8AC3E}">
        <p14:creationId xmlns:p14="http://schemas.microsoft.com/office/powerpoint/2010/main" val="262947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C0AAA-C2B3-46EA-86F6-A430CCD0CFE1}"/>
              </a:ext>
            </a:extLst>
          </p:cNvPr>
          <p:cNvSpPr>
            <a:spLocks noGrp="1"/>
          </p:cNvSpPr>
          <p:nvPr>
            <p:ph type="title"/>
          </p:nvPr>
        </p:nvSpPr>
        <p:spPr>
          <a:xfrm>
            <a:off x="838200" y="588494"/>
            <a:ext cx="8543925" cy="800039"/>
          </a:xfrm>
        </p:spPr>
        <p:txBody>
          <a:bodyPr/>
          <a:lstStyle/>
          <a:p>
            <a:r>
              <a:rPr lang="en-US" dirty="0"/>
              <a:t>Objectif de la session</a:t>
            </a:r>
          </a:p>
        </p:txBody>
      </p:sp>
      <p:sp>
        <p:nvSpPr>
          <p:cNvPr id="5" name="Text Placeholder 4">
            <a:extLst>
              <a:ext uri="{FF2B5EF4-FFF2-40B4-BE49-F238E27FC236}">
                <a16:creationId xmlns:a16="http://schemas.microsoft.com/office/drawing/2014/main" id="{4A75E590-BECA-4E50-9BD5-AF3F2215EC3D}"/>
              </a:ext>
            </a:extLst>
          </p:cNvPr>
          <p:cNvSpPr>
            <a:spLocks noGrp="1"/>
          </p:cNvSpPr>
          <p:nvPr>
            <p:ph idx="1"/>
          </p:nvPr>
        </p:nvSpPr>
        <p:spPr>
          <a:xfrm>
            <a:off x="838200" y="1636713"/>
            <a:ext cx="8543925" cy="3956013"/>
          </a:xfrm>
        </p:spPr>
        <p:txBody>
          <a:bodyPr anchor="t">
            <a:normAutofit/>
          </a:bodyPr>
          <a:lstStyle/>
          <a:p>
            <a:r>
              <a:rPr lang="fr-FR" dirty="0"/>
              <a:t>Décrire chacun des principes fondamentaux de la prévention de la violence et de la réponse pour les agents de santé et expliquer leur importance, en particulier lorsque vous travaillez avec les membres des populations clés.</a:t>
            </a:r>
          </a:p>
        </p:txBody>
      </p:sp>
    </p:spTree>
    <p:extLst>
      <p:ext uri="{BB962C8B-B14F-4D97-AF65-F5344CB8AC3E}">
        <p14:creationId xmlns:p14="http://schemas.microsoft.com/office/powerpoint/2010/main" val="790048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Principes fondamentaux de la prévention et de la réponse à la violence</a:t>
            </a:r>
            <a:endParaRPr lang="en-US" dirty="0"/>
          </a:p>
        </p:txBody>
      </p:sp>
      <p:sp>
        <p:nvSpPr>
          <p:cNvPr id="4" name="Text Placeholder 3"/>
          <p:cNvSpPr>
            <a:spLocks noGrp="1"/>
          </p:cNvSpPr>
          <p:nvPr>
            <p:ph idx="1"/>
          </p:nvPr>
        </p:nvSpPr>
        <p:spPr/>
        <p:txBody>
          <a:bodyPr/>
          <a:lstStyle/>
          <a:p>
            <a:pPr marL="514350" indent="-514350">
              <a:buFont typeface="+mj-lt"/>
              <a:buAutoNum type="arabicPeriod"/>
            </a:pPr>
            <a:r>
              <a:rPr lang="fr-FR" dirty="0"/>
              <a:t>Ne pas faire de mal.</a:t>
            </a:r>
          </a:p>
          <a:p>
            <a:pPr marL="514350" indent="-514350">
              <a:buFont typeface="+mj-lt"/>
              <a:buAutoNum type="arabicPeriod"/>
            </a:pPr>
            <a:r>
              <a:rPr lang="fr-FR" dirty="0"/>
              <a:t>Promouvoir la pleine protection des droits humains de tous.</a:t>
            </a:r>
          </a:p>
          <a:p>
            <a:pPr marL="514350" indent="-514350">
              <a:buFont typeface="+mj-lt"/>
              <a:buAutoNum type="arabicPeriod"/>
            </a:pPr>
            <a:r>
              <a:rPr lang="fr-FR" dirty="0"/>
              <a:t>Respecter le droit de chacun à l'autodétermination et le droit de toutes les victimes de violence à l'ensemble des services recommandés.</a:t>
            </a:r>
          </a:p>
          <a:p>
            <a:pPr marL="514350" indent="-514350">
              <a:buFont typeface="+mj-lt"/>
              <a:buAutoNum type="arabicPeriod"/>
            </a:pPr>
            <a:r>
              <a:rPr lang="fr-FR" dirty="0"/>
              <a:t>Garantir le respect de la vie privée, la confidentialité et le consentement éclairé.</a:t>
            </a:r>
          </a:p>
        </p:txBody>
      </p:sp>
    </p:spTree>
    <p:extLst>
      <p:ext uri="{BB962C8B-B14F-4D97-AF65-F5344CB8AC3E}">
        <p14:creationId xmlns:p14="http://schemas.microsoft.com/office/powerpoint/2010/main" val="9635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Principe 1 : Ne pas faire de mal</a:t>
            </a:r>
            <a:endParaRPr lang="en-US" dirty="0"/>
          </a:p>
        </p:txBody>
      </p:sp>
      <p:sp>
        <p:nvSpPr>
          <p:cNvPr id="3" name="Text Placeholder 2"/>
          <p:cNvSpPr>
            <a:spLocks noGrp="1"/>
          </p:cNvSpPr>
          <p:nvPr>
            <p:ph idx="1"/>
          </p:nvPr>
        </p:nvSpPr>
        <p:spPr/>
        <p:txBody>
          <a:bodyPr>
            <a:noAutofit/>
          </a:bodyPr>
          <a:lstStyle/>
          <a:p>
            <a:pPr marL="0" indent="0">
              <a:buNone/>
            </a:pPr>
            <a:r>
              <a:rPr lang="fr-FR" dirty="0"/>
              <a:t>Les personnes qui travaillent avec les victimes de violence ont l'obligation éthique d'examiner si leurs actions pourraient causer des dommages et d'éviter activement ce résultat</a:t>
            </a:r>
          </a:p>
          <a:p>
            <a:pPr marL="0" indent="0">
              <a:buNone/>
            </a:pPr>
            <a:r>
              <a:rPr lang="fr-FR" dirty="0"/>
              <a:t>Ce principe impose :</a:t>
            </a:r>
          </a:p>
          <a:p>
            <a:r>
              <a:rPr lang="fr-FR" dirty="0"/>
              <a:t>Agir en lien avec les souhaits et les choix de toutes les victimes </a:t>
            </a:r>
          </a:p>
          <a:p>
            <a:r>
              <a:rPr lang="fr-FR" dirty="0"/>
              <a:t>Tenir compte de la sécurité des victimes dans chaque décision</a:t>
            </a:r>
          </a:p>
        </p:txBody>
      </p:sp>
    </p:spTree>
    <p:extLst>
      <p:ext uri="{BB962C8B-B14F-4D97-AF65-F5344CB8AC3E}">
        <p14:creationId xmlns:p14="http://schemas.microsoft.com/office/powerpoint/2010/main" val="2245753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79D6-1691-473F-8023-0A1CDF1A33C9}"/>
              </a:ext>
            </a:extLst>
          </p:cNvPr>
          <p:cNvSpPr>
            <a:spLocks noGrp="1"/>
          </p:cNvSpPr>
          <p:nvPr>
            <p:ph type="title"/>
          </p:nvPr>
        </p:nvSpPr>
        <p:spPr/>
        <p:txBody>
          <a:bodyPr>
            <a:normAutofit fontScale="90000"/>
          </a:bodyPr>
          <a:lstStyle/>
          <a:p>
            <a:r>
              <a:rPr lang="fr-FR" dirty="0"/>
              <a:t>Activité F. Quiz 1 : Comment éviter de faire du mal</a:t>
            </a:r>
            <a:endParaRPr lang="en-US" dirty="0"/>
          </a:p>
        </p:txBody>
      </p:sp>
      <p:sp>
        <p:nvSpPr>
          <p:cNvPr id="3" name="Text Placeholder 2">
            <a:extLst>
              <a:ext uri="{FF2B5EF4-FFF2-40B4-BE49-F238E27FC236}">
                <a16:creationId xmlns:a16="http://schemas.microsoft.com/office/drawing/2014/main" id="{E72B7E66-308B-4070-ADC4-27D0B0362A1B}"/>
              </a:ext>
            </a:extLst>
          </p:cNvPr>
          <p:cNvSpPr>
            <a:spLocks noGrp="1"/>
          </p:cNvSpPr>
          <p:nvPr>
            <p:ph idx="1"/>
          </p:nvPr>
        </p:nvSpPr>
        <p:spPr>
          <a:xfrm>
            <a:off x="838200" y="1509139"/>
            <a:ext cx="8911856" cy="4932746"/>
          </a:xfrm>
        </p:spPr>
        <p:txBody>
          <a:bodyPr>
            <a:noAutofit/>
          </a:bodyPr>
          <a:lstStyle/>
          <a:p>
            <a:pPr marL="0" indent="0">
              <a:buNone/>
            </a:pPr>
            <a:r>
              <a:rPr lang="fr-FR" sz="2400" dirty="0"/>
              <a:t>Robert est séropositif et un agent de santé l'interroge sur ses partenaires dans le cadre du dépistage index. Il révèle que son petit ami a déjà menacé de le tuer dans le passé</a:t>
            </a:r>
            <a:r>
              <a:rPr lang="fr-FR" sz="2400" b="1" dirty="0"/>
              <a:t>. Laquelle des actions suivantes de l'agent de santé ne causerait </a:t>
            </a:r>
            <a:r>
              <a:rPr lang="fr-FR" sz="2400" b="1" u="sng" dirty="0"/>
              <a:t>pas</a:t>
            </a:r>
            <a:r>
              <a:rPr lang="fr-FR" sz="2400" b="1" dirty="0"/>
              <a:t> de préjudice </a:t>
            </a:r>
            <a:r>
              <a:rPr lang="fr-FR" sz="2400" dirty="0"/>
              <a:t>?</a:t>
            </a:r>
          </a:p>
          <a:p>
            <a:pPr marL="457200" indent="-457200">
              <a:buFont typeface="+mj-lt"/>
              <a:buAutoNum type="alphaUcPeriod"/>
            </a:pPr>
            <a:r>
              <a:rPr lang="fr-FR" sz="2400" dirty="0"/>
              <a:t>Exiger que Robert se présente à la police pour obtenir une assistance nécessaire.</a:t>
            </a:r>
          </a:p>
          <a:p>
            <a:pPr marL="457200" indent="-457200">
              <a:buFont typeface="+mj-lt"/>
              <a:buAutoNum type="alphaUcPeriod"/>
            </a:pPr>
            <a:r>
              <a:rPr lang="fr-FR" sz="2400" dirty="0"/>
              <a:t>Partager l'orientation sexuelle de Robert avec d'autres travailleurs de la santé </a:t>
            </a:r>
          </a:p>
          <a:p>
            <a:pPr marL="457200" indent="-457200">
              <a:buFont typeface="+mj-lt"/>
              <a:buAutoNum type="alphaUcPeriod"/>
            </a:pPr>
            <a:r>
              <a:rPr lang="fr-FR" sz="2400" dirty="0"/>
              <a:t>Dire à Robert qu'il ne mérite pas d'être traité de cette façon.</a:t>
            </a:r>
          </a:p>
          <a:p>
            <a:pPr marL="457200" indent="-457200">
              <a:buFont typeface="+mj-lt"/>
              <a:buAutoNum type="alphaUcPeriod"/>
            </a:pPr>
            <a:r>
              <a:rPr lang="fr-FR" sz="2400" dirty="0"/>
              <a:t>Appeler le partenaire de Robert pour l'informer qu'un de ses partenaires sexuels est séropositif</a:t>
            </a:r>
          </a:p>
        </p:txBody>
      </p:sp>
      <p:sp>
        <p:nvSpPr>
          <p:cNvPr id="7" name="Oval 6">
            <a:extLst>
              <a:ext uri="{FF2B5EF4-FFF2-40B4-BE49-F238E27FC236}">
                <a16:creationId xmlns:a16="http://schemas.microsoft.com/office/drawing/2014/main" id="{1E73BA5D-DAC3-42D0-9C51-78398C79BB44}"/>
              </a:ext>
            </a:extLst>
          </p:cNvPr>
          <p:cNvSpPr/>
          <p:nvPr/>
        </p:nvSpPr>
        <p:spPr>
          <a:xfrm>
            <a:off x="644409" y="5131795"/>
            <a:ext cx="9052481" cy="800039"/>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Star: 5 Points 4">
            <a:extLst>
              <a:ext uri="{FF2B5EF4-FFF2-40B4-BE49-F238E27FC236}">
                <a16:creationId xmlns:a16="http://schemas.microsoft.com/office/drawing/2014/main" id="{727F6FDD-EC44-4864-A92B-AC1736302B20}"/>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43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8543925" cy="800039"/>
          </a:xfrm>
        </p:spPr>
        <p:txBody>
          <a:bodyPr>
            <a:normAutofit fontScale="90000"/>
          </a:bodyPr>
          <a:lstStyle/>
          <a:p>
            <a:r>
              <a:rPr lang="fr-FR" dirty="0"/>
              <a:t>Principe 2 : Promouvoir les droits humains</a:t>
            </a:r>
            <a:endParaRPr lang="en-US" dirty="0"/>
          </a:p>
        </p:txBody>
      </p:sp>
      <p:sp>
        <p:nvSpPr>
          <p:cNvPr id="3" name="Text Placeholder 2"/>
          <p:cNvSpPr>
            <a:spLocks noGrp="1"/>
          </p:cNvSpPr>
          <p:nvPr>
            <p:ph idx="1"/>
          </p:nvPr>
        </p:nvSpPr>
        <p:spPr>
          <a:xfrm>
            <a:off x="838200" y="1636730"/>
            <a:ext cx="8543925" cy="4932746"/>
          </a:xfrm>
        </p:spPr>
        <p:txBody>
          <a:bodyPr>
            <a:normAutofit/>
          </a:bodyPr>
          <a:lstStyle/>
          <a:p>
            <a:pPr marL="0" indent="0">
              <a:buNone/>
            </a:pPr>
            <a:r>
              <a:rPr lang="fr-FR" dirty="0"/>
              <a:t>Promouvoir une pleine protection des droits humains des populations-clés signifie:</a:t>
            </a:r>
            <a:endParaRPr lang="en-US" dirty="0"/>
          </a:p>
          <a:p>
            <a:r>
              <a:rPr lang="fr-FR" dirty="0"/>
              <a:t>Fournir des services aux membres des PC qui sont victimes de violence sans stigmatisation ni discrimination aucune</a:t>
            </a:r>
            <a:endParaRPr lang="en-US" dirty="0"/>
          </a:p>
          <a:p>
            <a:r>
              <a:rPr lang="fr-FR" dirty="0"/>
              <a:t>Rejeter l'idée que les membres des PC doivent être sauvés d'eux-mêmes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50916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9985-C40C-4364-9681-7516F6276892}"/>
              </a:ext>
            </a:extLst>
          </p:cNvPr>
          <p:cNvSpPr>
            <a:spLocks noGrp="1"/>
          </p:cNvSpPr>
          <p:nvPr>
            <p:ph type="title"/>
          </p:nvPr>
        </p:nvSpPr>
        <p:spPr/>
        <p:txBody>
          <a:bodyPr>
            <a:normAutofit fontScale="90000"/>
          </a:bodyPr>
          <a:lstStyle/>
          <a:p>
            <a:r>
              <a:rPr lang="fr-FR"/>
              <a:t>Activité F. Quiz 2 : Comment promouvoir les droits humains</a:t>
            </a:r>
            <a:endParaRPr lang="en-US" dirty="0"/>
          </a:p>
        </p:txBody>
      </p:sp>
      <p:sp>
        <p:nvSpPr>
          <p:cNvPr id="3" name="Text Placeholder 2">
            <a:extLst>
              <a:ext uri="{FF2B5EF4-FFF2-40B4-BE49-F238E27FC236}">
                <a16:creationId xmlns:a16="http://schemas.microsoft.com/office/drawing/2014/main" id="{B179A545-203C-4496-9736-FC5B56929CA8}"/>
              </a:ext>
            </a:extLst>
          </p:cNvPr>
          <p:cNvSpPr>
            <a:spLocks noGrp="1"/>
          </p:cNvSpPr>
          <p:nvPr>
            <p:ph idx="1"/>
          </p:nvPr>
        </p:nvSpPr>
        <p:spPr>
          <a:xfrm>
            <a:off x="838200" y="1636730"/>
            <a:ext cx="8805530" cy="4932746"/>
          </a:xfrm>
        </p:spPr>
        <p:txBody>
          <a:bodyPr>
            <a:noAutofit/>
          </a:bodyPr>
          <a:lstStyle/>
          <a:p>
            <a:pPr marL="0" indent="0">
              <a:buNone/>
            </a:pPr>
            <a:r>
              <a:rPr lang="fr-FR" sz="2000" dirty="0"/>
              <a:t>Mary est une professionnelle du sexe. Elle rencontre un nouveau client et négocie un prix et se rend dans sa chambre d'hôtel. Le client l'emmène dans sa chambre d'hôtel. Trois autres hommes sont présents. Ils disent à Mary qu'ils la tueront si elle n'accepte pas de coucher avec eux tous. Ils ne portent pas de préservatif. Mary se rend dans une clinique pour obtenir une contraception d'urgence et une prophylaxie post-exposition. </a:t>
            </a:r>
          </a:p>
          <a:p>
            <a:pPr marL="0" indent="0">
              <a:buNone/>
            </a:pPr>
            <a:r>
              <a:rPr lang="fr-FR" sz="2000" b="1" dirty="0"/>
              <a:t>Laquelle de ces actions, de la part de l'agent de santé, promeut les droits humains de Mary </a:t>
            </a:r>
            <a:r>
              <a:rPr lang="en-US" sz="2000" dirty="0"/>
              <a:t>?</a:t>
            </a:r>
          </a:p>
          <a:p>
            <a:pPr marL="514350" indent="-514350">
              <a:buFont typeface="+mj-lt"/>
              <a:buAutoNum type="alphaUcPeriod"/>
            </a:pPr>
            <a:r>
              <a:rPr lang="fr-FR" sz="2000" dirty="0"/>
              <a:t>Dire à Mary que c'est de sa faute si elle a été violée</a:t>
            </a:r>
            <a:endParaRPr lang="en-US" sz="2000" dirty="0"/>
          </a:p>
          <a:p>
            <a:pPr marL="514350" indent="-514350">
              <a:buFont typeface="+mj-lt"/>
              <a:buAutoNum type="alphaUcPeriod"/>
            </a:pPr>
            <a:r>
              <a:rPr lang="fr-FR" sz="2000" dirty="0"/>
              <a:t>Fournir à Mary des informations sur les services supplémentaires destinés aux victimes de violence</a:t>
            </a:r>
          </a:p>
          <a:p>
            <a:pPr marL="514350" indent="-514350">
              <a:buFont typeface="+mj-lt"/>
              <a:buAutoNum type="alphaUcPeriod"/>
            </a:pPr>
            <a:r>
              <a:rPr lang="fr-FR" sz="2000" dirty="0"/>
              <a:t>Donner à Marie une contraception d'urgence et une PPE uniquement si elle accepte de quitter le commerce du sexe</a:t>
            </a:r>
          </a:p>
          <a:p>
            <a:pPr marL="514350" indent="-514350">
              <a:buFont typeface="+mj-lt"/>
              <a:buAutoNum type="alphaUcPeriod"/>
            </a:pPr>
            <a:endParaRPr lang="en-US" sz="1800" dirty="0"/>
          </a:p>
          <a:p>
            <a:pPr marL="0" indent="0">
              <a:buNone/>
            </a:pPr>
            <a:endParaRPr lang="en-US" sz="1800" dirty="0"/>
          </a:p>
        </p:txBody>
      </p:sp>
      <p:sp>
        <p:nvSpPr>
          <p:cNvPr id="7" name="Star: 5 Points 6">
            <a:extLst>
              <a:ext uri="{FF2B5EF4-FFF2-40B4-BE49-F238E27FC236}">
                <a16:creationId xmlns:a16="http://schemas.microsoft.com/office/drawing/2014/main" id="{B2B06A63-2B5A-4317-B87B-584D6A86EA85}"/>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5">
            <a:extLst>
              <a:ext uri="{FF2B5EF4-FFF2-40B4-BE49-F238E27FC236}">
                <a16:creationId xmlns:a16="http://schemas.microsoft.com/office/drawing/2014/main" id="{24A2F02A-5F83-42A6-B175-F6831FED29BE}"/>
              </a:ext>
            </a:extLst>
          </p:cNvPr>
          <p:cNvSpPr/>
          <p:nvPr/>
        </p:nvSpPr>
        <p:spPr>
          <a:xfrm>
            <a:off x="467823" y="4826973"/>
            <a:ext cx="8805530" cy="800039"/>
          </a:xfrm>
          <a:custGeom>
            <a:avLst/>
            <a:gdLst>
              <a:gd name="connsiteX0" fmla="*/ 0 w 10892589"/>
              <a:gd name="connsiteY0" fmla="*/ 547333 h 1094666"/>
              <a:gd name="connsiteX1" fmla="*/ 5446295 w 10892589"/>
              <a:gd name="connsiteY1" fmla="*/ 0 h 1094666"/>
              <a:gd name="connsiteX2" fmla="*/ 10892590 w 10892589"/>
              <a:gd name="connsiteY2" fmla="*/ 547333 h 1094666"/>
              <a:gd name="connsiteX3" fmla="*/ 5446295 w 10892589"/>
              <a:gd name="connsiteY3" fmla="*/ 1094666 h 1094666"/>
              <a:gd name="connsiteX4" fmla="*/ 0 w 10892589"/>
              <a:gd name="connsiteY4" fmla="*/ 547333 h 1094666"/>
              <a:gd name="connsiteX0" fmla="*/ 0 w 10894454"/>
              <a:gd name="connsiteY0" fmla="*/ 548058 h 1095391"/>
              <a:gd name="connsiteX1" fmla="*/ 5446295 w 10894454"/>
              <a:gd name="connsiteY1" fmla="*/ 725 h 1095391"/>
              <a:gd name="connsiteX2" fmla="*/ 10892590 w 10894454"/>
              <a:gd name="connsiteY2" fmla="*/ 548058 h 1095391"/>
              <a:gd name="connsiteX3" fmla="*/ 5446295 w 10894454"/>
              <a:gd name="connsiteY3" fmla="*/ 1095391 h 1095391"/>
              <a:gd name="connsiteX4" fmla="*/ 0 w 10894454"/>
              <a:gd name="connsiteY4" fmla="*/ 548058 h 1095391"/>
              <a:gd name="connsiteX0" fmla="*/ 0 w 10897204"/>
              <a:gd name="connsiteY0" fmla="*/ 548058 h 1095409"/>
              <a:gd name="connsiteX1" fmla="*/ 5446295 w 10897204"/>
              <a:gd name="connsiteY1" fmla="*/ 725 h 1095409"/>
              <a:gd name="connsiteX2" fmla="*/ 10892590 w 10897204"/>
              <a:gd name="connsiteY2" fmla="*/ 548058 h 1095409"/>
              <a:gd name="connsiteX3" fmla="*/ 5446295 w 10897204"/>
              <a:gd name="connsiteY3" fmla="*/ 1095391 h 1095409"/>
              <a:gd name="connsiteX4" fmla="*/ 0 w 10897204"/>
              <a:gd name="connsiteY4" fmla="*/ 548058 h 1095409"/>
              <a:gd name="connsiteX0" fmla="*/ 687 w 10897891"/>
              <a:gd name="connsiteY0" fmla="*/ 550234 h 1100468"/>
              <a:gd name="connsiteX1" fmla="*/ 5446982 w 10897891"/>
              <a:gd name="connsiteY1" fmla="*/ 2901 h 1100468"/>
              <a:gd name="connsiteX2" fmla="*/ 10893277 w 10897891"/>
              <a:gd name="connsiteY2" fmla="*/ 550234 h 1100468"/>
              <a:gd name="connsiteX3" fmla="*/ 5446982 w 10897891"/>
              <a:gd name="connsiteY3" fmla="*/ 1097567 h 1100468"/>
              <a:gd name="connsiteX4" fmla="*/ 687 w 10897891"/>
              <a:gd name="connsiteY4" fmla="*/ 550234 h 1100468"/>
              <a:gd name="connsiteX0" fmla="*/ 3572 w 10900776"/>
              <a:gd name="connsiteY0" fmla="*/ 559056 h 1118112"/>
              <a:gd name="connsiteX1" fmla="*/ 5449867 w 10900776"/>
              <a:gd name="connsiteY1" fmla="*/ 11723 h 1118112"/>
              <a:gd name="connsiteX2" fmla="*/ 10896162 w 10900776"/>
              <a:gd name="connsiteY2" fmla="*/ 559056 h 1118112"/>
              <a:gd name="connsiteX3" fmla="*/ 5449867 w 10900776"/>
              <a:gd name="connsiteY3" fmla="*/ 1106389 h 1118112"/>
              <a:gd name="connsiteX4" fmla="*/ 3572 w 10900776"/>
              <a:gd name="connsiteY4" fmla="*/ 559056 h 1118112"/>
              <a:gd name="connsiteX0" fmla="*/ 79 w 10897283"/>
              <a:gd name="connsiteY0" fmla="*/ 548950 h 1097899"/>
              <a:gd name="connsiteX1" fmla="*/ 5446374 w 10897283"/>
              <a:gd name="connsiteY1" fmla="*/ 1617 h 1097899"/>
              <a:gd name="connsiteX2" fmla="*/ 10892669 w 10897283"/>
              <a:gd name="connsiteY2" fmla="*/ 548950 h 1097899"/>
              <a:gd name="connsiteX3" fmla="*/ 5446374 w 10897283"/>
              <a:gd name="connsiteY3" fmla="*/ 1096283 h 1097899"/>
              <a:gd name="connsiteX4" fmla="*/ 79 w 10897283"/>
              <a:gd name="connsiteY4" fmla="*/ 548950 h 109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7283" h="1097899">
                <a:moveTo>
                  <a:pt x="79" y="548950"/>
                </a:moveTo>
                <a:cubicBezTo>
                  <a:pt x="16122" y="-58135"/>
                  <a:pt x="2438468" y="1617"/>
                  <a:pt x="5446374" y="1617"/>
                </a:cubicBezTo>
                <a:cubicBezTo>
                  <a:pt x="8454280" y="1617"/>
                  <a:pt x="10972879" y="-42092"/>
                  <a:pt x="10892669" y="548950"/>
                </a:cubicBezTo>
                <a:cubicBezTo>
                  <a:pt x="11021006" y="1107907"/>
                  <a:pt x="8454280" y="1096283"/>
                  <a:pt x="5446374" y="1096283"/>
                </a:cubicBezTo>
                <a:cubicBezTo>
                  <a:pt x="2438468" y="1096283"/>
                  <a:pt x="-15964" y="1156035"/>
                  <a:pt x="79" y="54895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4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E466-BC1F-441B-9593-664E6E3C5CDA}"/>
              </a:ext>
            </a:extLst>
          </p:cNvPr>
          <p:cNvSpPr>
            <a:spLocks noGrp="1"/>
          </p:cNvSpPr>
          <p:nvPr>
            <p:ph type="title"/>
          </p:nvPr>
        </p:nvSpPr>
        <p:spPr>
          <a:xfrm>
            <a:off x="838200" y="588494"/>
            <a:ext cx="8093149" cy="800039"/>
          </a:xfrm>
        </p:spPr>
        <p:txBody>
          <a:bodyPr>
            <a:normAutofit fontScale="90000"/>
          </a:bodyPr>
          <a:lstStyle/>
          <a:p>
            <a:r>
              <a:rPr lang="fr-FR" dirty="0"/>
              <a:t>Principe 3 : Autodétermination et accès à tous les services</a:t>
            </a:r>
            <a:endParaRPr lang="en-US" dirty="0"/>
          </a:p>
        </p:txBody>
      </p:sp>
      <p:sp>
        <p:nvSpPr>
          <p:cNvPr id="3" name="Text Placeholder 2">
            <a:extLst>
              <a:ext uri="{FF2B5EF4-FFF2-40B4-BE49-F238E27FC236}">
                <a16:creationId xmlns:a16="http://schemas.microsoft.com/office/drawing/2014/main" id="{F6E4A215-1E60-4D4D-9766-123C9ECC1CC5}"/>
              </a:ext>
            </a:extLst>
          </p:cNvPr>
          <p:cNvSpPr>
            <a:spLocks noGrp="1"/>
          </p:cNvSpPr>
          <p:nvPr>
            <p:ph idx="1"/>
          </p:nvPr>
        </p:nvSpPr>
        <p:spPr>
          <a:xfrm>
            <a:off x="838200" y="1636730"/>
            <a:ext cx="8858693" cy="4932746"/>
          </a:xfrm>
        </p:spPr>
        <p:txBody>
          <a:bodyPr>
            <a:normAutofit fontScale="85000" lnSpcReduction="10000"/>
          </a:bodyPr>
          <a:lstStyle/>
          <a:p>
            <a:pPr>
              <a:lnSpc>
                <a:spcPct val="115000"/>
              </a:lnSpc>
              <a:spcBef>
                <a:spcPts val="1800"/>
              </a:spcBef>
            </a:pPr>
            <a:r>
              <a:rPr lang="fr-FR" dirty="0"/>
              <a:t>Toutes les victimes de violence, y compris les membres des PC, doivent pouvoir décider des services auxquels elles souhaitent avoir accès, et si elles le souhaitent.</a:t>
            </a:r>
          </a:p>
          <a:p>
            <a:pPr>
              <a:lnSpc>
                <a:spcPct val="115000"/>
              </a:lnSpc>
              <a:spcBef>
                <a:spcPts val="1800"/>
              </a:spcBef>
            </a:pPr>
            <a:r>
              <a:rPr lang="fr-FR" dirty="0"/>
              <a:t>Tous les services recommandés aux victimes de violence devraient également être accessibles aux membres des PC</a:t>
            </a:r>
          </a:p>
          <a:p>
            <a:pPr>
              <a:lnSpc>
                <a:spcPct val="115000"/>
              </a:lnSpc>
              <a:spcBef>
                <a:spcPts val="1800"/>
              </a:spcBef>
            </a:pPr>
            <a:r>
              <a:rPr lang="fr-FR" dirty="0"/>
              <a:t>Une approche centrée sur la victime permet à chaque personne qui signale des actes de violence de comprendre ce qui est à sa disposition et de faire ensuite des choix qui répondent à ses besoins personnels </a:t>
            </a:r>
          </a:p>
          <a:p>
            <a:pPr lvl="1">
              <a:lnSpc>
                <a:spcPct val="115000"/>
              </a:lnSpc>
              <a:spcBef>
                <a:spcPts val="600"/>
              </a:spcBef>
            </a:pPr>
            <a:r>
              <a:rPr lang="fr-FR" dirty="0"/>
              <a:t>Pour soutenir efficacement les victimes de violence, il faut leur rendre leur pouvoir et leur contrôle (et non prendre des décisions à leur place)</a:t>
            </a:r>
            <a:endParaRPr lang="en-US" dirty="0"/>
          </a:p>
        </p:txBody>
      </p:sp>
    </p:spTree>
    <p:extLst>
      <p:ext uri="{BB962C8B-B14F-4D97-AF65-F5344CB8AC3E}">
        <p14:creationId xmlns:p14="http://schemas.microsoft.com/office/powerpoint/2010/main" val="867197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7C6D-EE8E-49DE-AB83-5E59099638F9}"/>
              </a:ext>
            </a:extLst>
          </p:cNvPr>
          <p:cNvSpPr>
            <a:spLocks noGrp="1"/>
          </p:cNvSpPr>
          <p:nvPr>
            <p:ph type="title"/>
          </p:nvPr>
        </p:nvSpPr>
        <p:spPr/>
        <p:txBody>
          <a:bodyPr>
            <a:normAutofit fontScale="90000"/>
          </a:bodyPr>
          <a:lstStyle/>
          <a:p>
            <a:r>
              <a:rPr lang="en-US" b="1" dirty="0" err="1"/>
              <a:t>Activité</a:t>
            </a:r>
            <a:r>
              <a:rPr lang="en-US" b="1" dirty="0"/>
              <a:t> F. Quiz 3 : Comment garantir l'autodétermination</a:t>
            </a:r>
          </a:p>
        </p:txBody>
      </p:sp>
      <p:sp>
        <p:nvSpPr>
          <p:cNvPr id="3" name="Text Placeholder 2">
            <a:extLst>
              <a:ext uri="{FF2B5EF4-FFF2-40B4-BE49-F238E27FC236}">
                <a16:creationId xmlns:a16="http://schemas.microsoft.com/office/drawing/2014/main" id="{E0E76829-A89F-4A7D-BEF6-F7C851BD1332}"/>
              </a:ext>
            </a:extLst>
          </p:cNvPr>
          <p:cNvSpPr>
            <a:spLocks noGrp="1"/>
          </p:cNvSpPr>
          <p:nvPr>
            <p:ph idx="1"/>
          </p:nvPr>
        </p:nvSpPr>
        <p:spPr/>
        <p:txBody>
          <a:bodyPr>
            <a:normAutofit fontScale="77500" lnSpcReduction="20000"/>
          </a:bodyPr>
          <a:lstStyle/>
          <a:p>
            <a:pPr marL="0" indent="0">
              <a:lnSpc>
                <a:spcPct val="115000"/>
              </a:lnSpc>
              <a:buNone/>
            </a:pPr>
            <a:r>
              <a:rPr lang="fr-FR" dirty="0"/>
              <a:t>Olivia est une femme transgenre. Elle se rend au centre de santé pour se faire soigner après avoir été violée. Le professionnel de santé qui fait la garde écoute gentiment Olivia et lui dit qu'elle doit faire un test de dépistage au VIH afin de pouvoir commencer la prophylaxie post-exposition dès que possible. </a:t>
            </a:r>
            <a:r>
              <a:rPr lang="fr-FR" b="1" dirty="0"/>
              <a:t>Laquelle de ces actions assure l'autodétermination d'Olivia</a:t>
            </a:r>
            <a:r>
              <a:rPr lang="fr-FR" dirty="0"/>
              <a:t> ? </a:t>
            </a:r>
            <a:endParaRPr lang="en-US" dirty="0"/>
          </a:p>
          <a:p>
            <a:pPr marL="514350" indent="-514350">
              <a:lnSpc>
                <a:spcPct val="115000"/>
              </a:lnSpc>
              <a:buAutoNum type="alphaUcPeriod"/>
            </a:pPr>
            <a:r>
              <a:rPr lang="fr-FR" dirty="0"/>
              <a:t>Le professionnel de santé écoute avec bienveillance</a:t>
            </a:r>
            <a:endParaRPr lang="en-US" dirty="0"/>
          </a:p>
          <a:p>
            <a:pPr marL="514350" indent="-514350">
              <a:lnSpc>
                <a:spcPct val="115000"/>
              </a:lnSpc>
              <a:buAutoNum type="alphaUcPeriod"/>
            </a:pPr>
            <a:r>
              <a:rPr lang="fr-FR" dirty="0"/>
              <a:t>Le professionnel de santé lui dit qu'elle doit passer un test de dépistage au VIH </a:t>
            </a:r>
          </a:p>
          <a:p>
            <a:pPr marL="514350" indent="-514350">
              <a:lnSpc>
                <a:spcPct val="115000"/>
              </a:lnSpc>
              <a:buAutoNum type="alphaUcPeriod"/>
            </a:pPr>
            <a:r>
              <a:rPr lang="en-US" dirty="0"/>
              <a:t>Le </a:t>
            </a:r>
            <a:r>
              <a:rPr lang="fr-FR" dirty="0"/>
              <a:t>professionnel de santé lui dit qu'elle doit commencer la PPE</a:t>
            </a:r>
            <a:endParaRPr lang="en-US" dirty="0"/>
          </a:p>
        </p:txBody>
      </p:sp>
      <p:sp>
        <p:nvSpPr>
          <p:cNvPr id="5" name="Star: 5 Points 4">
            <a:extLst>
              <a:ext uri="{FF2B5EF4-FFF2-40B4-BE49-F238E27FC236}">
                <a16:creationId xmlns:a16="http://schemas.microsoft.com/office/drawing/2014/main" id="{BAD911DD-FF38-44C4-B0F7-61BBEE8A5D27}"/>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5">
            <a:extLst>
              <a:ext uri="{FF2B5EF4-FFF2-40B4-BE49-F238E27FC236}">
                <a16:creationId xmlns:a16="http://schemas.microsoft.com/office/drawing/2014/main" id="{B8B05C17-D194-4A99-ADBC-677E827BB901}"/>
              </a:ext>
            </a:extLst>
          </p:cNvPr>
          <p:cNvSpPr/>
          <p:nvPr/>
        </p:nvSpPr>
        <p:spPr>
          <a:xfrm>
            <a:off x="675854" y="3679499"/>
            <a:ext cx="7447419" cy="626572"/>
          </a:xfrm>
          <a:custGeom>
            <a:avLst/>
            <a:gdLst>
              <a:gd name="connsiteX0" fmla="*/ 0 w 8297078"/>
              <a:gd name="connsiteY0" fmla="*/ 306480 h 612960"/>
              <a:gd name="connsiteX1" fmla="*/ 4148539 w 8297078"/>
              <a:gd name="connsiteY1" fmla="*/ 0 h 612960"/>
              <a:gd name="connsiteX2" fmla="*/ 8297078 w 8297078"/>
              <a:gd name="connsiteY2" fmla="*/ 306480 h 612960"/>
              <a:gd name="connsiteX3" fmla="*/ 4148539 w 8297078"/>
              <a:gd name="connsiteY3" fmla="*/ 612960 h 612960"/>
              <a:gd name="connsiteX4" fmla="*/ 0 w 8297078"/>
              <a:gd name="connsiteY4" fmla="*/ 306480 h 612960"/>
              <a:gd name="connsiteX0" fmla="*/ 0 w 8297078"/>
              <a:gd name="connsiteY0" fmla="*/ 311839 h 618319"/>
              <a:gd name="connsiteX1" fmla="*/ 4148539 w 8297078"/>
              <a:gd name="connsiteY1" fmla="*/ 5359 h 618319"/>
              <a:gd name="connsiteX2" fmla="*/ 8297078 w 8297078"/>
              <a:gd name="connsiteY2" fmla="*/ 311839 h 618319"/>
              <a:gd name="connsiteX3" fmla="*/ 4148539 w 8297078"/>
              <a:gd name="connsiteY3" fmla="*/ 618319 h 618319"/>
              <a:gd name="connsiteX4" fmla="*/ 0 w 8297078"/>
              <a:gd name="connsiteY4" fmla="*/ 311839 h 618319"/>
              <a:gd name="connsiteX0" fmla="*/ 0 w 8297078"/>
              <a:gd name="connsiteY0" fmla="*/ 311839 h 626571"/>
              <a:gd name="connsiteX1" fmla="*/ 4148539 w 8297078"/>
              <a:gd name="connsiteY1" fmla="*/ 5359 h 626571"/>
              <a:gd name="connsiteX2" fmla="*/ 8297078 w 8297078"/>
              <a:gd name="connsiteY2" fmla="*/ 311839 h 626571"/>
              <a:gd name="connsiteX3" fmla="*/ 4148539 w 8297078"/>
              <a:gd name="connsiteY3" fmla="*/ 618319 h 626571"/>
              <a:gd name="connsiteX4" fmla="*/ 0 w 8297078"/>
              <a:gd name="connsiteY4" fmla="*/ 311839 h 626571"/>
              <a:gd name="connsiteX0" fmla="*/ 0 w 8297078"/>
              <a:gd name="connsiteY0" fmla="*/ 311839 h 626571"/>
              <a:gd name="connsiteX1" fmla="*/ 4148539 w 8297078"/>
              <a:gd name="connsiteY1" fmla="*/ 5359 h 626571"/>
              <a:gd name="connsiteX2" fmla="*/ 8297078 w 8297078"/>
              <a:gd name="connsiteY2" fmla="*/ 311839 h 626571"/>
              <a:gd name="connsiteX3" fmla="*/ 4148539 w 8297078"/>
              <a:gd name="connsiteY3" fmla="*/ 618319 h 626571"/>
              <a:gd name="connsiteX4" fmla="*/ 0 w 8297078"/>
              <a:gd name="connsiteY4" fmla="*/ 311839 h 626571"/>
              <a:gd name="connsiteX0" fmla="*/ 0 w 8297078"/>
              <a:gd name="connsiteY0" fmla="*/ 314732 h 629464"/>
              <a:gd name="connsiteX1" fmla="*/ 4148539 w 8297078"/>
              <a:gd name="connsiteY1" fmla="*/ 8252 h 629464"/>
              <a:gd name="connsiteX2" fmla="*/ 8297078 w 8297078"/>
              <a:gd name="connsiteY2" fmla="*/ 314732 h 629464"/>
              <a:gd name="connsiteX3" fmla="*/ 4148539 w 8297078"/>
              <a:gd name="connsiteY3" fmla="*/ 621212 h 629464"/>
              <a:gd name="connsiteX4" fmla="*/ 0 w 8297078"/>
              <a:gd name="connsiteY4" fmla="*/ 314732 h 629464"/>
              <a:gd name="connsiteX0" fmla="*/ 0 w 8297078"/>
              <a:gd name="connsiteY0" fmla="*/ 311840 h 626572"/>
              <a:gd name="connsiteX1" fmla="*/ 4148539 w 8297078"/>
              <a:gd name="connsiteY1" fmla="*/ 5360 h 626572"/>
              <a:gd name="connsiteX2" fmla="*/ 8297078 w 8297078"/>
              <a:gd name="connsiteY2" fmla="*/ 311840 h 626572"/>
              <a:gd name="connsiteX3" fmla="*/ 4148539 w 8297078"/>
              <a:gd name="connsiteY3" fmla="*/ 618320 h 626572"/>
              <a:gd name="connsiteX4" fmla="*/ 0 w 8297078"/>
              <a:gd name="connsiteY4" fmla="*/ 311840 h 6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078" h="626572">
                <a:moveTo>
                  <a:pt x="0" y="311840"/>
                </a:moveTo>
                <a:cubicBezTo>
                  <a:pt x="0" y="-49929"/>
                  <a:pt x="1857364" y="5360"/>
                  <a:pt x="4148539" y="5360"/>
                </a:cubicBezTo>
                <a:cubicBezTo>
                  <a:pt x="6439714" y="5360"/>
                  <a:pt x="8297078" y="-65971"/>
                  <a:pt x="8297078" y="311840"/>
                </a:cubicBezTo>
                <a:cubicBezTo>
                  <a:pt x="8297078" y="705693"/>
                  <a:pt x="6439714" y="618320"/>
                  <a:pt x="4148539" y="618320"/>
                </a:cubicBezTo>
                <a:cubicBezTo>
                  <a:pt x="1857364" y="618320"/>
                  <a:pt x="0" y="673609"/>
                  <a:pt x="0" y="31184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9487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t>Principe 4 : Respect de la vie privée, confidentialité et consentement éclairé</a:t>
            </a:r>
            <a:endParaRPr lang="en-US" b="1" dirty="0">
              <a:highlight>
                <a:srgbClr val="00FF00"/>
              </a:highlight>
            </a:endParaRPr>
          </a:p>
        </p:txBody>
      </p:sp>
      <p:sp>
        <p:nvSpPr>
          <p:cNvPr id="3" name="Text Placeholder 2"/>
          <p:cNvSpPr>
            <a:spLocks noGrp="1"/>
          </p:cNvSpPr>
          <p:nvPr>
            <p:ph idx="1"/>
          </p:nvPr>
        </p:nvSpPr>
        <p:spPr>
          <a:xfrm>
            <a:off x="838200" y="1551668"/>
            <a:ext cx="10549270" cy="5083047"/>
          </a:xfrm>
        </p:spPr>
        <p:txBody>
          <a:bodyPr>
            <a:noAutofit/>
          </a:bodyPr>
          <a:lstStyle/>
          <a:p>
            <a:pPr marL="0" indent="0">
              <a:buNone/>
            </a:pPr>
            <a:r>
              <a:rPr lang="fr-FR" sz="2200" dirty="0"/>
              <a:t>La vie privée et la confidentialité doivent être garanties avant qu'une victime ne parle de la violence qu’elle a subie.</a:t>
            </a:r>
          </a:p>
          <a:p>
            <a:pPr>
              <a:spcBef>
                <a:spcPts val="1200"/>
              </a:spcBef>
            </a:pPr>
            <a:r>
              <a:rPr lang="fr-FR" sz="2200" dirty="0"/>
              <a:t>Utiliser un espace de consultation privé (la victime ne peut pas être vue ou entendue en dehors de la salle).</a:t>
            </a:r>
          </a:p>
          <a:p>
            <a:pPr>
              <a:spcBef>
                <a:spcPts val="1200"/>
              </a:spcBef>
            </a:pPr>
            <a:r>
              <a:rPr lang="fr-FR" sz="2200" dirty="0"/>
              <a:t>Parler aux victimes seules. Aucune personne ayant plus de deux ans ne doit entendre votre conversation.</a:t>
            </a:r>
          </a:p>
          <a:p>
            <a:pPr>
              <a:spcBef>
                <a:spcPts val="1200"/>
              </a:spcBef>
            </a:pPr>
            <a:r>
              <a:rPr lang="fr-FR" sz="2200" dirty="0"/>
              <a:t>Sécuriser et conserver tous les dossiers des victimes.</a:t>
            </a:r>
          </a:p>
          <a:p>
            <a:pPr>
              <a:spcBef>
                <a:spcPts val="1200"/>
              </a:spcBef>
            </a:pPr>
            <a:r>
              <a:rPr lang="fr-FR" sz="2200" dirty="0"/>
              <a:t>Faire connaître à la victime des politiques claires sur le partage d’informations. Par exemple </a:t>
            </a:r>
            <a:r>
              <a:rPr lang="fr-FR" sz="2000" dirty="0"/>
              <a:t>:</a:t>
            </a:r>
          </a:p>
          <a:p>
            <a:pPr lvl="1"/>
            <a:r>
              <a:rPr lang="fr-FR" sz="2000" dirty="0"/>
              <a:t>Expliquer ce qu'il adviendra des informations qu'elles partagent avant de les partager, y compris toute limite concernant la confidentialité (telle que la déclaration obligatoire)</a:t>
            </a:r>
          </a:p>
          <a:p>
            <a:pPr lvl="1"/>
            <a:r>
              <a:rPr lang="fr-FR" sz="2000" dirty="0"/>
              <a:t>Obtenir un consentement éclairé avant de partager des informations</a:t>
            </a:r>
          </a:p>
          <a:p>
            <a:pPr>
              <a:spcBef>
                <a:spcPts val="1200"/>
              </a:spcBef>
            </a:pPr>
            <a:r>
              <a:rPr lang="fr-FR" sz="2200" dirty="0"/>
              <a:t>Former les professionnels de santé et autre personnel à ces procédures.</a:t>
            </a:r>
          </a:p>
        </p:txBody>
      </p:sp>
    </p:spTree>
    <p:extLst>
      <p:ext uri="{BB962C8B-B14F-4D97-AF65-F5344CB8AC3E}">
        <p14:creationId xmlns:p14="http://schemas.microsoft.com/office/powerpoint/2010/main" val="79599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61E4-3D3E-405A-BE74-A574CCBEDC44}"/>
              </a:ext>
            </a:extLst>
          </p:cNvPr>
          <p:cNvSpPr>
            <a:spLocks noGrp="1"/>
          </p:cNvSpPr>
          <p:nvPr>
            <p:ph type="title"/>
          </p:nvPr>
        </p:nvSpPr>
        <p:spPr/>
        <p:txBody>
          <a:bodyPr>
            <a:normAutofit fontScale="90000"/>
          </a:bodyPr>
          <a:lstStyle/>
          <a:p>
            <a:r>
              <a:rPr lang="fr-FR" dirty="0"/>
              <a:t>Activité A. Présentation des participants</a:t>
            </a:r>
            <a:endParaRPr lang="en-US" dirty="0"/>
          </a:p>
        </p:txBody>
      </p:sp>
      <p:sp>
        <p:nvSpPr>
          <p:cNvPr id="3" name="Content Placeholder 2">
            <a:extLst>
              <a:ext uri="{FF2B5EF4-FFF2-40B4-BE49-F238E27FC236}">
                <a16:creationId xmlns:a16="http://schemas.microsoft.com/office/drawing/2014/main" id="{DB3AE72D-3289-4FB4-8A90-B73A0685519D}"/>
              </a:ext>
            </a:extLst>
          </p:cNvPr>
          <p:cNvSpPr>
            <a:spLocks noGrp="1"/>
          </p:cNvSpPr>
          <p:nvPr>
            <p:ph idx="1"/>
          </p:nvPr>
        </p:nvSpPr>
        <p:spPr>
          <a:xfrm>
            <a:off x="838201" y="1636713"/>
            <a:ext cx="8098766" cy="4932362"/>
          </a:xfrm>
        </p:spPr>
        <p:txBody>
          <a:bodyPr/>
          <a:lstStyle/>
          <a:p>
            <a:pPr marL="0" indent="0">
              <a:buNone/>
            </a:pPr>
            <a:r>
              <a:rPr lang="fr-FR" dirty="0"/>
              <a:t>Veuillez partager votre :</a:t>
            </a:r>
          </a:p>
          <a:p>
            <a:r>
              <a:rPr lang="fr-FR" dirty="0"/>
              <a:t>Nom</a:t>
            </a:r>
          </a:p>
          <a:p>
            <a:r>
              <a:rPr lang="fr-FR" dirty="0"/>
              <a:t>Pays</a:t>
            </a:r>
          </a:p>
          <a:p>
            <a:r>
              <a:rPr lang="fr-FR" dirty="0"/>
              <a:t>Quelque chose que vous espérez réaliser pendant cette formation</a:t>
            </a:r>
            <a:endParaRPr lang="en-US" dirty="0"/>
          </a:p>
        </p:txBody>
      </p:sp>
      <p:sp>
        <p:nvSpPr>
          <p:cNvPr id="6" name="Star: 5 Points 5">
            <a:extLst>
              <a:ext uri="{FF2B5EF4-FFF2-40B4-BE49-F238E27FC236}">
                <a16:creationId xmlns:a16="http://schemas.microsoft.com/office/drawing/2014/main" id="{DAF3B361-483F-4E93-BF5E-6362ED0FAE9D}"/>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310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Qu'entendons</a:t>
            </a:r>
            <a:r>
              <a:rPr lang="en-US" dirty="0"/>
              <a:t>-nous par </a:t>
            </a:r>
            <a:r>
              <a:rPr lang="en-US" dirty="0" err="1"/>
              <a:t>confidentialité</a:t>
            </a:r>
            <a:r>
              <a:rPr lang="en-US" dirty="0"/>
              <a:t> ?</a:t>
            </a:r>
          </a:p>
        </p:txBody>
      </p:sp>
      <p:sp>
        <p:nvSpPr>
          <p:cNvPr id="10" name="Text Placeholder 9"/>
          <p:cNvSpPr>
            <a:spLocks noGrp="1"/>
          </p:cNvSpPr>
          <p:nvPr>
            <p:ph idx="1"/>
          </p:nvPr>
        </p:nvSpPr>
        <p:spPr>
          <a:xfrm>
            <a:off x="838201" y="1636730"/>
            <a:ext cx="8229600" cy="4932746"/>
          </a:xfrm>
        </p:spPr>
        <p:txBody>
          <a:bodyPr/>
          <a:lstStyle/>
          <a:p>
            <a:pPr marL="0" indent="0">
              <a:buNone/>
            </a:pPr>
            <a:r>
              <a:rPr lang="fr-FR" dirty="0"/>
              <a:t>Garder secrètes toutes les </a:t>
            </a:r>
            <a:r>
              <a:rPr lang="fr-FR" b="1" dirty="0"/>
              <a:t>informations relatives à une victime</a:t>
            </a:r>
            <a:r>
              <a:rPr lang="fr-FR" i="1" dirty="0"/>
              <a:t> </a:t>
            </a:r>
            <a:r>
              <a:rPr lang="fr-FR" dirty="0"/>
              <a:t>et ne les partager qu'avec </a:t>
            </a:r>
            <a:r>
              <a:rPr lang="fr-FR" i="1" dirty="0"/>
              <a:t>les personnes qui ont besoin de les connaître</a:t>
            </a:r>
            <a:r>
              <a:rPr lang="fr-FR" dirty="0"/>
              <a:t> afin de fournir une assistance, à la </a:t>
            </a:r>
            <a:r>
              <a:rPr lang="fr-FR" b="1" dirty="0"/>
              <a:t>demande et avec l'accord </a:t>
            </a:r>
            <a:r>
              <a:rPr lang="fr-FR" dirty="0"/>
              <a:t>de la victime de violence elle-même. </a:t>
            </a:r>
          </a:p>
          <a:p>
            <a:pPr marL="0" indent="0">
              <a:buNone/>
            </a:pPr>
            <a:endParaRPr lang="en-US" dirty="0"/>
          </a:p>
        </p:txBody>
      </p:sp>
    </p:spTree>
    <p:extLst>
      <p:ext uri="{BB962C8B-B14F-4D97-AF65-F5344CB8AC3E}">
        <p14:creationId xmlns:p14="http://schemas.microsoft.com/office/powerpoint/2010/main" val="2526549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9347791" cy="800039"/>
          </a:xfrm>
        </p:spPr>
        <p:txBody>
          <a:bodyPr>
            <a:normAutofit fontScale="90000"/>
          </a:bodyPr>
          <a:lstStyle/>
          <a:p>
            <a:r>
              <a:rPr lang="fr-FR" dirty="0"/>
              <a:t>Activité F. Quiz 4 : Vie privée et confidentialité</a:t>
            </a:r>
            <a:endParaRPr lang="en-US" dirty="0"/>
          </a:p>
        </p:txBody>
      </p:sp>
      <p:sp>
        <p:nvSpPr>
          <p:cNvPr id="3" name="Text Placeholder 2"/>
          <p:cNvSpPr>
            <a:spLocks noGrp="1"/>
          </p:cNvSpPr>
          <p:nvPr>
            <p:ph idx="1"/>
          </p:nvPr>
        </p:nvSpPr>
        <p:spPr>
          <a:xfrm>
            <a:off x="838200" y="1500045"/>
            <a:ext cx="8667307" cy="4932746"/>
          </a:xfrm>
        </p:spPr>
        <p:txBody>
          <a:bodyPr>
            <a:normAutofit fontScale="70000" lnSpcReduction="20000"/>
          </a:bodyPr>
          <a:lstStyle/>
          <a:p>
            <a:pPr marL="0" indent="0">
              <a:lnSpc>
                <a:spcPct val="115000"/>
              </a:lnSpc>
              <a:buNone/>
            </a:pPr>
            <a:r>
              <a:rPr lang="fr-FR" dirty="0"/>
              <a:t>Un médecin à un centre d’accueil aime son travail et souhaite vraiment que tous ses patients soient en aussi bonne santé que possible. L'un de ses patients, Peter, lui confie qu'il a un partenaire sexuel beaucoup plus âgé qui l'oblige à avoir des relations sexuelles avec d'autres personnes. Peter donne le nom de l'agresseur et le médecin est choqué d’apprendre que l'agresseur est un autre patient, Edgar, qui a toujours semblé très gentil. </a:t>
            </a:r>
            <a:r>
              <a:rPr lang="fr-FR" b="1" dirty="0"/>
              <a:t>Laquelle de ces mesures respecte la vie privée et la confidentialité de Peter</a:t>
            </a:r>
            <a:r>
              <a:rPr lang="fr-FR" dirty="0"/>
              <a:t> ? </a:t>
            </a:r>
            <a:endParaRPr lang="en-US" dirty="0"/>
          </a:p>
          <a:p>
            <a:pPr marL="514350" indent="-514350">
              <a:lnSpc>
                <a:spcPct val="115000"/>
              </a:lnSpc>
              <a:buAutoNum type="alphaUcPeriod"/>
            </a:pPr>
            <a:r>
              <a:rPr lang="fr-FR" dirty="0"/>
              <a:t>Le médecin fournit à Peter une assistance de première ligne (comme une écoute empathique) et l'oriente vers d'autres services.</a:t>
            </a:r>
          </a:p>
          <a:p>
            <a:pPr marL="514350" indent="-514350">
              <a:lnSpc>
                <a:spcPct val="115000"/>
              </a:lnSpc>
              <a:buAutoNum type="alphaUcPeriod"/>
            </a:pPr>
            <a:r>
              <a:rPr lang="fr-FR" dirty="0"/>
              <a:t>Le médecin dit aux autres membres du personnel d'être conscients qu'Edgar est dangereux.</a:t>
            </a:r>
          </a:p>
          <a:p>
            <a:pPr marL="514350" indent="-514350">
              <a:lnSpc>
                <a:spcPct val="115000"/>
              </a:lnSpc>
              <a:buAutoNum type="alphaUcPeriod"/>
            </a:pPr>
            <a:r>
              <a:rPr lang="fr-FR" dirty="0"/>
              <a:t>Le médecin confronte Edgar la prochaine fois qu'il se présente à la clinique.</a:t>
            </a:r>
            <a:endParaRPr lang="en-US" dirty="0"/>
          </a:p>
        </p:txBody>
      </p:sp>
      <p:sp>
        <p:nvSpPr>
          <p:cNvPr id="5" name="Star: 5 Points 4">
            <a:extLst>
              <a:ext uri="{FF2B5EF4-FFF2-40B4-BE49-F238E27FC236}">
                <a16:creationId xmlns:a16="http://schemas.microsoft.com/office/drawing/2014/main" id="{6CA59AE2-7F9F-4610-97C6-6BB45E5AC966}"/>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3">
            <a:extLst>
              <a:ext uri="{FF2B5EF4-FFF2-40B4-BE49-F238E27FC236}">
                <a16:creationId xmlns:a16="http://schemas.microsoft.com/office/drawing/2014/main" id="{FD344D9A-5357-405E-996B-A604B4D037EC}"/>
              </a:ext>
            </a:extLst>
          </p:cNvPr>
          <p:cNvSpPr/>
          <p:nvPr/>
        </p:nvSpPr>
        <p:spPr>
          <a:xfrm>
            <a:off x="446567" y="3966418"/>
            <a:ext cx="9224101" cy="800039"/>
          </a:xfrm>
          <a:custGeom>
            <a:avLst/>
            <a:gdLst>
              <a:gd name="connsiteX0" fmla="*/ 0 w 10270788"/>
              <a:gd name="connsiteY0" fmla="*/ 493966 h 987931"/>
              <a:gd name="connsiteX1" fmla="*/ 5135394 w 10270788"/>
              <a:gd name="connsiteY1" fmla="*/ 0 h 987931"/>
              <a:gd name="connsiteX2" fmla="*/ 10270788 w 10270788"/>
              <a:gd name="connsiteY2" fmla="*/ 493966 h 987931"/>
              <a:gd name="connsiteX3" fmla="*/ 5135394 w 10270788"/>
              <a:gd name="connsiteY3" fmla="*/ 987932 h 987931"/>
              <a:gd name="connsiteX4" fmla="*/ 0 w 10270788"/>
              <a:gd name="connsiteY4" fmla="*/ 493966 h 987931"/>
              <a:gd name="connsiteX0" fmla="*/ 0 w 10270788"/>
              <a:gd name="connsiteY0" fmla="*/ 493966 h 987932"/>
              <a:gd name="connsiteX1" fmla="*/ 5135394 w 10270788"/>
              <a:gd name="connsiteY1" fmla="*/ 0 h 987932"/>
              <a:gd name="connsiteX2" fmla="*/ 10270788 w 10270788"/>
              <a:gd name="connsiteY2" fmla="*/ 493966 h 987932"/>
              <a:gd name="connsiteX3" fmla="*/ 5135394 w 10270788"/>
              <a:gd name="connsiteY3" fmla="*/ 987932 h 987932"/>
              <a:gd name="connsiteX4" fmla="*/ 0 w 10270788"/>
              <a:gd name="connsiteY4" fmla="*/ 493966 h 987932"/>
              <a:gd name="connsiteX0" fmla="*/ 0 w 10270870"/>
              <a:gd name="connsiteY0" fmla="*/ 493966 h 987932"/>
              <a:gd name="connsiteX1" fmla="*/ 5135394 w 10270870"/>
              <a:gd name="connsiteY1" fmla="*/ 0 h 987932"/>
              <a:gd name="connsiteX2" fmla="*/ 10270788 w 10270870"/>
              <a:gd name="connsiteY2" fmla="*/ 493966 h 987932"/>
              <a:gd name="connsiteX3" fmla="*/ 5135394 w 10270870"/>
              <a:gd name="connsiteY3" fmla="*/ 987932 h 987932"/>
              <a:gd name="connsiteX4" fmla="*/ 0 w 10270870"/>
              <a:gd name="connsiteY4" fmla="*/ 493966 h 987932"/>
              <a:gd name="connsiteX0" fmla="*/ 0 w 10270870"/>
              <a:gd name="connsiteY0" fmla="*/ 496511 h 993022"/>
              <a:gd name="connsiteX1" fmla="*/ 5135394 w 10270870"/>
              <a:gd name="connsiteY1" fmla="*/ 2545 h 993022"/>
              <a:gd name="connsiteX2" fmla="*/ 10270788 w 10270870"/>
              <a:gd name="connsiteY2" fmla="*/ 496511 h 993022"/>
              <a:gd name="connsiteX3" fmla="*/ 5135394 w 10270870"/>
              <a:gd name="connsiteY3" fmla="*/ 990477 h 993022"/>
              <a:gd name="connsiteX4" fmla="*/ 0 w 10270870"/>
              <a:gd name="connsiteY4" fmla="*/ 496511 h 993022"/>
              <a:gd name="connsiteX0" fmla="*/ 0 w 10270870"/>
              <a:gd name="connsiteY0" fmla="*/ 494063 h 988125"/>
              <a:gd name="connsiteX1" fmla="*/ 5135394 w 10270870"/>
              <a:gd name="connsiteY1" fmla="*/ 97 h 988125"/>
              <a:gd name="connsiteX2" fmla="*/ 10270788 w 10270870"/>
              <a:gd name="connsiteY2" fmla="*/ 494063 h 988125"/>
              <a:gd name="connsiteX3" fmla="*/ 5135394 w 10270870"/>
              <a:gd name="connsiteY3" fmla="*/ 988029 h 988125"/>
              <a:gd name="connsiteX4" fmla="*/ 0 w 10270870"/>
              <a:gd name="connsiteY4" fmla="*/ 494063 h 988125"/>
              <a:gd name="connsiteX0" fmla="*/ 0 w 10270870"/>
              <a:gd name="connsiteY0" fmla="*/ 496511 h 990573"/>
              <a:gd name="connsiteX1" fmla="*/ 5135394 w 10270870"/>
              <a:gd name="connsiteY1" fmla="*/ 2545 h 990573"/>
              <a:gd name="connsiteX2" fmla="*/ 10270788 w 10270870"/>
              <a:gd name="connsiteY2" fmla="*/ 496511 h 990573"/>
              <a:gd name="connsiteX3" fmla="*/ 5135394 w 10270870"/>
              <a:gd name="connsiteY3" fmla="*/ 990477 h 990573"/>
              <a:gd name="connsiteX4" fmla="*/ 0 w 10270870"/>
              <a:gd name="connsiteY4" fmla="*/ 496511 h 99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870" h="990573">
                <a:moveTo>
                  <a:pt x="0" y="496511"/>
                </a:moveTo>
                <a:cubicBezTo>
                  <a:pt x="0" y="-16930"/>
                  <a:pt x="2299194" y="2545"/>
                  <a:pt x="5135394" y="2545"/>
                </a:cubicBezTo>
                <a:cubicBezTo>
                  <a:pt x="7971594" y="2545"/>
                  <a:pt x="10238704" y="-65057"/>
                  <a:pt x="10270788" y="496511"/>
                </a:cubicBezTo>
                <a:cubicBezTo>
                  <a:pt x="10286830" y="913700"/>
                  <a:pt x="7971594" y="990477"/>
                  <a:pt x="5135394" y="990477"/>
                </a:cubicBezTo>
                <a:cubicBezTo>
                  <a:pt x="2299194" y="990477"/>
                  <a:pt x="0" y="1009952"/>
                  <a:pt x="0" y="496511"/>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1038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Qu'entendons</a:t>
            </a:r>
            <a:r>
              <a:rPr lang="en-US" b="1" dirty="0"/>
              <a:t>-nous par </a:t>
            </a:r>
            <a:r>
              <a:rPr lang="en-US" b="1" dirty="0" err="1"/>
              <a:t>consentement</a:t>
            </a:r>
            <a:r>
              <a:rPr lang="en-US" b="1" dirty="0"/>
              <a:t> ?</a:t>
            </a:r>
          </a:p>
        </p:txBody>
      </p:sp>
      <p:sp>
        <p:nvSpPr>
          <p:cNvPr id="13" name="Text Placeholder 12"/>
          <p:cNvSpPr>
            <a:spLocks noGrp="1"/>
          </p:cNvSpPr>
          <p:nvPr>
            <p:ph idx="1"/>
          </p:nvPr>
        </p:nvSpPr>
        <p:spPr>
          <a:xfrm>
            <a:off x="838200" y="1541033"/>
            <a:ext cx="8543925" cy="4932746"/>
          </a:xfrm>
        </p:spPr>
        <p:txBody>
          <a:bodyPr/>
          <a:lstStyle/>
          <a:p>
            <a:pPr marL="0" indent="0">
              <a:buNone/>
            </a:pPr>
            <a:r>
              <a:rPr lang="fr-FR" dirty="0"/>
              <a:t>Quand une personne accepte...</a:t>
            </a:r>
          </a:p>
          <a:p>
            <a:pPr>
              <a:buFont typeface="Arial" panose="020B0604020202020204" pitchFamily="34" charset="0"/>
              <a:buChar char="•"/>
            </a:pPr>
            <a:r>
              <a:rPr lang="fr-FR" dirty="0"/>
              <a:t>De faire quelque chose</a:t>
            </a:r>
          </a:p>
          <a:p>
            <a:pPr>
              <a:buFont typeface="Arial" panose="020B0604020202020204" pitchFamily="34" charset="0"/>
              <a:buChar char="•"/>
            </a:pPr>
            <a:r>
              <a:rPr lang="fr-FR" dirty="0"/>
              <a:t>De participer à une activité</a:t>
            </a:r>
          </a:p>
          <a:p>
            <a:pPr>
              <a:buFont typeface="Arial" panose="020B0604020202020204" pitchFamily="34" charset="0"/>
              <a:buChar char="•"/>
            </a:pPr>
            <a:r>
              <a:rPr lang="fr-FR" dirty="0"/>
              <a:t>Que quelque chose se produise</a:t>
            </a:r>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itle 1">
            <a:extLst>
              <a:ext uri="{FF2B5EF4-FFF2-40B4-BE49-F238E27FC236}">
                <a16:creationId xmlns:a16="http://schemas.microsoft.com/office/drawing/2014/main" id="{A8D684EA-673C-41EB-8885-69CEE8A5B9C0}"/>
              </a:ext>
            </a:extLst>
          </p:cNvPr>
          <p:cNvSpPr txBox="1">
            <a:spLocks/>
          </p:cNvSpPr>
          <p:nvPr/>
        </p:nvSpPr>
        <p:spPr>
          <a:xfrm>
            <a:off x="846440" y="4033723"/>
            <a:ext cx="10959253" cy="972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595959"/>
                </a:solidFill>
                <a:latin typeface="+mj-lt"/>
                <a:ea typeface="+mj-ea"/>
                <a:cs typeface="+mj-cs"/>
              </a:defRPr>
            </a:lvl1pPr>
          </a:lstStyle>
          <a:p>
            <a:r>
              <a:rPr lang="fr-FR" sz="3200" b="1" dirty="0">
                <a:solidFill>
                  <a:srgbClr val="577F9F"/>
                </a:solidFill>
                <a:latin typeface="Arial" panose="020B0604020202020204" pitchFamily="34" charset="0"/>
                <a:cs typeface="Arial" panose="020B0604020202020204" pitchFamily="34" charset="0"/>
              </a:rPr>
              <a:t>En quoi le consentement éclairé est-il différent ?</a:t>
            </a:r>
          </a:p>
        </p:txBody>
      </p:sp>
      <p:sp>
        <p:nvSpPr>
          <p:cNvPr id="7" name="Text Placeholder 11">
            <a:extLst>
              <a:ext uri="{FF2B5EF4-FFF2-40B4-BE49-F238E27FC236}">
                <a16:creationId xmlns:a16="http://schemas.microsoft.com/office/drawing/2014/main" id="{85DA3451-635F-4F02-A5C4-999D1DCB9AD5}"/>
              </a:ext>
            </a:extLst>
          </p:cNvPr>
          <p:cNvSpPr txBox="1">
            <a:spLocks/>
          </p:cNvSpPr>
          <p:nvPr/>
        </p:nvSpPr>
        <p:spPr>
          <a:xfrm>
            <a:off x="846440" y="4758278"/>
            <a:ext cx="9009951" cy="1764013"/>
          </a:xfrm>
          <a:prstGeom prst="rect">
            <a:avLst/>
          </a:prstGeom>
        </p:spPr>
        <p:txBody>
          <a:bodyPr vert="horz" lIns="91440" tIns="45720" rIns="91440" bIns="45720" rtlCol="0">
            <a:normAutofit/>
          </a:bodyPr>
          <a:lstStyle>
            <a:lvl1pPr marL="228600" indent="-228600" algn="l" defTabSz="914400" rtl="0" eaLnBrk="1" latinLnBrk="0" hangingPunct="1">
              <a:lnSpc>
                <a:spcPts val="3000"/>
              </a:lnSpc>
              <a:spcBef>
                <a:spcPts val="1200"/>
              </a:spcBef>
              <a:buClr>
                <a:srgbClr val="7EC9A3"/>
              </a:buClr>
              <a:buSzPct val="100000"/>
              <a:buFont typeface="Arial"/>
              <a:buChar char="•"/>
              <a:defRPr sz="2800" b="0" kern="1200" spc="0">
                <a:solidFill>
                  <a:srgbClr val="535352"/>
                </a:solidFill>
                <a:latin typeface="Calibri"/>
                <a:ea typeface="+mn-ea"/>
                <a:cs typeface="Calibri"/>
              </a:defRPr>
            </a:lvl1pPr>
            <a:lvl2pPr marL="685800" indent="-228600" algn="l" defTabSz="914400" rtl="0" eaLnBrk="1" latinLnBrk="0" hangingPunct="1">
              <a:lnSpc>
                <a:spcPct val="90000"/>
              </a:lnSpc>
              <a:spcBef>
                <a:spcPts val="500"/>
              </a:spcBef>
              <a:buClr>
                <a:srgbClr val="7EC9A3"/>
              </a:buClr>
              <a:buFont typeface="Arial" panose="020B0604020202020204" pitchFamily="34" charset="0"/>
              <a:buChar char="•"/>
              <a:defRPr sz="2400" kern="1200">
                <a:solidFill>
                  <a:srgbClr val="535352"/>
                </a:solidFill>
                <a:latin typeface="Calibri"/>
                <a:ea typeface="+mn-ea"/>
                <a:cs typeface="Calibri"/>
              </a:defRPr>
            </a:lvl2pPr>
            <a:lvl3pPr marL="1143000" indent="-228600" algn="l" defTabSz="914400" rtl="0" eaLnBrk="1" latinLnBrk="0" hangingPunct="1">
              <a:lnSpc>
                <a:spcPct val="90000"/>
              </a:lnSpc>
              <a:spcBef>
                <a:spcPts val="500"/>
              </a:spcBef>
              <a:buClr>
                <a:srgbClr val="7EC9A3"/>
              </a:buClr>
              <a:buSzPct val="83000"/>
              <a:buFont typeface="Calibri" panose="020F0502020204030204" pitchFamily="34" charset="0"/>
              <a:buChar char="‐"/>
              <a:defRPr sz="2000" kern="1200">
                <a:solidFill>
                  <a:srgbClr val="535352"/>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tx1"/>
                </a:solidFill>
              </a:rPr>
              <a:t>Le consentement éclairé signifie qu'une personne accepte de participer à une activité ou que quelque chose se produise </a:t>
            </a:r>
            <a:r>
              <a:rPr lang="fr-FR" i="1" dirty="0">
                <a:solidFill>
                  <a:schemeClr val="tx1"/>
                </a:solidFill>
              </a:rPr>
              <a:t>après</a:t>
            </a:r>
            <a:r>
              <a:rPr lang="fr-FR" dirty="0">
                <a:solidFill>
                  <a:schemeClr val="tx1"/>
                </a:solidFill>
              </a:rPr>
              <a:t> qu'elle ait eu connaissance ou reçu toutes les informations concernant l'activité.</a:t>
            </a:r>
          </a:p>
        </p:txBody>
      </p:sp>
    </p:spTree>
    <p:extLst>
      <p:ext uri="{BB962C8B-B14F-4D97-AF65-F5344CB8AC3E}">
        <p14:creationId xmlns:p14="http://schemas.microsoft.com/office/powerpoint/2010/main" val="3847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963"/>
            <a:ext cx="9071344" cy="800100"/>
          </a:xfrm>
        </p:spPr>
        <p:txBody>
          <a:bodyPr>
            <a:normAutofit fontScale="90000"/>
          </a:bodyPr>
          <a:lstStyle/>
          <a:p>
            <a:r>
              <a:rPr lang="fr-FR" dirty="0"/>
              <a:t>Activité F. Quiz 5 : Laquelle de ces assertions conduirait à un consentement éclairé ?</a:t>
            </a:r>
            <a:endParaRPr lang="en-US" dirty="0"/>
          </a:p>
        </p:txBody>
      </p:sp>
      <p:sp>
        <p:nvSpPr>
          <p:cNvPr id="3" name="Text Placeholder 2"/>
          <p:cNvSpPr>
            <a:spLocks noGrp="1"/>
          </p:cNvSpPr>
          <p:nvPr>
            <p:ph idx="1"/>
          </p:nvPr>
        </p:nvSpPr>
        <p:spPr>
          <a:xfrm>
            <a:off x="838200" y="1636730"/>
            <a:ext cx="8543925" cy="4932746"/>
          </a:xfrm>
        </p:spPr>
        <p:txBody>
          <a:bodyPr/>
          <a:lstStyle/>
          <a:p>
            <a:pPr marL="514350" indent="-514350">
              <a:buFont typeface="+mj-lt"/>
              <a:buAutoNum type="alphaUcPeriod"/>
            </a:pPr>
            <a:r>
              <a:rPr lang="fr-FR" dirty="0"/>
              <a:t>Si vous décidez de prendre la prophylaxie post-exposition, cela peut réduire vos risques de contracter le VIH.</a:t>
            </a:r>
          </a:p>
          <a:p>
            <a:pPr marL="514350" indent="-514350">
              <a:buFont typeface="+mj-lt"/>
              <a:buAutoNum type="alphaUcPeriod"/>
            </a:pPr>
            <a:r>
              <a:rPr lang="fr-FR" dirty="0"/>
              <a:t>Si vous décidez de prendre la prophylaxie post-exposition, elle peut réduire vos risques de contracter le VIH.  Vous pouvez également ressentir des effets secondaires tels que des nausées, de la fatigue et des maux de tête.</a:t>
            </a:r>
          </a:p>
        </p:txBody>
      </p:sp>
      <p:sp>
        <p:nvSpPr>
          <p:cNvPr id="6" name="Star: 5 Points 5">
            <a:extLst>
              <a:ext uri="{FF2B5EF4-FFF2-40B4-BE49-F238E27FC236}">
                <a16:creationId xmlns:a16="http://schemas.microsoft.com/office/drawing/2014/main" id="{5A60FAF9-6988-40A9-9589-4E63F7F370B8}"/>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4">
            <a:extLst>
              <a:ext uri="{FF2B5EF4-FFF2-40B4-BE49-F238E27FC236}">
                <a16:creationId xmlns:a16="http://schemas.microsoft.com/office/drawing/2014/main" id="{479806B2-45A8-48F5-8606-D080AE5421D4}"/>
              </a:ext>
            </a:extLst>
          </p:cNvPr>
          <p:cNvSpPr/>
          <p:nvPr/>
        </p:nvSpPr>
        <p:spPr>
          <a:xfrm>
            <a:off x="219031" y="2870791"/>
            <a:ext cx="9690512" cy="2456121"/>
          </a:xfrm>
          <a:custGeom>
            <a:avLst/>
            <a:gdLst>
              <a:gd name="connsiteX0" fmla="*/ 0 w 9959502"/>
              <a:gd name="connsiteY0" fmla="*/ 975761 h 1951522"/>
              <a:gd name="connsiteX1" fmla="*/ 4979751 w 9959502"/>
              <a:gd name="connsiteY1" fmla="*/ 0 h 1951522"/>
              <a:gd name="connsiteX2" fmla="*/ 9959502 w 9959502"/>
              <a:gd name="connsiteY2" fmla="*/ 975761 h 1951522"/>
              <a:gd name="connsiteX3" fmla="*/ 4979751 w 9959502"/>
              <a:gd name="connsiteY3" fmla="*/ 1951522 h 1951522"/>
              <a:gd name="connsiteX4" fmla="*/ 0 w 9959502"/>
              <a:gd name="connsiteY4" fmla="*/ 975761 h 1951522"/>
              <a:gd name="connsiteX0" fmla="*/ 0 w 9959502"/>
              <a:gd name="connsiteY0" fmla="*/ 975761 h 1951522"/>
              <a:gd name="connsiteX1" fmla="*/ 4979751 w 9959502"/>
              <a:gd name="connsiteY1" fmla="*/ 0 h 1951522"/>
              <a:gd name="connsiteX2" fmla="*/ 9959502 w 9959502"/>
              <a:gd name="connsiteY2" fmla="*/ 975761 h 1951522"/>
              <a:gd name="connsiteX3" fmla="*/ 4979751 w 9959502"/>
              <a:gd name="connsiteY3" fmla="*/ 1951522 h 1951522"/>
              <a:gd name="connsiteX4" fmla="*/ 0 w 9959502"/>
              <a:gd name="connsiteY4" fmla="*/ 975761 h 1951522"/>
              <a:gd name="connsiteX0" fmla="*/ 0 w 9959587"/>
              <a:gd name="connsiteY0" fmla="*/ 975761 h 1951522"/>
              <a:gd name="connsiteX1" fmla="*/ 4979751 w 9959587"/>
              <a:gd name="connsiteY1" fmla="*/ 0 h 1951522"/>
              <a:gd name="connsiteX2" fmla="*/ 9959502 w 9959587"/>
              <a:gd name="connsiteY2" fmla="*/ 975761 h 1951522"/>
              <a:gd name="connsiteX3" fmla="*/ 4979751 w 9959587"/>
              <a:gd name="connsiteY3" fmla="*/ 1951522 h 1951522"/>
              <a:gd name="connsiteX4" fmla="*/ 0 w 9959587"/>
              <a:gd name="connsiteY4" fmla="*/ 975761 h 1951522"/>
              <a:gd name="connsiteX0" fmla="*/ 85 w 9959672"/>
              <a:gd name="connsiteY0" fmla="*/ 975761 h 1951522"/>
              <a:gd name="connsiteX1" fmla="*/ 4979836 w 9959672"/>
              <a:gd name="connsiteY1" fmla="*/ 0 h 1951522"/>
              <a:gd name="connsiteX2" fmla="*/ 9959587 w 9959672"/>
              <a:gd name="connsiteY2" fmla="*/ 975761 h 1951522"/>
              <a:gd name="connsiteX3" fmla="*/ 4979836 w 9959672"/>
              <a:gd name="connsiteY3" fmla="*/ 1951522 h 1951522"/>
              <a:gd name="connsiteX4" fmla="*/ 85 w 9959672"/>
              <a:gd name="connsiteY4" fmla="*/ 975761 h 1951522"/>
              <a:gd name="connsiteX0" fmla="*/ 92 w 9959679"/>
              <a:gd name="connsiteY0" fmla="*/ 976271 h 1952542"/>
              <a:gd name="connsiteX1" fmla="*/ 4979843 w 9959679"/>
              <a:gd name="connsiteY1" fmla="*/ 510 h 1952542"/>
              <a:gd name="connsiteX2" fmla="*/ 9959594 w 9959679"/>
              <a:gd name="connsiteY2" fmla="*/ 976271 h 1952542"/>
              <a:gd name="connsiteX3" fmla="*/ 4979843 w 9959679"/>
              <a:gd name="connsiteY3" fmla="*/ 1952032 h 1952542"/>
              <a:gd name="connsiteX4" fmla="*/ 92 w 9959679"/>
              <a:gd name="connsiteY4" fmla="*/ 976271 h 1952542"/>
              <a:gd name="connsiteX0" fmla="*/ 239 w 9959826"/>
              <a:gd name="connsiteY0" fmla="*/ 980280 h 1960560"/>
              <a:gd name="connsiteX1" fmla="*/ 4979990 w 9959826"/>
              <a:gd name="connsiteY1" fmla="*/ 4519 h 1960560"/>
              <a:gd name="connsiteX2" fmla="*/ 9959741 w 9959826"/>
              <a:gd name="connsiteY2" fmla="*/ 980280 h 1960560"/>
              <a:gd name="connsiteX3" fmla="*/ 4979990 w 9959826"/>
              <a:gd name="connsiteY3" fmla="*/ 1956041 h 1960560"/>
              <a:gd name="connsiteX4" fmla="*/ 239 w 9959826"/>
              <a:gd name="connsiteY4" fmla="*/ 980280 h 196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826" h="1960560">
                <a:moveTo>
                  <a:pt x="239" y="980280"/>
                </a:moveTo>
                <a:cubicBezTo>
                  <a:pt x="-26731" y="-123278"/>
                  <a:pt x="2229749" y="4519"/>
                  <a:pt x="4979990" y="4519"/>
                </a:cubicBezTo>
                <a:cubicBezTo>
                  <a:pt x="7730231" y="4519"/>
                  <a:pt x="9927657" y="120539"/>
                  <a:pt x="9959741" y="980280"/>
                </a:cubicBezTo>
                <a:cubicBezTo>
                  <a:pt x="9975783" y="1775851"/>
                  <a:pt x="7730231" y="1956041"/>
                  <a:pt x="4979990" y="1956041"/>
                </a:cubicBezTo>
                <a:cubicBezTo>
                  <a:pt x="2229749" y="1956041"/>
                  <a:pt x="27209" y="2083838"/>
                  <a:pt x="239" y="98028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0981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86" y="540197"/>
            <a:ext cx="6825827" cy="800039"/>
          </a:xfrm>
        </p:spPr>
        <p:txBody>
          <a:bodyPr>
            <a:normAutofit/>
          </a:bodyPr>
          <a:lstStyle/>
          <a:p>
            <a:r>
              <a:rPr lang="fr-FR" sz="3200" dirty="0"/>
              <a:t>Activité G : Étude de cas, </a:t>
            </a:r>
            <a:r>
              <a:rPr lang="fr-FR" sz="3200" dirty="0" err="1"/>
              <a:t>Thandi</a:t>
            </a:r>
            <a:endParaRPr lang="en-US" sz="3200" dirty="0"/>
          </a:p>
        </p:txBody>
      </p:sp>
      <p:sp>
        <p:nvSpPr>
          <p:cNvPr id="3" name="Content Placeholder 2"/>
          <p:cNvSpPr>
            <a:spLocks noGrp="1"/>
          </p:cNvSpPr>
          <p:nvPr>
            <p:ph type="body" sz="quarter" idx="4294967295"/>
          </p:nvPr>
        </p:nvSpPr>
        <p:spPr>
          <a:xfrm>
            <a:off x="335278" y="1499810"/>
            <a:ext cx="6096000" cy="5166807"/>
          </a:xfrm>
        </p:spPr>
        <p:txBody>
          <a:bodyPr>
            <a:normAutofit fontScale="77500" lnSpcReduction="20000"/>
          </a:bodyPr>
          <a:lstStyle/>
          <a:p>
            <a:pPr marL="0" indent="0">
              <a:lnSpc>
                <a:spcPct val="115000"/>
              </a:lnSpc>
              <a:buNone/>
            </a:pPr>
            <a:r>
              <a:rPr lang="fr-FR" dirty="0" err="1"/>
              <a:t>Thandi</a:t>
            </a:r>
            <a:r>
              <a:rPr lang="fr-FR" dirty="0"/>
              <a:t> est une jeune femme originaire de (</a:t>
            </a:r>
            <a:r>
              <a:rPr lang="fr-FR" dirty="0">
                <a:solidFill>
                  <a:srgbClr val="00B050"/>
                </a:solidFill>
              </a:rPr>
              <a:t>ville locale</a:t>
            </a:r>
            <a:r>
              <a:rPr lang="fr-FR" dirty="0"/>
              <a:t>). Elle est intelligente, drôle, gentille et belle. Elle a une famille qui l’appuie et elle est assidue dans son travail. Elle a beaucoup d'amis, surtout des collègues de travail. Ils la respectent et savent qu'elle continuera à faire de grandes choses. </a:t>
            </a:r>
          </a:p>
          <a:p>
            <a:pPr marL="0" indent="0">
              <a:lnSpc>
                <a:spcPct val="115000"/>
              </a:lnSpc>
              <a:buNone/>
            </a:pPr>
            <a:r>
              <a:rPr lang="fr-FR" dirty="0"/>
              <a:t>Elle rencontre John et ils tombent amoureux. Ils se marient et emménagent ensemble. Ce rectangle à droite représente </a:t>
            </a:r>
            <a:r>
              <a:rPr lang="fr-FR" dirty="0" err="1"/>
              <a:t>Thandi</a:t>
            </a:r>
            <a:r>
              <a:rPr lang="fr-FR" dirty="0"/>
              <a:t>, son autonomie (capacité à agir par elle-même), son estime de soi et le large éventail de possibilités qu'elle estime avoir dans sa vie. Regardez et écoutez la description de ce qui se passe entre </a:t>
            </a:r>
            <a:r>
              <a:rPr lang="fr-FR" dirty="0" err="1"/>
              <a:t>Thandi</a:t>
            </a:r>
            <a:r>
              <a:rPr lang="fr-FR" dirty="0"/>
              <a:t> et John.</a:t>
            </a:r>
          </a:p>
        </p:txBody>
      </p:sp>
      <p:sp>
        <p:nvSpPr>
          <p:cNvPr id="4" name="Rectangle 3">
            <a:extLst>
              <a:ext uri="{FF2B5EF4-FFF2-40B4-BE49-F238E27FC236}">
                <a16:creationId xmlns:a16="http://schemas.microsoft.com/office/drawing/2014/main" id="{0B76D36B-CD3E-4C67-B6F4-EFEA91F32AEA}"/>
              </a:ext>
            </a:extLst>
          </p:cNvPr>
          <p:cNvSpPr/>
          <p:nvPr/>
        </p:nvSpPr>
        <p:spPr>
          <a:xfrm>
            <a:off x="7228573" y="269507"/>
            <a:ext cx="4649002" cy="614329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2003AB8-6612-4DF2-801E-7E750DDF6A7D}"/>
              </a:ext>
            </a:extLst>
          </p:cNvPr>
          <p:cNvSpPr/>
          <p:nvPr/>
        </p:nvSpPr>
        <p:spPr>
          <a:xfrm>
            <a:off x="7228573" y="269507"/>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D5C5F2C9-15A8-437D-B830-3E280B088520}"/>
              </a:ext>
            </a:extLst>
          </p:cNvPr>
          <p:cNvSpPr/>
          <p:nvPr/>
        </p:nvSpPr>
        <p:spPr>
          <a:xfrm>
            <a:off x="7785234" y="2679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a:extLst>
              <a:ext uri="{FF2B5EF4-FFF2-40B4-BE49-F238E27FC236}">
                <a16:creationId xmlns:a16="http://schemas.microsoft.com/office/drawing/2014/main" id="{AD1A8B6E-F935-438D-87E3-B243ADC21821}"/>
              </a:ext>
            </a:extLst>
          </p:cNvPr>
          <p:cNvSpPr/>
          <p:nvPr/>
        </p:nvSpPr>
        <p:spPr>
          <a:xfrm>
            <a:off x="8332269"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53246773-CAC9-4CAA-92E4-758720F9C5E7}"/>
              </a:ext>
            </a:extLst>
          </p:cNvPr>
          <p:cNvSpPr/>
          <p:nvPr/>
        </p:nvSpPr>
        <p:spPr>
          <a:xfrm>
            <a:off x="8880912"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83C369E7-A55C-4059-B9FF-69EA9A48F5E5}"/>
              </a:ext>
            </a:extLst>
          </p:cNvPr>
          <p:cNvSpPr/>
          <p:nvPr/>
        </p:nvSpPr>
        <p:spPr>
          <a:xfrm>
            <a:off x="9427944" y="2679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Rectangle 9">
            <a:extLst>
              <a:ext uri="{FF2B5EF4-FFF2-40B4-BE49-F238E27FC236}">
                <a16:creationId xmlns:a16="http://schemas.microsoft.com/office/drawing/2014/main" id="{C0D81EFA-ECCC-4DA0-81F7-3168B60F071F}"/>
              </a:ext>
            </a:extLst>
          </p:cNvPr>
          <p:cNvSpPr/>
          <p:nvPr/>
        </p:nvSpPr>
        <p:spPr>
          <a:xfrm>
            <a:off x="9974979"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E22063DC-3C25-4926-9ADF-C970FE02E060}"/>
              </a:ext>
            </a:extLst>
          </p:cNvPr>
          <p:cNvSpPr/>
          <p:nvPr/>
        </p:nvSpPr>
        <p:spPr>
          <a:xfrm>
            <a:off x="10522011"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EA4335AC-8B26-448F-A0F1-C53CCCB33FD8}"/>
              </a:ext>
            </a:extLst>
          </p:cNvPr>
          <p:cNvSpPr/>
          <p:nvPr/>
        </p:nvSpPr>
        <p:spPr>
          <a:xfrm>
            <a:off x="11065838"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Arrow: Up 12">
            <a:extLst>
              <a:ext uri="{FF2B5EF4-FFF2-40B4-BE49-F238E27FC236}">
                <a16:creationId xmlns:a16="http://schemas.microsoft.com/office/drawing/2014/main" id="{5E61F322-B5C2-4A54-B4DE-AEB4CBDB9E47}"/>
              </a:ext>
            </a:extLst>
          </p:cNvPr>
          <p:cNvSpPr/>
          <p:nvPr/>
        </p:nvSpPr>
        <p:spPr>
          <a:xfrm>
            <a:off x="11710730" y="6472991"/>
            <a:ext cx="125129" cy="29357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76B6B396-440E-4B70-AE05-2A0C4AD54D83}"/>
              </a:ext>
            </a:extLst>
          </p:cNvPr>
          <p:cNvSpPr/>
          <p:nvPr/>
        </p:nvSpPr>
        <p:spPr>
          <a:xfrm>
            <a:off x="6351726" y="113117"/>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524"/>
            <a:ext cx="9400953" cy="800039"/>
          </a:xfrm>
        </p:spPr>
        <p:txBody>
          <a:bodyPr>
            <a:normAutofit fontScale="90000"/>
          </a:bodyPr>
          <a:lstStyle/>
          <a:p>
            <a:r>
              <a:rPr lang="fr-FR" dirty="0"/>
              <a:t>Activité G : Étude de cas, </a:t>
            </a:r>
            <a:r>
              <a:rPr lang="fr-FR" dirty="0" err="1"/>
              <a:t>Thandi</a:t>
            </a:r>
            <a:r>
              <a:rPr lang="fr-FR" dirty="0"/>
              <a:t> (débriefing)</a:t>
            </a:r>
            <a:endParaRPr lang="en-US" dirty="0"/>
          </a:p>
        </p:txBody>
      </p:sp>
      <p:sp>
        <p:nvSpPr>
          <p:cNvPr id="3" name="Content Placeholder 2"/>
          <p:cNvSpPr>
            <a:spLocks noGrp="1"/>
          </p:cNvSpPr>
          <p:nvPr>
            <p:ph idx="1"/>
          </p:nvPr>
        </p:nvSpPr>
        <p:spPr>
          <a:xfrm>
            <a:off x="838199" y="1232693"/>
            <a:ext cx="10421679" cy="4932746"/>
          </a:xfrm>
        </p:spPr>
        <p:txBody>
          <a:bodyPr>
            <a:noAutofit/>
          </a:bodyPr>
          <a:lstStyle/>
          <a:p>
            <a:pPr marL="460375" indent="-457200">
              <a:buFont typeface="+mj-lt"/>
              <a:buAutoNum type="arabicPeriod"/>
            </a:pPr>
            <a:r>
              <a:rPr lang="fr-FR" dirty="0"/>
              <a:t>Les histoires comme celles de </a:t>
            </a:r>
            <a:r>
              <a:rPr lang="fr-FR" dirty="0" err="1"/>
              <a:t>Thandi</a:t>
            </a:r>
            <a:r>
              <a:rPr lang="fr-FR" dirty="0"/>
              <a:t> sont-elles courantes dans votre contexte ?</a:t>
            </a:r>
          </a:p>
          <a:p>
            <a:pPr marL="460375" indent="-457200">
              <a:buFont typeface="+mj-lt"/>
              <a:buAutoNum type="arabicPeriod"/>
            </a:pPr>
            <a:r>
              <a:rPr lang="fr-FR" dirty="0"/>
              <a:t>Comment pensez-vous que </a:t>
            </a:r>
            <a:r>
              <a:rPr lang="fr-FR" dirty="0" err="1"/>
              <a:t>Thandi</a:t>
            </a:r>
            <a:r>
              <a:rPr lang="fr-FR" dirty="0"/>
              <a:t> se sente à ce stade ?</a:t>
            </a:r>
          </a:p>
          <a:p>
            <a:pPr marL="460375" indent="-457200">
              <a:buFont typeface="+mj-lt"/>
              <a:buAutoNum type="arabicPeriod"/>
            </a:pPr>
            <a:r>
              <a:rPr lang="fr-FR" dirty="0"/>
              <a:t>Parfois, les gens entendent parler des expériences des autres en matière de Violence entre Partenaires Intimes (VPI) et disent : «</a:t>
            </a:r>
            <a:r>
              <a:rPr lang="fr-FR" dirty="0">
                <a:latin typeface="Calibri" panose="020F0502020204030204" pitchFamily="34" charset="0"/>
                <a:cs typeface="Calibri" panose="020F0502020204030204" pitchFamily="34" charset="0"/>
              </a:rPr>
              <a:t> </a:t>
            </a:r>
            <a:r>
              <a:rPr lang="fr-FR" dirty="0"/>
              <a:t>Je quitterai quelqu'un le jour où il se montre violent envers moi </a:t>
            </a:r>
            <a:r>
              <a:rPr lang="fr-FR" dirty="0">
                <a:latin typeface="Calibri" panose="020F0502020204030204" pitchFamily="34" charset="0"/>
                <a:cs typeface="Calibri" panose="020F0502020204030204" pitchFamily="34" charset="0"/>
              </a:rPr>
              <a:t>»</a:t>
            </a:r>
            <a:r>
              <a:rPr lang="fr-FR" dirty="0"/>
              <a:t>.</a:t>
            </a:r>
          </a:p>
          <a:p>
            <a:pPr marL="914400" lvl="1" indent="-454025"/>
            <a:r>
              <a:rPr lang="fr-FR" dirty="0"/>
              <a:t>Quand John est-il réellement « devenu violent </a:t>
            </a:r>
            <a:r>
              <a:rPr lang="fr-FR" dirty="0">
                <a:latin typeface="Calibri" panose="020F0502020204030204" pitchFamily="34" charset="0"/>
                <a:cs typeface="Calibri" panose="020F0502020204030204" pitchFamily="34" charset="0"/>
              </a:rPr>
              <a:t>»</a:t>
            </a:r>
            <a:r>
              <a:rPr lang="fr-FR" dirty="0"/>
              <a:t> dans cette histoire ?</a:t>
            </a:r>
          </a:p>
          <a:p>
            <a:pPr marL="914400" lvl="1" indent="-454025"/>
            <a:r>
              <a:rPr lang="fr-FR" dirty="0"/>
              <a:t>Pourquoi </a:t>
            </a:r>
            <a:r>
              <a:rPr lang="fr-FR" dirty="0" err="1"/>
              <a:t>Thandi</a:t>
            </a:r>
            <a:r>
              <a:rPr lang="fr-FR" dirty="0"/>
              <a:t> aurait-elle eu du mal à demander de l'aide au moment où il a eu recours à la violence physique ? </a:t>
            </a:r>
          </a:p>
          <a:p>
            <a:pPr marL="914400" lvl="1" indent="-454025">
              <a:buFont typeface="+mj-lt"/>
              <a:buAutoNum type="arabicPeriod"/>
            </a:pPr>
            <a:endParaRPr lang="fr-FR" sz="1800" dirty="0"/>
          </a:p>
        </p:txBody>
      </p:sp>
      <p:sp>
        <p:nvSpPr>
          <p:cNvPr id="4" name="Star: 5 Points 3">
            <a:extLst>
              <a:ext uri="{FF2B5EF4-FFF2-40B4-BE49-F238E27FC236}">
                <a16:creationId xmlns:a16="http://schemas.microsoft.com/office/drawing/2014/main" id="{03A9AEAB-C7D0-4290-BE7B-D412C410F499}"/>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3302"/>
            <a:ext cx="8543925" cy="800039"/>
          </a:xfrm>
        </p:spPr>
        <p:txBody>
          <a:bodyPr/>
          <a:lstStyle/>
          <a:p>
            <a:r>
              <a:rPr lang="en-GB" b="1" dirty="0" err="1"/>
              <a:t>Activité</a:t>
            </a:r>
            <a:r>
              <a:rPr lang="en-GB" b="1" dirty="0"/>
              <a:t> H  - Devoirs #1</a:t>
            </a:r>
          </a:p>
        </p:txBody>
      </p:sp>
      <p:sp>
        <p:nvSpPr>
          <p:cNvPr id="3" name="Text Placeholder 2"/>
          <p:cNvSpPr>
            <a:spLocks noGrp="1"/>
          </p:cNvSpPr>
          <p:nvPr>
            <p:ph idx="1"/>
          </p:nvPr>
        </p:nvSpPr>
        <p:spPr>
          <a:xfrm>
            <a:off x="838200" y="1381538"/>
            <a:ext cx="8543925" cy="4932746"/>
          </a:xfrm>
        </p:spPr>
        <p:txBody>
          <a:bodyPr>
            <a:normAutofit lnSpcReduction="10000"/>
          </a:bodyPr>
          <a:lstStyle/>
          <a:p>
            <a:pPr marL="514350" indent="-514350">
              <a:buFont typeface="+mj-lt"/>
              <a:buAutoNum type="arabicPeriod"/>
            </a:pPr>
            <a:r>
              <a:rPr lang="fr-FR" dirty="0"/>
              <a:t>Imaginez que </a:t>
            </a:r>
            <a:r>
              <a:rPr lang="fr-FR" dirty="0" err="1"/>
              <a:t>Thandi</a:t>
            </a:r>
            <a:r>
              <a:rPr lang="fr-FR" dirty="0"/>
              <a:t> vienne à la clinique pour des services de santé sans rapport avec la violence. Comment un travailleur de la santé pourrait-il l'aider à résoudre les problèmes auxquels elle est confrontée chez elle ?</a:t>
            </a:r>
          </a:p>
          <a:p>
            <a:pPr marL="514350" indent="-514350">
              <a:buFont typeface="+mj-lt"/>
              <a:buAutoNum type="arabicPeriod"/>
            </a:pPr>
            <a:r>
              <a:rPr lang="fr-FR" dirty="0"/>
              <a:t>Imaginez qu'au lieu de travailler dans une banque, </a:t>
            </a:r>
            <a:r>
              <a:rPr lang="fr-FR" dirty="0" err="1"/>
              <a:t>Thandi</a:t>
            </a:r>
            <a:r>
              <a:rPr lang="fr-FR" dirty="0"/>
              <a:t> soit une travailleuse du sexe dans une relation abusive. Pensez-vous qu'il serait plus facile ou plus difficile pour elle d'obtenir de l'aide pour faire face aux problèmes auxquels elle est confrontée à la maison? Expliquez votre réponse.</a:t>
            </a:r>
          </a:p>
        </p:txBody>
      </p:sp>
      <p:sp>
        <p:nvSpPr>
          <p:cNvPr id="4" name="Rectangle 3"/>
          <p:cNvSpPr/>
          <p:nvPr/>
        </p:nvSpPr>
        <p:spPr>
          <a:xfrm>
            <a:off x="838200" y="6289163"/>
            <a:ext cx="11150600" cy="369332"/>
          </a:xfrm>
          <a:prstGeom prst="rect">
            <a:avLst/>
          </a:prstGeom>
        </p:spPr>
        <p:txBody>
          <a:bodyPr wrap="square">
            <a:spAutoFit/>
          </a:bodyPr>
          <a:lstStyle/>
          <a:p>
            <a:r>
              <a:rPr lang="fr-FR" dirty="0"/>
              <a:t>Devoirs: Envoyez vos réponses par e-mail à </a:t>
            </a:r>
            <a:r>
              <a:rPr lang="fr-FR" dirty="0">
                <a:solidFill>
                  <a:srgbClr val="00B050"/>
                </a:solidFill>
                <a:highlight>
                  <a:srgbClr val="FFFF00"/>
                </a:highlight>
              </a:rPr>
              <a:t>XXXXX</a:t>
            </a:r>
            <a:r>
              <a:rPr lang="fr-FR" dirty="0">
                <a:highlight>
                  <a:srgbClr val="FFFF00"/>
                </a:highlight>
              </a:rPr>
              <a:t> </a:t>
            </a:r>
            <a:r>
              <a:rPr lang="fr-FR" dirty="0"/>
              <a:t>avant notre prochaine session</a:t>
            </a:r>
            <a:endParaRPr lang="en-US" dirty="0">
              <a:solidFill>
                <a:srgbClr val="00B050"/>
              </a:solidFill>
            </a:endParaRPr>
          </a:p>
        </p:txBody>
      </p:sp>
      <p:sp>
        <p:nvSpPr>
          <p:cNvPr id="7" name="Star: 5 Points 6">
            <a:extLst>
              <a:ext uri="{FF2B5EF4-FFF2-40B4-BE49-F238E27FC236}">
                <a16:creationId xmlns:a16="http://schemas.microsoft.com/office/drawing/2014/main" id="{A5B9E780-5D89-491A-9766-A5F6FF137CF6}"/>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2049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7103-95E4-490C-BE95-4E3EC92DDFCA}"/>
              </a:ext>
            </a:extLst>
          </p:cNvPr>
          <p:cNvSpPr>
            <a:spLocks noGrp="1"/>
          </p:cNvSpPr>
          <p:nvPr>
            <p:ph type="title"/>
          </p:nvPr>
        </p:nvSpPr>
        <p:spPr/>
        <p:txBody>
          <a:bodyPr>
            <a:normAutofit/>
          </a:bodyPr>
          <a:lstStyle/>
          <a:p>
            <a:r>
              <a:rPr lang="fr-FR" dirty="0"/>
              <a:t>Activité I. Évaluation : Jour 1</a:t>
            </a:r>
            <a:endParaRPr lang="en-US" dirty="0"/>
          </a:p>
        </p:txBody>
      </p:sp>
      <p:sp>
        <p:nvSpPr>
          <p:cNvPr id="3" name="Content Placeholder 2">
            <a:extLst>
              <a:ext uri="{FF2B5EF4-FFF2-40B4-BE49-F238E27FC236}">
                <a16:creationId xmlns:a16="http://schemas.microsoft.com/office/drawing/2014/main" id="{5A437F90-EE61-42DA-9090-F275412B3BB4}"/>
              </a:ext>
            </a:extLst>
          </p:cNvPr>
          <p:cNvSpPr>
            <a:spLocks noGrp="1"/>
          </p:cNvSpPr>
          <p:nvPr>
            <p:ph idx="1"/>
          </p:nvPr>
        </p:nvSpPr>
        <p:spPr/>
        <p:txBody>
          <a:bodyPr/>
          <a:lstStyle/>
          <a:p>
            <a:r>
              <a:rPr lang="fr-FR" dirty="0">
                <a:solidFill>
                  <a:srgbClr val="00B050"/>
                </a:solidFill>
                <a:highlight>
                  <a:srgbClr val="FFFF00"/>
                </a:highlight>
              </a:rPr>
              <a:t>INSÉRER LE LIEN VERS L'ÉVALUATION ICI</a:t>
            </a:r>
          </a:p>
          <a:p>
            <a:r>
              <a:rPr lang="en-US" dirty="0" err="1"/>
              <a:t>Veuillez</a:t>
            </a:r>
            <a:r>
              <a:rPr lang="en-US" dirty="0"/>
              <a:t> </a:t>
            </a:r>
            <a:r>
              <a:rPr lang="en-US" dirty="0" err="1"/>
              <a:t>remplir</a:t>
            </a:r>
            <a:r>
              <a:rPr lang="en-US" dirty="0"/>
              <a:t> </a:t>
            </a:r>
            <a:r>
              <a:rPr lang="en-US" dirty="0" err="1"/>
              <a:t>cette</a:t>
            </a:r>
            <a:r>
              <a:rPr lang="en-US" dirty="0"/>
              <a:t> </a:t>
            </a:r>
            <a:r>
              <a:rPr lang="en-US" dirty="0" err="1"/>
              <a:t>enquête</a:t>
            </a:r>
            <a:r>
              <a:rPr lang="en-US" dirty="0"/>
              <a:t>. </a:t>
            </a:r>
          </a:p>
          <a:p>
            <a:r>
              <a:rPr lang="en-US" dirty="0" err="1"/>
              <a:t>C'est</a:t>
            </a:r>
            <a:r>
              <a:rPr lang="en-US" dirty="0"/>
              <a:t> anonyme.</a:t>
            </a:r>
          </a:p>
          <a:p>
            <a:r>
              <a:rPr lang="fr-FR" dirty="0"/>
              <a:t>Nous apporterons des modifications en fonction de vos commentaires</a:t>
            </a:r>
            <a:r>
              <a:rPr lang="en-US" dirty="0"/>
              <a:t>.</a:t>
            </a:r>
          </a:p>
        </p:txBody>
      </p:sp>
      <p:sp>
        <p:nvSpPr>
          <p:cNvPr id="5" name="Star: 5 Points 4">
            <a:extLst>
              <a:ext uri="{FF2B5EF4-FFF2-40B4-BE49-F238E27FC236}">
                <a16:creationId xmlns:a16="http://schemas.microsoft.com/office/drawing/2014/main" id="{DD4E5AD8-88A9-43E4-899F-F6EFC681780B}"/>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74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58A7288-BA5B-4E5A-9208-D31629C4F1CC}"/>
              </a:ext>
            </a:extLst>
          </p:cNvPr>
          <p:cNvSpPr>
            <a:spLocks noGrp="1"/>
          </p:cNvSpPr>
          <p:nvPr>
            <p:ph type="pic" sz="quarter" idx="10"/>
          </p:nvPr>
        </p:nvSpPr>
        <p:spPr/>
      </p:sp>
      <p:sp>
        <p:nvSpPr>
          <p:cNvPr id="5" name="Title 4">
            <a:extLst>
              <a:ext uri="{FF2B5EF4-FFF2-40B4-BE49-F238E27FC236}">
                <a16:creationId xmlns:a16="http://schemas.microsoft.com/office/drawing/2014/main" id="{0E032FC7-3014-44AB-8C0E-ED0740A20EB9}"/>
              </a:ext>
            </a:extLst>
          </p:cNvPr>
          <p:cNvSpPr>
            <a:spLocks noGrp="1"/>
          </p:cNvSpPr>
          <p:nvPr>
            <p:ph type="title"/>
          </p:nvPr>
        </p:nvSpPr>
        <p:spPr/>
        <p:txBody>
          <a:bodyPr>
            <a:normAutofit fontScale="90000"/>
          </a:bodyPr>
          <a:lstStyle/>
          <a:p>
            <a:r>
              <a:rPr lang="fr-FR" dirty="0"/>
              <a:t>DISCUSSION SUR LES DEVOIRS ET RÉCAPITULATIF DU JOUR 1</a:t>
            </a:r>
            <a:br>
              <a:rPr lang="en-US" dirty="0"/>
            </a:br>
            <a:endParaRPr lang="en-US" dirty="0"/>
          </a:p>
        </p:txBody>
      </p:sp>
    </p:spTree>
    <p:extLst>
      <p:ext uri="{BB962C8B-B14F-4D97-AF65-F5344CB8AC3E}">
        <p14:creationId xmlns:p14="http://schemas.microsoft.com/office/powerpoint/2010/main" val="3292352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D4AC-2DB3-4528-BFA1-B35720CEFA9A}"/>
              </a:ext>
            </a:extLst>
          </p:cNvPr>
          <p:cNvSpPr>
            <a:spLocks noGrp="1"/>
          </p:cNvSpPr>
          <p:nvPr>
            <p:ph type="title"/>
          </p:nvPr>
        </p:nvSpPr>
        <p:spPr>
          <a:xfrm>
            <a:off x="838201" y="588494"/>
            <a:ext cx="7465828" cy="800039"/>
          </a:xfrm>
        </p:spPr>
        <p:txBody>
          <a:bodyPr>
            <a:normAutofit fontScale="90000"/>
          </a:bodyPr>
          <a:lstStyle/>
          <a:p>
            <a:r>
              <a:rPr lang="fr-FR" dirty="0"/>
              <a:t>Activité J. Questions de </a:t>
            </a:r>
            <a:r>
              <a:rPr lang="fr-FR" dirty="0" err="1"/>
              <a:t>Mentimeter</a:t>
            </a:r>
            <a:r>
              <a:rPr lang="fr-FR" dirty="0"/>
              <a:t> du jour 1</a:t>
            </a:r>
            <a:endParaRPr lang="en-US" dirty="0"/>
          </a:p>
        </p:txBody>
      </p:sp>
      <p:sp>
        <p:nvSpPr>
          <p:cNvPr id="6" name="Content Placeholder 5">
            <a:extLst>
              <a:ext uri="{FF2B5EF4-FFF2-40B4-BE49-F238E27FC236}">
                <a16:creationId xmlns:a16="http://schemas.microsoft.com/office/drawing/2014/main" id="{4319FDBD-ABC3-4E32-B378-06167ACB3163}"/>
              </a:ext>
            </a:extLst>
          </p:cNvPr>
          <p:cNvSpPr>
            <a:spLocks noGrp="1"/>
          </p:cNvSpPr>
          <p:nvPr>
            <p:ph idx="1"/>
          </p:nvPr>
        </p:nvSpPr>
        <p:spPr>
          <a:xfrm>
            <a:off x="838200" y="1636730"/>
            <a:ext cx="9092609" cy="4932746"/>
          </a:xfrm>
        </p:spPr>
        <p:txBody>
          <a:bodyPr/>
          <a:lstStyle/>
          <a:p>
            <a:r>
              <a:rPr lang="fr-FR" dirty="0">
                <a:solidFill>
                  <a:srgbClr val="00B050"/>
                </a:solidFill>
                <a:highlight>
                  <a:srgbClr val="FFFF00"/>
                </a:highlight>
              </a:rPr>
              <a:t>INSÉRER LE LIEN VERS LE QUIZ MENTIMETER ICI</a:t>
            </a:r>
            <a:endParaRPr lang="en-US" dirty="0">
              <a:solidFill>
                <a:srgbClr val="00B050"/>
              </a:solidFill>
              <a:highlight>
                <a:srgbClr val="FFFF00"/>
              </a:highlight>
            </a:endParaRPr>
          </a:p>
        </p:txBody>
      </p:sp>
      <p:sp>
        <p:nvSpPr>
          <p:cNvPr id="5" name="Star: 5 Points 4">
            <a:extLst>
              <a:ext uri="{FF2B5EF4-FFF2-40B4-BE49-F238E27FC236}">
                <a16:creationId xmlns:a16="http://schemas.microsoft.com/office/drawing/2014/main" id="{0E40E4D1-6089-4823-A185-112B61FCEB60}"/>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64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C334-2098-42AD-8171-BC34D5900BB0}"/>
              </a:ext>
            </a:extLst>
          </p:cNvPr>
          <p:cNvSpPr>
            <a:spLocks noGrp="1"/>
          </p:cNvSpPr>
          <p:nvPr>
            <p:ph type="title"/>
          </p:nvPr>
        </p:nvSpPr>
        <p:spPr/>
        <p:txBody>
          <a:bodyPr>
            <a:normAutofit/>
          </a:bodyPr>
          <a:lstStyle/>
          <a:p>
            <a:r>
              <a:rPr lang="fr-FR" dirty="0"/>
              <a:t>Objectifs d'apprentissage de la formation </a:t>
            </a:r>
            <a:r>
              <a:rPr lang="en-US" dirty="0"/>
              <a:t>	</a:t>
            </a:r>
          </a:p>
        </p:txBody>
      </p:sp>
      <p:sp>
        <p:nvSpPr>
          <p:cNvPr id="3" name="Text Placeholder 2">
            <a:extLst>
              <a:ext uri="{FF2B5EF4-FFF2-40B4-BE49-F238E27FC236}">
                <a16:creationId xmlns:a16="http://schemas.microsoft.com/office/drawing/2014/main" id="{DAE46C31-0C0D-44DB-8313-94FD6ED61868}"/>
              </a:ext>
            </a:extLst>
          </p:cNvPr>
          <p:cNvSpPr>
            <a:spLocks noGrp="1"/>
          </p:cNvSpPr>
          <p:nvPr>
            <p:ph idx="1"/>
          </p:nvPr>
        </p:nvSpPr>
        <p:spPr>
          <a:xfrm>
            <a:off x="838200" y="1636713"/>
            <a:ext cx="10876472" cy="4932362"/>
          </a:xfrm>
        </p:spPr>
        <p:txBody>
          <a:bodyPr>
            <a:noAutofit/>
          </a:bodyPr>
          <a:lstStyle/>
          <a:p>
            <a:pPr lvl="0">
              <a:spcBef>
                <a:spcPts val="1200"/>
              </a:spcBef>
            </a:pPr>
            <a:r>
              <a:rPr lang="fr-FR" sz="2200" dirty="0"/>
              <a:t>Décrivez les raisons pour identifier la violence dans un programme de lutte </a:t>
            </a:r>
            <a:br>
              <a:rPr lang="fr-FR" sz="2200" dirty="0"/>
            </a:br>
            <a:r>
              <a:rPr lang="fr-FR" sz="2200" dirty="0"/>
              <a:t>contre le VIH</a:t>
            </a:r>
          </a:p>
          <a:p>
            <a:pPr lvl="0">
              <a:spcBef>
                <a:spcPts val="1200"/>
              </a:spcBef>
            </a:pPr>
            <a:r>
              <a:rPr lang="fr-FR" sz="2200" dirty="0"/>
              <a:t>Nommer et agir selon les principes de la prévention et de la réponse à la violence</a:t>
            </a:r>
          </a:p>
          <a:p>
            <a:pPr lvl="0">
              <a:spcBef>
                <a:spcPts val="1200"/>
              </a:spcBef>
            </a:pPr>
            <a:r>
              <a:rPr lang="fr-FR" sz="2200" dirty="0"/>
              <a:t>Identifier et faire des plans pour répondre aux exigences du PEPFAR pour poser des questions sur la violence et y répondre et surveiller les événements indésirables, y compris dans le cadre des dépistages index (enquête </a:t>
            </a:r>
            <a:r>
              <a:rPr lang="fr-FR" sz="2200" dirty="0" err="1"/>
              <a:t>REDCap</a:t>
            </a:r>
            <a:r>
              <a:rPr lang="fr-FR" sz="2200" dirty="0"/>
              <a:t>)</a:t>
            </a:r>
          </a:p>
          <a:p>
            <a:pPr lvl="0">
              <a:spcBef>
                <a:spcPts val="1200"/>
              </a:spcBef>
            </a:pPr>
            <a:r>
              <a:rPr lang="fr-FR" sz="2200" dirty="0"/>
              <a:t>Démontrer des compétences pratiques pour poser des questions sur la violence et y répondre de manière éthique (LIVES)</a:t>
            </a:r>
          </a:p>
          <a:p>
            <a:pPr lvl="0">
              <a:spcBef>
                <a:spcPts val="1200"/>
              </a:spcBef>
            </a:pPr>
            <a:r>
              <a:rPr lang="fr-FR" sz="2200" dirty="0"/>
              <a:t>Documenter et enquêter sur les événements indésirables liés aux dépistages index</a:t>
            </a:r>
          </a:p>
          <a:p>
            <a:pPr lvl="0">
              <a:spcBef>
                <a:spcPts val="1200"/>
              </a:spcBef>
            </a:pPr>
            <a:r>
              <a:rPr lang="fr-FR" sz="2200" dirty="0">
                <a:solidFill>
                  <a:srgbClr val="00B050"/>
                </a:solidFill>
              </a:rPr>
              <a:t>Réfléchir aux adaptations nécessaires à leur programme</a:t>
            </a:r>
          </a:p>
          <a:p>
            <a:pPr lvl="0">
              <a:spcBef>
                <a:spcPts val="1200"/>
              </a:spcBef>
            </a:pPr>
            <a:r>
              <a:rPr lang="fr-FR" sz="2200" dirty="0">
                <a:solidFill>
                  <a:srgbClr val="00B050"/>
                </a:solidFill>
              </a:rPr>
              <a:t>Être prêt à déployer la formation dans leur programme (virtuellement ou en personne)</a:t>
            </a:r>
          </a:p>
          <a:p>
            <a:pPr>
              <a:spcBef>
                <a:spcPts val="1200"/>
              </a:spcBef>
            </a:pPr>
            <a:endParaRPr lang="en-US" sz="2200" dirty="0"/>
          </a:p>
        </p:txBody>
      </p:sp>
    </p:spTree>
    <p:extLst>
      <p:ext uri="{BB962C8B-B14F-4D97-AF65-F5344CB8AC3E}">
        <p14:creationId xmlns:p14="http://schemas.microsoft.com/office/powerpoint/2010/main" val="616907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838200" y="588494"/>
            <a:ext cx="10566862" cy="800039"/>
          </a:xfrm>
        </p:spPr>
        <p:txBody>
          <a:bodyPr>
            <a:normAutofit fontScale="90000"/>
          </a:bodyPr>
          <a:lstStyle/>
          <a:p>
            <a:r>
              <a:rPr lang="fr-FR" dirty="0"/>
              <a:t>Activité K. Discussion sur les devoirs n°1 (partie 1)</a:t>
            </a:r>
            <a:endParaRPr lang="en-US"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838200" y="1524436"/>
            <a:ext cx="9637295" cy="4932746"/>
          </a:xfrm>
        </p:spPr>
        <p:txBody>
          <a:bodyPr/>
          <a:lstStyle/>
          <a:p>
            <a:pPr marL="514350" indent="-514350">
              <a:buFont typeface="+mj-lt"/>
              <a:buAutoNum type="arabicPeriod"/>
            </a:pPr>
            <a:r>
              <a:rPr lang="fr-FR" sz="2600" dirty="0"/>
              <a:t>Imaginez que </a:t>
            </a:r>
            <a:r>
              <a:rPr lang="fr-FR" sz="2600" dirty="0" err="1"/>
              <a:t>Thandi</a:t>
            </a:r>
            <a:r>
              <a:rPr lang="fr-FR" sz="2600" dirty="0"/>
              <a:t> vienne à la clinique pour un test de dépistage du VIH. Comment un travailleur de la santé pourrait-il aider </a:t>
            </a:r>
            <a:r>
              <a:rPr lang="fr-FR" sz="2600" dirty="0" err="1"/>
              <a:t>Thandi</a:t>
            </a:r>
            <a:r>
              <a:rPr lang="fr-FR" sz="2600" dirty="0"/>
              <a:t> à résoudre les problèmes auxquels elle est confrontée à la maison </a:t>
            </a:r>
            <a:r>
              <a:rPr lang="en-US" sz="2600" dirty="0"/>
              <a:t>?</a:t>
            </a:r>
          </a:p>
          <a:p>
            <a:pPr marL="796925" lvl="1">
              <a:spcBef>
                <a:spcPts val="1200"/>
              </a:spcBef>
              <a:buFont typeface="Arial" panose="020B0604020202020204" pitchFamily="34" charset="0"/>
              <a:buChar char="•"/>
            </a:pPr>
            <a:r>
              <a:rPr lang="fr-FR" dirty="0"/>
              <a:t>Les agents de santé peuvent être le seul point d'entrée aux services de VBG pour quelqu'un comme </a:t>
            </a:r>
            <a:r>
              <a:rPr lang="fr-FR" dirty="0" err="1"/>
              <a:t>Thandi</a:t>
            </a:r>
            <a:r>
              <a:rPr lang="fr-FR" dirty="0"/>
              <a:t>.</a:t>
            </a:r>
            <a:endParaRPr lang="en-US" dirty="0"/>
          </a:p>
          <a:p>
            <a:pPr marL="796925" lvl="1">
              <a:spcBef>
                <a:spcPts val="1200"/>
              </a:spcBef>
              <a:buFont typeface="Arial" panose="020B0604020202020204" pitchFamily="34" charset="0"/>
              <a:buChar char="•"/>
            </a:pPr>
            <a:r>
              <a:rPr lang="fr-FR" dirty="0"/>
              <a:t>Le travailleur de la santé doit d'abord savoir ce qui se passe à la maison. Cela peut être fait en établissant un rapport et en aidant à créer un espace, notamment en posant des questions explicites sur la violence, où </a:t>
            </a:r>
            <a:r>
              <a:rPr lang="fr-FR" dirty="0" err="1"/>
              <a:t>Thandi</a:t>
            </a:r>
            <a:r>
              <a:rPr lang="fr-FR" dirty="0"/>
              <a:t> peut partager ce qui se passe avec John.</a:t>
            </a:r>
            <a:endParaRPr lang="en-US" dirty="0"/>
          </a:p>
          <a:p>
            <a:pPr marL="796925" lvl="1">
              <a:spcBef>
                <a:spcPts val="1200"/>
              </a:spcBef>
              <a:buFont typeface="Arial" panose="020B0604020202020204" pitchFamily="34" charset="0"/>
              <a:buChar char="•"/>
            </a:pPr>
            <a:r>
              <a:rPr lang="fr-FR" dirty="0"/>
              <a:t>L'agent de santé peut l'écouter, la valider et la connecter aux ressources</a:t>
            </a:r>
            <a:r>
              <a:rPr lang="en-US" dirty="0"/>
              <a:t>. </a:t>
            </a:r>
          </a:p>
          <a:p>
            <a:pPr marL="346075" lvl="1" indent="0">
              <a:buNone/>
            </a:pPr>
            <a:endParaRPr lang="en-US" dirty="0"/>
          </a:p>
        </p:txBody>
      </p:sp>
      <p:sp>
        <p:nvSpPr>
          <p:cNvPr id="5" name="Star: 5 Points 4">
            <a:extLst>
              <a:ext uri="{FF2B5EF4-FFF2-40B4-BE49-F238E27FC236}">
                <a16:creationId xmlns:a16="http://schemas.microsoft.com/office/drawing/2014/main" id="{65FB83D4-01F2-4554-BCB5-1ACF1E00E0AF}"/>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5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838200" y="315780"/>
            <a:ext cx="10375232" cy="800039"/>
          </a:xfrm>
        </p:spPr>
        <p:txBody>
          <a:bodyPr>
            <a:normAutofit fontScale="90000"/>
          </a:bodyPr>
          <a:lstStyle/>
          <a:p>
            <a:r>
              <a:rPr lang="fr-FR" dirty="0"/>
              <a:t>Activité K. Discussion sur les devoirs n°1 (partie 2)</a:t>
            </a:r>
            <a:endParaRPr lang="en-US"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838200" y="1219638"/>
            <a:ext cx="10566862" cy="5590236"/>
          </a:xfrm>
        </p:spPr>
        <p:txBody>
          <a:bodyPr/>
          <a:lstStyle/>
          <a:p>
            <a:pPr marL="457200" indent="-457200">
              <a:buFont typeface="+mj-lt"/>
              <a:buAutoNum type="arabicPeriod" startAt="2"/>
            </a:pPr>
            <a:r>
              <a:rPr lang="fr-FR" sz="2200" dirty="0"/>
              <a:t>Imaginez qu'au lieu de travailler dans une banque, </a:t>
            </a:r>
            <a:r>
              <a:rPr lang="fr-FR" sz="2200" dirty="0" err="1"/>
              <a:t>Thandi</a:t>
            </a:r>
            <a:r>
              <a:rPr lang="fr-FR" sz="2200" dirty="0"/>
              <a:t> soit une travailleuse du sexe dans une relation abusive. Pensez-vous qu'il serait plus facile ou plus difficile pour elle d'obtenir de l'aide pour faire face aux problèmes auxquels elle est confrontée à la maison? Expliquez votre réponse</a:t>
            </a:r>
            <a:r>
              <a:rPr lang="en-US" sz="2200" dirty="0"/>
              <a:t>.</a:t>
            </a:r>
          </a:p>
          <a:p>
            <a:pPr marL="796925" lvl="1">
              <a:spcBef>
                <a:spcPts val="600"/>
              </a:spcBef>
              <a:buFont typeface="Arial" panose="020B0604020202020204" pitchFamily="34" charset="0"/>
              <a:buChar char="•"/>
            </a:pPr>
            <a:r>
              <a:rPr lang="fr-FR" sz="2200" dirty="0"/>
              <a:t>La VPI peut être un problème complexe et difficile pour n'importe qui</a:t>
            </a:r>
            <a:r>
              <a:rPr lang="en-US" sz="2200" dirty="0"/>
              <a:t>.</a:t>
            </a:r>
          </a:p>
          <a:p>
            <a:pPr marL="796925" lvl="1">
              <a:spcBef>
                <a:spcPts val="600"/>
              </a:spcBef>
              <a:buFont typeface="Arial" panose="020B0604020202020204" pitchFamily="34" charset="0"/>
              <a:buChar char="•"/>
            </a:pPr>
            <a:r>
              <a:rPr lang="fr-FR" sz="2200" dirty="0"/>
              <a:t>À certains égards, </a:t>
            </a:r>
            <a:r>
              <a:rPr lang="fr-FR" sz="2200" dirty="0" err="1"/>
              <a:t>Thandi</a:t>
            </a:r>
            <a:r>
              <a:rPr lang="fr-FR" sz="2200" dirty="0"/>
              <a:t> est plus susceptible de recevoir un soutien qu'un membre d'une population clé ne le serait</a:t>
            </a:r>
            <a:r>
              <a:rPr lang="en-US" sz="2200" dirty="0"/>
              <a:t>.</a:t>
            </a:r>
          </a:p>
          <a:p>
            <a:pPr marL="1147763" lvl="2">
              <a:spcBef>
                <a:spcPts val="600"/>
              </a:spcBef>
              <a:buFont typeface="Calibri" panose="020F0502020204030204" pitchFamily="34" charset="0"/>
              <a:buChar char="̶"/>
            </a:pPr>
            <a:r>
              <a:rPr lang="fr-FR" sz="2200" dirty="0"/>
              <a:t>Elle a commencé avec plus de ressources, d'estime de soi et de soutien que ne le feraient de nombreux membres des populations clés</a:t>
            </a:r>
            <a:r>
              <a:rPr lang="en-US" sz="2200" dirty="0"/>
              <a:t>.</a:t>
            </a:r>
          </a:p>
          <a:p>
            <a:pPr marL="1147763" lvl="2">
              <a:spcBef>
                <a:spcPts val="600"/>
              </a:spcBef>
              <a:buFont typeface="Calibri" panose="020F0502020204030204" pitchFamily="34" charset="0"/>
              <a:buChar char="̶"/>
            </a:pPr>
            <a:r>
              <a:rPr lang="fr-FR" sz="2200" dirty="0"/>
              <a:t>Elle peut être considérée comme une « victime sympathique » par les autorités par rapport à un membre d'une population clé</a:t>
            </a:r>
            <a:r>
              <a:rPr lang="en-US" sz="2200" dirty="0"/>
              <a:t>.</a:t>
            </a:r>
          </a:p>
          <a:p>
            <a:pPr marL="1147763" lvl="2">
              <a:spcBef>
                <a:spcPts val="600"/>
              </a:spcBef>
              <a:buFont typeface="Calibri" panose="020F0502020204030204" pitchFamily="34" charset="0"/>
              <a:buChar char="̶"/>
            </a:pPr>
            <a:r>
              <a:rPr lang="fr-FR" sz="2200" dirty="0"/>
              <a:t>Les lois sur la violence entre partenaires intimes peuvent s'appliquer uniquement aux femmes vivant dans des relations hétérosexuelles ou uniquement à celles qui sont mariées, à l'exclusion de certains membres des populations clés, en particulier ceux qui sont attribués de sexe masculin à la naissance</a:t>
            </a:r>
            <a:r>
              <a:rPr lang="en-US" sz="2200" dirty="0"/>
              <a:t>. </a:t>
            </a:r>
          </a:p>
          <a:p>
            <a:pPr lvl="1"/>
            <a:endParaRPr lang="en-US" dirty="0"/>
          </a:p>
        </p:txBody>
      </p:sp>
      <p:sp>
        <p:nvSpPr>
          <p:cNvPr id="5" name="Star: 5 Points 4">
            <a:extLst>
              <a:ext uri="{FF2B5EF4-FFF2-40B4-BE49-F238E27FC236}">
                <a16:creationId xmlns:a16="http://schemas.microsoft.com/office/drawing/2014/main" id="{51EE0449-1D95-4E92-8652-41B3CE846F47}"/>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3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5069FA-F9DF-4EEE-93A7-F1AA8424C9FE}"/>
              </a:ext>
            </a:extLst>
          </p:cNvPr>
          <p:cNvSpPr>
            <a:spLocks noGrp="1"/>
          </p:cNvSpPr>
          <p:nvPr>
            <p:ph type="pic" sz="quarter" idx="10"/>
          </p:nvPr>
        </p:nvSpPr>
        <p:spPr/>
      </p:sp>
      <p:sp>
        <p:nvSpPr>
          <p:cNvPr id="4" name="Title 3">
            <a:extLst>
              <a:ext uri="{FF2B5EF4-FFF2-40B4-BE49-F238E27FC236}">
                <a16:creationId xmlns:a16="http://schemas.microsoft.com/office/drawing/2014/main" id="{90272C55-2E92-4469-B6EA-401CEC9DF0C8}"/>
              </a:ext>
            </a:extLst>
          </p:cNvPr>
          <p:cNvSpPr>
            <a:spLocks noGrp="1"/>
          </p:cNvSpPr>
          <p:nvPr>
            <p:ph type="title"/>
          </p:nvPr>
        </p:nvSpPr>
        <p:spPr>
          <a:xfrm>
            <a:off x="1366897" y="4752477"/>
            <a:ext cx="9148703" cy="1325563"/>
          </a:xfrm>
        </p:spPr>
        <p:txBody>
          <a:bodyPr>
            <a:normAutofit/>
          </a:bodyPr>
          <a:lstStyle/>
          <a:p>
            <a:r>
              <a:rPr lang="fr-FR" b="1" dirty="0"/>
              <a:t>POSER DES QUESTIONS ET RÉAGIR A LA VIOLENCE</a:t>
            </a:r>
            <a:endParaRPr lang="en-US" dirty="0"/>
          </a:p>
        </p:txBody>
      </p:sp>
    </p:spTree>
    <p:extLst>
      <p:ext uri="{BB962C8B-B14F-4D97-AF65-F5344CB8AC3E}">
        <p14:creationId xmlns:p14="http://schemas.microsoft.com/office/powerpoint/2010/main" val="3271482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D8D8-3E37-4036-9F76-8FABA69FC22F}"/>
              </a:ext>
            </a:extLst>
          </p:cNvPr>
          <p:cNvSpPr>
            <a:spLocks noGrp="1"/>
          </p:cNvSpPr>
          <p:nvPr>
            <p:ph type="title"/>
          </p:nvPr>
        </p:nvSpPr>
        <p:spPr/>
        <p:txBody>
          <a:bodyPr/>
          <a:lstStyle/>
          <a:p>
            <a:r>
              <a:rPr lang="en-US" dirty="0"/>
              <a:t>Objectif de la session</a:t>
            </a:r>
          </a:p>
        </p:txBody>
      </p:sp>
      <p:sp>
        <p:nvSpPr>
          <p:cNvPr id="3" name="Content Placeholder 2">
            <a:extLst>
              <a:ext uri="{FF2B5EF4-FFF2-40B4-BE49-F238E27FC236}">
                <a16:creationId xmlns:a16="http://schemas.microsoft.com/office/drawing/2014/main" id="{C546C3D0-17D4-450A-A255-0C263BB82163}"/>
              </a:ext>
            </a:extLst>
          </p:cNvPr>
          <p:cNvSpPr>
            <a:spLocks noGrp="1"/>
          </p:cNvSpPr>
          <p:nvPr>
            <p:ph idx="1"/>
          </p:nvPr>
        </p:nvSpPr>
        <p:spPr/>
        <p:txBody>
          <a:bodyPr/>
          <a:lstStyle/>
          <a:p>
            <a:r>
              <a:rPr lang="fr-FR" dirty="0"/>
              <a:t>Démontrer des compétences pratiques pour poser des questions sur la violence et y répondre de manière éthique (LIVES).</a:t>
            </a:r>
            <a:endParaRPr lang="en-US" dirty="0"/>
          </a:p>
        </p:txBody>
      </p:sp>
    </p:spTree>
    <p:extLst>
      <p:ext uri="{BB962C8B-B14F-4D97-AF65-F5344CB8AC3E}">
        <p14:creationId xmlns:p14="http://schemas.microsoft.com/office/powerpoint/2010/main" val="4219435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578"/>
            <a:ext cx="8543925" cy="800039"/>
          </a:xfrm>
        </p:spPr>
        <p:txBody>
          <a:bodyPr>
            <a:normAutofit fontScale="90000"/>
          </a:bodyPr>
          <a:lstStyle/>
          <a:p>
            <a:r>
              <a:rPr lang="fr-FR" dirty="0"/>
              <a:t>Étapes pour poser des questions sur la VPI et y répondre</a:t>
            </a:r>
            <a:endParaRPr lang="en-US" dirty="0"/>
          </a:p>
        </p:txBody>
      </p:sp>
      <p:sp>
        <p:nvSpPr>
          <p:cNvPr id="3" name="Text Placeholder 2"/>
          <p:cNvSpPr>
            <a:spLocks noGrp="1"/>
          </p:cNvSpPr>
          <p:nvPr>
            <p:ph idx="1"/>
          </p:nvPr>
        </p:nvSpPr>
        <p:spPr>
          <a:xfrm>
            <a:off x="838200" y="1285851"/>
            <a:ext cx="9347791" cy="4694648"/>
          </a:xfrm>
        </p:spPr>
        <p:txBody>
          <a:bodyPr>
            <a:noAutofit/>
          </a:bodyPr>
          <a:lstStyle/>
          <a:p>
            <a:pPr>
              <a:spcBef>
                <a:spcPts val="1200"/>
              </a:spcBef>
            </a:pPr>
            <a:r>
              <a:rPr lang="fr-FR" sz="2000" dirty="0"/>
              <a:t>Assurez-vous que le client est seul (exception: un enfant de moins de 2 ans). *</a:t>
            </a:r>
          </a:p>
          <a:p>
            <a:pPr>
              <a:spcBef>
                <a:spcPts val="1200"/>
              </a:spcBef>
            </a:pPr>
            <a:r>
              <a:rPr lang="fr-FR" sz="2000" dirty="0"/>
              <a:t>Expliquez pourquoi vous posez des questions sur le VPI (par exemple, vous vous souciez du bien-être des clients; du lien entre les résultats liés au VIH et la violence; le désir de faire des tests de dépistage en toute sécurité).</a:t>
            </a:r>
            <a:endParaRPr lang="en-US" sz="2000" dirty="0"/>
          </a:p>
          <a:p>
            <a:pPr>
              <a:spcBef>
                <a:spcPts val="1200"/>
              </a:spcBef>
            </a:pPr>
            <a:r>
              <a:rPr lang="fr-FR" sz="2000" dirty="0"/>
              <a:t>Lors des dépistages index, posez des questions spécifiques sur chaque partenaire nommé.</a:t>
            </a:r>
            <a:endParaRPr lang="en-US" sz="2000" dirty="0"/>
          </a:p>
          <a:p>
            <a:pPr>
              <a:spcBef>
                <a:spcPts val="1200"/>
              </a:spcBef>
            </a:pPr>
            <a:r>
              <a:rPr lang="fr-FR" sz="2000" dirty="0"/>
              <a:t>Si la violence est révélée, fournissez un soutien de première ligne (LIVES) :</a:t>
            </a:r>
            <a:endParaRPr lang="en-US" sz="2000" dirty="0"/>
          </a:p>
          <a:p>
            <a:pPr lvl="1"/>
            <a:r>
              <a:rPr lang="fr-FR" sz="1800" dirty="0"/>
              <a:t>En guise d'étape finale LIVES, aidez le client à se connecter à des services de réponse supplémentaires contre la VBG</a:t>
            </a:r>
            <a:r>
              <a:rPr lang="en-US" sz="1800" dirty="0"/>
              <a:t>.</a:t>
            </a:r>
          </a:p>
          <a:p>
            <a:pPr>
              <a:spcBef>
                <a:spcPts val="1200"/>
              </a:spcBef>
            </a:pPr>
            <a:r>
              <a:rPr lang="fr-FR" sz="2000" dirty="0"/>
              <a:t>Revenez au contenu original sur le VIH et adaptez-vous à ce que vous </a:t>
            </a:r>
            <a:br>
              <a:rPr lang="fr-FR" sz="2000" dirty="0"/>
            </a:br>
            <a:r>
              <a:rPr lang="fr-FR" sz="2000" dirty="0"/>
              <a:t>avez appris</a:t>
            </a:r>
            <a:r>
              <a:rPr lang="en-US" sz="2000" dirty="0"/>
              <a:t>.</a:t>
            </a:r>
          </a:p>
          <a:p>
            <a:pPr lvl="1"/>
            <a:r>
              <a:rPr lang="fr-FR" sz="1800" dirty="0"/>
              <a:t>Par exemple, discutez de la manière dont une personne victime de violence prendra en toute sécurité la PrEP ou les ARV</a:t>
            </a:r>
            <a:endParaRPr lang="en-US" sz="1800" dirty="0"/>
          </a:p>
        </p:txBody>
      </p:sp>
      <p:sp>
        <p:nvSpPr>
          <p:cNvPr id="5" name="TextBox 4">
            <a:extLst>
              <a:ext uri="{FF2B5EF4-FFF2-40B4-BE49-F238E27FC236}">
                <a16:creationId xmlns:a16="http://schemas.microsoft.com/office/drawing/2014/main" id="{6C66B46D-9930-43C8-B10D-90272EDD969E}"/>
              </a:ext>
            </a:extLst>
          </p:cNvPr>
          <p:cNvSpPr txBox="1"/>
          <p:nvPr/>
        </p:nvSpPr>
        <p:spPr>
          <a:xfrm>
            <a:off x="838200" y="5980499"/>
            <a:ext cx="8888818" cy="738664"/>
          </a:xfrm>
          <a:prstGeom prst="rect">
            <a:avLst/>
          </a:prstGeom>
          <a:noFill/>
        </p:spPr>
        <p:txBody>
          <a:bodyPr wrap="square" rtlCol="0">
            <a:spAutoFit/>
          </a:bodyPr>
          <a:lstStyle/>
          <a:p>
            <a:pPr marL="120650" indent="-120650"/>
            <a:r>
              <a:rPr lang="en-US" sz="1400" dirty="0"/>
              <a:t>*	</a:t>
            </a:r>
            <a:r>
              <a:rPr lang="fr-FR" sz="1400" dirty="0"/>
              <a:t>Cela s'applique à interroger quelqu'un sur la violence lorsqu'il vient pour d'autres services. Si un client a déjà divulgué des actes de violence à un pair ou à une autre personne qui l'a accompagné à l'établissement afin d'obtenir de l'aide, le client peut avoir la possibilité de permettre à cette personne de rester.</a:t>
            </a:r>
            <a:endParaRPr lang="en-US" sz="1400" dirty="0"/>
          </a:p>
        </p:txBody>
      </p:sp>
    </p:spTree>
    <p:extLst>
      <p:ext uri="{BB962C8B-B14F-4D97-AF65-F5344CB8AC3E}">
        <p14:creationId xmlns:p14="http://schemas.microsoft.com/office/powerpoint/2010/main" val="3313139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56"/>
          <p:cNvCxnSpPr>
            <a:cxnSpLocks/>
          </p:cNvCxnSpPr>
          <p:nvPr/>
        </p:nvCxnSpPr>
        <p:spPr>
          <a:xfrm>
            <a:off x="7937429" y="4808282"/>
            <a:ext cx="0" cy="101574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p:cNvCxnSpPr>
            <a:cxnSpLocks/>
          </p:cNvCxnSpPr>
          <p:nvPr/>
        </p:nvCxnSpPr>
        <p:spPr>
          <a:xfrm>
            <a:off x="4773415" y="4941664"/>
            <a:ext cx="1" cy="87548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5" name="Rounded Rectangle 4"/>
          <p:cNvSpPr/>
          <p:nvPr/>
        </p:nvSpPr>
        <p:spPr>
          <a:xfrm>
            <a:off x="194553" y="1340780"/>
            <a:ext cx="1828642" cy="1303506"/>
          </a:xfrm>
          <a:prstGeom prst="roundRect">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5000"/>
              </a:lnSpc>
            </a:pPr>
            <a:r>
              <a:rPr lang="fr-FR" sz="1600" dirty="0"/>
              <a:t>Les services de notification des partenaires sont offerts et acceptés</a:t>
            </a:r>
          </a:p>
        </p:txBody>
      </p:sp>
      <p:sp>
        <p:nvSpPr>
          <p:cNvPr id="6" name="Rounded Rectangle 5"/>
          <p:cNvSpPr/>
          <p:nvPr/>
        </p:nvSpPr>
        <p:spPr>
          <a:xfrm>
            <a:off x="189149" y="503377"/>
            <a:ext cx="3165325" cy="462065"/>
          </a:xfrm>
          <a:prstGeom prst="roundRect">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5000"/>
              </a:lnSpc>
            </a:pPr>
            <a:r>
              <a:rPr lang="fr-FR" sz="1600" dirty="0"/>
              <a:t>Le client est testé positif au VIH</a:t>
            </a:r>
            <a:endParaRPr lang="en-US" dirty="0"/>
          </a:p>
        </p:txBody>
      </p:sp>
      <p:sp>
        <p:nvSpPr>
          <p:cNvPr id="7" name="Rounded Rectangle 6"/>
          <p:cNvSpPr/>
          <p:nvPr/>
        </p:nvSpPr>
        <p:spPr>
          <a:xfrm>
            <a:off x="2291285" y="1171507"/>
            <a:ext cx="2950952" cy="1643974"/>
          </a:xfrm>
          <a:prstGeom prst="roundRect">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5000"/>
              </a:lnSpc>
            </a:pPr>
            <a:r>
              <a:rPr lang="fr-FR" sz="1600" dirty="0"/>
              <a:t>Le professionnel de santé procède à l'évaluation des risques liés à la VPI en posant une série de questions types sur la VPI pour chaque partenaire listé</a:t>
            </a:r>
          </a:p>
        </p:txBody>
      </p:sp>
      <p:sp>
        <p:nvSpPr>
          <p:cNvPr id="9" name="Oval 8"/>
          <p:cNvSpPr/>
          <p:nvPr/>
        </p:nvSpPr>
        <p:spPr>
          <a:xfrm>
            <a:off x="5749843" y="336395"/>
            <a:ext cx="1920240" cy="1188720"/>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95000"/>
              </a:lnSpc>
            </a:pPr>
            <a:r>
              <a:rPr lang="fr-FR" sz="1600" dirty="0"/>
              <a:t>La violence </a:t>
            </a:r>
            <a:r>
              <a:rPr lang="fr-FR" sz="1600" b="1" u="sng" dirty="0"/>
              <a:t>n'est</a:t>
            </a:r>
            <a:r>
              <a:rPr lang="fr-FR" sz="1600" b="1" dirty="0"/>
              <a:t> </a:t>
            </a:r>
            <a:r>
              <a:rPr lang="fr-FR" sz="1600" b="1" u="sng" dirty="0"/>
              <a:t>PAS</a:t>
            </a:r>
            <a:r>
              <a:rPr lang="fr-FR" sz="1600" dirty="0"/>
              <a:t> révélée ni soupçonnée</a:t>
            </a:r>
          </a:p>
        </p:txBody>
      </p:sp>
      <p:sp>
        <p:nvSpPr>
          <p:cNvPr id="11" name="Oval 10"/>
          <p:cNvSpPr/>
          <p:nvPr/>
        </p:nvSpPr>
        <p:spPr>
          <a:xfrm>
            <a:off x="5758771" y="1817325"/>
            <a:ext cx="1828800" cy="1188720"/>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95000"/>
              </a:lnSpc>
            </a:pPr>
            <a:r>
              <a:rPr lang="fr-FR" sz="1600" dirty="0"/>
              <a:t>La violence est révélée ou soupçonnée</a:t>
            </a:r>
          </a:p>
        </p:txBody>
      </p:sp>
      <p:sp>
        <p:nvSpPr>
          <p:cNvPr id="12" name="Rounded Rectangle 11"/>
          <p:cNvSpPr/>
          <p:nvPr/>
        </p:nvSpPr>
        <p:spPr>
          <a:xfrm>
            <a:off x="8128919" y="490976"/>
            <a:ext cx="2087343" cy="879558"/>
          </a:xfrm>
          <a:prstGeom prst="round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5000"/>
              </a:lnSpc>
            </a:pPr>
            <a:r>
              <a:rPr lang="fr-FR" sz="1400" dirty="0"/>
              <a:t>Poursuivre avec la notification des partenaires</a:t>
            </a:r>
          </a:p>
        </p:txBody>
      </p:sp>
      <p:sp>
        <p:nvSpPr>
          <p:cNvPr id="13" name="Rounded Rectangle 12"/>
          <p:cNvSpPr/>
          <p:nvPr/>
        </p:nvSpPr>
        <p:spPr>
          <a:xfrm>
            <a:off x="10549062" y="490977"/>
            <a:ext cx="1453789" cy="1870076"/>
          </a:xfrm>
          <a:prstGeom prst="roundRect">
            <a:avLst/>
          </a:prstGeom>
          <a:solidFill>
            <a:srgbClr val="7030A0">
              <a:alpha val="60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5000"/>
              </a:lnSpc>
            </a:pPr>
            <a:r>
              <a:rPr lang="fr-FR" sz="1400" dirty="0"/>
              <a:t>Assurer un suivi avec le client sur tout événement indésirable après le test de dépistage du partenaire</a:t>
            </a:r>
          </a:p>
        </p:txBody>
      </p:sp>
      <p:sp>
        <p:nvSpPr>
          <p:cNvPr id="15" name="Rounded Rectangle 14"/>
          <p:cNvSpPr/>
          <p:nvPr/>
        </p:nvSpPr>
        <p:spPr>
          <a:xfrm>
            <a:off x="4125433" y="3788922"/>
            <a:ext cx="4497320" cy="1157590"/>
          </a:xfrm>
          <a:prstGeom prst="roundRect">
            <a:avLst/>
          </a:prstGeom>
          <a:solidFill>
            <a:schemeClr val="accent4">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95000"/>
              </a:lnSpc>
            </a:pPr>
            <a:r>
              <a:rPr lang="fr-FR" sz="1400" dirty="0"/>
              <a:t>Le professionnel de santé recommande de ne pas informer le partenaire.</a:t>
            </a:r>
          </a:p>
          <a:p>
            <a:pPr algn="ctr">
              <a:lnSpc>
                <a:spcPct val="95000"/>
              </a:lnSpc>
              <a:spcBef>
                <a:spcPts val="600"/>
              </a:spcBef>
            </a:pPr>
            <a:r>
              <a:rPr lang="fr-FR" sz="1400" b="1" i="1" dirty="0"/>
              <a:t>Si la personne demande spécifiquement la notification du partenaire, sera-t-elle en sécurité?</a:t>
            </a:r>
          </a:p>
        </p:txBody>
      </p:sp>
      <p:sp>
        <p:nvSpPr>
          <p:cNvPr id="16" name="Oval 15"/>
          <p:cNvSpPr/>
          <p:nvPr/>
        </p:nvSpPr>
        <p:spPr>
          <a:xfrm>
            <a:off x="4309963" y="5077326"/>
            <a:ext cx="914400" cy="5486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95000"/>
              </a:lnSpc>
            </a:pPr>
            <a:r>
              <a:rPr lang="en-US" b="1" dirty="0" err="1"/>
              <a:t>Oui</a:t>
            </a:r>
            <a:endParaRPr lang="en-US" b="1" dirty="0"/>
          </a:p>
        </p:txBody>
      </p:sp>
      <p:sp>
        <p:nvSpPr>
          <p:cNvPr id="17" name="Oval 16"/>
          <p:cNvSpPr/>
          <p:nvPr/>
        </p:nvSpPr>
        <p:spPr>
          <a:xfrm>
            <a:off x="7489957" y="5092436"/>
            <a:ext cx="914400" cy="5486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95000"/>
              </a:lnSpc>
            </a:pPr>
            <a:r>
              <a:rPr lang="en-US" b="1" dirty="0"/>
              <a:t>Non</a:t>
            </a:r>
          </a:p>
        </p:txBody>
      </p:sp>
      <p:sp>
        <p:nvSpPr>
          <p:cNvPr id="18" name="Rounded Rectangle 17"/>
          <p:cNvSpPr/>
          <p:nvPr/>
        </p:nvSpPr>
        <p:spPr>
          <a:xfrm>
            <a:off x="9238842" y="3788923"/>
            <a:ext cx="2698343" cy="1152742"/>
          </a:xfrm>
          <a:prstGeom prst="roundRect">
            <a:avLst/>
          </a:prstGeom>
          <a:solidFill>
            <a:schemeClr val="accent4">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95000"/>
              </a:lnSpc>
            </a:pPr>
            <a:r>
              <a:rPr lang="fr-FR" sz="1400" b="1" dirty="0"/>
              <a:t>Orienter</a:t>
            </a:r>
            <a:r>
              <a:rPr lang="fr-FR" sz="1400" dirty="0"/>
              <a:t> le client vers les services d'intervention appropriés en cas de violence basée sur le genre.</a:t>
            </a:r>
            <a:endParaRPr lang="en-US" sz="1400" dirty="0"/>
          </a:p>
        </p:txBody>
      </p:sp>
      <p:sp>
        <p:nvSpPr>
          <p:cNvPr id="19" name="Rounded Rectangle 18"/>
          <p:cNvSpPr/>
          <p:nvPr/>
        </p:nvSpPr>
        <p:spPr>
          <a:xfrm>
            <a:off x="3098478" y="5841302"/>
            <a:ext cx="3346315" cy="875483"/>
          </a:xfrm>
          <a:prstGeom prst="round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5000"/>
              </a:lnSpc>
            </a:pPr>
            <a:r>
              <a:rPr lang="fr-FR" sz="1400" dirty="0"/>
              <a:t>Poursuivez avec la notification des partenaires. Envisager des méthodes qui n'exigent pas de divulgation.</a:t>
            </a:r>
          </a:p>
        </p:txBody>
      </p:sp>
      <p:sp>
        <p:nvSpPr>
          <p:cNvPr id="20" name="Rounded Rectangle 19"/>
          <p:cNvSpPr/>
          <p:nvPr/>
        </p:nvSpPr>
        <p:spPr>
          <a:xfrm>
            <a:off x="6650757" y="5841303"/>
            <a:ext cx="2723745" cy="875482"/>
          </a:xfrm>
          <a:prstGeom prst="roundRect">
            <a:avLst/>
          </a:prstGeom>
          <a:solidFill>
            <a:schemeClr val="accent4"/>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lnSpc>
                <a:spcPct val="95000"/>
              </a:lnSpc>
            </a:pPr>
            <a:r>
              <a:rPr lang="fr-FR" sz="1400" dirty="0"/>
              <a:t>Ne pas poursuivre la notification des partenaires.</a:t>
            </a:r>
          </a:p>
        </p:txBody>
      </p:sp>
      <p:cxnSp>
        <p:nvCxnSpPr>
          <p:cNvPr id="24" name="Straight Arrow Connector 23"/>
          <p:cNvCxnSpPr>
            <a:cxnSpLocks/>
          </p:cNvCxnSpPr>
          <p:nvPr/>
        </p:nvCxnSpPr>
        <p:spPr>
          <a:xfrm>
            <a:off x="1060087" y="965442"/>
            <a:ext cx="0" cy="37533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cxnSpLocks/>
            <a:stCxn id="5" idx="3"/>
            <a:endCxn id="7" idx="1"/>
          </p:cNvCxnSpPr>
          <p:nvPr/>
        </p:nvCxnSpPr>
        <p:spPr>
          <a:xfrm>
            <a:off x="2023195" y="1992533"/>
            <a:ext cx="268090" cy="9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p:cNvCxnSpPr>
            <a:cxnSpLocks/>
            <a:stCxn id="7" idx="3"/>
            <a:endCxn id="11" idx="2"/>
          </p:cNvCxnSpPr>
          <p:nvPr/>
        </p:nvCxnSpPr>
        <p:spPr>
          <a:xfrm>
            <a:off x="5242237" y="1993494"/>
            <a:ext cx="516534" cy="4181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cxnSpLocks/>
            <a:stCxn id="7" idx="3"/>
            <a:endCxn id="9" idx="3"/>
          </p:cNvCxnSpPr>
          <p:nvPr/>
        </p:nvCxnSpPr>
        <p:spPr>
          <a:xfrm flipV="1">
            <a:off x="5242237" y="1351031"/>
            <a:ext cx="788819" cy="64246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a:cxnSpLocks/>
            <a:endCxn id="18" idx="0"/>
          </p:cNvCxnSpPr>
          <p:nvPr/>
        </p:nvCxnSpPr>
        <p:spPr>
          <a:xfrm>
            <a:off x="9813848" y="3168502"/>
            <a:ext cx="774166" cy="62042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p:cNvCxnSpPr>
            <a:cxnSpLocks/>
            <a:stCxn id="11" idx="6"/>
          </p:cNvCxnSpPr>
          <p:nvPr/>
        </p:nvCxnSpPr>
        <p:spPr>
          <a:xfrm>
            <a:off x="7587571" y="2411685"/>
            <a:ext cx="457200" cy="314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10216262" y="934665"/>
            <a:ext cx="310316" cy="972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p:cNvCxnSpPr>
            <a:cxnSpLocks/>
            <a:stCxn id="9" idx="6"/>
          </p:cNvCxnSpPr>
          <p:nvPr/>
        </p:nvCxnSpPr>
        <p:spPr>
          <a:xfrm>
            <a:off x="7670083" y="930755"/>
            <a:ext cx="457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66E45B19-2EF8-4568-A6E6-7BAF4E870A52}"/>
              </a:ext>
            </a:extLst>
          </p:cNvPr>
          <p:cNvSpPr>
            <a:spLocks noGrp="1"/>
          </p:cNvSpPr>
          <p:nvPr>
            <p:ph type="title"/>
          </p:nvPr>
        </p:nvSpPr>
        <p:spPr>
          <a:xfrm>
            <a:off x="289889" y="3250656"/>
            <a:ext cx="3718581" cy="1891755"/>
          </a:xfrm>
        </p:spPr>
        <p:txBody>
          <a:bodyPr anchor="t">
            <a:normAutofit fontScale="90000"/>
          </a:bodyPr>
          <a:lstStyle/>
          <a:p>
            <a:pPr marL="0" marR="0" lvl="0" indent="0" defTabSz="457200" rtl="0" eaLnBrk="1" fontAlgn="auto" latinLnBrk="0" hangingPunct="1">
              <a:lnSpc>
                <a:spcPct val="95000"/>
              </a:lnSpc>
              <a:spcBef>
                <a:spcPts val="0"/>
              </a:spcBef>
              <a:spcAft>
                <a:spcPts val="0"/>
              </a:spcAft>
              <a:tabLst/>
              <a:defRPr/>
            </a:pPr>
            <a:r>
              <a:rPr kumimoji="0" lang="fr-FR"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Étapes clés pour l'évaluation et la réaction des risques associés à la VPI </a:t>
            </a:r>
            <a:endParaRPr lang="en-US" dirty="0">
              <a:latin typeface="Cambria" panose="02040503050406030204" pitchFamily="18" charset="0"/>
              <a:ea typeface="Cambria" panose="02040503050406030204" pitchFamily="18" charset="0"/>
            </a:endParaRPr>
          </a:p>
        </p:txBody>
      </p:sp>
      <p:pic>
        <p:nvPicPr>
          <p:cNvPr id="52" name="Picture 51">
            <a:hlinkClick r:id="rId3"/>
            <a:extLst>
              <a:ext uri="{FF2B5EF4-FFF2-40B4-BE49-F238E27FC236}">
                <a16:creationId xmlns:a16="http://schemas.microsoft.com/office/drawing/2014/main" id="{5F23D935-FFCA-401B-B8C5-053E5C0D17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999" y="5726367"/>
            <a:ext cx="1744155" cy="980964"/>
          </a:xfrm>
          <a:prstGeom prst="rect">
            <a:avLst/>
          </a:prstGeom>
        </p:spPr>
      </p:pic>
      <p:sp>
        <p:nvSpPr>
          <p:cNvPr id="50" name="TextBox 49">
            <a:extLst>
              <a:ext uri="{FF2B5EF4-FFF2-40B4-BE49-F238E27FC236}">
                <a16:creationId xmlns:a16="http://schemas.microsoft.com/office/drawing/2014/main" id="{78D587A3-4CD7-42B7-BE5D-BF0B43D8D57B}"/>
              </a:ext>
            </a:extLst>
          </p:cNvPr>
          <p:cNvSpPr txBox="1"/>
          <p:nvPr/>
        </p:nvSpPr>
        <p:spPr>
          <a:xfrm>
            <a:off x="50795" y="5454502"/>
            <a:ext cx="1398871" cy="261610"/>
          </a:xfrm>
          <a:prstGeom prst="rect">
            <a:avLst/>
          </a:prstGeom>
          <a:noFill/>
        </p:spPr>
        <p:txBody>
          <a:bodyPr wrap="square" rtlCol="0">
            <a:spAutoFit/>
          </a:bodyPr>
          <a:lstStyle/>
          <a:p>
            <a:r>
              <a:rPr lang="en-US" sz="1100" dirty="0">
                <a:solidFill>
                  <a:srgbClr val="595959"/>
                </a:solidFill>
                <a:ea typeface="+mj-ea"/>
                <a:cs typeface="+mj-cs"/>
              </a:rPr>
              <a:t>Source :</a:t>
            </a:r>
            <a:endParaRPr lang="en-US" sz="1100" dirty="0"/>
          </a:p>
        </p:txBody>
      </p:sp>
      <p:cxnSp>
        <p:nvCxnSpPr>
          <p:cNvPr id="59" name="Straight Arrow Connector 58">
            <a:extLst>
              <a:ext uri="{FF2B5EF4-FFF2-40B4-BE49-F238E27FC236}">
                <a16:creationId xmlns:a16="http://schemas.microsoft.com/office/drawing/2014/main" id="{6DE1BE97-F84F-4EFC-809B-598C37573DEF}"/>
              </a:ext>
            </a:extLst>
          </p:cNvPr>
          <p:cNvCxnSpPr>
            <a:cxnSpLocks/>
          </p:cNvCxnSpPr>
          <p:nvPr/>
        </p:nvCxnSpPr>
        <p:spPr>
          <a:xfrm flipH="1">
            <a:off x="7977970" y="3161409"/>
            <a:ext cx="607850" cy="62042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Rounded Rectangle 13"/>
          <p:cNvSpPr/>
          <p:nvPr/>
        </p:nvSpPr>
        <p:spPr>
          <a:xfrm>
            <a:off x="8065795" y="1626781"/>
            <a:ext cx="2150467" cy="1616149"/>
          </a:xfrm>
          <a:prstGeom prst="roundRect">
            <a:avLst/>
          </a:prstGeom>
          <a:solidFill>
            <a:schemeClr val="accent4">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nSpc>
                <a:spcPct val="95000"/>
              </a:lnSpc>
            </a:pPr>
            <a:r>
              <a:rPr lang="en-US" sz="1400" b="1" dirty="0" err="1"/>
              <a:t>Offrir</a:t>
            </a:r>
            <a:r>
              <a:rPr lang="en-US" sz="1400" b="1" dirty="0"/>
              <a:t> </a:t>
            </a:r>
            <a:r>
              <a:rPr lang="en-US" sz="1400" b="1" dirty="0" err="1"/>
              <a:t>une</a:t>
            </a:r>
            <a:r>
              <a:rPr lang="en-US" sz="1400" b="1" dirty="0"/>
              <a:t> assistance </a:t>
            </a:r>
            <a:r>
              <a:rPr lang="en-US" sz="1400" b="1" dirty="0" err="1"/>
              <a:t>d'urgence</a:t>
            </a:r>
            <a:r>
              <a:rPr lang="en-US" sz="1400" b="1" dirty="0"/>
              <a:t> (LIVES) :</a:t>
            </a:r>
            <a:br>
              <a:rPr lang="en-US" sz="1400" dirty="0"/>
            </a:br>
            <a:r>
              <a:rPr lang="en-US" sz="1400" dirty="0" err="1"/>
              <a:t>Ecouter</a:t>
            </a:r>
            <a:endParaRPr lang="en-US" sz="1400" dirty="0"/>
          </a:p>
          <a:p>
            <a:pPr>
              <a:lnSpc>
                <a:spcPct val="95000"/>
              </a:lnSpc>
            </a:pPr>
            <a:r>
              <a:rPr lang="en-US" sz="1400" dirty="0" err="1"/>
              <a:t>S’enquérir</a:t>
            </a:r>
            <a:endParaRPr lang="en-US" sz="1400" dirty="0"/>
          </a:p>
          <a:p>
            <a:pPr>
              <a:lnSpc>
                <a:spcPct val="95000"/>
              </a:lnSpc>
            </a:pPr>
            <a:r>
              <a:rPr lang="en-US" sz="1400" dirty="0" err="1"/>
              <a:t>Valider</a:t>
            </a:r>
            <a:endParaRPr lang="en-US" sz="1400" dirty="0"/>
          </a:p>
          <a:p>
            <a:pPr>
              <a:lnSpc>
                <a:spcPct val="95000"/>
              </a:lnSpc>
            </a:pPr>
            <a:r>
              <a:rPr lang="en-US" sz="1400" dirty="0"/>
              <a:t>Renforcer la </a:t>
            </a:r>
            <a:r>
              <a:rPr lang="en-US" sz="1400" dirty="0" err="1"/>
              <a:t>sécurité</a:t>
            </a:r>
            <a:endParaRPr lang="en-US" sz="1400" dirty="0"/>
          </a:p>
          <a:p>
            <a:pPr>
              <a:lnSpc>
                <a:spcPct val="95000"/>
              </a:lnSpc>
            </a:pPr>
            <a:r>
              <a:rPr lang="en-US" sz="1400" dirty="0"/>
              <a:t>Assister</a:t>
            </a:r>
          </a:p>
        </p:txBody>
      </p:sp>
    </p:spTree>
    <p:extLst>
      <p:ext uri="{BB962C8B-B14F-4D97-AF65-F5344CB8AC3E}">
        <p14:creationId xmlns:p14="http://schemas.microsoft.com/office/powerpoint/2010/main" val="141091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128C-DFBA-4019-9D4F-B0670CE383C5}"/>
              </a:ext>
            </a:extLst>
          </p:cNvPr>
          <p:cNvSpPr>
            <a:spLocks noGrp="1"/>
          </p:cNvSpPr>
          <p:nvPr>
            <p:ph type="title"/>
          </p:nvPr>
        </p:nvSpPr>
        <p:spPr/>
        <p:txBody>
          <a:bodyPr/>
          <a:lstStyle/>
          <a:p>
            <a:r>
              <a:rPr lang="en-US" dirty="0" err="1"/>
              <a:t>Présentation</a:t>
            </a:r>
            <a:r>
              <a:rPr lang="en-US" dirty="0"/>
              <a:t> du </a:t>
            </a:r>
            <a:r>
              <a:rPr lang="en-US" dirty="0" err="1"/>
              <a:t>sujet</a:t>
            </a:r>
            <a:endParaRPr lang="en-US" dirty="0"/>
          </a:p>
        </p:txBody>
      </p:sp>
      <p:sp>
        <p:nvSpPr>
          <p:cNvPr id="3" name="Text Placeholder 2">
            <a:extLst>
              <a:ext uri="{FF2B5EF4-FFF2-40B4-BE49-F238E27FC236}">
                <a16:creationId xmlns:a16="http://schemas.microsoft.com/office/drawing/2014/main" id="{43C52D4E-3350-446C-9A7D-7190FECEF0FB}"/>
              </a:ext>
            </a:extLst>
          </p:cNvPr>
          <p:cNvSpPr>
            <a:spLocks noGrp="1"/>
          </p:cNvSpPr>
          <p:nvPr>
            <p:ph idx="1"/>
          </p:nvPr>
        </p:nvSpPr>
        <p:spPr>
          <a:xfrm>
            <a:off x="838200" y="1636729"/>
            <a:ext cx="9286702" cy="5083047"/>
          </a:xfrm>
        </p:spPr>
        <p:txBody>
          <a:bodyPr>
            <a:noAutofit/>
          </a:bodyPr>
          <a:lstStyle/>
          <a:p>
            <a:pPr marL="0" indent="0">
              <a:buNone/>
            </a:pPr>
            <a:r>
              <a:rPr lang="fr-FR" sz="2000" dirty="0"/>
              <a:t>« De nombreuses personnes ont des problèmes avec leur conjoint ou partenaire. Cela peut inclure la violence. La violence d'un partenaire peut nuire à votre santé et parce que je me soucie de votre santé et de votre bien-être, je souhaite vous poser les questions suivantes avant de parler de la notification du partenaire. Je veux que vous sachiez que je garderai tout ce que vous me direz entre nous, à moins que vous ne me donniez la permission de le partager. </a:t>
            </a:r>
            <a:r>
              <a:rPr lang="fr-FR" sz="2000" dirty="0">
                <a:latin typeface="Calibri" panose="020F0502020204030204" pitchFamily="34" charset="0"/>
                <a:cs typeface="Calibri" panose="020F0502020204030204" pitchFamily="34" charset="0"/>
              </a:rPr>
              <a:t>»</a:t>
            </a:r>
            <a:endParaRPr lang="fr-FR" sz="2000" dirty="0"/>
          </a:p>
          <a:p>
            <a:pPr marL="0" indent="0">
              <a:buNone/>
            </a:pPr>
            <a:r>
              <a:rPr lang="fr-FR" sz="2000" dirty="0"/>
              <a:t>Parce que votre sécurité est importante pour moi, je voudrais vous poser les questions suivantes :</a:t>
            </a:r>
            <a:endParaRPr lang="en-US" sz="2000" dirty="0"/>
          </a:p>
          <a:p>
            <a:r>
              <a:rPr lang="fr-FR" sz="2000" dirty="0"/>
              <a:t>Est-ce que [partenaire] vous a déjà frappé, donné des coups de pied ou vous a giflé </a:t>
            </a:r>
            <a:r>
              <a:rPr lang="en-US" sz="2000" dirty="0"/>
              <a:t>?</a:t>
            </a:r>
          </a:p>
          <a:p>
            <a:r>
              <a:rPr lang="fr-FR" sz="2000" dirty="0"/>
              <a:t>[Le partenaire] a-t-il déjà menacé de vous faire du mal, vous a-t-il humilié ou contrôlé vos mouvements </a:t>
            </a:r>
            <a:r>
              <a:rPr lang="en-US" sz="2000" dirty="0"/>
              <a:t>?</a:t>
            </a:r>
          </a:p>
          <a:p>
            <a:r>
              <a:rPr lang="fr-FR" sz="2000" dirty="0"/>
              <a:t>[Le partenaire] vous a-t-il déjà forcé à faire quelque chose de sexuel qui vous mettait mal à l'aise </a:t>
            </a:r>
            <a:r>
              <a:rPr lang="en-US" sz="2000" dirty="0"/>
              <a:t>?</a:t>
            </a:r>
          </a:p>
        </p:txBody>
      </p:sp>
    </p:spTree>
    <p:extLst>
      <p:ext uri="{BB962C8B-B14F-4D97-AF65-F5344CB8AC3E}">
        <p14:creationId xmlns:p14="http://schemas.microsoft.com/office/powerpoint/2010/main" val="249948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1AB-A460-4597-A765-C648D1393FC7}"/>
              </a:ext>
            </a:extLst>
          </p:cNvPr>
          <p:cNvSpPr>
            <a:spLocks noGrp="1"/>
          </p:cNvSpPr>
          <p:nvPr>
            <p:ph type="title"/>
          </p:nvPr>
        </p:nvSpPr>
        <p:spPr/>
        <p:txBody>
          <a:bodyPr>
            <a:normAutofit fontScale="90000"/>
          </a:bodyPr>
          <a:lstStyle/>
          <a:p>
            <a:r>
              <a:rPr lang="fr-FR" dirty="0"/>
              <a:t>Poser des questions sur la VPI parmi les membres des PC</a:t>
            </a:r>
            <a:endParaRPr lang="en-US" dirty="0"/>
          </a:p>
        </p:txBody>
      </p:sp>
      <p:sp>
        <p:nvSpPr>
          <p:cNvPr id="5" name="Text Placeholder 4">
            <a:extLst>
              <a:ext uri="{FF2B5EF4-FFF2-40B4-BE49-F238E27FC236}">
                <a16:creationId xmlns:a16="http://schemas.microsoft.com/office/drawing/2014/main" id="{55F16646-DFC1-4B4C-8BE6-DF249E5DF7B6}"/>
              </a:ext>
            </a:extLst>
          </p:cNvPr>
          <p:cNvSpPr>
            <a:spLocks noGrp="1"/>
          </p:cNvSpPr>
          <p:nvPr>
            <p:ph idx="1"/>
          </p:nvPr>
        </p:nvSpPr>
        <p:spPr/>
        <p:txBody>
          <a:bodyPr/>
          <a:lstStyle/>
          <a:p>
            <a:pPr marL="0" indent="0">
              <a:buNone/>
            </a:pPr>
            <a:r>
              <a:rPr lang="fr-FR" dirty="0"/>
              <a:t>Envisagez des questions adaptées aux populations clés, par exemple </a:t>
            </a:r>
            <a:r>
              <a:rPr lang="en-US" dirty="0"/>
              <a:t>:</a:t>
            </a:r>
          </a:p>
          <a:p>
            <a:r>
              <a:rPr lang="fr-FR" dirty="0"/>
              <a:t>Votre partenaire vous a-t-il dévoilé ou menacé de parler à votre famille ou à d'autres de votre orientation sexuelle, de votre identité de genre, de votre profession (travail du sexe) ou de votre consommation de drogue afin de vous nuire </a:t>
            </a:r>
            <a:r>
              <a:rPr lang="en-US" dirty="0"/>
              <a:t>?</a:t>
            </a:r>
          </a:p>
          <a:p>
            <a:r>
              <a:rPr lang="fr-FR" dirty="0"/>
              <a:t>Votre partenaire a-t-il essayé de contrôler votre processus de transition (dans le cas des clients transgenres) ?</a:t>
            </a:r>
            <a:endParaRPr lang="en-US" dirty="0"/>
          </a:p>
        </p:txBody>
      </p:sp>
      <p:sp>
        <p:nvSpPr>
          <p:cNvPr id="6" name="Footer Placeholder 3">
            <a:extLst>
              <a:ext uri="{FF2B5EF4-FFF2-40B4-BE49-F238E27FC236}">
                <a16:creationId xmlns:a16="http://schemas.microsoft.com/office/drawing/2014/main" id="{493B10C7-A18A-470D-8FF9-F516F6EC840A}"/>
              </a:ext>
            </a:extLst>
          </p:cNvPr>
          <p:cNvSpPr txBox="1">
            <a:spLocks/>
          </p:cNvSpPr>
          <p:nvPr/>
        </p:nvSpPr>
        <p:spPr>
          <a:xfrm>
            <a:off x="1351041" y="5803430"/>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
        <p:nvSpPr>
          <p:cNvPr id="8" name="Footer Placeholder 3">
            <a:extLst>
              <a:ext uri="{FF2B5EF4-FFF2-40B4-BE49-F238E27FC236}">
                <a16:creationId xmlns:a16="http://schemas.microsoft.com/office/drawing/2014/main" id="{9CE492A5-9399-4F45-8602-4472058D2D31}"/>
              </a:ext>
            </a:extLst>
          </p:cNvPr>
          <p:cNvSpPr txBox="1">
            <a:spLocks/>
          </p:cNvSpPr>
          <p:nvPr/>
        </p:nvSpPr>
        <p:spPr>
          <a:xfrm>
            <a:off x="7751791" y="6202558"/>
            <a:ext cx="3527366" cy="134632"/>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998874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ACEF-2FA0-4C08-8694-8F61C645BF96}"/>
              </a:ext>
            </a:extLst>
          </p:cNvPr>
          <p:cNvSpPr>
            <a:spLocks noGrp="1"/>
          </p:cNvSpPr>
          <p:nvPr>
            <p:ph type="title"/>
          </p:nvPr>
        </p:nvSpPr>
        <p:spPr/>
        <p:txBody>
          <a:bodyPr>
            <a:normAutofit fontScale="90000"/>
          </a:bodyPr>
          <a:lstStyle/>
          <a:p>
            <a:r>
              <a:rPr lang="fr-FR" b="1" dirty="0"/>
              <a:t>Si quelqu'un répond « non </a:t>
            </a:r>
            <a:r>
              <a:rPr lang="fr-FR" b="1" dirty="0">
                <a:latin typeface="Calibri" panose="020F0502020204030204" pitchFamily="34" charset="0"/>
                <a:cs typeface="Calibri" panose="020F0502020204030204" pitchFamily="34" charset="0"/>
              </a:rPr>
              <a:t>» </a:t>
            </a:r>
            <a:r>
              <a:rPr lang="fr-FR" b="1" dirty="0"/>
              <a:t>à toutes les questions sur la violence</a:t>
            </a:r>
            <a:endParaRPr lang="en-US" b="1" dirty="0"/>
          </a:p>
        </p:txBody>
      </p:sp>
      <p:sp>
        <p:nvSpPr>
          <p:cNvPr id="3" name="Text Placeholder 2">
            <a:extLst>
              <a:ext uri="{FF2B5EF4-FFF2-40B4-BE49-F238E27FC236}">
                <a16:creationId xmlns:a16="http://schemas.microsoft.com/office/drawing/2014/main" id="{24190D59-F532-42D2-B5EE-4CEC5DF8D337}"/>
              </a:ext>
            </a:extLst>
          </p:cNvPr>
          <p:cNvSpPr>
            <a:spLocks noGrp="1"/>
          </p:cNvSpPr>
          <p:nvPr>
            <p:ph idx="1"/>
          </p:nvPr>
        </p:nvSpPr>
        <p:spPr>
          <a:xfrm>
            <a:off x="838200" y="1636730"/>
            <a:ext cx="8327065" cy="4932746"/>
          </a:xfrm>
        </p:spPr>
        <p:txBody>
          <a:bodyPr>
            <a:normAutofit fontScale="85000" lnSpcReduction="10000"/>
          </a:bodyPr>
          <a:lstStyle/>
          <a:p>
            <a:r>
              <a:rPr lang="fr-FR" dirty="0"/>
              <a:t>Même si vous soupçonnez qu'une personne est victime de violence, acceptez sa réponse.</a:t>
            </a:r>
          </a:p>
          <a:p>
            <a:r>
              <a:rPr lang="fr-FR" dirty="0"/>
              <a:t>Faites-lui savoir que vous êtes là pour elle si elle se souvient d'un incident ou si quelque chose se produit à l'avenir.</a:t>
            </a:r>
          </a:p>
          <a:p>
            <a:r>
              <a:rPr lang="fr-FR" dirty="0"/>
              <a:t>Informez la personne des services existants pour  quiconque a vécu des situations de violence.</a:t>
            </a:r>
          </a:p>
          <a:p>
            <a:r>
              <a:rPr lang="fr-FR" dirty="0"/>
              <a:t>De nombreuses personnes qui se rendent dans les établissements de santé ne s'attendent pas à ce que l'on leur pose des questions sur la violence. Il se peut qu'elles ne soient pas prêtes à partager ces informations. Cependant, après y avoir réfléchi, elles peuvent être prêtes à revenir et à faire part de leurs expériences.</a:t>
            </a:r>
          </a:p>
        </p:txBody>
      </p:sp>
    </p:spTree>
    <p:extLst>
      <p:ext uri="{BB962C8B-B14F-4D97-AF65-F5344CB8AC3E}">
        <p14:creationId xmlns:p14="http://schemas.microsoft.com/office/powerpoint/2010/main" val="1166476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D9CB-9239-4C48-AFED-D7502A067E72}"/>
              </a:ext>
            </a:extLst>
          </p:cNvPr>
          <p:cNvSpPr>
            <a:spLocks noGrp="1"/>
          </p:cNvSpPr>
          <p:nvPr>
            <p:ph type="title"/>
          </p:nvPr>
        </p:nvSpPr>
        <p:spPr>
          <a:xfrm>
            <a:off x="838201" y="588494"/>
            <a:ext cx="8390860" cy="800039"/>
          </a:xfrm>
        </p:spPr>
        <p:txBody>
          <a:bodyPr>
            <a:normAutofit fontScale="90000"/>
          </a:bodyPr>
          <a:lstStyle/>
          <a:p>
            <a:r>
              <a:rPr lang="fr-FR" b="1" dirty="0"/>
              <a:t>Si quelqu'un répond « oui </a:t>
            </a:r>
            <a:r>
              <a:rPr lang="fr-FR" dirty="0">
                <a:latin typeface="Calibri" panose="020F0502020204030204" pitchFamily="34" charset="0"/>
                <a:cs typeface="Calibri" panose="020F0502020204030204" pitchFamily="34" charset="0"/>
              </a:rPr>
              <a:t>»</a:t>
            </a:r>
            <a:r>
              <a:rPr lang="fr-FR" b="1" dirty="0"/>
              <a:t> à une question sur la violence </a:t>
            </a:r>
            <a:endParaRPr lang="en-US" b="1" dirty="0"/>
          </a:p>
        </p:txBody>
      </p:sp>
      <p:sp>
        <p:nvSpPr>
          <p:cNvPr id="3" name="Text Placeholder 2">
            <a:extLst>
              <a:ext uri="{FF2B5EF4-FFF2-40B4-BE49-F238E27FC236}">
                <a16:creationId xmlns:a16="http://schemas.microsoft.com/office/drawing/2014/main" id="{01C25948-000E-4BFE-842A-F88904F22904}"/>
              </a:ext>
            </a:extLst>
          </p:cNvPr>
          <p:cNvSpPr>
            <a:spLocks noGrp="1"/>
          </p:cNvSpPr>
          <p:nvPr>
            <p:ph idx="1"/>
          </p:nvPr>
        </p:nvSpPr>
        <p:spPr>
          <a:xfrm>
            <a:off x="838200" y="1636730"/>
            <a:ext cx="8252637" cy="4932746"/>
          </a:xfrm>
        </p:spPr>
        <p:txBody>
          <a:bodyPr>
            <a:normAutofit lnSpcReduction="10000"/>
          </a:bodyPr>
          <a:lstStyle/>
          <a:p>
            <a:r>
              <a:rPr lang="fr-FR" dirty="0"/>
              <a:t>Si quelqu'un révèle des violences, ne la disqualifiez pas simplement de le dépistage index  ou ne passez pas à la discussion à propos d’un autre partenaire.</a:t>
            </a:r>
          </a:p>
          <a:p>
            <a:r>
              <a:rPr lang="fr-FR" dirty="0"/>
              <a:t>Un client qui divulgue la VPI a partagé des informations importantes qui peuvent affecter son adhésion au traitement, sa charge virale et son bien-être général. </a:t>
            </a:r>
            <a:r>
              <a:rPr lang="fr-FR" b="1" i="1" dirty="0"/>
              <a:t>Il faut y remédier immédiatement</a:t>
            </a:r>
            <a:r>
              <a:rPr lang="fr-FR" i="1" dirty="0"/>
              <a:t>. </a:t>
            </a:r>
          </a:p>
          <a:p>
            <a:r>
              <a:rPr lang="fr-FR" dirty="0"/>
              <a:t>Les révélations de violence doivent être traitées avec une assistance d'urgence. Ne pas le faire peut causer des dommages.</a:t>
            </a:r>
          </a:p>
          <a:p>
            <a:pPr marL="0" indent="0">
              <a:buNone/>
            </a:pPr>
            <a:endParaRPr lang="en-US" dirty="0"/>
          </a:p>
        </p:txBody>
      </p:sp>
    </p:spTree>
    <p:extLst>
      <p:ext uri="{BB962C8B-B14F-4D97-AF65-F5344CB8AC3E}">
        <p14:creationId xmlns:p14="http://schemas.microsoft.com/office/powerpoint/2010/main" val="1585629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C7B6-86B8-4A4E-94C4-A5854D607D44}"/>
              </a:ext>
            </a:extLst>
          </p:cNvPr>
          <p:cNvSpPr>
            <a:spLocks noGrp="1"/>
          </p:cNvSpPr>
          <p:nvPr>
            <p:ph type="title"/>
          </p:nvPr>
        </p:nvSpPr>
        <p:spPr/>
        <p:txBody>
          <a:bodyPr>
            <a:noAutofit/>
          </a:bodyPr>
          <a:lstStyle/>
          <a:p>
            <a:r>
              <a:rPr lang="fr-FR" sz="3200" b="1" dirty="0">
                <a:solidFill>
                  <a:schemeClr val="accent1"/>
                </a:solidFill>
                <a:latin typeface="Arial" panose="020B0604020202020204" pitchFamily="34" charset="0"/>
                <a:cs typeface="Arial" panose="020B0604020202020204" pitchFamily="34" charset="0"/>
              </a:rPr>
              <a:t>Formation des formateurs exigences des participants</a:t>
            </a:r>
            <a:endParaRPr lang="en-US" sz="3200" b="1" dirty="0">
              <a:solidFill>
                <a:schemeClr val="accent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8F73B25-0DEC-4B0F-9C40-8B71AB8354FA}"/>
              </a:ext>
            </a:extLst>
          </p:cNvPr>
          <p:cNvSpPr>
            <a:spLocks noGrp="1"/>
          </p:cNvSpPr>
          <p:nvPr>
            <p:ph idx="1"/>
          </p:nvPr>
        </p:nvSpPr>
        <p:spPr/>
        <p:txBody>
          <a:bodyPr>
            <a:normAutofit fontScale="92500" lnSpcReduction="20000"/>
          </a:bodyPr>
          <a:lstStyle/>
          <a:p>
            <a:pPr marL="0" indent="0">
              <a:lnSpc>
                <a:spcPct val="105000"/>
              </a:lnSpc>
              <a:buNone/>
            </a:pPr>
            <a:r>
              <a:rPr lang="fr-FR" sz="2200" dirty="0">
                <a:latin typeface="Arial" panose="020B0604020202020204" pitchFamily="34" charset="0"/>
                <a:cs typeface="Arial" panose="020B0604020202020204" pitchFamily="34" charset="0"/>
              </a:rPr>
              <a:t>Tous les participants qui continueront à former d'autres personnes doivent répondre aux attentes ci-dessous </a:t>
            </a:r>
            <a:r>
              <a:rPr lang="en-US" sz="2200" dirty="0">
                <a:latin typeface="Arial" panose="020B0604020202020204" pitchFamily="34" charset="0"/>
                <a:cs typeface="Arial" panose="020B0604020202020204" pitchFamily="34" charset="0"/>
              </a:rPr>
              <a:t>: </a:t>
            </a:r>
          </a:p>
          <a:p>
            <a:pPr>
              <a:lnSpc>
                <a:spcPct val="105000"/>
              </a:lnSpc>
            </a:pPr>
            <a:r>
              <a:rPr lang="fr-FR" sz="2200" dirty="0">
                <a:latin typeface="Arial" panose="020B0604020202020204" pitchFamily="34" charset="0"/>
                <a:cs typeface="Arial" panose="020B0604020202020204" pitchFamily="34" charset="0"/>
              </a:rPr>
              <a:t>Participez à toutes les sessions pour l'intégralité de chaque session</a:t>
            </a:r>
          </a:p>
          <a:p>
            <a:pPr>
              <a:lnSpc>
                <a:spcPct val="105000"/>
              </a:lnSpc>
            </a:pPr>
            <a:r>
              <a:rPr lang="fr-FR" sz="2200" dirty="0">
                <a:latin typeface="Arial" panose="020B0604020202020204" pitchFamily="34" charset="0"/>
                <a:cs typeface="Arial" panose="020B0604020202020204" pitchFamily="34" charset="0"/>
              </a:rPr>
              <a:t>Contribuer verbalement (substantiellement) au moins deux fois par session</a:t>
            </a:r>
            <a:r>
              <a:rPr lang="en-US" sz="2200" dirty="0">
                <a:latin typeface="Arial" panose="020B0604020202020204" pitchFamily="34" charset="0"/>
                <a:cs typeface="Arial" panose="020B0604020202020204" pitchFamily="34" charset="0"/>
              </a:rPr>
              <a:t>Contribute via chat at least five times during each session</a:t>
            </a:r>
          </a:p>
          <a:p>
            <a:pPr>
              <a:lnSpc>
                <a:spcPct val="105000"/>
              </a:lnSpc>
            </a:pPr>
            <a:r>
              <a:rPr lang="fr-FR" sz="2200" dirty="0">
                <a:latin typeface="Arial" panose="020B0604020202020204" pitchFamily="34" charset="0"/>
                <a:cs typeface="Arial" panose="020B0604020202020204" pitchFamily="34" charset="0"/>
              </a:rPr>
              <a:t>Terminer les devoirs après les sessions 1 et 2 </a:t>
            </a:r>
            <a:endParaRPr lang="en-US" sz="2200" dirty="0">
              <a:latin typeface="Arial" panose="020B0604020202020204" pitchFamily="34" charset="0"/>
              <a:cs typeface="Arial" panose="020B0604020202020204" pitchFamily="34" charset="0"/>
            </a:endParaRPr>
          </a:p>
          <a:p>
            <a:pPr lvl="1">
              <a:lnSpc>
                <a:spcPct val="105000"/>
              </a:lnSpc>
            </a:pPr>
            <a:r>
              <a:rPr lang="en-US" sz="1900" dirty="0">
                <a:latin typeface="Arial" panose="020B0604020202020204" pitchFamily="34" charset="0"/>
                <a:cs typeface="Arial" panose="020B0604020202020204" pitchFamily="34" charset="0"/>
              </a:rPr>
              <a:t>(1) </a:t>
            </a:r>
            <a:r>
              <a:rPr lang="fr-FR" sz="1900" dirty="0">
                <a:latin typeface="Arial" panose="020B0604020202020204" pitchFamily="34" charset="0"/>
                <a:cs typeface="Arial" panose="020B0604020202020204" pitchFamily="34" charset="0"/>
              </a:rPr>
              <a:t>Réflexions sur l'histoire de </a:t>
            </a:r>
            <a:r>
              <a:rPr lang="fr-FR" sz="1900" dirty="0" err="1">
                <a:latin typeface="Arial" panose="020B0604020202020204" pitchFamily="34" charset="0"/>
                <a:cs typeface="Arial" panose="020B0604020202020204" pitchFamily="34" charset="0"/>
              </a:rPr>
              <a:t>Thandi</a:t>
            </a:r>
            <a:r>
              <a:rPr lang="fr-FR" sz="1900" dirty="0">
                <a:latin typeface="Arial" panose="020B0604020202020204" pitchFamily="34" charset="0"/>
                <a:cs typeface="Arial" panose="020B0604020202020204" pitchFamily="34" charset="0"/>
              </a:rPr>
              <a:t> </a:t>
            </a:r>
            <a:endParaRPr lang="en-US" sz="1900" dirty="0">
              <a:latin typeface="Arial" panose="020B0604020202020204" pitchFamily="34" charset="0"/>
              <a:cs typeface="Arial" panose="020B0604020202020204" pitchFamily="34" charset="0"/>
            </a:endParaRPr>
          </a:p>
          <a:p>
            <a:pPr lvl="1">
              <a:lnSpc>
                <a:spcPct val="105000"/>
              </a:lnSpc>
            </a:pPr>
            <a:r>
              <a:rPr lang="en-US" sz="1900" dirty="0">
                <a:latin typeface="Arial" panose="020B0604020202020204" pitchFamily="34" charset="0"/>
                <a:cs typeface="Arial" panose="020B0604020202020204" pitchFamily="34" charset="0"/>
              </a:rPr>
              <a:t>(2) </a:t>
            </a:r>
            <a:r>
              <a:rPr lang="fr-FR" sz="1900" dirty="0">
                <a:latin typeface="Arial" panose="020B0604020202020204" pitchFamily="34" charset="0"/>
                <a:cs typeface="Arial" panose="020B0604020202020204" pitchFamily="34" charset="0"/>
              </a:rPr>
              <a:t>Pratique du soutien de première ligne (LIVES) par groupes de trois </a:t>
            </a:r>
            <a:r>
              <a:rPr lang="en-US" sz="1900" dirty="0">
                <a:latin typeface="Arial" panose="020B0604020202020204" pitchFamily="34" charset="0"/>
                <a:cs typeface="Arial" panose="020B0604020202020204" pitchFamily="34" charset="0"/>
              </a:rPr>
              <a:t>  </a:t>
            </a:r>
          </a:p>
          <a:p>
            <a:pPr>
              <a:lnSpc>
                <a:spcPct val="105000"/>
              </a:lnSpc>
            </a:pPr>
            <a:r>
              <a:rPr lang="fr-FR" sz="2200" dirty="0">
                <a:latin typeface="Arial" panose="020B0604020202020204" pitchFamily="34" charset="0"/>
                <a:cs typeface="Arial" panose="020B0604020202020204" pitchFamily="34" charset="0"/>
              </a:rPr>
              <a:t>Score 90% sur le post-test</a:t>
            </a:r>
            <a:endParaRPr lang="en-US" sz="2200" dirty="0">
              <a:latin typeface="Arial" panose="020B0604020202020204" pitchFamily="34" charset="0"/>
              <a:cs typeface="Arial" panose="020B0604020202020204" pitchFamily="34" charset="0"/>
            </a:endParaRPr>
          </a:p>
          <a:p>
            <a:pPr>
              <a:lnSpc>
                <a:spcPct val="105000"/>
              </a:lnSpc>
            </a:pPr>
            <a:r>
              <a:rPr lang="fr-FR" sz="2200" dirty="0">
                <a:latin typeface="Arial" panose="020B0604020202020204" pitchFamily="34" charset="0"/>
                <a:cs typeface="Arial" panose="020B0604020202020204" pitchFamily="34" charset="0"/>
              </a:rPr>
              <a:t>Soumettez une vidéo de vous-même en utilisant les compétences LIVES pour examen ou démontrez vos compétences LIVES via un jeu de rôle (lors d'un appel téléphonique)</a:t>
            </a:r>
            <a:endParaRPr lang="en-US" sz="2200" dirty="0">
              <a:latin typeface="Arial" panose="020B0604020202020204" pitchFamily="34" charset="0"/>
              <a:cs typeface="Arial" panose="020B0604020202020204" pitchFamily="34" charset="0"/>
            </a:endParaRPr>
          </a:p>
          <a:p>
            <a:pPr marL="0" indent="0">
              <a:lnSpc>
                <a:spcPct val="105000"/>
              </a:lnSpc>
              <a:buNone/>
            </a:pPr>
            <a:r>
              <a:rPr lang="fr-FR" sz="2200" b="1" dirty="0">
                <a:latin typeface="Arial" panose="020B0604020202020204" pitchFamily="34" charset="0"/>
                <a:cs typeface="Arial" panose="020B0604020202020204" pitchFamily="34" charset="0"/>
              </a:rPr>
              <a:t>Tous les participants, tout au long de la formation, doivent donner la priorité à leur santé mentale et à leur bien-être</a:t>
            </a:r>
            <a:r>
              <a:rPr lang="en-US" sz="2200" b="1" dirty="0">
                <a:latin typeface="Arial" panose="020B0604020202020204" pitchFamily="34" charset="0"/>
                <a:cs typeface="Arial" panose="020B0604020202020204" pitchFamily="34" charset="0"/>
              </a:rPr>
              <a:t>.</a:t>
            </a:r>
          </a:p>
          <a:p>
            <a:pPr>
              <a:lnSpc>
                <a:spcPct val="105000"/>
              </a:lnSpc>
            </a:pPr>
            <a:endParaRPr lang="en-US" dirty="0"/>
          </a:p>
        </p:txBody>
      </p:sp>
    </p:spTree>
    <p:extLst>
      <p:ext uri="{BB962C8B-B14F-4D97-AF65-F5344CB8AC3E}">
        <p14:creationId xmlns:p14="http://schemas.microsoft.com/office/powerpoint/2010/main" val="1857395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08672"/>
            <a:ext cx="10515600" cy="519362"/>
          </a:xfrm>
        </p:spPr>
        <p:txBody>
          <a:bodyPr>
            <a:normAutofit fontScale="90000"/>
          </a:bodyPr>
          <a:lstStyle/>
          <a:p>
            <a:r>
              <a:rPr lang="en-US" dirty="0"/>
              <a:t>Assistance </a:t>
            </a:r>
            <a:r>
              <a:rPr lang="en-US" dirty="0" err="1"/>
              <a:t>d’urgence</a:t>
            </a:r>
            <a:endParaRPr lang="en-US"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ooter Placeholder 3">
            <a:extLst>
              <a:ext uri="{FF2B5EF4-FFF2-40B4-BE49-F238E27FC236}">
                <a16:creationId xmlns:a16="http://schemas.microsoft.com/office/drawing/2014/main" id="{F051A67A-08EC-4079-BBC8-8DC5E56FB43C}"/>
              </a:ext>
            </a:extLst>
          </p:cNvPr>
          <p:cNvSpPr txBox="1">
            <a:spLocks/>
          </p:cNvSpPr>
          <p:nvPr/>
        </p:nvSpPr>
        <p:spPr>
          <a:xfrm>
            <a:off x="6858659" y="6276279"/>
            <a:ext cx="5333341" cy="523306"/>
          </a:xfrm>
          <a:ln w="19050">
            <a:solidFill>
              <a:schemeClr val="accent4">
                <a:lumMod val="75000"/>
              </a:schemeClr>
            </a:solidFill>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50" dirty="0">
                <a:latin typeface="+mj-lt"/>
              </a:rPr>
              <a:t>Source: OMS, 2014. </a:t>
            </a:r>
            <a:r>
              <a:rPr lang="fr-FR" sz="1050" dirty="0">
                <a:latin typeface="+mj-lt"/>
              </a:rPr>
              <a:t>Soins de santé pour les femmes victimes d’actes de violence commis par un partenaire intime ou d’actes de violence sexuelle : </a:t>
            </a:r>
            <a:r>
              <a:rPr lang="en-US" sz="1050" dirty="0">
                <a:latin typeface="+mj-lt"/>
              </a:rPr>
              <a:t>Manuel </a:t>
            </a:r>
            <a:r>
              <a:rPr lang="en-US" sz="1050" dirty="0" err="1">
                <a:latin typeface="+mj-lt"/>
              </a:rPr>
              <a:t>clinique</a:t>
            </a:r>
            <a:r>
              <a:rPr lang="en-US" sz="1050" dirty="0">
                <a:latin typeface="+mj-lt"/>
              </a:rPr>
              <a:t>.</a:t>
            </a:r>
          </a:p>
        </p:txBody>
      </p:sp>
      <p:graphicFrame>
        <p:nvGraphicFramePr>
          <p:cNvPr id="5" name="Table 4">
            <a:extLst>
              <a:ext uri="{FF2B5EF4-FFF2-40B4-BE49-F238E27FC236}">
                <a16:creationId xmlns:a16="http://schemas.microsoft.com/office/drawing/2014/main" id="{1F4DFCAF-A5CA-4A45-98B5-60046E50E31B}"/>
              </a:ext>
            </a:extLst>
          </p:cNvPr>
          <p:cNvGraphicFramePr>
            <a:graphicFrameLocks noGrp="1"/>
          </p:cNvGraphicFramePr>
          <p:nvPr>
            <p:extLst>
              <p:ext uri="{D42A27DB-BD31-4B8C-83A1-F6EECF244321}">
                <p14:modId xmlns:p14="http://schemas.microsoft.com/office/powerpoint/2010/main" val="3558763397"/>
              </p:ext>
            </p:extLst>
          </p:nvPr>
        </p:nvGraphicFramePr>
        <p:xfrm>
          <a:off x="509477" y="976368"/>
          <a:ext cx="6077691" cy="5704840"/>
        </p:xfrm>
        <a:graphic>
          <a:graphicData uri="http://schemas.openxmlformats.org/drawingml/2006/table">
            <a:tbl>
              <a:tblPr firstRow="1" bandRow="1">
                <a:tableStyleId>{5C22544A-7EE6-4342-B048-85BDC9FD1C3A}</a:tableStyleId>
              </a:tblPr>
              <a:tblGrid>
                <a:gridCol w="1936011">
                  <a:extLst>
                    <a:ext uri="{9D8B030D-6E8A-4147-A177-3AD203B41FA5}">
                      <a16:colId xmlns:a16="http://schemas.microsoft.com/office/drawing/2014/main" val="1756839787"/>
                    </a:ext>
                  </a:extLst>
                </a:gridCol>
                <a:gridCol w="4141680">
                  <a:extLst>
                    <a:ext uri="{9D8B030D-6E8A-4147-A177-3AD203B41FA5}">
                      <a16:colId xmlns:a16="http://schemas.microsoft.com/office/drawing/2014/main" val="2373836967"/>
                    </a:ext>
                  </a:extLst>
                </a:gridCol>
              </a:tblGrid>
              <a:tr h="370840">
                <a:tc>
                  <a:txBody>
                    <a:bodyPr/>
                    <a:lstStyle/>
                    <a:p>
                      <a:r>
                        <a:rPr lang="en-US" dirty="0" err="1"/>
                        <a:t>Tâche</a:t>
                      </a:r>
                      <a:endParaRPr lang="en-US" dirty="0"/>
                    </a:p>
                  </a:txBody>
                  <a:tcPr>
                    <a:lnL w="12700" cmpd="sng">
                      <a:noFill/>
                    </a:lnL>
                    <a:lnR w="6350" cap="flat" cmpd="sng" algn="ctr">
                      <a:solidFill>
                        <a:schemeClr val="accent6"/>
                      </a:solidFill>
                      <a:prstDash val="solid"/>
                      <a:round/>
                      <a:headEnd type="none" w="med" len="med"/>
                      <a:tailEnd type="none" w="med" len="med"/>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Explication</a:t>
                      </a:r>
                    </a:p>
                  </a:txBody>
                  <a:tcPr>
                    <a:lnL w="6350" cap="flat" cmpd="sng" algn="ctr">
                      <a:solidFill>
                        <a:schemeClr val="accent6"/>
                      </a:solidFill>
                      <a:prstDash val="solid"/>
                      <a:round/>
                      <a:headEnd type="none" w="med" len="med"/>
                      <a:tailEnd type="none" w="med" len="med"/>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337047"/>
                  </a:ext>
                </a:extLst>
              </a:tr>
              <a:tr h="370840">
                <a:tc>
                  <a:txBody>
                    <a:bodyPr/>
                    <a:lstStyle/>
                    <a:p>
                      <a:r>
                        <a:rPr lang="en-US" sz="2000" b="0" dirty="0" err="1">
                          <a:solidFill>
                            <a:schemeClr val="tx1"/>
                          </a:solidFill>
                        </a:rPr>
                        <a:t>Ecouter</a:t>
                      </a:r>
                      <a:r>
                        <a:rPr lang="en-US" sz="2000" b="0" baseline="0" dirty="0">
                          <a:solidFill>
                            <a:schemeClr val="tx1"/>
                          </a:solidFill>
                        </a:rPr>
                        <a:t> </a:t>
                      </a:r>
                      <a:endParaRPr lang="en-US" sz="2000" b="0" dirty="0">
                        <a:solidFill>
                          <a:schemeClr val="tx1"/>
                        </a:solidFill>
                        <a:latin typeface="Arial" panose="020B0604020202020204" pitchFamily="34" charset="0"/>
                      </a:endParaRPr>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Écouter attentivement avec empathie et sans porter de jugement</a:t>
                      </a:r>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20810"/>
                  </a:ext>
                </a:extLst>
              </a:tr>
              <a:tr h="370840">
                <a:tc>
                  <a:txBody>
                    <a:bodyPr/>
                    <a:lstStyle/>
                    <a:p>
                      <a:r>
                        <a:rPr lang="fr-FR" sz="2000" b="0" dirty="0">
                          <a:solidFill>
                            <a:schemeClr val="tx1"/>
                          </a:solidFill>
                        </a:rPr>
                        <a:t>S'enquérir des besoins et des préoccupations </a:t>
                      </a:r>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Évaluer et répondre à divers besoins et préoccupations - émotionnels, physiques, sociaux, de sécurité</a:t>
                      </a:r>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8439156"/>
                  </a:ext>
                </a:extLst>
              </a:tr>
              <a:tr h="876414">
                <a:tc>
                  <a:txBody>
                    <a:bodyPr/>
                    <a:lstStyle/>
                    <a:p>
                      <a:r>
                        <a:rPr lang="en-US" sz="2000" b="0" dirty="0" err="1">
                          <a:solidFill>
                            <a:schemeClr val="tx1"/>
                          </a:solidFill>
                        </a:rPr>
                        <a:t>Valider</a:t>
                      </a:r>
                      <a:r>
                        <a:rPr lang="en-US" sz="2000" b="0" dirty="0">
                          <a:solidFill>
                            <a:schemeClr val="tx1"/>
                          </a:solidFill>
                        </a:rPr>
                        <a:t> </a:t>
                      </a:r>
                      <a:r>
                        <a:rPr lang="en-US" sz="2000" b="0" dirty="0" err="1">
                          <a:solidFill>
                            <a:schemeClr val="tx1"/>
                          </a:solidFill>
                        </a:rPr>
                        <a:t>leurs</a:t>
                      </a:r>
                      <a:r>
                        <a:rPr lang="en-US" sz="2000" b="0" dirty="0">
                          <a:solidFill>
                            <a:schemeClr val="tx1"/>
                          </a:solidFill>
                        </a:rPr>
                        <a:t> experiences </a:t>
                      </a:r>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Montrer que vous croyez et comprenez, assurez aux victimes qu'elles ne sont pas à blâmer</a:t>
                      </a:r>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8916490"/>
                  </a:ext>
                </a:extLst>
              </a:tr>
              <a:tr h="370840">
                <a:tc>
                  <a:txBody>
                    <a:bodyPr/>
                    <a:lstStyle/>
                    <a:p>
                      <a:r>
                        <a:rPr lang="en-US" sz="2000" b="0" dirty="0">
                          <a:solidFill>
                            <a:schemeClr val="tx1"/>
                          </a:solidFill>
                        </a:rPr>
                        <a:t>Renforcer la </a:t>
                      </a:r>
                      <a:r>
                        <a:rPr lang="en-US" sz="2000" b="0" dirty="0" err="1">
                          <a:solidFill>
                            <a:schemeClr val="tx1"/>
                          </a:solidFill>
                        </a:rPr>
                        <a:t>sécurité</a:t>
                      </a:r>
                      <a:r>
                        <a:rPr lang="en-US" sz="2000" b="0" dirty="0">
                          <a:solidFill>
                            <a:schemeClr val="tx1"/>
                          </a:solidFill>
                        </a:rPr>
                        <a:t> </a:t>
                      </a:r>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Discuter d'un plan visant à protéger la victime contre d'autres préjudices si la violence se reproduit</a:t>
                      </a:r>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38809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rPr>
                        <a:t>Assister </a:t>
                      </a:r>
                      <a:endParaRPr lang="en-US" sz="2000" b="0" kern="1200" dirty="0">
                        <a:solidFill>
                          <a:schemeClr val="tx1"/>
                        </a:solidFill>
                        <a:latin typeface="+mn-lt"/>
                        <a:ea typeface="+mn-ea"/>
                        <a:cs typeface="+mn-cs"/>
                      </a:endParaRPr>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sysClr val="windowText" lastClr="000000"/>
                          </a:solidFill>
                        </a:rPr>
                        <a:t>Aider la victime à entrer en contact avec des services supplémentaires</a:t>
                      </a:r>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4941564"/>
                  </a:ext>
                </a:extLst>
              </a:tr>
            </a:tbl>
          </a:graphicData>
        </a:graphic>
      </p:graphicFrame>
      <p:pic>
        <p:nvPicPr>
          <p:cNvPr id="7" name="Picture 6">
            <a:extLst>
              <a:ext uri="{FF2B5EF4-FFF2-40B4-BE49-F238E27FC236}">
                <a16:creationId xmlns:a16="http://schemas.microsoft.com/office/drawing/2014/main" id="{239C38A9-36B2-4100-95B5-113B1499C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2859" y="983033"/>
            <a:ext cx="4744288" cy="5131691"/>
          </a:xfrm>
          <a:prstGeom prst="rect">
            <a:avLst/>
          </a:prstGeom>
        </p:spPr>
      </p:pic>
      <p:cxnSp>
        <p:nvCxnSpPr>
          <p:cNvPr id="8" name="Straight Arrow Connector 7"/>
          <p:cNvCxnSpPr>
            <a:cxnSpLocks/>
          </p:cNvCxnSpPr>
          <p:nvPr/>
        </p:nvCxnSpPr>
        <p:spPr>
          <a:xfrm>
            <a:off x="1594884" y="1562986"/>
            <a:ext cx="7472916" cy="707612"/>
          </a:xfrm>
          <a:prstGeom prst="straightConnector1">
            <a:avLst/>
          </a:prstGeom>
          <a:ln w="19050">
            <a:solidFill>
              <a:srgbClr val="BC171D">
                <a:alpha val="60000"/>
              </a:srgbClr>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p:cNvCxnSpPr>
          <p:nvPr/>
        </p:nvCxnSpPr>
        <p:spPr>
          <a:xfrm flipV="1">
            <a:off x="1679575" y="4840085"/>
            <a:ext cx="7388225" cy="1422973"/>
          </a:xfrm>
          <a:prstGeom prst="straightConnector1">
            <a:avLst/>
          </a:prstGeom>
          <a:ln w="19050">
            <a:solidFill>
              <a:srgbClr val="BC171D">
                <a:alpha val="60000"/>
              </a:srgbClr>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a:xfrm flipV="1">
            <a:off x="2136775" y="4212372"/>
            <a:ext cx="6931025" cy="627712"/>
          </a:xfrm>
          <a:prstGeom prst="straightConnector1">
            <a:avLst/>
          </a:prstGeom>
          <a:ln w="19050">
            <a:solidFill>
              <a:srgbClr val="BC171D">
                <a:alpha val="60000"/>
              </a:srgb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cxnSpLocks/>
          </p:cNvCxnSpPr>
          <p:nvPr/>
        </p:nvCxnSpPr>
        <p:spPr>
          <a:xfrm flipV="1">
            <a:off x="2136775" y="3584659"/>
            <a:ext cx="6931025" cy="375032"/>
          </a:xfrm>
          <a:prstGeom prst="straightConnector1">
            <a:avLst/>
          </a:prstGeom>
          <a:ln w="19050">
            <a:solidFill>
              <a:srgbClr val="BC171D">
                <a:alpha val="60000"/>
              </a:srgb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cxnSpLocks/>
          </p:cNvCxnSpPr>
          <p:nvPr/>
        </p:nvCxnSpPr>
        <p:spPr>
          <a:xfrm>
            <a:off x="2307265" y="2604977"/>
            <a:ext cx="6760535" cy="293334"/>
          </a:xfrm>
          <a:prstGeom prst="straightConnector1">
            <a:avLst/>
          </a:prstGeom>
          <a:ln w="19050">
            <a:solidFill>
              <a:srgbClr val="BC171D">
                <a:alpha val="60000"/>
              </a:srgb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6835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t>Écouter attentivement avec empathie et sans porter de jugement</a:t>
            </a:r>
            <a:endParaRPr lang="en-US" b="1" noProof="0" dirty="0"/>
          </a:p>
        </p:txBody>
      </p:sp>
      <p:sp>
        <p:nvSpPr>
          <p:cNvPr id="10" name="Text Placeholder 9"/>
          <p:cNvSpPr>
            <a:spLocks noGrp="1"/>
          </p:cNvSpPr>
          <p:nvPr>
            <p:ph idx="1"/>
          </p:nvPr>
        </p:nvSpPr>
        <p:spPr/>
        <p:txBody>
          <a:bodyPr/>
          <a:lstStyle/>
          <a:p>
            <a:pPr marL="0" indent="0">
              <a:buNone/>
            </a:pPr>
            <a:r>
              <a:rPr lang="fr-FR" dirty="0"/>
              <a:t>Objectif :</a:t>
            </a:r>
          </a:p>
          <a:p>
            <a:pPr marL="0" indent="0">
              <a:buNone/>
            </a:pPr>
            <a:r>
              <a:rPr lang="fr-FR" dirty="0"/>
              <a:t>Donnez au survivant une chance de partager ses expériences dans un lieu sûr et privé à une personne attentionnée qui souhaite l'aider.</a:t>
            </a:r>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2844253" y="90158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8" name="Footer Placeholder 3">
            <a:extLst>
              <a:ext uri="{FF2B5EF4-FFF2-40B4-BE49-F238E27FC236}">
                <a16:creationId xmlns:a16="http://schemas.microsoft.com/office/drawing/2014/main" id="{52F30B10-9732-44E1-BF22-C7583D6A684E}"/>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524550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1253"/>
            <a:ext cx="9709298" cy="800039"/>
          </a:xfrm>
        </p:spPr>
        <p:txBody>
          <a:bodyPr>
            <a:normAutofit fontScale="90000"/>
          </a:bodyPr>
          <a:lstStyle/>
          <a:p>
            <a:r>
              <a:rPr lang="fr-FR" b="1" dirty="0"/>
              <a:t>Activité L : Les compétences d'un bon écoutant</a:t>
            </a:r>
            <a:endParaRPr lang="en-US" b="1" dirty="0"/>
          </a:p>
        </p:txBody>
      </p:sp>
      <p:sp>
        <p:nvSpPr>
          <p:cNvPr id="3" name="Text Placeholder 2"/>
          <p:cNvSpPr>
            <a:spLocks noGrp="1"/>
          </p:cNvSpPr>
          <p:nvPr>
            <p:ph idx="1"/>
          </p:nvPr>
        </p:nvSpPr>
        <p:spPr>
          <a:xfrm>
            <a:off x="838200" y="1494001"/>
            <a:ext cx="8543925" cy="4932746"/>
          </a:xfrm>
        </p:spPr>
        <p:txBody>
          <a:bodyPr>
            <a:normAutofit fontScale="92500" lnSpcReduction="20000"/>
          </a:bodyPr>
          <a:lstStyle/>
          <a:p>
            <a:pPr marL="0" indent="0">
              <a:lnSpc>
                <a:spcPct val="105000"/>
              </a:lnSpc>
              <a:buNone/>
            </a:pPr>
            <a:r>
              <a:rPr lang="fr-FR" b="1" dirty="0"/>
              <a:t>Scénario</a:t>
            </a:r>
          </a:p>
          <a:p>
            <a:pPr marL="0" indent="0">
              <a:lnSpc>
                <a:spcPct val="105000"/>
              </a:lnSpc>
              <a:buNone/>
            </a:pPr>
            <a:r>
              <a:rPr lang="fr-FR" dirty="0"/>
              <a:t>Vous avez eu une mauvaise journée. Votre sœur est malade et ses enfants sont chez vous. Vous avez un travail supplémentaire pour l'aider à payer ses frais médicaux. Vous êtes épuisé et votre travail en a souffert. Votre chef de service vous a dit que vous n'étiez pas suffisamment performant. Vous avez également dû payer des frais sur votre facture de téléphone aujourd'hui parce que votre paiement était en retard. </a:t>
            </a:r>
          </a:p>
          <a:p>
            <a:pPr marL="0" indent="0">
              <a:lnSpc>
                <a:spcPct val="105000"/>
              </a:lnSpc>
              <a:buNone/>
            </a:pPr>
            <a:r>
              <a:rPr lang="fr-FR" dirty="0"/>
              <a:t>Discussion :</a:t>
            </a:r>
          </a:p>
          <a:p>
            <a:pPr marL="339725" lvl="1">
              <a:lnSpc>
                <a:spcPct val="105000"/>
              </a:lnSpc>
              <a:buFont typeface="Arial" panose="020B0604020202020204" pitchFamily="34" charset="0"/>
              <a:buChar char="•"/>
            </a:pPr>
            <a:r>
              <a:rPr lang="fr-FR" dirty="0"/>
              <a:t>À qui parleriez-vous de votre journée ?</a:t>
            </a:r>
          </a:p>
          <a:p>
            <a:pPr marL="339725" lvl="1">
              <a:lnSpc>
                <a:spcPct val="105000"/>
              </a:lnSpc>
              <a:buFont typeface="Arial" panose="020B0604020202020204" pitchFamily="34" charset="0"/>
              <a:buChar char="•"/>
            </a:pPr>
            <a:r>
              <a:rPr lang="fr-FR" dirty="0"/>
              <a:t>Pourquoi choisiriez-vous cette personne ?</a:t>
            </a:r>
          </a:p>
        </p:txBody>
      </p:sp>
      <p:sp>
        <p:nvSpPr>
          <p:cNvPr id="4" name="Star: 5 Points 3">
            <a:extLst>
              <a:ext uri="{FF2B5EF4-FFF2-40B4-BE49-F238E27FC236}">
                <a16:creationId xmlns:a16="http://schemas.microsoft.com/office/drawing/2014/main" id="{A8118E5B-EE2A-4C4B-BA6F-E690FCEAF6D8}"/>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33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0874"/>
            <a:ext cx="10515600" cy="678569"/>
          </a:xfrm>
        </p:spPr>
        <p:txBody>
          <a:bodyPr>
            <a:normAutofit/>
          </a:bodyPr>
          <a:lstStyle/>
          <a:p>
            <a:r>
              <a:rPr lang="fr-FR" b="1" dirty="0"/>
              <a:t>L’écoute : les choses à faire et à ne pas faire</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758181750"/>
              </p:ext>
            </p:extLst>
          </p:nvPr>
        </p:nvGraphicFramePr>
        <p:xfrm>
          <a:off x="985286" y="1134760"/>
          <a:ext cx="10109303" cy="5523854"/>
        </p:xfrm>
        <a:graphic>
          <a:graphicData uri="http://schemas.openxmlformats.org/drawingml/2006/table">
            <a:tbl>
              <a:tblPr firstRow="1" bandRow="1">
                <a:tableStyleId>{5C22544A-7EE6-4342-B048-85BDC9FD1C3A}</a:tableStyleId>
              </a:tblPr>
              <a:tblGrid>
                <a:gridCol w="4926416">
                  <a:extLst>
                    <a:ext uri="{9D8B030D-6E8A-4147-A177-3AD203B41FA5}">
                      <a16:colId xmlns:a16="http://schemas.microsoft.com/office/drawing/2014/main" val="20000"/>
                    </a:ext>
                  </a:extLst>
                </a:gridCol>
                <a:gridCol w="5182887">
                  <a:extLst>
                    <a:ext uri="{9D8B030D-6E8A-4147-A177-3AD203B41FA5}">
                      <a16:colId xmlns:a16="http://schemas.microsoft.com/office/drawing/2014/main" val="20001"/>
                    </a:ext>
                  </a:extLst>
                </a:gridCol>
              </a:tblGrid>
              <a:tr h="548640">
                <a:tc>
                  <a:txBody>
                    <a:bodyPr/>
                    <a:lstStyle/>
                    <a:p>
                      <a:pPr algn="ctr"/>
                      <a:r>
                        <a:rPr lang="en-US" sz="2600" dirty="0" err="1"/>
                        <a:t>L’écoutant</a:t>
                      </a:r>
                      <a:r>
                        <a:rPr lang="en-US" sz="2600" baseline="0" dirty="0"/>
                        <a:t> </a:t>
                      </a:r>
                      <a:r>
                        <a:rPr lang="en-US" sz="2600" dirty="0"/>
                        <a:t>doit</a:t>
                      </a:r>
                    </a:p>
                  </a:txBody>
                  <a:tcPr/>
                </a:tc>
                <a:tc>
                  <a:txBody>
                    <a:bodyPr/>
                    <a:lstStyle/>
                    <a:p>
                      <a:pPr algn="ctr"/>
                      <a:r>
                        <a:rPr lang="en-US" sz="2600" dirty="0" err="1"/>
                        <a:t>L‘écoutant</a:t>
                      </a:r>
                      <a:r>
                        <a:rPr lang="en-US" sz="2600" dirty="0"/>
                        <a:t> </a:t>
                      </a:r>
                      <a:r>
                        <a:rPr lang="en-US" sz="2600" dirty="0" err="1"/>
                        <a:t>doit</a:t>
                      </a:r>
                      <a:r>
                        <a:rPr lang="en-US" sz="2600" dirty="0"/>
                        <a:t> </a:t>
                      </a:r>
                      <a:r>
                        <a:rPr lang="en-US" sz="2600" dirty="0" err="1"/>
                        <a:t>s'abstenir</a:t>
                      </a:r>
                      <a:r>
                        <a:rPr lang="en-US" sz="2600" dirty="0"/>
                        <a:t> de</a:t>
                      </a:r>
                    </a:p>
                  </a:txBody>
                  <a:tcPr/>
                </a:tc>
                <a:extLst>
                  <a:ext uri="{0D108BD9-81ED-4DB2-BD59-A6C34878D82A}">
                    <a16:rowId xmlns:a16="http://schemas.microsoft.com/office/drawing/2014/main" val="10000"/>
                  </a:ext>
                </a:extLst>
              </a:tr>
              <a:tr h="4975214">
                <a:tc>
                  <a:txBody>
                    <a:bodyPr/>
                    <a:lstStyle/>
                    <a:p>
                      <a:endParaRPr lang="en-US" sz="2200" dirty="0"/>
                    </a:p>
                  </a:txBody>
                  <a:tcPr/>
                </a:tc>
                <a:tc>
                  <a:txBody>
                    <a:bodyPr/>
                    <a:lstStyle/>
                    <a:p>
                      <a:endParaRPr lang="en-US" sz="2100" dirty="0"/>
                    </a:p>
                  </a:txBody>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27352B77-755E-4272-BC89-E412B8604937}"/>
              </a:ext>
            </a:extLst>
          </p:cNvPr>
          <p:cNvSpPr/>
          <p:nvPr/>
        </p:nvSpPr>
        <p:spPr>
          <a:xfrm>
            <a:off x="1097411" y="1710422"/>
            <a:ext cx="4495315" cy="487253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225425" indent="-225425">
              <a:lnSpc>
                <a:spcPct val="95000"/>
              </a:lnSpc>
              <a:spcAft>
                <a:spcPts val="600"/>
              </a:spcAft>
              <a:buFont typeface="Arial" panose="020B0604020202020204" pitchFamily="34" charset="0"/>
              <a:buChar char="•"/>
            </a:pPr>
            <a:r>
              <a:rPr lang="fr-FR" sz="2100" dirty="0"/>
              <a:t>Être patient et calme</a:t>
            </a:r>
          </a:p>
          <a:p>
            <a:pPr marL="225425" indent="-225425">
              <a:lnSpc>
                <a:spcPct val="95000"/>
              </a:lnSpc>
              <a:spcAft>
                <a:spcPts val="600"/>
              </a:spcAft>
              <a:buFont typeface="Arial" panose="020B0604020202020204" pitchFamily="34" charset="0"/>
              <a:buChar char="•"/>
            </a:pPr>
            <a:r>
              <a:rPr lang="fr-FR" sz="2100" dirty="0"/>
              <a:t>Faire savoir au client qu'il est à son écoute (hocher la tête, établir un contact visuel, etc.)</a:t>
            </a:r>
          </a:p>
          <a:p>
            <a:pPr marL="225425" indent="-225425">
              <a:lnSpc>
                <a:spcPct val="95000"/>
              </a:lnSpc>
              <a:spcAft>
                <a:spcPts val="600"/>
              </a:spcAft>
              <a:buFont typeface="Arial" panose="020B0604020202020204" pitchFamily="34" charset="0"/>
              <a:buChar char="•"/>
            </a:pPr>
            <a:r>
              <a:rPr lang="fr-FR" sz="2100" dirty="0"/>
              <a:t>Reconnaître comment le client </a:t>
            </a:r>
            <a:br>
              <a:rPr lang="fr-FR" sz="2100" dirty="0"/>
            </a:br>
            <a:r>
              <a:rPr lang="fr-FR" sz="2100" dirty="0"/>
              <a:t>se sent</a:t>
            </a:r>
          </a:p>
          <a:p>
            <a:pPr marL="225425" indent="-225425">
              <a:lnSpc>
                <a:spcPct val="95000"/>
              </a:lnSpc>
              <a:spcAft>
                <a:spcPts val="600"/>
              </a:spcAft>
              <a:buFont typeface="Arial" panose="020B0604020202020204" pitchFamily="34" charset="0"/>
              <a:buChar char="•"/>
            </a:pPr>
            <a:r>
              <a:rPr lang="fr-FR" sz="2100" dirty="0"/>
              <a:t>Laisser le client raconter l'histoire à son propre rythme</a:t>
            </a:r>
          </a:p>
          <a:p>
            <a:pPr marL="225425" indent="-225425">
              <a:lnSpc>
                <a:spcPct val="95000"/>
              </a:lnSpc>
              <a:spcAft>
                <a:spcPts val="600"/>
              </a:spcAft>
              <a:buFont typeface="Arial" panose="020B0604020202020204" pitchFamily="34" charset="0"/>
              <a:buChar char="•"/>
            </a:pPr>
            <a:r>
              <a:rPr lang="fr-FR" sz="2100" dirty="0"/>
              <a:t>Encourager le client à partager ses expériences</a:t>
            </a:r>
          </a:p>
          <a:p>
            <a:pPr marL="225425" indent="-225425">
              <a:lnSpc>
                <a:spcPct val="95000"/>
              </a:lnSpc>
              <a:spcAft>
                <a:spcPts val="600"/>
              </a:spcAft>
              <a:buFont typeface="Arial" panose="020B0604020202020204" pitchFamily="34" charset="0"/>
              <a:buChar char="•"/>
            </a:pPr>
            <a:r>
              <a:rPr lang="fr-FR" sz="2100" dirty="0"/>
              <a:t>Donner au client le temps de réfléchir</a:t>
            </a:r>
          </a:p>
          <a:p>
            <a:pPr marL="225425" indent="-225425">
              <a:lnSpc>
                <a:spcPct val="95000"/>
              </a:lnSpc>
              <a:spcAft>
                <a:spcPts val="600"/>
              </a:spcAft>
              <a:buFont typeface="Arial" panose="020B0604020202020204" pitchFamily="34" charset="0"/>
              <a:buChar char="•"/>
            </a:pPr>
            <a:r>
              <a:rPr lang="fr-FR" sz="2100" dirty="0"/>
              <a:t>Rester concentré sur le client</a:t>
            </a:r>
          </a:p>
          <a:p>
            <a:pPr marL="225425" indent="-225425">
              <a:lnSpc>
                <a:spcPct val="95000"/>
              </a:lnSpc>
              <a:spcAft>
                <a:spcPts val="600"/>
              </a:spcAft>
              <a:buFont typeface="Arial" panose="020B0604020202020204" pitchFamily="34" charset="0"/>
              <a:buChar char="•"/>
            </a:pPr>
            <a:r>
              <a:rPr lang="fr-FR" sz="2100" b="1" dirty="0"/>
              <a:t>Respecter les souhaits du client</a:t>
            </a:r>
            <a:endParaRPr lang="en-US" sz="2100" b="1" dirty="0">
              <a:solidFill>
                <a:schemeClr val="bg1"/>
              </a:solidFill>
            </a:endParaRPr>
          </a:p>
        </p:txBody>
      </p:sp>
      <p:sp>
        <p:nvSpPr>
          <p:cNvPr id="5" name="Rectangle 4">
            <a:extLst>
              <a:ext uri="{FF2B5EF4-FFF2-40B4-BE49-F238E27FC236}">
                <a16:creationId xmlns:a16="http://schemas.microsoft.com/office/drawing/2014/main" id="{4A0B0D81-9CD0-4214-80DE-3E1A99DE0ADC}"/>
              </a:ext>
            </a:extLst>
          </p:cNvPr>
          <p:cNvSpPr/>
          <p:nvPr/>
        </p:nvSpPr>
        <p:spPr>
          <a:xfrm>
            <a:off x="6032202" y="1709007"/>
            <a:ext cx="4761927" cy="487395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225425" indent="-225425">
              <a:lnSpc>
                <a:spcPct val="95000"/>
              </a:lnSpc>
              <a:spcAft>
                <a:spcPts val="600"/>
              </a:spcAft>
              <a:buFont typeface="Arial" panose="020B0604020202020204" pitchFamily="34" charset="0"/>
              <a:buChar char="•"/>
            </a:pPr>
            <a:r>
              <a:rPr lang="fr-FR" sz="2100" dirty="0"/>
              <a:t>Faire pression sur le client </a:t>
            </a:r>
          </a:p>
          <a:p>
            <a:pPr marL="225425" indent="-225425">
              <a:lnSpc>
                <a:spcPct val="95000"/>
              </a:lnSpc>
              <a:spcAft>
                <a:spcPts val="600"/>
              </a:spcAft>
              <a:buFont typeface="Arial" panose="020B0604020202020204" pitchFamily="34" charset="0"/>
              <a:buChar char="•"/>
            </a:pPr>
            <a:r>
              <a:rPr lang="fr-FR" sz="2100" dirty="0"/>
              <a:t>Regarder sur sa montre ou sembler distrait</a:t>
            </a:r>
          </a:p>
          <a:p>
            <a:pPr marL="225425" indent="-225425">
              <a:lnSpc>
                <a:spcPct val="95000"/>
              </a:lnSpc>
              <a:spcAft>
                <a:spcPts val="600"/>
              </a:spcAft>
              <a:buFont typeface="Arial" panose="020B0604020202020204" pitchFamily="34" charset="0"/>
              <a:buChar char="•"/>
            </a:pPr>
            <a:r>
              <a:rPr lang="fr-FR" sz="2100" dirty="0"/>
              <a:t>Juger le client</a:t>
            </a:r>
          </a:p>
          <a:p>
            <a:pPr marL="225425" indent="-225425">
              <a:lnSpc>
                <a:spcPct val="95000"/>
              </a:lnSpc>
              <a:spcAft>
                <a:spcPts val="600"/>
              </a:spcAft>
              <a:buFont typeface="Arial" panose="020B0604020202020204" pitchFamily="34" charset="0"/>
              <a:buChar char="•"/>
            </a:pPr>
            <a:r>
              <a:rPr lang="fr-FR" sz="2100" dirty="0"/>
              <a:t>Presser le client</a:t>
            </a:r>
          </a:p>
          <a:p>
            <a:pPr marL="225425" indent="-225425">
              <a:lnSpc>
                <a:spcPct val="95000"/>
              </a:lnSpc>
              <a:spcAft>
                <a:spcPts val="600"/>
              </a:spcAft>
              <a:buFont typeface="Arial" panose="020B0604020202020204" pitchFamily="34" charset="0"/>
              <a:buChar char="•"/>
            </a:pPr>
            <a:r>
              <a:rPr lang="fr-FR" sz="2100" dirty="0"/>
              <a:t>Supposer qu‘il sait mieux que quiconque</a:t>
            </a:r>
          </a:p>
          <a:p>
            <a:pPr marL="225425" indent="-225425">
              <a:lnSpc>
                <a:spcPct val="95000"/>
              </a:lnSpc>
              <a:spcAft>
                <a:spcPts val="600"/>
              </a:spcAft>
              <a:buFont typeface="Arial" panose="020B0604020202020204" pitchFamily="34" charset="0"/>
              <a:buChar char="•"/>
            </a:pPr>
            <a:r>
              <a:rPr lang="fr-FR" sz="2100" dirty="0"/>
              <a:t>L'interrompre</a:t>
            </a:r>
          </a:p>
          <a:p>
            <a:pPr marL="225425" indent="-225425">
              <a:lnSpc>
                <a:spcPct val="95000"/>
              </a:lnSpc>
              <a:spcAft>
                <a:spcPts val="600"/>
              </a:spcAft>
              <a:buFont typeface="Arial" panose="020B0604020202020204" pitchFamily="34" charset="0"/>
              <a:buChar char="•"/>
            </a:pPr>
            <a:r>
              <a:rPr lang="fr-FR" sz="2100" dirty="0"/>
              <a:t>Terminer les réflexions du client. </a:t>
            </a:r>
          </a:p>
          <a:p>
            <a:pPr marL="225425" indent="-225425">
              <a:lnSpc>
                <a:spcPct val="95000"/>
              </a:lnSpc>
              <a:spcAft>
                <a:spcPts val="600"/>
              </a:spcAft>
              <a:buFont typeface="Arial" panose="020B0604020202020204" pitchFamily="34" charset="0"/>
              <a:buChar char="•"/>
            </a:pPr>
            <a:r>
              <a:rPr lang="fr-FR" sz="2100" dirty="0"/>
              <a:t>Raconter au client ses propres problèmes ou ceux de quelqu'un d'autre</a:t>
            </a:r>
          </a:p>
          <a:p>
            <a:pPr marL="225425" indent="-225425">
              <a:lnSpc>
                <a:spcPct val="95000"/>
              </a:lnSpc>
              <a:spcAft>
                <a:spcPts val="600"/>
              </a:spcAft>
              <a:buFont typeface="Arial" panose="020B0604020202020204" pitchFamily="34" charset="0"/>
              <a:buChar char="•"/>
            </a:pPr>
            <a:r>
              <a:rPr lang="fr-FR" sz="2100" b="1" dirty="0"/>
              <a:t>Penser et agir comme s'il pouvait résoudre les problèmes du client</a:t>
            </a:r>
          </a:p>
        </p:txBody>
      </p:sp>
    </p:spTree>
    <p:extLst>
      <p:ext uri="{BB962C8B-B14F-4D97-AF65-F5344CB8AC3E}">
        <p14:creationId xmlns:p14="http://schemas.microsoft.com/office/powerpoint/2010/main" val="1827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t>S'enquérir des besoins et des préoccupations</a:t>
            </a:r>
            <a:endParaRPr lang="en-US" b="1" dirty="0"/>
          </a:p>
        </p:txBody>
      </p:sp>
      <p:sp>
        <p:nvSpPr>
          <p:cNvPr id="3" name="Content Placeholder 2"/>
          <p:cNvSpPr>
            <a:spLocks noGrp="1"/>
          </p:cNvSpPr>
          <p:nvPr>
            <p:ph idx="1"/>
          </p:nvPr>
        </p:nvSpPr>
        <p:spPr/>
        <p:txBody>
          <a:bodyPr/>
          <a:lstStyle/>
          <a:p>
            <a:pPr marL="0" indent="0">
              <a:buNone/>
            </a:pPr>
            <a:r>
              <a:rPr lang="fr-FR" dirty="0"/>
              <a:t>Objectif :</a:t>
            </a:r>
          </a:p>
          <a:p>
            <a:pPr marL="0" indent="0">
              <a:buNone/>
            </a:pPr>
            <a:r>
              <a:rPr lang="fr-FR" dirty="0"/>
              <a:t>Comprendre ce qui est le plus important pour le client. Respecter ses souhaits et répondre à ses besoins.</a:t>
            </a:r>
          </a:p>
        </p:txBody>
      </p:sp>
      <p:sp>
        <p:nvSpPr>
          <p:cNvPr id="4" name="Footer Placeholder 3">
            <a:extLst>
              <a:ext uri="{FF2B5EF4-FFF2-40B4-BE49-F238E27FC236}">
                <a16:creationId xmlns:a16="http://schemas.microsoft.com/office/drawing/2014/main" id="{9D92AC41-5B70-42EC-9D4E-8889BB68CDF7}"/>
              </a:ext>
            </a:extLst>
          </p:cNvPr>
          <p:cNvSpPr txBox="1">
            <a:spLocks/>
          </p:cNvSpPr>
          <p:nvPr/>
        </p:nvSpPr>
        <p:spPr>
          <a:xfrm>
            <a:off x="2105891" y="6285515"/>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806483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5855-E02C-4D95-93EF-25DB9E999F58}"/>
              </a:ext>
            </a:extLst>
          </p:cNvPr>
          <p:cNvSpPr>
            <a:spLocks noGrp="1"/>
          </p:cNvSpPr>
          <p:nvPr>
            <p:ph type="title"/>
          </p:nvPr>
        </p:nvSpPr>
        <p:spPr>
          <a:xfrm>
            <a:off x="601884" y="375843"/>
            <a:ext cx="10959253" cy="581088"/>
          </a:xfrm>
        </p:spPr>
        <p:txBody>
          <a:bodyPr>
            <a:noAutofit/>
          </a:bodyPr>
          <a:lstStyle/>
          <a:p>
            <a:r>
              <a:rPr lang="fr-FR" sz="2800" b="1" dirty="0"/>
              <a:t>Techniques pour s'enquérir des besoins et des préoccupations</a:t>
            </a:r>
            <a:endParaRPr lang="en-US" sz="2800" b="1" dirty="0"/>
          </a:p>
        </p:txBody>
      </p:sp>
      <p:graphicFrame>
        <p:nvGraphicFramePr>
          <p:cNvPr id="4" name="Table 3">
            <a:extLst>
              <a:ext uri="{FF2B5EF4-FFF2-40B4-BE49-F238E27FC236}">
                <a16:creationId xmlns:a16="http://schemas.microsoft.com/office/drawing/2014/main" id="{42BD995E-0E8F-4A65-8D88-AAB6345724B1}"/>
              </a:ext>
            </a:extLst>
          </p:cNvPr>
          <p:cNvGraphicFramePr>
            <a:graphicFrameLocks noGrp="1"/>
          </p:cNvGraphicFramePr>
          <p:nvPr>
            <p:extLst>
              <p:ext uri="{D42A27DB-BD31-4B8C-83A1-F6EECF244321}">
                <p14:modId xmlns:p14="http://schemas.microsoft.com/office/powerpoint/2010/main" val="705120611"/>
              </p:ext>
            </p:extLst>
          </p:nvPr>
        </p:nvGraphicFramePr>
        <p:xfrm>
          <a:off x="601884" y="1087197"/>
          <a:ext cx="10959253" cy="5394960"/>
        </p:xfrm>
        <a:graphic>
          <a:graphicData uri="http://schemas.openxmlformats.org/drawingml/2006/table">
            <a:tbl>
              <a:tblPr firstRow="1" bandRow="1">
                <a:tableStyleId>{B301B821-A1FF-4177-AEE7-76D212191A09}</a:tableStyleId>
              </a:tblPr>
              <a:tblGrid>
                <a:gridCol w="5065273">
                  <a:extLst>
                    <a:ext uri="{9D8B030D-6E8A-4147-A177-3AD203B41FA5}">
                      <a16:colId xmlns:a16="http://schemas.microsoft.com/office/drawing/2014/main" val="43887432"/>
                    </a:ext>
                  </a:extLst>
                </a:gridCol>
                <a:gridCol w="5893980">
                  <a:extLst>
                    <a:ext uri="{9D8B030D-6E8A-4147-A177-3AD203B41FA5}">
                      <a16:colId xmlns:a16="http://schemas.microsoft.com/office/drawing/2014/main" val="931881373"/>
                    </a:ext>
                  </a:extLst>
                </a:gridCol>
              </a:tblGrid>
              <a:tr h="0">
                <a:tc>
                  <a:txBody>
                    <a:bodyPr/>
                    <a:lstStyle/>
                    <a:p>
                      <a:r>
                        <a:rPr lang="en-US" sz="2000" dirty="0"/>
                        <a:t>Technique</a:t>
                      </a:r>
                    </a:p>
                  </a:txBody>
                  <a:tcPr anchor="ctr">
                    <a:lnL w="12700" cmpd="sng">
                      <a:noFill/>
                    </a:lnL>
                    <a:lnR w="6350" cap="flat" cmpd="sng" algn="ctr">
                      <a:solidFill>
                        <a:schemeClr val="accent6"/>
                      </a:solidFill>
                      <a:prstDash val="solid"/>
                      <a:round/>
                      <a:headEnd type="none" w="med" len="med"/>
                      <a:tailEnd type="none" w="med" len="med"/>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a:t>Exemple</a:t>
                      </a:r>
                      <a:endParaRPr lang="en-US" sz="2000" dirty="0"/>
                    </a:p>
                  </a:txBody>
                  <a:tcPr anchor="ctr">
                    <a:lnL w="6350" cap="flat" cmpd="sng" algn="ctr">
                      <a:solidFill>
                        <a:schemeClr val="accent6"/>
                      </a:solidFill>
                      <a:prstDash val="solid"/>
                      <a:round/>
                      <a:headEnd type="none" w="med" len="med"/>
                      <a:tailEnd type="none" w="med" len="med"/>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585879"/>
                  </a:ext>
                </a:extLst>
              </a:tr>
              <a:tr h="0">
                <a:tc>
                  <a:txBody>
                    <a:bodyPr/>
                    <a:lstStyle/>
                    <a:p>
                      <a:pPr marL="0" lvl="0" indent="0">
                        <a:buNone/>
                      </a:pPr>
                      <a:r>
                        <a:rPr lang="fr-FR" sz="2000" dirty="0"/>
                        <a:t>Formuler vos questions de manière</a:t>
                      </a:r>
                      <a:r>
                        <a:rPr lang="fr-FR" sz="2000" baseline="0" dirty="0"/>
                        <a:t> à </a:t>
                      </a:r>
                      <a:r>
                        <a:rPr lang="fr-FR" sz="2000" dirty="0"/>
                        <a:t>l'inciter à parler.</a:t>
                      </a:r>
                      <a:endParaRPr lang="en-US" sz="2000" dirty="0"/>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De quoi </a:t>
                      </a:r>
                      <a:r>
                        <a:rPr lang="en-US" sz="2000" dirty="0" err="1"/>
                        <a:t>voulez-vous</a:t>
                      </a:r>
                      <a:r>
                        <a:rPr lang="en-US" sz="2000" dirty="0"/>
                        <a:t> </a:t>
                      </a:r>
                      <a:r>
                        <a:rPr lang="en-US" sz="2000" dirty="0" err="1"/>
                        <a:t>parler</a:t>
                      </a:r>
                      <a:r>
                        <a:rPr lang="en-US" sz="2000" dirty="0"/>
                        <a:t> ?</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646724"/>
                  </a:ext>
                </a:extLst>
              </a:tr>
              <a:tr h="580353">
                <a:tc>
                  <a:txBody>
                    <a:bodyPr/>
                    <a:lstStyle/>
                    <a:p>
                      <a:pPr marL="0" lvl="0" indent="0">
                        <a:buNone/>
                      </a:pPr>
                      <a:r>
                        <a:rPr lang="fr-FR" sz="2000" dirty="0"/>
                        <a:t>Poser des questions ouvertes qui encouragent le patient à parler.</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Qu'est-ce que vous en pensez ?</a:t>
                      </a:r>
                      <a:endParaRPr lang="en-US" sz="2000" dirty="0"/>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1741746"/>
                  </a:ext>
                </a:extLst>
              </a:tr>
              <a:tr h="580353">
                <a:tc>
                  <a:txBody>
                    <a:bodyPr/>
                    <a:lstStyle/>
                    <a:p>
                      <a:pPr marL="0" indent="0">
                        <a:buNone/>
                      </a:pPr>
                      <a:r>
                        <a:rPr lang="fr-FR" sz="2000" dirty="0"/>
                        <a:t>Répétez ou reformulez ce que la personne dit pour vérifier votre compréhension.</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Vous avez dit que vous vous sentiez très frustré.</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7474123"/>
                  </a:ext>
                </a:extLst>
              </a:tr>
              <a:tr h="580353">
                <a:tc>
                  <a:txBody>
                    <a:bodyPr/>
                    <a:lstStyle/>
                    <a:p>
                      <a:pPr marL="0" indent="0">
                        <a:buNone/>
                      </a:pPr>
                      <a:r>
                        <a:rPr lang="fr-FR" sz="2000" dirty="0"/>
                        <a:t>Reproduire les sentiments exprimés par </a:t>
                      </a:r>
                      <a:br>
                        <a:rPr lang="fr-FR" sz="2000" dirty="0"/>
                      </a:br>
                      <a:r>
                        <a:rPr lang="fr-FR" sz="2000" dirty="0"/>
                        <a:t>le patient.</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Il semble que vous soyez en colère à ce sujet.</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671411"/>
                  </a:ext>
                </a:extLst>
              </a:tr>
              <a:tr h="0">
                <a:tc>
                  <a:txBody>
                    <a:bodyPr/>
                    <a:lstStyle/>
                    <a:p>
                      <a:pPr marL="0" lvl="0" indent="0">
                        <a:buNone/>
                      </a:pPr>
                      <a:r>
                        <a:rPr lang="en-US" sz="2000" dirty="0" err="1"/>
                        <a:t>Creuser</a:t>
                      </a:r>
                      <a:r>
                        <a:rPr lang="en-US" sz="2000" baseline="0" dirty="0"/>
                        <a:t> </a:t>
                      </a:r>
                      <a:r>
                        <a:rPr lang="en-US" sz="2000" dirty="0" err="1"/>
                        <a:t>si</a:t>
                      </a:r>
                      <a:r>
                        <a:rPr lang="en-US" sz="2000" dirty="0"/>
                        <a:t> necessaire.</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Pourriez-vous m'en dire plus à ce sujet ?</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754861"/>
                  </a:ext>
                </a:extLst>
              </a:tr>
              <a:tr h="0">
                <a:tc>
                  <a:txBody>
                    <a:bodyPr/>
                    <a:lstStyle/>
                    <a:p>
                      <a:pPr marL="0" lvl="0" indent="0">
                        <a:buNone/>
                      </a:pPr>
                      <a:r>
                        <a:rPr lang="fr-FR" sz="2000" dirty="0"/>
                        <a:t>Demandez des précisions si vous ne comprenez pas.</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Pouvez-vous expliquer cela à nouveau, s’il </a:t>
                      </a:r>
                      <a:br>
                        <a:rPr lang="fr-FR" sz="2000" dirty="0"/>
                      </a:br>
                      <a:r>
                        <a:rPr lang="fr-FR" sz="2000" dirty="0"/>
                        <a:t>vous plaît ?</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3123052"/>
                  </a:ext>
                </a:extLst>
              </a:tr>
              <a:tr h="580353">
                <a:tc>
                  <a:txBody>
                    <a:bodyPr/>
                    <a:lstStyle/>
                    <a:p>
                      <a:pPr marL="0" lvl="0" indent="0">
                        <a:buNone/>
                      </a:pPr>
                      <a:r>
                        <a:rPr lang="fr-FR" sz="2000" dirty="0"/>
                        <a:t>Aider le patient à identifier et à exprimer ses besoins et ses préoccupations.</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a:t>Y </a:t>
                      </a:r>
                      <a:r>
                        <a:rPr lang="fr-FR" sz="2000" dirty="0" err="1"/>
                        <a:t>a-t-il</a:t>
                      </a:r>
                      <a:r>
                        <a:rPr lang="fr-FR" sz="2000" dirty="0"/>
                        <a:t> quelque chose dont vous avez besoin ou qui vous préoccupe ?</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3386309"/>
                  </a:ext>
                </a:extLst>
              </a:tr>
              <a:tr h="3618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t>Résumer ce que le patient a dit.</a:t>
                      </a:r>
                    </a:p>
                  </a:txBody>
                  <a:tcPr anchor="ct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000" dirty="0" err="1"/>
                        <a:t>Vous</a:t>
                      </a:r>
                      <a:r>
                        <a:rPr lang="en-US" sz="2000" dirty="0"/>
                        <a:t> </a:t>
                      </a:r>
                      <a:r>
                        <a:rPr lang="en-US" sz="2000" dirty="0" err="1"/>
                        <a:t>semblez</a:t>
                      </a:r>
                      <a:r>
                        <a:rPr lang="en-US" sz="2000" dirty="0"/>
                        <a:t> dire que...</a:t>
                      </a:r>
                    </a:p>
                  </a:txBody>
                  <a:tcPr anchor="ct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2493159"/>
                  </a:ext>
                </a:extLst>
              </a:tr>
            </a:tbl>
          </a:graphicData>
        </a:graphic>
      </p:graphicFrame>
    </p:spTree>
    <p:extLst>
      <p:ext uri="{BB962C8B-B14F-4D97-AF65-F5344CB8AC3E}">
        <p14:creationId xmlns:p14="http://schemas.microsoft.com/office/powerpoint/2010/main" val="3852136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Activité M. Renseignez-vous sur les besoins et les préoccupations </a:t>
            </a:r>
            <a:r>
              <a:rPr lang="en-US" dirty="0"/>
              <a:t>(1)</a:t>
            </a:r>
          </a:p>
        </p:txBody>
      </p:sp>
      <p:sp>
        <p:nvSpPr>
          <p:cNvPr id="3" name="Text Placeholder 2"/>
          <p:cNvSpPr>
            <a:spLocks noGrp="1"/>
          </p:cNvSpPr>
          <p:nvPr>
            <p:ph idx="1"/>
          </p:nvPr>
        </p:nvSpPr>
        <p:spPr>
          <a:xfrm>
            <a:off x="838200" y="1636730"/>
            <a:ext cx="7136219" cy="4932746"/>
          </a:xfrm>
        </p:spPr>
        <p:txBody>
          <a:bodyPr>
            <a:normAutofit/>
          </a:bodyPr>
          <a:lstStyle/>
          <a:p>
            <a:pPr marL="0" indent="0">
              <a:buNone/>
            </a:pPr>
            <a:r>
              <a:rPr lang="fr-FR" dirty="0"/>
              <a:t>Déclaration du client n°1 : « Mon petit ami m'humilie devant mes enfants.</a:t>
            </a:r>
            <a:r>
              <a:rPr lang="en-US" dirty="0"/>
              <a:t> </a:t>
            </a:r>
            <a:r>
              <a:rPr lang="en-US" dirty="0">
                <a:latin typeface="Calibri" panose="020F0502020204030204" pitchFamily="34" charset="0"/>
                <a:cs typeface="Calibri" panose="020F0502020204030204" pitchFamily="34" charset="0"/>
              </a:rPr>
              <a:t>»</a:t>
            </a:r>
            <a:endParaRPr lang="en-US" dirty="0"/>
          </a:p>
          <a:p>
            <a:endParaRPr lang="en-US" dirty="0"/>
          </a:p>
          <a:p>
            <a:pPr marL="0" lvl="0" indent="0">
              <a:buNone/>
            </a:pPr>
            <a:r>
              <a:rPr lang="fr-FR" b="1" dirty="0"/>
              <a:t>Technique : Encouragez le survivant </a:t>
            </a:r>
            <a:br>
              <a:rPr lang="fr-FR" b="1" dirty="0"/>
            </a:br>
            <a:r>
              <a:rPr lang="fr-FR" b="1" dirty="0"/>
              <a:t>à parler</a:t>
            </a:r>
          </a:p>
          <a:p>
            <a:pPr marL="0" lvl="0" indent="0">
              <a:buNone/>
            </a:pPr>
            <a:r>
              <a:rPr lang="en-US" i="1" dirty="0"/>
              <a:t>A. </a:t>
            </a:r>
            <a:r>
              <a:rPr lang="fr-FR" i="1" dirty="0"/>
              <a:t>Pouvez-vous m'en dire plus à ce sujet </a:t>
            </a:r>
            <a:r>
              <a:rPr lang="en-US" i="1" dirty="0"/>
              <a:t>?</a:t>
            </a:r>
          </a:p>
        </p:txBody>
      </p:sp>
      <p:graphicFrame>
        <p:nvGraphicFramePr>
          <p:cNvPr id="4" name="Table 3">
            <a:extLst>
              <a:ext uri="{FF2B5EF4-FFF2-40B4-BE49-F238E27FC236}">
                <a16:creationId xmlns:a16="http://schemas.microsoft.com/office/drawing/2014/main" id="{16819EDB-2990-4945-AC65-A987A10699BA}"/>
              </a:ext>
            </a:extLst>
          </p:cNvPr>
          <p:cNvGraphicFramePr>
            <a:graphicFrameLocks noGrp="1"/>
          </p:cNvGraphicFramePr>
          <p:nvPr>
            <p:extLst>
              <p:ext uri="{D42A27DB-BD31-4B8C-83A1-F6EECF244321}">
                <p14:modId xmlns:p14="http://schemas.microsoft.com/office/powerpoint/2010/main" val="508834065"/>
              </p:ext>
            </p:extLst>
          </p:nvPr>
        </p:nvGraphicFramePr>
        <p:xfrm>
          <a:off x="8334682" y="3094756"/>
          <a:ext cx="3455603" cy="3474720"/>
        </p:xfrm>
        <a:graphic>
          <a:graphicData uri="http://schemas.openxmlformats.org/drawingml/2006/table">
            <a:tbl>
              <a:tblPr firstRow="1" bandRow="1">
                <a:tableStyleId>{5C22544A-7EE6-4342-B048-85BDC9FD1C3A}</a:tableStyleId>
              </a:tblPr>
              <a:tblGrid>
                <a:gridCol w="3455603">
                  <a:extLst>
                    <a:ext uri="{9D8B030D-6E8A-4147-A177-3AD203B41FA5}">
                      <a16:colId xmlns:a16="http://schemas.microsoft.com/office/drawing/2014/main" val="3149925191"/>
                    </a:ext>
                  </a:extLst>
                </a:gridCol>
              </a:tblGrid>
              <a:tr h="426720">
                <a:tc>
                  <a:txBody>
                    <a:bodyPr/>
                    <a:lstStyle/>
                    <a:p>
                      <a:pPr algn="ctr"/>
                      <a:r>
                        <a:rPr lang="en-US" dirty="0"/>
                        <a:t>Options</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5204966"/>
                  </a:ext>
                </a:extLst>
              </a:tr>
              <a:tr h="426720">
                <a:tc>
                  <a:txBody>
                    <a:bodyPr/>
                    <a:lstStyle/>
                    <a:p>
                      <a:r>
                        <a:rPr lang="en-US" dirty="0"/>
                        <a:t>A. </a:t>
                      </a:r>
                      <a:r>
                        <a:rPr lang="en-US" dirty="0" err="1"/>
                        <a:t>Pouvez-vous</a:t>
                      </a:r>
                      <a:r>
                        <a:rPr lang="en-US" dirty="0"/>
                        <a:t> </a:t>
                      </a:r>
                      <a:r>
                        <a:rPr lang="en-US" dirty="0" err="1"/>
                        <a:t>m'en</a:t>
                      </a:r>
                      <a:r>
                        <a:rPr lang="en-US" dirty="0"/>
                        <a:t> dire plus ?</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8708484"/>
                  </a:ext>
                </a:extLst>
              </a:tr>
              <a:tr h="584082">
                <a:tc>
                  <a:txBody>
                    <a:bodyPr/>
                    <a:lstStyle/>
                    <a:p>
                      <a:r>
                        <a:rPr lang="en-US" dirty="0"/>
                        <a:t>B. </a:t>
                      </a:r>
                      <a:r>
                        <a:rPr lang="fr-FR" dirty="0"/>
                        <a:t>Il semble que vous vous sentiez en colère à ce sujet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9241173"/>
                  </a:ext>
                </a:extLst>
              </a:tr>
              <a:tr h="316141">
                <a:tc>
                  <a:txBody>
                    <a:bodyPr/>
                    <a:lstStyle/>
                    <a:p>
                      <a:r>
                        <a:rPr lang="en-US" dirty="0"/>
                        <a:t>C. </a:t>
                      </a:r>
                      <a:r>
                        <a:rPr lang="fr-FR" dirty="0"/>
                        <a:t>Pouvez-vous expliquer cela à nouveau, s'il vous plaît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8963838"/>
                  </a:ext>
                </a:extLst>
              </a:tr>
              <a:tr h="579829">
                <a:tc>
                  <a:txBody>
                    <a:bodyPr/>
                    <a:lstStyle/>
                    <a:p>
                      <a:r>
                        <a:rPr lang="en-US" dirty="0"/>
                        <a:t>D. </a:t>
                      </a:r>
                      <a:r>
                        <a:rPr lang="fr-FR" dirty="0"/>
                        <a:t>Y a-t-il quelque chose dont vous avez besoin ou qui vous préoccupe?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8386"/>
                  </a:ext>
                </a:extLst>
              </a:tr>
              <a:tr h="426720">
                <a:tc>
                  <a:txBody>
                    <a:bodyPr/>
                    <a:lstStyle/>
                    <a:p>
                      <a:r>
                        <a:rPr lang="en-US" dirty="0"/>
                        <a:t>E. </a:t>
                      </a:r>
                      <a:r>
                        <a:rPr lang="en-US" dirty="0" err="1"/>
                        <a:t>Vous</a:t>
                      </a:r>
                      <a:r>
                        <a:rPr lang="en-US" dirty="0"/>
                        <a:t> </a:t>
                      </a:r>
                      <a:r>
                        <a:rPr lang="en-US" dirty="0" err="1"/>
                        <a:t>semblez</a:t>
                      </a:r>
                      <a:r>
                        <a:rPr lang="en-US" dirty="0"/>
                        <a:t> dire </a:t>
                      </a:r>
                      <a:r>
                        <a:rPr lang="en-US" dirty="0" err="1"/>
                        <a:t>ça</a:t>
                      </a:r>
                      <a:r>
                        <a:rPr lang="en-US"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14604"/>
                  </a:ext>
                </a:extLst>
              </a:tr>
            </a:tbl>
          </a:graphicData>
        </a:graphic>
      </p:graphicFrame>
      <p:sp>
        <p:nvSpPr>
          <p:cNvPr id="6" name="Star: 5 Points 5">
            <a:extLst>
              <a:ext uri="{FF2B5EF4-FFF2-40B4-BE49-F238E27FC236}">
                <a16:creationId xmlns:a16="http://schemas.microsoft.com/office/drawing/2014/main" id="{82919D79-F55C-4446-BE3A-555A7F450FC7}"/>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8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Activité M . Renseignez-vous sur les besoins et les préoccupations (2)</a:t>
            </a:r>
            <a:endParaRPr lang="en-US" dirty="0"/>
          </a:p>
        </p:txBody>
      </p:sp>
      <p:sp>
        <p:nvSpPr>
          <p:cNvPr id="3" name="Text Placeholder 2"/>
          <p:cNvSpPr>
            <a:spLocks noGrp="1"/>
          </p:cNvSpPr>
          <p:nvPr>
            <p:ph idx="1"/>
          </p:nvPr>
        </p:nvSpPr>
        <p:spPr>
          <a:xfrm>
            <a:off x="838201" y="1636730"/>
            <a:ext cx="6976730" cy="4932746"/>
          </a:xfrm>
        </p:spPr>
        <p:txBody>
          <a:bodyPr>
            <a:normAutofit/>
          </a:bodyPr>
          <a:lstStyle/>
          <a:p>
            <a:pPr marL="0" indent="0">
              <a:buNone/>
            </a:pPr>
            <a:r>
              <a:rPr lang="fr-FR" dirty="0"/>
              <a:t>Déclaration du client n°2 : </a:t>
            </a:r>
            <a:br>
              <a:rPr lang="fr-FR" dirty="0"/>
            </a:br>
            <a:r>
              <a:rPr lang="fr-FR" dirty="0"/>
              <a:t>« Mon partenaire a menacé de me faire du mal dans le passé. J'ai tellement peur. </a:t>
            </a:r>
            <a:r>
              <a:rPr lang="en-US" dirty="0">
                <a:latin typeface="Calibri" panose="020F0502020204030204" pitchFamily="34" charset="0"/>
                <a:cs typeface="Calibri" panose="020F0502020204030204" pitchFamily="34" charset="0"/>
              </a:rPr>
              <a:t>»</a:t>
            </a:r>
            <a:endParaRPr lang="fr-FR" dirty="0"/>
          </a:p>
          <a:p>
            <a:pPr marL="0" indent="0">
              <a:buNone/>
            </a:pPr>
            <a:r>
              <a:rPr lang="en-US" b="1" dirty="0"/>
              <a:t>Technique : </a:t>
            </a:r>
            <a:r>
              <a:rPr lang="en-US" b="1" dirty="0" err="1"/>
              <a:t>Vérifiez</a:t>
            </a:r>
            <a:r>
              <a:rPr lang="en-US" b="1" dirty="0"/>
              <a:t> </a:t>
            </a:r>
            <a:r>
              <a:rPr lang="en-US" b="1" dirty="0" err="1"/>
              <a:t>votre</a:t>
            </a:r>
            <a:r>
              <a:rPr lang="en-US" b="1" dirty="0"/>
              <a:t> </a:t>
            </a:r>
            <a:r>
              <a:rPr lang="en-US" b="1" dirty="0" err="1"/>
              <a:t>compréhension</a:t>
            </a:r>
            <a:endParaRPr lang="en-US" b="1" dirty="0"/>
          </a:p>
          <a:p>
            <a:pPr marL="0" indent="0">
              <a:buNone/>
            </a:pPr>
            <a:r>
              <a:rPr lang="en-US" i="1" dirty="0"/>
              <a:t>E. </a:t>
            </a:r>
            <a:r>
              <a:rPr lang="fr-FR" i="1" dirty="0"/>
              <a:t>Il semble que les menaces de votre partenaire vous amènent à vous inquiéter pour votre sécurité. Est-ce correct ?</a:t>
            </a:r>
            <a:endParaRPr lang="en-US" dirty="0"/>
          </a:p>
          <a:p>
            <a:endParaRPr lang="en-US" dirty="0"/>
          </a:p>
        </p:txBody>
      </p:sp>
      <p:graphicFrame>
        <p:nvGraphicFramePr>
          <p:cNvPr id="4" name="Table 3">
            <a:extLst>
              <a:ext uri="{FF2B5EF4-FFF2-40B4-BE49-F238E27FC236}">
                <a16:creationId xmlns:a16="http://schemas.microsoft.com/office/drawing/2014/main" id="{16819EDB-2990-4945-AC65-A987A10699BA}"/>
              </a:ext>
            </a:extLst>
          </p:cNvPr>
          <p:cNvGraphicFramePr>
            <a:graphicFrameLocks noGrp="1"/>
          </p:cNvGraphicFramePr>
          <p:nvPr>
            <p:extLst>
              <p:ext uri="{D42A27DB-BD31-4B8C-83A1-F6EECF244321}">
                <p14:modId xmlns:p14="http://schemas.microsoft.com/office/powerpoint/2010/main" val="716354408"/>
              </p:ext>
            </p:extLst>
          </p:nvPr>
        </p:nvGraphicFramePr>
        <p:xfrm>
          <a:off x="7922504" y="2728996"/>
          <a:ext cx="3979859" cy="3840480"/>
        </p:xfrm>
        <a:graphic>
          <a:graphicData uri="http://schemas.openxmlformats.org/drawingml/2006/table">
            <a:tbl>
              <a:tblPr firstRow="1" bandRow="1">
                <a:tableStyleId>{5C22544A-7EE6-4342-B048-85BDC9FD1C3A}</a:tableStyleId>
              </a:tblPr>
              <a:tblGrid>
                <a:gridCol w="3979859">
                  <a:extLst>
                    <a:ext uri="{9D8B030D-6E8A-4147-A177-3AD203B41FA5}">
                      <a16:colId xmlns:a16="http://schemas.microsoft.com/office/drawing/2014/main" val="3149925191"/>
                    </a:ext>
                  </a:extLst>
                </a:gridCol>
              </a:tblGrid>
              <a:tr h="0">
                <a:tc>
                  <a:txBody>
                    <a:bodyPr/>
                    <a:lstStyle/>
                    <a:p>
                      <a:pPr algn="ctr"/>
                      <a:r>
                        <a:rPr lang="en-US" dirty="0"/>
                        <a:t>Options</a:t>
                      </a:r>
                    </a:p>
                  </a:txBody>
                  <a:tcPr>
                    <a:lnL w="12700" cmpd="sng">
                      <a:noFill/>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175204966"/>
                  </a:ext>
                </a:extLst>
              </a:tr>
              <a:tr h="0">
                <a:tc>
                  <a:txBody>
                    <a:bodyPr/>
                    <a:lstStyle/>
                    <a:p>
                      <a:r>
                        <a:rPr lang="en-US" dirty="0"/>
                        <a:t>A. De quoi </a:t>
                      </a:r>
                      <a:r>
                        <a:rPr lang="en-US" dirty="0" err="1"/>
                        <a:t>aimerais-tu</a:t>
                      </a:r>
                      <a:r>
                        <a:rPr lang="en-US" dirty="0"/>
                        <a:t> </a:t>
                      </a:r>
                      <a:r>
                        <a:rPr lang="en-US" dirty="0" err="1"/>
                        <a:t>parler</a:t>
                      </a:r>
                      <a:r>
                        <a:rPr lang="en-US" dirty="0"/>
                        <a: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8708484"/>
                  </a:ext>
                </a:extLst>
              </a:tr>
              <a:tr h="580353">
                <a:tc>
                  <a:txBody>
                    <a:bodyPr/>
                    <a:lstStyle/>
                    <a:p>
                      <a:r>
                        <a:rPr lang="en-US" dirty="0"/>
                        <a:t>B. </a:t>
                      </a:r>
                      <a:r>
                        <a:rPr lang="fr-FR" dirty="0"/>
                        <a:t>Il semble que vous vous sentiez en colère à ce sujet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9241173"/>
                  </a:ext>
                </a:extLst>
              </a:tr>
              <a:tr h="0">
                <a:tc>
                  <a:txBody>
                    <a:bodyPr/>
                    <a:lstStyle/>
                    <a:p>
                      <a:r>
                        <a:rPr lang="fr-FR" dirty="0"/>
                        <a:t>C. Pouvez-vous expliquer cela à nouveau, s'il vous plaît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8963838"/>
                  </a:ext>
                </a:extLst>
              </a:tr>
              <a:tr h="580353">
                <a:tc>
                  <a:txBody>
                    <a:bodyPr/>
                    <a:lstStyle/>
                    <a:p>
                      <a:r>
                        <a:rPr lang="en-US" dirty="0"/>
                        <a:t>D. </a:t>
                      </a:r>
                      <a:r>
                        <a:rPr lang="fr-FR" dirty="0"/>
                        <a:t>Y a-t-il quelque chose dont vous avez besoin ou qui vous préoccupe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8386"/>
                  </a:ext>
                </a:extLst>
              </a:tr>
              <a:tr h="361816">
                <a:tc>
                  <a:txBody>
                    <a:bodyPr/>
                    <a:lstStyle/>
                    <a:p>
                      <a:r>
                        <a:rPr lang="en-US" dirty="0"/>
                        <a:t>E. </a:t>
                      </a:r>
                      <a:r>
                        <a:rPr lang="fr-FR" dirty="0"/>
                        <a:t>Il semble que les menaces de votre partenaire vous amènent à vous inquiéter pour votre sécurité. Est-ce correct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14604"/>
                  </a:ext>
                </a:extLst>
              </a:tr>
            </a:tbl>
          </a:graphicData>
        </a:graphic>
      </p:graphicFrame>
      <p:sp>
        <p:nvSpPr>
          <p:cNvPr id="8" name="Star: 5 Points 7">
            <a:extLst>
              <a:ext uri="{FF2B5EF4-FFF2-40B4-BE49-F238E27FC236}">
                <a16:creationId xmlns:a16="http://schemas.microsoft.com/office/drawing/2014/main" id="{BD158BFF-B2C5-45F2-B40B-8D81DB4C75DA}"/>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74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Activité M. Renseignez-vous sur les besoins et les préoccupations (3)</a:t>
            </a:r>
            <a:endParaRPr lang="en-US" dirty="0"/>
          </a:p>
        </p:txBody>
      </p:sp>
      <p:sp>
        <p:nvSpPr>
          <p:cNvPr id="3" name="Text Placeholder 2"/>
          <p:cNvSpPr>
            <a:spLocks noGrp="1"/>
          </p:cNvSpPr>
          <p:nvPr>
            <p:ph idx="1"/>
          </p:nvPr>
        </p:nvSpPr>
        <p:spPr>
          <a:xfrm>
            <a:off x="838201" y="1636730"/>
            <a:ext cx="7370134" cy="4932746"/>
          </a:xfrm>
        </p:spPr>
        <p:txBody>
          <a:bodyPr>
            <a:normAutofit/>
          </a:bodyPr>
          <a:lstStyle/>
          <a:p>
            <a:pPr marL="0" indent="0">
              <a:buNone/>
            </a:pPr>
            <a:r>
              <a:rPr lang="fr-FR" dirty="0"/>
              <a:t>Déclaration du client n°3 : « Mon partenaire est très imprévisible. J'essaye de le garder heureux mais parfois il se met en colère sans raison. La situation s’empire ces derniers temps. »</a:t>
            </a:r>
          </a:p>
          <a:p>
            <a:pPr marL="0" indent="0">
              <a:buNone/>
            </a:pPr>
            <a:r>
              <a:rPr lang="fr-FR" b="1" dirty="0"/>
              <a:t>Technique : Aider le survivant à identifier et à exprimer ses besoins et ses préoccupations immédiats</a:t>
            </a:r>
          </a:p>
          <a:p>
            <a:pPr marL="0" indent="0">
              <a:buNone/>
            </a:pPr>
            <a:r>
              <a:rPr lang="en-US" i="1" dirty="0"/>
              <a:t>D. </a:t>
            </a:r>
            <a:r>
              <a:rPr lang="fr-FR" i="1" dirty="0"/>
              <a:t>Quelle est votre plus grande préoccupation en ce moment </a:t>
            </a:r>
            <a:r>
              <a:rPr lang="en-US" i="1" dirty="0"/>
              <a:t>?</a:t>
            </a:r>
          </a:p>
          <a:p>
            <a:endParaRPr lang="en-US" dirty="0"/>
          </a:p>
          <a:p>
            <a:endParaRPr lang="en-US" dirty="0"/>
          </a:p>
        </p:txBody>
      </p:sp>
      <p:graphicFrame>
        <p:nvGraphicFramePr>
          <p:cNvPr id="5" name="Table 4">
            <a:extLst>
              <a:ext uri="{FF2B5EF4-FFF2-40B4-BE49-F238E27FC236}">
                <a16:creationId xmlns:a16="http://schemas.microsoft.com/office/drawing/2014/main" id="{B730EE98-BE1F-4436-BE87-0E555085EE3E}"/>
              </a:ext>
            </a:extLst>
          </p:cNvPr>
          <p:cNvGraphicFramePr>
            <a:graphicFrameLocks noGrp="1"/>
          </p:cNvGraphicFramePr>
          <p:nvPr>
            <p:extLst>
              <p:ext uri="{D42A27DB-BD31-4B8C-83A1-F6EECF244321}">
                <p14:modId xmlns:p14="http://schemas.microsoft.com/office/powerpoint/2010/main" val="1068947389"/>
              </p:ext>
            </p:extLst>
          </p:nvPr>
        </p:nvGraphicFramePr>
        <p:xfrm>
          <a:off x="8359268" y="2943526"/>
          <a:ext cx="3563887" cy="3585333"/>
        </p:xfrm>
        <a:graphic>
          <a:graphicData uri="http://schemas.openxmlformats.org/drawingml/2006/table">
            <a:tbl>
              <a:tblPr firstRow="1" bandRow="1">
                <a:tableStyleId>{5C22544A-7EE6-4342-B048-85BDC9FD1C3A}</a:tableStyleId>
              </a:tblPr>
              <a:tblGrid>
                <a:gridCol w="3563887">
                  <a:extLst>
                    <a:ext uri="{9D8B030D-6E8A-4147-A177-3AD203B41FA5}">
                      <a16:colId xmlns:a16="http://schemas.microsoft.com/office/drawing/2014/main" val="3149925191"/>
                    </a:ext>
                  </a:extLst>
                </a:gridCol>
              </a:tblGrid>
              <a:tr h="372731">
                <a:tc>
                  <a:txBody>
                    <a:bodyPr/>
                    <a:lstStyle/>
                    <a:p>
                      <a:pPr algn="ctr"/>
                      <a:r>
                        <a:rPr lang="en-US" dirty="0"/>
                        <a:t>Options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5204966"/>
                  </a:ext>
                </a:extLst>
              </a:tr>
              <a:tr h="624014">
                <a:tc>
                  <a:txBody>
                    <a:bodyPr/>
                    <a:lstStyle/>
                    <a:p>
                      <a:r>
                        <a:rPr lang="en-US" dirty="0"/>
                        <a:t>A. </a:t>
                      </a:r>
                      <a:r>
                        <a:rPr lang="fr-FR" dirty="0"/>
                        <a:t>Comment vous sentez-vous à propos de ça ?</a:t>
                      </a:r>
                      <a:endParaRPr lang="en-US" dirty="0"/>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7959334"/>
                  </a:ext>
                </a:extLst>
              </a:tr>
              <a:tr h="624014">
                <a:tc>
                  <a:txBody>
                    <a:bodyPr/>
                    <a:lstStyle/>
                    <a:p>
                      <a:r>
                        <a:rPr lang="en-US" dirty="0"/>
                        <a:t>B. </a:t>
                      </a:r>
                      <a:r>
                        <a:rPr lang="fr-FR" dirty="0"/>
                        <a:t>Vous avez mentionné que vous vous sentiez très frustré</a:t>
                      </a:r>
                      <a:r>
                        <a:rPr lang="en-US"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3180413"/>
                  </a:ext>
                </a:extLst>
              </a:tr>
              <a:tr h="624014">
                <a:tc>
                  <a:txBody>
                    <a:bodyPr/>
                    <a:lstStyle/>
                    <a:p>
                      <a:r>
                        <a:rPr lang="en-US" dirty="0"/>
                        <a:t>C. </a:t>
                      </a:r>
                      <a:r>
                        <a:rPr lang="fr-FR" dirty="0"/>
                        <a:t>Pouvez-vous expliquer cela à nouveau, s'il vous plaît </a:t>
                      </a:r>
                      <a:r>
                        <a:rPr lang="en-US"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8963838"/>
                  </a:ext>
                </a:extLst>
              </a:tr>
              <a:tr h="624014">
                <a:tc>
                  <a:txBody>
                    <a:bodyPr/>
                    <a:lstStyle/>
                    <a:p>
                      <a:r>
                        <a:rPr lang="en-US" dirty="0"/>
                        <a:t>D. </a:t>
                      </a:r>
                      <a:r>
                        <a:rPr lang="fr-FR" dirty="0"/>
                        <a:t>Quelle est votre plus grande préoccupation en ce moment </a:t>
                      </a:r>
                      <a:r>
                        <a:rPr lang="en-US"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8386"/>
                  </a:ext>
                </a:extLst>
              </a:tr>
              <a:tr h="652282">
                <a:tc>
                  <a:txBody>
                    <a:bodyPr/>
                    <a:lstStyle/>
                    <a:p>
                      <a:r>
                        <a:rPr lang="en-US" dirty="0"/>
                        <a:t>E. </a:t>
                      </a:r>
                      <a:r>
                        <a:rPr lang="fr-FR" dirty="0"/>
                        <a:t>Vous semblez dire que vous semblez inquiet.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14604"/>
                  </a:ext>
                </a:extLst>
              </a:tr>
            </a:tbl>
          </a:graphicData>
        </a:graphic>
      </p:graphicFrame>
      <p:sp>
        <p:nvSpPr>
          <p:cNvPr id="7" name="Star: 5 Points 6">
            <a:extLst>
              <a:ext uri="{FF2B5EF4-FFF2-40B4-BE49-F238E27FC236}">
                <a16:creationId xmlns:a16="http://schemas.microsoft.com/office/drawing/2014/main" id="{555C96C1-C1D5-44D9-81E8-BF0BBF3CE041}"/>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82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Valider</a:t>
            </a:r>
            <a:endParaRPr lang="en-US" dirty="0"/>
          </a:p>
        </p:txBody>
      </p:sp>
      <p:sp>
        <p:nvSpPr>
          <p:cNvPr id="3" name="Content Placeholder 2"/>
          <p:cNvSpPr>
            <a:spLocks noGrp="1"/>
          </p:cNvSpPr>
          <p:nvPr>
            <p:ph idx="1"/>
          </p:nvPr>
        </p:nvSpPr>
        <p:spPr>
          <a:xfrm>
            <a:off x="838201" y="1636730"/>
            <a:ext cx="8380228" cy="4932746"/>
          </a:xfrm>
        </p:spPr>
        <p:txBody>
          <a:bodyPr/>
          <a:lstStyle/>
          <a:p>
            <a:pPr marL="0" indent="0">
              <a:buNone/>
            </a:pPr>
            <a:r>
              <a:rPr lang="fr-FR" dirty="0"/>
              <a:t>Objectif :</a:t>
            </a:r>
          </a:p>
          <a:p>
            <a:pPr marL="0" indent="0">
              <a:buNone/>
            </a:pPr>
            <a:r>
              <a:rPr lang="fr-FR" dirty="0"/>
              <a:t>Faire savoir à la victime qu’il est courant de ressentir ce qu’elle ressent, qu'elle peut exprimer son ressenti en toute sécurité et que chacun a le droit de vivre sans violence. </a:t>
            </a:r>
          </a:p>
        </p:txBody>
      </p:sp>
      <p:sp>
        <p:nvSpPr>
          <p:cNvPr id="4" name="Footer Placeholder 3">
            <a:extLst>
              <a:ext uri="{FF2B5EF4-FFF2-40B4-BE49-F238E27FC236}">
                <a16:creationId xmlns:a16="http://schemas.microsoft.com/office/drawing/2014/main" id="{FC468846-DA68-4195-86F7-E984CD64F828}"/>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428053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0C99EAC-D49E-4703-A038-6AD25718BF81}"/>
              </a:ext>
            </a:extLst>
          </p:cNvPr>
          <p:cNvSpPr>
            <a:spLocks noGrp="1"/>
          </p:cNvSpPr>
          <p:nvPr>
            <p:ph type="pic" sz="quarter" idx="10"/>
          </p:nvPr>
        </p:nvSpPr>
        <p:spPr/>
      </p:sp>
      <p:sp>
        <p:nvSpPr>
          <p:cNvPr id="2" name="Title 1">
            <a:extLst>
              <a:ext uri="{FF2B5EF4-FFF2-40B4-BE49-F238E27FC236}">
                <a16:creationId xmlns:a16="http://schemas.microsoft.com/office/drawing/2014/main" id="{395C24D7-983F-4A25-A5C5-BAD54B95A360}"/>
              </a:ext>
            </a:extLst>
          </p:cNvPr>
          <p:cNvSpPr>
            <a:spLocks noGrp="1"/>
          </p:cNvSpPr>
          <p:nvPr>
            <p:ph type="title"/>
          </p:nvPr>
        </p:nvSpPr>
        <p:spPr/>
        <p:txBody>
          <a:bodyPr/>
          <a:lstStyle/>
          <a:p>
            <a:r>
              <a:rPr lang="en-US" dirty="0"/>
              <a:t>PRE-TEST</a:t>
            </a:r>
          </a:p>
        </p:txBody>
      </p:sp>
    </p:spTree>
    <p:extLst>
      <p:ext uri="{BB962C8B-B14F-4D97-AF65-F5344CB8AC3E}">
        <p14:creationId xmlns:p14="http://schemas.microsoft.com/office/powerpoint/2010/main" val="1821751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5329"/>
            <a:ext cx="8543925" cy="800039"/>
          </a:xfrm>
        </p:spPr>
        <p:txBody>
          <a:bodyPr/>
          <a:lstStyle/>
          <a:p>
            <a:r>
              <a:rPr lang="en-US" b="1" dirty="0" err="1"/>
              <a:t>Valider</a:t>
            </a:r>
            <a:r>
              <a:rPr lang="en-US" b="1" dirty="0"/>
              <a:t> : Messages à </a:t>
            </a:r>
            <a:r>
              <a:rPr lang="en-US" b="1" dirty="0" err="1"/>
              <a:t>utiliser</a:t>
            </a:r>
            <a:endParaRPr lang="en-US" b="1" dirty="0"/>
          </a:p>
        </p:txBody>
      </p:sp>
      <p:sp>
        <p:nvSpPr>
          <p:cNvPr id="7" name="Text Placeholder 6"/>
          <p:cNvSpPr>
            <a:spLocks noGrp="1"/>
          </p:cNvSpPr>
          <p:nvPr>
            <p:ph idx="1"/>
          </p:nvPr>
        </p:nvSpPr>
        <p:spPr>
          <a:xfrm>
            <a:off x="838200" y="1562298"/>
            <a:ext cx="9379688" cy="5051149"/>
          </a:xfrm>
        </p:spPr>
        <p:txBody>
          <a:bodyPr>
            <a:noAutofit/>
          </a:bodyPr>
          <a:lstStyle/>
          <a:p>
            <a:pPr>
              <a:lnSpc>
                <a:spcPct val="100000"/>
              </a:lnSpc>
            </a:pPr>
            <a:r>
              <a:rPr lang="fr-FR" sz="2400" dirty="0"/>
              <a:t>«</a:t>
            </a:r>
            <a:r>
              <a:rPr lang="fr-FR" sz="2400" dirty="0">
                <a:latin typeface="Calibri" panose="020F0502020204030204" pitchFamily="34" charset="0"/>
                <a:cs typeface="Calibri" panose="020F0502020204030204" pitchFamily="34" charset="0"/>
              </a:rPr>
              <a:t> </a:t>
            </a:r>
            <a:r>
              <a:rPr lang="fr-FR" sz="2400" dirty="0"/>
              <a:t>Merci de partager cela avec moi.</a:t>
            </a:r>
            <a:r>
              <a:rPr lang="fr-FR" sz="2400" dirty="0">
                <a:latin typeface="Calibri" panose="020F0502020204030204" pitchFamily="34" charset="0"/>
                <a:cs typeface="Calibri" panose="020F0502020204030204" pitchFamily="34" charset="0"/>
              </a:rPr>
              <a:t> »</a:t>
            </a:r>
            <a:endParaRPr lang="fr-FR" sz="2400" dirty="0"/>
          </a:p>
          <a:p>
            <a:pPr>
              <a:lnSpc>
                <a:spcPct val="100000"/>
              </a:lnSpc>
            </a:pPr>
            <a:r>
              <a:rPr lang="fr-FR" sz="2400" dirty="0"/>
              <a:t>«</a:t>
            </a:r>
            <a:r>
              <a:rPr lang="fr-FR" sz="2400" dirty="0">
                <a:latin typeface="Calibri" panose="020F0502020204030204" pitchFamily="34" charset="0"/>
                <a:cs typeface="Calibri" panose="020F0502020204030204" pitchFamily="34" charset="0"/>
              </a:rPr>
              <a:t> </a:t>
            </a:r>
            <a:r>
              <a:rPr lang="fr-FR" sz="2400" dirty="0"/>
              <a:t>C'est bien d’en parler.</a:t>
            </a:r>
            <a:r>
              <a:rPr lang="fr-FR" sz="2400" dirty="0">
                <a:latin typeface="Calibri" panose="020F0502020204030204" pitchFamily="34" charset="0"/>
                <a:cs typeface="Calibri" panose="020F0502020204030204" pitchFamily="34" charset="0"/>
              </a:rPr>
              <a:t> »</a:t>
            </a:r>
            <a:endParaRPr lang="fr-FR" sz="2400" dirty="0"/>
          </a:p>
          <a:p>
            <a:pPr>
              <a:lnSpc>
                <a:spcPct val="100000"/>
              </a:lnSpc>
              <a:spcBef>
                <a:spcPts val="1800"/>
              </a:spcBef>
            </a:pPr>
            <a:r>
              <a:rPr lang="fr-FR" sz="2400" dirty="0"/>
              <a:t>«</a:t>
            </a:r>
            <a:r>
              <a:rPr lang="fr-FR" sz="2400" dirty="0">
                <a:latin typeface="Calibri" panose="020F0502020204030204" pitchFamily="34" charset="0"/>
                <a:cs typeface="Calibri" panose="020F0502020204030204" pitchFamily="34" charset="0"/>
              </a:rPr>
              <a:t> </a:t>
            </a:r>
            <a:r>
              <a:rPr lang="fr-FR" sz="2400" dirty="0"/>
              <a:t>Vous n'êtes pas seule. Malheureusement, beaucoup d'autres sont aussi confrontées à ce problème.</a:t>
            </a:r>
            <a:r>
              <a:rPr lang="fr-FR" sz="2400" dirty="0">
                <a:latin typeface="Calibri" panose="020F0502020204030204" pitchFamily="34" charset="0"/>
                <a:cs typeface="Calibri" panose="020F0502020204030204" pitchFamily="34" charset="0"/>
              </a:rPr>
              <a:t> »</a:t>
            </a:r>
            <a:endParaRPr lang="fr-FR" sz="2400" dirty="0"/>
          </a:p>
          <a:p>
            <a:pPr>
              <a:lnSpc>
                <a:spcPct val="100000"/>
              </a:lnSpc>
              <a:spcBef>
                <a:spcPts val="1800"/>
              </a:spcBef>
            </a:pPr>
            <a:r>
              <a:rPr lang="fr-FR" sz="2400" dirty="0"/>
              <a:t>«</a:t>
            </a:r>
            <a:r>
              <a:rPr lang="fr-FR" sz="2400" dirty="0">
                <a:latin typeface="Calibri" panose="020F0502020204030204" pitchFamily="34" charset="0"/>
                <a:cs typeface="Calibri" panose="020F0502020204030204" pitchFamily="34" charset="0"/>
              </a:rPr>
              <a:t> </a:t>
            </a:r>
            <a:r>
              <a:rPr lang="fr-FR" sz="2400" dirty="0"/>
              <a:t>Tout le monde mérite de se sentir en sécurité à la maison.</a:t>
            </a:r>
            <a:r>
              <a:rPr lang="fr-FR" sz="2400" dirty="0">
                <a:latin typeface="Calibri" panose="020F0502020204030204" pitchFamily="34" charset="0"/>
                <a:cs typeface="Calibri" panose="020F0502020204030204" pitchFamily="34" charset="0"/>
              </a:rPr>
              <a:t> »</a:t>
            </a:r>
            <a:endParaRPr lang="fr-FR" sz="2400" dirty="0"/>
          </a:p>
          <a:p>
            <a:pPr>
              <a:lnSpc>
                <a:spcPct val="100000"/>
              </a:lnSpc>
              <a:spcBef>
                <a:spcPts val="1800"/>
              </a:spcBef>
            </a:pPr>
            <a:r>
              <a:rPr lang="fr-FR" sz="2400" dirty="0"/>
              <a:t>«</a:t>
            </a:r>
            <a:r>
              <a:rPr lang="fr-FR" sz="2400" dirty="0">
                <a:latin typeface="Calibri" panose="020F0502020204030204" pitchFamily="34" charset="0"/>
                <a:cs typeface="Calibri" panose="020F0502020204030204" pitchFamily="34" charset="0"/>
              </a:rPr>
              <a:t> </a:t>
            </a:r>
            <a:r>
              <a:rPr lang="fr-FR" sz="2400" dirty="0"/>
              <a:t>Je suis ici pour vous soutenir et vous expliquer vos options. </a:t>
            </a:r>
            <a:r>
              <a:rPr lang="fr-FR" sz="2400" dirty="0">
                <a:latin typeface="Calibri" panose="020F0502020204030204" pitchFamily="34" charset="0"/>
                <a:cs typeface="Calibri" panose="020F0502020204030204" pitchFamily="34" charset="0"/>
              </a:rPr>
              <a:t>»</a:t>
            </a:r>
            <a:endParaRPr lang="fr-FR" sz="2400" dirty="0"/>
          </a:p>
          <a:p>
            <a:pPr>
              <a:lnSpc>
                <a:spcPct val="100000"/>
              </a:lnSpc>
              <a:spcBef>
                <a:spcPts val="1800"/>
              </a:spcBef>
            </a:pPr>
            <a:r>
              <a:rPr lang="fr-FR" sz="2400" dirty="0"/>
              <a:t>«</a:t>
            </a:r>
            <a:r>
              <a:rPr lang="fr-FR" sz="2400" dirty="0">
                <a:latin typeface="Calibri" panose="020F0502020204030204" pitchFamily="34" charset="0"/>
                <a:cs typeface="Calibri" panose="020F0502020204030204" pitchFamily="34" charset="0"/>
              </a:rPr>
              <a:t> </a:t>
            </a:r>
            <a:r>
              <a:rPr lang="fr-FR" sz="2400" dirty="0"/>
              <a:t>Ce n'est pas votre faute.</a:t>
            </a:r>
            <a:r>
              <a:rPr lang="fr-FR" sz="2400" dirty="0">
                <a:latin typeface="Calibri" panose="020F0502020204030204" pitchFamily="34" charset="0"/>
                <a:cs typeface="Calibri" panose="020F0502020204030204" pitchFamily="34" charset="0"/>
              </a:rPr>
              <a:t> »</a:t>
            </a:r>
            <a:endParaRPr lang="fr-FR" sz="2400" dirty="0"/>
          </a:p>
          <a:p>
            <a:pPr>
              <a:lnSpc>
                <a:spcPct val="100000"/>
              </a:lnSpc>
              <a:spcBef>
                <a:spcPts val="1800"/>
              </a:spcBef>
            </a:pPr>
            <a:r>
              <a:rPr lang="fr-FR" sz="2400" dirty="0"/>
              <a:t>«</a:t>
            </a:r>
            <a:r>
              <a:rPr lang="fr-FR" sz="2400" dirty="0">
                <a:latin typeface="Calibri" panose="020F0502020204030204" pitchFamily="34" charset="0"/>
                <a:cs typeface="Calibri" panose="020F0502020204030204" pitchFamily="34" charset="0"/>
              </a:rPr>
              <a:t> </a:t>
            </a:r>
            <a:r>
              <a:rPr lang="fr-FR" sz="2400" dirty="0"/>
              <a:t>Ce qui est arrivé n'a aucune justification ou excuse.</a:t>
            </a:r>
            <a:r>
              <a:rPr lang="fr-FR" sz="2400" dirty="0">
                <a:latin typeface="Calibri" panose="020F0502020204030204" pitchFamily="34" charset="0"/>
                <a:cs typeface="Calibri" panose="020F0502020204030204" pitchFamily="34" charset="0"/>
              </a:rPr>
              <a:t> »</a:t>
            </a:r>
            <a:endParaRPr lang="fr-FR" sz="2400" dirty="0"/>
          </a:p>
          <a:p>
            <a:pPr>
              <a:lnSpc>
                <a:spcPct val="100000"/>
              </a:lnSpc>
              <a:spcBef>
                <a:spcPts val="1800"/>
              </a:spcBef>
            </a:pPr>
            <a:r>
              <a:rPr lang="fr-FR" sz="2400" dirty="0"/>
              <a:t>«</a:t>
            </a:r>
            <a:r>
              <a:rPr lang="fr-FR" sz="2400" dirty="0">
                <a:latin typeface="Calibri" panose="020F0502020204030204" pitchFamily="34" charset="0"/>
                <a:cs typeface="Calibri" panose="020F0502020204030204" pitchFamily="34" charset="0"/>
              </a:rPr>
              <a:t> </a:t>
            </a:r>
            <a:r>
              <a:rPr lang="fr-FR" sz="2400" dirty="0"/>
              <a:t>Vous avez de la valeur, ainsi que votre vie et votre santé.</a:t>
            </a:r>
            <a:r>
              <a:rPr lang="fr-FR" sz="2400" dirty="0">
                <a:latin typeface="Calibri" panose="020F0502020204030204" pitchFamily="34" charset="0"/>
                <a:cs typeface="Calibri" panose="020F0502020204030204" pitchFamily="34" charset="0"/>
              </a:rPr>
              <a:t> »</a:t>
            </a:r>
            <a:endParaRPr lang="fr-FR" sz="2400"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31865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8543925" cy="800039"/>
          </a:xfrm>
        </p:spPr>
        <p:txBody>
          <a:bodyPr>
            <a:normAutofit fontScale="90000"/>
          </a:bodyPr>
          <a:lstStyle/>
          <a:p>
            <a:r>
              <a:rPr lang="fr-FR" dirty="0"/>
              <a:t>Activité N : Pratique sur la manière d'agir</a:t>
            </a:r>
            <a:endParaRPr lang="en-US" dirty="0"/>
          </a:p>
        </p:txBody>
      </p:sp>
      <p:sp>
        <p:nvSpPr>
          <p:cNvPr id="3" name="Content Placeholder 2"/>
          <p:cNvSpPr>
            <a:spLocks noGrp="1"/>
          </p:cNvSpPr>
          <p:nvPr>
            <p:ph idx="1"/>
          </p:nvPr>
        </p:nvSpPr>
        <p:spPr>
          <a:xfrm>
            <a:off x="838200" y="1636713"/>
            <a:ext cx="8869326" cy="4932362"/>
          </a:xfrm>
        </p:spPr>
        <p:txBody>
          <a:bodyPr>
            <a:normAutofit/>
          </a:bodyPr>
          <a:lstStyle/>
          <a:p>
            <a:r>
              <a:rPr lang="fr-FR" dirty="0"/>
              <a:t>Déclaration de la victime n°1 : Mon partenaire menace de dire à ma famille que je suis homosexuel si j'essaie de le quitter.</a:t>
            </a:r>
          </a:p>
          <a:p>
            <a:r>
              <a:rPr lang="fr-FR" dirty="0"/>
              <a:t>Déclaration de la victime n°2 : Mon petit ami refuse d'utiliser un préservatif, même si je sais qu'il a d'autres partenaires. Chaque fois que j'essaie d'en parler, il menace de me chasser, mes enfants et moi.</a:t>
            </a:r>
          </a:p>
          <a:p>
            <a:r>
              <a:rPr lang="fr-FR" dirty="0"/>
              <a:t>Déclaration de la victime n°3 : Un client m'a violée et j'ai peur qu'il ne revienne me faire du mal à nouveau.</a:t>
            </a:r>
          </a:p>
          <a:p>
            <a:endParaRPr lang="en-US" dirty="0"/>
          </a:p>
          <a:p>
            <a:endParaRPr lang="en-US" dirty="0"/>
          </a:p>
        </p:txBody>
      </p:sp>
      <p:sp>
        <p:nvSpPr>
          <p:cNvPr id="4" name="Star: 5 Points 3">
            <a:extLst>
              <a:ext uri="{FF2B5EF4-FFF2-40B4-BE49-F238E27FC236}">
                <a16:creationId xmlns:a16="http://schemas.microsoft.com/office/drawing/2014/main" id="{39B06571-E7EC-4FBD-B4E2-72306229C263}"/>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8543925" cy="800039"/>
          </a:xfrm>
        </p:spPr>
        <p:txBody>
          <a:bodyPr/>
          <a:lstStyle/>
          <a:p>
            <a:r>
              <a:rPr lang="en-US" dirty="0" err="1"/>
              <a:t>Valider</a:t>
            </a:r>
            <a:r>
              <a:rPr lang="en-US" dirty="0"/>
              <a:t> : Messages à </a:t>
            </a:r>
            <a:r>
              <a:rPr lang="en-US" dirty="0" err="1"/>
              <a:t>éviter</a:t>
            </a:r>
            <a:endParaRPr lang="en-US" dirty="0"/>
          </a:p>
        </p:txBody>
      </p:sp>
      <p:sp>
        <p:nvSpPr>
          <p:cNvPr id="3" name="Text Placeholder 2"/>
          <p:cNvSpPr>
            <a:spLocks noGrp="1"/>
          </p:cNvSpPr>
          <p:nvPr>
            <p:ph idx="1"/>
          </p:nvPr>
        </p:nvSpPr>
        <p:spPr>
          <a:xfrm>
            <a:off x="838201" y="1636713"/>
            <a:ext cx="5020339" cy="4932362"/>
          </a:xfrm>
        </p:spPr>
        <p:txBody>
          <a:bodyPr>
            <a:noAutofit/>
          </a:bodyPr>
          <a:lstStyle/>
          <a:p>
            <a:pPr marL="0" indent="0">
              <a:buNone/>
            </a:pPr>
            <a:r>
              <a:rPr lang="fr-FR" sz="1800" b="1" dirty="0"/>
              <a:t>Les déclarations à éviter</a:t>
            </a:r>
          </a:p>
          <a:p>
            <a:pPr marL="228600" indent="-228600"/>
            <a:r>
              <a:rPr lang="fr-FR" sz="1800" dirty="0"/>
              <a:t>Blâmer la victime</a:t>
            </a:r>
          </a:p>
          <a:p>
            <a:pPr marL="228600" indent="-228600"/>
            <a:r>
              <a:rPr lang="fr-FR" sz="1800" dirty="0"/>
              <a:t>Dire quelque chose qui porte un jugement sur ce que la victime a fait ou fera</a:t>
            </a:r>
          </a:p>
          <a:p>
            <a:pPr marL="228600" indent="-228600"/>
            <a:r>
              <a:rPr lang="fr-FR" sz="1800" dirty="0"/>
              <a:t>Douter de l'histoire de la victime ou la faire subir un interrogatoire</a:t>
            </a:r>
          </a:p>
          <a:p>
            <a:pPr marL="228600" indent="-228600"/>
            <a:r>
              <a:rPr lang="fr-FR" sz="1800" dirty="0"/>
              <a:t>Dire quelque chose qui pourrait  minimiser les sentiments de la victime</a:t>
            </a:r>
          </a:p>
          <a:p>
            <a:pPr marL="228600" indent="-228600"/>
            <a:r>
              <a:rPr lang="fr-FR" sz="1800" dirty="0"/>
              <a:t>Enseigner, commander ou ordonner</a:t>
            </a:r>
          </a:p>
          <a:p>
            <a:pPr marL="228600" indent="-228600"/>
            <a:r>
              <a:rPr lang="fr-FR" sz="1800" dirty="0"/>
              <a:t>Lui recommander de changer de profession, d'orientation sexuelle ou d'identité de genre pour éviter la violence</a:t>
            </a:r>
          </a:p>
        </p:txBody>
      </p:sp>
      <p:sp>
        <p:nvSpPr>
          <p:cNvPr id="4" name="Text Placeholder 2">
            <a:extLst>
              <a:ext uri="{FF2B5EF4-FFF2-40B4-BE49-F238E27FC236}">
                <a16:creationId xmlns:a16="http://schemas.microsoft.com/office/drawing/2014/main" id="{48464DD1-10B1-4930-8EFD-2BCEF36EB31E}"/>
              </a:ext>
            </a:extLst>
          </p:cNvPr>
          <p:cNvSpPr txBox="1">
            <a:spLocks/>
          </p:cNvSpPr>
          <p:nvPr/>
        </p:nvSpPr>
        <p:spPr>
          <a:xfrm>
            <a:off x="6573492" y="1620812"/>
            <a:ext cx="4428887" cy="4088866"/>
          </a:xfrm>
          <a:prstGeom prst="rect">
            <a:avLst/>
          </a:prstGeom>
        </p:spPr>
        <p:txBody>
          <a:bodyPr vert="horz" numCol="1">
            <a:noAutofit/>
          </a:bodyPr>
          <a:lstStyle>
            <a:lvl1pPr marL="342900" indent="-342900" algn="l" defTabSz="457200" rtl="0" eaLnBrk="1" latinLnBrk="0" hangingPunct="1">
              <a:lnSpc>
                <a:spcPts val="3000"/>
              </a:lnSpc>
              <a:spcBef>
                <a:spcPts val="1200"/>
              </a:spcBef>
              <a:buClr>
                <a:srgbClr val="7EC9A3"/>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Clr>
                <a:srgbClr val="7EC9A3"/>
              </a:buClr>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Clr>
                <a:srgbClr val="7EC9A3"/>
              </a:buClr>
              <a:buSzPct val="83000"/>
              <a:buFont typeface="Calibri" panose="020F0502020204030204" pitchFamily="34" charset="0"/>
              <a:buChar char="‐"/>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buNone/>
            </a:pPr>
            <a:r>
              <a:rPr lang="fr-FR" sz="1800" b="1" dirty="0">
                <a:solidFill>
                  <a:schemeClr val="tx1"/>
                </a:solidFill>
                <a:latin typeface="+mj-lt"/>
              </a:rPr>
              <a:t>Évitez les </a:t>
            </a:r>
            <a:r>
              <a:rPr lang="fr-FR" sz="1800" b="1" u="sng" dirty="0">
                <a:solidFill>
                  <a:schemeClr val="tx1"/>
                </a:solidFill>
                <a:latin typeface="+mj-lt"/>
              </a:rPr>
              <a:t>questions</a:t>
            </a:r>
            <a:r>
              <a:rPr lang="fr-FR" sz="1800" b="1" dirty="0">
                <a:solidFill>
                  <a:schemeClr val="tx1"/>
                </a:solidFill>
                <a:latin typeface="+mj-lt"/>
              </a:rPr>
              <a:t> qui pourraient suggérer une faute</a:t>
            </a:r>
          </a:p>
          <a:p>
            <a:pPr marL="225425" indent="-225425">
              <a:lnSpc>
                <a:spcPct val="95000"/>
              </a:lnSpc>
              <a:spcBef>
                <a:spcPts val="1800"/>
              </a:spcBef>
              <a:buClr>
                <a:schemeClr val="accent4"/>
              </a:buClr>
            </a:pPr>
            <a:r>
              <a:rPr lang="fr-FR" sz="1800" dirty="0">
                <a:solidFill>
                  <a:schemeClr val="tx1"/>
                </a:solidFill>
                <a:latin typeface="+mj-lt"/>
              </a:rPr>
              <a:t>Pourquoi portiez-vous des vêtements aussi révélateurs ?</a:t>
            </a:r>
          </a:p>
          <a:p>
            <a:pPr marL="225425" indent="-225425">
              <a:lnSpc>
                <a:spcPct val="95000"/>
              </a:lnSpc>
              <a:spcBef>
                <a:spcPts val="1800"/>
              </a:spcBef>
              <a:buClr>
                <a:schemeClr val="accent4"/>
              </a:buClr>
            </a:pPr>
            <a:r>
              <a:rPr lang="fr-FR" sz="1800" dirty="0">
                <a:solidFill>
                  <a:schemeClr val="tx1"/>
                </a:solidFill>
                <a:latin typeface="+mj-lt"/>
              </a:rPr>
              <a:t>Qu'avez-vous fait pour mettre l'auteur en colère ? </a:t>
            </a:r>
          </a:p>
          <a:p>
            <a:pPr marL="225425" indent="-225425">
              <a:lnSpc>
                <a:spcPct val="95000"/>
              </a:lnSpc>
              <a:spcBef>
                <a:spcPts val="1800"/>
              </a:spcBef>
              <a:buClr>
                <a:schemeClr val="accent4"/>
              </a:buClr>
            </a:pPr>
            <a:r>
              <a:rPr lang="fr-FR" sz="1800" dirty="0">
                <a:solidFill>
                  <a:schemeClr val="tx1"/>
                </a:solidFill>
                <a:latin typeface="+mj-lt"/>
              </a:rPr>
              <a:t>Si vous aviez vraiment peur, pourquoi n'avez-vous pas couru ou crié ? </a:t>
            </a:r>
          </a:p>
          <a:p>
            <a:pPr marL="225425" indent="-225425">
              <a:lnSpc>
                <a:spcPct val="95000"/>
              </a:lnSpc>
              <a:spcBef>
                <a:spcPts val="1800"/>
              </a:spcBef>
              <a:buClr>
                <a:schemeClr val="accent4"/>
              </a:buClr>
            </a:pPr>
            <a:r>
              <a:rPr lang="fr-FR" sz="1800" dirty="0">
                <a:solidFill>
                  <a:schemeClr val="tx1"/>
                </a:solidFill>
                <a:latin typeface="+mj-lt"/>
              </a:rPr>
              <a:t>Pourquoi choisissez-vous de vous mettre dans des situations à risque ? </a:t>
            </a:r>
          </a:p>
        </p:txBody>
      </p:sp>
    </p:spTree>
    <p:extLst>
      <p:ext uri="{BB962C8B-B14F-4D97-AF65-F5344CB8AC3E}">
        <p14:creationId xmlns:p14="http://schemas.microsoft.com/office/powerpoint/2010/main" val="75858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8543925" cy="800039"/>
          </a:xfrm>
        </p:spPr>
        <p:txBody>
          <a:bodyPr/>
          <a:lstStyle/>
          <a:p>
            <a:r>
              <a:rPr lang="en-US" dirty="0" err="1"/>
              <a:t>Renforcer</a:t>
            </a:r>
            <a:r>
              <a:rPr lang="en-US" dirty="0"/>
              <a:t> la </a:t>
            </a:r>
            <a:r>
              <a:rPr lang="en-US" dirty="0" err="1"/>
              <a:t>sécurité</a:t>
            </a:r>
            <a:endParaRPr lang="en-US" dirty="0"/>
          </a:p>
        </p:txBody>
      </p:sp>
      <p:sp>
        <p:nvSpPr>
          <p:cNvPr id="3" name="Content Placeholder 2"/>
          <p:cNvSpPr>
            <a:spLocks noGrp="1"/>
          </p:cNvSpPr>
          <p:nvPr>
            <p:ph idx="1"/>
          </p:nvPr>
        </p:nvSpPr>
        <p:spPr>
          <a:xfrm>
            <a:off x="838200" y="1636730"/>
            <a:ext cx="8543925" cy="4932746"/>
          </a:xfrm>
        </p:spPr>
        <p:txBody>
          <a:bodyPr/>
          <a:lstStyle/>
          <a:p>
            <a:pPr marL="0" indent="0">
              <a:buNone/>
            </a:pPr>
            <a:r>
              <a:rPr lang="fr-FR" dirty="0"/>
              <a:t>Objectif :</a:t>
            </a:r>
          </a:p>
          <a:p>
            <a:pPr marL="0" indent="0">
              <a:buNone/>
            </a:pPr>
            <a:r>
              <a:rPr lang="fr-FR" dirty="0"/>
              <a:t>Aider à évaluer la situation de la victime et à établir un plan pour sa sécurité future. </a:t>
            </a:r>
          </a:p>
        </p:txBody>
      </p:sp>
      <p:sp>
        <p:nvSpPr>
          <p:cNvPr id="4" name="Footer Placeholder 3">
            <a:extLst>
              <a:ext uri="{FF2B5EF4-FFF2-40B4-BE49-F238E27FC236}">
                <a16:creationId xmlns:a16="http://schemas.microsoft.com/office/drawing/2014/main" id="{1CF44719-5DC2-4CDD-B5D4-A3987AFE1016}"/>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4111262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8543925" cy="800039"/>
          </a:xfrm>
        </p:spPr>
        <p:txBody>
          <a:bodyPr/>
          <a:lstStyle/>
          <a:p>
            <a:r>
              <a:rPr lang="fr-FR" dirty="0"/>
              <a:t>Poser des questions sur la sécurité</a:t>
            </a:r>
            <a:endParaRPr lang="en-US" dirty="0"/>
          </a:p>
        </p:txBody>
      </p:sp>
      <p:sp>
        <p:nvSpPr>
          <p:cNvPr id="3" name="Content Placeholder 2"/>
          <p:cNvSpPr>
            <a:spLocks noGrp="1"/>
          </p:cNvSpPr>
          <p:nvPr>
            <p:ph idx="1"/>
          </p:nvPr>
        </p:nvSpPr>
        <p:spPr>
          <a:xfrm>
            <a:off x="838200" y="1636730"/>
            <a:ext cx="8543925" cy="4932746"/>
          </a:xfrm>
        </p:spPr>
        <p:txBody>
          <a:bodyPr>
            <a:normAutofit lnSpcReduction="10000"/>
          </a:bodyPr>
          <a:lstStyle/>
          <a:p>
            <a:r>
              <a:rPr lang="fr-FR" dirty="0"/>
              <a:t>Avez-vous des inquiétudes quant à votre sécurité ou à celle de vos enfants (le cas échéant) ?</a:t>
            </a:r>
          </a:p>
          <a:p>
            <a:r>
              <a:rPr lang="fr-FR" dirty="0"/>
              <a:t>Si le client est certain qu'il n'y a pas de risque, rappelez-lui qu'il existe des mesures qu’il peut prendre pour accroître sa sécurité et que vous êtes là pour en discuter avec lui si il le souhaite.</a:t>
            </a:r>
          </a:p>
          <a:p>
            <a:r>
              <a:rPr lang="fr-FR" dirty="0"/>
              <a:t>Si la personne n'est pas sûre, ou si elle souhaite de l'aide pour réfléchir au risque, consultez la diapositive suivante.</a:t>
            </a:r>
          </a:p>
          <a:p>
            <a:r>
              <a:rPr lang="fr-FR" dirty="0"/>
              <a:t>Si le client s'inquiète pour sa sécurité, passez directement à la planification de la sécurité.</a:t>
            </a:r>
          </a:p>
        </p:txBody>
      </p:sp>
    </p:spTree>
    <p:extLst>
      <p:ext uri="{BB962C8B-B14F-4D97-AF65-F5344CB8AC3E}">
        <p14:creationId xmlns:p14="http://schemas.microsoft.com/office/powerpoint/2010/main" val="145669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2D46-60D5-45F4-84DB-83BD25DF30FA}"/>
              </a:ext>
            </a:extLst>
          </p:cNvPr>
          <p:cNvSpPr>
            <a:spLocks noGrp="1"/>
          </p:cNvSpPr>
          <p:nvPr>
            <p:ph type="title"/>
          </p:nvPr>
        </p:nvSpPr>
        <p:spPr>
          <a:xfrm>
            <a:off x="838200" y="418373"/>
            <a:ext cx="8543925" cy="800039"/>
          </a:xfrm>
        </p:spPr>
        <p:txBody>
          <a:bodyPr/>
          <a:lstStyle/>
          <a:p>
            <a:r>
              <a:rPr lang="en-US" dirty="0" err="1"/>
              <a:t>Évaluer</a:t>
            </a:r>
            <a:r>
              <a:rPr lang="en-US" dirty="0"/>
              <a:t> les </a:t>
            </a:r>
            <a:r>
              <a:rPr lang="en-US" dirty="0" err="1"/>
              <a:t>risques</a:t>
            </a:r>
            <a:endParaRPr lang="en-US" dirty="0"/>
          </a:p>
        </p:txBody>
      </p:sp>
      <p:sp>
        <p:nvSpPr>
          <p:cNvPr id="3" name="Text Placeholder 2">
            <a:extLst>
              <a:ext uri="{FF2B5EF4-FFF2-40B4-BE49-F238E27FC236}">
                <a16:creationId xmlns:a16="http://schemas.microsoft.com/office/drawing/2014/main" id="{70AD038F-80B7-4E98-AF86-C566E59E170B}"/>
              </a:ext>
            </a:extLst>
          </p:cNvPr>
          <p:cNvSpPr>
            <a:spLocks noGrp="1"/>
          </p:cNvSpPr>
          <p:nvPr>
            <p:ph idx="1"/>
          </p:nvPr>
        </p:nvSpPr>
        <p:spPr>
          <a:xfrm>
            <a:off x="838200" y="1402814"/>
            <a:ext cx="7976192" cy="5221270"/>
          </a:xfrm>
        </p:spPr>
        <p:txBody>
          <a:bodyPr>
            <a:noAutofit/>
          </a:bodyPr>
          <a:lstStyle/>
          <a:p>
            <a:pPr marL="0" indent="0">
              <a:buNone/>
            </a:pPr>
            <a:r>
              <a:rPr lang="fr-FR" sz="2200" dirty="0"/>
              <a:t>Si une personne n'est pas sûre d'être en sécurité avec son partenaire intime, les questions suivantes peuvent aider à déterminer le risque élevé de violence immédiate.</a:t>
            </a:r>
          </a:p>
          <a:p>
            <a:pPr>
              <a:spcBef>
                <a:spcPts val="1200"/>
              </a:spcBef>
            </a:pPr>
            <a:r>
              <a:rPr lang="fr-FR" sz="2200" dirty="0"/>
              <a:t>La violence physique a-t-elle augmenté ou s'est-elle aggravée au cours des six derniers mois ?</a:t>
            </a:r>
          </a:p>
          <a:p>
            <a:pPr>
              <a:spcBef>
                <a:spcPts val="1200"/>
              </a:spcBef>
            </a:pPr>
            <a:r>
              <a:rPr lang="fr-FR" sz="2200" dirty="0"/>
              <a:t>Votre partenaire </a:t>
            </a:r>
            <a:r>
              <a:rPr lang="fr-FR" sz="2200" dirty="0" err="1"/>
              <a:t>a-t-il</a:t>
            </a:r>
            <a:r>
              <a:rPr lang="fr-FR" sz="2200" dirty="0"/>
              <a:t> déjà utilisé une arme ou vous </a:t>
            </a:r>
            <a:r>
              <a:rPr lang="fr-FR" sz="2200" dirty="0" err="1"/>
              <a:t>a-t-il</a:t>
            </a:r>
            <a:r>
              <a:rPr lang="fr-FR" sz="2200" dirty="0"/>
              <a:t> déjà menacé avec une arme ?</a:t>
            </a:r>
          </a:p>
          <a:p>
            <a:pPr>
              <a:spcBef>
                <a:spcPts val="1200"/>
              </a:spcBef>
            </a:pPr>
            <a:r>
              <a:rPr lang="fr-FR" sz="2200" dirty="0"/>
              <a:t>Votre partenaire </a:t>
            </a:r>
            <a:r>
              <a:rPr lang="fr-FR" sz="2200" dirty="0" err="1"/>
              <a:t>a-t-il</a:t>
            </a:r>
            <a:r>
              <a:rPr lang="fr-FR" sz="2200" dirty="0"/>
              <a:t> déjà essayé de vous étrangler ?</a:t>
            </a:r>
          </a:p>
          <a:p>
            <a:pPr>
              <a:spcBef>
                <a:spcPts val="1200"/>
              </a:spcBef>
            </a:pPr>
            <a:r>
              <a:rPr lang="fr-FR" sz="2200" dirty="0"/>
              <a:t>Pensez-vous que votre vie pourrait être en danger ?</a:t>
            </a:r>
          </a:p>
          <a:p>
            <a:pPr>
              <a:spcBef>
                <a:spcPts val="1200"/>
              </a:spcBef>
            </a:pPr>
            <a:r>
              <a:rPr lang="fr-FR" sz="2200" dirty="0"/>
              <a:t>Votre partenaire vous </a:t>
            </a:r>
            <a:r>
              <a:rPr lang="fr-FR" sz="2200" dirty="0" err="1"/>
              <a:t>a-t-il</a:t>
            </a:r>
            <a:r>
              <a:rPr lang="fr-FR" sz="2200" dirty="0"/>
              <a:t> déjà battue pendant que vous étiez enceinte ?</a:t>
            </a:r>
          </a:p>
          <a:p>
            <a:pPr>
              <a:spcBef>
                <a:spcPts val="1200"/>
              </a:spcBef>
            </a:pPr>
            <a:r>
              <a:rPr lang="fr-FR" sz="2200" dirty="0"/>
              <a:t>Votre partenaire est-il violemment ou constamment jaloux de vous ?</a:t>
            </a:r>
            <a:endParaRPr lang="en-US" sz="2200" dirty="0"/>
          </a:p>
        </p:txBody>
      </p:sp>
    </p:spTree>
    <p:extLst>
      <p:ext uri="{BB962C8B-B14F-4D97-AF65-F5344CB8AC3E}">
        <p14:creationId xmlns:p14="http://schemas.microsoft.com/office/powerpoint/2010/main" val="1845983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702-19AF-4EEF-A03F-3FF1C0E71ED9}"/>
              </a:ext>
            </a:extLst>
          </p:cNvPr>
          <p:cNvSpPr>
            <a:spLocks noGrp="1"/>
          </p:cNvSpPr>
          <p:nvPr>
            <p:ph type="title"/>
          </p:nvPr>
        </p:nvSpPr>
        <p:spPr>
          <a:xfrm>
            <a:off x="838200" y="588963"/>
            <a:ext cx="9452212" cy="800100"/>
          </a:xfrm>
        </p:spPr>
        <p:txBody>
          <a:bodyPr>
            <a:normAutofit fontScale="90000"/>
          </a:bodyPr>
          <a:lstStyle/>
          <a:p>
            <a:r>
              <a:rPr lang="fr-FR" dirty="0"/>
              <a:t>Si le risque de violence immédiate est élevé</a:t>
            </a:r>
            <a:endParaRPr lang="en-US" dirty="0"/>
          </a:p>
        </p:txBody>
      </p:sp>
      <p:sp>
        <p:nvSpPr>
          <p:cNvPr id="3" name="Text Placeholder 2">
            <a:extLst>
              <a:ext uri="{FF2B5EF4-FFF2-40B4-BE49-F238E27FC236}">
                <a16:creationId xmlns:a16="http://schemas.microsoft.com/office/drawing/2014/main" id="{70BC22AD-8006-40A1-8CD3-752491CF295D}"/>
              </a:ext>
            </a:extLst>
          </p:cNvPr>
          <p:cNvSpPr>
            <a:spLocks noGrp="1"/>
          </p:cNvSpPr>
          <p:nvPr>
            <p:ph idx="1"/>
          </p:nvPr>
        </p:nvSpPr>
        <p:spPr>
          <a:xfrm>
            <a:off x="838200" y="1527529"/>
            <a:ext cx="9001836" cy="4932362"/>
          </a:xfrm>
        </p:spPr>
        <p:txBody>
          <a:bodyPr/>
          <a:lstStyle/>
          <a:p>
            <a:r>
              <a:rPr lang="fr-FR" dirty="0"/>
              <a:t>Si la personne répond « oui </a:t>
            </a:r>
            <a:r>
              <a:rPr lang="fr-FR" dirty="0">
                <a:latin typeface="Calibri" panose="020F0502020204030204" pitchFamily="34" charset="0"/>
                <a:cs typeface="Calibri" panose="020F0502020204030204" pitchFamily="34" charset="0"/>
              </a:rPr>
              <a:t>»</a:t>
            </a:r>
            <a:r>
              <a:rPr lang="fr-FR" dirty="0"/>
              <a:t> à trois de ces questions ou plus, elle peut être exposée à un risque immédiat de violence particulièrement élevée.</a:t>
            </a:r>
          </a:p>
          <a:p>
            <a:r>
              <a:rPr lang="fr-FR" dirty="0"/>
              <a:t>Vous pouvez dire : « Je m'inquiète pour votre sécurité. Discutons de ce qui peut être fait pour vous protéger. </a:t>
            </a:r>
            <a:r>
              <a:rPr lang="fr-FR" dirty="0">
                <a:latin typeface="Calibri" panose="020F0502020204030204" pitchFamily="34" charset="0"/>
                <a:cs typeface="Calibri" panose="020F0502020204030204" pitchFamily="34" charset="0"/>
              </a:rPr>
              <a:t>»</a:t>
            </a:r>
            <a:r>
              <a:rPr lang="fr-FR" dirty="0"/>
              <a:t> </a:t>
            </a:r>
          </a:p>
          <a:p>
            <a:r>
              <a:rPr lang="fr-FR" dirty="0"/>
              <a:t>En fonction des préférences de la personne, de son réseau social et de ce qui est sûr pour elle, contacter la police et/ou l'aider à trouver un autre endroit où habiter- comme la maison d'un ami ou d'un parent, un refuge ou une église - peut être une option.</a:t>
            </a:r>
          </a:p>
        </p:txBody>
      </p:sp>
    </p:spTree>
    <p:extLst>
      <p:ext uri="{BB962C8B-B14F-4D97-AF65-F5344CB8AC3E}">
        <p14:creationId xmlns:p14="http://schemas.microsoft.com/office/powerpoint/2010/main" val="2002558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811" y="453140"/>
            <a:ext cx="3923339" cy="1201208"/>
          </a:xfrm>
        </p:spPr>
        <p:txBody>
          <a:bodyPr>
            <a:normAutofit/>
          </a:bodyPr>
          <a:lstStyle/>
          <a:p>
            <a:r>
              <a:rPr lang="en-US" sz="4000" b="1" dirty="0" err="1"/>
              <a:t>Planification</a:t>
            </a:r>
            <a:r>
              <a:rPr lang="en-US" sz="4000" b="1" dirty="0"/>
              <a:t> </a:t>
            </a:r>
            <a:br>
              <a:rPr lang="en-US" sz="4000" b="1" dirty="0"/>
            </a:br>
            <a:r>
              <a:rPr lang="en-US" sz="4000" b="1" dirty="0"/>
              <a:t>de la </a:t>
            </a:r>
            <a:r>
              <a:rPr lang="en-US" sz="4000" b="1" dirty="0" err="1"/>
              <a:t>sécurité</a:t>
            </a:r>
            <a:endParaRPr lang="en-US" sz="4000" b="1" dirty="0"/>
          </a:p>
        </p:txBody>
      </p:sp>
      <p:sp>
        <p:nvSpPr>
          <p:cNvPr id="3" name="Content Placeholder 2">
            <a:extLst>
              <a:ext uri="{FF2B5EF4-FFF2-40B4-BE49-F238E27FC236}">
                <a16:creationId xmlns:a16="http://schemas.microsoft.com/office/drawing/2014/main" id="{F63B5D64-D585-47EF-AE2D-AC2CAA2B78FF}"/>
              </a:ext>
            </a:extLst>
          </p:cNvPr>
          <p:cNvSpPr>
            <a:spLocks noGrp="1"/>
          </p:cNvSpPr>
          <p:nvPr>
            <p:ph idx="1"/>
          </p:nvPr>
        </p:nvSpPr>
        <p:spPr>
          <a:xfrm>
            <a:off x="632812" y="1846749"/>
            <a:ext cx="4773378" cy="4558111"/>
          </a:xfrm>
        </p:spPr>
        <p:txBody>
          <a:bodyPr/>
          <a:lstStyle/>
          <a:p>
            <a:pPr marL="457200" indent="-457200">
              <a:buFont typeface="Arial" panose="020B0604020202020204" pitchFamily="34" charset="0"/>
              <a:buChar char="•"/>
            </a:pPr>
            <a:r>
              <a:rPr lang="fr-FR" sz="2400" dirty="0"/>
              <a:t>Si la personne signale qu‘elle s'inquiète pour sa sécurité ou celle de ses enfants, utilisez ces questions pour élaborer un plan de sécurité.</a:t>
            </a:r>
          </a:p>
          <a:p>
            <a:pPr marL="457200" indent="-457200">
              <a:buFont typeface="Arial" panose="020B0604020202020204" pitchFamily="34" charset="0"/>
              <a:buChar char="•"/>
            </a:pPr>
            <a:r>
              <a:rPr lang="fr-FR" sz="2400" dirty="0"/>
              <a:t>Souvenez-vous de ne pas lui dire ce qu'elle doit faire ; utilisez plutôt les questions pour lui permettre de trouver ses propres solutions. </a:t>
            </a:r>
          </a:p>
        </p:txBody>
      </p:sp>
      <p:pic>
        <p:nvPicPr>
          <p:cNvPr id="8" name="Picture 7" descr="Table&#10;&#10;Description automatically generated">
            <a:extLst>
              <a:ext uri="{FF2B5EF4-FFF2-40B4-BE49-F238E27FC236}">
                <a16:creationId xmlns:a16="http://schemas.microsoft.com/office/drawing/2014/main" id="{9CDA042A-98C1-40FE-B7A8-8A948F6E4A6B}"/>
              </a:ext>
            </a:extLst>
          </p:cNvPr>
          <p:cNvPicPr>
            <a:picLocks noChangeAspect="1"/>
          </p:cNvPicPr>
          <p:nvPr/>
        </p:nvPicPr>
        <p:blipFill rotWithShape="1">
          <a:blip r:embed="rId3">
            <a:extLst>
              <a:ext uri="{28A0092B-C50C-407E-A947-70E740481C1C}">
                <a14:useLocalDpi xmlns:a14="http://schemas.microsoft.com/office/drawing/2010/main" val="0"/>
              </a:ext>
            </a:extLst>
          </a:blip>
          <a:srcRect l="6052" r="6086" b="3842"/>
          <a:stretch/>
        </p:blipFill>
        <p:spPr>
          <a:xfrm>
            <a:off x="6096000" y="567464"/>
            <a:ext cx="5149517" cy="57230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43901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C953-1FA3-4739-9B62-82E4DCB0F651}"/>
              </a:ext>
            </a:extLst>
          </p:cNvPr>
          <p:cNvSpPr>
            <a:spLocks noGrp="1"/>
          </p:cNvSpPr>
          <p:nvPr>
            <p:ph type="title"/>
          </p:nvPr>
        </p:nvSpPr>
        <p:spPr>
          <a:xfrm>
            <a:off x="732067" y="404037"/>
            <a:ext cx="10963940" cy="665519"/>
          </a:xfrm>
        </p:spPr>
        <p:txBody>
          <a:bodyPr>
            <a:normAutofit fontScale="90000"/>
          </a:bodyPr>
          <a:lstStyle/>
          <a:p>
            <a:r>
              <a:rPr lang="fr-FR" b="1" dirty="0"/>
              <a:t>Activité O. Stratégies de sécurité pendant le COVID-19</a:t>
            </a:r>
            <a:endParaRPr lang="en-US" b="1" dirty="0"/>
          </a:p>
        </p:txBody>
      </p:sp>
      <p:sp>
        <p:nvSpPr>
          <p:cNvPr id="3" name="Text Placeholder 2">
            <a:extLst>
              <a:ext uri="{FF2B5EF4-FFF2-40B4-BE49-F238E27FC236}">
                <a16:creationId xmlns:a16="http://schemas.microsoft.com/office/drawing/2014/main" id="{E0D96C97-D0D2-43DB-A2D8-3294672017C3}"/>
              </a:ext>
            </a:extLst>
          </p:cNvPr>
          <p:cNvSpPr>
            <a:spLocks noGrp="1"/>
          </p:cNvSpPr>
          <p:nvPr>
            <p:ph idx="1"/>
          </p:nvPr>
        </p:nvSpPr>
        <p:spPr>
          <a:xfrm>
            <a:off x="753136" y="1289188"/>
            <a:ext cx="10389781" cy="4932746"/>
          </a:xfrm>
        </p:spPr>
        <p:txBody>
          <a:bodyPr>
            <a:normAutofit/>
          </a:bodyPr>
          <a:lstStyle/>
          <a:p>
            <a:pPr marL="341313" indent="-341313">
              <a:lnSpc>
                <a:spcPct val="115000"/>
              </a:lnSpc>
              <a:spcBef>
                <a:spcPts val="1200"/>
              </a:spcBef>
              <a:buFont typeface="+mj-lt"/>
              <a:buAutoNum type="arabicPeriod"/>
            </a:pPr>
            <a:r>
              <a:rPr lang="fr-FR" sz="1800" dirty="0"/>
              <a:t>Le prestataire peut demander : Pouvez-vous organiser un mot de code avec lequel vous pouvez envoyer un SMS ou appeler quelqu'un qui indique que vous avez besoin d'une aide immédiate </a:t>
            </a:r>
            <a:r>
              <a:rPr lang="en-US" sz="1800" dirty="0"/>
              <a:t>?</a:t>
            </a:r>
          </a:p>
          <a:p>
            <a:pPr marL="341313" indent="-341313">
              <a:lnSpc>
                <a:spcPct val="115000"/>
              </a:lnSpc>
              <a:spcBef>
                <a:spcPts val="1200"/>
              </a:spcBef>
              <a:buFont typeface="+mj-lt"/>
              <a:buAutoNum type="arabicPeriod"/>
            </a:pPr>
            <a:r>
              <a:rPr lang="fr-FR" sz="1800" dirty="0"/>
              <a:t>Le prestataire peut demander : Y a-t-il une pièce ou un endroit dans votre maison où vous avez une certaine intimité (comme une salle de bain où l'eau pourrait couler pour couvrir le son) </a:t>
            </a:r>
            <a:r>
              <a:rPr lang="en-US" sz="1800" dirty="0"/>
              <a:t>?</a:t>
            </a:r>
          </a:p>
          <a:p>
            <a:pPr marL="341313" indent="-341313">
              <a:lnSpc>
                <a:spcPct val="115000"/>
              </a:lnSpc>
              <a:spcBef>
                <a:spcPts val="1200"/>
              </a:spcBef>
              <a:buFont typeface="+mj-lt"/>
              <a:buAutoNum type="arabicPeriod"/>
            </a:pPr>
            <a:r>
              <a:rPr lang="fr-FR" sz="1800" dirty="0"/>
              <a:t>Le prestataire peut demander : Avez-vous un ami avec qui vous pourriez vous mettre à l'abri si la maison n'est pas sécuritaire </a:t>
            </a:r>
            <a:r>
              <a:rPr lang="en-US" sz="1800" dirty="0"/>
              <a:t>?</a:t>
            </a:r>
          </a:p>
          <a:p>
            <a:pPr marL="341313" indent="-341313">
              <a:lnSpc>
                <a:spcPct val="115000"/>
              </a:lnSpc>
              <a:spcBef>
                <a:spcPts val="1200"/>
              </a:spcBef>
              <a:buFont typeface="+mj-lt"/>
              <a:buAutoNum type="arabicPeriod"/>
            </a:pPr>
            <a:r>
              <a:rPr lang="fr-FR" sz="1800" dirty="0"/>
              <a:t>Le prestataire peut demander : Y a-t-il des armes à la maison qui peuvent être retirées (même à court terme</a:t>
            </a:r>
            <a:r>
              <a:rPr lang="en-US" sz="1800" dirty="0"/>
              <a:t>) ? </a:t>
            </a:r>
          </a:p>
          <a:p>
            <a:pPr marL="341313" indent="-341313">
              <a:lnSpc>
                <a:spcPct val="115000"/>
              </a:lnSpc>
              <a:spcBef>
                <a:spcPts val="1200"/>
              </a:spcBef>
              <a:buFont typeface="+mj-lt"/>
              <a:buAutoNum type="arabicPeriod"/>
            </a:pPr>
            <a:r>
              <a:rPr lang="fr-FR" sz="1800" dirty="0">
                <a:solidFill>
                  <a:srgbClr val="00B050"/>
                </a:solidFill>
              </a:rPr>
              <a:t>Le prestataire peut partager les noms et les coordonnées des organisations fournissant un soutien financier pour les voyages, les services d'urgence ou le soutien nutritionnel.</a:t>
            </a:r>
            <a:endParaRPr lang="en-US" sz="1800" dirty="0">
              <a:solidFill>
                <a:srgbClr val="00B050"/>
              </a:solidFill>
            </a:endParaRPr>
          </a:p>
          <a:p>
            <a:pPr marL="341313" indent="-341313">
              <a:lnSpc>
                <a:spcPct val="115000"/>
              </a:lnSpc>
              <a:spcBef>
                <a:spcPts val="1200"/>
              </a:spcBef>
              <a:buFont typeface="+mj-lt"/>
              <a:buAutoNum type="arabicPeriod"/>
            </a:pPr>
            <a:r>
              <a:rPr lang="fr-FR" sz="1800" dirty="0">
                <a:solidFill>
                  <a:srgbClr val="00B050"/>
                </a:solidFill>
              </a:rPr>
              <a:t>Le prestataire peut partager des informations mises à jour sur les services de VBG encore disponibles, même en tenant compte des couvre-feux liés au COVID et des restrictions de mouvement</a:t>
            </a:r>
            <a:r>
              <a:rPr lang="en-US" sz="1800" dirty="0">
                <a:solidFill>
                  <a:srgbClr val="00B050"/>
                </a:solidFill>
              </a:rPr>
              <a:t>.</a:t>
            </a:r>
          </a:p>
        </p:txBody>
      </p:sp>
      <p:sp>
        <p:nvSpPr>
          <p:cNvPr id="4" name="TextBox 3">
            <a:extLst>
              <a:ext uri="{FF2B5EF4-FFF2-40B4-BE49-F238E27FC236}">
                <a16:creationId xmlns:a16="http://schemas.microsoft.com/office/drawing/2014/main" id="{C8F96AB0-F045-42E3-82AC-7C3E85A6D6AA}"/>
              </a:ext>
            </a:extLst>
          </p:cNvPr>
          <p:cNvSpPr txBox="1"/>
          <p:nvPr/>
        </p:nvSpPr>
        <p:spPr>
          <a:xfrm>
            <a:off x="753136" y="6296365"/>
            <a:ext cx="11233817" cy="338554"/>
          </a:xfrm>
          <a:prstGeom prst="rect">
            <a:avLst/>
          </a:prstGeom>
          <a:noFill/>
        </p:spPr>
        <p:txBody>
          <a:bodyPr wrap="square" rtlCol="0">
            <a:spAutoFit/>
          </a:bodyPr>
          <a:lstStyle/>
          <a:p>
            <a:r>
              <a:rPr lang="fr-FR" sz="1600" b="1" dirty="0">
                <a:solidFill>
                  <a:schemeClr val="tx1">
                    <a:lumMod val="85000"/>
                    <a:lumOff val="15000"/>
                  </a:schemeClr>
                </a:solidFill>
              </a:rPr>
              <a:t>Indiquez dans le chat le numéro de chaque stratégie qui, selon vous, pourrait fonctionner dans votre contexte</a:t>
            </a:r>
            <a:r>
              <a:rPr lang="en-US" sz="1600" b="1" dirty="0">
                <a:solidFill>
                  <a:schemeClr val="tx1">
                    <a:lumMod val="85000"/>
                    <a:lumOff val="15000"/>
                  </a:schemeClr>
                </a:solidFill>
              </a:rPr>
              <a:t>.</a:t>
            </a:r>
          </a:p>
        </p:txBody>
      </p:sp>
      <p:sp>
        <p:nvSpPr>
          <p:cNvPr id="5" name="Star: 5 Points 4">
            <a:extLst>
              <a:ext uri="{FF2B5EF4-FFF2-40B4-BE49-F238E27FC236}">
                <a16:creationId xmlns:a16="http://schemas.microsoft.com/office/drawing/2014/main" id="{82962CAD-BC58-44AE-86CD-9C3D5078DEEB}"/>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8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Assistance</a:t>
            </a:r>
          </a:p>
        </p:txBody>
      </p:sp>
      <p:sp>
        <p:nvSpPr>
          <p:cNvPr id="3" name="Content Placeholder 2"/>
          <p:cNvSpPr>
            <a:spLocks noGrp="1"/>
          </p:cNvSpPr>
          <p:nvPr>
            <p:ph idx="1"/>
          </p:nvPr>
        </p:nvSpPr>
        <p:spPr/>
        <p:txBody>
          <a:bodyPr/>
          <a:lstStyle/>
          <a:p>
            <a:pPr marL="0" indent="0">
              <a:buNone/>
            </a:pPr>
            <a:r>
              <a:rPr lang="fr-FR" dirty="0"/>
              <a:t>Objectif :</a:t>
            </a:r>
          </a:p>
          <a:p>
            <a:pPr marL="0" indent="0">
              <a:buNone/>
            </a:pPr>
            <a:r>
              <a:rPr lang="fr-FR" dirty="0"/>
              <a:t>Mettre la victime en contact avec d'autres ressources pour ses besoins sanitaires, sociaux et juridiques, car ses besoins dépassent généralement ce qui peut être fourni dans l'établissement de santé.</a:t>
            </a:r>
          </a:p>
          <a:p>
            <a:pPr marL="0" indent="0">
              <a:buNone/>
            </a:pPr>
            <a:endParaRPr lang="en-US" dirty="0"/>
          </a:p>
        </p:txBody>
      </p:sp>
      <p:sp>
        <p:nvSpPr>
          <p:cNvPr id="4" name="Footer Placeholder 3">
            <a:extLst>
              <a:ext uri="{FF2B5EF4-FFF2-40B4-BE49-F238E27FC236}">
                <a16:creationId xmlns:a16="http://schemas.microsoft.com/office/drawing/2014/main" id="{EBBE2D4B-7E3B-49CB-B03D-741F97173FE3}"/>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44127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24D7-983F-4A25-A5C5-BAD54B95A360}"/>
              </a:ext>
            </a:extLst>
          </p:cNvPr>
          <p:cNvSpPr>
            <a:spLocks noGrp="1"/>
          </p:cNvSpPr>
          <p:nvPr>
            <p:ph type="title"/>
          </p:nvPr>
        </p:nvSpPr>
        <p:spPr/>
        <p:txBody>
          <a:bodyPr/>
          <a:lstStyle/>
          <a:p>
            <a:r>
              <a:rPr lang="en-US" dirty="0"/>
              <a:t>Objectif de la session</a:t>
            </a:r>
          </a:p>
        </p:txBody>
      </p:sp>
      <p:sp>
        <p:nvSpPr>
          <p:cNvPr id="3" name="Text Placeholder 2">
            <a:extLst>
              <a:ext uri="{FF2B5EF4-FFF2-40B4-BE49-F238E27FC236}">
                <a16:creationId xmlns:a16="http://schemas.microsoft.com/office/drawing/2014/main" id="{7A617C2E-7852-4BEC-B05D-4FBFEF4EFB68}"/>
              </a:ext>
            </a:extLst>
          </p:cNvPr>
          <p:cNvSpPr>
            <a:spLocks noGrp="1"/>
          </p:cNvSpPr>
          <p:nvPr>
            <p:ph idx="1"/>
          </p:nvPr>
        </p:nvSpPr>
        <p:spPr>
          <a:xfrm>
            <a:off x="838200" y="1636730"/>
            <a:ext cx="7650707" cy="4932746"/>
          </a:xfrm>
        </p:spPr>
        <p:txBody>
          <a:bodyPr>
            <a:normAutofit/>
          </a:bodyPr>
          <a:lstStyle/>
          <a:p>
            <a:r>
              <a:rPr lang="fr-FR" dirty="0"/>
              <a:t>Démontrer les connaissances actuelles via un pré-test.</a:t>
            </a:r>
            <a:endParaRPr lang="en-US" dirty="0"/>
          </a:p>
        </p:txBody>
      </p:sp>
    </p:spTree>
    <p:extLst>
      <p:ext uri="{BB962C8B-B14F-4D97-AF65-F5344CB8AC3E}">
        <p14:creationId xmlns:p14="http://schemas.microsoft.com/office/powerpoint/2010/main" val="2355026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32" y="319737"/>
            <a:ext cx="10515600" cy="580459"/>
          </a:xfrm>
        </p:spPr>
        <p:txBody>
          <a:bodyPr>
            <a:normAutofit fontScale="90000"/>
          </a:bodyPr>
          <a:lstStyle/>
          <a:p>
            <a:r>
              <a:rPr lang="fr-FR" b="1" dirty="0"/>
              <a:t>Activité P. Répondre aux besoins des survivants</a:t>
            </a:r>
            <a:endParaRPr lang="en-US" b="1" dirty="0"/>
          </a:p>
        </p:txBody>
      </p:sp>
      <p:graphicFrame>
        <p:nvGraphicFramePr>
          <p:cNvPr id="7" name="Table 6">
            <a:extLst>
              <a:ext uri="{FF2B5EF4-FFF2-40B4-BE49-F238E27FC236}">
                <a16:creationId xmlns:a16="http://schemas.microsoft.com/office/drawing/2014/main" id="{C5663EC3-D9D9-4E3D-A22B-CF3A68902E92}"/>
              </a:ext>
            </a:extLst>
          </p:cNvPr>
          <p:cNvGraphicFramePr>
            <a:graphicFrameLocks noGrp="1"/>
          </p:cNvGraphicFramePr>
          <p:nvPr>
            <p:extLst>
              <p:ext uri="{D42A27DB-BD31-4B8C-83A1-F6EECF244321}">
                <p14:modId xmlns:p14="http://schemas.microsoft.com/office/powerpoint/2010/main" val="2234132624"/>
              </p:ext>
            </p:extLst>
          </p:nvPr>
        </p:nvGraphicFramePr>
        <p:xfrm>
          <a:off x="614932" y="996623"/>
          <a:ext cx="10995819" cy="5462016"/>
        </p:xfrm>
        <a:graphic>
          <a:graphicData uri="http://schemas.openxmlformats.org/drawingml/2006/table">
            <a:tbl>
              <a:tblPr firstRow="1" firstCol="1" bandRow="1">
                <a:tableStyleId>{5C22544A-7EE6-4342-B048-85BDC9FD1C3A}</a:tableStyleId>
              </a:tblPr>
              <a:tblGrid>
                <a:gridCol w="1622180">
                  <a:extLst>
                    <a:ext uri="{9D8B030D-6E8A-4147-A177-3AD203B41FA5}">
                      <a16:colId xmlns:a16="http://schemas.microsoft.com/office/drawing/2014/main" val="1954361719"/>
                    </a:ext>
                  </a:extLst>
                </a:gridCol>
                <a:gridCol w="6237035">
                  <a:extLst>
                    <a:ext uri="{9D8B030D-6E8A-4147-A177-3AD203B41FA5}">
                      <a16:colId xmlns:a16="http://schemas.microsoft.com/office/drawing/2014/main" val="1611687006"/>
                    </a:ext>
                  </a:extLst>
                </a:gridCol>
                <a:gridCol w="1701227">
                  <a:extLst>
                    <a:ext uri="{9D8B030D-6E8A-4147-A177-3AD203B41FA5}">
                      <a16:colId xmlns:a16="http://schemas.microsoft.com/office/drawing/2014/main" val="1248924323"/>
                    </a:ext>
                  </a:extLst>
                </a:gridCol>
                <a:gridCol w="1435377">
                  <a:extLst>
                    <a:ext uri="{9D8B030D-6E8A-4147-A177-3AD203B41FA5}">
                      <a16:colId xmlns:a16="http://schemas.microsoft.com/office/drawing/2014/main" val="2266014990"/>
                    </a:ext>
                  </a:extLst>
                </a:gridCol>
              </a:tblGrid>
              <a:tr h="0">
                <a:tc>
                  <a:txBody>
                    <a:bodyPr/>
                    <a:lstStyle/>
                    <a:p>
                      <a:pPr marL="0" marR="0">
                        <a:lnSpc>
                          <a:spcPct val="95000"/>
                        </a:lnSpc>
                        <a:spcBef>
                          <a:spcPts val="0"/>
                        </a:spcBef>
                        <a:spcAft>
                          <a:spcPts val="0"/>
                        </a:spcAft>
                      </a:pPr>
                      <a:r>
                        <a:rPr lang="en-US" sz="1600" dirty="0">
                          <a:effectLst/>
                        </a:rPr>
                        <a:t> </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spcBef>
                          <a:spcPts val="0"/>
                        </a:spcBef>
                        <a:spcAft>
                          <a:spcPts val="0"/>
                        </a:spcAft>
                      </a:pPr>
                      <a:r>
                        <a:rPr lang="en-US" sz="1600" dirty="0">
                          <a:effectLst/>
                        </a:rPr>
                        <a:t>Services (</a:t>
                      </a:r>
                      <a:r>
                        <a:rPr lang="en-US" sz="1600" dirty="0" err="1">
                          <a:effectLst/>
                        </a:rPr>
                        <a:t>potentiellement</a:t>
                      </a:r>
                      <a:r>
                        <a:rPr lang="en-US" sz="1600" dirty="0">
                          <a:effectLst/>
                        </a:rPr>
                        <a:t>) </a:t>
                      </a:r>
                      <a:r>
                        <a:rPr lang="en-US" sz="1600" dirty="0" err="1">
                          <a:effectLst/>
                        </a:rPr>
                        <a:t>nécessaires</a:t>
                      </a:r>
                      <a:endParaRPr lang="en-US" sz="1600" dirty="0">
                        <a:effectLst/>
                      </a:endParaRPr>
                    </a:p>
                  </a:txBody>
                  <a:tcPr marL="68580" marR="685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95000"/>
                        </a:lnSpc>
                        <a:spcBef>
                          <a:spcPts val="0"/>
                        </a:spcBef>
                        <a:spcAft>
                          <a:spcPts val="0"/>
                        </a:spcAft>
                      </a:pPr>
                      <a:r>
                        <a:rPr lang="en-US" sz="1600" dirty="0">
                          <a:effectLst/>
                        </a:rPr>
                        <a:t>Lieu de </a:t>
                      </a:r>
                      <a:r>
                        <a:rPr lang="en-US" sz="1600" dirty="0" err="1">
                          <a:effectLst/>
                        </a:rPr>
                        <a:t>disponibilité</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spcBef>
                          <a:spcPts val="0"/>
                        </a:spcBef>
                        <a:spcAft>
                          <a:spcPts val="0"/>
                        </a:spcAft>
                      </a:pPr>
                      <a:r>
                        <a:rPr lang="en-US" sz="1600" dirty="0" err="1">
                          <a:effectLst/>
                        </a:rPr>
                        <a:t>Détails</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34797"/>
                  </a:ext>
                </a:extLst>
              </a:tr>
              <a:tr h="863518">
                <a:tc>
                  <a:txBody>
                    <a:bodyPr/>
                    <a:lstStyle/>
                    <a:p>
                      <a:pPr marL="0" marR="0">
                        <a:lnSpc>
                          <a:spcPct val="95000"/>
                        </a:lnSpc>
                        <a:spcBef>
                          <a:spcPts val="0"/>
                        </a:spcBef>
                        <a:spcAft>
                          <a:spcPts val="0"/>
                        </a:spcAft>
                      </a:pPr>
                      <a:r>
                        <a:rPr lang="fr-FR" sz="1600" dirty="0">
                          <a:effectLst/>
                        </a:rPr>
                        <a:t>Services de santé physique et mentale</a:t>
                      </a:r>
                      <a:endParaRPr lang="fr-FR" sz="1600" dirty="0">
                        <a:effectLst/>
                        <a:latin typeface="+mn-lt"/>
                      </a:endParaRPr>
                    </a:p>
                  </a:txBody>
                  <a:tcPr marL="68580" marR="68580">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Traitement des blessures en urgence</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Dépistage, prophylaxie et soins du VIH et des IST</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Contraception d'urgence</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Kits de viol/examen médico-légal</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Vaccins pertinents</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Dépistage et traitement de la dépression et du stress post-traumatique</a:t>
                      </a:r>
                      <a:endParaRPr lang="fr-FR" sz="1600" kern="1200" dirty="0">
                        <a:solidFill>
                          <a:schemeClr val="dk1"/>
                        </a:solidFill>
                        <a:effectLst/>
                        <a:latin typeface="+mn-lt"/>
                        <a:ea typeface="+mn-ea"/>
                        <a:cs typeface="+mn-cs"/>
                      </a:endParaRPr>
                    </a:p>
                  </a:txBody>
                  <a:tcPr marL="68580" marR="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spcBef>
                          <a:spcPts val="0"/>
                        </a:spcBef>
                        <a:spcAft>
                          <a:spcPts val="0"/>
                        </a:spcAft>
                      </a:pP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spcBef>
                          <a:spcPts val="0"/>
                        </a:spcBef>
                        <a:spcAft>
                          <a:spcPts val="0"/>
                        </a:spcAft>
                      </a:pP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3499359"/>
                  </a:ext>
                </a:extLst>
              </a:tr>
              <a:tr h="1155287">
                <a:tc>
                  <a:txBody>
                    <a:bodyPr/>
                    <a:lstStyle/>
                    <a:p>
                      <a:pPr marL="0" marR="0">
                        <a:lnSpc>
                          <a:spcPct val="95000"/>
                        </a:lnSpc>
                        <a:spcBef>
                          <a:spcPts val="0"/>
                        </a:spcBef>
                        <a:spcAft>
                          <a:spcPts val="0"/>
                        </a:spcAft>
                      </a:pPr>
                      <a:r>
                        <a:rPr lang="en-US" sz="1600" dirty="0">
                          <a:effectLst/>
                        </a:rPr>
                        <a:t>Services </a:t>
                      </a:r>
                      <a:r>
                        <a:rPr lang="en-US" sz="1600" dirty="0" err="1">
                          <a:effectLst/>
                        </a:rPr>
                        <a:t>sociaux</a:t>
                      </a:r>
                      <a:endParaRPr lang="en-US" sz="1600" dirty="0">
                        <a:effectLst/>
                        <a:latin typeface="+mn-lt"/>
                        <a:ea typeface="MS Mincho" panose="02020609040205080304" pitchFamily="49" charset="-128"/>
                        <a:cs typeface="Mangal" panose="02040503050203030202" pitchFamily="18" charset="0"/>
                      </a:endParaRPr>
                    </a:p>
                  </a:txBody>
                  <a:tcPr marL="68580" marR="68580">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Assistance psychosociale (groupes d'assistance, conseils en </a:t>
                      </a:r>
                      <a:br>
                        <a:rPr lang="fr-FR" sz="1600" kern="1200" dirty="0">
                          <a:solidFill>
                            <a:schemeClr val="dk1"/>
                          </a:solidFill>
                          <a:effectLst/>
                        </a:rPr>
                      </a:br>
                      <a:r>
                        <a:rPr lang="fr-FR" sz="1600" kern="1200" dirty="0">
                          <a:solidFill>
                            <a:schemeClr val="dk1"/>
                          </a:solidFill>
                          <a:effectLst/>
                        </a:rPr>
                        <a:t>cas de crise)</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Sécurisation/remplacement des documents d'identité</a:t>
                      </a:r>
                    </a:p>
                    <a:p>
                      <a:pPr marL="174625" marR="0" indent="-173038" algn="l" defTabSz="336550" rtl="0" eaLnBrk="1" latinLnBrk="0" hangingPunct="1">
                        <a:lnSpc>
                          <a:spcPct val="95000"/>
                        </a:lnSpc>
                        <a:spcBef>
                          <a:spcPts val="0"/>
                        </a:spcBef>
                        <a:spcAft>
                          <a:spcPts val="0"/>
                        </a:spcAft>
                        <a:buFont typeface="Arial" panose="020B0604020202020204" pitchFamily="34" charset="0"/>
                        <a:buChar char="•"/>
                        <a:tabLst>
                          <a:tab pos="2233613" algn="l"/>
                          <a:tab pos="2519363" algn="l"/>
                        </a:tabLst>
                      </a:pPr>
                      <a:r>
                        <a:rPr lang="fr-FR" sz="1600" kern="1200" dirty="0">
                          <a:solidFill>
                            <a:schemeClr val="dk1"/>
                          </a:solidFill>
                          <a:effectLst/>
                        </a:rPr>
                        <a:t>Logement		</a:t>
                      </a:r>
                      <a:r>
                        <a:rPr lang="fr-FR" sz="1600" kern="1200" dirty="0">
                          <a:solidFill>
                            <a:schemeClr val="dk1"/>
                          </a:solidFill>
                          <a:effectLst/>
                          <a:latin typeface="Arial" panose="020B0604020202020204" pitchFamily="34" charset="0"/>
                          <a:cs typeface="Arial" panose="020B0604020202020204" pitchFamily="34" charset="0"/>
                        </a:rPr>
                        <a:t>•	</a:t>
                      </a:r>
                      <a:r>
                        <a:rPr lang="fr-FR" sz="1600" kern="1200" dirty="0">
                          <a:solidFill>
                            <a:schemeClr val="dk1"/>
                          </a:solidFill>
                          <a:effectLst/>
                        </a:rPr>
                        <a:t>Aide à l'éducation</a:t>
                      </a:r>
                    </a:p>
                    <a:p>
                      <a:pPr marL="174625" marR="0" indent="-173038" algn="l" defTabSz="336550" rtl="0" eaLnBrk="1" latinLnBrk="0" hangingPunct="1">
                        <a:lnSpc>
                          <a:spcPct val="95000"/>
                        </a:lnSpc>
                        <a:spcBef>
                          <a:spcPts val="0"/>
                        </a:spcBef>
                        <a:spcAft>
                          <a:spcPts val="0"/>
                        </a:spcAft>
                        <a:buFont typeface="Arial" panose="020B0604020202020204" pitchFamily="34" charset="0"/>
                        <a:buChar char="•"/>
                        <a:tabLst>
                          <a:tab pos="2233613" algn="l"/>
                          <a:tab pos="2519363" algn="l"/>
                        </a:tabLst>
                      </a:pPr>
                      <a:r>
                        <a:rPr lang="fr-FR" sz="1600" kern="1200" dirty="0">
                          <a:solidFill>
                            <a:schemeClr val="dk1"/>
                          </a:solidFill>
                          <a:effectLst/>
                        </a:rPr>
                        <a:t>Aide financière		</a:t>
                      </a:r>
                      <a:r>
                        <a:rPr lang="fr-FR" sz="1600" kern="1200" dirty="0">
                          <a:solidFill>
                            <a:schemeClr val="dk1"/>
                          </a:solidFill>
                          <a:effectLst/>
                          <a:latin typeface="Arial" panose="020B0604020202020204" pitchFamily="34" charset="0"/>
                          <a:cs typeface="Arial" panose="020B0604020202020204" pitchFamily="34" charset="0"/>
                        </a:rPr>
                        <a:t>•	</a:t>
                      </a:r>
                      <a:r>
                        <a:rPr lang="fr-FR" sz="1600" kern="1200" dirty="0">
                          <a:solidFill>
                            <a:schemeClr val="dk1"/>
                          </a:solidFill>
                          <a:effectLst/>
                        </a:rPr>
                        <a:t>Assistance alimentaire</a:t>
                      </a:r>
                    </a:p>
                    <a:p>
                      <a:pPr marL="174625" marR="0" indent="-173038" algn="l" defTabSz="336550" rtl="0" eaLnBrk="1" latinLnBrk="0" hangingPunct="1">
                        <a:lnSpc>
                          <a:spcPct val="95000"/>
                        </a:lnSpc>
                        <a:spcBef>
                          <a:spcPts val="0"/>
                        </a:spcBef>
                        <a:spcAft>
                          <a:spcPts val="0"/>
                        </a:spcAft>
                        <a:buFont typeface="Arial" panose="020B0604020202020204" pitchFamily="34" charset="0"/>
                        <a:buChar char="•"/>
                        <a:tabLst>
                          <a:tab pos="2233613" algn="l"/>
                          <a:tab pos="2519363" algn="l"/>
                        </a:tabLst>
                      </a:pPr>
                      <a:r>
                        <a:rPr lang="fr-FR" sz="1600" kern="1200" dirty="0">
                          <a:solidFill>
                            <a:schemeClr val="dk1"/>
                          </a:solidFill>
                          <a:effectLst/>
                        </a:rPr>
                        <a:t>Garde d'enfants		</a:t>
                      </a:r>
                      <a:r>
                        <a:rPr lang="fr-FR" sz="1600" kern="1200" dirty="0">
                          <a:solidFill>
                            <a:schemeClr val="dk1"/>
                          </a:solidFill>
                          <a:effectLst/>
                          <a:latin typeface="Arial" panose="020B0604020202020204" pitchFamily="34" charset="0"/>
                          <a:cs typeface="Arial" panose="020B0604020202020204" pitchFamily="34" charset="0"/>
                        </a:rPr>
                        <a:t>•	</a:t>
                      </a:r>
                      <a:r>
                        <a:rPr lang="fr-FR" sz="1600" kern="1200" dirty="0">
                          <a:solidFill>
                            <a:schemeClr val="dk1"/>
                          </a:solidFill>
                          <a:effectLst/>
                        </a:rPr>
                        <a:t>Interprètes</a:t>
                      </a:r>
                      <a:endParaRPr lang="fr-FR" sz="1600" kern="1200" dirty="0">
                        <a:solidFill>
                          <a:schemeClr val="dk1"/>
                        </a:solidFill>
                        <a:effectLst/>
                        <a:latin typeface="+mn-lt"/>
                        <a:ea typeface="+mn-ea"/>
                        <a:cs typeface="+mn-cs"/>
                      </a:endParaRPr>
                    </a:p>
                  </a:txBody>
                  <a:tcPr marL="68580" marR="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spcBef>
                          <a:spcPts val="0"/>
                        </a:spcBef>
                        <a:spcAft>
                          <a:spcPts val="0"/>
                        </a:spcAft>
                      </a:pPr>
                      <a:endParaRPr lang="en-US" sz="1600" kern="1200" dirty="0">
                        <a:solidFill>
                          <a:schemeClr val="dk1"/>
                        </a:solidFill>
                        <a:effectLst/>
                        <a:latin typeface="Calibri" panose="020F0502020204030204" pitchFamily="34" charset="0"/>
                        <a:ea typeface="MS Mincho" panose="02020609040205080304" pitchFamily="49" charset="-128"/>
                        <a:cs typeface="Mangal" panose="02040503050203030202" pitchFamily="18" charset="0"/>
                      </a:endParaRPr>
                    </a:p>
                  </a:txBody>
                  <a:tcPr marL="68580" marR="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spcBef>
                          <a:spcPts val="0"/>
                        </a:spcBef>
                        <a:spcAft>
                          <a:spcPts val="0"/>
                        </a:spcAft>
                      </a:pP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684421"/>
                  </a:ext>
                </a:extLst>
              </a:tr>
              <a:tr h="1593398">
                <a:tc>
                  <a:txBody>
                    <a:bodyPr/>
                    <a:lstStyle/>
                    <a:p>
                      <a:pPr marL="0" marR="0">
                        <a:lnSpc>
                          <a:spcPct val="95000"/>
                        </a:lnSpc>
                        <a:spcBef>
                          <a:spcPts val="0"/>
                        </a:spcBef>
                        <a:spcAft>
                          <a:spcPts val="0"/>
                        </a:spcAft>
                      </a:pPr>
                      <a:r>
                        <a:rPr lang="en-US" sz="1600" dirty="0">
                          <a:effectLst/>
                        </a:rPr>
                        <a:t>Services </a:t>
                      </a:r>
                      <a:r>
                        <a:rPr lang="en-US" sz="1600" dirty="0" err="1">
                          <a:effectLst/>
                        </a:rPr>
                        <a:t>juridiques</a:t>
                      </a:r>
                      <a:endParaRPr lang="en-US" sz="1600" dirty="0">
                        <a:effectLst/>
                        <a:latin typeface="+mn-lt"/>
                        <a:ea typeface="MS Mincho" panose="02020609040205080304" pitchFamily="49" charset="-128"/>
                        <a:cs typeface="Mangal" panose="02040503050203030202" pitchFamily="18" charset="0"/>
                      </a:endParaRPr>
                    </a:p>
                  </a:txBody>
                  <a:tcPr marL="68580" marR="68580">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Informations sur leurs droits</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Informations sur les procédures d'application de la loi</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Assistance des instances d'application de la loi</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Conseiller juridique</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Capacité de faire une déclaration/ de documenter le cas </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Possibilité de demander réparation en cas d'arrestation injustifiée</a:t>
                      </a:r>
                    </a:p>
                    <a:p>
                      <a:pPr marL="174625" marR="0" indent="-173038" algn="l" defTabSz="457200" rtl="0" eaLnBrk="1" latinLnBrk="0" hangingPunct="1">
                        <a:lnSpc>
                          <a:spcPct val="95000"/>
                        </a:lnSpc>
                        <a:spcBef>
                          <a:spcPts val="0"/>
                        </a:spcBef>
                        <a:spcAft>
                          <a:spcPts val="0"/>
                        </a:spcAft>
                        <a:buFont typeface="Arial" panose="020B0604020202020204" pitchFamily="34" charset="0"/>
                        <a:buChar char="•"/>
                      </a:pPr>
                      <a:r>
                        <a:rPr lang="fr-FR" sz="1600" kern="1200" dirty="0">
                          <a:solidFill>
                            <a:schemeClr val="dk1"/>
                          </a:solidFill>
                          <a:effectLst/>
                        </a:rPr>
                        <a:t>Accès aux ARV même pendant l'incarcération </a:t>
                      </a:r>
                      <a:endParaRPr lang="fr-FR" sz="1600" kern="1200" dirty="0">
                        <a:solidFill>
                          <a:schemeClr val="dk1"/>
                        </a:solidFill>
                        <a:effectLst/>
                        <a:latin typeface="+mn-lt"/>
                        <a:ea typeface="+mn-ea"/>
                        <a:cs typeface="+mn-cs"/>
                      </a:endParaRPr>
                    </a:p>
                  </a:txBody>
                  <a:tcPr marL="68580" marR="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95000"/>
                        </a:lnSpc>
                      </a:pPr>
                      <a:endParaRPr lang="en-US" sz="1600" dirty="0"/>
                    </a:p>
                  </a:txBody>
                  <a:tcPr marL="68580" marR="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95000"/>
                        </a:lnSpc>
                      </a:pPr>
                      <a:endParaRPr lang="en-US" sz="1600" dirty="0"/>
                    </a:p>
                  </a:txBody>
                  <a:tcPr marL="68580" marR="68580">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2636185"/>
                  </a:ext>
                </a:extLst>
              </a:tr>
            </a:tbl>
          </a:graphicData>
        </a:graphic>
      </p:graphicFrame>
      <p:sp>
        <p:nvSpPr>
          <p:cNvPr id="5" name="Star: 5 Points 4">
            <a:extLst>
              <a:ext uri="{FF2B5EF4-FFF2-40B4-BE49-F238E27FC236}">
                <a16:creationId xmlns:a16="http://schemas.microsoft.com/office/drawing/2014/main" id="{5803368B-4713-485B-9D52-C6BC738C96F7}"/>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65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426A-E743-4614-882B-0A8DBF6B3EFA}"/>
              </a:ext>
            </a:extLst>
          </p:cNvPr>
          <p:cNvSpPr>
            <a:spLocks noGrp="1"/>
          </p:cNvSpPr>
          <p:nvPr>
            <p:ph type="title"/>
          </p:nvPr>
        </p:nvSpPr>
        <p:spPr/>
        <p:txBody>
          <a:bodyPr>
            <a:normAutofit fontScale="90000"/>
          </a:bodyPr>
          <a:lstStyle/>
          <a:p>
            <a:r>
              <a:rPr lang="fr-FR" dirty="0"/>
              <a:t>Activité Q. De quoi auriez-vous besoin </a:t>
            </a:r>
            <a:r>
              <a:rPr lang="en-US" dirty="0"/>
              <a:t>?</a:t>
            </a:r>
          </a:p>
        </p:txBody>
      </p:sp>
      <p:sp>
        <p:nvSpPr>
          <p:cNvPr id="3" name="Content Placeholder 2">
            <a:extLst>
              <a:ext uri="{FF2B5EF4-FFF2-40B4-BE49-F238E27FC236}">
                <a16:creationId xmlns:a16="http://schemas.microsoft.com/office/drawing/2014/main" id="{D1D94B4B-F76A-41E8-B7A1-E68CEF2EE619}"/>
              </a:ext>
            </a:extLst>
          </p:cNvPr>
          <p:cNvSpPr>
            <a:spLocks noGrp="1"/>
          </p:cNvSpPr>
          <p:nvPr>
            <p:ph idx="1"/>
          </p:nvPr>
        </p:nvSpPr>
        <p:spPr/>
        <p:txBody>
          <a:bodyPr/>
          <a:lstStyle/>
          <a:p>
            <a:pPr marL="0" indent="0">
              <a:buNone/>
            </a:pPr>
            <a:r>
              <a:rPr lang="en-US" b="1" dirty="0" err="1"/>
              <a:t>Scénario</a:t>
            </a:r>
            <a:endParaRPr lang="en-US" b="1" dirty="0"/>
          </a:p>
          <a:p>
            <a:pPr marL="0" indent="0">
              <a:buNone/>
            </a:pPr>
            <a:r>
              <a:rPr lang="fr-FR" dirty="0"/>
              <a:t>Imaginez que vous essayez de vous faire vacciner contre le COVID-19. Un agent de santé vous dit: </a:t>
            </a:r>
            <a:br>
              <a:rPr lang="fr-FR" dirty="0"/>
            </a:br>
            <a:r>
              <a:rPr lang="fr-FR" dirty="0"/>
              <a:t>« Allez à l'organisation A. Ils vous aideront. »</a:t>
            </a:r>
          </a:p>
          <a:p>
            <a:r>
              <a:rPr lang="fr-FR" dirty="0"/>
              <a:t>De quelles informations avez-vous besoin sur l'organisation A ?</a:t>
            </a:r>
          </a:p>
          <a:p>
            <a:pPr lvl="1"/>
            <a:r>
              <a:rPr lang="en-US" dirty="0" err="1"/>
              <a:t>Heures</a:t>
            </a:r>
            <a:r>
              <a:rPr lang="en-US" dirty="0"/>
              <a:t> </a:t>
            </a:r>
            <a:r>
              <a:rPr lang="en-US" dirty="0" err="1"/>
              <a:t>d'ouverture</a:t>
            </a:r>
            <a:endParaRPr lang="en-US" dirty="0"/>
          </a:p>
          <a:p>
            <a:pPr lvl="1"/>
            <a:r>
              <a:rPr lang="fr-FR" dirty="0"/>
              <a:t>Coordonnées (et, idéalement, une personne de contact)</a:t>
            </a:r>
            <a:endParaRPr lang="en-US" dirty="0"/>
          </a:p>
          <a:p>
            <a:pPr lvl="1"/>
            <a:r>
              <a:rPr lang="en-US" dirty="0" err="1"/>
              <a:t>Addresse</a:t>
            </a:r>
            <a:endParaRPr lang="en-US" dirty="0"/>
          </a:p>
          <a:p>
            <a:pPr lvl="1"/>
            <a:r>
              <a:rPr lang="fr-FR" dirty="0"/>
              <a:t>Pour savoir si je suis éligible pour recevoir le vaccin</a:t>
            </a:r>
            <a:endParaRPr lang="en-US" dirty="0"/>
          </a:p>
        </p:txBody>
      </p:sp>
      <p:sp>
        <p:nvSpPr>
          <p:cNvPr id="5" name="Star: 5 Points 4">
            <a:extLst>
              <a:ext uri="{FF2B5EF4-FFF2-40B4-BE49-F238E27FC236}">
                <a16:creationId xmlns:a16="http://schemas.microsoft.com/office/drawing/2014/main" id="{907B3102-95A2-4135-83B5-0E61EC8BDDE8}"/>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798"/>
            <a:ext cx="10974572" cy="800039"/>
          </a:xfrm>
        </p:spPr>
        <p:txBody>
          <a:bodyPr>
            <a:normAutofit fontScale="90000"/>
          </a:bodyPr>
          <a:lstStyle/>
          <a:p>
            <a:r>
              <a:rPr lang="en-US" b="1" dirty="0" err="1"/>
              <a:t>Processus</a:t>
            </a:r>
            <a:r>
              <a:rPr lang="en-US" b="1" dirty="0"/>
              <a:t> de </a:t>
            </a:r>
            <a:r>
              <a:rPr lang="en-US" b="1" dirty="0" err="1"/>
              <a:t>référence</a:t>
            </a:r>
            <a:r>
              <a:rPr lang="en-US" b="1" dirty="0"/>
              <a:t> </a:t>
            </a:r>
            <a:r>
              <a:rPr lang="fr-FR" b="1" dirty="0">
                <a:solidFill>
                  <a:srgbClr val="00B050"/>
                </a:solidFill>
              </a:rPr>
              <a:t>dans la province / le district X</a:t>
            </a:r>
            <a:endParaRPr lang="en-US" b="1" dirty="0">
              <a:solidFill>
                <a:srgbClr val="00B050"/>
              </a:solidFill>
            </a:endParaRPr>
          </a:p>
        </p:txBody>
      </p:sp>
      <p:sp>
        <p:nvSpPr>
          <p:cNvPr id="3" name="Text Placeholder 2"/>
          <p:cNvSpPr>
            <a:spLocks noGrp="1"/>
          </p:cNvSpPr>
          <p:nvPr>
            <p:ph idx="1"/>
          </p:nvPr>
        </p:nvSpPr>
        <p:spPr>
          <a:xfrm>
            <a:off x="838200" y="1005704"/>
            <a:ext cx="10515600" cy="1001650"/>
          </a:xfrm>
        </p:spPr>
        <p:txBody>
          <a:bodyPr/>
          <a:lstStyle/>
          <a:p>
            <a:pPr marL="0" indent="0">
              <a:buNone/>
            </a:pPr>
            <a:r>
              <a:rPr lang="fr-FR" dirty="0">
                <a:solidFill>
                  <a:srgbClr val="00B050"/>
                </a:solidFill>
              </a:rPr>
              <a:t>[L'équipe de pays doit ajouter des informations sur le processus d'orientation vers les services post-violence, le cas échéant.]</a:t>
            </a:r>
          </a:p>
        </p:txBody>
      </p:sp>
      <p:graphicFrame>
        <p:nvGraphicFramePr>
          <p:cNvPr id="5" name="Table 4">
            <a:extLst>
              <a:ext uri="{FF2B5EF4-FFF2-40B4-BE49-F238E27FC236}">
                <a16:creationId xmlns:a16="http://schemas.microsoft.com/office/drawing/2014/main" id="{731FB6DE-9AC2-4BB9-BDD1-4A970190410A}"/>
              </a:ext>
            </a:extLst>
          </p:cNvPr>
          <p:cNvGraphicFramePr>
            <a:graphicFrameLocks noGrp="1"/>
          </p:cNvGraphicFramePr>
          <p:nvPr>
            <p:extLst>
              <p:ext uri="{D42A27DB-BD31-4B8C-83A1-F6EECF244321}">
                <p14:modId xmlns:p14="http://schemas.microsoft.com/office/powerpoint/2010/main" val="4007199553"/>
              </p:ext>
            </p:extLst>
          </p:nvPr>
        </p:nvGraphicFramePr>
        <p:xfrm>
          <a:off x="924471" y="2119095"/>
          <a:ext cx="10080228" cy="3962400"/>
        </p:xfrm>
        <a:graphic>
          <a:graphicData uri="http://schemas.openxmlformats.org/drawingml/2006/table">
            <a:tbl>
              <a:tblPr firstRow="1" bandRow="1">
                <a:tableStyleId>{B301B821-A1FF-4177-AEE7-76D212191A09}</a:tableStyleId>
              </a:tblPr>
              <a:tblGrid>
                <a:gridCol w="3360076">
                  <a:extLst>
                    <a:ext uri="{9D8B030D-6E8A-4147-A177-3AD203B41FA5}">
                      <a16:colId xmlns:a16="http://schemas.microsoft.com/office/drawing/2014/main" val="1590768146"/>
                    </a:ext>
                  </a:extLst>
                </a:gridCol>
                <a:gridCol w="3360076">
                  <a:extLst>
                    <a:ext uri="{9D8B030D-6E8A-4147-A177-3AD203B41FA5}">
                      <a16:colId xmlns:a16="http://schemas.microsoft.com/office/drawing/2014/main" val="4280322874"/>
                    </a:ext>
                  </a:extLst>
                </a:gridCol>
                <a:gridCol w="3360076">
                  <a:extLst>
                    <a:ext uri="{9D8B030D-6E8A-4147-A177-3AD203B41FA5}">
                      <a16:colId xmlns:a16="http://schemas.microsoft.com/office/drawing/2014/main" val="8306329"/>
                    </a:ext>
                  </a:extLst>
                </a:gridCol>
              </a:tblGrid>
              <a:tr h="267133">
                <a:tc>
                  <a:txBody>
                    <a:bodyPr/>
                    <a:lstStyle/>
                    <a:p>
                      <a:r>
                        <a:rPr lang="en-US" sz="1800" b="1" u="none" strike="noStrike" kern="1200" baseline="0" dirty="0">
                          <a:solidFill>
                            <a:schemeClr val="lt1"/>
                          </a:solidFill>
                        </a:rPr>
                        <a:t>LES SERVICES DE SANTÉ </a:t>
                      </a:r>
                      <a:endParaRPr lang="en-US" sz="1800" b="1" i="0" u="none" strike="noStrike" kern="1200" baseline="0" dirty="0">
                        <a:solidFill>
                          <a:schemeClr val="lt1"/>
                        </a:solidFill>
                        <a:latin typeface="+mn-lt"/>
                        <a:ea typeface="+mn-ea"/>
                        <a:cs typeface="+mn-cs"/>
                      </a:endParaRPr>
                    </a:p>
                  </a:txBody>
                  <a:tcPr>
                    <a:lnL w="12700" cmpd="sng">
                      <a:noFill/>
                    </a:lnL>
                    <a:lnR w="6350" cap="flat" cmpd="sng" algn="ctr">
                      <a:solidFill>
                        <a:schemeClr val="accent6"/>
                      </a:solidFill>
                      <a:prstDash val="solid"/>
                      <a:round/>
                      <a:headEnd type="none" w="med" len="med"/>
                      <a:tailEnd type="none" w="med" len="med"/>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u="none" strike="noStrike" kern="1200" baseline="0" dirty="0">
                          <a:solidFill>
                            <a:schemeClr val="lt1"/>
                          </a:solidFill>
                        </a:rPr>
                        <a:t>LES SERVICES SOCIAUX </a:t>
                      </a:r>
                      <a:endParaRPr lang="en-US" sz="1800" b="1" i="0" u="none" strike="noStrike" kern="1200" baseline="0" dirty="0">
                        <a:solidFill>
                          <a:schemeClr val="lt1"/>
                        </a:solidFill>
                        <a:latin typeface="+mn-lt"/>
                        <a:ea typeface="+mn-ea"/>
                        <a:cs typeface="+mn-cs"/>
                      </a:endParaRPr>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US" sz="1800" b="1" u="none" strike="noStrike" kern="1200" baseline="0" dirty="0">
                          <a:solidFill>
                            <a:schemeClr val="lt1"/>
                          </a:solidFill>
                        </a:rPr>
                        <a:t>LES SERVICES JURIDIQUES</a:t>
                      </a:r>
                      <a:endParaRPr lang="en-US" sz="1800" b="1" i="0" u="none" strike="noStrike" kern="1200" baseline="0" dirty="0">
                        <a:solidFill>
                          <a:schemeClr val="lt1"/>
                        </a:solidFill>
                        <a:latin typeface="+mn-lt"/>
                        <a:ea typeface="+mn-ea"/>
                        <a:cs typeface="+mn-cs"/>
                      </a:endParaRPr>
                    </a:p>
                  </a:txBody>
                  <a:tcPr>
                    <a:lnL w="6350" cap="flat" cmpd="sng" algn="ctr">
                      <a:solidFill>
                        <a:schemeClr val="accent6"/>
                      </a:solidFill>
                      <a:prstDash val="solid"/>
                      <a:round/>
                      <a:headEnd type="none" w="med" len="med"/>
                      <a:tailEnd type="none" w="med" len="med"/>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2636100"/>
                  </a:ext>
                </a:extLst>
              </a:tr>
              <a:tr h="1498531">
                <a:tc>
                  <a:txBody>
                    <a:bodyPr/>
                    <a:lstStyle/>
                    <a:p>
                      <a:r>
                        <a:rPr lang="fr-FR" sz="1400" b="0" u="none" strike="noStrike" kern="1200" baseline="0" dirty="0">
                          <a:solidFill>
                            <a:schemeClr val="dk1"/>
                          </a:solidFill>
                        </a:rPr>
                        <a:t>[</a:t>
                      </a:r>
                      <a:r>
                        <a:rPr lang="fr-FR" sz="1400" b="1" u="none" strike="noStrike" kern="1200" baseline="0" dirty="0">
                          <a:solidFill>
                            <a:schemeClr val="dk1"/>
                          </a:solidFill>
                        </a:rPr>
                        <a:t>Nom de l'organisation/la structure]. </a:t>
                      </a:r>
                    </a:p>
                    <a:p>
                      <a:r>
                        <a:rPr lang="fr-FR" sz="1400" b="0" u="none" strike="noStrike" kern="1200" baseline="0" dirty="0">
                          <a:solidFill>
                            <a:schemeClr val="dk1"/>
                          </a:solidFill>
                        </a:rPr>
                        <a:t>Heures :</a:t>
                      </a:r>
                    </a:p>
                    <a:p>
                      <a:r>
                        <a:rPr lang="fr-FR" sz="1400" b="0" u="none" strike="noStrike" kern="1200" baseline="0" dirty="0">
                          <a:solidFill>
                            <a:schemeClr val="dk1"/>
                          </a:solidFill>
                        </a:rPr>
                        <a:t>Lieu : </a:t>
                      </a:r>
                    </a:p>
                    <a:p>
                      <a:r>
                        <a:rPr lang="fr-FR" sz="1400" b="0" u="none" strike="noStrike" kern="1200" baseline="0" dirty="0">
                          <a:solidFill>
                            <a:schemeClr val="dk1"/>
                          </a:solidFill>
                        </a:rPr>
                        <a:t>Point focal : </a:t>
                      </a:r>
                    </a:p>
                    <a:p>
                      <a:r>
                        <a:rPr lang="fr-FR" sz="1400" b="0" u="none" strike="noStrike" kern="1200" baseline="0" dirty="0">
                          <a:solidFill>
                            <a:schemeClr val="dk1"/>
                          </a:solidFill>
                        </a:rPr>
                        <a:t>Téléphone : </a:t>
                      </a:r>
                    </a:p>
                    <a:p>
                      <a:r>
                        <a:rPr lang="fr-FR" sz="1400" b="0" u="none" strike="noStrike" kern="1200" baseline="0" dirty="0">
                          <a:solidFill>
                            <a:schemeClr val="dk1"/>
                          </a:solidFill>
                        </a:rPr>
                        <a:t>Courriel : </a:t>
                      </a:r>
                    </a:p>
                    <a:p>
                      <a:r>
                        <a:rPr lang="fr-FR" sz="1400" b="0" u="none" strike="noStrike" kern="1200" baseline="0" dirty="0">
                          <a:solidFill>
                            <a:schemeClr val="dk1"/>
                          </a:solidFill>
                        </a:rPr>
                        <a:t>Services disponibles : </a:t>
                      </a:r>
                    </a:p>
                    <a:p>
                      <a:r>
                        <a:rPr lang="en-US" sz="1400" b="0" u="none" strike="noStrike" kern="1200" baseline="0" dirty="0">
                          <a:solidFill>
                            <a:schemeClr val="dk1"/>
                          </a:solidFill>
                        </a:rPr>
                        <a:t>Populations couvertes : </a:t>
                      </a:r>
                      <a:endParaRPr lang="en-US" sz="1400" dirty="0"/>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b="0" u="none" strike="noStrike" kern="1200" baseline="0" dirty="0">
                          <a:solidFill>
                            <a:schemeClr val="dk1"/>
                          </a:solidFill>
                        </a:rPr>
                        <a:t>[</a:t>
                      </a:r>
                      <a:r>
                        <a:rPr lang="fr-FR" sz="1400" b="1" u="none" strike="noStrike" kern="1200" baseline="0" dirty="0">
                          <a:solidFill>
                            <a:schemeClr val="dk1"/>
                          </a:solidFill>
                        </a:rPr>
                        <a:t>Nom de l'organisation/la structure]. </a:t>
                      </a:r>
                    </a:p>
                    <a:p>
                      <a:r>
                        <a:rPr lang="fr-FR" sz="1400" b="0" u="none" strike="noStrike" kern="1200" baseline="0" dirty="0">
                          <a:solidFill>
                            <a:schemeClr val="dk1"/>
                          </a:solidFill>
                        </a:rPr>
                        <a:t>Heures :</a:t>
                      </a:r>
                    </a:p>
                    <a:p>
                      <a:r>
                        <a:rPr lang="fr-FR" sz="1400" b="0" u="none" strike="noStrike" kern="1200" baseline="0" dirty="0">
                          <a:solidFill>
                            <a:schemeClr val="dk1"/>
                          </a:solidFill>
                        </a:rPr>
                        <a:t>Lieu : </a:t>
                      </a:r>
                    </a:p>
                    <a:p>
                      <a:r>
                        <a:rPr lang="fr-FR" sz="1400" b="0" u="none" strike="noStrike" kern="1200" baseline="0" dirty="0">
                          <a:solidFill>
                            <a:schemeClr val="dk1"/>
                          </a:solidFill>
                        </a:rPr>
                        <a:t>Point focal : </a:t>
                      </a:r>
                    </a:p>
                    <a:p>
                      <a:r>
                        <a:rPr lang="fr-FR" sz="1400" b="0" u="none" strike="noStrike" kern="1200" baseline="0" dirty="0">
                          <a:solidFill>
                            <a:schemeClr val="dk1"/>
                          </a:solidFill>
                        </a:rPr>
                        <a:t>Téléphone : </a:t>
                      </a:r>
                    </a:p>
                    <a:p>
                      <a:r>
                        <a:rPr lang="fr-FR" sz="1400" b="0" u="none" strike="noStrike" kern="1200" baseline="0" dirty="0">
                          <a:solidFill>
                            <a:schemeClr val="dk1"/>
                          </a:solidFill>
                        </a:rPr>
                        <a:t>Courriel : </a:t>
                      </a:r>
                    </a:p>
                    <a:p>
                      <a:r>
                        <a:rPr lang="fr-FR" sz="1400" b="0" u="none" strike="noStrike" kern="1200" baseline="0" dirty="0">
                          <a:solidFill>
                            <a:schemeClr val="dk1"/>
                          </a:solidFill>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dk1"/>
                          </a:solidFill>
                        </a:rPr>
                        <a:t>Populations couvertes :</a:t>
                      </a:r>
                      <a:endParaRPr lang="en-US" sz="1400"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b="0" u="none" strike="noStrike" kern="1200" baseline="0" dirty="0">
                          <a:solidFill>
                            <a:schemeClr val="dk1"/>
                          </a:solidFill>
                        </a:rPr>
                        <a:t>[</a:t>
                      </a:r>
                      <a:r>
                        <a:rPr lang="fr-FR" sz="1400" b="1" u="none" strike="noStrike" kern="1200" baseline="0" dirty="0">
                          <a:solidFill>
                            <a:schemeClr val="dk1"/>
                          </a:solidFill>
                        </a:rPr>
                        <a:t>Nom de l'organisation/la structure]. </a:t>
                      </a:r>
                    </a:p>
                    <a:p>
                      <a:r>
                        <a:rPr lang="fr-FR" sz="1400" b="0" u="none" strike="noStrike" kern="1200" baseline="0" dirty="0">
                          <a:solidFill>
                            <a:schemeClr val="dk1"/>
                          </a:solidFill>
                        </a:rPr>
                        <a:t>Heures :</a:t>
                      </a:r>
                    </a:p>
                    <a:p>
                      <a:r>
                        <a:rPr lang="fr-FR" sz="1400" b="0" u="none" strike="noStrike" kern="1200" baseline="0" dirty="0">
                          <a:solidFill>
                            <a:schemeClr val="dk1"/>
                          </a:solidFill>
                        </a:rPr>
                        <a:t>Lieu : </a:t>
                      </a:r>
                    </a:p>
                    <a:p>
                      <a:r>
                        <a:rPr lang="fr-FR" sz="1400" b="0" u="none" strike="noStrike" kern="1200" baseline="0" dirty="0">
                          <a:solidFill>
                            <a:schemeClr val="dk1"/>
                          </a:solidFill>
                        </a:rPr>
                        <a:t>Point focal : </a:t>
                      </a:r>
                    </a:p>
                    <a:p>
                      <a:r>
                        <a:rPr lang="fr-FR" sz="1400" b="0" u="none" strike="noStrike" kern="1200" baseline="0" dirty="0">
                          <a:solidFill>
                            <a:schemeClr val="dk1"/>
                          </a:solidFill>
                        </a:rPr>
                        <a:t>Téléphone : </a:t>
                      </a:r>
                    </a:p>
                    <a:p>
                      <a:r>
                        <a:rPr lang="fr-FR" sz="1400" b="0" u="none" strike="noStrike" kern="1200" baseline="0" dirty="0">
                          <a:solidFill>
                            <a:schemeClr val="dk1"/>
                          </a:solidFill>
                        </a:rPr>
                        <a:t>Courriel : </a:t>
                      </a:r>
                    </a:p>
                    <a:p>
                      <a:r>
                        <a:rPr lang="fr-FR" sz="1400" b="0" u="none" strike="noStrike" kern="1200" baseline="0" dirty="0">
                          <a:solidFill>
                            <a:schemeClr val="dk1"/>
                          </a:solidFill>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dk1"/>
                          </a:solidFill>
                        </a:rPr>
                        <a:t>Populations couvertes :</a:t>
                      </a:r>
                      <a:endParaRPr lang="en-US" sz="1400" dirty="0"/>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498531">
                <a:tc>
                  <a:txBody>
                    <a:bodyPr/>
                    <a:lstStyle/>
                    <a:p>
                      <a:r>
                        <a:rPr lang="fr-FR" sz="1400" b="0" u="none" strike="noStrike" kern="1200" baseline="0" dirty="0">
                          <a:solidFill>
                            <a:schemeClr val="dk1"/>
                          </a:solidFill>
                        </a:rPr>
                        <a:t>[</a:t>
                      </a:r>
                      <a:r>
                        <a:rPr lang="fr-FR" sz="1400" b="1" u="none" strike="noStrike" kern="1200" baseline="0" dirty="0">
                          <a:solidFill>
                            <a:schemeClr val="dk1"/>
                          </a:solidFill>
                        </a:rPr>
                        <a:t>Nom de l'organisation/la structure]. </a:t>
                      </a:r>
                    </a:p>
                    <a:p>
                      <a:r>
                        <a:rPr lang="fr-FR" sz="1400" b="0" u="none" strike="noStrike" kern="1200" baseline="0" dirty="0">
                          <a:solidFill>
                            <a:schemeClr val="dk1"/>
                          </a:solidFill>
                        </a:rPr>
                        <a:t>Heures :</a:t>
                      </a:r>
                    </a:p>
                    <a:p>
                      <a:r>
                        <a:rPr lang="fr-FR" sz="1400" b="0" u="none" strike="noStrike" kern="1200" baseline="0" dirty="0">
                          <a:solidFill>
                            <a:schemeClr val="dk1"/>
                          </a:solidFill>
                        </a:rPr>
                        <a:t>Lieu : </a:t>
                      </a:r>
                    </a:p>
                    <a:p>
                      <a:r>
                        <a:rPr lang="fr-FR" sz="1400" b="0" u="none" strike="noStrike" kern="1200" baseline="0" dirty="0">
                          <a:solidFill>
                            <a:schemeClr val="dk1"/>
                          </a:solidFill>
                        </a:rPr>
                        <a:t>Point focal : </a:t>
                      </a:r>
                    </a:p>
                    <a:p>
                      <a:r>
                        <a:rPr lang="fr-FR" sz="1400" b="0" u="none" strike="noStrike" kern="1200" baseline="0" dirty="0">
                          <a:solidFill>
                            <a:schemeClr val="dk1"/>
                          </a:solidFill>
                        </a:rPr>
                        <a:t>Téléphone : </a:t>
                      </a:r>
                    </a:p>
                    <a:p>
                      <a:r>
                        <a:rPr lang="fr-FR" sz="1400" b="0" u="none" strike="noStrike" kern="1200" baseline="0" dirty="0">
                          <a:solidFill>
                            <a:schemeClr val="dk1"/>
                          </a:solidFill>
                        </a:rPr>
                        <a:t>Courriel : </a:t>
                      </a:r>
                    </a:p>
                    <a:p>
                      <a:r>
                        <a:rPr lang="fr-FR" sz="1400" b="0" u="none" strike="noStrike" kern="1200" baseline="0" dirty="0">
                          <a:solidFill>
                            <a:schemeClr val="dk1"/>
                          </a:solidFill>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dk1"/>
                          </a:solidFill>
                        </a:rPr>
                        <a:t>Populations couvertes :</a:t>
                      </a:r>
                      <a:endParaRPr lang="en-US" sz="1400" dirty="0"/>
                    </a:p>
                  </a:txBody>
                  <a:tcPr>
                    <a:lnL w="12700" cmpd="sng">
                      <a:noFill/>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400" b="0" u="none" strike="noStrike" kern="1200" baseline="0" dirty="0">
                          <a:solidFill>
                            <a:schemeClr val="dk1"/>
                          </a:solidFill>
                        </a:rPr>
                        <a:t>[</a:t>
                      </a:r>
                      <a:r>
                        <a:rPr lang="fr-FR" sz="1400" b="1" u="none" strike="noStrike" kern="1200" baseline="0" dirty="0">
                          <a:solidFill>
                            <a:schemeClr val="dk1"/>
                          </a:solidFill>
                        </a:rPr>
                        <a:t>Nom de l'organisation/la structure]. </a:t>
                      </a:r>
                    </a:p>
                    <a:p>
                      <a:r>
                        <a:rPr lang="fr-FR" sz="1400" b="0" u="none" strike="noStrike" kern="1200" baseline="0" dirty="0">
                          <a:solidFill>
                            <a:schemeClr val="dk1"/>
                          </a:solidFill>
                        </a:rPr>
                        <a:t>Heures :</a:t>
                      </a:r>
                    </a:p>
                    <a:p>
                      <a:r>
                        <a:rPr lang="fr-FR" sz="1400" b="0" u="none" strike="noStrike" kern="1200" baseline="0" dirty="0">
                          <a:solidFill>
                            <a:schemeClr val="dk1"/>
                          </a:solidFill>
                        </a:rPr>
                        <a:t>Lieu : </a:t>
                      </a:r>
                    </a:p>
                    <a:p>
                      <a:r>
                        <a:rPr lang="fr-FR" sz="1400" b="0" u="none" strike="noStrike" kern="1200" baseline="0" dirty="0">
                          <a:solidFill>
                            <a:schemeClr val="dk1"/>
                          </a:solidFill>
                        </a:rPr>
                        <a:t>Point focal : </a:t>
                      </a:r>
                    </a:p>
                    <a:p>
                      <a:r>
                        <a:rPr lang="fr-FR" sz="1400" b="0" u="none" strike="noStrike" kern="1200" baseline="0" dirty="0">
                          <a:solidFill>
                            <a:schemeClr val="dk1"/>
                          </a:solidFill>
                        </a:rPr>
                        <a:t>Téléphone : </a:t>
                      </a:r>
                    </a:p>
                    <a:p>
                      <a:r>
                        <a:rPr lang="fr-FR" sz="1400" b="0" u="none" strike="noStrike" kern="1200" baseline="0" dirty="0">
                          <a:solidFill>
                            <a:schemeClr val="dk1"/>
                          </a:solidFill>
                        </a:rPr>
                        <a:t>Courriel : </a:t>
                      </a:r>
                    </a:p>
                    <a:p>
                      <a:r>
                        <a:rPr lang="fr-FR" sz="1400" b="0" u="none" strike="noStrike" kern="1200" baseline="0" dirty="0">
                          <a:solidFill>
                            <a:schemeClr val="dk1"/>
                          </a:solidFill>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dk1"/>
                          </a:solidFill>
                        </a:rPr>
                        <a:t>Populations couvertes :</a:t>
                      </a:r>
                      <a:endParaRPr lang="en-US" sz="1400"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1400" b="0" u="none" strike="noStrike" kern="1200" baseline="0" dirty="0">
                          <a:solidFill>
                            <a:schemeClr val="dk1"/>
                          </a:solidFill>
                        </a:rPr>
                        <a:t>[</a:t>
                      </a:r>
                      <a:r>
                        <a:rPr lang="fr-FR" sz="1400" b="1" u="none" strike="noStrike" kern="1200" baseline="0" dirty="0">
                          <a:solidFill>
                            <a:schemeClr val="dk1"/>
                          </a:solidFill>
                        </a:rPr>
                        <a:t>Nom de l'organisation/la structure]. </a:t>
                      </a:r>
                    </a:p>
                    <a:p>
                      <a:r>
                        <a:rPr lang="fr-FR" sz="1400" b="0" u="none" strike="noStrike" kern="1200" baseline="0" dirty="0">
                          <a:solidFill>
                            <a:schemeClr val="dk1"/>
                          </a:solidFill>
                        </a:rPr>
                        <a:t>Heures :</a:t>
                      </a:r>
                    </a:p>
                    <a:p>
                      <a:r>
                        <a:rPr lang="fr-FR" sz="1400" b="0" u="none" strike="noStrike" kern="1200" baseline="0" dirty="0">
                          <a:solidFill>
                            <a:schemeClr val="dk1"/>
                          </a:solidFill>
                        </a:rPr>
                        <a:t>Lieu : </a:t>
                      </a:r>
                    </a:p>
                    <a:p>
                      <a:r>
                        <a:rPr lang="fr-FR" sz="1400" b="0" u="none" strike="noStrike" kern="1200" baseline="0" dirty="0">
                          <a:solidFill>
                            <a:schemeClr val="dk1"/>
                          </a:solidFill>
                        </a:rPr>
                        <a:t>Point focal : </a:t>
                      </a:r>
                    </a:p>
                    <a:p>
                      <a:r>
                        <a:rPr lang="fr-FR" sz="1400" b="0" u="none" strike="noStrike" kern="1200" baseline="0" dirty="0">
                          <a:solidFill>
                            <a:schemeClr val="dk1"/>
                          </a:solidFill>
                        </a:rPr>
                        <a:t>Téléphone : </a:t>
                      </a:r>
                    </a:p>
                    <a:p>
                      <a:r>
                        <a:rPr lang="fr-FR" sz="1400" b="0" u="none" strike="noStrike" kern="1200" baseline="0" dirty="0">
                          <a:solidFill>
                            <a:schemeClr val="dk1"/>
                          </a:solidFill>
                        </a:rPr>
                        <a:t>Courriel : </a:t>
                      </a:r>
                    </a:p>
                    <a:p>
                      <a:r>
                        <a:rPr lang="fr-FR" sz="1400" b="0" u="none" strike="noStrike" kern="1200" baseline="0" dirty="0">
                          <a:solidFill>
                            <a:schemeClr val="dk1"/>
                          </a:solidFill>
                        </a:rPr>
                        <a:t>Services disponibles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dk1"/>
                          </a:solidFill>
                        </a:rPr>
                        <a:t>Populations couvertes :</a:t>
                      </a:r>
                      <a:endParaRPr lang="en-US" sz="1400" dirty="0"/>
                    </a:p>
                  </a:txBody>
                  <a:tcPr>
                    <a:lnL w="6350" cap="flat" cmpd="sng" algn="ctr">
                      <a:solidFill>
                        <a:schemeClr val="accent6"/>
                      </a:solidFill>
                      <a:prstDash val="solid"/>
                      <a:round/>
                      <a:headEnd type="none" w="med" len="med"/>
                      <a:tailEnd type="none" w="med" len="med"/>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2837966"/>
                  </a:ext>
                </a:extLst>
              </a:tr>
            </a:tbl>
          </a:graphicData>
        </a:graphic>
      </p:graphicFrame>
      <p:sp>
        <p:nvSpPr>
          <p:cNvPr id="7" name="Oval 6">
            <a:extLst>
              <a:ext uri="{FF2B5EF4-FFF2-40B4-BE49-F238E27FC236}">
                <a16:creationId xmlns:a16="http://schemas.microsoft.com/office/drawing/2014/main" id="{6B3B9684-DD3C-4F49-A3BC-9EEC6F7365FF}"/>
              </a:ext>
            </a:extLst>
          </p:cNvPr>
          <p:cNvSpPr/>
          <p:nvPr/>
        </p:nvSpPr>
        <p:spPr>
          <a:xfrm>
            <a:off x="828774" y="4029739"/>
            <a:ext cx="2222766" cy="221569"/>
          </a:xfrm>
          <a:custGeom>
            <a:avLst/>
            <a:gdLst>
              <a:gd name="connsiteX0" fmla="*/ 0 w 2222766"/>
              <a:gd name="connsiteY0" fmla="*/ 150479 h 300957"/>
              <a:gd name="connsiteX1" fmla="*/ 1111383 w 2222766"/>
              <a:gd name="connsiteY1" fmla="*/ 0 h 300957"/>
              <a:gd name="connsiteX2" fmla="*/ 2222766 w 2222766"/>
              <a:gd name="connsiteY2" fmla="*/ 150479 h 300957"/>
              <a:gd name="connsiteX3" fmla="*/ 1111383 w 2222766"/>
              <a:gd name="connsiteY3" fmla="*/ 300958 h 300957"/>
              <a:gd name="connsiteX4" fmla="*/ 0 w 2222766"/>
              <a:gd name="connsiteY4" fmla="*/ 150479 h 300957"/>
              <a:gd name="connsiteX0" fmla="*/ 0 w 2222766"/>
              <a:gd name="connsiteY0" fmla="*/ 151013 h 302026"/>
              <a:gd name="connsiteX1" fmla="*/ 1111383 w 2222766"/>
              <a:gd name="connsiteY1" fmla="*/ 534 h 302026"/>
              <a:gd name="connsiteX2" fmla="*/ 2222766 w 2222766"/>
              <a:gd name="connsiteY2" fmla="*/ 151013 h 302026"/>
              <a:gd name="connsiteX3" fmla="*/ 1111383 w 2222766"/>
              <a:gd name="connsiteY3" fmla="*/ 301492 h 302026"/>
              <a:gd name="connsiteX4" fmla="*/ 0 w 2222766"/>
              <a:gd name="connsiteY4" fmla="*/ 151013 h 302026"/>
              <a:gd name="connsiteX0" fmla="*/ 0 w 2222766"/>
              <a:gd name="connsiteY0" fmla="*/ 151013 h 302026"/>
              <a:gd name="connsiteX1" fmla="*/ 1111383 w 2222766"/>
              <a:gd name="connsiteY1" fmla="*/ 534 h 302026"/>
              <a:gd name="connsiteX2" fmla="*/ 2222766 w 2222766"/>
              <a:gd name="connsiteY2" fmla="*/ 151013 h 302026"/>
              <a:gd name="connsiteX3" fmla="*/ 1111383 w 2222766"/>
              <a:gd name="connsiteY3" fmla="*/ 301492 h 302026"/>
              <a:gd name="connsiteX4" fmla="*/ 0 w 2222766"/>
              <a:gd name="connsiteY4" fmla="*/ 151013 h 302026"/>
              <a:gd name="connsiteX0" fmla="*/ 0 w 2222766"/>
              <a:gd name="connsiteY0" fmla="*/ 151013 h 302026"/>
              <a:gd name="connsiteX1" fmla="*/ 1111383 w 2222766"/>
              <a:gd name="connsiteY1" fmla="*/ 534 h 302026"/>
              <a:gd name="connsiteX2" fmla="*/ 2222766 w 2222766"/>
              <a:gd name="connsiteY2" fmla="*/ 151013 h 302026"/>
              <a:gd name="connsiteX3" fmla="*/ 1111383 w 2222766"/>
              <a:gd name="connsiteY3" fmla="*/ 301492 h 302026"/>
              <a:gd name="connsiteX4" fmla="*/ 0 w 2222766"/>
              <a:gd name="connsiteY4" fmla="*/ 151013 h 30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766" h="302026">
                <a:moveTo>
                  <a:pt x="0" y="151013"/>
                </a:moveTo>
                <a:cubicBezTo>
                  <a:pt x="0" y="-17155"/>
                  <a:pt x="497583" y="534"/>
                  <a:pt x="1111383" y="534"/>
                </a:cubicBezTo>
                <a:cubicBezTo>
                  <a:pt x="1725183" y="534"/>
                  <a:pt x="2190868" y="25376"/>
                  <a:pt x="2222766" y="151013"/>
                </a:cubicBezTo>
                <a:cubicBezTo>
                  <a:pt x="2222766" y="287283"/>
                  <a:pt x="1725183" y="301492"/>
                  <a:pt x="1111383" y="301492"/>
                </a:cubicBezTo>
                <a:cubicBezTo>
                  <a:pt x="497583" y="301492"/>
                  <a:pt x="0" y="319181"/>
                  <a:pt x="0" y="15101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6159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CCAA-0E87-46B5-921B-59BF77E4FBDA}"/>
              </a:ext>
            </a:extLst>
          </p:cNvPr>
          <p:cNvSpPr>
            <a:spLocks noGrp="1"/>
          </p:cNvSpPr>
          <p:nvPr>
            <p:ph type="title"/>
          </p:nvPr>
        </p:nvSpPr>
        <p:spPr>
          <a:xfrm>
            <a:off x="838200" y="288524"/>
            <a:ext cx="9517912" cy="800039"/>
          </a:xfrm>
        </p:spPr>
        <p:txBody>
          <a:bodyPr>
            <a:normAutofit fontScale="90000"/>
          </a:bodyPr>
          <a:lstStyle/>
          <a:p>
            <a:r>
              <a:rPr lang="fr-FR" b="1" dirty="0"/>
              <a:t>Une note sur les services cliniques immédiats</a:t>
            </a:r>
            <a:endParaRPr lang="en-US" b="1" dirty="0"/>
          </a:p>
        </p:txBody>
      </p:sp>
      <p:sp>
        <p:nvSpPr>
          <p:cNvPr id="3" name="Text Placeholder 2">
            <a:extLst>
              <a:ext uri="{FF2B5EF4-FFF2-40B4-BE49-F238E27FC236}">
                <a16:creationId xmlns:a16="http://schemas.microsoft.com/office/drawing/2014/main" id="{8BE8DA44-B57F-44CB-82CD-8849A17D5729}"/>
              </a:ext>
            </a:extLst>
          </p:cNvPr>
          <p:cNvSpPr>
            <a:spLocks noGrp="1"/>
          </p:cNvSpPr>
          <p:nvPr>
            <p:ph idx="1"/>
          </p:nvPr>
        </p:nvSpPr>
        <p:spPr>
          <a:xfrm>
            <a:off x="838200" y="1392181"/>
            <a:ext cx="8848060" cy="4932746"/>
          </a:xfrm>
        </p:spPr>
        <p:txBody>
          <a:bodyPr>
            <a:noAutofit/>
          </a:bodyPr>
          <a:lstStyle/>
          <a:p>
            <a:r>
              <a:rPr lang="fr-FR" sz="2400" dirty="0"/>
              <a:t>La prophylaxie post-exposition (PPE) peut prévenir l'infection par le VIH.</a:t>
            </a:r>
          </a:p>
          <a:p>
            <a:pPr lvl="1"/>
            <a:r>
              <a:rPr lang="fr-FR" sz="2000" dirty="0"/>
              <a:t>Si une personne peut avoir été exposée au VIH (par exemple, lors d'un viol), elle doit commencer la PPE dans les 72 heures qui suivent l'acte.</a:t>
            </a:r>
          </a:p>
          <a:p>
            <a:r>
              <a:rPr lang="fr-FR" sz="2400" dirty="0"/>
              <a:t>La contraception d'urgence empêche l'ovulation afin d'éviter une grossesse non désirée. </a:t>
            </a:r>
          </a:p>
          <a:p>
            <a:pPr lvl="1"/>
            <a:r>
              <a:rPr lang="fr-FR" sz="2000" dirty="0"/>
              <a:t>Si une femme est exposée à un risque de grossesse non planifiée (par exemple, à la suite d'un viol), elle peut prendre une contraception d'urgence dans les 72/120 heures (en fonctions des lignes directrices locales).</a:t>
            </a:r>
            <a:endParaRPr lang="en-US" sz="2000" dirty="0"/>
          </a:p>
          <a:p>
            <a:pPr marL="0" indent="0" algn="just">
              <a:spcBef>
                <a:spcPts val="3000"/>
              </a:spcBef>
              <a:buNone/>
            </a:pPr>
            <a:r>
              <a:rPr lang="fr-FR" sz="2000" dirty="0">
                <a:solidFill>
                  <a:srgbClr val="00B050"/>
                </a:solidFill>
              </a:rPr>
              <a:t>[L'équipe pays doit inclure des informations sur la procédure locale d'accès à la PPE et à la contraception d'urgence]</a:t>
            </a:r>
          </a:p>
        </p:txBody>
      </p:sp>
    </p:spTree>
    <p:extLst>
      <p:ext uri="{BB962C8B-B14F-4D97-AF65-F5344CB8AC3E}">
        <p14:creationId xmlns:p14="http://schemas.microsoft.com/office/powerpoint/2010/main" val="1050631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D984-4A43-4C42-B050-524C6F172DC8}"/>
              </a:ext>
            </a:extLst>
          </p:cNvPr>
          <p:cNvSpPr>
            <a:spLocks noGrp="1"/>
          </p:cNvSpPr>
          <p:nvPr>
            <p:ph type="title"/>
          </p:nvPr>
        </p:nvSpPr>
        <p:spPr>
          <a:xfrm>
            <a:off x="838200" y="460904"/>
            <a:ext cx="8543925" cy="800039"/>
          </a:xfrm>
        </p:spPr>
        <p:txBody>
          <a:bodyPr>
            <a:normAutofit fontScale="90000"/>
          </a:bodyPr>
          <a:lstStyle/>
          <a:p>
            <a:r>
              <a:rPr lang="fr-FR" b="1" dirty="0"/>
              <a:t>Fournir des informations et orienter vers les ressources disponibles</a:t>
            </a:r>
            <a:endParaRPr lang="en-US" b="1" dirty="0"/>
          </a:p>
        </p:txBody>
      </p:sp>
      <p:sp>
        <p:nvSpPr>
          <p:cNvPr id="3" name="Text Placeholder 2">
            <a:extLst>
              <a:ext uri="{FF2B5EF4-FFF2-40B4-BE49-F238E27FC236}">
                <a16:creationId xmlns:a16="http://schemas.microsoft.com/office/drawing/2014/main" id="{FA51031D-D7F3-439D-B7B6-324A20B99063}"/>
              </a:ext>
            </a:extLst>
          </p:cNvPr>
          <p:cNvSpPr>
            <a:spLocks noGrp="1"/>
          </p:cNvSpPr>
          <p:nvPr>
            <p:ph idx="1"/>
          </p:nvPr>
        </p:nvSpPr>
        <p:spPr>
          <a:xfrm>
            <a:off x="838200" y="1509140"/>
            <a:ext cx="9943214" cy="5125576"/>
          </a:xfrm>
        </p:spPr>
        <p:txBody>
          <a:bodyPr>
            <a:noAutofit/>
          </a:bodyPr>
          <a:lstStyle/>
          <a:p>
            <a:pPr marL="0" indent="0">
              <a:buNone/>
            </a:pPr>
            <a:r>
              <a:rPr lang="fr-FR" sz="2200" dirty="0"/>
              <a:t>Lors de la diffusion d'informations et d'orientation :</a:t>
            </a:r>
          </a:p>
          <a:p>
            <a:r>
              <a:rPr lang="fr-FR" sz="2200" dirty="0"/>
              <a:t>Donnez des informations imprimées sur papier (mais n'oubliez pas de les prévenir au cas où des documents pourraient être portés à la connaissance de l’agresseur)</a:t>
            </a:r>
          </a:p>
          <a:p>
            <a:r>
              <a:rPr lang="fr-FR" sz="2200" dirty="0"/>
              <a:t>Soyez au courant des informations spécifiques sur les lieux de référence ; ne référez personne à un endroit/un service que vous ne connaissez pas</a:t>
            </a:r>
          </a:p>
          <a:p>
            <a:r>
              <a:rPr lang="fr-FR" sz="2200" dirty="0"/>
              <a:t>Demandez à la victime si elle souhaite être accompagnée vers des ressources ou si elle souhaite que vous appeliez à l'avance (également appelé orientation active), et si oui, prenez les dispositions nécessaires</a:t>
            </a:r>
          </a:p>
          <a:p>
            <a:r>
              <a:rPr lang="fr-FR" sz="2200" dirty="0"/>
              <a:t>Ne faites pas pression sur la victime pour qu'elle accepte une orientation ou qu'elle donne des détails sur un incident</a:t>
            </a:r>
          </a:p>
          <a:p>
            <a:r>
              <a:rPr lang="fr-FR" sz="2200" dirty="0"/>
              <a:t>Offrez-vous comme ressource si elle veut être orientée à l'avenir</a:t>
            </a:r>
          </a:p>
        </p:txBody>
      </p:sp>
    </p:spTree>
    <p:extLst>
      <p:ext uri="{BB962C8B-B14F-4D97-AF65-F5344CB8AC3E}">
        <p14:creationId xmlns:p14="http://schemas.microsoft.com/office/powerpoint/2010/main" val="33439106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158"/>
            <a:ext cx="9167037" cy="691021"/>
          </a:xfrm>
        </p:spPr>
        <p:txBody>
          <a:bodyPr>
            <a:normAutofit fontScale="90000"/>
          </a:bodyPr>
          <a:lstStyle/>
          <a:p>
            <a:r>
              <a:rPr lang="fr-FR" b="1" dirty="0"/>
              <a:t>Identifier les forces et les réseaux existants</a:t>
            </a:r>
            <a:endParaRPr lang="en-US" b="1" dirty="0"/>
          </a:p>
        </p:txBody>
      </p:sp>
      <p:sp>
        <p:nvSpPr>
          <p:cNvPr id="7" name="Text Placeholder 6"/>
          <p:cNvSpPr>
            <a:spLocks noGrp="1"/>
          </p:cNvSpPr>
          <p:nvPr>
            <p:ph idx="1"/>
          </p:nvPr>
        </p:nvSpPr>
        <p:spPr>
          <a:xfrm>
            <a:off x="838200" y="1513375"/>
            <a:ext cx="9326526" cy="5336687"/>
          </a:xfrm>
        </p:spPr>
        <p:txBody>
          <a:bodyPr>
            <a:normAutofit fontScale="85000" lnSpcReduction="10000"/>
          </a:bodyPr>
          <a:lstStyle/>
          <a:p>
            <a:pPr lvl="0">
              <a:lnSpc>
                <a:spcPct val="115000"/>
              </a:lnSpc>
            </a:pPr>
            <a:r>
              <a:rPr lang="fr-FR" b="1" dirty="0"/>
              <a:t>Aider les victimes à identifier et à utiliser leurs forces existantes : </a:t>
            </a:r>
          </a:p>
          <a:p>
            <a:pPr lvl="1">
              <a:lnSpc>
                <a:spcPct val="115000"/>
              </a:lnSpc>
            </a:pPr>
            <a:r>
              <a:rPr lang="fr-FR" dirty="0"/>
              <a:t>« Qu'est-ce qui vous a aidé à faire face à des moments difficiles dans le passé ?</a:t>
            </a:r>
            <a:r>
              <a:rPr lang="fr-FR" dirty="0">
                <a:latin typeface="Calibri" panose="020F0502020204030204" pitchFamily="34" charset="0"/>
                <a:cs typeface="Calibri" panose="020F0502020204030204" pitchFamily="34" charset="0"/>
              </a:rPr>
              <a:t> »</a:t>
            </a:r>
            <a:endParaRPr lang="fr-FR" dirty="0"/>
          </a:p>
          <a:p>
            <a:pPr lvl="1">
              <a:lnSpc>
                <a:spcPct val="115000"/>
              </a:lnSpc>
            </a:pPr>
            <a:r>
              <a:rPr lang="fr-FR" dirty="0"/>
              <a:t>« Quelles activités vous aident lorsque vous vous sentez anxieuses ?</a:t>
            </a:r>
            <a:r>
              <a:rPr lang="fr-FR" dirty="0">
                <a:latin typeface="Calibri" panose="020F0502020204030204" pitchFamily="34" charset="0"/>
                <a:cs typeface="Calibri" panose="020F0502020204030204" pitchFamily="34" charset="0"/>
              </a:rPr>
              <a:t> »</a:t>
            </a:r>
            <a:endParaRPr lang="fr-FR" dirty="0"/>
          </a:p>
          <a:p>
            <a:pPr lvl="1">
              <a:lnSpc>
                <a:spcPct val="115000"/>
              </a:lnSpc>
            </a:pPr>
            <a:r>
              <a:rPr lang="fr-FR" dirty="0"/>
              <a:t>« Comment ce qui vous a aidé dans le passé pourrait-il vous être utile aujourd'hui ? </a:t>
            </a:r>
            <a:r>
              <a:rPr lang="fr-FR" dirty="0">
                <a:latin typeface="Calibri" panose="020F0502020204030204" pitchFamily="34" charset="0"/>
                <a:cs typeface="Calibri" panose="020F0502020204030204" pitchFamily="34" charset="0"/>
              </a:rPr>
              <a:t>»</a:t>
            </a:r>
            <a:endParaRPr lang="fr-FR" dirty="0"/>
          </a:p>
          <a:p>
            <a:pPr lvl="0">
              <a:lnSpc>
                <a:spcPct val="115000"/>
              </a:lnSpc>
            </a:pPr>
            <a:r>
              <a:rPr lang="fr-FR" b="1" dirty="0"/>
              <a:t>Aidez les victimes à explorer les réseaux d'assistance existants : </a:t>
            </a:r>
          </a:p>
          <a:p>
            <a:pPr lvl="1">
              <a:lnSpc>
                <a:spcPct val="115000"/>
              </a:lnSpc>
            </a:pPr>
            <a:r>
              <a:rPr lang="fr-FR" dirty="0"/>
              <a:t>« Lorsque vous ne vous sentez pas bien, avec qui aimez-vous être ? </a:t>
            </a:r>
            <a:r>
              <a:rPr lang="fr-FR" dirty="0">
                <a:latin typeface="Calibri" panose="020F0502020204030204" pitchFamily="34" charset="0"/>
                <a:cs typeface="Calibri" panose="020F0502020204030204" pitchFamily="34" charset="0"/>
              </a:rPr>
              <a:t>»</a:t>
            </a:r>
            <a:endParaRPr lang="fr-FR" dirty="0"/>
          </a:p>
          <a:p>
            <a:pPr lvl="1">
              <a:lnSpc>
                <a:spcPct val="115000"/>
              </a:lnSpc>
            </a:pPr>
            <a:r>
              <a:rPr lang="fr-FR" dirty="0"/>
              <a:t>« Qui vous a aidé dans le passé ? Pourraient-ils être utiles maintenant ?</a:t>
            </a:r>
            <a:r>
              <a:rPr lang="fr-FR" dirty="0">
                <a:latin typeface="Calibri" panose="020F0502020204030204" pitchFamily="34" charset="0"/>
                <a:cs typeface="Calibri" panose="020F0502020204030204" pitchFamily="34" charset="0"/>
              </a:rPr>
              <a:t> »</a:t>
            </a:r>
            <a:endParaRPr lang="fr-FR" dirty="0"/>
          </a:p>
          <a:p>
            <a:pPr lvl="1">
              <a:lnSpc>
                <a:spcPct val="115000"/>
              </a:lnSpc>
            </a:pPr>
            <a:r>
              <a:rPr lang="fr-FR" dirty="0"/>
              <a:t>« Y a-t-il des personnes en qui vous avez confiance et à qui vous pouvez parler ? </a:t>
            </a:r>
            <a:r>
              <a:rPr lang="fr-FR" dirty="0">
                <a:latin typeface="Calibri" panose="020F0502020204030204" pitchFamily="34" charset="0"/>
                <a:cs typeface="Calibri" panose="020F0502020204030204" pitchFamily="34" charset="0"/>
              </a:rPr>
              <a:t>»</a:t>
            </a:r>
            <a:endParaRPr lang="fr-FR"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46056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E9AC-A426-4138-AFD2-60FE4AB8671A}"/>
              </a:ext>
            </a:extLst>
          </p:cNvPr>
          <p:cNvSpPr>
            <a:spLocks noGrp="1"/>
          </p:cNvSpPr>
          <p:nvPr>
            <p:ph type="title"/>
          </p:nvPr>
        </p:nvSpPr>
        <p:spPr/>
        <p:txBody>
          <a:bodyPr>
            <a:normAutofit/>
          </a:bodyPr>
          <a:lstStyle/>
          <a:p>
            <a:r>
              <a:rPr lang="fr-FR" b="1" dirty="0"/>
              <a:t>Activité R. Tout voir ensemble</a:t>
            </a:r>
            <a:endParaRPr lang="en-US" b="1" dirty="0">
              <a:solidFill>
                <a:srgbClr val="FF0000"/>
              </a:solidFill>
            </a:endParaRPr>
          </a:p>
        </p:txBody>
      </p:sp>
      <p:sp>
        <p:nvSpPr>
          <p:cNvPr id="3" name="Text Placeholder 2">
            <a:extLst>
              <a:ext uri="{FF2B5EF4-FFF2-40B4-BE49-F238E27FC236}">
                <a16:creationId xmlns:a16="http://schemas.microsoft.com/office/drawing/2014/main" id="{4A6D3F2C-90D0-4A23-BA06-504FE991B1AA}"/>
              </a:ext>
            </a:extLst>
          </p:cNvPr>
          <p:cNvSpPr>
            <a:spLocks noGrp="1"/>
          </p:cNvSpPr>
          <p:nvPr>
            <p:ph idx="1"/>
          </p:nvPr>
        </p:nvSpPr>
        <p:spPr>
          <a:xfrm>
            <a:off x="838200" y="1636730"/>
            <a:ext cx="6992445" cy="4932746"/>
          </a:xfrm>
        </p:spPr>
        <p:txBody>
          <a:bodyPr>
            <a:normAutofit lnSpcReduction="10000"/>
          </a:bodyPr>
          <a:lstStyle/>
          <a:p>
            <a:pPr marL="0" indent="0">
              <a:buNone/>
            </a:pPr>
            <a:r>
              <a:rPr lang="fr-FR" b="1" dirty="0"/>
              <a:t>Scénario</a:t>
            </a:r>
          </a:p>
          <a:p>
            <a:pPr marL="0" indent="0">
              <a:buNone/>
            </a:pPr>
            <a:r>
              <a:rPr lang="fr-FR" dirty="0"/>
              <a:t>Une femme de 18 ans a été testée séropositive il y a deux semaines. Maintenant, lors d'une visite de suivi, le prestataire lui pose des questions sur ses partenaires sexuels dans le cadre des dépistages index.</a:t>
            </a:r>
          </a:p>
          <a:p>
            <a:pPr marL="0" indent="0">
              <a:buNone/>
            </a:pPr>
            <a:r>
              <a:rPr lang="fr-FR" dirty="0"/>
              <a:t>Elle révèle que son petit ami depuis deux ans est extrêmement violent verbalement et l'a menacée de violence physique à plusieurs reprises.</a:t>
            </a:r>
          </a:p>
        </p:txBody>
      </p:sp>
      <p:sp>
        <p:nvSpPr>
          <p:cNvPr id="4" name="Rectangle 3">
            <a:extLst>
              <a:ext uri="{FF2B5EF4-FFF2-40B4-BE49-F238E27FC236}">
                <a16:creationId xmlns:a16="http://schemas.microsoft.com/office/drawing/2014/main" id="{04554F24-64D8-40EA-84B4-6A516B9CDECC}"/>
              </a:ext>
            </a:extLst>
          </p:cNvPr>
          <p:cNvSpPr/>
          <p:nvPr/>
        </p:nvSpPr>
        <p:spPr>
          <a:xfrm>
            <a:off x="8415437" y="1116418"/>
            <a:ext cx="2938364" cy="5453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Liste de contrôle </a:t>
            </a:r>
            <a:r>
              <a:rPr lang="fr-FR" sz="1600" b="1" dirty="0"/>
              <a:t>des observateurs</a:t>
            </a:r>
          </a:p>
          <a:p>
            <a:pPr lvl="1" indent="-400050">
              <a:spcBef>
                <a:spcPts val="1200"/>
              </a:spcBef>
              <a:spcAft>
                <a:spcPts val="600"/>
              </a:spcAft>
              <a:buFont typeface="Wingdings" panose="05000000000000000000" pitchFamily="2" charset="2"/>
              <a:buChar char=""/>
            </a:pPr>
            <a:r>
              <a:rPr lang="fr-FR" sz="1600" dirty="0"/>
              <a:t>Poser des questions sur la violence</a:t>
            </a:r>
            <a:endParaRPr lang="en-US" sz="1600" dirty="0"/>
          </a:p>
          <a:p>
            <a:pPr lvl="1" indent="-400050">
              <a:spcBef>
                <a:spcPts val="1200"/>
              </a:spcBef>
              <a:spcAft>
                <a:spcPts val="600"/>
              </a:spcAft>
              <a:buFont typeface="Wingdings" panose="05000000000000000000" pitchFamily="2" charset="2"/>
              <a:buChar char=""/>
            </a:pPr>
            <a:r>
              <a:rPr lang="fr-FR" sz="1600" dirty="0"/>
              <a:t>Écouter attentivement avec compassion et sans porter de jugement</a:t>
            </a:r>
            <a:endParaRPr lang="en-US" sz="1600" dirty="0"/>
          </a:p>
          <a:p>
            <a:pPr lvl="1" indent="-400050">
              <a:spcBef>
                <a:spcPts val="1200"/>
              </a:spcBef>
              <a:spcAft>
                <a:spcPts val="600"/>
              </a:spcAft>
              <a:buFont typeface="Wingdings" panose="05000000000000000000" pitchFamily="2" charset="2"/>
              <a:buChar char=""/>
            </a:pPr>
            <a:r>
              <a:rPr lang="fr-FR" sz="1600" dirty="0"/>
              <a:t>Se renseigner sur leurs besoins et leurs préoccupations</a:t>
            </a:r>
            <a:endParaRPr lang="en-US" sz="1600" dirty="0"/>
          </a:p>
          <a:p>
            <a:pPr lvl="1" indent="-400050">
              <a:spcBef>
                <a:spcPts val="1200"/>
              </a:spcBef>
              <a:spcAft>
                <a:spcPts val="600"/>
              </a:spcAft>
              <a:buFont typeface="Wingdings" panose="05000000000000000000" pitchFamily="2" charset="2"/>
              <a:buChar char=""/>
            </a:pPr>
            <a:r>
              <a:rPr lang="en-US" sz="1600" dirty="0" err="1"/>
              <a:t>Valider</a:t>
            </a:r>
            <a:r>
              <a:rPr lang="en-US" sz="1600" dirty="0"/>
              <a:t> </a:t>
            </a:r>
            <a:r>
              <a:rPr lang="en-US" sz="1600" dirty="0" err="1"/>
              <a:t>leurs</a:t>
            </a:r>
            <a:r>
              <a:rPr lang="en-US" sz="1600" dirty="0"/>
              <a:t> </a:t>
            </a:r>
            <a:r>
              <a:rPr lang="en-US" sz="1600" dirty="0" err="1"/>
              <a:t>expériences</a:t>
            </a:r>
            <a:endParaRPr lang="en-US" sz="1600" dirty="0"/>
          </a:p>
          <a:p>
            <a:pPr lvl="1" indent="-400050">
              <a:spcBef>
                <a:spcPts val="1200"/>
              </a:spcBef>
              <a:spcAft>
                <a:spcPts val="600"/>
              </a:spcAft>
              <a:buFont typeface="Wingdings" panose="05000000000000000000" pitchFamily="2" charset="2"/>
              <a:buChar char=""/>
            </a:pPr>
            <a:r>
              <a:rPr lang="en-US" sz="1600" dirty="0"/>
              <a:t>Renforcer </a:t>
            </a:r>
            <a:r>
              <a:rPr lang="en-US" sz="1600" dirty="0" err="1"/>
              <a:t>leur</a:t>
            </a:r>
            <a:r>
              <a:rPr lang="en-US" sz="1600" dirty="0"/>
              <a:t> </a:t>
            </a:r>
            <a:r>
              <a:rPr lang="en-US" sz="1600" dirty="0" err="1"/>
              <a:t>sécurité</a:t>
            </a:r>
            <a:endParaRPr lang="en-US" sz="1600" dirty="0"/>
          </a:p>
          <a:p>
            <a:pPr lvl="1" indent="-400050">
              <a:spcBef>
                <a:spcPts val="1200"/>
              </a:spcBef>
              <a:spcAft>
                <a:spcPts val="600"/>
              </a:spcAft>
              <a:buFont typeface="Wingdings" panose="05000000000000000000" pitchFamily="2" charset="2"/>
              <a:buChar char=""/>
            </a:pPr>
            <a:r>
              <a:rPr lang="fr-FR" sz="1600" cap="all" dirty="0"/>
              <a:t>l</a:t>
            </a:r>
            <a:r>
              <a:rPr lang="fr-FR" sz="1600" dirty="0"/>
              <a:t>es aider à se connecter à des services supplémentaires</a:t>
            </a:r>
          </a:p>
        </p:txBody>
      </p:sp>
      <p:sp>
        <p:nvSpPr>
          <p:cNvPr id="5" name="Star: 5 Points 4">
            <a:extLst>
              <a:ext uri="{FF2B5EF4-FFF2-40B4-BE49-F238E27FC236}">
                <a16:creationId xmlns:a16="http://schemas.microsoft.com/office/drawing/2014/main" id="{DCD0DE06-14BE-481C-A2E4-F9B128725C1F}"/>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502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7965558" cy="800039"/>
          </a:xfrm>
        </p:spPr>
        <p:txBody>
          <a:bodyPr>
            <a:normAutofit fontScale="90000"/>
          </a:bodyPr>
          <a:lstStyle/>
          <a:p>
            <a:r>
              <a:rPr lang="fr-FR" b="1" dirty="0"/>
              <a:t>Activité S. Devoir n°2 : Pratiquer  comment répondre à la violence</a:t>
            </a:r>
            <a:endParaRPr lang="en-US" b="1" dirty="0">
              <a:solidFill>
                <a:srgbClr val="FF0000"/>
              </a:solidFill>
            </a:endParaRPr>
          </a:p>
        </p:txBody>
      </p:sp>
      <p:sp>
        <p:nvSpPr>
          <p:cNvPr id="3" name="Text Placeholder 2"/>
          <p:cNvSpPr>
            <a:spLocks noGrp="1"/>
          </p:cNvSpPr>
          <p:nvPr>
            <p:ph idx="1"/>
          </p:nvPr>
        </p:nvSpPr>
        <p:spPr>
          <a:xfrm>
            <a:off x="838200" y="1636730"/>
            <a:ext cx="7497726" cy="4932746"/>
          </a:xfrm>
        </p:spPr>
        <p:txBody>
          <a:bodyPr>
            <a:normAutofit/>
          </a:bodyPr>
          <a:lstStyle/>
          <a:p>
            <a:r>
              <a:rPr lang="fr-FR" sz="2300" dirty="0"/>
              <a:t>En groupes de trois, faites une rotation pour que chaque personne soit à la fois victime, travailleur de  santé et observateur. Imaginez que vous effectuez des dépistages index et que vous devez vous renseigner sur la VPI.</a:t>
            </a:r>
          </a:p>
          <a:p>
            <a:r>
              <a:rPr lang="fr-FR" sz="2300" dirty="0"/>
              <a:t>Au cours de l'interaction, l'agent de santé utilisera ses compétences pour poser des questions sur la VPI et apporter une assistance d’urgence, notamment en orientant la victime vers les services qu'elle souhaite.</a:t>
            </a:r>
          </a:p>
          <a:p>
            <a:r>
              <a:rPr lang="fr-FR" sz="2300" dirty="0"/>
              <a:t>Une fois chaque interaction terminée, l'observateur donne un feedback sur les compétences figurant sur la liste de contrôle, qui ont été utilisées, qui ont bien fonctionné et qui pourraient être améliorées.</a:t>
            </a:r>
          </a:p>
        </p:txBody>
      </p:sp>
      <p:sp>
        <p:nvSpPr>
          <p:cNvPr id="6" name="Rectangle 5">
            <a:extLst>
              <a:ext uri="{FF2B5EF4-FFF2-40B4-BE49-F238E27FC236}">
                <a16:creationId xmlns:a16="http://schemas.microsoft.com/office/drawing/2014/main" id="{E2134555-537D-4319-9EF0-1184715E4B69}"/>
              </a:ext>
            </a:extLst>
          </p:cNvPr>
          <p:cNvSpPr/>
          <p:nvPr/>
        </p:nvSpPr>
        <p:spPr>
          <a:xfrm>
            <a:off x="8415437" y="1116418"/>
            <a:ext cx="2938364" cy="5453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Liste de contrôle </a:t>
            </a:r>
            <a:r>
              <a:rPr lang="fr-FR" sz="1600" b="1" dirty="0"/>
              <a:t>des observateurs</a:t>
            </a:r>
          </a:p>
          <a:p>
            <a:pPr lvl="1" indent="-400050">
              <a:spcBef>
                <a:spcPts val="1200"/>
              </a:spcBef>
              <a:spcAft>
                <a:spcPts val="600"/>
              </a:spcAft>
              <a:buFont typeface="Wingdings" panose="05000000000000000000" pitchFamily="2" charset="2"/>
              <a:buChar char=""/>
            </a:pPr>
            <a:r>
              <a:rPr lang="fr-FR" sz="1600" dirty="0"/>
              <a:t>Poser des questions sur la violence</a:t>
            </a:r>
            <a:endParaRPr lang="en-US" sz="1600" dirty="0"/>
          </a:p>
          <a:p>
            <a:pPr lvl="1" indent="-400050">
              <a:spcBef>
                <a:spcPts val="1200"/>
              </a:spcBef>
              <a:spcAft>
                <a:spcPts val="600"/>
              </a:spcAft>
              <a:buFont typeface="Wingdings" panose="05000000000000000000" pitchFamily="2" charset="2"/>
              <a:buChar char=""/>
            </a:pPr>
            <a:r>
              <a:rPr lang="fr-FR" sz="1600" dirty="0"/>
              <a:t>Écouter attentivement avec compassion et sans porter de jugement</a:t>
            </a:r>
            <a:endParaRPr lang="en-US" sz="1600" dirty="0"/>
          </a:p>
          <a:p>
            <a:pPr lvl="1" indent="-400050">
              <a:spcBef>
                <a:spcPts val="1200"/>
              </a:spcBef>
              <a:spcAft>
                <a:spcPts val="600"/>
              </a:spcAft>
              <a:buFont typeface="Wingdings" panose="05000000000000000000" pitchFamily="2" charset="2"/>
              <a:buChar char=""/>
            </a:pPr>
            <a:r>
              <a:rPr lang="fr-FR" sz="1600" dirty="0"/>
              <a:t>Se renseigner sur leurs besoins et leurs préoccupations</a:t>
            </a:r>
            <a:endParaRPr lang="en-US" sz="1600" dirty="0"/>
          </a:p>
          <a:p>
            <a:pPr lvl="1" indent="-400050">
              <a:spcBef>
                <a:spcPts val="1200"/>
              </a:spcBef>
              <a:spcAft>
                <a:spcPts val="600"/>
              </a:spcAft>
              <a:buFont typeface="Wingdings" panose="05000000000000000000" pitchFamily="2" charset="2"/>
              <a:buChar char=""/>
            </a:pPr>
            <a:r>
              <a:rPr lang="en-US" sz="1600" dirty="0" err="1"/>
              <a:t>Valider</a:t>
            </a:r>
            <a:r>
              <a:rPr lang="en-US" sz="1600" dirty="0"/>
              <a:t> </a:t>
            </a:r>
            <a:r>
              <a:rPr lang="en-US" sz="1600" dirty="0" err="1"/>
              <a:t>leurs</a:t>
            </a:r>
            <a:r>
              <a:rPr lang="en-US" sz="1600" dirty="0"/>
              <a:t> </a:t>
            </a:r>
            <a:r>
              <a:rPr lang="en-US" sz="1600" dirty="0" err="1"/>
              <a:t>expériences</a:t>
            </a:r>
            <a:endParaRPr lang="en-US" sz="1600" dirty="0"/>
          </a:p>
          <a:p>
            <a:pPr lvl="1" indent="-400050">
              <a:spcBef>
                <a:spcPts val="1200"/>
              </a:spcBef>
              <a:spcAft>
                <a:spcPts val="600"/>
              </a:spcAft>
              <a:buFont typeface="Wingdings" panose="05000000000000000000" pitchFamily="2" charset="2"/>
              <a:buChar char=""/>
            </a:pPr>
            <a:r>
              <a:rPr lang="en-US" sz="1600" dirty="0"/>
              <a:t>Renforcer </a:t>
            </a:r>
            <a:r>
              <a:rPr lang="en-US" sz="1600" dirty="0" err="1"/>
              <a:t>leur</a:t>
            </a:r>
            <a:r>
              <a:rPr lang="en-US" sz="1600" dirty="0"/>
              <a:t> </a:t>
            </a:r>
            <a:r>
              <a:rPr lang="en-US" sz="1600" dirty="0" err="1"/>
              <a:t>sécurité</a:t>
            </a:r>
            <a:endParaRPr lang="en-US" sz="1600" dirty="0"/>
          </a:p>
          <a:p>
            <a:pPr lvl="1" indent="-400050">
              <a:spcBef>
                <a:spcPts val="1200"/>
              </a:spcBef>
              <a:spcAft>
                <a:spcPts val="600"/>
              </a:spcAft>
              <a:buFont typeface="Wingdings" panose="05000000000000000000" pitchFamily="2" charset="2"/>
              <a:buChar char=""/>
            </a:pPr>
            <a:r>
              <a:rPr lang="fr-FR" sz="1600" cap="all" dirty="0"/>
              <a:t>l</a:t>
            </a:r>
            <a:r>
              <a:rPr lang="fr-FR" sz="1600" dirty="0"/>
              <a:t>es aider à se connecter à des services supplémentaires</a:t>
            </a:r>
          </a:p>
        </p:txBody>
      </p:sp>
      <p:sp>
        <p:nvSpPr>
          <p:cNvPr id="7" name="Star: 5 Points 6">
            <a:extLst>
              <a:ext uri="{FF2B5EF4-FFF2-40B4-BE49-F238E27FC236}">
                <a16:creationId xmlns:a16="http://schemas.microsoft.com/office/drawing/2014/main" id="{0125E4EB-F873-401D-BD35-1993AE440F42}"/>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4333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AAD142F-EE09-4931-B6A1-B5B1D6D9D781}"/>
              </a:ext>
            </a:extLst>
          </p:cNvPr>
          <p:cNvSpPr txBox="1">
            <a:spLocks/>
          </p:cNvSpPr>
          <p:nvPr/>
        </p:nvSpPr>
        <p:spPr>
          <a:xfrm>
            <a:off x="4010526" y="1508393"/>
            <a:ext cx="6609347" cy="4932746"/>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tx1"/>
                </a:solidFill>
              </a:rPr>
              <a:t>La première personne de chacun des groupes doit écrire aux autres membres du groupe pour fixer un moment pour pratiquer les compétences LIVES. Vous aurez besoin d'au moins 1 heure ensemble.</a:t>
            </a:r>
          </a:p>
          <a:p>
            <a:pPr marL="0" indent="0">
              <a:buNone/>
            </a:pPr>
            <a:r>
              <a:rPr lang="fr-FR" dirty="0">
                <a:solidFill>
                  <a:schemeClr val="tx1"/>
                </a:solidFill>
              </a:rPr>
              <a:t>Lorsque vous envoyez une invitation aux autres membres du groupe, copiez la facilitatrice : </a:t>
            </a:r>
            <a:r>
              <a:rPr lang="en-US" sz="2800" i="1" dirty="0" err="1">
                <a:solidFill>
                  <a:srgbClr val="00B050"/>
                </a:solidFill>
                <a:highlight>
                  <a:srgbClr val="FFFF00"/>
                </a:highlight>
              </a:rPr>
              <a:t>insérer</a:t>
            </a:r>
            <a:r>
              <a:rPr lang="en-US" sz="2800" i="1" dirty="0">
                <a:solidFill>
                  <a:srgbClr val="00B050"/>
                </a:solidFill>
                <a:highlight>
                  <a:srgbClr val="FFFF00"/>
                </a:highlight>
              </a:rPr>
              <a:t> </a:t>
            </a:r>
            <a:r>
              <a:rPr lang="en-US" sz="2800" i="1" dirty="0" err="1">
                <a:solidFill>
                  <a:srgbClr val="00B050"/>
                </a:solidFill>
                <a:highlight>
                  <a:srgbClr val="FFFF00"/>
                </a:highlight>
              </a:rPr>
              <a:t>l'adresse</a:t>
            </a:r>
            <a:r>
              <a:rPr lang="en-US" sz="2800" i="1" dirty="0">
                <a:solidFill>
                  <a:srgbClr val="00B050"/>
                </a:solidFill>
                <a:highlight>
                  <a:srgbClr val="FFFF00"/>
                </a:highlight>
              </a:rPr>
              <a:t> EMAIL</a:t>
            </a:r>
            <a:r>
              <a:rPr lang="fr-FR" dirty="0">
                <a:solidFill>
                  <a:schemeClr val="tx1"/>
                </a:solidFill>
              </a:rPr>
              <a:t>.</a:t>
            </a:r>
            <a:r>
              <a:rPr lang="fr-FR" dirty="0">
                <a:solidFill>
                  <a:srgbClr val="00B050"/>
                </a:solidFill>
              </a:rPr>
              <a:t> </a:t>
            </a:r>
            <a:r>
              <a:rPr lang="fr-FR" dirty="0">
                <a:solidFill>
                  <a:schemeClr val="tx1"/>
                </a:solidFill>
              </a:rPr>
              <a:t>Cette personne n'assistera pas à la réunion mais pourra constater que la pratique a été planifiée.</a:t>
            </a:r>
            <a:endParaRPr lang="en-US" dirty="0">
              <a:solidFill>
                <a:schemeClr val="tx1"/>
              </a:solidFill>
            </a:endParaRPr>
          </a:p>
          <a:p>
            <a:endParaRPr lang="en-US" dirty="0"/>
          </a:p>
        </p:txBody>
      </p:sp>
      <p:sp>
        <p:nvSpPr>
          <p:cNvPr id="2" name="Title 1">
            <a:extLst>
              <a:ext uri="{FF2B5EF4-FFF2-40B4-BE49-F238E27FC236}">
                <a16:creationId xmlns:a16="http://schemas.microsoft.com/office/drawing/2014/main" id="{087785E3-A25C-456E-A321-2610292133DA}"/>
              </a:ext>
            </a:extLst>
          </p:cNvPr>
          <p:cNvSpPr>
            <a:spLocks noGrp="1"/>
          </p:cNvSpPr>
          <p:nvPr>
            <p:ph type="title"/>
          </p:nvPr>
        </p:nvSpPr>
        <p:spPr>
          <a:xfrm>
            <a:off x="838199" y="588494"/>
            <a:ext cx="10007009" cy="800039"/>
          </a:xfrm>
        </p:spPr>
        <p:txBody>
          <a:bodyPr>
            <a:normAutofit/>
          </a:bodyPr>
          <a:lstStyle/>
          <a:p>
            <a:r>
              <a:rPr lang="en-US" b="1" dirty="0" err="1"/>
              <a:t>Groupes</a:t>
            </a:r>
            <a:r>
              <a:rPr lang="en-US" b="1" dirty="0"/>
              <a:t> pour les devoirs </a:t>
            </a:r>
            <a:r>
              <a:rPr lang="fr-FR" b="1" dirty="0"/>
              <a:t>n°2 </a:t>
            </a:r>
            <a:endParaRPr lang="en-US" dirty="0"/>
          </a:p>
        </p:txBody>
      </p:sp>
      <p:sp>
        <p:nvSpPr>
          <p:cNvPr id="3" name="Content Placeholder 2">
            <a:extLst>
              <a:ext uri="{FF2B5EF4-FFF2-40B4-BE49-F238E27FC236}">
                <a16:creationId xmlns:a16="http://schemas.microsoft.com/office/drawing/2014/main" id="{FC0B094E-5552-472F-B66A-15B4C218C453}"/>
              </a:ext>
            </a:extLst>
          </p:cNvPr>
          <p:cNvSpPr>
            <a:spLocks noGrp="1"/>
          </p:cNvSpPr>
          <p:nvPr>
            <p:ph idx="1"/>
          </p:nvPr>
        </p:nvSpPr>
        <p:spPr>
          <a:xfrm>
            <a:off x="838199" y="1636730"/>
            <a:ext cx="3010787" cy="4932746"/>
          </a:xfrm>
        </p:spPr>
        <p:txBody>
          <a:bodyPr/>
          <a:lstStyle/>
          <a:p>
            <a:r>
              <a:rPr lang="en-US" dirty="0">
                <a:solidFill>
                  <a:srgbClr val="00B050"/>
                </a:solidFill>
              </a:rPr>
              <a:t>Groupe A</a:t>
            </a:r>
          </a:p>
          <a:p>
            <a:pPr lvl="1"/>
            <a:r>
              <a:rPr lang="en-US" sz="1800" dirty="0">
                <a:solidFill>
                  <a:srgbClr val="00B050"/>
                </a:solidFill>
              </a:rPr>
              <a:t>Nom 1</a:t>
            </a:r>
          </a:p>
          <a:p>
            <a:pPr lvl="1"/>
            <a:r>
              <a:rPr lang="en-US" sz="1800" dirty="0">
                <a:solidFill>
                  <a:srgbClr val="00B050"/>
                </a:solidFill>
              </a:rPr>
              <a:t>Nom 2</a:t>
            </a:r>
          </a:p>
          <a:p>
            <a:pPr lvl="1"/>
            <a:r>
              <a:rPr lang="en-US" sz="1800" dirty="0">
                <a:solidFill>
                  <a:srgbClr val="00B050"/>
                </a:solidFill>
              </a:rPr>
              <a:t>Nom 3</a:t>
            </a:r>
          </a:p>
          <a:p>
            <a:r>
              <a:rPr lang="en-US" dirty="0">
                <a:solidFill>
                  <a:srgbClr val="00B050"/>
                </a:solidFill>
              </a:rPr>
              <a:t>Groupe B</a:t>
            </a:r>
          </a:p>
          <a:p>
            <a:pPr lvl="1"/>
            <a:r>
              <a:rPr lang="en-US" sz="1800" dirty="0">
                <a:solidFill>
                  <a:srgbClr val="00B050"/>
                </a:solidFill>
              </a:rPr>
              <a:t>Nom 1</a:t>
            </a:r>
          </a:p>
          <a:p>
            <a:pPr lvl="1"/>
            <a:r>
              <a:rPr lang="en-US" sz="1800" dirty="0">
                <a:solidFill>
                  <a:srgbClr val="00B050"/>
                </a:solidFill>
              </a:rPr>
              <a:t>Nom 2</a:t>
            </a:r>
          </a:p>
          <a:p>
            <a:pPr lvl="1"/>
            <a:r>
              <a:rPr lang="en-US" sz="1800" dirty="0">
                <a:solidFill>
                  <a:srgbClr val="00B050"/>
                </a:solidFill>
              </a:rPr>
              <a:t>Nom 3</a:t>
            </a:r>
          </a:p>
          <a:p>
            <a:r>
              <a:rPr lang="en-US" dirty="0">
                <a:solidFill>
                  <a:srgbClr val="00B050"/>
                </a:solidFill>
              </a:rPr>
              <a:t>Groupe C</a:t>
            </a:r>
          </a:p>
          <a:p>
            <a:pPr lvl="1"/>
            <a:r>
              <a:rPr lang="en-US" sz="1800" dirty="0">
                <a:solidFill>
                  <a:srgbClr val="00B050"/>
                </a:solidFill>
              </a:rPr>
              <a:t>Nom 1</a:t>
            </a:r>
          </a:p>
          <a:p>
            <a:pPr lvl="1"/>
            <a:r>
              <a:rPr lang="en-US" sz="1800" dirty="0">
                <a:solidFill>
                  <a:srgbClr val="00B050"/>
                </a:solidFill>
              </a:rPr>
              <a:t>Nom 2</a:t>
            </a:r>
          </a:p>
          <a:p>
            <a:pPr lvl="1"/>
            <a:r>
              <a:rPr lang="en-US" sz="1800" dirty="0">
                <a:solidFill>
                  <a:srgbClr val="00B050"/>
                </a:solidFill>
              </a:rPr>
              <a:t>Nom 3</a:t>
            </a:r>
          </a:p>
          <a:p>
            <a:endParaRPr lang="en-US" dirty="0"/>
          </a:p>
        </p:txBody>
      </p:sp>
      <p:sp>
        <p:nvSpPr>
          <p:cNvPr id="7" name="Star: 5 Points 6">
            <a:extLst>
              <a:ext uri="{FF2B5EF4-FFF2-40B4-BE49-F238E27FC236}">
                <a16:creationId xmlns:a16="http://schemas.microsoft.com/office/drawing/2014/main" id="{2A6646F1-8D88-4DC1-A41B-7075914AC9BF}"/>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6316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E2E5-AFAE-4D95-861E-01EC3C7B8247}"/>
              </a:ext>
            </a:extLst>
          </p:cNvPr>
          <p:cNvSpPr>
            <a:spLocks noGrp="1"/>
          </p:cNvSpPr>
          <p:nvPr>
            <p:ph type="title"/>
          </p:nvPr>
        </p:nvSpPr>
        <p:spPr/>
        <p:txBody>
          <a:bodyPr>
            <a:normAutofit/>
          </a:bodyPr>
          <a:lstStyle/>
          <a:p>
            <a:r>
              <a:rPr lang="fr-FR" dirty="0"/>
              <a:t>Activité T. Évaluation : Jour 2</a:t>
            </a:r>
            <a:endParaRPr lang="en-US" dirty="0"/>
          </a:p>
        </p:txBody>
      </p:sp>
      <p:sp>
        <p:nvSpPr>
          <p:cNvPr id="3" name="Content Placeholder 2">
            <a:extLst>
              <a:ext uri="{FF2B5EF4-FFF2-40B4-BE49-F238E27FC236}">
                <a16:creationId xmlns:a16="http://schemas.microsoft.com/office/drawing/2014/main" id="{14B8ADC5-23D9-41AF-B4B4-81DD425BD476}"/>
              </a:ext>
            </a:extLst>
          </p:cNvPr>
          <p:cNvSpPr>
            <a:spLocks noGrp="1"/>
          </p:cNvSpPr>
          <p:nvPr>
            <p:ph idx="1"/>
          </p:nvPr>
        </p:nvSpPr>
        <p:spPr/>
        <p:txBody>
          <a:bodyPr/>
          <a:lstStyle/>
          <a:p>
            <a:r>
              <a:rPr lang="fr-FR" dirty="0">
                <a:solidFill>
                  <a:srgbClr val="00B050"/>
                </a:solidFill>
                <a:highlight>
                  <a:srgbClr val="FFFF00"/>
                </a:highlight>
              </a:rPr>
              <a:t>INSÉRER LE LIEN VERS L'ÉVALUATION ICI</a:t>
            </a:r>
          </a:p>
          <a:p>
            <a:r>
              <a:rPr lang="en-US" dirty="0" err="1"/>
              <a:t>Veuillez</a:t>
            </a:r>
            <a:r>
              <a:rPr lang="en-US" dirty="0"/>
              <a:t> </a:t>
            </a:r>
            <a:r>
              <a:rPr lang="en-US" dirty="0" err="1"/>
              <a:t>remplir</a:t>
            </a:r>
            <a:r>
              <a:rPr lang="en-US" dirty="0"/>
              <a:t> </a:t>
            </a:r>
            <a:r>
              <a:rPr lang="en-US" dirty="0" err="1"/>
              <a:t>cette</a:t>
            </a:r>
            <a:r>
              <a:rPr lang="en-US" dirty="0"/>
              <a:t> </a:t>
            </a:r>
            <a:r>
              <a:rPr lang="en-US" dirty="0" err="1"/>
              <a:t>enquête</a:t>
            </a:r>
            <a:r>
              <a:rPr lang="en-US" dirty="0"/>
              <a:t>. </a:t>
            </a:r>
          </a:p>
          <a:p>
            <a:r>
              <a:rPr lang="en-US" dirty="0" err="1"/>
              <a:t>C'est</a:t>
            </a:r>
            <a:r>
              <a:rPr lang="en-US" dirty="0"/>
              <a:t> anonyme.</a:t>
            </a:r>
          </a:p>
          <a:p>
            <a:r>
              <a:rPr lang="fr-FR" dirty="0"/>
              <a:t>Nous apporterons des modifications en fonction de vos commentaires</a:t>
            </a:r>
            <a:r>
              <a:rPr lang="en-US" dirty="0"/>
              <a:t>.</a:t>
            </a:r>
          </a:p>
        </p:txBody>
      </p:sp>
      <p:sp>
        <p:nvSpPr>
          <p:cNvPr id="5" name="Star: 5 Points 4">
            <a:extLst>
              <a:ext uri="{FF2B5EF4-FFF2-40B4-BE49-F238E27FC236}">
                <a16:creationId xmlns:a16="http://schemas.microsoft.com/office/drawing/2014/main" id="{36B93FB2-DA08-45E4-8C9E-FEA473001DA6}"/>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15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5B09-4606-48CB-B846-0943B96A1BC2}"/>
              </a:ext>
            </a:extLst>
          </p:cNvPr>
          <p:cNvSpPr>
            <a:spLocks noGrp="1"/>
          </p:cNvSpPr>
          <p:nvPr>
            <p:ph type="title"/>
          </p:nvPr>
        </p:nvSpPr>
        <p:spPr/>
        <p:txBody>
          <a:bodyPr>
            <a:normAutofit/>
          </a:bodyPr>
          <a:lstStyle/>
          <a:p>
            <a:r>
              <a:rPr lang="fr-FR" b="1" dirty="0">
                <a:latin typeface="Arial" panose="020B0604020202020204" pitchFamily="34" charset="0"/>
                <a:cs typeface="Arial" panose="020B0604020202020204" pitchFamily="34" charset="0"/>
              </a:rPr>
              <a:t>Activité B. Pré-test</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C4C7831-4551-4E81-AE0D-21AA064A49DC}"/>
              </a:ext>
            </a:extLst>
          </p:cNvPr>
          <p:cNvSpPr>
            <a:spLocks noGrp="1"/>
          </p:cNvSpPr>
          <p:nvPr>
            <p:ph idx="1"/>
          </p:nvPr>
        </p:nvSpPr>
        <p:spPr/>
        <p:txBody>
          <a:bodyPr>
            <a:noAutofit/>
          </a:bodyPr>
          <a:lstStyle/>
          <a:p>
            <a:r>
              <a:rPr lang="fr-FR" dirty="0"/>
              <a:t>Veuillez suivre ce lien pour passer le pré-test</a:t>
            </a:r>
            <a:br>
              <a:rPr lang="en-US" dirty="0"/>
            </a:br>
            <a:r>
              <a:rPr lang="en-US" dirty="0">
                <a:solidFill>
                  <a:srgbClr val="00B050"/>
                </a:solidFill>
                <a:highlight>
                  <a:srgbClr val="FFFF00"/>
                </a:highlight>
              </a:rPr>
              <a:t>INSÉRER LE LIEN ICI</a:t>
            </a:r>
          </a:p>
          <a:p>
            <a:r>
              <a:rPr lang="fr-FR" dirty="0"/>
              <a:t>Votre score pré-test ne déterminera pas si vous réussissez le cours, mais sera documenté et comparé à votre score post-test            </a:t>
            </a:r>
          </a:p>
          <a:p>
            <a:r>
              <a:rPr lang="fr-FR" dirty="0"/>
              <a:t>Une fois le pré-test terminé, saisissez « terminé » dans le chat</a:t>
            </a:r>
          </a:p>
        </p:txBody>
      </p:sp>
      <p:sp>
        <p:nvSpPr>
          <p:cNvPr id="4" name="Star: 5 Points 3">
            <a:extLst>
              <a:ext uri="{FF2B5EF4-FFF2-40B4-BE49-F238E27FC236}">
                <a16:creationId xmlns:a16="http://schemas.microsoft.com/office/drawing/2014/main" id="{5B7D00AE-C75B-4AD3-A67E-2C459DA28E7A}"/>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3653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072593-BC9B-4AE1-B149-0EB6D58E5C2A}"/>
              </a:ext>
            </a:extLst>
          </p:cNvPr>
          <p:cNvSpPr>
            <a:spLocks noGrp="1"/>
          </p:cNvSpPr>
          <p:nvPr>
            <p:ph type="pic" sz="quarter" idx="10"/>
          </p:nvPr>
        </p:nvSpPr>
        <p:spPr/>
      </p:sp>
      <p:sp>
        <p:nvSpPr>
          <p:cNvPr id="4" name="Title 3">
            <a:extLst>
              <a:ext uri="{FF2B5EF4-FFF2-40B4-BE49-F238E27FC236}">
                <a16:creationId xmlns:a16="http://schemas.microsoft.com/office/drawing/2014/main" id="{53264B60-BA8B-4C70-B102-41C37134ABE9}"/>
              </a:ext>
            </a:extLst>
          </p:cNvPr>
          <p:cNvSpPr>
            <a:spLocks noGrp="1"/>
          </p:cNvSpPr>
          <p:nvPr>
            <p:ph type="title"/>
          </p:nvPr>
        </p:nvSpPr>
        <p:spPr/>
        <p:txBody>
          <a:bodyPr>
            <a:normAutofit fontScale="90000"/>
          </a:bodyPr>
          <a:lstStyle/>
          <a:p>
            <a:r>
              <a:rPr lang="fr-FR" dirty="0"/>
              <a:t>DISCUSSION SUR LES DEVOIRS ET RÉCAPITULATIF DU JOUR 2</a:t>
            </a:r>
            <a:br>
              <a:rPr lang="en-US" dirty="0"/>
            </a:br>
            <a:endParaRPr lang="en-US" dirty="0"/>
          </a:p>
        </p:txBody>
      </p:sp>
    </p:spTree>
    <p:extLst>
      <p:ext uri="{BB962C8B-B14F-4D97-AF65-F5344CB8AC3E}">
        <p14:creationId xmlns:p14="http://schemas.microsoft.com/office/powerpoint/2010/main" val="8246988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D4AC-2DB3-4528-BFA1-B35720CEFA9A}"/>
              </a:ext>
            </a:extLst>
          </p:cNvPr>
          <p:cNvSpPr>
            <a:spLocks noGrp="1"/>
          </p:cNvSpPr>
          <p:nvPr>
            <p:ph type="title"/>
          </p:nvPr>
        </p:nvSpPr>
        <p:spPr>
          <a:xfrm>
            <a:off x="838201" y="588494"/>
            <a:ext cx="8229600" cy="800039"/>
          </a:xfrm>
        </p:spPr>
        <p:txBody>
          <a:bodyPr>
            <a:normAutofit fontScale="90000"/>
          </a:bodyPr>
          <a:lstStyle/>
          <a:p>
            <a:r>
              <a:rPr lang="fr-FR" dirty="0"/>
              <a:t>Activité U. Questions sur le </a:t>
            </a:r>
            <a:r>
              <a:rPr lang="fr-FR" dirty="0" err="1"/>
              <a:t>Mentimeter</a:t>
            </a:r>
            <a:r>
              <a:rPr lang="fr-FR" dirty="0"/>
              <a:t> du jour 2</a:t>
            </a:r>
            <a:endParaRPr lang="en-US" dirty="0"/>
          </a:p>
        </p:txBody>
      </p:sp>
      <p:sp>
        <p:nvSpPr>
          <p:cNvPr id="6" name="Content Placeholder 5">
            <a:extLst>
              <a:ext uri="{FF2B5EF4-FFF2-40B4-BE49-F238E27FC236}">
                <a16:creationId xmlns:a16="http://schemas.microsoft.com/office/drawing/2014/main" id="{4DB6A229-6796-48D8-9884-12D11A555830}"/>
              </a:ext>
            </a:extLst>
          </p:cNvPr>
          <p:cNvSpPr>
            <a:spLocks noGrp="1"/>
          </p:cNvSpPr>
          <p:nvPr>
            <p:ph idx="1"/>
          </p:nvPr>
        </p:nvSpPr>
        <p:spPr>
          <a:xfrm>
            <a:off x="838200" y="1636730"/>
            <a:ext cx="8387443" cy="4932746"/>
          </a:xfrm>
        </p:spPr>
        <p:txBody>
          <a:bodyPr/>
          <a:lstStyle/>
          <a:p>
            <a:r>
              <a:rPr lang="fr-FR" dirty="0">
                <a:solidFill>
                  <a:srgbClr val="00B050"/>
                </a:solidFill>
                <a:highlight>
                  <a:srgbClr val="FFFF00"/>
                </a:highlight>
              </a:rPr>
              <a:t>INSÉRER LE LIEN VERS LE QUIZ MENTIMETER ICI</a:t>
            </a:r>
            <a:endParaRPr lang="en-US" dirty="0"/>
          </a:p>
        </p:txBody>
      </p:sp>
      <p:sp>
        <p:nvSpPr>
          <p:cNvPr id="5" name="Star: 5 Points 4">
            <a:extLst>
              <a:ext uri="{FF2B5EF4-FFF2-40B4-BE49-F238E27FC236}">
                <a16:creationId xmlns:a16="http://schemas.microsoft.com/office/drawing/2014/main" id="{28B647FD-A63F-4270-ACA8-52448C10318D}"/>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916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838201" y="288524"/>
            <a:ext cx="10515600" cy="732202"/>
          </a:xfrm>
        </p:spPr>
        <p:txBody>
          <a:bodyPr>
            <a:noAutofit/>
          </a:bodyPr>
          <a:lstStyle/>
          <a:p>
            <a:r>
              <a:rPr lang="fr-FR" dirty="0"/>
              <a:t>Activité V. Discussion sur les devoirs n°2</a:t>
            </a:r>
            <a:endParaRPr lang="en-US"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838200" y="1200795"/>
            <a:ext cx="7051158" cy="4932746"/>
          </a:xfrm>
        </p:spPr>
        <p:txBody>
          <a:bodyPr/>
          <a:lstStyle/>
          <a:p>
            <a:r>
              <a:rPr lang="fr-FR" dirty="0"/>
              <a:t>Chaque groupe partage ses réflexions sur l'utilisation de LIVES </a:t>
            </a:r>
            <a:r>
              <a:rPr lang="en-US" sz="2400" dirty="0">
                <a:solidFill>
                  <a:srgbClr val="00B050"/>
                </a:solidFill>
                <a:highlight>
                  <a:srgbClr val="FFFF00"/>
                </a:highlight>
              </a:rPr>
              <a:t>(</a:t>
            </a:r>
            <a:r>
              <a:rPr lang="fr-FR" sz="2400" dirty="0">
                <a:solidFill>
                  <a:srgbClr val="00B050"/>
                </a:solidFill>
                <a:highlight>
                  <a:srgbClr val="FFFF00"/>
                </a:highlight>
              </a:rPr>
              <a:t>afficher les groupes de la diapositive 88</a:t>
            </a:r>
            <a:r>
              <a:rPr lang="en-US" sz="2400" dirty="0">
                <a:solidFill>
                  <a:srgbClr val="00B050"/>
                </a:solidFill>
                <a:highlight>
                  <a:srgbClr val="FFFF00"/>
                </a:highlight>
              </a:rPr>
              <a:t>)</a:t>
            </a:r>
          </a:p>
          <a:p>
            <a:pPr lvl="1"/>
            <a:r>
              <a:rPr lang="fr-FR" dirty="0"/>
              <a:t>Décrivez deux choses qui se sont bien déroulées dans votre groupe</a:t>
            </a:r>
          </a:p>
          <a:p>
            <a:pPr lvl="1"/>
            <a:r>
              <a:rPr lang="en-US" dirty="0" err="1"/>
              <a:t>Décrivez</a:t>
            </a:r>
            <a:r>
              <a:rPr lang="en-US" dirty="0"/>
              <a:t> deux choses </a:t>
            </a:r>
            <a:r>
              <a:rPr lang="en-US" dirty="0" err="1"/>
              <a:t>difficiles</a:t>
            </a:r>
            <a:endParaRPr lang="en-US" dirty="0"/>
          </a:p>
          <a:p>
            <a:r>
              <a:rPr lang="fr-FR" dirty="0"/>
              <a:t>Si un autre groupe a déjà partagé une réponse similaire à votre expérience, partagez une autre chose qui s'est bien passée ou qui a été difficile.</a:t>
            </a:r>
            <a:endParaRPr lang="en-US" dirty="0"/>
          </a:p>
        </p:txBody>
      </p:sp>
      <p:sp>
        <p:nvSpPr>
          <p:cNvPr id="7" name="Star: 5 Points 6">
            <a:extLst>
              <a:ext uri="{FF2B5EF4-FFF2-40B4-BE49-F238E27FC236}">
                <a16:creationId xmlns:a16="http://schemas.microsoft.com/office/drawing/2014/main" id="{C482F107-6F6A-4921-9129-B2A7D9D54DD7}"/>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843E5-9085-4895-8CFB-DC09D6E94A21}"/>
              </a:ext>
            </a:extLst>
          </p:cNvPr>
          <p:cNvSpPr/>
          <p:nvPr/>
        </p:nvSpPr>
        <p:spPr>
          <a:xfrm>
            <a:off x="8415437" y="1116418"/>
            <a:ext cx="2938364" cy="5453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Liste de contrôle </a:t>
            </a:r>
            <a:r>
              <a:rPr lang="fr-FR" sz="1600" b="1" dirty="0"/>
              <a:t>des observateurs</a:t>
            </a:r>
          </a:p>
          <a:p>
            <a:pPr lvl="1" indent="-400050">
              <a:spcBef>
                <a:spcPts val="1200"/>
              </a:spcBef>
              <a:spcAft>
                <a:spcPts val="600"/>
              </a:spcAft>
              <a:buFont typeface="Wingdings" panose="05000000000000000000" pitchFamily="2" charset="2"/>
              <a:buChar char=""/>
            </a:pPr>
            <a:r>
              <a:rPr lang="fr-FR" sz="1600" dirty="0"/>
              <a:t>Poser des questions sur la violence</a:t>
            </a:r>
            <a:endParaRPr lang="en-US" sz="1600" dirty="0"/>
          </a:p>
          <a:p>
            <a:pPr lvl="1" indent="-400050">
              <a:spcBef>
                <a:spcPts val="1200"/>
              </a:spcBef>
              <a:spcAft>
                <a:spcPts val="600"/>
              </a:spcAft>
              <a:buFont typeface="Wingdings" panose="05000000000000000000" pitchFamily="2" charset="2"/>
              <a:buChar char=""/>
            </a:pPr>
            <a:r>
              <a:rPr lang="fr-FR" sz="1600" dirty="0"/>
              <a:t>Écouter attentivement avec compassion et sans porter de jugement</a:t>
            </a:r>
            <a:endParaRPr lang="en-US" sz="1600" dirty="0"/>
          </a:p>
          <a:p>
            <a:pPr lvl="1" indent="-400050">
              <a:spcBef>
                <a:spcPts val="1200"/>
              </a:spcBef>
              <a:spcAft>
                <a:spcPts val="600"/>
              </a:spcAft>
              <a:buFont typeface="Wingdings" panose="05000000000000000000" pitchFamily="2" charset="2"/>
              <a:buChar char=""/>
            </a:pPr>
            <a:r>
              <a:rPr lang="fr-FR" sz="1600" dirty="0"/>
              <a:t>Se renseigner sur leurs besoins et leurs préoccupations</a:t>
            </a:r>
            <a:endParaRPr lang="en-US" sz="1600" dirty="0"/>
          </a:p>
          <a:p>
            <a:pPr lvl="1" indent="-400050">
              <a:spcBef>
                <a:spcPts val="1200"/>
              </a:spcBef>
              <a:spcAft>
                <a:spcPts val="600"/>
              </a:spcAft>
              <a:buFont typeface="Wingdings" panose="05000000000000000000" pitchFamily="2" charset="2"/>
              <a:buChar char=""/>
            </a:pPr>
            <a:r>
              <a:rPr lang="en-US" sz="1600" dirty="0" err="1"/>
              <a:t>Valider</a:t>
            </a:r>
            <a:r>
              <a:rPr lang="en-US" sz="1600" dirty="0"/>
              <a:t> </a:t>
            </a:r>
            <a:r>
              <a:rPr lang="en-US" sz="1600" dirty="0" err="1"/>
              <a:t>leurs</a:t>
            </a:r>
            <a:r>
              <a:rPr lang="en-US" sz="1600" dirty="0"/>
              <a:t> </a:t>
            </a:r>
            <a:r>
              <a:rPr lang="en-US" sz="1600" dirty="0" err="1"/>
              <a:t>expériences</a:t>
            </a:r>
            <a:endParaRPr lang="en-US" sz="1600" dirty="0"/>
          </a:p>
          <a:p>
            <a:pPr lvl="1" indent="-400050">
              <a:spcBef>
                <a:spcPts val="1200"/>
              </a:spcBef>
              <a:spcAft>
                <a:spcPts val="600"/>
              </a:spcAft>
              <a:buFont typeface="Wingdings" panose="05000000000000000000" pitchFamily="2" charset="2"/>
              <a:buChar char=""/>
            </a:pPr>
            <a:r>
              <a:rPr lang="en-US" sz="1600" dirty="0"/>
              <a:t>Renforcer </a:t>
            </a:r>
            <a:r>
              <a:rPr lang="en-US" sz="1600" dirty="0" err="1"/>
              <a:t>leur</a:t>
            </a:r>
            <a:r>
              <a:rPr lang="en-US" sz="1600" dirty="0"/>
              <a:t> </a:t>
            </a:r>
            <a:r>
              <a:rPr lang="en-US" sz="1600" dirty="0" err="1"/>
              <a:t>sécurité</a:t>
            </a:r>
            <a:endParaRPr lang="en-US" sz="1600" dirty="0"/>
          </a:p>
          <a:p>
            <a:pPr lvl="1" indent="-400050">
              <a:spcBef>
                <a:spcPts val="1200"/>
              </a:spcBef>
              <a:spcAft>
                <a:spcPts val="600"/>
              </a:spcAft>
              <a:buFont typeface="Wingdings" panose="05000000000000000000" pitchFamily="2" charset="2"/>
              <a:buChar char=""/>
            </a:pPr>
            <a:r>
              <a:rPr lang="fr-FR" sz="1600" cap="all" dirty="0"/>
              <a:t>l</a:t>
            </a:r>
            <a:r>
              <a:rPr lang="fr-FR" sz="1600" dirty="0"/>
              <a:t>es aider à se connecter à des services supplémentaires</a:t>
            </a:r>
          </a:p>
        </p:txBody>
      </p:sp>
    </p:spTree>
    <p:extLst>
      <p:ext uri="{BB962C8B-B14F-4D97-AF65-F5344CB8AC3E}">
        <p14:creationId xmlns:p14="http://schemas.microsoft.com/office/powerpoint/2010/main" val="143913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464EA5F-7FA5-48DA-AE6C-2434DA68FECC}"/>
              </a:ext>
            </a:extLst>
          </p:cNvPr>
          <p:cNvSpPr>
            <a:spLocks noGrp="1"/>
          </p:cNvSpPr>
          <p:nvPr>
            <p:ph type="pic" sz="quarter" idx="10"/>
          </p:nvPr>
        </p:nvSpPr>
        <p:spPr/>
      </p:sp>
      <p:sp>
        <p:nvSpPr>
          <p:cNvPr id="2" name="Title 1">
            <a:extLst>
              <a:ext uri="{FF2B5EF4-FFF2-40B4-BE49-F238E27FC236}">
                <a16:creationId xmlns:a16="http://schemas.microsoft.com/office/drawing/2014/main" id="{25088243-B606-4A1C-A9D8-93878C797DEC}"/>
              </a:ext>
            </a:extLst>
          </p:cNvPr>
          <p:cNvSpPr>
            <a:spLocks noGrp="1"/>
          </p:cNvSpPr>
          <p:nvPr>
            <p:ph type="title"/>
          </p:nvPr>
        </p:nvSpPr>
        <p:spPr/>
        <p:txBody>
          <a:bodyPr/>
          <a:lstStyle/>
          <a:p>
            <a:r>
              <a:rPr lang="en-US" dirty="0"/>
              <a:t>QUESTIONS PRATIQUES</a:t>
            </a:r>
            <a:br>
              <a:rPr lang="en-US" dirty="0"/>
            </a:br>
            <a:endParaRPr lang="en-US" dirty="0"/>
          </a:p>
        </p:txBody>
      </p:sp>
    </p:spTree>
    <p:extLst>
      <p:ext uri="{BB962C8B-B14F-4D97-AF65-F5344CB8AC3E}">
        <p14:creationId xmlns:p14="http://schemas.microsoft.com/office/powerpoint/2010/main" val="40357548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EFDF-900E-4FB5-A1BB-DA52EA33A2EB}"/>
              </a:ext>
            </a:extLst>
          </p:cNvPr>
          <p:cNvSpPr>
            <a:spLocks noGrp="1"/>
          </p:cNvSpPr>
          <p:nvPr>
            <p:ph type="title"/>
          </p:nvPr>
        </p:nvSpPr>
        <p:spPr/>
        <p:txBody>
          <a:bodyPr/>
          <a:lstStyle/>
          <a:p>
            <a:r>
              <a:rPr lang="en-US" dirty="0"/>
              <a:t>Objectif de la session</a:t>
            </a:r>
          </a:p>
        </p:txBody>
      </p:sp>
      <p:sp>
        <p:nvSpPr>
          <p:cNvPr id="3" name="Content Placeholder 2">
            <a:extLst>
              <a:ext uri="{FF2B5EF4-FFF2-40B4-BE49-F238E27FC236}">
                <a16:creationId xmlns:a16="http://schemas.microsoft.com/office/drawing/2014/main" id="{273F58F6-87FC-4747-9D11-917E45D9D53E}"/>
              </a:ext>
            </a:extLst>
          </p:cNvPr>
          <p:cNvSpPr>
            <a:spLocks noGrp="1"/>
          </p:cNvSpPr>
          <p:nvPr>
            <p:ph idx="1"/>
          </p:nvPr>
        </p:nvSpPr>
        <p:spPr>
          <a:xfrm>
            <a:off x="838200" y="1636730"/>
            <a:ext cx="7678479" cy="4932746"/>
          </a:xfrm>
        </p:spPr>
        <p:txBody>
          <a:bodyPr/>
          <a:lstStyle/>
          <a:p>
            <a:r>
              <a:rPr lang="fr-FR" dirty="0"/>
              <a:t>Répondez aux questions courantes sur l'offre de VIES aux survivants de violence.</a:t>
            </a:r>
            <a:endParaRPr lang="en-US" dirty="0"/>
          </a:p>
        </p:txBody>
      </p:sp>
    </p:spTree>
    <p:extLst>
      <p:ext uri="{BB962C8B-B14F-4D97-AF65-F5344CB8AC3E}">
        <p14:creationId xmlns:p14="http://schemas.microsoft.com/office/powerpoint/2010/main" val="41580492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636173" y="429009"/>
            <a:ext cx="10515600" cy="800039"/>
          </a:xfrm>
        </p:spPr>
        <p:txBody>
          <a:bodyPr/>
          <a:lstStyle/>
          <a:p>
            <a:r>
              <a:rPr lang="en-US" b="1" dirty="0" err="1"/>
              <a:t>Activité</a:t>
            </a:r>
            <a:r>
              <a:rPr lang="en-US" b="1" dirty="0"/>
              <a:t> W.  </a:t>
            </a:r>
            <a:r>
              <a:rPr lang="en-US" b="1" dirty="0" err="1"/>
              <a:t>Foire</a:t>
            </a:r>
            <a:r>
              <a:rPr lang="en-US" b="1" dirty="0"/>
              <a:t> aux questions</a:t>
            </a:r>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636173" y="1339016"/>
            <a:ext cx="8752368" cy="5465819"/>
          </a:xfrm>
        </p:spPr>
        <p:txBody>
          <a:bodyPr>
            <a:noAutofit/>
          </a:bodyPr>
          <a:lstStyle/>
          <a:p>
            <a:pPr marL="344488" indent="-344488">
              <a:spcBef>
                <a:spcPts val="1200"/>
              </a:spcBef>
              <a:buFont typeface="+mj-lt"/>
              <a:buAutoNum type="arabicPeriod"/>
            </a:pPr>
            <a:r>
              <a:rPr lang="fr-FR" sz="2000" dirty="0"/>
              <a:t>Que faire si le client dit qu'il n'y a pas de violence, mais que je </a:t>
            </a:r>
            <a:br>
              <a:rPr lang="fr-FR" sz="2000" dirty="0"/>
            </a:br>
            <a:r>
              <a:rPr lang="fr-FR" sz="2000" dirty="0"/>
              <a:t>sais/crois qu'il y en a ?</a:t>
            </a:r>
          </a:p>
          <a:p>
            <a:pPr marL="344488" indent="-344488">
              <a:spcBef>
                <a:spcPts val="1200"/>
              </a:spcBef>
              <a:buFont typeface="+mj-lt"/>
              <a:buAutoNum type="arabicPeriod"/>
            </a:pPr>
            <a:r>
              <a:rPr lang="fr-FR" sz="2000" dirty="0"/>
              <a:t>Que se passe-t-il si le client ne considère pas la violence qu'il subit comme un problème ?</a:t>
            </a:r>
          </a:p>
          <a:p>
            <a:pPr marL="344488" indent="-344488">
              <a:spcBef>
                <a:spcPts val="1200"/>
              </a:spcBef>
              <a:buFont typeface="+mj-lt"/>
              <a:buAutoNum type="arabicPeriod"/>
            </a:pPr>
            <a:r>
              <a:rPr lang="fr-FR" sz="2000" dirty="0"/>
              <a:t>Que se passe-t-il si le client ne veut pas de services d'assistance ?</a:t>
            </a:r>
          </a:p>
          <a:p>
            <a:pPr marL="344488" indent="-344488">
              <a:spcBef>
                <a:spcPts val="1200"/>
              </a:spcBef>
              <a:buFont typeface="+mj-lt"/>
              <a:buAutoNum type="arabicPeriod"/>
            </a:pPr>
            <a:r>
              <a:rPr lang="fr-FR" sz="2000" dirty="0"/>
              <a:t>Qu'en est-il du suivi avec le client après qu'il a révélé des actes </a:t>
            </a:r>
            <a:br>
              <a:rPr lang="fr-FR" sz="2000" dirty="0"/>
            </a:br>
            <a:r>
              <a:rPr lang="fr-FR" sz="2000" dirty="0"/>
              <a:t>de violence ?</a:t>
            </a:r>
          </a:p>
          <a:p>
            <a:pPr marL="344488" indent="-344488">
              <a:spcBef>
                <a:spcPts val="1200"/>
              </a:spcBef>
              <a:buFont typeface="+mj-lt"/>
              <a:buAutoNum type="arabicPeriod"/>
            </a:pPr>
            <a:r>
              <a:rPr lang="fr-FR" sz="2000" dirty="0"/>
              <a:t>Si un client déclare que le partenaire A est violent, ce dernier ne </a:t>
            </a:r>
            <a:br>
              <a:rPr lang="fr-FR" sz="2000" dirty="0"/>
            </a:br>
            <a:r>
              <a:rPr lang="fr-FR" sz="2000" dirty="0"/>
              <a:t>peut-il pas être notifié ? </a:t>
            </a:r>
          </a:p>
          <a:p>
            <a:pPr marL="344488" indent="-344488">
              <a:spcBef>
                <a:spcPts val="1200"/>
              </a:spcBef>
              <a:buFont typeface="+mj-lt"/>
              <a:buAutoNum type="arabicPeriod"/>
            </a:pPr>
            <a:r>
              <a:rPr lang="fr-FR" sz="2000" dirty="0"/>
              <a:t>Que se passe-t-il si un enfant révèle des actes de violence ?</a:t>
            </a:r>
          </a:p>
          <a:p>
            <a:pPr marL="344488" indent="-344488">
              <a:spcBef>
                <a:spcPts val="1200"/>
              </a:spcBef>
              <a:buFont typeface="+mj-lt"/>
              <a:buAutoNum type="arabicPeriod"/>
            </a:pPr>
            <a:r>
              <a:rPr lang="fr-FR" sz="2000" dirty="0"/>
              <a:t>Que faire si je suis obligé/e d'informer les forces de l'ordre des révélations de violence?</a:t>
            </a:r>
          </a:p>
          <a:p>
            <a:pPr marL="344488" indent="-344488">
              <a:spcBef>
                <a:spcPts val="1200"/>
              </a:spcBef>
              <a:buFont typeface="+mj-lt"/>
              <a:buAutoNum type="arabicPeriod"/>
            </a:pPr>
            <a:r>
              <a:rPr lang="fr-FR" sz="2000" dirty="0"/>
              <a:t>Comment savoir quels services de VPI sont disponibles pour la victime ?</a:t>
            </a:r>
          </a:p>
          <a:p>
            <a:pPr marL="344488" indent="-344488">
              <a:spcBef>
                <a:spcPts val="1200"/>
              </a:spcBef>
              <a:buFont typeface="+mj-lt"/>
              <a:buAutoNum type="arabicPeriod"/>
            </a:pPr>
            <a:r>
              <a:rPr lang="fr-FR" sz="2000" dirty="0"/>
              <a:t>Comment gérer le temps ?</a:t>
            </a:r>
          </a:p>
        </p:txBody>
      </p:sp>
      <p:sp>
        <p:nvSpPr>
          <p:cNvPr id="4" name="Star: 5 Points 3">
            <a:extLst>
              <a:ext uri="{FF2B5EF4-FFF2-40B4-BE49-F238E27FC236}">
                <a16:creationId xmlns:a16="http://schemas.microsoft.com/office/drawing/2014/main" id="{B9E041C8-25EA-490E-B0DA-5ECF828EE4F3}"/>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2EB2AE-F2C8-422A-9EA2-F6BAAB692CCA}"/>
              </a:ext>
            </a:extLst>
          </p:cNvPr>
          <p:cNvSpPr txBox="1"/>
          <p:nvPr/>
        </p:nvSpPr>
        <p:spPr>
          <a:xfrm>
            <a:off x="9516137" y="1339952"/>
            <a:ext cx="2396386" cy="4154984"/>
          </a:xfrm>
          <a:prstGeom prst="rect">
            <a:avLst/>
          </a:prstGeom>
          <a:noFill/>
        </p:spPr>
        <p:txBody>
          <a:bodyPr wrap="square" rtlCol="0">
            <a:spAutoFit/>
          </a:bodyPr>
          <a:lstStyle/>
          <a:p>
            <a:pPr>
              <a:spcBef>
                <a:spcPts val="1800"/>
              </a:spcBef>
            </a:pPr>
            <a:r>
              <a:rPr lang="fr-FR" sz="1800" b="1" dirty="0">
                <a:solidFill>
                  <a:schemeClr val="accent1">
                    <a:lumMod val="75000"/>
                  </a:schemeClr>
                </a:solidFill>
              </a:rPr>
              <a:t>En groupe, passez en revue la question qui vous a été assignée. </a:t>
            </a:r>
          </a:p>
          <a:p>
            <a:pPr>
              <a:spcBef>
                <a:spcPts val="1800"/>
              </a:spcBef>
            </a:pPr>
            <a:r>
              <a:rPr lang="fr-FR" sz="1800" b="1" dirty="0">
                <a:solidFill>
                  <a:schemeClr val="accent1">
                    <a:lumMod val="75000"/>
                  </a:schemeClr>
                </a:solidFill>
              </a:rPr>
              <a:t>Prenez quatre minutes pour discuter de votre réponse. </a:t>
            </a:r>
          </a:p>
          <a:p>
            <a:pPr>
              <a:spcBef>
                <a:spcPts val="1800"/>
              </a:spcBef>
            </a:pPr>
            <a:r>
              <a:rPr lang="fr-FR" sz="1800" b="1" dirty="0">
                <a:solidFill>
                  <a:schemeClr val="accent1">
                    <a:lumMod val="75000"/>
                  </a:schemeClr>
                </a:solidFill>
              </a:rPr>
              <a:t>Vous aurez une minute pour partager vos suggestions.</a:t>
            </a:r>
            <a:endParaRPr lang="fr-FR" sz="1800" dirty="0"/>
          </a:p>
          <a:p>
            <a:endParaRPr lang="en-US" dirty="0"/>
          </a:p>
        </p:txBody>
      </p:sp>
    </p:spTree>
    <p:extLst>
      <p:ext uri="{BB962C8B-B14F-4D97-AF65-F5344CB8AC3E}">
        <p14:creationId xmlns:p14="http://schemas.microsoft.com/office/powerpoint/2010/main" val="6077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FBA3-48CD-48D0-8899-D18CE5E7A893}"/>
              </a:ext>
            </a:extLst>
          </p:cNvPr>
          <p:cNvSpPr>
            <a:spLocks noGrp="1"/>
          </p:cNvSpPr>
          <p:nvPr>
            <p:ph type="title"/>
          </p:nvPr>
        </p:nvSpPr>
        <p:spPr/>
        <p:txBody>
          <a:bodyPr/>
          <a:lstStyle/>
          <a:p>
            <a:r>
              <a:rPr lang="en-US" b="1" dirty="0" err="1"/>
              <a:t>Activité</a:t>
            </a:r>
            <a:r>
              <a:rPr lang="en-US" b="1" dirty="0"/>
              <a:t> W.  </a:t>
            </a:r>
            <a:r>
              <a:rPr lang="en-US" b="1" dirty="0" err="1"/>
              <a:t>Foire</a:t>
            </a:r>
            <a:r>
              <a:rPr lang="en-US" b="1" dirty="0"/>
              <a:t> aux questions 1</a:t>
            </a:r>
          </a:p>
        </p:txBody>
      </p:sp>
      <p:sp>
        <p:nvSpPr>
          <p:cNvPr id="3" name="Text Placeholder 2">
            <a:extLst>
              <a:ext uri="{FF2B5EF4-FFF2-40B4-BE49-F238E27FC236}">
                <a16:creationId xmlns:a16="http://schemas.microsoft.com/office/drawing/2014/main" id="{68C95A11-FBF8-4A22-8316-3B275DCE7BE9}"/>
              </a:ext>
            </a:extLst>
          </p:cNvPr>
          <p:cNvSpPr>
            <a:spLocks noGrp="1"/>
          </p:cNvSpPr>
          <p:nvPr>
            <p:ph idx="1"/>
          </p:nvPr>
        </p:nvSpPr>
        <p:spPr>
          <a:xfrm>
            <a:off x="838201" y="1509133"/>
            <a:ext cx="8229600" cy="5083047"/>
          </a:xfrm>
        </p:spPr>
        <p:txBody>
          <a:bodyPr>
            <a:normAutofit fontScale="77500" lnSpcReduction="20000"/>
          </a:bodyPr>
          <a:lstStyle/>
          <a:p>
            <a:pPr marL="0" indent="0">
              <a:lnSpc>
                <a:spcPct val="115000"/>
              </a:lnSpc>
              <a:buNone/>
            </a:pPr>
            <a:r>
              <a:rPr lang="fr-FR" b="1" dirty="0"/>
              <a:t>Que faire si le client dit qu'il n'y a pas de violence, mais que je sais/crois qu'il y en a ?</a:t>
            </a:r>
          </a:p>
          <a:p>
            <a:pPr>
              <a:lnSpc>
                <a:spcPct val="115000"/>
              </a:lnSpc>
            </a:pPr>
            <a:r>
              <a:rPr lang="fr-FR" dirty="0"/>
              <a:t>Si la personne ne souhaite pas partager, ne faites pas pression sur elle.</a:t>
            </a:r>
          </a:p>
          <a:p>
            <a:pPr>
              <a:lnSpc>
                <a:spcPct val="115000"/>
              </a:lnSpc>
            </a:pPr>
            <a:r>
              <a:rPr lang="fr-FR" dirty="0"/>
              <a:t>Rappelez-lui les effets néfastes de la violence sur la santé (telles que la difficulté à prendre les ARV).</a:t>
            </a:r>
          </a:p>
          <a:p>
            <a:pPr>
              <a:lnSpc>
                <a:spcPct val="115000"/>
              </a:lnSpc>
            </a:pPr>
            <a:r>
              <a:rPr lang="fr-FR" dirty="0"/>
              <a:t>Faites-lui connaître les services disponibles pour les personnes victimes de violence.</a:t>
            </a:r>
          </a:p>
          <a:p>
            <a:pPr>
              <a:lnSpc>
                <a:spcPct val="115000"/>
              </a:lnSpc>
            </a:pPr>
            <a:r>
              <a:rPr lang="fr-FR" dirty="0"/>
              <a:t>Faites-lui savoir qu'elle peut revenir à tout moment pour faire part, par exemple, d'une nouvelle expérience de violence ou d'un souvenir qu'elle souhaite partager</a:t>
            </a:r>
          </a:p>
          <a:p>
            <a:pPr>
              <a:lnSpc>
                <a:spcPct val="115000"/>
              </a:lnSpc>
            </a:pPr>
            <a:r>
              <a:rPr lang="fr-FR" dirty="0"/>
              <a:t>Proposer-lui une visite de suivi.</a:t>
            </a:r>
          </a:p>
        </p:txBody>
      </p:sp>
      <p:sp>
        <p:nvSpPr>
          <p:cNvPr id="4" name="Star: 5 Points 3">
            <a:extLst>
              <a:ext uri="{FF2B5EF4-FFF2-40B4-BE49-F238E27FC236}">
                <a16:creationId xmlns:a16="http://schemas.microsoft.com/office/drawing/2014/main" id="{D052C0F3-E3A3-4F54-A115-5BA7A9F1C665}"/>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3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838200" y="418366"/>
            <a:ext cx="8543925" cy="800039"/>
          </a:xfrm>
        </p:spPr>
        <p:txBody>
          <a:bodyPr/>
          <a:lstStyle/>
          <a:p>
            <a:r>
              <a:rPr lang="en-US" b="1" dirty="0" err="1"/>
              <a:t>Activité</a:t>
            </a:r>
            <a:r>
              <a:rPr lang="en-US" b="1" dirty="0"/>
              <a:t> W. </a:t>
            </a:r>
            <a:r>
              <a:rPr lang="en-US" b="1" dirty="0" err="1"/>
              <a:t>Foire</a:t>
            </a:r>
            <a:r>
              <a:rPr lang="en-US" b="1" dirty="0"/>
              <a:t> aux questions 2</a:t>
            </a:r>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838200" y="1317740"/>
            <a:ext cx="9071344" cy="5221270"/>
          </a:xfrm>
        </p:spPr>
        <p:txBody>
          <a:bodyPr>
            <a:noAutofit/>
          </a:bodyPr>
          <a:lstStyle/>
          <a:p>
            <a:pPr marL="0" indent="0">
              <a:spcBef>
                <a:spcPts val="1200"/>
              </a:spcBef>
              <a:buNone/>
            </a:pPr>
            <a:r>
              <a:rPr lang="fr-FR" sz="2200" b="1" dirty="0"/>
              <a:t>Que faire si le client ne considère pas son expérience comme de la violence ?</a:t>
            </a:r>
          </a:p>
          <a:p>
            <a:pPr>
              <a:spcBef>
                <a:spcPts val="1200"/>
              </a:spcBef>
            </a:pPr>
            <a:r>
              <a:rPr lang="fr-FR" sz="2200" dirty="0"/>
              <a:t>Parfois, les gens banalisent la violence qu'ils subissent, surtout lorsqu'il s'agit de violence émotionnelle. </a:t>
            </a:r>
          </a:p>
          <a:p>
            <a:pPr>
              <a:spcBef>
                <a:spcPts val="1200"/>
              </a:spcBef>
            </a:pPr>
            <a:r>
              <a:rPr lang="fr-FR" sz="2200" dirty="0"/>
              <a:t>Vos réponses peuvent faire savoir à la personne qu‘elle mérite d'être traitée avec respect et se sentir en sécurité dans son propre foyer.</a:t>
            </a:r>
          </a:p>
          <a:p>
            <a:pPr>
              <a:spcBef>
                <a:spcPts val="1200"/>
              </a:spcBef>
            </a:pPr>
            <a:r>
              <a:rPr lang="fr-FR" sz="2200" dirty="0"/>
              <a:t>Faites savoir à la personne que la violence qu'elle subit peut lui causer du tort, y compris des problèmes de santé, et que vous vous souciez de sa santé.</a:t>
            </a:r>
          </a:p>
          <a:p>
            <a:pPr>
              <a:spcBef>
                <a:spcPts val="1200"/>
              </a:spcBef>
            </a:pPr>
            <a:r>
              <a:rPr lang="fr-FR" sz="2200" dirty="0"/>
              <a:t>Dites-lui que si elle souhaite être mise en contact avec des services ou parler davantage de la question à l'avenir, vous serez là pour elle. </a:t>
            </a:r>
          </a:p>
          <a:p>
            <a:pPr>
              <a:spcBef>
                <a:spcPts val="1200"/>
              </a:spcBef>
            </a:pPr>
            <a:r>
              <a:rPr lang="fr-FR" sz="2200" dirty="0"/>
              <a:t>Expliquez-lui les services disponibles.</a:t>
            </a:r>
          </a:p>
          <a:p>
            <a:pPr>
              <a:spcBef>
                <a:spcPts val="1200"/>
              </a:spcBef>
            </a:pPr>
            <a:r>
              <a:rPr lang="fr-FR" sz="2200" dirty="0"/>
              <a:t>Proposez-lui de programmer une visite de suivi.</a:t>
            </a:r>
          </a:p>
        </p:txBody>
      </p:sp>
      <p:sp>
        <p:nvSpPr>
          <p:cNvPr id="4" name="Star: 5 Points 3">
            <a:extLst>
              <a:ext uri="{FF2B5EF4-FFF2-40B4-BE49-F238E27FC236}">
                <a16:creationId xmlns:a16="http://schemas.microsoft.com/office/drawing/2014/main" id="{B74862D7-F784-4055-8194-C4BDFBFC0EA3}"/>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3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838200" y="322685"/>
            <a:ext cx="8543925" cy="800039"/>
          </a:xfrm>
        </p:spPr>
        <p:txBody>
          <a:bodyPr/>
          <a:lstStyle/>
          <a:p>
            <a:r>
              <a:rPr lang="en-US" b="1" dirty="0" err="1"/>
              <a:t>Activité</a:t>
            </a:r>
            <a:r>
              <a:rPr lang="en-US" b="1" dirty="0"/>
              <a:t> W. </a:t>
            </a:r>
            <a:r>
              <a:rPr lang="en-US" b="1" dirty="0" err="1"/>
              <a:t>Foire</a:t>
            </a:r>
            <a:r>
              <a:rPr lang="en-US" b="1" dirty="0"/>
              <a:t> aux questions</a:t>
            </a:r>
            <a:r>
              <a:rPr lang="en-US" dirty="0"/>
              <a:t> 3</a:t>
            </a:r>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838201" y="1285857"/>
            <a:ext cx="8050618" cy="5572143"/>
          </a:xfrm>
        </p:spPr>
        <p:txBody>
          <a:bodyPr>
            <a:noAutofit/>
          </a:bodyPr>
          <a:lstStyle/>
          <a:p>
            <a:pPr marL="0" indent="0">
              <a:buNone/>
            </a:pPr>
            <a:r>
              <a:rPr lang="fr-FR" sz="2200" b="1" dirty="0"/>
              <a:t>Que faire si le client ne veut pas de services d'assistance ?</a:t>
            </a:r>
          </a:p>
          <a:p>
            <a:pPr>
              <a:spcBef>
                <a:spcPts val="1200"/>
              </a:spcBef>
            </a:pPr>
            <a:r>
              <a:rPr lang="fr-FR" sz="2000" dirty="0"/>
              <a:t>Le prestataire lui donne des informations et lui pose des questions pour l’aider à prendre une décision. Il ne prend pas les décisions à sa place. Cela rend le pouvoir au client. </a:t>
            </a:r>
          </a:p>
          <a:p>
            <a:pPr>
              <a:spcBef>
                <a:spcPts val="1200"/>
              </a:spcBef>
            </a:pPr>
            <a:r>
              <a:rPr lang="fr-FR" sz="2000" dirty="0"/>
              <a:t>Pousser quelqu'un à accepter des services n'est pas efficace. </a:t>
            </a:r>
            <a:br>
              <a:rPr lang="fr-FR" sz="2000" dirty="0"/>
            </a:br>
            <a:r>
              <a:rPr lang="fr-FR" sz="2000" dirty="0"/>
              <a:t>Cela peut signifier que le client </a:t>
            </a:r>
          </a:p>
          <a:p>
            <a:pPr lvl="1"/>
            <a:r>
              <a:rPr lang="fr-FR" sz="1800" dirty="0"/>
              <a:t>promet de se rendre à un service et ne le fait tout simplement </a:t>
            </a:r>
            <a:br>
              <a:rPr lang="fr-FR" sz="1800" dirty="0"/>
            </a:br>
            <a:r>
              <a:rPr lang="fr-FR" sz="1800" dirty="0"/>
              <a:t>pas ET/OU </a:t>
            </a:r>
          </a:p>
          <a:p>
            <a:pPr lvl="1"/>
            <a:r>
              <a:rPr lang="fr-FR" sz="1800" dirty="0"/>
              <a:t>s'inquiète de vous avoir laissé tomber en n'y allant pas et de ne pas revenir vers vous à l'avenir </a:t>
            </a:r>
          </a:p>
          <a:p>
            <a:pPr>
              <a:spcBef>
                <a:spcPts val="1200"/>
              </a:spcBef>
            </a:pPr>
            <a:r>
              <a:rPr lang="fr-FR" sz="2000" dirty="0"/>
              <a:t>Si vous avez expliqué la disponibilité et les avantages des services disponibles et que le client ne veut pas utiliser ces services, il faut pouvoir l’accepter.</a:t>
            </a:r>
          </a:p>
          <a:p>
            <a:pPr>
              <a:spcBef>
                <a:spcPts val="1200"/>
              </a:spcBef>
            </a:pPr>
            <a:r>
              <a:rPr lang="fr-FR" sz="2000" dirty="0"/>
              <a:t>Faites savoir à la personne que vous êtes là pour elle à l'avenir, y compris si elle décide qu’elle aimerait être en contact avec des services d'assistance.</a:t>
            </a:r>
            <a:endParaRPr lang="en-US" sz="1800" dirty="0"/>
          </a:p>
        </p:txBody>
      </p:sp>
      <p:sp>
        <p:nvSpPr>
          <p:cNvPr id="4" name="Star: 5 Points 3">
            <a:extLst>
              <a:ext uri="{FF2B5EF4-FFF2-40B4-BE49-F238E27FC236}">
                <a16:creationId xmlns:a16="http://schemas.microsoft.com/office/drawing/2014/main" id="{4E280776-6761-46CC-94B3-9FD1170E2092}"/>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0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838200" y="284569"/>
            <a:ext cx="8543925" cy="800039"/>
          </a:xfrm>
        </p:spPr>
        <p:txBody>
          <a:bodyPr/>
          <a:lstStyle/>
          <a:p>
            <a:r>
              <a:rPr lang="en-US" b="1" dirty="0" err="1"/>
              <a:t>Activité</a:t>
            </a:r>
            <a:r>
              <a:rPr lang="en-US" b="1" dirty="0"/>
              <a:t> W. </a:t>
            </a:r>
            <a:r>
              <a:rPr lang="en-US" b="1" dirty="0" err="1"/>
              <a:t>Foire</a:t>
            </a:r>
            <a:r>
              <a:rPr lang="en-US" b="1" dirty="0"/>
              <a:t> aux questions</a:t>
            </a:r>
            <a:r>
              <a:rPr lang="en-US" dirty="0"/>
              <a:t> </a:t>
            </a:r>
            <a:r>
              <a:rPr lang="en-US" b="1" dirty="0"/>
              <a:t>4</a:t>
            </a:r>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838200" y="1173309"/>
            <a:ext cx="8837428" cy="5163691"/>
          </a:xfrm>
        </p:spPr>
        <p:txBody>
          <a:bodyPr>
            <a:noAutofit/>
          </a:bodyPr>
          <a:lstStyle/>
          <a:p>
            <a:pPr marL="0" indent="0">
              <a:lnSpc>
                <a:spcPct val="90000"/>
              </a:lnSpc>
              <a:buNone/>
            </a:pPr>
            <a:r>
              <a:rPr lang="fr-FR" sz="2200" b="1" dirty="0"/>
              <a:t>Qu'en est-il du suivi du client ?</a:t>
            </a:r>
          </a:p>
          <a:p>
            <a:pPr>
              <a:lnSpc>
                <a:spcPct val="90000"/>
              </a:lnSpc>
              <a:spcBef>
                <a:spcPts val="1200"/>
              </a:spcBef>
            </a:pPr>
            <a:r>
              <a:rPr lang="fr-FR" sz="2200" dirty="0"/>
              <a:t>Si vous offrez des services cliniques post-violence tels que la PEP ou la contraception d’urgence, suivez les directives de l'OMS concernant les visites futures programmées.</a:t>
            </a:r>
          </a:p>
          <a:p>
            <a:pPr>
              <a:lnSpc>
                <a:spcPct val="90000"/>
              </a:lnSpc>
              <a:spcBef>
                <a:spcPts val="1200"/>
              </a:spcBef>
            </a:pPr>
            <a:r>
              <a:rPr lang="fr-FR" sz="2200" dirty="0"/>
              <a:t>Si, en tant que travailleur de la santé, vous référez le client au conseiller/psychologue de votre site et que ce membre du personnel joue un rôle de gestion de cas, vous n'avez pas besoin d'effectuer un suivi concernant la violence.</a:t>
            </a:r>
          </a:p>
          <a:p>
            <a:pPr>
              <a:lnSpc>
                <a:spcPct val="90000"/>
              </a:lnSpc>
              <a:spcBef>
                <a:spcPts val="1200"/>
              </a:spcBef>
            </a:pPr>
            <a:r>
              <a:rPr lang="fr-FR" sz="2200" dirty="0"/>
              <a:t>S'il n'y a personne pour s'assurer de l'orientation complète, demandez au client si vous pouvez appeler le service d'orientation pour vous assurer que le client est bien arrivée.</a:t>
            </a:r>
          </a:p>
          <a:p>
            <a:pPr>
              <a:lnSpc>
                <a:spcPct val="90000"/>
              </a:lnSpc>
              <a:spcBef>
                <a:spcPts val="1200"/>
              </a:spcBef>
            </a:pPr>
            <a:r>
              <a:rPr lang="fr-FR" sz="2200" dirty="0"/>
              <a:t>Si vous êtes la seule personne à qui le client a parlé de la violence et qu'elle ne souhaite pas être orientée vers d'autres services, proposez-lui une visite de suivi ou un appel téléphonique</a:t>
            </a:r>
            <a:r>
              <a:rPr lang="fr-FR" sz="2000" dirty="0"/>
              <a:t>.*</a:t>
            </a:r>
          </a:p>
          <a:p>
            <a:pPr lvl="1"/>
            <a:endParaRPr lang="en-US" sz="1800" dirty="0"/>
          </a:p>
        </p:txBody>
      </p:sp>
      <p:sp>
        <p:nvSpPr>
          <p:cNvPr id="4" name="TextBox 3">
            <a:extLst>
              <a:ext uri="{FF2B5EF4-FFF2-40B4-BE49-F238E27FC236}">
                <a16:creationId xmlns:a16="http://schemas.microsoft.com/office/drawing/2014/main" id="{3DA8600B-3387-4A12-BBA9-217C117A4199}"/>
              </a:ext>
            </a:extLst>
          </p:cNvPr>
          <p:cNvSpPr txBox="1"/>
          <p:nvPr/>
        </p:nvSpPr>
        <p:spPr>
          <a:xfrm>
            <a:off x="1178297" y="6227889"/>
            <a:ext cx="7842463" cy="523220"/>
          </a:xfrm>
          <a:prstGeom prst="rect">
            <a:avLst/>
          </a:prstGeom>
          <a:noFill/>
        </p:spPr>
        <p:txBody>
          <a:bodyPr wrap="square" rtlCol="0">
            <a:spAutoFit/>
          </a:bodyPr>
          <a:lstStyle/>
          <a:p>
            <a:pPr marL="233363" indent="-233363"/>
            <a:r>
              <a:rPr lang="fr-FR" sz="1400" b="1" i="1" dirty="0"/>
              <a:t>*  </a:t>
            </a:r>
            <a:r>
              <a:rPr lang="fr-FR" sz="1400" i="1" dirty="0"/>
              <a:t>	Si vous voulez les contacter par téléphone, demandez leur comment et quand vous pouvez les appeler en toute sécurité sans les mettre en danger.</a:t>
            </a:r>
          </a:p>
        </p:txBody>
      </p:sp>
      <p:sp>
        <p:nvSpPr>
          <p:cNvPr id="5" name="Star: 5 Points 4">
            <a:extLst>
              <a:ext uri="{FF2B5EF4-FFF2-40B4-BE49-F238E27FC236}">
                <a16:creationId xmlns:a16="http://schemas.microsoft.com/office/drawing/2014/main" id="{FEB51EE4-115D-421D-8AF7-F194566D3A19}"/>
              </a:ext>
            </a:extLst>
          </p:cNvPr>
          <p:cNvSpPr/>
          <p:nvPr/>
        </p:nvSpPr>
        <p:spPr>
          <a:xfrm>
            <a:off x="114050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eme1EpiC">
  <a:themeElements>
    <a:clrScheme name="EpiC chart color options">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EpiC" id="{D8B133F9-8889-4DEA-9FDD-BA9A4625C8B1}" vid="{4A40793F-5A3D-4280-A8EA-37036BA5A5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7D8C6C4E1112438DD08413DBFD7380" ma:contentTypeVersion="13" ma:contentTypeDescription="Create a new document." ma:contentTypeScope="" ma:versionID="8b60d6622825fd882be74a9ce3928ce2">
  <xsd:schema xmlns:xsd="http://www.w3.org/2001/XMLSchema" xmlns:xs="http://www.w3.org/2001/XMLSchema" xmlns:p="http://schemas.microsoft.com/office/2006/metadata/properties" xmlns:ns3="6e224a08-a3a8-423c-8728-4b5a79454683" xmlns:ns4="c10f8ab3-3b3e-4fbb-9b43-a016b1b95140" targetNamespace="http://schemas.microsoft.com/office/2006/metadata/properties" ma:root="true" ma:fieldsID="894405d85a7fa7e950a45e77af1b7d5f" ns3:_="" ns4:_="">
    <xsd:import namespace="6e224a08-a3a8-423c-8728-4b5a79454683"/>
    <xsd:import namespace="c10f8ab3-3b3e-4fbb-9b43-a016b1b951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KeyPoints" minOccurs="0"/>
                <xsd:element ref="ns4:MediaServiceKeyPoints" minOccurs="0"/>
                <xsd:element ref="ns4:MediaServiceAutoTags"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24a08-a3a8-423c-8728-4b5a794546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0f8ab3-3b3e-4fbb-9b43-a016b1b9514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AB5A79-7828-46A2-AB36-10C003360B5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6e224a08-a3a8-423c-8728-4b5a79454683"/>
    <ds:schemaRef ds:uri="http://schemas.microsoft.com/office/infopath/2007/PartnerControls"/>
    <ds:schemaRef ds:uri="c10f8ab3-3b3e-4fbb-9b43-a016b1b95140"/>
    <ds:schemaRef ds:uri="http://www.w3.org/XML/1998/namespace"/>
    <ds:schemaRef ds:uri="http://purl.org/dc/dcmitype/"/>
  </ds:schemaRefs>
</ds:datastoreItem>
</file>

<file path=customXml/itemProps2.xml><?xml version="1.0" encoding="utf-8"?>
<ds:datastoreItem xmlns:ds="http://schemas.openxmlformats.org/officeDocument/2006/customXml" ds:itemID="{CD45A440-63D1-45BA-8965-9A6F1D335782}">
  <ds:schemaRefs>
    <ds:schemaRef ds:uri="http://schemas.microsoft.com/sharepoint/v3/contenttype/forms"/>
  </ds:schemaRefs>
</ds:datastoreItem>
</file>

<file path=customXml/itemProps3.xml><?xml version="1.0" encoding="utf-8"?>
<ds:datastoreItem xmlns:ds="http://schemas.openxmlformats.org/officeDocument/2006/customXml" ds:itemID="{BF445D21-60AC-473F-8A88-86A69AF6E9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24a08-a3a8-423c-8728-4b5a79454683"/>
    <ds:schemaRef ds:uri="c10f8ab3-3b3e-4fbb-9b43-a016b1b951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Theme1EpiC</Template>
  <TotalTime>21232</TotalTime>
  <Words>34113</Words>
  <Application>Microsoft Office PowerPoint</Application>
  <PresentationFormat>Widescreen</PresentationFormat>
  <Paragraphs>1886</Paragraphs>
  <Slides>135</Slides>
  <Notes>135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135</vt:i4>
      </vt:variant>
    </vt:vector>
  </HeadingPairs>
  <TitlesOfParts>
    <vt:vector size="145" baseType="lpstr">
      <vt:lpstr>Arial</vt:lpstr>
      <vt:lpstr>Arial Black</vt:lpstr>
      <vt:lpstr>Arial Narrow</vt:lpstr>
      <vt:lpstr>Calibri</vt:lpstr>
      <vt:lpstr>Calibri Light</vt:lpstr>
      <vt:lpstr>Cambria</vt:lpstr>
      <vt:lpstr>Symbol</vt:lpstr>
      <vt:lpstr>Tahoma</vt:lpstr>
      <vt:lpstr>Wingdings</vt:lpstr>
      <vt:lpstr>Theme1EpiC</vt:lpstr>
      <vt:lpstr>Identifier, prévenir et combattre la violence dans les programmes de lutte contre le VIH au service des populations clés : renforcer la capacité des agents de santé à offrir des dépistages index sûrs et éthiques</vt:lpstr>
      <vt:lpstr>PRESENTATIONS</vt:lpstr>
      <vt:lpstr>Objectifs de la session </vt:lpstr>
      <vt:lpstr>Activité A. Présentation des participants</vt:lpstr>
      <vt:lpstr>Objectifs d'apprentissage de la formation  </vt:lpstr>
      <vt:lpstr>Formation des formateurs exigences des participants</vt:lpstr>
      <vt:lpstr>PRE-TEST</vt:lpstr>
      <vt:lpstr>Objectif de la session</vt:lpstr>
      <vt:lpstr>Activité B. Pré-test</vt:lpstr>
      <vt:lpstr>CONTEXTE</vt:lpstr>
      <vt:lpstr>Objectifs de la session</vt:lpstr>
      <vt:lpstr>Activité C. A quel point est-ce difficile ?</vt:lpstr>
      <vt:lpstr>Qu'est-ce qui facilite le partage et qu'est-ce que cela nous apprend?</vt:lpstr>
      <vt:lpstr>Bon nombre des déclarations les plus difficiles décrivent la violence / les abus</vt:lpstr>
      <vt:lpstr>Activité D. Réfléchir à des exemples de VBG</vt:lpstr>
      <vt:lpstr>Activité D. Réfléchir à des exemples de VBG</vt:lpstr>
      <vt:lpstr>Les abus, basés sur les écarts de pouvoir (qu'ils soient ou non fondés sur le sexe), peuvent également survenir au sein d'un établissement de soins de santé</vt:lpstr>
      <vt:lpstr>La violence affecte l'épidémie de VIH</vt:lpstr>
      <vt:lpstr>Effets de la VPI sur la capacité des femmes à utiliser la prophylaxie pré-exposition (PrEP)</vt:lpstr>
      <vt:lpstr>Une répartition disproportionnée du fardeau de la violence parmi les populations clés</vt:lpstr>
      <vt:lpstr>Activité E. Quiz 1: Violence et transmission du VIH</vt:lpstr>
      <vt:lpstr>Activité E. quiz 1 : - La violence et la transmission du VIH </vt:lpstr>
      <vt:lpstr>Activité E. Quiz 2 : Violence et recours au traitement</vt:lpstr>
      <vt:lpstr>Activité E. Quiz 2 : Violence et recours au traitement</vt:lpstr>
      <vt:lpstr>Non seulement logique et éthique; c'est requis</vt:lpstr>
      <vt:lpstr>Conditions minimales à remplir avant de poser des questions sur la violence</vt:lpstr>
      <vt:lpstr>Questions enquête RedCap, VPI</vt:lpstr>
      <vt:lpstr>Questions enquête RedCap, événements indésirables</vt:lpstr>
      <vt:lpstr>Bien que cette formation dépasse les dépistages index , elle couvre les étapes 5 et 10 des dépistage index sûrs et éthiques</vt:lpstr>
      <vt:lpstr>Principes fondamentaux de la prévention et de la réponse à la violence</vt:lpstr>
      <vt:lpstr>Objectif de la session</vt:lpstr>
      <vt:lpstr>Principes fondamentaux de la prévention et de la réponse à la violence</vt:lpstr>
      <vt:lpstr>Principe 1 : Ne pas faire de mal</vt:lpstr>
      <vt:lpstr>Activité F. Quiz 1 : Comment éviter de faire du mal</vt:lpstr>
      <vt:lpstr>Principe 2 : Promouvoir les droits humains</vt:lpstr>
      <vt:lpstr>Activité F. Quiz 2 : Comment promouvoir les droits humains</vt:lpstr>
      <vt:lpstr>Principe 3 : Autodétermination et accès à tous les services</vt:lpstr>
      <vt:lpstr>Activité F. Quiz 3 : Comment garantir l'autodétermination</vt:lpstr>
      <vt:lpstr>Principe 4 : Respect de la vie privée, confidentialité et consentement éclairé</vt:lpstr>
      <vt:lpstr>Qu'entendons-nous par confidentialité ?</vt:lpstr>
      <vt:lpstr>Activité F. Quiz 4 : Vie privée et confidentialité</vt:lpstr>
      <vt:lpstr>Qu'entendons-nous par consentement ?</vt:lpstr>
      <vt:lpstr>Activité F. Quiz 5 : Laquelle de ces assertions conduirait à un consentement éclairé ?</vt:lpstr>
      <vt:lpstr>Activité G : Étude de cas, Thandi</vt:lpstr>
      <vt:lpstr>Activité G : Étude de cas, Thandi (débriefing)</vt:lpstr>
      <vt:lpstr>Activité H  - Devoirs #1</vt:lpstr>
      <vt:lpstr>Activité I. Évaluation : Jour 1</vt:lpstr>
      <vt:lpstr>DISCUSSION SUR LES DEVOIRS ET RÉCAPITULATIF DU JOUR 1 </vt:lpstr>
      <vt:lpstr>Activité J. Questions de Mentimeter du jour 1</vt:lpstr>
      <vt:lpstr>Activité K. Discussion sur les devoirs n°1 (partie 1)</vt:lpstr>
      <vt:lpstr>Activité K. Discussion sur les devoirs n°1 (partie 2)</vt:lpstr>
      <vt:lpstr>POSER DES QUESTIONS ET RÉAGIR A LA VIOLENCE</vt:lpstr>
      <vt:lpstr>Objectif de la session</vt:lpstr>
      <vt:lpstr>Étapes pour poser des questions sur la VPI et y répondre</vt:lpstr>
      <vt:lpstr>Étapes clés pour l'évaluation et la réaction des risques associés à la VPI </vt:lpstr>
      <vt:lpstr>Présentation du sujet</vt:lpstr>
      <vt:lpstr>Poser des questions sur la VPI parmi les membres des PC</vt:lpstr>
      <vt:lpstr>Si quelqu'un répond « non » à toutes les questions sur la violence</vt:lpstr>
      <vt:lpstr>Si quelqu'un répond « oui » à une question sur la violence </vt:lpstr>
      <vt:lpstr>Assistance d’urgence</vt:lpstr>
      <vt:lpstr>Écouter attentivement avec empathie et sans porter de jugement</vt:lpstr>
      <vt:lpstr>Activité L : Les compétences d'un bon écoutant</vt:lpstr>
      <vt:lpstr>L’écoute : les choses à faire et à ne pas faire</vt:lpstr>
      <vt:lpstr>S'enquérir des besoins et des préoccupations</vt:lpstr>
      <vt:lpstr>Techniques pour s'enquérir des besoins et des préoccupations</vt:lpstr>
      <vt:lpstr>Activité M. Renseignez-vous sur les besoins et les préoccupations (1)</vt:lpstr>
      <vt:lpstr>Activité M . Renseignez-vous sur les besoins et les préoccupations (2)</vt:lpstr>
      <vt:lpstr>Activité M. Renseignez-vous sur les besoins et les préoccupations (3)</vt:lpstr>
      <vt:lpstr>Valider</vt:lpstr>
      <vt:lpstr>Valider : Messages à utiliser</vt:lpstr>
      <vt:lpstr>Activité N : Pratique sur la manière d'agir</vt:lpstr>
      <vt:lpstr>Valider : Messages à éviter</vt:lpstr>
      <vt:lpstr>Renforcer la sécurité</vt:lpstr>
      <vt:lpstr>Poser des questions sur la sécurité</vt:lpstr>
      <vt:lpstr>Évaluer les risques</vt:lpstr>
      <vt:lpstr>Si le risque de violence immédiate est élevé</vt:lpstr>
      <vt:lpstr>Planification  de la sécurité</vt:lpstr>
      <vt:lpstr>Activité O. Stratégies de sécurité pendant le COVID-19</vt:lpstr>
      <vt:lpstr> Assistance</vt:lpstr>
      <vt:lpstr>Activité P. Répondre aux besoins des survivants</vt:lpstr>
      <vt:lpstr>Activité Q. De quoi auriez-vous besoin ?</vt:lpstr>
      <vt:lpstr>Processus de référence dans la province / le district X</vt:lpstr>
      <vt:lpstr>Une note sur les services cliniques immédiats</vt:lpstr>
      <vt:lpstr>Fournir des informations et orienter vers les ressources disponibles</vt:lpstr>
      <vt:lpstr>Identifier les forces et les réseaux existants</vt:lpstr>
      <vt:lpstr>Activité R. Tout voir ensemble</vt:lpstr>
      <vt:lpstr>Activité S. Devoir n°2 : Pratiquer  comment répondre à la violence</vt:lpstr>
      <vt:lpstr>Groupes pour les devoirs n°2 </vt:lpstr>
      <vt:lpstr>Activité T. Évaluation : Jour 2</vt:lpstr>
      <vt:lpstr>DISCUSSION SUR LES DEVOIRS ET RÉCAPITULATIF DU JOUR 2 </vt:lpstr>
      <vt:lpstr>Activité U. Questions sur le Mentimeter du jour 2</vt:lpstr>
      <vt:lpstr>Activité V. Discussion sur les devoirs n°2</vt:lpstr>
      <vt:lpstr>QUESTIONS PRATIQUES </vt:lpstr>
      <vt:lpstr>Objectif de la session</vt:lpstr>
      <vt:lpstr>Activité W.  Foire aux questions</vt:lpstr>
      <vt:lpstr>Activité W.  Foire aux questions 1</vt:lpstr>
      <vt:lpstr>Activité W. Foire aux questions 2</vt:lpstr>
      <vt:lpstr>Activité W. Foire aux questions 3</vt:lpstr>
      <vt:lpstr>Activité W. Foire aux questions 4</vt:lpstr>
      <vt:lpstr>Activité W. Foire aux questions 5</vt:lpstr>
      <vt:lpstr>Activité W. Foire aux questions 6</vt:lpstr>
      <vt:lpstr>Activité W. Foire aux questions 7</vt:lpstr>
      <vt:lpstr>Activité W. Foire aux questions 8</vt:lpstr>
      <vt:lpstr>Activité W. Foire aux questions 9</vt:lpstr>
      <vt:lpstr>Activité X. Que pourrait penser un prestataire de chacun de ces clients ? (Partie 1)</vt:lpstr>
      <vt:lpstr>Activité X.  Que pourrait penser un prestataire de chacun de ces clients ? (Partie 2)</vt:lpstr>
      <vt:lpstr>SESSION : ÉVÉNEMENTS INDÉSIRABLES LIÉS AU DÉPISTAGE INDEX </vt:lpstr>
      <vt:lpstr>Objectif de la session</vt:lpstr>
      <vt:lpstr>Un événement indésirable lié au dépistage index est un incident qui entraîne un préjudice pour le client ou d'autres personnes en raison de leur participation à des services de dépistage index </vt:lpstr>
      <vt:lpstr>Activité Y. Lesquels de ceux-ci sont déjà en place ?</vt:lpstr>
      <vt:lpstr>Exigences au niveau de la clinique(1)</vt:lpstr>
      <vt:lpstr>Exigences au niveau de la clinique(2)</vt:lpstr>
      <vt:lpstr>Exigences au niveau de la clinique (3)</vt:lpstr>
      <vt:lpstr>Attente liée au suivi de l'acceptation et du refus</vt:lpstr>
      <vt:lpstr>Exigences au niveau de la clinique (4)</vt:lpstr>
      <vt:lpstr>Exigences au niveau de la clinique(5)</vt:lpstr>
      <vt:lpstr>Exigence pour les prestataires de santé (1) : contrôle après le dépistage index</vt:lpstr>
      <vt:lpstr>Exigence pour les prestataires de santé (2) Fournir les services nécessaires après un événement indésirable</vt:lpstr>
      <vt:lpstr>Les SOP doivent couvrir toutes les exigences des cliniques et des prestataires</vt:lpstr>
      <vt:lpstr> SUIVI ET DOCUMENTATION </vt:lpstr>
      <vt:lpstr>Objectif de la session : </vt:lpstr>
      <vt:lpstr>Formulaires et systèmes pour collecter des informations sur le VPI et les événements indésirables</vt:lpstr>
      <vt:lpstr>Outil 12 Révisé</vt:lpstr>
      <vt:lpstr>Journal de sécurité de l'implémenteur</vt:lpstr>
      <vt:lpstr>Systèmes de satisfaction des patients</vt:lpstr>
      <vt:lpstr>SIMS 4.1</vt:lpstr>
      <vt:lpstr>RÉFLEXIONS SUR CE QUE NOUS AVONS APPRIS ET COMMENT L'INTÉGRER DANS NOTRE TRAVAIL </vt:lpstr>
      <vt:lpstr>Objectifs de la session :</vt:lpstr>
      <vt:lpstr>Ce que nous vous demandons   (aux participants à la formation des formateurs)</vt:lpstr>
      <vt:lpstr>Ce que nous demandons à chaque travailleur de la santé</vt:lpstr>
      <vt:lpstr>Comment nous allons vous  accompagner</vt:lpstr>
      <vt:lpstr>Ce que nous demandons aux pairs navigateurs / équipes d'intervention en cas de crise</vt:lpstr>
      <vt:lpstr>Activité Z. Planification du déploiement de cette formation</vt:lpstr>
      <vt:lpstr>FIN DE LA PRESENTATION </vt:lpstr>
      <vt:lpstr>Activité AA. Clôture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Asking about and responding to intimate partner violence</dc:title>
  <dc:creator>Robyn Dayton</dc:creator>
  <cp:lastModifiedBy>Lucy Harber</cp:lastModifiedBy>
  <cp:revision>484</cp:revision>
  <dcterms:created xsi:type="dcterms:W3CDTF">2020-03-03T10:51:11Z</dcterms:created>
  <dcterms:modified xsi:type="dcterms:W3CDTF">2021-07-30T01:51:05Z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0x0101009C7D8C6C4E1112438DD08413DBFD7380</vt:lpwstr>
  </property>
</Properties>
</file>