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705" r:id="rId5"/>
  </p:sldMasterIdLst>
  <p:notesMasterIdLst>
    <p:notesMasterId r:id="rId141"/>
  </p:notesMasterIdLst>
  <p:sldIdLst>
    <p:sldId id="2235" r:id="rId6"/>
    <p:sldId id="2321" r:id="rId7"/>
    <p:sldId id="2358" r:id="rId8"/>
    <p:sldId id="2334" r:id="rId9"/>
    <p:sldId id="2240" r:id="rId10"/>
    <p:sldId id="2366" r:id="rId11"/>
    <p:sldId id="2320" r:id="rId12"/>
    <p:sldId id="2359" r:id="rId13"/>
    <p:sldId id="2333" r:id="rId14"/>
    <p:sldId id="2241" r:id="rId15"/>
    <p:sldId id="2363" r:id="rId16"/>
    <p:sldId id="2238" r:id="rId17"/>
    <p:sldId id="2278" r:id="rId18"/>
    <p:sldId id="2261" r:id="rId19"/>
    <p:sldId id="2317" r:id="rId20"/>
    <p:sldId id="2262" r:id="rId21"/>
    <p:sldId id="2270" r:id="rId22"/>
    <p:sldId id="1210" r:id="rId23"/>
    <p:sldId id="516" r:id="rId24"/>
    <p:sldId id="2255" r:id="rId25"/>
    <p:sldId id="2264" r:id="rId26"/>
    <p:sldId id="2273" r:id="rId27"/>
    <p:sldId id="2274" r:id="rId28"/>
    <p:sldId id="2265" r:id="rId29"/>
    <p:sldId id="2251" r:id="rId30"/>
    <p:sldId id="2236" r:id="rId31"/>
    <p:sldId id="2332" r:id="rId32"/>
    <p:sldId id="2336" r:id="rId33"/>
    <p:sldId id="2314" r:id="rId34"/>
    <p:sldId id="720" r:id="rId35"/>
    <p:sldId id="1230" r:id="rId36"/>
    <p:sldId id="654" r:id="rId37"/>
    <p:sldId id="534" r:id="rId38"/>
    <p:sldId id="2349" r:id="rId39"/>
    <p:sldId id="536" r:id="rId40"/>
    <p:sldId id="2350" r:id="rId41"/>
    <p:sldId id="616" r:id="rId42"/>
    <p:sldId id="2254" r:id="rId43"/>
    <p:sldId id="539" r:id="rId44"/>
    <p:sldId id="861" r:id="rId45"/>
    <p:sldId id="540" r:id="rId46"/>
    <p:sldId id="863" r:id="rId47"/>
    <p:sldId id="545" r:id="rId48"/>
    <p:sldId id="2360" r:id="rId49"/>
    <p:sldId id="509" r:id="rId50"/>
    <p:sldId id="2325" r:id="rId51"/>
    <p:sldId id="2347" r:id="rId52"/>
    <p:sldId id="2337" r:id="rId53"/>
    <p:sldId id="2338" r:id="rId54"/>
    <p:sldId id="2326" r:id="rId55"/>
    <p:sldId id="2355" r:id="rId56"/>
    <p:sldId id="1137" r:id="rId57"/>
    <p:sldId id="2362" r:id="rId58"/>
    <p:sldId id="1148" r:id="rId59"/>
    <p:sldId id="2291" r:id="rId60"/>
    <p:sldId id="2282" r:id="rId61"/>
    <p:sldId id="1254" r:id="rId62"/>
    <p:sldId id="2275" r:id="rId63"/>
    <p:sldId id="1302" r:id="rId64"/>
    <p:sldId id="684" r:id="rId65"/>
    <p:sldId id="1187" r:id="rId66"/>
    <p:sldId id="549" r:id="rId67"/>
    <p:sldId id="1293" r:id="rId68"/>
    <p:sldId id="670" r:id="rId69"/>
    <p:sldId id="1260" r:id="rId70"/>
    <p:sldId id="2327" r:id="rId71"/>
    <p:sldId id="1100" r:id="rId72"/>
    <p:sldId id="2237" r:id="rId73"/>
    <p:sldId id="671" r:id="rId74"/>
    <p:sldId id="2292" r:id="rId75"/>
    <p:sldId id="896" r:id="rId76"/>
    <p:sldId id="553" r:id="rId77"/>
    <p:sldId id="1246" r:id="rId78"/>
    <p:sldId id="2293" r:id="rId79"/>
    <p:sldId id="2287" r:id="rId80"/>
    <p:sldId id="2288" r:id="rId81"/>
    <p:sldId id="2294" r:id="rId82"/>
    <p:sldId id="2295" r:id="rId83"/>
    <p:sldId id="603" r:id="rId84"/>
    <p:sldId id="517" r:id="rId85"/>
    <p:sldId id="2356" r:id="rId86"/>
    <p:sldId id="519" r:id="rId87"/>
    <p:sldId id="557" r:id="rId88"/>
    <p:sldId id="2296" r:id="rId89"/>
    <p:sldId id="2297" r:id="rId90"/>
    <p:sldId id="2259" r:id="rId91"/>
    <p:sldId id="2328" r:id="rId92"/>
    <p:sldId id="2344" r:id="rId93"/>
    <p:sldId id="2348" r:id="rId94"/>
    <p:sldId id="2341" r:id="rId95"/>
    <p:sldId id="2342" r:id="rId96"/>
    <p:sldId id="2343" r:id="rId97"/>
    <p:sldId id="2312" r:id="rId98"/>
    <p:sldId id="2361" r:id="rId99"/>
    <p:sldId id="2283" r:id="rId100"/>
    <p:sldId id="2315" r:id="rId101"/>
    <p:sldId id="2284" r:id="rId102"/>
    <p:sldId id="2285" r:id="rId103"/>
    <p:sldId id="2286" r:id="rId104"/>
    <p:sldId id="2290" r:id="rId105"/>
    <p:sldId id="2316" r:id="rId106"/>
    <p:sldId id="2324" r:id="rId107"/>
    <p:sldId id="2329" r:id="rId108"/>
    <p:sldId id="2352" r:id="rId109"/>
    <p:sldId id="482" r:id="rId110"/>
    <p:sldId id="483" r:id="rId111"/>
    <p:sldId id="2302" r:id="rId112"/>
    <p:sldId id="2303" r:id="rId113"/>
    <p:sldId id="2304" r:id="rId114"/>
    <p:sldId id="2364" r:id="rId115"/>
    <p:sldId id="2305" r:id="rId116"/>
    <p:sldId id="2306" r:id="rId117"/>
    <p:sldId id="2307" r:id="rId118"/>
    <p:sldId id="2322" r:id="rId119"/>
    <p:sldId id="2308" r:id="rId120"/>
    <p:sldId id="2309" r:id="rId121"/>
    <p:sldId id="2310" r:id="rId122"/>
    <p:sldId id="2323" r:id="rId123"/>
    <p:sldId id="2367" r:id="rId124"/>
    <p:sldId id="2279" r:id="rId125"/>
    <p:sldId id="2300" r:id="rId126"/>
    <p:sldId id="2280" r:id="rId127"/>
    <p:sldId id="2318" r:id="rId128"/>
    <p:sldId id="2331" r:id="rId129"/>
    <p:sldId id="2365" r:id="rId130"/>
    <p:sldId id="2330" r:id="rId131"/>
    <p:sldId id="2276" r:id="rId132"/>
    <p:sldId id="2277" r:id="rId133"/>
    <p:sldId id="2319" r:id="rId134"/>
    <p:sldId id="586" r:id="rId135"/>
    <p:sldId id="2368" r:id="rId136"/>
    <p:sldId id="2311" r:id="rId137"/>
    <p:sldId id="2354" r:id="rId138"/>
    <p:sldId id="2345" r:id="rId139"/>
    <p:sldId id="2346"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Dayton" initials="RD" lastIdx="54" clrIdx="0">
    <p:extLst>
      <p:ext uri="{19B8F6BF-5375-455C-9EA6-DF929625EA0E}">
        <p15:presenceInfo xmlns:p15="http://schemas.microsoft.com/office/powerpoint/2012/main" userId="S::RLDayton@fhi360.org::a1bd0b29-5607-4b6b-b7e3-eefecc01fd82" providerId="AD"/>
      </p:ext>
    </p:extLst>
  </p:cmAuthor>
  <p:cmAuthor id="2" name="Lucy Harber" initials="LH" lastIdx="43" clrIdx="1">
    <p:extLst>
      <p:ext uri="{19B8F6BF-5375-455C-9EA6-DF929625EA0E}">
        <p15:presenceInfo xmlns:p15="http://schemas.microsoft.com/office/powerpoint/2012/main" userId="43d7cc6d3c7d2ca8" providerId="Windows Live"/>
      </p:ext>
    </p:extLst>
  </p:cmAuthor>
  <p:cmAuthor id="3" name="Stevie Daniels" initials="SD" lastIdx="15" clrIdx="2">
    <p:extLst>
      <p:ext uri="{19B8F6BF-5375-455C-9EA6-DF929625EA0E}">
        <p15:presenceInfo xmlns:p15="http://schemas.microsoft.com/office/powerpoint/2012/main" userId="S::SDaniels@fhi360.org::8d7c1f30-1a59-46dc-a08c-f8b0238726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8" autoAdjust="0"/>
    <p:restoredTop sz="49945" autoAdjust="0"/>
  </p:normalViewPr>
  <p:slideViewPr>
    <p:cSldViewPr snapToGrid="0">
      <p:cViewPr varScale="1">
        <p:scale>
          <a:sx n="64" d="100"/>
          <a:sy n="64" d="100"/>
        </p:scale>
        <p:origin x="306" y="66"/>
      </p:cViewPr>
      <p:guideLst>
        <p:guide orient="horz" pos="1056"/>
        <p:guide pos="3840"/>
      </p:guideLst>
    </p:cSldViewPr>
  </p:slideViewPr>
  <p:notesTextViewPr>
    <p:cViewPr>
      <p:scale>
        <a:sx n="1" d="1"/>
        <a:sy n="1" d="1"/>
      </p:scale>
      <p:origin x="0" y="0"/>
    </p:cViewPr>
  </p:notesTextViewPr>
  <p:sorterViewPr>
    <p:cViewPr>
      <p:scale>
        <a:sx n="50" d="100"/>
        <a:sy n="50" d="100"/>
      </p:scale>
      <p:origin x="0" y="-26280"/>
    </p:cViewPr>
  </p:sorterViewPr>
  <p:notesViewPr>
    <p:cSldViewPr snapToGrid="0">
      <p:cViewPr varScale="1">
        <p:scale>
          <a:sx n="100" d="100"/>
          <a:sy n="100" d="100"/>
        </p:scale>
        <p:origin x="15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61496-801B-4FED-86EA-5F16427C75E3}"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01131"/>
            <a:ext cx="6172200"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
        <p:nvSpPr>
          <p:cNvPr id="7" name="Slide Number Placeholder 6"/>
          <p:cNvSpPr>
            <a:spLocks noGrp="1"/>
          </p:cNvSpPr>
          <p:nvPr>
            <p:ph type="sldNum" sz="quarter" idx="5"/>
          </p:nvPr>
        </p:nvSpPr>
        <p:spPr>
          <a:xfrm>
            <a:off x="6172199" y="8594044"/>
            <a:ext cx="675167" cy="458787"/>
          </a:xfrm>
          <a:prstGeom prst="rect">
            <a:avLst/>
          </a:prstGeom>
        </p:spPr>
        <p:txBody>
          <a:bodyPr vert="horz" lIns="91440" tIns="45720" rIns="182880" bIns="45720" rtlCol="0" anchor="b"/>
          <a:lstStyle>
            <a:lvl1pPr algn="r">
              <a:defRPr sz="1200" b="1"/>
            </a:lvl1pPr>
          </a:lstStyle>
          <a:p>
            <a:fld id="{8D8D3582-6D6B-438A-82FF-FE0768558734}" type="slidenum">
              <a:rPr lang="en-US" smtClean="0"/>
              <a:pPr/>
              <a:t>‹#›</a:t>
            </a:fld>
            <a:endParaRPr lang="en-US" dirty="0"/>
          </a:p>
        </p:txBody>
      </p:sp>
    </p:spTree>
    <p:extLst>
      <p:ext uri="{BB962C8B-B14F-4D97-AF65-F5344CB8AC3E}">
        <p14:creationId xmlns:p14="http://schemas.microsoft.com/office/powerpoint/2010/main" val="324789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vri.org/forums/forum2019/Presentations/Partner%20violence%20is%20a%20barrier%20to%20PrEP%20uptake%20Lanham.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مرحبًا بكم في هذا التدريب الافتراضي حول كيف يمكن للعاملين في مجال الرعاية الصحية تحديد العنف والاستجابة له. سيساعدكم هذا التدريب، ما دام أن المهارات التي تتعلمونها في هذا التدريب ستكون ذات صلة بما يتعدى اختبار المؤشر، على تلبية متطلبات خطة بيبفار الخاصة باختبار المؤشر، لا سيما المتطلبات التي تحدد حالات عنف الشريك الحميم قبل الانخراط في اختبار المؤشر والتوثيق والاستجابة للأحداث السلبية، التي تنتج عن اختبار المؤشر.</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كما يتوفر تدريب منفصل مصمم للأقران ويغطي الكثير من نفس المواد</a:t>
            </a:r>
            <a:endParaRPr lang="en-US" dirty="0"/>
          </a:p>
          <a:p>
            <a:endParaRPr lang="en-US" dirty="0"/>
          </a:p>
          <a:p>
            <a:endParaRPr lang="en-US" dirty="0"/>
          </a:p>
          <a:p>
            <a:pPr algn="r" rtl="1"/>
            <a:r>
              <a:rPr lang="ar-MA" sz="1200" b="1" kern="1200" dirty="0">
                <a:solidFill>
                  <a:schemeClr val="tx1"/>
                </a:solidFill>
                <a:effectLst/>
                <a:latin typeface="+mn-lt"/>
                <a:ea typeface="+mn-ea"/>
                <a:cs typeface="+mn-cs"/>
              </a:rPr>
              <a:t>مفتاح استخدام هذا العرض</a:t>
            </a:r>
            <a:endParaRPr lang="fr-FR" sz="1200" b="1"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MA" sz="1200" kern="1200" dirty="0">
                <a:solidFill>
                  <a:schemeClr val="tx1"/>
                </a:solidFill>
                <a:effectLst/>
                <a:latin typeface="+mn-lt"/>
                <a:ea typeface="+mn-ea"/>
                <a:cs typeface="+mn-cs"/>
              </a:rPr>
              <a:t>يشار إلى ملاحظات المتحدث المقترحة بعبارة: "</a:t>
            </a: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بعدها </a:t>
            </a:r>
            <a:r>
              <a:rPr lang="ar-MA" sz="1200" kern="1200" dirty="0">
                <a:solidFill>
                  <a:schemeClr val="tx1"/>
                </a:solidFill>
                <a:effectLst/>
                <a:latin typeface="+mn-lt"/>
                <a:ea typeface="+mn-ea"/>
                <a:cs typeface="+mn-cs"/>
              </a:rPr>
              <a:t>تظهر أعمال الميسر </a:t>
            </a:r>
            <a:endParaRPr lang="fr-FR"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MA" sz="1200" kern="1200" dirty="0">
                <a:solidFill>
                  <a:schemeClr val="tx1"/>
                </a:solidFill>
                <a:effectLst/>
                <a:latin typeface="+mn-lt"/>
                <a:ea typeface="+mn-ea"/>
                <a:cs typeface="+mn-cs"/>
              </a:rPr>
              <a:t>يتم الإشارة إلى الأنشطة التفاعلية بنجمة صفراء</a:t>
            </a:r>
            <a:endParaRPr lang="fr-FR" sz="1200" kern="1200" dirty="0">
              <a:solidFill>
                <a:schemeClr val="tx1"/>
              </a:solidFill>
              <a:effectLst/>
              <a:latin typeface="+mn-lt"/>
              <a:ea typeface="+mn-ea"/>
              <a:cs typeface="+mn-cs"/>
            </a:endParaRPr>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MA" sz="1200" kern="1200" dirty="0">
                <a:solidFill>
                  <a:schemeClr val="tx1"/>
                </a:solidFill>
                <a:effectLst/>
                <a:latin typeface="+mn-lt"/>
                <a:ea typeface="+mn-ea"/>
                <a:cs typeface="+mn-cs"/>
              </a:rPr>
              <a:t>محتوى الشفافة الذي يحتاج إلى أن يكون مصمما حسب احتياجات المشاركين / البرنامج للطرح سيكون نصا باللون الأخضر و / أو </a:t>
            </a:r>
            <a:r>
              <a:rPr lang="ar-MA" sz="1200" kern="1200" dirty="0" err="1">
                <a:solidFill>
                  <a:schemeClr val="tx1"/>
                </a:solidFill>
                <a:effectLst/>
                <a:latin typeface="+mn-lt"/>
                <a:ea typeface="+mn-ea"/>
                <a:cs typeface="+mn-cs"/>
              </a:rPr>
              <a:t>تمييزات</a:t>
            </a:r>
            <a:r>
              <a:rPr lang="ar-MA" sz="1200" kern="1200" dirty="0">
                <a:solidFill>
                  <a:schemeClr val="tx1"/>
                </a:solidFill>
                <a:effectLst/>
                <a:latin typeface="+mn-lt"/>
                <a:ea typeface="+mn-ea"/>
                <a:cs typeface="+mn-cs"/>
              </a:rPr>
              <a:t> صفراء</a:t>
            </a:r>
            <a:endParaRPr lang="fr-FR"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a:t>
            </a:fld>
            <a:endParaRPr lang="en-US"/>
          </a:p>
        </p:txBody>
      </p:sp>
      <p:sp>
        <p:nvSpPr>
          <p:cNvPr id="8" name="Footer Placeholder 5">
            <a:extLst>
              <a:ext uri="{FF2B5EF4-FFF2-40B4-BE49-F238E27FC236}">
                <a16:creationId xmlns:a16="http://schemas.microsoft.com/office/drawing/2014/main" id="{DDD2C404-10AE-4A02-A96A-E1360CED5D8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927308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أود أن أبدأ ببعض المعلومات المرجعية عن سبب حديثنا عن العنف في سياق برامج فيروس نقص المناعة البشرية.</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10</a:t>
            </a:fld>
            <a:endParaRPr lang="en-US"/>
          </a:p>
        </p:txBody>
      </p:sp>
      <p:sp>
        <p:nvSpPr>
          <p:cNvPr id="5" name="Footer Placeholder 5">
            <a:extLst>
              <a:ext uri="{FF2B5EF4-FFF2-40B4-BE49-F238E27FC236}">
                <a16:creationId xmlns:a16="http://schemas.microsoft.com/office/drawing/2014/main" id="{67186E59-5033-4357-8E49-16A170BE2A6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456838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100</a:t>
            </a:fld>
            <a:endParaRPr lang="en-US"/>
          </a:p>
        </p:txBody>
      </p:sp>
      <p:sp>
        <p:nvSpPr>
          <p:cNvPr id="5" name="Footer Placeholder 5">
            <a:extLst>
              <a:ext uri="{FF2B5EF4-FFF2-40B4-BE49-F238E27FC236}">
                <a16:creationId xmlns:a16="http://schemas.microsoft.com/office/drawing/2014/main" id="{EC56024E-DFD5-4F68-88CC-E862E3309A5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9167233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62949"/>
          </a:xfrm>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a:t>
            </a:r>
            <a:endParaRPr lang="ar-LB"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ناقش حسب الحاجة.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أدخل معلومات الاتصال لخدمات حماية الطفل المحلية قبل بدء اليوم الثالث من التدريب.</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بالإضافة إلى مراجعة محتوى الشفافة، </a:t>
            </a: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1)</a:t>
            </a:r>
            <a:r>
              <a:rPr lang="ar-LB" sz="1200" kern="1200" baseline="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إذا كان لديكم قلق من أن الطفل يواجه خطرًا على الحياة أو ضررًا جسيمًا، فاحفظ الطفل آمنًا واحضر الدعم على الفور. إذا راودكم الشك، افترض أن الطفل معرض لخطر جسيم واتصل بنقطة الاتصال الخاصة بالعنف القائم على النوع الاجتماعي / العنف ضد الأطفال بالموقع.</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2) </a:t>
            </a:r>
            <a:r>
              <a:rPr lang="ar-MA" sz="1200" kern="1200" dirty="0">
                <a:solidFill>
                  <a:schemeClr val="tx1"/>
                </a:solidFill>
                <a:effectLst/>
                <a:latin typeface="+mn-lt"/>
                <a:ea typeface="+mn-ea"/>
                <a:cs typeface="+mn-cs"/>
              </a:rPr>
              <a:t>عندما تشك في حدوث عنف أو إهمال، أو عندما يكشف طفل أو مراهق عن تعرضه للعنف أو الإهمال، قم بتوفير دعم الخط الأول المناسب للعمر باستخدام نهج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3) </a:t>
            </a:r>
            <a:r>
              <a:rPr lang="ar-MA" sz="1200" kern="1200" dirty="0">
                <a:solidFill>
                  <a:schemeClr val="tx1"/>
                </a:solidFill>
                <a:effectLst/>
                <a:latin typeface="+mn-lt"/>
                <a:ea typeface="+mn-ea"/>
                <a:cs typeface="+mn-cs"/>
              </a:rPr>
              <a:t>لا تسأل أبدًا عن تجربة العنف أو تناقش العنف مع أي شخص آخر في الغرفة، بما في ذلك الوالد أو مقدم الرعاية، فقد يكون الجاني أو يعرفه.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101</a:t>
            </a:fld>
            <a:endParaRPr lang="en-US"/>
          </a:p>
        </p:txBody>
      </p:sp>
      <p:sp>
        <p:nvSpPr>
          <p:cNvPr id="5" name="Footer Placeholder 5">
            <a:extLst>
              <a:ext uri="{FF2B5EF4-FFF2-40B4-BE49-F238E27FC236}">
                <a16:creationId xmlns:a16="http://schemas.microsoft.com/office/drawing/2014/main" id="{00BF215B-D822-4CFC-8056-251B28C0D335}"/>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118929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102</a:t>
            </a:fld>
            <a:endParaRPr lang="en-US"/>
          </a:p>
        </p:txBody>
      </p:sp>
      <p:sp>
        <p:nvSpPr>
          <p:cNvPr id="5" name="Footer Placeholder 5">
            <a:extLst>
              <a:ext uri="{FF2B5EF4-FFF2-40B4-BE49-F238E27FC236}">
                <a16:creationId xmlns:a16="http://schemas.microsoft.com/office/drawing/2014/main" id="{23BB7726-4EB6-4B83-830F-850106D9653F}"/>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2312477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fr-FR" sz="1200" kern="1200" dirty="0">
              <a:solidFill>
                <a:schemeClr val="tx1"/>
              </a:solidFill>
              <a:effectLst/>
              <a:latin typeface="+mn-lt"/>
              <a:ea typeface="+mn-ea"/>
              <a:cs typeface="+mn-cs"/>
            </a:endParaRPr>
          </a:p>
          <a:p>
            <a:pPr algn="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103</a:t>
            </a:fld>
            <a:endParaRPr lang="en-US"/>
          </a:p>
        </p:txBody>
      </p:sp>
      <p:sp>
        <p:nvSpPr>
          <p:cNvPr id="5" name="Footer Placeholder 5">
            <a:extLst>
              <a:ext uri="{FF2B5EF4-FFF2-40B4-BE49-F238E27FC236}">
                <a16:creationId xmlns:a16="http://schemas.microsoft.com/office/drawing/2014/main" id="{F5E62158-1360-4A2A-953C-59EEC6B7538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944515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104</a:t>
            </a:fld>
            <a:endParaRPr lang="en-US"/>
          </a:p>
        </p:txBody>
      </p:sp>
      <p:sp>
        <p:nvSpPr>
          <p:cNvPr id="5" name="Footer Placeholder 5">
            <a:extLst>
              <a:ext uri="{FF2B5EF4-FFF2-40B4-BE49-F238E27FC236}">
                <a16:creationId xmlns:a16="http://schemas.microsoft.com/office/drawing/2014/main" id="{75334048-A665-42E1-80B4-020BFCD86D9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0223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أخيرًا، أود أن أقوم بنشاط يعطينا فكرة عن كيف </a:t>
            </a:r>
            <a:r>
              <a:rPr lang="ar-LB" sz="1200" kern="1200" dirty="0">
                <a:solidFill>
                  <a:schemeClr val="tx1"/>
                </a:solidFill>
                <a:effectLst/>
                <a:latin typeface="+mn-lt"/>
                <a:ea typeface="+mn-ea"/>
                <a:cs typeface="+mn-cs"/>
              </a:rPr>
              <a:t>ان </a:t>
            </a:r>
            <a:r>
              <a:rPr lang="ar-MA" sz="1200" kern="1200" dirty="0">
                <a:solidFill>
                  <a:schemeClr val="tx1"/>
                </a:solidFill>
                <a:effectLst/>
                <a:latin typeface="+mn-lt"/>
                <a:ea typeface="+mn-ea"/>
                <a:cs typeface="+mn-cs"/>
              </a:rPr>
              <a:t>فهم العنف في حياة العملاء يجعلنا أفضل في مجال الرعاية الصحية بشكل عام. كذلك ينبغي التفكير في مقدم رعاية لم يتلقى تدريبا حول العنف. لن يفهم هذا الشخص الدور الذي قد يلعبه العنف في حياة العملاء. وما الذي قد يفكر فيه مقدم الخدمة هذا حول كل من هؤلاء العملاء؟</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راجع دليل الميسر للحصول على التعليمات.</a:t>
            </a:r>
            <a:endParaRPr lang="ar-LB" sz="1200" kern="1200" dirty="0">
              <a:solidFill>
                <a:schemeClr val="tx1"/>
              </a:solidFill>
              <a:effectLst/>
              <a:latin typeface="+mn-lt"/>
              <a:ea typeface="+mn-ea"/>
              <a:cs typeface="+mn-cs"/>
            </a:endParaRPr>
          </a:p>
          <a:p>
            <a:pPr algn="r"/>
            <a:endParaRPr lang="ar-LB" sz="1200" kern="1200" dirty="0">
              <a:solidFill>
                <a:schemeClr val="tx1"/>
              </a:solidFill>
              <a:effectLst/>
              <a:latin typeface="+mn-lt"/>
              <a:ea typeface="+mn-ea"/>
              <a:cs typeface="+mn-cs"/>
            </a:endParaRPr>
          </a:p>
          <a:p>
            <a:pPr algn="r"/>
            <a:endParaRPr lang="en-US" i="1" dirty="0"/>
          </a:p>
        </p:txBody>
      </p:sp>
      <p:sp>
        <p:nvSpPr>
          <p:cNvPr id="4" name="Slide Number Placeholder 3"/>
          <p:cNvSpPr>
            <a:spLocks noGrp="1"/>
          </p:cNvSpPr>
          <p:nvPr>
            <p:ph type="sldNum" sz="quarter" idx="10"/>
          </p:nvPr>
        </p:nvSpPr>
        <p:spPr/>
        <p:txBody>
          <a:bodyPr/>
          <a:lstStyle/>
          <a:p>
            <a:fld id="{DFD3ED62-E871-4D6B-8552-55DB62BCBC98}" type="slidenum">
              <a:rPr lang="en-US" smtClean="0"/>
              <a:pPr/>
              <a:t>105</a:t>
            </a:fld>
            <a:endParaRPr lang="en-US"/>
          </a:p>
        </p:txBody>
      </p:sp>
      <p:sp>
        <p:nvSpPr>
          <p:cNvPr id="7" name="Slide Image Placeholder 6">
            <a:extLst>
              <a:ext uri="{FF2B5EF4-FFF2-40B4-BE49-F238E27FC236}">
                <a16:creationId xmlns:a16="http://schemas.microsoft.com/office/drawing/2014/main" id="{F9ACCD2B-E666-4AD4-8363-6CB0CA49241C}"/>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4A2C00D2-30FF-4168-B2E7-2A0C45C69A5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9525155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كل من السيناريوهات مع إضافة المعلومات الإضافية.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اسأل المشاركين عما إذا كانوا يعتقدون أن رأي مقدمي الخدمة غير المدربين سيتغير بعد أن يعرف مقدم الخدمة الوضع الكامل.</a:t>
            </a:r>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غالبًا ما يكون مقدمو الخدمة الذين يدركون آثار العنف أكثر تعاطفًا وفهمًا للعملاء لأن مقدم الخدمة يعرف أن العنف قد يكون جزءًا من سبب سلوك أو عمل معين.</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علاوة على ذلك، من المرجح أن يتعلم مقدمو الخدمة المدربون المعلومات باللون الأحمر لأنهم عندما يكونون أكثر تعاطفاً، وعندما يسألون العملاء عن العنف في حياتهم، تتاح للعملاء الفرصة لمشاركة هذه المعلومات.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إن معرفة هذه المعلومات يجعلك مقدمًا للخدمة بشكل أفضل لأنك أقل احتمالًا لأن تكون مصدرا للأحكام ولأن العملاء قد يخبروك بمزيد من المعلومات، مما يمنحك المزيد من الخيارات لدعمهم وتحسين نتائجهم</a:t>
            </a:r>
            <a:endParaRPr lang="en-US" dirty="0"/>
          </a:p>
        </p:txBody>
      </p:sp>
      <p:sp>
        <p:nvSpPr>
          <p:cNvPr id="4" name="Slide Number Placeholder 3"/>
          <p:cNvSpPr>
            <a:spLocks noGrp="1"/>
          </p:cNvSpPr>
          <p:nvPr>
            <p:ph type="sldNum" sz="quarter" idx="10"/>
          </p:nvPr>
        </p:nvSpPr>
        <p:spPr/>
        <p:txBody>
          <a:bodyPr/>
          <a:lstStyle/>
          <a:p>
            <a:fld id="{DFD3ED62-E871-4D6B-8552-55DB62BCBC98}" type="slidenum">
              <a:rPr lang="en-US" smtClean="0"/>
              <a:pPr/>
              <a:t>106</a:t>
            </a:fld>
            <a:endParaRPr lang="en-US"/>
          </a:p>
        </p:txBody>
      </p:sp>
      <p:sp>
        <p:nvSpPr>
          <p:cNvPr id="7" name="Slide Image Placeholder 6">
            <a:extLst>
              <a:ext uri="{FF2B5EF4-FFF2-40B4-BE49-F238E27FC236}">
                <a16:creationId xmlns:a16="http://schemas.microsoft.com/office/drawing/2014/main" id="{8EA63E10-83DE-4875-8911-F482F4CF08CA}"/>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3E8A873A-D627-41B8-9820-0D2DD1B52D1B}"/>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9028582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بعد أن قمنا بتغطية عنف الشريك الحميم، والذي يمكن أن يحدث لأي عدد من الأسباب بما في ذلك مشاركة شخص في اختبار المؤشر، فلنتحدث عن جميع الأحداث السلبية التي تطمح خطة بيبفار في تجنبها وتريد توثيقها والتحقيق فيها من أجل متابعة تحسين برامج اختبار المؤشر.</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107</a:t>
            </a:fld>
            <a:endParaRPr lang="en-US"/>
          </a:p>
        </p:txBody>
      </p:sp>
      <p:sp>
        <p:nvSpPr>
          <p:cNvPr id="5" name="Footer Placeholder 5">
            <a:extLst>
              <a:ext uri="{FF2B5EF4-FFF2-40B4-BE49-F238E27FC236}">
                <a16:creationId xmlns:a16="http://schemas.microsoft.com/office/drawing/2014/main" id="{3FC2F631-B941-49C1-B56F-688E427ABB6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0918209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هذه الشريحة مأخوذة من إرشادات بيبفار بشأن اختبار المؤشر الآمن والأخلاقي. ترى أن معالجة عنف الشريك الحميم جزء واحد (باللون الأخضر). ورصد الأحداث السلبية والإبلاغ عنها هو جزء آخر. هناك بعض التداخل، لكنها تختلف أيضًا عن بعضها البعض. وفي هذه الجلسة، سوف تتعرفون على متطلبات خطة بيبفار المتعلقة بالأحداث السلبية. حيث ستساعدكم هذه المعلومات على تطوير إجراءات التشغيل القياسية (</a:t>
            </a:r>
            <a:r>
              <a:rPr lang="en-US" sz="1200" kern="1200" dirty="0">
                <a:solidFill>
                  <a:schemeClr val="tx1"/>
                </a:solidFill>
                <a:effectLst/>
                <a:latin typeface="+mn-lt"/>
                <a:ea typeface="+mn-ea"/>
                <a:cs typeface="+mn-cs"/>
              </a:rPr>
              <a:t>SOPs</a:t>
            </a:r>
            <a:r>
              <a:rPr lang="ar-MA" sz="1200" kern="1200" dirty="0">
                <a:solidFill>
                  <a:schemeClr val="tx1"/>
                </a:solidFill>
                <a:effectLst/>
                <a:latin typeface="+mn-lt"/>
                <a:ea typeface="+mn-ea"/>
                <a:cs typeface="+mn-cs"/>
              </a:rPr>
              <a:t>) التي يمكنكم استخدامها بعد ذلك لتدريب موظفيكم.</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108</a:t>
            </a:fld>
            <a:endParaRPr lang="en-US"/>
          </a:p>
        </p:txBody>
      </p:sp>
      <p:sp>
        <p:nvSpPr>
          <p:cNvPr id="5" name="Footer Placeholder 5">
            <a:extLst>
              <a:ext uri="{FF2B5EF4-FFF2-40B4-BE49-F238E27FC236}">
                <a16:creationId xmlns:a16="http://schemas.microsoft.com/office/drawing/2014/main" id="{E0567127-079F-4D6E-8F30-6892DDD7284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142375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إليكم قائمة بيبفار للأحداث السلبية المتعلقة باختبار المؤشر. لكنها ليست شاملة. للتذكير، يشير الحدث السلبي في هذا السياق إلى "الحادث الذي يؤدي إلى إلحاق الضرر بالعميل أو بالآخرين نتيجة لمشاركتهم في خدمات اختبار المؤشر".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الأمثلة في 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أود لفت الانتباه إلى البندين 5-8، والتي تحدث جميعها داخل المرفق أو يلتزم بها مقدمو الخدمة.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أود أيضًا أن ألفت الانتباه إلى حقيقة أننا نفكر في الإضرار بالعديد من الأشخاص المختلفين. يتضمن ذلك عملاء المؤشر وشركائهم أو عائلاتهم ومقدم اختبار المؤشر.</a:t>
            </a:r>
            <a:endParaRPr lang="en-US" b="1" i="0" dirty="0"/>
          </a:p>
        </p:txBody>
      </p:sp>
      <p:sp>
        <p:nvSpPr>
          <p:cNvPr id="4" name="Slide Number Placeholder 3"/>
          <p:cNvSpPr>
            <a:spLocks noGrp="1"/>
          </p:cNvSpPr>
          <p:nvPr>
            <p:ph type="sldNum" sz="quarter" idx="5"/>
          </p:nvPr>
        </p:nvSpPr>
        <p:spPr/>
        <p:txBody>
          <a:bodyPr/>
          <a:lstStyle/>
          <a:p>
            <a:fld id="{8D8D3582-6D6B-438A-82FF-FE0768558734}" type="slidenum">
              <a:rPr lang="en-US" smtClean="0"/>
              <a:t>109</a:t>
            </a:fld>
            <a:endParaRPr lang="en-US"/>
          </a:p>
        </p:txBody>
      </p:sp>
      <p:sp>
        <p:nvSpPr>
          <p:cNvPr id="5" name="Footer Placeholder 5">
            <a:extLst>
              <a:ext uri="{FF2B5EF4-FFF2-40B4-BE49-F238E27FC236}">
                <a16:creationId xmlns:a16="http://schemas.microsoft.com/office/drawing/2014/main" id="{E6BA3B9A-BCCC-468E-ABF7-7F42D1A8EC0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5894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راجع الهدف في الشفافة</a:t>
            </a:r>
            <a:endParaRPr lang="en-US" i="1"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11</a:t>
            </a:fld>
            <a:endParaRPr lang="en-US" dirty="0"/>
          </a:p>
        </p:txBody>
      </p:sp>
      <p:sp>
        <p:nvSpPr>
          <p:cNvPr id="5" name="Footer Placeholder 5">
            <a:extLst>
              <a:ext uri="{FF2B5EF4-FFF2-40B4-BE49-F238E27FC236}">
                <a16:creationId xmlns:a16="http://schemas.microsoft.com/office/drawing/2014/main" id="{09830219-E7C8-4825-BFEF-9F714997A3A3}"/>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702712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لنقم الآن بنشاط سريع. انظر إلى كل من المتطلبات السبعة الموضحة، خمسة على مستوى العيادة واثنين من المتطلبات على مستوى مقدم الخدمة. كم عدد تلك المتطلبات الموجودة لديك بالفعل.</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امنح المشاركين بضع دقائق للقراءة والكتابة في خانة الدردشة.</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العديد من العيادات لا تتوفر على كل ذلك وتعمل على تلبية هذه المتطلبات الآن. قد ترغب في العمل مع الزملاء الذين أبلغوا عن درجات أعلى لتكييف النماذج أو الاستراتيجيات الموجودة لديهم مع السياق الخاص بك. ستمدك الشفافة التالية أيضًا بمادة للتكيف</a:t>
            </a:r>
            <a:endParaRPr lang="en-US" b="1" i="0"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110</a:t>
            </a:fld>
            <a:endParaRPr lang="en-US" dirty="0"/>
          </a:p>
        </p:txBody>
      </p:sp>
      <p:sp>
        <p:nvSpPr>
          <p:cNvPr id="5" name="Footer Placeholder 5">
            <a:extLst>
              <a:ext uri="{FF2B5EF4-FFF2-40B4-BE49-F238E27FC236}">
                <a16:creationId xmlns:a16="http://schemas.microsoft.com/office/drawing/2014/main" id="{9DFD9C54-7847-417E-968A-9528AE5D57F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9333130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الآن نتحدث عما يجب أن تقوم به العيادة لتقليل الأحداث السلبية، ولكن أيضًا للاستجابة بشكل صحيح عند حدوثها. أولاً، يجب إلصاق منشور لحقوق المريض في المنشأة الصحية. إذا كانت هناك منظمة مجتمع مدني مرتبطة بهذا المرفق، فيجب أيضًا نشر الحقوق لديها. ويمكن أن يكون الملصق من تصميمك الخاص، ولكن يجب أن:</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يجعل العميل يعرف أنه ليس عليه المشاركة في اختبار المؤشر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تذكير العملاء بالحقوق مثل السرية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منح العميل خيارات لتقديم شكوى، بما في ذلك عدم الكشف عن الهوية.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المثال مأخوذ من خطة بيبفار، ولكن يمكنك تكييفه حسب الحاجة. وتتضمن القائمة ذكر نموذج شكوى المريض. سوف نصل إلى ذلك تاليا.</a:t>
            </a:r>
            <a:endParaRPr lang="en-US" i="0" dirty="0"/>
          </a:p>
        </p:txBody>
      </p:sp>
      <p:sp>
        <p:nvSpPr>
          <p:cNvPr id="4" name="Slide Number Placeholder 3"/>
          <p:cNvSpPr>
            <a:spLocks noGrp="1"/>
          </p:cNvSpPr>
          <p:nvPr>
            <p:ph type="sldNum" sz="quarter" idx="5"/>
          </p:nvPr>
        </p:nvSpPr>
        <p:spPr/>
        <p:txBody>
          <a:bodyPr/>
          <a:lstStyle/>
          <a:p>
            <a:fld id="{8D8D3582-6D6B-438A-82FF-FE0768558734}" type="slidenum">
              <a:rPr lang="en-US" smtClean="0"/>
              <a:t>111</a:t>
            </a:fld>
            <a:endParaRPr lang="en-US"/>
          </a:p>
        </p:txBody>
      </p:sp>
      <p:sp>
        <p:nvSpPr>
          <p:cNvPr id="5" name="Footer Placeholder 5">
            <a:extLst>
              <a:ext uri="{FF2B5EF4-FFF2-40B4-BE49-F238E27FC236}">
                <a16:creationId xmlns:a16="http://schemas.microsoft.com/office/drawing/2014/main" id="{23601724-B7CE-45E6-A258-FBD2990ACF4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8722132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يعتبر نموذج شكوى المريض هذا إحدى الآليات التي يمكن استخدامها لتوثيق حدث سلبي متعلق باختبار المؤشر. وتتمثل الطرق الأخرى التي يمكن أن يتم بها ذلك في صناديق الاقتراحات والخطوط الساخنة والتقارير عبر الإنترنت واستطلاعات العملاء بما في ذلك </a:t>
            </a:r>
            <a:r>
              <a:rPr lang="en-US" sz="1200" kern="1200" dirty="0">
                <a:solidFill>
                  <a:schemeClr val="tx1"/>
                </a:solidFill>
                <a:effectLst/>
                <a:latin typeface="+mn-lt"/>
                <a:ea typeface="+mn-ea"/>
                <a:cs typeface="+mn-cs"/>
              </a:rPr>
              <a:t>LINK</a:t>
            </a:r>
            <a:r>
              <a:rPr lang="ar-MA" sz="1200" kern="1200" dirty="0">
                <a:solidFill>
                  <a:schemeClr val="tx1"/>
                </a:solidFill>
                <a:effectLst/>
                <a:latin typeface="+mn-lt"/>
                <a:ea typeface="+mn-ea"/>
                <a:cs typeface="+mn-cs"/>
              </a:rPr>
              <a:t>.</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لكل ما سبق، ينبغي أن يكون هناك خيار إما تقديم شكوى دون الكشف عن الهوية أو مشاركة الاسم ومعلومات الاتصال الخاصة.</a:t>
            </a:r>
            <a:endParaRPr lang="ar-LB" sz="1200" kern="1200" dirty="0">
              <a:solidFill>
                <a:schemeClr val="tx1"/>
              </a:solidFill>
              <a:effectLst/>
              <a:latin typeface="+mn-lt"/>
              <a:ea typeface="+mn-ea"/>
              <a:cs typeface="+mn-cs"/>
            </a:endParaRPr>
          </a:p>
          <a:p>
            <a:pPr algn="r"/>
            <a:endParaRPr lang="ar-LB"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112</a:t>
            </a:fld>
            <a:endParaRPr lang="en-US"/>
          </a:p>
        </p:txBody>
      </p:sp>
      <p:sp>
        <p:nvSpPr>
          <p:cNvPr id="5" name="Footer Placeholder 5">
            <a:extLst>
              <a:ext uri="{FF2B5EF4-FFF2-40B4-BE49-F238E27FC236}">
                <a16:creationId xmlns:a16="http://schemas.microsoft.com/office/drawing/2014/main" id="{0B10BF9E-54D0-4B10-83E8-8624AE601425}"/>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1901199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بعد ذلك، يجب أن يكون لدى العيادة سجل لاختبار المؤشر يجمع هذه المعلومات: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MA" sz="1200" kern="1200" dirty="0">
                <a:solidFill>
                  <a:schemeClr val="tx1"/>
                </a:solidFill>
                <a:effectLst/>
                <a:latin typeface="+mn-lt"/>
                <a:ea typeface="+mn-ea"/>
                <a:cs typeface="+mn-cs"/>
              </a:rPr>
              <a:t>ما إذا كان الشخص قد سُئل عما إذا كان يرغب في المشاركة في اختبار المؤشر.</a:t>
            </a:r>
            <a:endParaRPr lang="fr-FR"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MA" sz="1200" kern="1200" dirty="0">
                <a:solidFill>
                  <a:schemeClr val="tx1"/>
                </a:solidFill>
                <a:effectLst/>
                <a:latin typeface="+mn-lt"/>
                <a:ea typeface="+mn-ea"/>
                <a:cs typeface="+mn-cs"/>
              </a:rPr>
              <a:t>أسباب عدم رغبة شخص ما في المشاركة في اختبار المؤشر.</a:t>
            </a:r>
            <a:endParaRPr lang="fr-FR"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MA" sz="1200" kern="1200" dirty="0">
                <a:solidFill>
                  <a:schemeClr val="tx1"/>
                </a:solidFill>
                <a:effectLst/>
                <a:latin typeface="+mn-lt"/>
                <a:ea typeface="+mn-ea"/>
                <a:cs typeface="+mn-cs"/>
              </a:rPr>
              <a:t>التوثيق المتعلق بما إذا كان قد تم مناقشة مخاطر العنف المحتملة من كل شريك محدد.</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هذا مثال يمكن توفيره إلكترونيًا. يمكن العثور عليه أيضًا على موقع بيبفار الالكتروني لاختبار المؤشر الآمن والأخلاقي.</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113</a:t>
            </a:fld>
            <a:endParaRPr lang="en-US"/>
          </a:p>
        </p:txBody>
      </p:sp>
      <p:sp>
        <p:nvSpPr>
          <p:cNvPr id="5" name="Footer Placeholder 5">
            <a:extLst>
              <a:ext uri="{FF2B5EF4-FFF2-40B4-BE49-F238E27FC236}">
                <a16:creationId xmlns:a16="http://schemas.microsoft.com/office/drawing/2014/main" id="{D9958862-44DB-452D-A69C-C4DA8F362667}"/>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0510561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نحن لا نقوم بالرصد فقط من أجل الرصد. نحن نرصد أيضًا معدلات الرفض والقبول لأنه يمكن أن توضح لنا أن لدينا مشكلة في موقع معين. وينبغي أن تحدد البرامج المواقع ذات معدلات القبول العالية جدًا للتأكد من أن اختبار المؤشر يتم تقديمه هناك بشكل طوعي.</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ينبغي للمواقع أيضًا أن تقوم برصد أسباب الرفض. على سبيل المثال، إذا رفض العديد من الأشخاص اختبار المؤشر بسبب عنف الشريك الحميم، فقد يكون ذلك علامة على أهمية الاستثمار في المزيد من هذه الخدمات في العيادة. كما قلنا في هذا التدريب، فإن هذه الخدمات مفيدة أيضًا للأشخاص المتعايشين مع فيروس نقص المناعة البشرية الذين قد يعانون من أجل تناول الأدوية المضادة للفيروسات القهقرية عند تعرضهم للعنف.</a:t>
            </a:r>
            <a:endParaRPr lang="en-US" b="1" i="0" dirty="0"/>
          </a:p>
        </p:txBody>
      </p:sp>
      <p:sp>
        <p:nvSpPr>
          <p:cNvPr id="4" name="Slide Number Placeholder 3"/>
          <p:cNvSpPr>
            <a:spLocks noGrp="1"/>
          </p:cNvSpPr>
          <p:nvPr>
            <p:ph type="sldNum" sz="quarter" idx="5"/>
          </p:nvPr>
        </p:nvSpPr>
        <p:spPr/>
        <p:txBody>
          <a:bodyPr/>
          <a:lstStyle/>
          <a:p>
            <a:fld id="{8D8D3582-6D6B-438A-82FF-FE0768558734}" type="slidenum">
              <a:rPr lang="en-US" smtClean="0"/>
              <a:t>114</a:t>
            </a:fld>
            <a:endParaRPr lang="en-US"/>
          </a:p>
        </p:txBody>
      </p:sp>
      <p:sp>
        <p:nvSpPr>
          <p:cNvPr id="5" name="Footer Placeholder 5">
            <a:extLst>
              <a:ext uri="{FF2B5EF4-FFF2-40B4-BE49-F238E27FC236}">
                <a16:creationId xmlns:a16="http://schemas.microsoft.com/office/drawing/2014/main" id="{668780BD-D4B0-42D1-ABC7-30630AB68AF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1747137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المتطلب الرابع على مستوى العيادة هو أن كل مرفق يحتاج إلى نقطة اتصال مسؤولة عن توثيق الأحداث السلبية وإبلاغ الشريك المنفذ عنها؛ الوكالة المنفذة، مثل </a:t>
            </a:r>
            <a:r>
              <a:rPr lang="en-US" sz="1200" kern="1200" dirty="0">
                <a:solidFill>
                  <a:schemeClr val="tx1"/>
                </a:solidFill>
                <a:effectLst/>
                <a:latin typeface="+mn-lt"/>
                <a:ea typeface="+mn-ea"/>
                <a:cs typeface="+mn-cs"/>
              </a:rPr>
              <a:t>FHI 360</a:t>
            </a:r>
            <a:r>
              <a:rPr lang="ar-MA" sz="1200" kern="1200" dirty="0">
                <a:solidFill>
                  <a:schemeClr val="tx1"/>
                </a:solidFill>
                <a:effectLst/>
                <a:latin typeface="+mn-lt"/>
                <a:ea typeface="+mn-ea"/>
                <a:cs typeface="+mn-cs"/>
              </a:rPr>
              <a:t>؛ ووزارة الصحة.</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تم ارتكاب اعتداء في المرفق، ينبغي أن يتم التحقيق في ما حدث وما تم عمله لمنع مثل هذه الأحداث في المستقبل. على سبيل المثال، يجب على مقدمي الخدمات الذين لا يلتزمون بالمعايير الدنيا أن يوقفوا اختبار المؤشر على الفور حتى يتم اتخاذ الإجراءات العلاجية.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كان الحدث السلبي هو عنف الشريك الحميم المتعلق باختبار المؤشر، فلن تقوم بالتحقيق فيها بنفس الطريقة. بدلاً من ذلك، يجب أن تضمن نقطة الاتصال في المنشأة إجراء تقييم لمخاطر تعرض العميل للعنف واستخدام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 ردًا على أي كشف عن العنف.</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115</a:t>
            </a:fld>
            <a:endParaRPr lang="en-US"/>
          </a:p>
        </p:txBody>
      </p:sp>
      <p:sp>
        <p:nvSpPr>
          <p:cNvPr id="5" name="Footer Placeholder 5">
            <a:extLst>
              <a:ext uri="{FF2B5EF4-FFF2-40B4-BE49-F238E27FC236}">
                <a16:creationId xmlns:a16="http://schemas.microsoft.com/office/drawing/2014/main" id="{F4E4790E-7A6E-4ABB-853F-4FE7671768C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0033087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يتعلق المتطلب التالي بالنماذج. بينما لا تحتاج إلى استخدام هذه النماذج، فقد أنشأت خطة بيبفار نموذجًا للإبلاغ عن الأحداث السلبية ونموذج تحقيق.</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كنت ترغب في استخدام النموذج المعدل، أداة</a:t>
            </a:r>
            <a:r>
              <a:rPr lang="ar-LB" sz="1200" kern="1200" dirty="0">
                <a:solidFill>
                  <a:schemeClr val="tx1"/>
                </a:solidFill>
                <a:effectLst/>
                <a:latin typeface="+mn-lt"/>
                <a:ea typeface="+mn-ea"/>
                <a:cs typeface="+mn-cs"/>
              </a:rPr>
              <a:t> 12 من</a:t>
            </a:r>
            <a:r>
              <a:rPr lang="ar-M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LINKAGES</a:t>
            </a:r>
            <a:r>
              <a:rPr lang="ar-MA" sz="1200" kern="1200" dirty="0">
                <a:solidFill>
                  <a:schemeClr val="tx1"/>
                </a:solidFill>
                <a:effectLst/>
                <a:latin typeface="+mn-lt"/>
                <a:ea typeface="+mn-ea"/>
                <a:cs typeface="+mn-cs"/>
              </a:rPr>
              <a:t>، فإنه يجمع كل البيانات المطلوبة. يمكن استخدامه أيضًا لجميع حالات عنف الشريك الحميم، سواء كانت مرتبطة باختبار المؤشر أم لا. سيتم تغطية هذا النموذج في قسم خاص بالرصد والتقييم.</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116</a:t>
            </a:fld>
            <a:endParaRPr lang="en-US"/>
          </a:p>
        </p:txBody>
      </p:sp>
      <p:sp>
        <p:nvSpPr>
          <p:cNvPr id="5" name="Footer Placeholder 5">
            <a:extLst>
              <a:ext uri="{FF2B5EF4-FFF2-40B4-BE49-F238E27FC236}">
                <a16:creationId xmlns:a16="http://schemas.microsoft.com/office/drawing/2014/main" id="{034EDE9B-8C6F-46E1-9714-473A1DC420EF}"/>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3588083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ينبغي على مقدمي الخدمات أن يسألوا عملاء المؤشر بشكل روتيني عما إذا كانوا قد واجهوا أي أحداث سلبية بعد المشاركة في خدمات اختبار المؤشر.</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السؤال المقترح هو: "في الوقت الذي انقضى منذ مشاركتك في خدمات اختبار المؤشر، هل تعرضت لأي ضرر من شريكك أو مقدم الرعاية الصحية أو أي شخص آخر في هذا المرفق [أو الموقع]؟ يشمل ذلك الأذى الجسدي أو العاطفي أو الجنسي أو الاقتصادي.</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يجب إجراء المتابعة خلال أول موعدين إلى ثلاثة مواعيد بالعيادة للعميل أو من خلال المتابعة (عبر الهاتف أو غير ذلك) من أربعة إلى ستة أسابيع بعد اختبار جهة (جهات) الاتصال الخاصة بالعميل. نظرًا لأن النتيجة السلبية غير المقصودة الناتجة عن الكشف عن فيروس نقص المناعة البشرية يمكن أن تحدث في المستقبل، يجب أن تستمر المتابعة بينما يتم تتبع جميع المخالطين.</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117</a:t>
            </a:fld>
            <a:endParaRPr lang="en-US"/>
          </a:p>
        </p:txBody>
      </p:sp>
      <p:sp>
        <p:nvSpPr>
          <p:cNvPr id="5" name="Footer Placeholder 5">
            <a:extLst>
              <a:ext uri="{FF2B5EF4-FFF2-40B4-BE49-F238E27FC236}">
                <a16:creationId xmlns:a16="http://schemas.microsoft.com/office/drawing/2014/main" id="{6B1AE18E-3325-4396-B462-E27CC5C42BF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8641494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أخيرًا، يحتاج مقدمو الخدمات إلى إتاحة الخدمات لأولئك الذين يواجهون أحداثًا سلبية بناءً على احتياجاتهم. يمكنك الاطلاع على بعض الخدمات التي قد تكون مطلوبة هنا. ستعتمد الخدمات المطلوبة بالطبع، على نوع الحدث السلبي.</a:t>
            </a:r>
            <a:endParaRPr lang="en-US" b="0" dirty="0"/>
          </a:p>
        </p:txBody>
      </p:sp>
      <p:sp>
        <p:nvSpPr>
          <p:cNvPr id="4" name="Slide Number Placeholder 3"/>
          <p:cNvSpPr>
            <a:spLocks noGrp="1"/>
          </p:cNvSpPr>
          <p:nvPr>
            <p:ph type="sldNum" sz="quarter" idx="5"/>
          </p:nvPr>
        </p:nvSpPr>
        <p:spPr/>
        <p:txBody>
          <a:bodyPr/>
          <a:lstStyle/>
          <a:p>
            <a:fld id="{8D8D3582-6D6B-438A-82FF-FE0768558734}" type="slidenum">
              <a:rPr lang="en-US" smtClean="0"/>
              <a:t>118</a:t>
            </a:fld>
            <a:endParaRPr lang="en-US"/>
          </a:p>
        </p:txBody>
      </p:sp>
      <p:sp>
        <p:nvSpPr>
          <p:cNvPr id="5" name="Footer Placeholder 5">
            <a:extLst>
              <a:ext uri="{FF2B5EF4-FFF2-40B4-BE49-F238E27FC236}">
                <a16:creationId xmlns:a16="http://schemas.microsoft.com/office/drawing/2014/main" id="{08D079CE-B858-4C0E-8588-41EBA051032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67138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من الضروري أن تتوفر على إجراءات تشغيل موحدة لوصف كيفية معالجة كل هذه المتطلبات.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تكييف إجراءات التشغيل الموحدة التي تظهر على الشاشة. يمكنك العثور عليها كوثائق</a:t>
            </a:r>
            <a:r>
              <a:rPr lang="en-US" sz="1200" kern="1200" dirty="0">
                <a:solidFill>
                  <a:schemeClr val="tx1"/>
                </a:solidFill>
                <a:effectLst/>
                <a:latin typeface="+mn-lt"/>
                <a:ea typeface="+mn-ea"/>
                <a:cs typeface="+mn-cs"/>
              </a:rPr>
              <a:t> PDF </a:t>
            </a:r>
            <a:r>
              <a:rPr lang="ar-MA" sz="1200" kern="1200" dirty="0">
                <a:solidFill>
                  <a:schemeClr val="tx1"/>
                </a:solidFill>
                <a:effectLst/>
                <a:latin typeface="+mn-lt"/>
                <a:ea typeface="+mn-ea"/>
                <a:cs typeface="+mn-cs"/>
              </a:rPr>
              <a:t>و</a:t>
            </a:r>
            <a:r>
              <a:rPr lang="en-US" sz="1200" kern="1200" dirty="0">
                <a:solidFill>
                  <a:schemeClr val="tx1"/>
                </a:solidFill>
                <a:effectLst/>
                <a:latin typeface="+mn-lt"/>
                <a:ea typeface="+mn-ea"/>
                <a:cs typeface="+mn-cs"/>
              </a:rPr>
              <a:t> Word </a:t>
            </a:r>
            <a:r>
              <a:rPr lang="ar-MA" sz="1200" kern="1200" dirty="0">
                <a:solidFill>
                  <a:schemeClr val="tx1"/>
                </a:solidFill>
                <a:effectLst/>
                <a:latin typeface="+mn-lt"/>
                <a:ea typeface="+mn-ea"/>
                <a:cs typeface="+mn-cs"/>
              </a:rPr>
              <a:t>على الروابط المتوفرة</a:t>
            </a:r>
            <a:r>
              <a:rPr lang="en-US"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ينبغي عليك إنشاء إجراءات التشغيل الموحدة الخاصة بك قبل بدء هذا التدريب مع العاملين في مجال الرعاية الصحية. ثم يمكنك استبدال الصورة هنا بصورة من إجراءات التشغيل الموحدة الخاص</a:t>
            </a:r>
            <a:r>
              <a:rPr lang="ar-LB" sz="1200" kern="1200" dirty="0">
                <a:solidFill>
                  <a:schemeClr val="tx1"/>
                </a:solidFill>
                <a:effectLst/>
                <a:latin typeface="+mn-lt"/>
                <a:ea typeface="+mn-ea"/>
                <a:cs typeface="+mn-cs"/>
              </a:rPr>
              <a:t>ة</a:t>
            </a:r>
            <a:r>
              <a:rPr lang="ar-MA" sz="1200" kern="1200" dirty="0">
                <a:solidFill>
                  <a:schemeClr val="tx1"/>
                </a:solidFill>
                <a:effectLst/>
                <a:latin typeface="+mn-lt"/>
                <a:ea typeface="+mn-ea"/>
                <a:cs typeface="+mn-cs"/>
              </a:rPr>
              <a:t> بك.</a:t>
            </a: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5"/>
          </p:nvPr>
        </p:nvSpPr>
        <p:spPr/>
        <p:txBody>
          <a:bodyPr/>
          <a:lstStyle/>
          <a:p>
            <a:fld id="{8D8D3582-6D6B-438A-82FF-FE0768558734}" type="slidenum">
              <a:rPr lang="en-US" smtClean="0"/>
              <a:t>119</a:t>
            </a:fld>
            <a:endParaRPr lang="en-US"/>
          </a:p>
        </p:txBody>
      </p:sp>
      <p:sp>
        <p:nvSpPr>
          <p:cNvPr id="5" name="Footer Placeholder 5">
            <a:extLst>
              <a:ext uri="{FF2B5EF4-FFF2-40B4-BE49-F238E27FC236}">
                <a16:creationId xmlns:a16="http://schemas.microsoft.com/office/drawing/2014/main" id="{5ECD6CE2-F6F2-45EB-8C9D-F4F7EDB297C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1233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US" sz="1200" dirty="0"/>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لكن قبل أن ننتقل إلى هذا الموضوع الصعب، أريد أن نضع أنفسنا في مكان الأشخاص الذين يأتون للتزود بالخدمات التي نقدمها.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لذا، أطلب من كل واحد منكم أن يتخيل نفسه كعميل. أنت تجلس في غرفة الانتظار في عيادة تنتظر الفحص الطبي المنتظم. وتقرر ماذا ستقول لطبيبك خلال موعدك. سوف أريكم خمس تصريحات مختلفة. وسيخبرني المتطوعون بعد ذلك بمدى صعوبة أو سهولة مشاركة هذه المعلومات مع الطبيب وسبب الشعور على هذا النحو. وبالنسبة إلى المعلومات التي يصعب مشاركتها، سأطلب منكم أيضًا إخباري بما يمكن أن يفعله مقدم الرعاية / العيادة لتسهيل مشاركتكم هذه المعلومات. </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انقر لإظهار التصريحات واحدة تلو الأخرى؛ ولخص ردود المشاركين أثناء مشاركتهم.</a:t>
            </a:r>
            <a:endParaRPr lang="fr-FR" sz="1200" kern="1200" dirty="0">
              <a:solidFill>
                <a:schemeClr val="tx1"/>
              </a:solidFill>
              <a:effectLst/>
              <a:latin typeface="+mn-lt"/>
              <a:ea typeface="+mn-ea"/>
              <a:cs typeface="+mn-cs"/>
            </a:endParaRPr>
          </a:p>
          <a:p>
            <a:pPr algn="r" rtl="1"/>
            <a:endParaRPr lang="fr-FR"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ما يوضحه هذا التمرين هو أنكم تدركون جميعًا بالفعل أن ما نطلبه من عملائنا قد يكون أمرًا صعبًا للغاية. والأمر صحيح بالنسبة لما تقومون به كذلك، مثل مطالبتهم بالتحدث عن الأمراض المنقولة جنسيًا، كما أنه صحيح أيضًا عندما نطلب منهم مشاركة معلومات عن العنف في حياتهم.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أنتم تدركون أيضًا ما الذي قد يجعلهم، ويجعل أي شخص يتحدث إلى طبيبه، يشعر بمزيد من الأمان والراحة. سنعود إلى العديد من اقتراحاتكم خلال هذا التدريب.</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a:t>
            </a:fld>
            <a:endParaRPr lang="en-US"/>
          </a:p>
        </p:txBody>
      </p:sp>
      <p:sp>
        <p:nvSpPr>
          <p:cNvPr id="5" name="Footer Placeholder 5">
            <a:extLst>
              <a:ext uri="{FF2B5EF4-FFF2-40B4-BE49-F238E27FC236}">
                <a16:creationId xmlns:a16="http://schemas.microsoft.com/office/drawing/2014/main" id="{BB175C39-BA57-4B9C-9A22-37C2D8F694D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944402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لقد بدأنا بالفعل في التطرق إلى هذا الموضوع، ولكن من المهم أن نكون واضحين بشأن كيفية رصد كل هذا وتوثيقه.</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120</a:t>
            </a:fld>
            <a:endParaRPr lang="en-US"/>
          </a:p>
        </p:txBody>
      </p:sp>
      <p:sp>
        <p:nvSpPr>
          <p:cNvPr id="5" name="Footer Placeholder 5">
            <a:extLst>
              <a:ext uri="{FF2B5EF4-FFF2-40B4-BE49-F238E27FC236}">
                <a16:creationId xmlns:a16="http://schemas.microsoft.com/office/drawing/2014/main" id="{A495CDDF-3DC6-4D6F-A142-27AB8B0DDD4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5133502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الهدف في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121</a:t>
            </a:fld>
            <a:endParaRPr lang="en-US"/>
          </a:p>
        </p:txBody>
      </p:sp>
      <p:sp>
        <p:nvSpPr>
          <p:cNvPr id="5" name="Footer Placeholder 5">
            <a:extLst>
              <a:ext uri="{FF2B5EF4-FFF2-40B4-BE49-F238E27FC236}">
                <a16:creationId xmlns:a16="http://schemas.microsoft.com/office/drawing/2014/main" id="{4C38AEEA-8732-42BD-B5FE-44E2C27E978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4937200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سيحتاج كل برنامج إلى تحديد كيفية رصد عنف الشريك الحميم والأحداث السلبية. وسجل اختبار المؤشر، وهو إلزامي، يلتقط بعض المعلومات عن عنف الشريك الحميم لكنه لا يجمع أي تفاصيل حول وقت وقوع الحادث أو ما إذا كانت الخدمات قد قدمت للناجي. يمكن أن تساعد الأدوات الأخرى التي سأشاركها هنا في الحصول على هذه المعلومات.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المحتويات في الشفافة.</a:t>
            </a:r>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t>122</a:t>
            </a:fld>
            <a:endParaRPr lang="en-US"/>
          </a:p>
        </p:txBody>
      </p:sp>
      <p:sp>
        <p:nvSpPr>
          <p:cNvPr id="5" name="Footer Placeholder 5">
            <a:extLst>
              <a:ext uri="{FF2B5EF4-FFF2-40B4-BE49-F238E27FC236}">
                <a16:creationId xmlns:a16="http://schemas.microsoft.com/office/drawing/2014/main" id="{F8D7AFC2-CEAA-490A-8E4D-14558341E75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009809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1143000"/>
            <a:ext cx="5130800" cy="2886075"/>
          </a:xfrm>
        </p:spPr>
      </p:sp>
      <p:sp>
        <p:nvSpPr>
          <p:cNvPr id="3" name="Notes Placeholder 2"/>
          <p:cNvSpPr>
            <a:spLocks noGrp="1"/>
          </p:cNvSpPr>
          <p:nvPr>
            <p:ph type="body" idx="1"/>
          </p:nvPr>
        </p:nvSpPr>
        <p:spPr>
          <a:xfrm>
            <a:off x="685800" y="4124102"/>
            <a:ext cx="5486400" cy="4477029"/>
          </a:xfrm>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يمكن لكل برنامج تحديد النماذج التي ينبغي استخدامها لتلبية المتطلبات. تستخدم العديد من برامج </a:t>
            </a:r>
            <a:r>
              <a:rPr lang="en-US" sz="1200" kern="1200" dirty="0" err="1">
                <a:solidFill>
                  <a:schemeClr val="tx1"/>
                </a:solidFill>
                <a:effectLst/>
                <a:latin typeface="+mn-lt"/>
                <a:ea typeface="+mn-ea"/>
                <a:cs typeface="+mn-cs"/>
              </a:rPr>
              <a:t>EpiC</a:t>
            </a:r>
            <a:r>
              <a:rPr lang="ar-MA" sz="1200" kern="1200" dirty="0">
                <a:solidFill>
                  <a:schemeClr val="tx1"/>
                </a:solidFill>
                <a:effectLst/>
                <a:latin typeface="+mn-lt"/>
                <a:ea typeface="+mn-ea"/>
                <a:cs typeface="+mn-cs"/>
              </a:rPr>
              <a:t> الأداة 12 لتوثيق عنف الشريك الحميم، بغض النظر </a:t>
            </a:r>
            <a:r>
              <a:rPr lang="ar-LB" sz="1200" kern="1200" dirty="0">
                <a:solidFill>
                  <a:schemeClr val="tx1"/>
                </a:solidFill>
                <a:effectLst/>
                <a:latin typeface="+mn-lt"/>
                <a:ea typeface="+mn-ea"/>
                <a:cs typeface="+mn-cs"/>
              </a:rPr>
              <a:t>عن</a:t>
            </a:r>
            <a:r>
              <a:rPr lang="ar-LB" sz="1200" kern="1200" baseline="0" dirty="0">
                <a:solidFill>
                  <a:schemeClr val="tx1"/>
                </a:solidFill>
                <a:effectLst/>
                <a:latin typeface="+mn-lt"/>
                <a:ea typeface="+mn-ea"/>
                <a:cs typeface="+mn-cs"/>
              </a:rPr>
              <a:t> ارتباطه </a:t>
            </a:r>
            <a:r>
              <a:rPr lang="ar-MA" sz="1200" kern="1200" dirty="0">
                <a:solidFill>
                  <a:schemeClr val="tx1"/>
                </a:solidFill>
                <a:effectLst/>
                <a:latin typeface="+mn-lt"/>
                <a:ea typeface="+mn-ea"/>
                <a:cs typeface="+mn-cs"/>
              </a:rPr>
              <a:t>باختبار المؤشر. نوصي أيضًا باستخدام الأداة 12 لجميع حالات الأحداث السلبية المتعلقة باختبار المؤشر. </a:t>
            </a:r>
            <a:endParaRPr lang="ar-LB"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يتلقى الآخرون الذين يستخدمون </a:t>
            </a:r>
            <a:r>
              <a:rPr lang="en-US" sz="1200" kern="1200" dirty="0">
                <a:solidFill>
                  <a:schemeClr val="tx1"/>
                </a:solidFill>
                <a:effectLst/>
                <a:latin typeface="+mn-lt"/>
                <a:ea typeface="+mn-ea"/>
                <a:cs typeface="+mn-cs"/>
              </a:rPr>
              <a:t>LINK </a:t>
            </a:r>
            <a:r>
              <a:rPr lang="ar-MA" sz="1200" kern="1200" dirty="0">
                <a:solidFill>
                  <a:schemeClr val="tx1"/>
                </a:solidFill>
                <a:effectLst/>
                <a:latin typeface="+mn-lt"/>
                <a:ea typeface="+mn-ea"/>
                <a:cs typeface="+mn-cs"/>
              </a:rPr>
              <a:t>كذلك شكاوى حول المرافق، إذا كانت هذه الشكاوى متعلقة باختبار المؤشر، كما يستخدمون الأداة 12 لإدخال هذه المعلومات.</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الجزء الأول هو المكان الذي توثق فيه ما حدث. يمكن القيام بذلك عن طريق مقدم الخدمة الذي يتلقى هذه المعلومات، أو يمكنك العمل مع فريق العمل المجتمعي.</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يتيح لك السؤال 18 ملاحظة وقوع حدث بسبب اختبار المؤشر.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يجمع الجزء الثاني ما تم القيام به لدعم الفرد. يمكن تعبئتها بواسطة عامل الرعاية الصحية أو مدير الحالة في العيادة. وهو مصمم أيضًا لمساعدتك في الإبلاغ عن مؤشر</a:t>
            </a:r>
            <a:r>
              <a:rPr lang="en-US" sz="1200" kern="1200" dirty="0">
                <a:solidFill>
                  <a:schemeClr val="tx1"/>
                </a:solidFill>
                <a:effectLst/>
                <a:latin typeface="+mn-lt"/>
                <a:ea typeface="+mn-ea"/>
                <a:cs typeface="+mn-cs"/>
              </a:rPr>
              <a:t>MER </a:t>
            </a:r>
            <a:r>
              <a:rPr lang="ar-MA" sz="1200" kern="1200" dirty="0">
                <a:solidFill>
                  <a:schemeClr val="tx1"/>
                </a:solidFill>
                <a:effectLst/>
                <a:latin typeface="+mn-lt"/>
                <a:ea typeface="+mn-ea"/>
                <a:cs typeface="+mn-cs"/>
              </a:rPr>
              <a:t> لخطة بيبفار</a:t>
            </a:r>
            <a:r>
              <a:rPr lang="ar-LB" sz="1200" kern="1200" dirty="0">
                <a:solidFill>
                  <a:schemeClr val="tx1"/>
                </a:solidFill>
                <a:effectLst/>
                <a:latin typeface="+mn-lt"/>
                <a:ea typeface="+mn-ea"/>
                <a:cs typeface="+mn-cs"/>
              </a:rPr>
              <a:t>للعنف</a:t>
            </a:r>
            <a:r>
              <a:rPr lang="ar-LB" sz="1200" kern="1200" baseline="0" dirty="0">
                <a:solidFill>
                  <a:schemeClr val="tx1"/>
                </a:solidFill>
                <a:effectLst/>
                <a:latin typeface="+mn-lt"/>
                <a:ea typeface="+mn-ea"/>
                <a:cs typeface="+mn-cs"/>
              </a:rPr>
              <a:t> القائم على النوع الاجتماعي </a:t>
            </a:r>
            <a:r>
              <a:rPr lang="en-US" sz="1200" kern="1200" dirty="0">
                <a:solidFill>
                  <a:schemeClr val="tx1"/>
                </a:solidFill>
                <a:effectLst/>
                <a:latin typeface="+mn-lt"/>
                <a:ea typeface="+mn-ea"/>
                <a:cs typeface="+mn-cs"/>
              </a:rPr>
              <a:t> GEND_GBV</a:t>
            </a:r>
            <a:r>
              <a:rPr lang="ar-MA" sz="1200" kern="1200" dirty="0">
                <a:solidFill>
                  <a:schemeClr val="tx1"/>
                </a:solidFill>
                <a:effectLst/>
                <a:latin typeface="+mn-lt"/>
                <a:ea typeface="+mn-ea"/>
                <a:cs typeface="+mn-cs"/>
              </a:rPr>
              <a:t> إذا كان لديك أهداف لهذا المؤشر.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الجزء الثالث خاص بالأحداث السلبية. إذا لاحظت، في السؤال 18، أن الإساءة كانت مرتبطة باختبار المؤشر، فينبغي إكمال هذا القسم الأخير. توقع نقطة اتصال المنشأة في الجزء السفلي. كما يجب أن تملأ نقطة الاتصال الخاصة باختبار المؤشر الجزء 3 بالكامل.</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123</a:t>
            </a:fld>
            <a:endParaRPr lang="en-US"/>
          </a:p>
        </p:txBody>
      </p:sp>
      <p:sp>
        <p:nvSpPr>
          <p:cNvPr id="5" name="Footer Placeholder 5">
            <a:extLst>
              <a:ext uri="{FF2B5EF4-FFF2-40B4-BE49-F238E27FC236}">
                <a16:creationId xmlns:a16="http://schemas.microsoft.com/office/drawing/2014/main" id="{CB3C1518-AB7F-4C88-8E27-626DCC17A3D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7266395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يمكن توثيق الحوادث التي وقعت ضد مقدمي الخدمة - مثل هجوم على مقدم الخدمة يقوم بالتواصل مع حالة مؤشر - في سجل أمان المنفذ مثل هذا. ويعد الحصول على قائمة بالحوادث الأمنية بشكل عام، وليس فقط تلك المتعلقة باختبار المؤشر، من أفضل الممارسات المتعلقة بأمان تنفيذ بروتوكول الفئات الرئيسية. قد يكون من المفيد تتبع الاتجاهات للمساعدة في التخفيف من المشاكل المستقبلية، وشرح التغييرات في إنجازات البرنامج للمانحين، والتوضيح أو تحديد الحاجة إلى تغيير عنصر في البرنامج من أجل الحفاظ على سلامة العمال والمستفيدين. يتضمن سجل الحوادث هذا سؤالًا يسأل على وجه التحديد عما إذا كانت المشكلة متعلقة باختبار المؤشر بحيث يمكن تصنيف هذه النتائج بسهولة.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124</a:t>
            </a:fld>
            <a:endParaRPr lang="en-US"/>
          </a:p>
        </p:txBody>
      </p:sp>
      <p:sp>
        <p:nvSpPr>
          <p:cNvPr id="5" name="Footer Placeholder 5">
            <a:extLst>
              <a:ext uri="{FF2B5EF4-FFF2-40B4-BE49-F238E27FC236}">
                <a16:creationId xmlns:a16="http://schemas.microsoft.com/office/drawing/2014/main" id="{EAF8A60B-87E5-4843-B181-00D041A88B7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5220016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ليس عليك إنشاء نظام مستقل لجمع المعلومات عن الأحداث السلبية. يمكن لأنظمة جمع تعليقات المرضى أيضًا جمع معلومات حول الشكاوى.</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انقر لمشاهدة الفيديو.</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كما رأيتم، كان هناك مكان لتدوين شكاوى العملاء. ويمكن الإبلاغ عن الشكاوى إذا كانت مرتبطة باختبار المؤشر ثم تسجيلها في نظامكم الذي يتتبع الأحداث السلبية المتعلقة باختبار المؤشر على وجه التحديد.</a:t>
            </a:r>
            <a:endParaRPr lang="en-US" b="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125</a:t>
            </a:fld>
            <a:endParaRPr lang="en-US" dirty="0"/>
          </a:p>
        </p:txBody>
      </p:sp>
      <p:sp>
        <p:nvSpPr>
          <p:cNvPr id="5" name="Footer Placeholder 5">
            <a:extLst>
              <a:ext uri="{FF2B5EF4-FFF2-40B4-BE49-F238E27FC236}">
                <a16:creationId xmlns:a16="http://schemas.microsoft.com/office/drawing/2014/main" id="{A1C93266-2227-4424-862E-43E8A158A40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8595157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أخيرًا، ستغطي المراجعات التي تم إجراؤها على </a:t>
            </a:r>
            <a:r>
              <a:rPr lang="fr-FR" sz="1200" kern="1200" dirty="0">
                <a:solidFill>
                  <a:schemeClr val="tx1"/>
                </a:solidFill>
                <a:effectLst/>
                <a:latin typeface="+mn-lt"/>
                <a:ea typeface="+mn-ea"/>
                <a:cs typeface="+mn-cs"/>
              </a:rPr>
              <a:t>SIMS</a:t>
            </a:r>
            <a:r>
              <a:rPr lang="ar-MA" sz="1200" kern="1200" dirty="0">
                <a:solidFill>
                  <a:schemeClr val="tx1"/>
                </a:solidFill>
                <a:effectLst/>
                <a:latin typeface="+mn-lt"/>
                <a:ea typeface="+mn-ea"/>
                <a:cs typeface="+mn-cs"/>
              </a:rPr>
              <a:t> - وتعني </a:t>
            </a:r>
            <a:r>
              <a:rPr lang="fr-FR" sz="1200" kern="1200" dirty="0">
                <a:solidFill>
                  <a:schemeClr val="tx1"/>
                </a:solidFill>
                <a:effectLst/>
                <a:latin typeface="+mn-lt"/>
                <a:ea typeface="+mn-ea"/>
                <a:cs typeface="+mn-cs"/>
              </a:rPr>
              <a:t>SIMS</a:t>
            </a:r>
            <a:r>
              <a:rPr lang="ar-MA" sz="1200" kern="1200" dirty="0">
                <a:solidFill>
                  <a:schemeClr val="tx1"/>
                </a:solidFill>
                <a:effectLst/>
                <a:latin typeface="+mn-lt"/>
                <a:ea typeface="+mn-ea"/>
                <a:cs typeface="+mn-cs"/>
              </a:rPr>
              <a:t> نظام مراقبة تحسين الموقع - أيضًا متطلبات اختبار المؤشر الآمن والأخلاقي.</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محتوى الشفافة.</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هناك أربعة عناصر أساسية جديدة في </a:t>
            </a:r>
            <a:r>
              <a:rPr lang="fr-FR" sz="1200" kern="1200" dirty="0">
                <a:solidFill>
                  <a:schemeClr val="tx1"/>
                </a:solidFill>
                <a:effectLst/>
                <a:latin typeface="+mn-lt"/>
                <a:ea typeface="+mn-ea"/>
                <a:cs typeface="+mn-cs"/>
              </a:rPr>
              <a:t>SIMS 4.1</a:t>
            </a:r>
            <a:r>
              <a:rPr lang="ar-MA" sz="1200" kern="1200" dirty="0">
                <a:solidFill>
                  <a:schemeClr val="tx1"/>
                </a:solidFill>
                <a:effectLst/>
                <a:latin typeface="+mn-lt"/>
                <a:ea typeface="+mn-ea"/>
                <a:cs typeface="+mn-cs"/>
              </a:rPr>
              <a:t>. تشير الأسهم الحمراء إلى الوحدات الثلاث الجديدة ضمن </a:t>
            </a:r>
            <a:r>
              <a:rPr lang="fr-FR" sz="1200" kern="1200" dirty="0">
                <a:solidFill>
                  <a:schemeClr val="tx1"/>
                </a:solidFill>
                <a:effectLst/>
                <a:latin typeface="+mn-lt"/>
                <a:ea typeface="+mn-ea"/>
                <a:cs typeface="+mn-cs"/>
              </a:rPr>
              <a:t>SIMS</a:t>
            </a:r>
            <a:r>
              <a:rPr lang="ar-MA" sz="1200" kern="1200" dirty="0">
                <a:solidFill>
                  <a:schemeClr val="tx1"/>
                </a:solidFill>
                <a:effectLst/>
                <a:latin typeface="+mn-lt"/>
                <a:ea typeface="+mn-ea"/>
                <a:cs typeface="+mn-cs"/>
              </a:rPr>
              <a:t> التي تم التطرق إليها في هذا التدريب.</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126</a:t>
            </a:fld>
            <a:endParaRPr lang="en-US"/>
          </a:p>
        </p:txBody>
      </p:sp>
      <p:sp>
        <p:nvSpPr>
          <p:cNvPr id="5" name="Footer Placeholder 5">
            <a:extLst>
              <a:ext uri="{FF2B5EF4-FFF2-40B4-BE49-F238E27FC236}">
                <a16:creationId xmlns:a16="http://schemas.microsoft.com/office/drawing/2014/main" id="{26205D16-AF8C-4E4A-AF6D-94B778E2C2A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623974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أقدر اهتمامكم حقًا طوال هذا التدريب. حان الوقت الآن للتحدث عن الخطوات التالية.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3EBE9A-FCE8-42AC-A6A7-1FC1EFE97FEB}" type="slidenum">
              <a:rPr lang="en-US" smtClean="0"/>
              <a:pPr/>
              <a:t>127</a:t>
            </a:fld>
            <a:endParaRPr lang="en-US" dirty="0"/>
          </a:p>
        </p:txBody>
      </p:sp>
      <p:sp>
        <p:nvSpPr>
          <p:cNvPr id="7" name="Slide Image Placeholder 6">
            <a:extLst>
              <a:ext uri="{FF2B5EF4-FFF2-40B4-BE49-F238E27FC236}">
                <a16:creationId xmlns:a16="http://schemas.microsoft.com/office/drawing/2014/main" id="{9EBEFC55-7F8B-49A3-BE91-733F80DEAC0E}"/>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EDDF4A8E-45C0-4F6D-B62B-CCD3929ED82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267983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راجع الهدف في الشفافة</a:t>
            </a:r>
            <a:endParaRPr lang="en-US" i="1"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128</a:t>
            </a:fld>
            <a:endParaRPr lang="en-US" dirty="0"/>
          </a:p>
        </p:txBody>
      </p:sp>
      <p:sp>
        <p:nvSpPr>
          <p:cNvPr id="7" name="Slide Image Placeholder 6">
            <a:extLst>
              <a:ext uri="{FF2B5EF4-FFF2-40B4-BE49-F238E27FC236}">
                <a16:creationId xmlns:a16="http://schemas.microsoft.com/office/drawing/2014/main" id="{826BEB55-B23B-4D0E-A444-3D491291265F}"/>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B49A1BAA-9C26-4FA7-81B3-D465202258F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1937468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راجع الخطوات الموالية في الشفافة.</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129</a:t>
            </a:fld>
            <a:endParaRPr lang="en-US"/>
          </a:p>
        </p:txBody>
      </p:sp>
      <p:sp>
        <p:nvSpPr>
          <p:cNvPr id="5" name="Footer Placeholder 5">
            <a:extLst>
              <a:ext uri="{FF2B5EF4-FFF2-40B4-BE49-F238E27FC236}">
                <a16:creationId xmlns:a16="http://schemas.microsoft.com/office/drawing/2014/main" id="{5B0613B6-6785-4614-9BCC-5EF43E6F4D2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72304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لتلخيص ما قمتم بمشاركته، إليكم جدول يصف ما يسهل مشاركته، حتى عندما يكون الموضوع صعبًا. كما يصف أيضًا فكرة "وماذا في ذلك؟" بمعنى آخر، يمنحنا أفكارًا حول كيفية ترجمة ما نعرفه بالفعل حول ما يساعد العملاء على المشاركة في خطوات ملموسة لخلق بيئة يشعر فيها الناس براحة أكبر في الكشف عن العنف لمقدمي الرعاية الصحية.</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التوصيات في الشفافة</a:t>
            </a:r>
            <a:endParaRPr lang="fr-FR" sz="1200" kern="1200" dirty="0">
              <a:solidFill>
                <a:schemeClr val="tx1"/>
              </a:solidFill>
              <a:effectLst/>
              <a:latin typeface="+mn-lt"/>
              <a:ea typeface="+mn-ea"/>
              <a:cs typeface="+mn-cs"/>
            </a:endParaRPr>
          </a:p>
          <a:p>
            <a:pPr algn="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13</a:t>
            </a:fld>
            <a:endParaRPr lang="en-US"/>
          </a:p>
        </p:txBody>
      </p:sp>
      <p:sp>
        <p:nvSpPr>
          <p:cNvPr id="5" name="Footer Placeholder 5">
            <a:extLst>
              <a:ext uri="{FF2B5EF4-FFF2-40B4-BE49-F238E27FC236}">
                <a16:creationId xmlns:a16="http://schemas.microsoft.com/office/drawing/2014/main" id="{61B25014-99AA-40C0-82DA-245419FE8EFA}"/>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5734841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هذا مثال لما قد يطلبه المدرب من عامل رعاية صحية مدرب. من الواضح أنه يشارك التوقعات بالنسبة لمن يتم تدريبهم. عند طرح هذا على العاملين في الرعاية الصحية، ستقوم بإنشاء "طلباتك" الخاصة بك من العاملين في الرعاية الصحية المدربين.</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محتويات الشفافة.</a:t>
            </a:r>
            <a:endParaRPr lang="fr-FR" sz="1200" kern="1200" dirty="0">
              <a:solidFill>
                <a:schemeClr val="tx1"/>
              </a:solidFill>
              <a:effectLst/>
              <a:latin typeface="+mn-lt"/>
              <a:ea typeface="+mn-ea"/>
              <a:cs typeface="+mn-cs"/>
            </a:endParaRPr>
          </a:p>
          <a:p>
            <a:pPr algn="r" rtl="1"/>
            <a:endParaRPr lang="en-US" dirty="0"/>
          </a:p>
          <a:p>
            <a:pPr algn="r" rtl="1"/>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130</a:t>
            </a:fld>
            <a:endParaRPr lang="en-US" dirty="0"/>
          </a:p>
        </p:txBody>
      </p:sp>
      <p:sp>
        <p:nvSpPr>
          <p:cNvPr id="7" name="Slide Image Placeholder 6">
            <a:extLst>
              <a:ext uri="{FF2B5EF4-FFF2-40B4-BE49-F238E27FC236}">
                <a16:creationId xmlns:a16="http://schemas.microsoft.com/office/drawing/2014/main" id="{0A66BF26-6F50-4C1D-96DC-F31EAE000C67}"/>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01E9C535-1CF8-4292-AE76-FBB83C46BE13}"/>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6451771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ليس من المهم فقط أن يعرف العاملون في مجال الرعاية الصحية ما هو متوقع منهم. يحتاجون أيضًا إلى معرفة نوع الدعم الذي سيكون متاحًا لهم. هذا مثال على ما يمكن أن يقدمه المدرب.</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محتويات الشفافة. لاحظ أن إجراءات التشغيل الموحدة للتكيف متوفرة على شكل </a:t>
            </a:r>
            <a:r>
              <a:rPr lang="en-US" sz="1200" kern="1200" dirty="0">
                <a:solidFill>
                  <a:schemeClr val="tx1"/>
                </a:solidFill>
                <a:effectLst/>
                <a:latin typeface="+mn-lt"/>
                <a:ea typeface="+mn-ea"/>
                <a:cs typeface="+mn-cs"/>
              </a:rPr>
              <a:t>PDF</a:t>
            </a:r>
            <a:r>
              <a:rPr lang="ar-MA" sz="1200" kern="1200" dirty="0">
                <a:solidFill>
                  <a:schemeClr val="tx1"/>
                </a:solidFill>
                <a:effectLst/>
                <a:latin typeface="+mn-lt"/>
                <a:ea typeface="+mn-ea"/>
                <a:cs typeface="+mn-cs"/>
              </a:rPr>
              <a:t> و </a:t>
            </a:r>
            <a:r>
              <a:rPr lang="en-US" sz="1200" kern="1200" dirty="0">
                <a:solidFill>
                  <a:schemeClr val="tx1"/>
                </a:solidFill>
                <a:effectLst/>
                <a:latin typeface="+mn-lt"/>
                <a:ea typeface="+mn-ea"/>
                <a:cs typeface="+mn-cs"/>
              </a:rPr>
              <a:t>Microsoft Word</a:t>
            </a:r>
            <a:r>
              <a:rPr lang="ar-MA" sz="1200" kern="1200" dirty="0">
                <a:solidFill>
                  <a:schemeClr val="tx1"/>
                </a:solidFill>
                <a:effectLst/>
                <a:latin typeface="+mn-lt"/>
                <a:ea typeface="+mn-ea"/>
                <a:cs typeface="+mn-cs"/>
              </a:rPr>
              <a:t> على الرابطين أسفل الصورة.</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17D96A4-77C4-4FED-8A7B-214747F6ACED}" type="slidenum">
              <a:rPr lang="en-US" smtClean="0"/>
              <a:pPr>
                <a:defRPr/>
              </a:pPr>
              <a:t>131</a:t>
            </a:fld>
            <a:endParaRPr lang="en-US" dirty="0"/>
          </a:p>
        </p:txBody>
      </p:sp>
      <p:sp>
        <p:nvSpPr>
          <p:cNvPr id="5" name="Footer Placeholder 5">
            <a:extLst>
              <a:ext uri="{FF2B5EF4-FFF2-40B4-BE49-F238E27FC236}">
                <a16:creationId xmlns:a16="http://schemas.microsoft.com/office/drawing/2014/main" id="{7ECD7420-5DF5-4ED3-881F-DD8553F02D47}"/>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5434993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أخيرًا، تسمح لنا هذه الشفافة بمراجعة كيف يمكن للكوادر الأخرى من العمال أن تدعم العاملين في مجال الرعاية الصحية المدربين في جهودهم الجديدة. هنا، الكوادر هم من الأقران وفرق الاستجابة للأزمات.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محتويات 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هذه الشفافة اختيارية إذا لم يكن هناك دور محدد </a:t>
            </a:r>
            <a:r>
              <a:rPr lang="ar-LB" sz="1200" kern="1200" dirty="0">
                <a:solidFill>
                  <a:schemeClr val="tx1"/>
                </a:solidFill>
                <a:effectLst/>
                <a:latin typeface="+mn-lt"/>
                <a:ea typeface="+mn-ea"/>
                <a:cs typeface="+mn-cs"/>
              </a:rPr>
              <a:t>ل</a:t>
            </a:r>
            <a:r>
              <a:rPr lang="ar-MA" sz="1200" kern="1200" dirty="0">
                <a:solidFill>
                  <a:schemeClr val="tx1"/>
                </a:solidFill>
                <a:effectLst/>
                <a:latin typeface="+mn-lt"/>
                <a:ea typeface="+mn-ea"/>
                <a:cs typeface="+mn-cs"/>
              </a:rPr>
              <a:t>فرق الاستجابة للأزمات.</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132</a:t>
            </a:fld>
            <a:endParaRPr lang="en-US"/>
          </a:p>
        </p:txBody>
      </p:sp>
      <p:sp>
        <p:nvSpPr>
          <p:cNvPr id="5" name="Footer Placeholder 5">
            <a:extLst>
              <a:ext uri="{FF2B5EF4-FFF2-40B4-BE49-F238E27FC236}">
                <a16:creationId xmlns:a16="http://schemas.microsoft.com/office/drawing/2014/main" id="{05BAEF98-69EF-444A-9B94-19F2E62D585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6038439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يتمثل نشاطنا الثاني إلى الأخير في مناقشة كيفية بدء هذا التدريب. نحن نتفهم أن هذا سيعتمد على مواردك واحتياجاتك وحقائق كوفيد-19 من حيث صلته بتجميع الأشخاص شخصيًا.</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قبل البدء في ذلك، يرجى التأكد من مراجعة المواد (بما في ذلك كتيب الميسر) وتكييف إجراءات التشغيل الموحدة قبل بدء التدريب. تمت مشاركة إجراءات التشغيل الموحدة على كل من عنف الشريك الحميم والأحداث السلبية على شرائح أخرى في هذه المجموعة، وكلاهما يأتي على شكل </a:t>
            </a:r>
            <a:r>
              <a:rPr lang="en-US" sz="1200" kern="1200" dirty="0">
                <a:solidFill>
                  <a:schemeClr val="tx1"/>
                </a:solidFill>
                <a:effectLst/>
                <a:latin typeface="+mn-lt"/>
                <a:ea typeface="+mn-ea"/>
                <a:cs typeface="+mn-cs"/>
              </a:rPr>
              <a:t>Word</a:t>
            </a:r>
            <a:r>
              <a:rPr lang="ar-MA" sz="1200" kern="1200" dirty="0">
                <a:solidFill>
                  <a:schemeClr val="tx1"/>
                </a:solidFill>
                <a:effectLst/>
                <a:latin typeface="+mn-lt"/>
                <a:ea typeface="+mn-ea"/>
                <a:cs typeface="+mn-cs"/>
              </a:rPr>
              <a:t> و </a:t>
            </a:r>
            <a:r>
              <a:rPr lang="en-US" sz="1200" kern="1200" dirty="0">
                <a:solidFill>
                  <a:schemeClr val="tx1"/>
                </a:solidFill>
                <a:effectLst/>
                <a:latin typeface="+mn-lt"/>
                <a:ea typeface="+mn-ea"/>
                <a:cs typeface="+mn-cs"/>
              </a:rPr>
              <a:t>PDF</a:t>
            </a:r>
            <a:r>
              <a:rPr lang="ar-MA" sz="1200" kern="1200" dirty="0">
                <a:solidFill>
                  <a:schemeClr val="tx1"/>
                </a:solidFill>
                <a:effectLst/>
                <a:latin typeface="+mn-lt"/>
                <a:ea typeface="+mn-ea"/>
                <a:cs typeface="+mn-cs"/>
              </a:rPr>
              <a:t> لتسهيل التكييف. يتيح لك صياغة إجراءات التشغيل الموحدة ثم بدء التدريب، توعية العاملين بشأن إجراءات التشغيل الموحدة.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راجع دليل الميسر للحصول على التعليمات.</a:t>
            </a:r>
            <a:endParaRPr lang="ar-LB" sz="1200" kern="1200" dirty="0">
              <a:solidFill>
                <a:schemeClr val="tx1"/>
              </a:solidFill>
              <a:effectLst/>
              <a:latin typeface="+mn-lt"/>
              <a:ea typeface="+mn-ea"/>
              <a:cs typeface="+mn-cs"/>
            </a:endParaRPr>
          </a:p>
          <a:p>
            <a:pPr algn="r" rtl="1"/>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133</a:t>
            </a:fld>
            <a:endParaRPr lang="en-US"/>
          </a:p>
        </p:txBody>
      </p:sp>
      <p:sp>
        <p:nvSpPr>
          <p:cNvPr id="5" name="Footer Placeholder 5">
            <a:extLst>
              <a:ext uri="{FF2B5EF4-FFF2-40B4-BE49-F238E27FC236}">
                <a16:creationId xmlns:a16="http://schemas.microsoft.com/office/drawing/2014/main" id="{5D93D0BE-6778-46E9-A6AE-83B55CB68FF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774732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134</a:t>
            </a:fld>
            <a:endParaRPr lang="en-US"/>
          </a:p>
        </p:txBody>
      </p:sp>
      <p:sp>
        <p:nvSpPr>
          <p:cNvPr id="5" name="Footer Placeholder 5">
            <a:extLst>
              <a:ext uri="{FF2B5EF4-FFF2-40B4-BE49-F238E27FC236}">
                <a16:creationId xmlns:a16="http://schemas.microsoft.com/office/drawing/2014/main" id="{1AB0FB0B-5031-428D-BF4A-E631E48E9787}"/>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0232000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هنئ المشاركين مرة أخرى وأخبرهم أنك ستستمر في دعمهم أثناء تنمية مهاراتهم. أخبرهم أنك ستختتم التدريب ببضع كلمات من كل شخص، تتم مشاركتها على </a:t>
            </a:r>
            <a:r>
              <a:rPr lang="en-US" sz="1200" kern="1200" dirty="0" err="1">
                <a:solidFill>
                  <a:schemeClr val="tx1"/>
                </a:solidFill>
                <a:effectLst/>
                <a:latin typeface="+mn-lt"/>
                <a:ea typeface="+mn-ea"/>
                <a:cs typeface="+mn-cs"/>
              </a:rPr>
              <a:t>Mentimeter</a:t>
            </a:r>
            <a:r>
              <a:rPr lang="ar-MA" sz="1200" kern="1200" dirty="0">
                <a:solidFill>
                  <a:schemeClr val="tx1"/>
                </a:solidFill>
                <a:effectLst/>
                <a:latin typeface="+mn-lt"/>
                <a:ea typeface="+mn-ea"/>
                <a:cs typeface="+mn-cs"/>
              </a:rPr>
              <a:t>، حول كيفية تأثير هذا التدريب على طريقة عملهم في المستقبل.</a:t>
            </a:r>
            <a:endParaRPr lang="fr-FR"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راجع كتيب الميسر للحصول على معلومات إضافية حول كيفية إعداد استطلاعات مقياس </a:t>
            </a:r>
            <a:r>
              <a:rPr lang="en-US" sz="1200" kern="1200" dirty="0" err="1">
                <a:solidFill>
                  <a:schemeClr val="tx1"/>
                </a:solidFill>
                <a:effectLst/>
                <a:latin typeface="+mn-lt"/>
                <a:ea typeface="+mn-ea"/>
                <a:cs typeface="+mn-cs"/>
              </a:rPr>
              <a:t>Mentimeter</a:t>
            </a:r>
            <a:r>
              <a:rPr lang="ar-MA" sz="1200" kern="1200" dirty="0">
                <a:solidFill>
                  <a:schemeClr val="tx1"/>
                </a:solidFill>
                <a:effectLst/>
                <a:latin typeface="+mn-lt"/>
                <a:ea typeface="+mn-ea"/>
                <a:cs typeface="+mn-cs"/>
              </a:rPr>
              <a:t> و</a:t>
            </a:r>
            <a:r>
              <a:rPr lang="en-US" i="1" dirty="0"/>
              <a:t>Google docs.</a:t>
            </a:r>
          </a:p>
          <a:p>
            <a:pPr algn="r" rtl="1"/>
            <a:r>
              <a:rPr lang="ar-MA" sz="1200" kern="1200" dirty="0">
                <a:solidFill>
                  <a:schemeClr val="tx1"/>
                </a:solidFill>
                <a:effectLst/>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135</a:t>
            </a:fld>
            <a:endParaRPr lang="en-US"/>
          </a:p>
        </p:txBody>
      </p:sp>
      <p:sp>
        <p:nvSpPr>
          <p:cNvPr id="7" name="Slide Image Placeholder 6">
            <a:extLst>
              <a:ext uri="{FF2B5EF4-FFF2-40B4-BE49-F238E27FC236}">
                <a16:creationId xmlns:a16="http://schemas.microsoft.com/office/drawing/2014/main" id="{A3B70DBA-0E5F-4651-A9C1-F26509FBE1D7}"/>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49E90960-E38D-4CC6-BA2B-6740530CDCD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84173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كما رأيتم في نشاط "ما مدى صعوبة ذلك؟"، الكثير من المعلومات التي كان من الصعب مشاركتها هي تلك المتعلقة بالعنف. في حين أن العنف أمر شائع بشكل كبير، إلا أنه قد يكون من الصعب للغاية التحدث عنه للأسباب العديدة التي ذكرتها.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وقبل أن نمضي قُدمًا، نريد أن نتفق حول ما نعنيه بالعنف.</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التعريف؛ وقم بالتأكيد على أن هذا يتجاوز العنف الجسدي والجنسي؛ أكد أن الأمر يمكن أن يحدث للنساء والفتيات، وكذلك بالنسبة للرجال الذين يمارسون الجنس مع الرجال والعابرين جنسياً. أكد أيضًا على أن العنف القائم على النوع الاجتماعي متجذر في اختلافات القوة.</a:t>
            </a:r>
            <a:endParaRPr lang="fr-FR" sz="1200" kern="1200" dirty="0">
              <a:solidFill>
                <a:schemeClr val="tx1"/>
              </a:solidFill>
              <a:effectLst/>
              <a:latin typeface="+mn-lt"/>
              <a:ea typeface="+mn-ea"/>
              <a:cs typeface="+mn-cs"/>
            </a:endParaRPr>
          </a:p>
          <a:p>
            <a:pPr algn="r"/>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14</a:t>
            </a:fld>
            <a:endParaRPr lang="en-US"/>
          </a:p>
        </p:txBody>
      </p:sp>
      <p:sp>
        <p:nvSpPr>
          <p:cNvPr id="5" name="Footer Placeholder 5">
            <a:extLst>
              <a:ext uri="{FF2B5EF4-FFF2-40B4-BE49-F238E27FC236}">
                <a16:creationId xmlns:a16="http://schemas.microsoft.com/office/drawing/2014/main" id="{F6A91450-1AED-4894-B02A-25D8E97282A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41347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سنصل إلى مزيد من الأمور الواقعية. سأعرض فئة من العنف وأطلب منكم جميعًا أن تعطوني أمثلة تتناسب مع هذه الفئة. يمكننا العمل على أول واحد معًا.</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لإظهار "العنف الجسدي".</a:t>
            </a:r>
            <a:endParaRPr lang="fr-FR" sz="1200" kern="1200" dirty="0">
              <a:solidFill>
                <a:schemeClr val="tx1"/>
              </a:solidFill>
              <a:effectLst/>
              <a:latin typeface="+mn-lt"/>
              <a:ea typeface="+mn-ea"/>
              <a:cs typeface="+mn-cs"/>
            </a:endParaRPr>
          </a:p>
          <a:p>
            <a:pPr algn="r" rtl="1"/>
            <a:endParaRPr lang="fr-FR"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من أمثلة العنف الجسدي الركل والدفع والخنق والصفع. هل هناك أي شيء أغفلته وتعتقد أنه من المهم تضمينه أو تسمع عنه في سياقك؟</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أظهر كل شكل من أشكال العنف واطلب من المشاركين تقديم أمثلة.</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كثير من الناس يفهمون أن العنف جسدي وجنسي فقط، لكن العنف العاطفي / النفسي له تداعيات هائلة على رفاه الأشخاص، ويفيد بعض ضحايا أشكال العنف المتعددة أن العنف العاطفي كان أكثر ضررًا عليهم من الأشكال الأخرى التي تركت علامات جسديًا. </a:t>
            </a:r>
            <a:endParaRPr lang="fr-FR" sz="1200" kern="1200" dirty="0">
              <a:solidFill>
                <a:schemeClr val="tx1"/>
              </a:solidFill>
              <a:effectLst/>
              <a:latin typeface="+mn-lt"/>
              <a:ea typeface="+mn-ea"/>
              <a:cs typeface="+mn-cs"/>
            </a:endParaRPr>
          </a:p>
          <a:p>
            <a:pPr lvl="0" algn="r"/>
            <a:endParaRPr lang="en-US" b="1" dirty="0"/>
          </a:p>
          <a:p>
            <a:pPr lvl="0"/>
            <a:endParaRPr lang="en-US" b="1"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15</a:t>
            </a:fld>
            <a:endParaRPr lang="en-US"/>
          </a:p>
        </p:txBody>
      </p:sp>
      <p:sp>
        <p:nvSpPr>
          <p:cNvPr id="5" name="Footer Placeholder 5">
            <a:extLst>
              <a:ext uri="{FF2B5EF4-FFF2-40B4-BE49-F238E27FC236}">
                <a16:creationId xmlns:a16="http://schemas.microsoft.com/office/drawing/2014/main" id="{BC26740C-468F-4069-B64B-66203463713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35995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شكرا لكم على أمثلة العنف التي شاركتموها. فيما يلي ملخص لأشكال العنف المتعددة وبعض الأمثلة على كل منها.</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ويتمثل أحد الأسئلة الشائعة في ما إذا كان أحد أعمال العنف يمكن أن يكون أنواعًا متعددة من العنف. على سبيل المثال، هل يمكن أن يكون شيء ما عاطفيًا واقتصاديًا؟ الجواب نعم. هذه الفئات مفيدة في عملنا حتى نتمكن من شرح اتساع نطاق الأفعال التي تشكل عنفًا، لكننا لسنا بحاجة إلى تناسب عمل من أعمال العنف مع فكرة محددة. على سبيل المثال، إذا أجبر شخص ما شريكه على الانخراط في فعل جنسي لإهانة ذلك الشخص، فهذا عنف جنسي وعاطفي. إذا أجبر شخص ما عاملة بالجنس على ممارسة الجنس بدون واقي ذكري ولم يدفع لها المال، فهذا يعد عنفًا جنسيًا واقتصاديًا.</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كنت ستقوم بتدريب الآخرين، فقد تفكر في تصميم هذه الأمثلة حسب سياقك المحلي.</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راجع دليل الميسر للحصول على قائمة أكثر شمولاً من الأمثلة.</a:t>
            </a:r>
            <a:endParaRPr lang="fr-FR" sz="12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16</a:t>
            </a:fld>
            <a:endParaRPr lang="en-US" dirty="0"/>
          </a:p>
        </p:txBody>
      </p:sp>
      <p:sp>
        <p:nvSpPr>
          <p:cNvPr id="5" name="Footer Placeholder 5">
            <a:extLst>
              <a:ext uri="{FF2B5EF4-FFF2-40B4-BE49-F238E27FC236}">
                <a16:creationId xmlns:a16="http://schemas.microsoft.com/office/drawing/2014/main" id="{8A24043C-B45D-45C6-90C9-207E7D55FA3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27387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نظرًا لأننا نتوسع في فهمنا للأفع</a:t>
            </a:r>
            <a:r>
              <a:rPr lang="ar-LB" sz="1200" kern="1200" dirty="0">
                <a:solidFill>
                  <a:schemeClr val="tx1"/>
                </a:solidFill>
                <a:effectLst/>
                <a:latin typeface="+mn-lt"/>
                <a:ea typeface="+mn-ea"/>
                <a:cs typeface="+mn-cs"/>
              </a:rPr>
              <a:t>ال </a:t>
            </a:r>
            <a:r>
              <a:rPr lang="ar-MA" sz="1200" kern="1200" dirty="0">
                <a:solidFill>
                  <a:schemeClr val="tx1"/>
                </a:solidFill>
                <a:effectLst/>
                <a:latin typeface="+mn-lt"/>
                <a:ea typeface="+mn-ea"/>
                <a:cs typeface="+mn-cs"/>
              </a:rPr>
              <a:t>التي يمكن أن تسبب ضررًا، وخاصة عندما نتحدث عن برامج فيروس نقص المناعة البشرية، فإننا نريد أيضًا التفكير في سلوكيات مقدمي الخدمة. ستتم مناقشة كل سلوك من هذه السلوكيات مرة أخرى عندما نتحدث عن الأحداث السلبية المتعلقة باختبار المؤشر، ولكن من المهم أن نعتبرها، منذ البداية، ضمن الأفعال التي نقر بأنها تسبب ضررًا لعملائنا.</a:t>
            </a:r>
            <a:endParaRPr lang="fr-FR" sz="1200" kern="1200" dirty="0">
              <a:solidFill>
                <a:schemeClr val="tx1"/>
              </a:solidFill>
              <a:effectLst/>
              <a:latin typeface="+mn-lt"/>
              <a:ea typeface="+mn-ea"/>
              <a:cs typeface="+mn-cs"/>
            </a:endParaRPr>
          </a:p>
          <a:p>
            <a:pPr algn="r" rtl="1"/>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17</a:t>
            </a:fld>
            <a:endParaRPr lang="en-US"/>
          </a:p>
        </p:txBody>
      </p:sp>
      <p:sp>
        <p:nvSpPr>
          <p:cNvPr id="5" name="Footer Placeholder 5">
            <a:extLst>
              <a:ext uri="{FF2B5EF4-FFF2-40B4-BE49-F238E27FC236}">
                <a16:creationId xmlns:a16="http://schemas.microsoft.com/office/drawing/2014/main" id="{D3974DDF-C260-4986-AB68-3AEAF177476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3035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414862"/>
            <a:ext cx="5606142" cy="5231822"/>
          </a:xfrm>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بالإضافة إلى أن العنف يعد انتهاكًا لحقوق الإنسان ويسبب ضررًا لمن يتعرض له، فإن له أيضًا آثارًا مباشرة على عملنا للقضاء على وباء فيروس نقص المناعة البشرية. وهذه هي سلسلة خدمات فيروس نقص المناعة البشرية. نرى هنا أن العنف يزيد من خطر الإصابة بفيروس نقص المناعة البشرية، ويقلل من استيعاب الاختبارات والكشف عن حالة الإصابة بفيروس نقص المناعة البشرية، ويؤثر على بدء العلاج بمضادات الفيروسات القهقرية والالتزام بها.</a:t>
            </a:r>
            <a:endParaRPr lang="fr-FR" sz="1200" kern="1200" dirty="0">
              <a:solidFill>
                <a:schemeClr val="tx1"/>
              </a:solidFill>
              <a:effectLst/>
              <a:latin typeface="+mn-lt"/>
              <a:ea typeface="+mn-ea"/>
              <a:cs typeface="+mn-cs"/>
            </a:endParaRPr>
          </a:p>
          <a:p>
            <a:pPr algn="r" rtl="1"/>
            <a:r>
              <a:rPr lang="ar-MA" sz="900" b="1" kern="1200" dirty="0">
                <a:solidFill>
                  <a:schemeClr val="tx1"/>
                </a:solidFill>
                <a:effectLst/>
                <a:latin typeface="+mn-lt"/>
                <a:ea typeface="+mn-ea"/>
                <a:cs typeface="+mn-cs"/>
              </a:rPr>
              <a:t>المصادر</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Beattie TS </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Bhattacharjee</a:t>
            </a:r>
            <a:r>
              <a:rPr lang="fr-FR" sz="900" kern="1200" dirty="0">
                <a:solidFill>
                  <a:schemeClr val="tx1"/>
                </a:solidFill>
                <a:effectLst/>
                <a:latin typeface="+mn-lt"/>
                <a:ea typeface="+mn-ea"/>
                <a:cs typeface="+mn-cs"/>
              </a:rPr>
              <a:t> P </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Isac</a:t>
            </a:r>
            <a:r>
              <a:rPr lang="fr-FR" sz="900" kern="1200" dirty="0">
                <a:solidFill>
                  <a:schemeClr val="tx1"/>
                </a:solidFill>
                <a:effectLst/>
                <a:latin typeface="+mn-lt"/>
                <a:ea typeface="+mn-ea"/>
                <a:cs typeface="+mn-cs"/>
              </a:rPr>
              <a:t> S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Mohan HL </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Simic</a:t>
            </a:r>
            <a:r>
              <a:rPr lang="fr-FR" sz="900" kern="1200" dirty="0">
                <a:solidFill>
                  <a:schemeClr val="tx1"/>
                </a:solidFill>
                <a:effectLst/>
                <a:latin typeface="+mn-lt"/>
                <a:ea typeface="+mn-ea"/>
                <a:cs typeface="+mn-cs"/>
              </a:rPr>
              <a:t>-Lawson M </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Ramesh</a:t>
            </a:r>
            <a:r>
              <a:rPr lang="fr-FR" sz="900" kern="1200" dirty="0">
                <a:solidFill>
                  <a:schemeClr val="tx1"/>
                </a:solidFill>
                <a:effectLst/>
                <a:latin typeface="+mn-lt"/>
                <a:ea typeface="+mn-ea"/>
                <a:cs typeface="+mn-cs"/>
              </a:rPr>
              <a:t> BM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et al</a:t>
            </a:r>
            <a:r>
              <a:rPr lang="ar-MA" sz="900" kern="1200" dirty="0">
                <a:solidFill>
                  <a:schemeClr val="tx1"/>
                </a:solidFill>
                <a:effectLst/>
                <a:latin typeface="+mn-lt"/>
                <a:ea typeface="+mn-ea"/>
                <a:cs typeface="+mn-cs"/>
              </a:rPr>
              <a:t>. تراجع العنف واعتقالات الشرطة للعاملات بالجنس في ولاية </a:t>
            </a:r>
            <a:r>
              <a:rPr lang="ar-MA" sz="900" kern="1200" dirty="0" err="1">
                <a:solidFill>
                  <a:schemeClr val="tx1"/>
                </a:solidFill>
                <a:effectLst/>
                <a:latin typeface="+mn-lt"/>
                <a:ea typeface="+mn-ea"/>
                <a:cs typeface="+mn-cs"/>
              </a:rPr>
              <a:t>كارناتاكا</a:t>
            </a:r>
            <a:r>
              <a:rPr lang="ar-MA" sz="900" kern="1200" dirty="0">
                <a:solidFill>
                  <a:schemeClr val="tx1"/>
                </a:solidFill>
                <a:effectLst/>
                <a:latin typeface="+mn-lt"/>
                <a:ea typeface="+mn-ea"/>
                <a:cs typeface="+mn-cs"/>
              </a:rPr>
              <a:t>، جنوب الهند، وفقا لبرنامج شامل للوقاية من فيروس نقص المناعة البشرية. </a:t>
            </a:r>
            <a:r>
              <a:rPr lang="fr-FR" sz="900" kern="1200" dirty="0">
                <a:solidFill>
                  <a:schemeClr val="tx1"/>
                </a:solidFill>
                <a:effectLst/>
                <a:latin typeface="+mn-lt"/>
                <a:ea typeface="+mn-ea"/>
                <a:cs typeface="+mn-cs"/>
              </a:rPr>
              <a:t>J Int AIDS Soc. 2015</a:t>
            </a:r>
            <a:r>
              <a:rPr lang="ar-MA" sz="900" kern="1200" dirty="0">
                <a:solidFill>
                  <a:schemeClr val="tx1"/>
                </a:solidFill>
                <a:effectLst/>
                <a:latin typeface="+mn-lt"/>
                <a:ea typeface="+mn-ea"/>
                <a:cs typeface="+mn-cs"/>
              </a:rPr>
              <a:t> ؛ 18: 20079.</a:t>
            </a:r>
            <a:endParaRPr lang="fr-FR" sz="900" kern="1200" dirty="0">
              <a:solidFill>
                <a:schemeClr val="tx1"/>
              </a:solidFill>
              <a:effectLst/>
              <a:latin typeface="+mn-lt"/>
              <a:ea typeface="+mn-ea"/>
              <a:cs typeface="+mn-cs"/>
            </a:endParaRPr>
          </a:p>
          <a:p>
            <a:pPr algn="r" rtl="1"/>
            <a:r>
              <a:rPr lang="fr-FR" sz="900" kern="1200" dirty="0">
                <a:solidFill>
                  <a:schemeClr val="tx1"/>
                </a:solidFill>
                <a:effectLst/>
                <a:latin typeface="+mn-lt"/>
                <a:ea typeface="+mn-ea"/>
                <a:cs typeface="+mn-cs"/>
              </a:rPr>
              <a:t>MR </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Wirtz</a:t>
            </a:r>
            <a:r>
              <a:rPr lang="fr-FR" sz="900" kern="1200" dirty="0">
                <a:solidFill>
                  <a:schemeClr val="tx1"/>
                </a:solidFill>
                <a:effectLst/>
                <a:latin typeface="+mn-lt"/>
                <a:ea typeface="+mn-ea"/>
                <a:cs typeface="+mn-cs"/>
              </a:rPr>
              <a:t> AL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Pretorius C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Sherman SG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Sweat MD </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Baral</a:t>
            </a:r>
            <a:r>
              <a:rPr lang="fr-FR" sz="900" kern="1200" dirty="0">
                <a:solidFill>
                  <a:schemeClr val="tx1"/>
                </a:solidFill>
                <a:effectLst/>
                <a:latin typeface="+mn-lt"/>
                <a:ea typeface="+mn-ea"/>
                <a:cs typeface="+mn-cs"/>
              </a:rPr>
              <a:t> SD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et al</a:t>
            </a:r>
            <a:r>
              <a:rPr lang="ar-MA" sz="900" kern="1200" dirty="0">
                <a:solidFill>
                  <a:schemeClr val="tx1"/>
                </a:solidFill>
                <a:effectLst/>
                <a:latin typeface="+mn-lt"/>
                <a:ea typeface="+mn-ea"/>
                <a:cs typeface="+mn-cs"/>
              </a:rPr>
              <a:t>. تقدير تأثير الحد من العنف ضد العاملات بالجنس على أوبئة فيروس نقص المناعة البشرية في كينيا وأوكرانيا: تمرين لوضع نماذج للسياسات. أنا </a:t>
            </a:r>
            <a:r>
              <a:rPr lang="fr-FR" sz="900" kern="1200" dirty="0">
                <a:solidFill>
                  <a:schemeClr val="tx1"/>
                </a:solidFill>
                <a:effectLst/>
                <a:latin typeface="+mn-lt"/>
                <a:ea typeface="+mn-ea"/>
                <a:cs typeface="+mn-cs"/>
              </a:rPr>
              <a:t>J</a:t>
            </a:r>
            <a:r>
              <a:rPr lang="ar-MA" sz="900" kern="1200" dirty="0">
                <a:solidFill>
                  <a:schemeClr val="tx1"/>
                </a:solidFill>
                <a:effectLst/>
                <a:latin typeface="+mn-lt"/>
                <a:ea typeface="+mn-ea"/>
                <a:cs typeface="+mn-cs"/>
              </a:rPr>
              <a:t> </a:t>
            </a:r>
            <a:r>
              <a:rPr lang="ar-MA" sz="900" kern="1200" dirty="0" err="1">
                <a:solidFill>
                  <a:schemeClr val="tx1"/>
                </a:solidFill>
                <a:effectLst/>
                <a:latin typeface="+mn-lt"/>
                <a:ea typeface="+mn-ea"/>
                <a:cs typeface="+mn-cs"/>
              </a:rPr>
              <a:t>ريبرود</a:t>
            </a:r>
            <a:r>
              <a:rPr lang="ar-MA" sz="900" kern="1200" dirty="0">
                <a:solidFill>
                  <a:schemeClr val="tx1"/>
                </a:solidFill>
                <a:effectLst/>
                <a:latin typeface="+mn-lt"/>
                <a:ea typeface="+mn-ea"/>
                <a:cs typeface="+mn-cs"/>
              </a:rPr>
              <a:t> </a:t>
            </a:r>
            <a:r>
              <a:rPr lang="ar-MA" sz="900" kern="1200" dirty="0" err="1">
                <a:solidFill>
                  <a:schemeClr val="tx1"/>
                </a:solidFill>
                <a:effectLst/>
                <a:latin typeface="+mn-lt"/>
                <a:ea typeface="+mn-ea"/>
                <a:cs typeface="+mn-cs"/>
              </a:rPr>
              <a:t>إمونول</a:t>
            </a:r>
            <a:r>
              <a:rPr lang="ar-MA" sz="900" kern="1200" dirty="0">
                <a:solidFill>
                  <a:schemeClr val="tx1"/>
                </a:solidFill>
                <a:effectLst/>
                <a:latin typeface="+mn-lt"/>
                <a:ea typeface="+mn-ea"/>
                <a:cs typeface="+mn-cs"/>
              </a:rPr>
              <a:t>. 2013 ؛ 69 (ملحق 1): 122-32</a:t>
            </a:r>
            <a:endParaRPr lang="fr-FR" sz="900" kern="1200" dirty="0">
              <a:solidFill>
                <a:schemeClr val="tx1"/>
              </a:solidFill>
              <a:effectLst/>
              <a:latin typeface="+mn-lt"/>
              <a:ea typeface="+mn-ea"/>
              <a:cs typeface="+mn-cs"/>
            </a:endParaRPr>
          </a:p>
          <a:p>
            <a:pPr algn="r" rtl="1"/>
            <a:r>
              <a:rPr lang="ar-MA" sz="900" kern="1200" dirty="0" err="1">
                <a:solidFill>
                  <a:schemeClr val="tx1"/>
                </a:solidFill>
                <a:effectLst/>
                <a:latin typeface="+mn-lt"/>
                <a:ea typeface="+mn-ea"/>
                <a:cs typeface="+mn-cs"/>
              </a:rPr>
              <a:t>ديكر</a:t>
            </a:r>
            <a:r>
              <a:rPr lang="ar-MA" sz="900" kern="1200" dirty="0">
                <a:solidFill>
                  <a:schemeClr val="tx1"/>
                </a:solidFill>
                <a:effectLst/>
                <a:latin typeface="+mn-lt"/>
                <a:ea typeface="+mn-ea"/>
                <a:cs typeface="+mn-cs"/>
              </a:rPr>
              <a:t> إم آر ، </a:t>
            </a:r>
            <a:r>
              <a:rPr lang="ar-MA" sz="900" kern="1200" dirty="0" err="1">
                <a:solidFill>
                  <a:schemeClr val="tx1"/>
                </a:solidFill>
                <a:effectLst/>
                <a:latin typeface="+mn-lt"/>
                <a:ea typeface="+mn-ea"/>
                <a:cs typeface="+mn-cs"/>
              </a:rPr>
              <a:t>كراغو</a:t>
            </a:r>
            <a:r>
              <a:rPr lang="ar-MA" sz="900" kern="1200" dirty="0">
                <a:solidFill>
                  <a:schemeClr val="tx1"/>
                </a:solidFill>
                <a:effectLst/>
                <a:latin typeface="+mn-lt"/>
                <a:ea typeface="+mn-ea"/>
                <a:cs typeface="+mn-cs"/>
              </a:rPr>
              <a:t> أل ، تشو إس كي ، </a:t>
            </a:r>
            <a:r>
              <a:rPr lang="ar-MA" sz="900" kern="1200" dirty="0" err="1">
                <a:solidFill>
                  <a:schemeClr val="tx1"/>
                </a:solidFill>
                <a:effectLst/>
                <a:latin typeface="+mn-lt"/>
                <a:ea typeface="+mn-ea"/>
                <a:cs typeface="+mn-cs"/>
              </a:rPr>
              <a:t>شيرمان</a:t>
            </a:r>
            <a:r>
              <a:rPr lang="ar-MA" sz="900" kern="1200" dirty="0">
                <a:solidFill>
                  <a:schemeClr val="tx1"/>
                </a:solidFill>
                <a:effectLst/>
                <a:latin typeface="+mn-lt"/>
                <a:ea typeface="+mn-ea"/>
                <a:cs typeface="+mn-cs"/>
              </a:rPr>
              <a:t> إس جي ، </a:t>
            </a:r>
            <a:r>
              <a:rPr lang="ar-MA" sz="900" kern="1200" dirty="0" err="1">
                <a:solidFill>
                  <a:schemeClr val="tx1"/>
                </a:solidFill>
                <a:effectLst/>
                <a:latin typeface="+mn-lt"/>
                <a:ea typeface="+mn-ea"/>
                <a:cs typeface="+mn-cs"/>
              </a:rPr>
              <a:t>سيشو</a:t>
            </a:r>
            <a:r>
              <a:rPr lang="ar-MA" sz="900" kern="1200" dirty="0">
                <a:solidFill>
                  <a:schemeClr val="tx1"/>
                </a:solidFill>
                <a:effectLst/>
                <a:latin typeface="+mn-lt"/>
                <a:ea typeface="+mn-ea"/>
                <a:cs typeface="+mn-cs"/>
              </a:rPr>
              <a:t> إم إس ، </a:t>
            </a:r>
            <a:r>
              <a:rPr lang="ar-MA" sz="900" kern="1200" dirty="0" err="1">
                <a:solidFill>
                  <a:schemeClr val="tx1"/>
                </a:solidFill>
                <a:effectLst/>
                <a:latin typeface="+mn-lt"/>
                <a:ea typeface="+mn-ea"/>
                <a:cs typeface="+mn-cs"/>
              </a:rPr>
              <a:t>بوثيليزي</a:t>
            </a:r>
            <a:r>
              <a:rPr lang="ar-MA" sz="900" kern="1200" dirty="0">
                <a:solidFill>
                  <a:schemeClr val="tx1"/>
                </a:solidFill>
                <a:effectLst/>
                <a:latin typeface="+mn-lt"/>
                <a:ea typeface="+mn-ea"/>
                <a:cs typeface="+mn-cs"/>
              </a:rPr>
              <a:t> ك ، </a:t>
            </a:r>
            <a:r>
              <a:rPr lang="ar-MA" sz="900" kern="1200" dirty="0" err="1">
                <a:solidFill>
                  <a:schemeClr val="tx1"/>
                </a:solidFill>
                <a:effectLst/>
                <a:latin typeface="+mn-lt"/>
                <a:ea typeface="+mn-ea"/>
                <a:cs typeface="+mn-cs"/>
              </a:rPr>
              <a:t>إت</a:t>
            </a:r>
            <a:r>
              <a:rPr lang="ar-MA" sz="900" kern="1200" dirty="0">
                <a:solidFill>
                  <a:schemeClr val="tx1"/>
                </a:solidFill>
                <a:effectLst/>
                <a:latin typeface="+mn-lt"/>
                <a:ea typeface="+mn-ea"/>
                <a:cs typeface="+mn-cs"/>
              </a:rPr>
              <a:t> آل. انتهاكات حقوق الإنسان ضد </a:t>
            </a:r>
            <a:r>
              <a:rPr lang="ar-LB" sz="900" kern="1200" dirty="0">
                <a:solidFill>
                  <a:schemeClr val="tx1"/>
                </a:solidFill>
                <a:effectLst/>
                <a:latin typeface="+mn-lt"/>
                <a:ea typeface="+mn-ea"/>
                <a:cs typeface="+mn-cs"/>
              </a:rPr>
              <a:t>العاملين</a:t>
            </a:r>
            <a:r>
              <a:rPr lang="ar-MA" sz="900" kern="1200" dirty="0">
                <a:solidFill>
                  <a:schemeClr val="tx1"/>
                </a:solidFill>
                <a:effectLst/>
                <a:latin typeface="+mn-lt"/>
                <a:ea typeface="+mn-ea"/>
                <a:cs typeface="+mn-cs"/>
              </a:rPr>
              <a:t> بالجنس: العبء والتأثير على فيروس نقص المناعة البشرية. </a:t>
            </a:r>
            <a:r>
              <a:rPr lang="ar-MA" sz="900" kern="1200" dirty="0" err="1">
                <a:solidFill>
                  <a:schemeClr val="tx1"/>
                </a:solidFill>
                <a:effectLst/>
                <a:latin typeface="+mn-lt"/>
                <a:ea typeface="+mn-ea"/>
                <a:cs typeface="+mn-cs"/>
              </a:rPr>
              <a:t>لانسيت</a:t>
            </a:r>
            <a:r>
              <a:rPr lang="ar-MA" sz="900" kern="1200" dirty="0">
                <a:solidFill>
                  <a:schemeClr val="tx1"/>
                </a:solidFill>
                <a:effectLst/>
                <a:latin typeface="+mn-lt"/>
                <a:ea typeface="+mn-ea"/>
                <a:cs typeface="+mn-cs"/>
              </a:rPr>
              <a:t>. 2015 ؛ 385 (9963): 186-99.</a:t>
            </a:r>
            <a:endParaRPr lang="fr-FR" sz="900" kern="1200" dirty="0">
              <a:solidFill>
                <a:schemeClr val="tx1"/>
              </a:solidFill>
              <a:effectLst/>
              <a:latin typeface="+mn-lt"/>
              <a:ea typeface="+mn-ea"/>
              <a:cs typeface="+mn-cs"/>
            </a:endParaRPr>
          </a:p>
          <a:p>
            <a:pPr algn="r" rtl="1"/>
            <a:r>
              <a:rPr lang="ar-MA" sz="900" kern="1200" dirty="0" err="1">
                <a:solidFill>
                  <a:schemeClr val="tx1"/>
                </a:solidFill>
                <a:effectLst/>
                <a:latin typeface="+mn-lt"/>
                <a:ea typeface="+mn-ea"/>
                <a:cs typeface="+mn-cs"/>
              </a:rPr>
              <a:t>ديكر</a:t>
            </a:r>
            <a:r>
              <a:rPr lang="ar-MA" sz="900" kern="1200" dirty="0">
                <a:solidFill>
                  <a:schemeClr val="tx1"/>
                </a:solidFill>
                <a:effectLst/>
                <a:latin typeface="+mn-lt"/>
                <a:ea typeface="+mn-ea"/>
                <a:cs typeface="+mn-cs"/>
              </a:rPr>
              <a:t> إم آر، ليون سي، </a:t>
            </a:r>
            <a:r>
              <a:rPr lang="ar-MA" sz="900" kern="1200" dirty="0" err="1">
                <a:solidFill>
                  <a:schemeClr val="tx1"/>
                </a:solidFill>
                <a:effectLst/>
                <a:latin typeface="+mn-lt"/>
                <a:ea typeface="+mn-ea"/>
                <a:cs typeface="+mn-cs"/>
              </a:rPr>
              <a:t>بيلونج</a:t>
            </a:r>
            <a:r>
              <a:rPr lang="ar-MA" sz="900" kern="1200" dirty="0">
                <a:solidFill>
                  <a:schemeClr val="tx1"/>
                </a:solidFill>
                <a:effectLst/>
                <a:latin typeface="+mn-lt"/>
                <a:ea typeface="+mn-ea"/>
                <a:cs typeface="+mn-cs"/>
              </a:rPr>
              <a:t> إس سي، </a:t>
            </a:r>
            <a:r>
              <a:rPr lang="ar-MA" sz="900" kern="1200" dirty="0" err="1">
                <a:solidFill>
                  <a:schemeClr val="tx1"/>
                </a:solidFill>
                <a:effectLst/>
                <a:latin typeface="+mn-lt"/>
                <a:ea typeface="+mn-ea"/>
                <a:cs typeface="+mn-cs"/>
              </a:rPr>
              <a:t>نجيندام</a:t>
            </a:r>
            <a:r>
              <a:rPr lang="ar-MA" sz="900" kern="1200" dirty="0">
                <a:solidFill>
                  <a:schemeClr val="tx1"/>
                </a:solidFill>
                <a:effectLst/>
                <a:latin typeface="+mn-lt"/>
                <a:ea typeface="+mn-ea"/>
                <a:cs typeface="+mn-cs"/>
              </a:rPr>
              <a:t> إم ، </a:t>
            </a:r>
            <a:r>
              <a:rPr lang="ar-MA" sz="900" kern="1200" dirty="0" err="1">
                <a:solidFill>
                  <a:schemeClr val="tx1"/>
                </a:solidFill>
                <a:effectLst/>
                <a:latin typeface="+mn-lt"/>
                <a:ea typeface="+mn-ea"/>
                <a:cs typeface="+mn-cs"/>
              </a:rPr>
              <a:t>جروسو</a:t>
            </a:r>
            <a:r>
              <a:rPr lang="ar-MA" sz="900" kern="1200" dirty="0">
                <a:solidFill>
                  <a:schemeClr val="tx1"/>
                </a:solidFill>
                <a:effectLst/>
                <a:latin typeface="+mn-lt"/>
                <a:ea typeface="+mn-ea"/>
                <a:cs typeface="+mn-cs"/>
              </a:rPr>
              <a:t> أ، </a:t>
            </a:r>
            <a:r>
              <a:rPr lang="ar-MA" sz="900" kern="1200" dirty="0" err="1">
                <a:solidFill>
                  <a:schemeClr val="tx1"/>
                </a:solidFill>
                <a:effectLst/>
                <a:latin typeface="+mn-lt"/>
                <a:ea typeface="+mn-ea"/>
                <a:cs typeface="+mn-cs"/>
              </a:rPr>
              <a:t>نونيز</a:t>
            </a:r>
            <a:r>
              <a:rPr lang="ar-MA" sz="900" kern="1200" dirty="0">
                <a:solidFill>
                  <a:schemeClr val="tx1"/>
                </a:solidFill>
                <a:effectLst/>
                <a:latin typeface="+mn-lt"/>
                <a:ea typeface="+mn-ea"/>
                <a:cs typeface="+mn-cs"/>
              </a:rPr>
              <a:t> جي تي ، وآخرون. العنف القائم على نوع الجنس ضد العاملات بالجنس في الكاميرون: الانتشار والارتباط بخطر الإصابة بفيروس نقص المناعة البشرية والوصول إلى الخدمات الصحية والعدالة. انتقال العدوى عن طريق الجنس. 2016 ؛ 92 (8): 599-604.</a:t>
            </a:r>
            <a:endParaRPr lang="fr-FR" sz="900" kern="1200" dirty="0">
              <a:solidFill>
                <a:schemeClr val="tx1"/>
              </a:solidFill>
              <a:effectLst/>
              <a:latin typeface="+mn-lt"/>
              <a:ea typeface="+mn-ea"/>
              <a:cs typeface="+mn-cs"/>
            </a:endParaRPr>
          </a:p>
          <a:p>
            <a:pPr algn="r" rtl="1"/>
            <a:r>
              <a:rPr lang="ar-MA" sz="900" kern="1200" dirty="0" err="1">
                <a:solidFill>
                  <a:schemeClr val="tx1"/>
                </a:solidFill>
                <a:effectLst/>
                <a:latin typeface="+mn-lt"/>
                <a:ea typeface="+mn-ea"/>
                <a:cs typeface="+mn-cs"/>
              </a:rPr>
              <a:t>دنكل</a:t>
            </a:r>
            <a:r>
              <a:rPr lang="ar-MA" sz="900" kern="1200" dirty="0">
                <a:solidFill>
                  <a:schemeClr val="tx1"/>
                </a:solidFill>
                <a:effectLst/>
                <a:latin typeface="+mn-lt"/>
                <a:ea typeface="+mn-ea"/>
                <a:cs typeface="+mn-cs"/>
              </a:rPr>
              <a:t> كوالا </a:t>
            </a:r>
            <a:r>
              <a:rPr lang="ar-MA" sz="900" kern="1200" dirty="0" err="1">
                <a:solidFill>
                  <a:schemeClr val="tx1"/>
                </a:solidFill>
                <a:effectLst/>
                <a:latin typeface="+mn-lt"/>
                <a:ea typeface="+mn-ea"/>
                <a:cs typeface="+mn-cs"/>
              </a:rPr>
              <a:t>لمبور</a:t>
            </a:r>
            <a:r>
              <a:rPr lang="ar-MA" sz="900" kern="1200" dirty="0">
                <a:solidFill>
                  <a:schemeClr val="tx1"/>
                </a:solidFill>
                <a:effectLst/>
                <a:latin typeface="+mn-lt"/>
                <a:ea typeface="+mn-ea"/>
                <a:cs typeface="+mn-cs"/>
              </a:rPr>
              <a:t> ، </a:t>
            </a:r>
            <a:r>
              <a:rPr lang="ar-MA" sz="900" kern="1200" dirty="0" err="1">
                <a:solidFill>
                  <a:schemeClr val="tx1"/>
                </a:solidFill>
                <a:effectLst/>
                <a:latin typeface="+mn-lt"/>
                <a:ea typeface="+mn-ea"/>
                <a:cs typeface="+mn-cs"/>
              </a:rPr>
              <a:t>ديكر</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MR</a:t>
            </a:r>
            <a:r>
              <a:rPr lang="ar-MA" sz="900" kern="1200" dirty="0">
                <a:solidFill>
                  <a:schemeClr val="tx1"/>
                </a:solidFill>
                <a:effectLst/>
                <a:latin typeface="+mn-lt"/>
                <a:ea typeface="+mn-ea"/>
                <a:cs typeface="+mn-cs"/>
              </a:rPr>
              <a:t>. العنف القائم على النوع الاجتماعي وفيروس نقص المناعة البشرية: مراجعة الأدلة من أجل الروابط والمسارات السببية في عموم السكان والفئات المعرضة للخطر. أنا </a:t>
            </a:r>
            <a:r>
              <a:rPr lang="fr-FR" sz="900" kern="1200" dirty="0">
                <a:solidFill>
                  <a:schemeClr val="tx1"/>
                </a:solidFill>
                <a:effectLst/>
                <a:latin typeface="+mn-lt"/>
                <a:ea typeface="+mn-ea"/>
                <a:cs typeface="+mn-cs"/>
              </a:rPr>
              <a:t>J</a:t>
            </a:r>
            <a:r>
              <a:rPr lang="ar-MA" sz="900" kern="1200" dirty="0">
                <a:solidFill>
                  <a:schemeClr val="tx1"/>
                </a:solidFill>
                <a:effectLst/>
                <a:latin typeface="+mn-lt"/>
                <a:ea typeface="+mn-ea"/>
                <a:cs typeface="+mn-cs"/>
              </a:rPr>
              <a:t> </a:t>
            </a:r>
            <a:r>
              <a:rPr lang="ar-MA" sz="900" kern="1200" dirty="0" err="1">
                <a:solidFill>
                  <a:schemeClr val="tx1"/>
                </a:solidFill>
                <a:effectLst/>
                <a:latin typeface="+mn-lt"/>
                <a:ea typeface="+mn-ea"/>
                <a:cs typeface="+mn-cs"/>
              </a:rPr>
              <a:t>ريبرود</a:t>
            </a:r>
            <a:r>
              <a:rPr lang="ar-MA" sz="900" kern="1200" dirty="0">
                <a:solidFill>
                  <a:schemeClr val="tx1"/>
                </a:solidFill>
                <a:effectLst/>
                <a:latin typeface="+mn-lt"/>
                <a:ea typeface="+mn-ea"/>
                <a:cs typeface="+mn-cs"/>
              </a:rPr>
              <a:t> </a:t>
            </a:r>
            <a:r>
              <a:rPr lang="ar-MA" sz="900" kern="1200" dirty="0" err="1">
                <a:solidFill>
                  <a:schemeClr val="tx1"/>
                </a:solidFill>
                <a:effectLst/>
                <a:latin typeface="+mn-lt"/>
                <a:ea typeface="+mn-ea"/>
                <a:cs typeface="+mn-cs"/>
              </a:rPr>
              <a:t>إمونول</a:t>
            </a:r>
            <a:r>
              <a:rPr lang="ar-MA" sz="900" kern="1200" dirty="0">
                <a:solidFill>
                  <a:schemeClr val="tx1"/>
                </a:solidFill>
                <a:effectLst/>
                <a:latin typeface="+mn-lt"/>
                <a:ea typeface="+mn-ea"/>
                <a:cs typeface="+mn-cs"/>
              </a:rPr>
              <a:t>. 2013 ؛ 69 (ملحق 1): 20-6.</a:t>
            </a:r>
            <a:endParaRPr lang="fr-FR" sz="900" kern="1200" dirty="0">
              <a:solidFill>
                <a:schemeClr val="tx1"/>
              </a:solidFill>
              <a:effectLst/>
              <a:latin typeface="+mn-lt"/>
              <a:ea typeface="+mn-ea"/>
              <a:cs typeface="+mn-cs"/>
            </a:endParaRPr>
          </a:p>
          <a:p>
            <a:pPr algn="r" rtl="1"/>
            <a:r>
              <a:rPr lang="fr-FR" sz="900" kern="1200" dirty="0" err="1">
                <a:solidFill>
                  <a:schemeClr val="tx1"/>
                </a:solidFill>
                <a:effectLst/>
                <a:latin typeface="+mn-lt"/>
                <a:ea typeface="+mn-ea"/>
                <a:cs typeface="+mn-cs"/>
              </a:rPr>
              <a:t>Lunze</a:t>
            </a:r>
            <a:r>
              <a:rPr lang="fr-FR" sz="900" kern="1200" dirty="0">
                <a:solidFill>
                  <a:schemeClr val="tx1"/>
                </a:solidFill>
                <a:effectLst/>
                <a:latin typeface="+mn-lt"/>
                <a:ea typeface="+mn-ea"/>
                <a:cs typeface="+mn-cs"/>
              </a:rPr>
              <a:t> K</a:t>
            </a:r>
            <a:r>
              <a:rPr lang="ar-MA" sz="900" kern="1200" dirty="0">
                <a:solidFill>
                  <a:schemeClr val="tx1"/>
                </a:solidFill>
                <a:effectLst/>
                <a:latin typeface="+mn-lt"/>
                <a:ea typeface="+mn-ea"/>
                <a:cs typeface="+mn-cs"/>
              </a:rPr>
              <a:t> و </a:t>
            </a:r>
            <a:r>
              <a:rPr lang="fr-FR" sz="900" kern="1200" dirty="0">
                <a:solidFill>
                  <a:schemeClr val="tx1"/>
                </a:solidFill>
                <a:effectLst/>
                <a:latin typeface="+mn-lt"/>
                <a:ea typeface="+mn-ea"/>
                <a:cs typeface="+mn-cs"/>
              </a:rPr>
              <a:t>Raj A</a:t>
            </a:r>
            <a:r>
              <a:rPr lang="ar-MA" sz="900" kern="1200" dirty="0">
                <a:solidFill>
                  <a:schemeClr val="tx1"/>
                </a:solidFill>
                <a:effectLst/>
                <a:latin typeface="+mn-lt"/>
                <a:ea typeface="+mn-ea"/>
                <a:cs typeface="+mn-cs"/>
              </a:rPr>
              <a:t> و </a:t>
            </a:r>
            <a:r>
              <a:rPr lang="fr-FR" sz="900" kern="1200" dirty="0">
                <a:solidFill>
                  <a:schemeClr val="tx1"/>
                </a:solidFill>
                <a:effectLst/>
                <a:latin typeface="+mn-lt"/>
                <a:ea typeface="+mn-ea"/>
                <a:cs typeface="+mn-cs"/>
              </a:rPr>
              <a:t>Cheng DM</a:t>
            </a:r>
            <a:r>
              <a:rPr lang="ar-MA" sz="900" kern="1200" dirty="0">
                <a:solidFill>
                  <a:schemeClr val="tx1"/>
                </a:solidFill>
                <a:effectLst/>
                <a:latin typeface="+mn-lt"/>
                <a:ea typeface="+mn-ea"/>
                <a:cs typeface="+mn-cs"/>
              </a:rPr>
              <a:t> و </a:t>
            </a:r>
            <a:r>
              <a:rPr lang="fr-FR" sz="900" kern="1200" dirty="0">
                <a:solidFill>
                  <a:schemeClr val="tx1"/>
                </a:solidFill>
                <a:effectLst/>
                <a:latin typeface="+mn-lt"/>
                <a:ea typeface="+mn-ea"/>
                <a:cs typeface="+mn-cs"/>
              </a:rPr>
              <a:t>Quinn EK</a:t>
            </a:r>
            <a:r>
              <a:rPr lang="ar-MA" sz="900" kern="1200" dirty="0">
                <a:solidFill>
                  <a:schemeClr val="tx1"/>
                </a:solidFill>
                <a:effectLst/>
                <a:latin typeface="+mn-lt"/>
                <a:ea typeface="+mn-ea"/>
                <a:cs typeface="+mn-cs"/>
              </a:rPr>
              <a:t> و </a:t>
            </a:r>
            <a:r>
              <a:rPr lang="fr-FR" sz="900" kern="1200" dirty="0" err="1">
                <a:solidFill>
                  <a:schemeClr val="tx1"/>
                </a:solidFill>
                <a:effectLst/>
                <a:latin typeface="+mn-lt"/>
                <a:ea typeface="+mn-ea"/>
                <a:cs typeface="+mn-cs"/>
              </a:rPr>
              <a:t>Lunze</a:t>
            </a:r>
            <a:r>
              <a:rPr lang="fr-FR" sz="900" kern="1200" dirty="0">
                <a:solidFill>
                  <a:schemeClr val="tx1"/>
                </a:solidFill>
                <a:effectLst/>
                <a:latin typeface="+mn-lt"/>
                <a:ea typeface="+mn-ea"/>
                <a:cs typeface="+mn-cs"/>
              </a:rPr>
              <a:t> FI</a:t>
            </a:r>
            <a:r>
              <a:rPr lang="ar-MA" sz="900" kern="1200" dirty="0">
                <a:solidFill>
                  <a:schemeClr val="tx1"/>
                </a:solidFill>
                <a:effectLst/>
                <a:latin typeface="+mn-lt"/>
                <a:ea typeface="+mn-ea"/>
                <a:cs typeface="+mn-cs"/>
              </a:rPr>
              <a:t> و </a:t>
            </a:r>
            <a:r>
              <a:rPr lang="fr-FR" sz="900" kern="1200" dirty="0" err="1">
                <a:solidFill>
                  <a:schemeClr val="tx1"/>
                </a:solidFill>
                <a:effectLst/>
                <a:latin typeface="+mn-lt"/>
                <a:ea typeface="+mn-ea"/>
                <a:cs typeface="+mn-cs"/>
              </a:rPr>
              <a:t>Liebschutz</a:t>
            </a:r>
            <a:r>
              <a:rPr lang="fr-FR" sz="900" kern="1200" dirty="0">
                <a:solidFill>
                  <a:schemeClr val="tx1"/>
                </a:solidFill>
                <a:effectLst/>
                <a:latin typeface="+mn-lt"/>
                <a:ea typeface="+mn-ea"/>
                <a:cs typeface="+mn-cs"/>
              </a:rPr>
              <a:t> JM</a:t>
            </a:r>
            <a:r>
              <a:rPr lang="ar-MA" sz="900" kern="1200" dirty="0">
                <a:solidFill>
                  <a:schemeClr val="tx1"/>
                </a:solidFill>
                <a:effectLst/>
                <a:latin typeface="+mn-lt"/>
                <a:ea typeface="+mn-ea"/>
                <a:cs typeface="+mn-cs"/>
              </a:rPr>
              <a:t> وآخرون. العنف الجنسي من الشرطة والسلوكيات المحفوفة بالمخاطر لفيروس نقص المناعة البشرية بين النساء المصابات بفيروس نقص المناعة البشرية اللائي يحقنن المخدرات في سانت بطرسبرغ ، روسيا - دراسة مختلطة الأساليب. شركة </a:t>
            </a:r>
            <a:r>
              <a:rPr lang="fr-FR" sz="900" kern="1200" dirty="0">
                <a:solidFill>
                  <a:schemeClr val="tx1"/>
                </a:solidFill>
                <a:effectLst/>
                <a:latin typeface="+mn-lt"/>
                <a:ea typeface="+mn-ea"/>
                <a:cs typeface="+mn-cs"/>
              </a:rPr>
              <a:t>J Int AIDS Soc. 2016</a:t>
            </a:r>
            <a:r>
              <a:rPr lang="ar-MA" sz="900" kern="1200" dirty="0">
                <a:solidFill>
                  <a:schemeClr val="tx1"/>
                </a:solidFill>
                <a:effectLst/>
                <a:latin typeface="+mn-lt"/>
                <a:ea typeface="+mn-ea"/>
                <a:cs typeface="+mn-cs"/>
              </a:rPr>
              <a:t> ؛ 19 (4 ملحق 3): 20877.</a:t>
            </a:r>
            <a:endParaRPr lang="fr-FR" sz="900" kern="1200" dirty="0">
              <a:solidFill>
                <a:schemeClr val="tx1"/>
              </a:solidFill>
              <a:effectLst/>
              <a:latin typeface="+mn-lt"/>
              <a:ea typeface="+mn-ea"/>
              <a:cs typeface="+mn-cs"/>
            </a:endParaRPr>
          </a:p>
          <a:p>
            <a:pPr algn="r" rtl="1"/>
            <a:r>
              <a:rPr lang="ar-MA" sz="900" kern="1200" dirty="0" err="1">
                <a:solidFill>
                  <a:schemeClr val="tx1"/>
                </a:solidFill>
                <a:effectLst/>
                <a:latin typeface="+mn-lt"/>
                <a:ea typeface="+mn-ea"/>
                <a:cs typeface="+mn-cs"/>
              </a:rPr>
              <a:t>ويلر</a:t>
            </a:r>
            <a:r>
              <a:rPr lang="ar-MA" sz="900" kern="1200" dirty="0">
                <a:solidFill>
                  <a:schemeClr val="tx1"/>
                </a:solidFill>
                <a:effectLst/>
                <a:latin typeface="+mn-lt"/>
                <a:ea typeface="+mn-ea"/>
                <a:cs typeface="+mn-cs"/>
              </a:rPr>
              <a:t> ، ج. ، </a:t>
            </a:r>
            <a:r>
              <a:rPr lang="ar-MA" sz="900" kern="1200" dirty="0" err="1">
                <a:solidFill>
                  <a:schemeClr val="tx1"/>
                </a:solidFill>
                <a:effectLst/>
                <a:latin typeface="+mn-lt"/>
                <a:ea typeface="+mn-ea"/>
                <a:cs typeface="+mn-cs"/>
              </a:rPr>
              <a:t>أنفينسون</a:t>
            </a:r>
            <a:r>
              <a:rPr lang="ar-MA" sz="900" kern="1200" dirty="0">
                <a:solidFill>
                  <a:schemeClr val="tx1"/>
                </a:solidFill>
                <a:effectLst/>
                <a:latin typeface="+mn-lt"/>
                <a:ea typeface="+mn-ea"/>
                <a:cs typeface="+mn-cs"/>
              </a:rPr>
              <a:t> ، ك. ، </a:t>
            </a:r>
            <a:r>
              <a:rPr lang="ar-MA" sz="900" kern="1200" dirty="0" err="1">
                <a:solidFill>
                  <a:schemeClr val="tx1"/>
                </a:solidFill>
                <a:effectLst/>
                <a:latin typeface="+mn-lt"/>
                <a:ea typeface="+mn-ea"/>
                <a:cs typeface="+mn-cs"/>
              </a:rPr>
              <a:t>فالفيرت</a:t>
            </a:r>
            <a:r>
              <a:rPr lang="ar-MA" sz="900" kern="1200" dirty="0">
                <a:solidFill>
                  <a:schemeClr val="tx1"/>
                </a:solidFill>
                <a:effectLst/>
                <a:latin typeface="+mn-lt"/>
                <a:ea typeface="+mn-ea"/>
                <a:cs typeface="+mn-cs"/>
              </a:rPr>
              <a:t> ، د. ، </a:t>
            </a:r>
            <a:r>
              <a:rPr lang="ar-MA" sz="900" kern="1200" dirty="0" err="1">
                <a:solidFill>
                  <a:schemeClr val="tx1"/>
                </a:solidFill>
                <a:effectLst/>
                <a:latin typeface="+mn-lt"/>
                <a:ea typeface="+mn-ea"/>
                <a:cs typeface="+mn-cs"/>
              </a:rPr>
              <a:t>ولونجو</a:t>
            </a:r>
            <a:r>
              <a:rPr lang="ar-MA" sz="900" kern="1200" dirty="0">
                <a:solidFill>
                  <a:schemeClr val="tx1"/>
                </a:solidFill>
                <a:effectLst/>
                <a:latin typeface="+mn-lt"/>
                <a:ea typeface="+mn-ea"/>
                <a:cs typeface="+mn-cs"/>
              </a:rPr>
              <a:t> ، س. (2014). هل العنف مرتبط بزيادة السلوك الخطر بين الرجال الذين يمارسون الجنس مع الرجال؟ أدلة من دراسة استقصائية سكانية أجريت في تسع مدن في أمريكا الوسطى. العمل الصحي العالمي، 7 (1) ، 24814.</a:t>
            </a:r>
            <a:endParaRPr lang="fr-FR" sz="900" kern="1200" dirty="0">
              <a:solidFill>
                <a:schemeClr val="tx1"/>
              </a:solidFill>
              <a:effectLst/>
              <a:latin typeface="+mn-lt"/>
              <a:ea typeface="+mn-ea"/>
              <a:cs typeface="+mn-cs"/>
            </a:endParaRPr>
          </a:p>
          <a:p>
            <a:pPr algn="r" rtl="1"/>
            <a:r>
              <a:rPr lang="fr-FR" sz="900" kern="1200" dirty="0" err="1">
                <a:solidFill>
                  <a:schemeClr val="tx1"/>
                </a:solidFill>
                <a:effectLst/>
                <a:latin typeface="+mn-lt"/>
                <a:ea typeface="+mn-ea"/>
                <a:cs typeface="+mn-cs"/>
              </a:rPr>
              <a:t>Schafer</a:t>
            </a:r>
            <a:r>
              <a:rPr lang="fr-FR" sz="900" kern="1200" dirty="0">
                <a:solidFill>
                  <a:schemeClr val="tx1"/>
                </a:solidFill>
                <a:effectLst/>
                <a:latin typeface="+mn-lt"/>
                <a:ea typeface="+mn-ea"/>
                <a:cs typeface="+mn-cs"/>
              </a:rPr>
              <a:t> KR</a:t>
            </a:r>
            <a:r>
              <a:rPr lang="ar-MA" sz="900" kern="1200" dirty="0">
                <a:solidFill>
                  <a:schemeClr val="tx1"/>
                </a:solidFill>
                <a:effectLst/>
                <a:latin typeface="+mn-lt"/>
                <a:ea typeface="+mn-ea"/>
                <a:cs typeface="+mn-cs"/>
              </a:rPr>
              <a:t> و </a:t>
            </a:r>
            <a:r>
              <a:rPr lang="fr-FR" sz="900" kern="1200" dirty="0">
                <a:solidFill>
                  <a:schemeClr val="tx1"/>
                </a:solidFill>
                <a:effectLst/>
                <a:latin typeface="+mn-lt"/>
                <a:ea typeface="+mn-ea"/>
                <a:cs typeface="+mn-cs"/>
              </a:rPr>
              <a:t>Brant J</a:t>
            </a:r>
            <a:r>
              <a:rPr lang="ar-MA" sz="900" kern="1200" dirty="0">
                <a:solidFill>
                  <a:schemeClr val="tx1"/>
                </a:solidFill>
                <a:effectLst/>
                <a:latin typeface="+mn-lt"/>
                <a:ea typeface="+mn-ea"/>
                <a:cs typeface="+mn-cs"/>
              </a:rPr>
              <a:t> و </a:t>
            </a:r>
            <a:r>
              <a:rPr lang="fr-FR" sz="900" kern="1200" dirty="0">
                <a:solidFill>
                  <a:schemeClr val="tx1"/>
                </a:solidFill>
                <a:effectLst/>
                <a:latin typeface="+mn-lt"/>
                <a:ea typeface="+mn-ea"/>
                <a:cs typeface="+mn-cs"/>
              </a:rPr>
              <a:t>Gupta S</a:t>
            </a:r>
            <a:r>
              <a:rPr lang="ar-MA" sz="900" kern="1200" dirty="0">
                <a:solidFill>
                  <a:schemeClr val="tx1"/>
                </a:solidFill>
                <a:effectLst/>
                <a:latin typeface="+mn-lt"/>
                <a:ea typeface="+mn-ea"/>
                <a:cs typeface="+mn-cs"/>
              </a:rPr>
              <a:t> و </a:t>
            </a:r>
            <a:r>
              <a:rPr lang="fr-FR" sz="900" kern="1200" dirty="0">
                <a:solidFill>
                  <a:schemeClr val="tx1"/>
                </a:solidFill>
                <a:effectLst/>
                <a:latin typeface="+mn-lt"/>
                <a:ea typeface="+mn-ea"/>
                <a:cs typeface="+mn-cs"/>
              </a:rPr>
              <a:t>Thorpe J</a:t>
            </a:r>
            <a:r>
              <a:rPr lang="ar-MA" sz="900" kern="1200" dirty="0">
                <a:solidFill>
                  <a:schemeClr val="tx1"/>
                </a:solidFill>
                <a:effectLst/>
                <a:latin typeface="+mn-lt"/>
                <a:ea typeface="+mn-ea"/>
                <a:cs typeface="+mn-cs"/>
              </a:rPr>
              <a:t> و </a:t>
            </a:r>
            <a:r>
              <a:rPr lang="fr-FR" sz="900" kern="1200" dirty="0" err="1">
                <a:solidFill>
                  <a:schemeClr val="tx1"/>
                </a:solidFill>
                <a:effectLst/>
                <a:latin typeface="+mn-lt"/>
                <a:ea typeface="+mn-ea"/>
                <a:cs typeface="+mn-cs"/>
              </a:rPr>
              <a:t>Winstead-Derlega</a:t>
            </a:r>
            <a:r>
              <a:rPr lang="fr-FR" sz="900" kern="1200" dirty="0">
                <a:solidFill>
                  <a:schemeClr val="tx1"/>
                </a:solidFill>
                <a:effectLst/>
                <a:latin typeface="+mn-lt"/>
                <a:ea typeface="+mn-ea"/>
                <a:cs typeface="+mn-cs"/>
              </a:rPr>
              <a:t> C</a:t>
            </a:r>
            <a:r>
              <a:rPr lang="ar-MA" sz="900" kern="1200" dirty="0">
                <a:solidFill>
                  <a:schemeClr val="tx1"/>
                </a:solidFill>
                <a:effectLst/>
                <a:latin typeface="+mn-lt"/>
                <a:ea typeface="+mn-ea"/>
                <a:cs typeface="+mn-cs"/>
              </a:rPr>
              <a:t> و </a:t>
            </a:r>
            <a:r>
              <a:rPr lang="fr-FR" sz="900" kern="1200" dirty="0" err="1">
                <a:solidFill>
                  <a:schemeClr val="tx1"/>
                </a:solidFill>
                <a:effectLst/>
                <a:latin typeface="+mn-lt"/>
                <a:ea typeface="+mn-ea"/>
                <a:cs typeface="+mn-cs"/>
              </a:rPr>
              <a:t>Pinkerton</a:t>
            </a:r>
            <a:r>
              <a:rPr lang="fr-FR" sz="900" kern="1200" dirty="0">
                <a:solidFill>
                  <a:schemeClr val="tx1"/>
                </a:solidFill>
                <a:effectLst/>
                <a:latin typeface="+mn-lt"/>
                <a:ea typeface="+mn-ea"/>
                <a:cs typeface="+mn-cs"/>
              </a:rPr>
              <a:t> R</a:t>
            </a:r>
            <a:r>
              <a:rPr lang="ar-MA" sz="900" kern="1200" dirty="0">
                <a:solidFill>
                  <a:schemeClr val="tx1"/>
                </a:solidFill>
                <a:effectLst/>
                <a:latin typeface="+mn-lt"/>
                <a:ea typeface="+mn-ea"/>
                <a:cs typeface="+mn-cs"/>
              </a:rPr>
              <a:t> وآخرون. عنف الشريك الحميم: مؤشر على نتائج أسوأ لفيروس نقص المناعة البشرية والمشاركة في الرعاية. رعاية مرضى الإيدز </a:t>
            </a:r>
            <a:r>
              <a:rPr lang="fr-FR" sz="900" kern="1200" dirty="0">
                <a:solidFill>
                  <a:schemeClr val="tx1"/>
                </a:solidFill>
                <a:effectLst/>
                <a:latin typeface="+mn-lt"/>
                <a:ea typeface="+mn-ea"/>
                <a:cs typeface="+mn-cs"/>
              </a:rPr>
              <a:t>STDS. 2012</a:t>
            </a:r>
            <a:r>
              <a:rPr lang="ar-MA" sz="900" kern="1200" dirty="0">
                <a:solidFill>
                  <a:schemeClr val="tx1"/>
                </a:solidFill>
                <a:effectLst/>
                <a:latin typeface="+mn-lt"/>
                <a:ea typeface="+mn-ea"/>
                <a:cs typeface="+mn-cs"/>
              </a:rPr>
              <a:t> ؛ 26 (6): 356-65.</a:t>
            </a:r>
            <a:endParaRPr lang="fr-FR" sz="900" kern="1200" dirty="0">
              <a:solidFill>
                <a:schemeClr val="tx1"/>
              </a:solidFill>
              <a:effectLst/>
              <a:latin typeface="+mn-lt"/>
              <a:ea typeface="+mn-ea"/>
              <a:cs typeface="+mn-cs"/>
            </a:endParaRPr>
          </a:p>
          <a:p>
            <a:pPr algn="r" rtl="1"/>
            <a:r>
              <a:rPr lang="fr-FR" sz="900" kern="1200" dirty="0" err="1">
                <a:solidFill>
                  <a:schemeClr val="tx1"/>
                </a:solidFill>
                <a:effectLst/>
                <a:latin typeface="+mn-lt"/>
                <a:ea typeface="+mn-ea"/>
                <a:cs typeface="+mn-cs"/>
              </a:rPr>
              <a:t>Machtinger</a:t>
            </a:r>
            <a:r>
              <a:rPr lang="fr-FR" sz="900" kern="1200" dirty="0">
                <a:solidFill>
                  <a:schemeClr val="tx1"/>
                </a:solidFill>
                <a:effectLst/>
                <a:latin typeface="+mn-lt"/>
                <a:ea typeface="+mn-ea"/>
                <a:cs typeface="+mn-cs"/>
              </a:rPr>
              <a:t> EL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Haberer JE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Wilson TC </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Weiss DS</a:t>
            </a:r>
            <a:r>
              <a:rPr lang="ar-MA" sz="900" kern="1200" dirty="0">
                <a:solidFill>
                  <a:schemeClr val="tx1"/>
                </a:solidFill>
                <a:effectLst/>
                <a:latin typeface="+mn-lt"/>
                <a:ea typeface="+mn-ea"/>
                <a:cs typeface="+mn-cs"/>
              </a:rPr>
              <a:t>. ترتبط الصدمة الأخيرة بفشل مضادات الفيروسات القهقرية وسلوك خطر انتقال فيروس نقص المناعة البشرية بين النساء المصابات بفيروس نقص المناعة البشرية </a:t>
            </a:r>
            <a:r>
              <a:rPr lang="ar-LB" sz="900" kern="1200" dirty="0">
                <a:solidFill>
                  <a:schemeClr val="tx1"/>
                </a:solidFill>
                <a:effectLst/>
                <a:latin typeface="+mn-lt"/>
                <a:ea typeface="+mn-ea"/>
                <a:cs typeface="+mn-cs"/>
              </a:rPr>
              <a:t>والعابرين</a:t>
            </a:r>
            <a:r>
              <a:rPr lang="ar-MA" sz="900" kern="1200" dirty="0">
                <a:solidFill>
                  <a:schemeClr val="tx1"/>
                </a:solidFill>
                <a:effectLst/>
                <a:latin typeface="+mn-lt"/>
                <a:ea typeface="+mn-ea"/>
                <a:cs typeface="+mn-cs"/>
              </a:rPr>
              <a:t> جنسياً الذين تم تحديدهم. الإيدز </a:t>
            </a:r>
            <a:r>
              <a:rPr lang="fr-FR" sz="900" kern="1200" dirty="0" err="1">
                <a:solidFill>
                  <a:schemeClr val="tx1"/>
                </a:solidFill>
                <a:effectLst/>
                <a:latin typeface="+mn-lt"/>
                <a:ea typeface="+mn-ea"/>
                <a:cs typeface="+mn-cs"/>
              </a:rPr>
              <a:t>Behav</a:t>
            </a:r>
            <a:r>
              <a:rPr lang="fr-FR" sz="900" kern="1200" dirty="0">
                <a:solidFill>
                  <a:schemeClr val="tx1"/>
                </a:solidFill>
                <a:effectLst/>
                <a:latin typeface="+mn-lt"/>
                <a:ea typeface="+mn-ea"/>
                <a:cs typeface="+mn-cs"/>
              </a:rPr>
              <a:t>. 2012</a:t>
            </a:r>
            <a:r>
              <a:rPr lang="ar-MA" sz="900" kern="1200" dirty="0">
                <a:solidFill>
                  <a:schemeClr val="tx1"/>
                </a:solidFill>
                <a:effectLst/>
                <a:latin typeface="+mn-lt"/>
                <a:ea typeface="+mn-ea"/>
                <a:cs typeface="+mn-cs"/>
              </a:rPr>
              <a:t> ؛ 16 (8): 2160-70.</a:t>
            </a:r>
            <a:endParaRPr lang="fr-FR" sz="900" kern="1200" dirty="0">
              <a:solidFill>
                <a:schemeClr val="tx1"/>
              </a:solidFill>
              <a:effectLst/>
              <a:latin typeface="+mn-lt"/>
              <a:ea typeface="+mn-ea"/>
              <a:cs typeface="+mn-cs"/>
            </a:endParaRPr>
          </a:p>
          <a:p>
            <a:pPr algn="r" rtl="1"/>
            <a:r>
              <a:rPr lang="ar-MA" sz="900" kern="1200" dirty="0" err="1">
                <a:solidFill>
                  <a:schemeClr val="tx1"/>
                </a:solidFill>
                <a:effectLst/>
                <a:latin typeface="+mn-lt"/>
                <a:ea typeface="+mn-ea"/>
                <a:cs typeface="+mn-cs"/>
              </a:rPr>
              <a:t>ميندوزا</a:t>
            </a:r>
            <a:r>
              <a:rPr lang="ar-MA" sz="900" kern="1200" dirty="0">
                <a:solidFill>
                  <a:schemeClr val="tx1"/>
                </a:solidFill>
                <a:effectLst/>
                <a:latin typeface="+mn-lt"/>
                <a:ea typeface="+mn-ea"/>
                <a:cs typeface="+mn-cs"/>
              </a:rPr>
              <a:t> سي ، </a:t>
            </a:r>
            <a:r>
              <a:rPr lang="ar-MA" sz="900" kern="1200" dirty="0" err="1">
                <a:solidFill>
                  <a:schemeClr val="tx1"/>
                </a:solidFill>
                <a:effectLst/>
                <a:latin typeface="+mn-lt"/>
                <a:ea typeface="+mn-ea"/>
                <a:cs typeface="+mn-cs"/>
              </a:rPr>
              <a:t>بارينجتون</a:t>
            </a:r>
            <a:r>
              <a:rPr lang="ar-MA" sz="900" kern="1200" dirty="0">
                <a:solidFill>
                  <a:schemeClr val="tx1"/>
                </a:solidFill>
                <a:effectLst/>
                <a:latin typeface="+mn-lt"/>
                <a:ea typeface="+mn-ea"/>
                <a:cs typeface="+mn-cs"/>
              </a:rPr>
              <a:t> سي ، </a:t>
            </a:r>
            <a:r>
              <a:rPr lang="ar-MA" sz="900" kern="1200" dirty="0" err="1">
                <a:solidFill>
                  <a:schemeClr val="tx1"/>
                </a:solidFill>
                <a:effectLst/>
                <a:latin typeface="+mn-lt"/>
                <a:ea typeface="+mn-ea"/>
                <a:cs typeface="+mn-cs"/>
              </a:rPr>
              <a:t>دوناستورج</a:t>
            </a:r>
            <a:r>
              <a:rPr lang="ar-MA" sz="900" kern="1200" dirty="0">
                <a:solidFill>
                  <a:schemeClr val="tx1"/>
                </a:solidFill>
                <a:effectLst/>
                <a:latin typeface="+mn-lt"/>
                <a:ea typeface="+mn-ea"/>
                <a:cs typeface="+mn-cs"/>
              </a:rPr>
              <a:t> واي ، بيريز إم ، </a:t>
            </a:r>
            <a:r>
              <a:rPr lang="ar-MA" sz="900" kern="1200" dirty="0" err="1">
                <a:solidFill>
                  <a:schemeClr val="tx1"/>
                </a:solidFill>
                <a:effectLst/>
                <a:latin typeface="+mn-lt"/>
                <a:ea typeface="+mn-ea"/>
                <a:cs typeface="+mn-cs"/>
              </a:rPr>
              <a:t>فليمينج</a:t>
            </a:r>
            <a:r>
              <a:rPr lang="ar-MA" sz="900" kern="1200" dirty="0">
                <a:solidFill>
                  <a:schemeClr val="tx1"/>
                </a:solidFill>
                <a:effectLst/>
                <a:latin typeface="+mn-lt"/>
                <a:ea typeface="+mn-ea"/>
                <a:cs typeface="+mn-cs"/>
              </a:rPr>
              <a:t> بي جيه ، </a:t>
            </a:r>
            <a:r>
              <a:rPr lang="ar-MA" sz="900" kern="1200" dirty="0" err="1">
                <a:solidFill>
                  <a:schemeClr val="tx1"/>
                </a:solidFill>
                <a:effectLst/>
                <a:latin typeface="+mn-lt"/>
                <a:ea typeface="+mn-ea"/>
                <a:cs typeface="+mn-cs"/>
              </a:rPr>
              <a:t>ديكر</a:t>
            </a:r>
            <a:r>
              <a:rPr lang="ar-MA" sz="900" kern="1200" dirty="0">
                <a:solidFill>
                  <a:schemeClr val="tx1"/>
                </a:solidFill>
                <a:effectLst/>
                <a:latin typeface="+mn-lt"/>
                <a:ea typeface="+mn-ea"/>
                <a:cs typeface="+mn-cs"/>
              </a:rPr>
              <a:t> إم آر ، وآخرون. يرتبط العنف من الشريك الجنسي بشكل كبير بضعف رعاية فيروس نقص المناعة البشرية ونتائج العلاج بين العاملات بالجنس في جمهورية الدومينيكان. </a:t>
            </a:r>
            <a:r>
              <a:rPr lang="fr-FR" sz="900" kern="1200" dirty="0">
                <a:solidFill>
                  <a:schemeClr val="tx1"/>
                </a:solidFill>
                <a:effectLst/>
                <a:latin typeface="+mn-lt"/>
                <a:ea typeface="+mn-ea"/>
                <a:cs typeface="+mn-cs"/>
              </a:rPr>
              <a:t>J </a:t>
            </a:r>
            <a:r>
              <a:rPr lang="fr-FR" sz="900" kern="1200" dirty="0" err="1">
                <a:solidFill>
                  <a:schemeClr val="tx1"/>
                </a:solidFill>
                <a:effectLst/>
                <a:latin typeface="+mn-lt"/>
                <a:ea typeface="+mn-ea"/>
                <a:cs typeface="+mn-cs"/>
              </a:rPr>
              <a:t>Acquir</a:t>
            </a:r>
            <a:r>
              <a:rPr lang="fr-FR" sz="900" kern="1200" dirty="0">
                <a:solidFill>
                  <a:schemeClr val="tx1"/>
                </a:solidFill>
                <a:effectLst/>
                <a:latin typeface="+mn-lt"/>
                <a:ea typeface="+mn-ea"/>
                <a:cs typeface="+mn-cs"/>
              </a:rPr>
              <a:t> Immune </a:t>
            </a:r>
            <a:r>
              <a:rPr lang="fr-FR" sz="900" kern="1200" dirty="0" err="1">
                <a:solidFill>
                  <a:schemeClr val="tx1"/>
                </a:solidFill>
                <a:effectLst/>
                <a:latin typeface="+mn-lt"/>
                <a:ea typeface="+mn-ea"/>
                <a:cs typeface="+mn-cs"/>
              </a:rPr>
              <a:t>Defic</a:t>
            </a:r>
            <a:r>
              <a:rPr lang="fr-FR"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Syndr</a:t>
            </a:r>
            <a:r>
              <a:rPr lang="fr-FR" sz="900" kern="1200" dirty="0">
                <a:solidFill>
                  <a:schemeClr val="tx1"/>
                </a:solidFill>
                <a:effectLst/>
                <a:latin typeface="+mn-lt"/>
                <a:ea typeface="+mn-ea"/>
                <a:cs typeface="+mn-cs"/>
              </a:rPr>
              <a:t>. 2017</a:t>
            </a:r>
            <a:r>
              <a:rPr lang="ar-MA" sz="900" kern="1200" dirty="0">
                <a:solidFill>
                  <a:schemeClr val="tx1"/>
                </a:solidFill>
                <a:effectLst/>
                <a:latin typeface="+mn-lt"/>
                <a:ea typeface="+mn-ea"/>
                <a:cs typeface="+mn-cs"/>
              </a:rPr>
              <a:t> ؛ 74 (3): 273-8.</a:t>
            </a:r>
            <a:endParaRPr lang="fr-FR" sz="900" kern="1200" dirty="0">
              <a:solidFill>
                <a:schemeClr val="tx1"/>
              </a:solidFill>
              <a:effectLst/>
              <a:latin typeface="+mn-lt"/>
              <a:ea typeface="+mn-ea"/>
              <a:cs typeface="+mn-cs"/>
            </a:endParaRPr>
          </a:p>
          <a:p>
            <a:pPr algn="r" rtl="1"/>
            <a:r>
              <a:rPr lang="fr-FR" sz="900" kern="1200" dirty="0" err="1">
                <a:solidFill>
                  <a:schemeClr val="tx1"/>
                </a:solidFill>
                <a:effectLst/>
                <a:latin typeface="+mn-lt"/>
                <a:ea typeface="+mn-ea"/>
                <a:cs typeface="+mn-cs"/>
              </a:rPr>
              <a:t>Zulliger</a:t>
            </a:r>
            <a:r>
              <a:rPr lang="fr-FR" sz="900" kern="1200" dirty="0">
                <a:solidFill>
                  <a:schemeClr val="tx1"/>
                </a:solidFill>
                <a:effectLst/>
                <a:latin typeface="+mn-lt"/>
                <a:ea typeface="+mn-ea"/>
                <a:cs typeface="+mn-cs"/>
              </a:rPr>
              <a:t> R</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Barrington C</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Donastorg</a:t>
            </a:r>
            <a:r>
              <a:rPr lang="fr-FR" sz="900" kern="1200" dirty="0">
                <a:solidFill>
                  <a:schemeClr val="tx1"/>
                </a:solidFill>
                <a:effectLst/>
                <a:latin typeface="+mn-lt"/>
                <a:ea typeface="+mn-ea"/>
                <a:cs typeface="+mn-cs"/>
              </a:rPr>
              <a:t> Y</a:t>
            </a:r>
            <a:r>
              <a:rPr lang="ar-MA"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rPr>
              <a:t>Perez M</a:t>
            </a:r>
            <a:r>
              <a:rPr lang="ar-MA"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Kerrigan</a:t>
            </a:r>
            <a:r>
              <a:rPr lang="fr-FR" sz="900" kern="1200" dirty="0">
                <a:solidFill>
                  <a:schemeClr val="tx1"/>
                </a:solidFill>
                <a:effectLst/>
                <a:latin typeface="+mn-lt"/>
                <a:ea typeface="+mn-ea"/>
                <a:cs typeface="+mn-cs"/>
              </a:rPr>
              <a:t> D</a:t>
            </a:r>
            <a:r>
              <a:rPr lang="ar-MA" sz="900" kern="1200" dirty="0">
                <a:solidFill>
                  <a:schemeClr val="tx1"/>
                </a:solidFill>
                <a:effectLst/>
                <a:latin typeface="+mn-lt"/>
                <a:ea typeface="+mn-ea"/>
                <a:cs typeface="+mn-cs"/>
              </a:rPr>
              <a:t>. ارتفاع معدل الانقطاع على طول سلسلة رعاية فيروس نقص المناعة البشرية وانقطاع العلاج بمضادات الفيروسات القهقرية بين العاملات بالجنس في جمهورية الدومينيكان. </a:t>
            </a:r>
            <a:r>
              <a:rPr lang="fr-FR" sz="900" kern="1200" dirty="0">
                <a:solidFill>
                  <a:schemeClr val="tx1"/>
                </a:solidFill>
                <a:effectLst/>
                <a:latin typeface="+mn-lt"/>
                <a:ea typeface="+mn-ea"/>
                <a:cs typeface="+mn-cs"/>
              </a:rPr>
              <a:t>J </a:t>
            </a:r>
            <a:r>
              <a:rPr lang="fr-FR" sz="900" kern="1200" dirty="0" err="1">
                <a:solidFill>
                  <a:schemeClr val="tx1"/>
                </a:solidFill>
                <a:effectLst/>
                <a:latin typeface="+mn-lt"/>
                <a:ea typeface="+mn-ea"/>
                <a:cs typeface="+mn-cs"/>
              </a:rPr>
              <a:t>Acquir</a:t>
            </a:r>
            <a:r>
              <a:rPr lang="fr-FR" sz="900" kern="1200" dirty="0">
                <a:solidFill>
                  <a:schemeClr val="tx1"/>
                </a:solidFill>
                <a:effectLst/>
                <a:latin typeface="+mn-lt"/>
                <a:ea typeface="+mn-ea"/>
                <a:cs typeface="+mn-cs"/>
              </a:rPr>
              <a:t> Immune </a:t>
            </a:r>
            <a:r>
              <a:rPr lang="fr-FR" sz="900" kern="1200" dirty="0" err="1">
                <a:solidFill>
                  <a:schemeClr val="tx1"/>
                </a:solidFill>
                <a:effectLst/>
                <a:latin typeface="+mn-lt"/>
                <a:ea typeface="+mn-ea"/>
                <a:cs typeface="+mn-cs"/>
              </a:rPr>
              <a:t>Defic</a:t>
            </a:r>
            <a:r>
              <a:rPr lang="fr-FR" sz="900" kern="1200" dirty="0">
                <a:solidFill>
                  <a:schemeClr val="tx1"/>
                </a:solidFill>
                <a:effectLst/>
                <a:latin typeface="+mn-lt"/>
                <a:ea typeface="+mn-ea"/>
                <a:cs typeface="+mn-cs"/>
              </a:rPr>
              <a:t> </a:t>
            </a:r>
            <a:r>
              <a:rPr lang="fr-FR" sz="900" kern="1200" dirty="0" err="1">
                <a:solidFill>
                  <a:schemeClr val="tx1"/>
                </a:solidFill>
                <a:effectLst/>
                <a:latin typeface="+mn-lt"/>
                <a:ea typeface="+mn-ea"/>
                <a:cs typeface="+mn-cs"/>
              </a:rPr>
              <a:t>Syndr</a:t>
            </a:r>
            <a:r>
              <a:rPr lang="fr-FR" sz="900" kern="1200" dirty="0">
                <a:solidFill>
                  <a:schemeClr val="tx1"/>
                </a:solidFill>
                <a:effectLst/>
                <a:latin typeface="+mn-lt"/>
                <a:ea typeface="+mn-ea"/>
                <a:cs typeface="+mn-cs"/>
              </a:rPr>
              <a:t>. 2015</a:t>
            </a:r>
            <a:r>
              <a:rPr lang="ar-MA" sz="900" kern="1200" dirty="0">
                <a:solidFill>
                  <a:schemeClr val="tx1"/>
                </a:solidFill>
                <a:effectLst/>
                <a:latin typeface="+mn-lt"/>
                <a:ea typeface="+mn-ea"/>
                <a:cs typeface="+mn-cs"/>
              </a:rPr>
              <a:t> ؛ 69 (2): 216-22.</a:t>
            </a:r>
            <a:endParaRPr lang="fr-FR" sz="900" kern="1200" dirty="0">
              <a:solidFill>
                <a:schemeClr val="tx1"/>
              </a:solidFill>
              <a:effectLst/>
              <a:latin typeface="+mn-lt"/>
              <a:ea typeface="+mn-ea"/>
              <a:cs typeface="+mn-cs"/>
            </a:endParaRPr>
          </a:p>
          <a:p>
            <a:pPr algn="r" rtl="1"/>
            <a:r>
              <a:rPr lang="ar-MA" sz="900" kern="1200" dirty="0">
                <a:solidFill>
                  <a:schemeClr val="tx1"/>
                </a:solidFill>
                <a:effectLst/>
                <a:latin typeface="+mn-lt"/>
                <a:ea typeface="+mn-ea"/>
                <a:cs typeface="+mn-cs"/>
              </a:rPr>
              <a:t>منظمة الصحة العالمية. الاستجابة لعنف الشريك الحميم والعنف الجنسي ضد المرأة: إرشادات منظمة الصحة العالمية السريرية والسياساتية. جنيف: منظمة الصحة العالمية ، 2013.</a:t>
            </a:r>
            <a:endParaRPr lang="fr-FR"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7D96A4-77C4-4FED-8A7B-214747F6ACED}" type="slidenum">
              <a:rPr lang="en-US" smtClean="0"/>
              <a:pPr/>
              <a:t>18</a:t>
            </a:fld>
            <a:endParaRPr lang="en-US" dirty="0"/>
          </a:p>
        </p:txBody>
      </p:sp>
      <p:sp>
        <p:nvSpPr>
          <p:cNvPr id="7" name="Slide Image Placeholder 6">
            <a:extLst>
              <a:ext uri="{FF2B5EF4-FFF2-40B4-BE49-F238E27FC236}">
                <a16:creationId xmlns:a16="http://schemas.microsoft.com/office/drawing/2014/main" id="{6C5C2D70-72A6-45D3-8689-ECECC77F3FCE}"/>
              </a:ext>
            </a:extLst>
          </p:cNvPr>
          <p:cNvSpPr>
            <a:spLocks noGrp="1" noRot="1" noChangeAspect="1"/>
          </p:cNvSpPr>
          <p:nvPr>
            <p:ph type="sldImg"/>
          </p:nvPr>
        </p:nvSpPr>
        <p:spPr>
          <a:xfrm>
            <a:off x="1190625" y="550863"/>
            <a:ext cx="4981575" cy="2801937"/>
          </a:xfrm>
        </p:spPr>
      </p:sp>
      <p:sp>
        <p:nvSpPr>
          <p:cNvPr id="5" name="Footer Placeholder 5">
            <a:extLst>
              <a:ext uri="{FF2B5EF4-FFF2-40B4-BE49-F238E27FC236}">
                <a16:creationId xmlns:a16="http://schemas.microsoft.com/office/drawing/2014/main" id="{390162B0-3C86-484F-A633-B361F66651B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11859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8" name="Google Shape;1198;p29:notes"/>
          <p:cNvSpPr txBox="1">
            <a:spLocks noGrp="1"/>
          </p:cNvSpPr>
          <p:nvPr>
            <p:ph type="body" idx="1"/>
          </p:nvPr>
        </p:nvSpPr>
        <p:spPr>
          <a:xfrm>
            <a:off x="685800" y="4400550"/>
            <a:ext cx="5486400" cy="4116500"/>
          </a:xfrm>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إليكم بعض الأدبيات التي توضح العلاقة بين العنف وفيروس نقص المناعة البشرية. هذا خاص بالعلاج الوقائي لما قبل التعرض.</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النتائج.</a:t>
            </a:r>
            <a:endParaRPr lang="fr-FR" sz="1200" kern="1200" dirty="0">
              <a:solidFill>
                <a:schemeClr val="tx1"/>
              </a:solidFill>
              <a:effectLst/>
              <a:latin typeface="+mn-lt"/>
              <a:ea typeface="+mn-ea"/>
              <a:cs typeface="+mn-cs"/>
            </a:endParaRPr>
          </a:p>
          <a:p>
            <a:pPr lvl="0"/>
            <a:endParaRPr lang="en-US" i="1" dirty="0"/>
          </a:p>
          <a:p>
            <a:pPr lvl="0"/>
            <a:endParaRPr lang="en-US" i="1" dirty="0"/>
          </a:p>
          <a:p>
            <a:pPr lvl="0" algn="r"/>
            <a:r>
              <a:rPr lang="ar-MA" sz="1200" kern="1200" dirty="0">
                <a:solidFill>
                  <a:schemeClr val="tx1"/>
                </a:solidFill>
                <a:effectLst/>
                <a:latin typeface="+mn-lt"/>
                <a:ea typeface="+mn-ea"/>
                <a:cs typeface="+mn-cs"/>
              </a:rPr>
              <a:t>المصادر</a:t>
            </a:r>
            <a:endParaRPr lang="en-US" sz="1100" dirty="0"/>
          </a:p>
          <a:p>
            <a:pPr marL="280988" marR="0" lvl="0" indent="-227013" algn="l" defTabSz="914400" rtl="0" eaLnBrk="1" fontAlgn="auto" latinLnBrk="0" hangingPunct="1">
              <a:lnSpc>
                <a:spcPct val="100000"/>
              </a:lnSpc>
              <a:spcBef>
                <a:spcPts val="300"/>
              </a:spcBef>
              <a:spcAft>
                <a:spcPts val="0"/>
              </a:spcAft>
              <a:buClrTx/>
              <a:buSzTx/>
              <a:buFont typeface="+mj-lt"/>
              <a:buAutoNum type="arabicPeriod"/>
              <a:tabLst/>
              <a:defRPr/>
            </a:pPr>
            <a:r>
              <a:rPr lang="en-US" sz="1100" dirty="0">
                <a:solidFill>
                  <a:schemeClr val="tx1"/>
                </a:solidFill>
              </a:rPr>
              <a:t>Lanham M, </a:t>
            </a:r>
            <a:r>
              <a:rPr lang="en-US" sz="1100" b="0" i="1" dirty="0">
                <a:effectLst/>
              </a:rPr>
              <a:t>K. </a:t>
            </a:r>
            <a:r>
              <a:rPr lang="en-US" sz="1100" b="0" i="0" dirty="0">
                <a:effectLst/>
              </a:rPr>
              <a:t>Ridgeway, K. Stankevitz, S. Jenkins, D. Pillay, M. </a:t>
            </a:r>
            <a:r>
              <a:rPr lang="en-US" sz="1100" b="0" i="0" dirty="0" err="1">
                <a:effectLst/>
              </a:rPr>
              <a:t>Murire</a:t>
            </a:r>
            <a:r>
              <a:rPr lang="en-US" sz="1100" b="0" i="0" dirty="0">
                <a:effectLst/>
              </a:rPr>
              <a:t>, P. Shamu, S. </a:t>
            </a:r>
            <a:r>
              <a:rPr lang="en-US" sz="1100" b="0" i="0" dirty="0" err="1">
                <a:effectLst/>
              </a:rPr>
              <a:t>Mullick</a:t>
            </a:r>
            <a:r>
              <a:rPr lang="en-US" sz="1100" dirty="0">
                <a:solidFill>
                  <a:schemeClr val="tx1"/>
                </a:solidFill>
              </a:rPr>
              <a:t>. </a:t>
            </a:r>
            <a:r>
              <a:rPr lang="en-US" sz="1100" b="0" i="0" u="none" strike="noStrike" dirty="0">
                <a:solidFill>
                  <a:srgbClr val="2AA88F"/>
                </a:solidFill>
                <a:effectLst/>
                <a:hlinkClick r:id="rId3"/>
              </a:rPr>
              <a:t>Partner violence is a barrier to PrEP uptake for HIV prevention in South Africa</a:t>
            </a:r>
            <a:r>
              <a:rPr lang="en-US" sz="1100" b="0" i="0" u="none" strike="noStrike" dirty="0">
                <a:solidFill>
                  <a:srgbClr val="2AA88F"/>
                </a:solidFill>
                <a:effectLst/>
              </a:rPr>
              <a:t>. </a:t>
            </a:r>
            <a:r>
              <a:rPr lang="en-US" sz="1100" dirty="0">
                <a:solidFill>
                  <a:schemeClr val="tx1"/>
                </a:solidFill>
              </a:rPr>
              <a:t>Sexual Violence Research Initiative Forum. 21-25 Oct 2019; Cape Town, South Africa. </a:t>
            </a:r>
          </a:p>
          <a:p>
            <a:pPr marL="280988" marR="0" lvl="0" indent="-227013" algn="l" defTabSz="914400" rtl="0" eaLnBrk="1" fontAlgn="auto" latinLnBrk="0" hangingPunct="1">
              <a:lnSpc>
                <a:spcPct val="100000"/>
              </a:lnSpc>
              <a:spcBef>
                <a:spcPts val="300"/>
              </a:spcBef>
              <a:spcAft>
                <a:spcPts val="0"/>
              </a:spcAft>
              <a:buClrTx/>
              <a:buSzTx/>
              <a:buFont typeface="+mj-lt"/>
              <a:buAutoNum type="arabicPeriod"/>
              <a:tabLst/>
              <a:defRPr/>
            </a:pPr>
            <a:r>
              <a:rPr lang="en-US" sz="1100" dirty="0">
                <a:solidFill>
                  <a:schemeClr val="tx1"/>
                </a:solidFill>
              </a:rPr>
              <a:t>Cabral A, </a:t>
            </a:r>
            <a:r>
              <a:rPr lang="en-US" sz="1100" dirty="0" err="1">
                <a:solidFill>
                  <a:schemeClr val="tx1"/>
                </a:solidFill>
              </a:rPr>
              <a:t>Baeten</a:t>
            </a:r>
            <a:r>
              <a:rPr lang="en-US" sz="1100" dirty="0">
                <a:solidFill>
                  <a:schemeClr val="tx1"/>
                </a:solidFill>
              </a:rPr>
              <a:t> JM, </a:t>
            </a:r>
            <a:r>
              <a:rPr lang="en-US" sz="1100" dirty="0" err="1">
                <a:solidFill>
                  <a:schemeClr val="tx1"/>
                </a:solidFill>
              </a:rPr>
              <a:t>Ngure</a:t>
            </a:r>
            <a:r>
              <a:rPr lang="en-US" sz="1100" dirty="0">
                <a:solidFill>
                  <a:schemeClr val="tx1"/>
                </a:solidFill>
              </a:rPr>
              <a:t> K, </a:t>
            </a:r>
            <a:r>
              <a:rPr lang="en-US" sz="1100" dirty="0" err="1">
                <a:solidFill>
                  <a:schemeClr val="tx1"/>
                </a:solidFill>
              </a:rPr>
              <a:t>Velloza</a:t>
            </a:r>
            <a:r>
              <a:rPr lang="en-US" sz="1100" dirty="0">
                <a:solidFill>
                  <a:schemeClr val="tx1"/>
                </a:solidFill>
              </a:rPr>
              <a:t> J, Odoyo J, </a:t>
            </a:r>
            <a:r>
              <a:rPr lang="en-US" sz="1100" dirty="0" err="1">
                <a:solidFill>
                  <a:schemeClr val="tx1"/>
                </a:solidFill>
              </a:rPr>
              <a:t>Haberer</a:t>
            </a:r>
            <a:r>
              <a:rPr lang="en-US" sz="1100" dirty="0">
                <a:solidFill>
                  <a:schemeClr val="tx1"/>
                </a:solidFill>
              </a:rPr>
              <a:t> JE, et al. Intimate partner violence and self-reported pre-exposure prophylaxis interruptions among HIV-negative partners in HIV </a:t>
            </a:r>
            <a:r>
              <a:rPr lang="en-US" sz="1100" dirty="0" err="1">
                <a:solidFill>
                  <a:schemeClr val="tx1"/>
                </a:solidFill>
              </a:rPr>
              <a:t>serodiscordant</a:t>
            </a:r>
            <a:r>
              <a:rPr lang="en-US" sz="1100" dirty="0">
                <a:solidFill>
                  <a:schemeClr val="tx1"/>
                </a:solidFill>
              </a:rPr>
              <a:t> couples in Kenya and Uganda. J </a:t>
            </a:r>
            <a:r>
              <a:rPr lang="en-US" sz="1100" dirty="0" err="1">
                <a:solidFill>
                  <a:schemeClr val="tx1"/>
                </a:solidFill>
              </a:rPr>
              <a:t>Acquir</a:t>
            </a:r>
            <a:r>
              <a:rPr lang="en-US" sz="1100" dirty="0">
                <a:solidFill>
                  <a:schemeClr val="tx1"/>
                </a:solidFill>
              </a:rPr>
              <a:t> Immune </a:t>
            </a:r>
            <a:r>
              <a:rPr lang="en-US" sz="1100" dirty="0" err="1">
                <a:solidFill>
                  <a:schemeClr val="tx1"/>
                </a:solidFill>
              </a:rPr>
              <a:t>Defic</a:t>
            </a:r>
            <a:r>
              <a:rPr lang="en-US" sz="1100" dirty="0">
                <a:solidFill>
                  <a:schemeClr val="tx1"/>
                </a:solidFill>
              </a:rPr>
              <a:t> </a:t>
            </a:r>
            <a:r>
              <a:rPr lang="en-US" sz="1100" dirty="0" err="1">
                <a:solidFill>
                  <a:schemeClr val="tx1"/>
                </a:solidFill>
              </a:rPr>
              <a:t>Syndr</a:t>
            </a:r>
            <a:r>
              <a:rPr lang="en-US" sz="1100" dirty="0">
                <a:solidFill>
                  <a:schemeClr val="tx1"/>
                </a:solidFill>
              </a:rPr>
              <a:t>. 2018;77(2):154-59.</a:t>
            </a:r>
          </a:p>
          <a:p>
            <a:pPr marL="280988" indent="-227013">
              <a:spcBef>
                <a:spcPts val="300"/>
              </a:spcBef>
              <a:buClrTx/>
              <a:buFont typeface="+mj-lt"/>
              <a:buAutoNum type="arabicPeriod"/>
            </a:pPr>
            <a:r>
              <a:rPr lang="en-US" sz="1100" dirty="0" err="1">
                <a:solidFill>
                  <a:schemeClr val="tx1"/>
                </a:solidFill>
              </a:rPr>
              <a:t>Palanee</a:t>
            </a:r>
            <a:r>
              <a:rPr lang="en-US" sz="1100" dirty="0">
                <a:solidFill>
                  <a:schemeClr val="tx1"/>
                </a:solidFill>
              </a:rPr>
              <a:t>-Phillips T, Roberts ST, Reddy KM, Govender V, Naidoo L, Siva S, et al. Impact of partner-related social harms on women’s adherence to the </a:t>
            </a:r>
            <a:r>
              <a:rPr lang="en-US" sz="1100" dirty="0" err="1">
                <a:solidFill>
                  <a:schemeClr val="tx1"/>
                </a:solidFill>
              </a:rPr>
              <a:t>dapivirine</a:t>
            </a:r>
            <a:r>
              <a:rPr lang="en-US" sz="1100" dirty="0">
                <a:solidFill>
                  <a:schemeClr val="tx1"/>
                </a:solidFill>
              </a:rPr>
              <a:t> vaginal ring during a phrase III trial. J </a:t>
            </a:r>
            <a:r>
              <a:rPr lang="en-US" sz="1100" dirty="0" err="1">
                <a:solidFill>
                  <a:schemeClr val="tx1"/>
                </a:solidFill>
              </a:rPr>
              <a:t>Acquir</a:t>
            </a:r>
            <a:r>
              <a:rPr lang="en-US" sz="1100" dirty="0">
                <a:solidFill>
                  <a:schemeClr val="tx1"/>
                </a:solidFill>
              </a:rPr>
              <a:t> Immune </a:t>
            </a:r>
            <a:r>
              <a:rPr lang="en-US" sz="1100" dirty="0" err="1">
                <a:solidFill>
                  <a:schemeClr val="tx1"/>
                </a:solidFill>
              </a:rPr>
              <a:t>Defic</a:t>
            </a:r>
            <a:r>
              <a:rPr lang="en-US" sz="1100" dirty="0">
                <a:solidFill>
                  <a:schemeClr val="tx1"/>
                </a:solidFill>
              </a:rPr>
              <a:t> </a:t>
            </a:r>
            <a:r>
              <a:rPr lang="en-US" sz="1100" dirty="0" err="1">
                <a:solidFill>
                  <a:schemeClr val="tx1"/>
                </a:solidFill>
              </a:rPr>
              <a:t>Syndr</a:t>
            </a:r>
            <a:r>
              <a:rPr lang="en-US" sz="1100" dirty="0">
                <a:solidFill>
                  <a:schemeClr val="tx1"/>
                </a:solidFill>
              </a:rPr>
              <a:t>. 2018;79(5):580-89. </a:t>
            </a:r>
          </a:p>
          <a:p>
            <a:pPr marL="280988" indent="-227013">
              <a:spcBef>
                <a:spcPts val="300"/>
              </a:spcBef>
              <a:buClrTx/>
              <a:buFont typeface="+mj-lt"/>
              <a:buAutoNum type="arabicPeriod"/>
            </a:pPr>
            <a:r>
              <a:rPr lang="en-US" sz="1100" dirty="0">
                <a:solidFill>
                  <a:schemeClr val="tx1"/>
                </a:solidFill>
              </a:rPr>
              <a:t>Roberts S, </a:t>
            </a:r>
            <a:r>
              <a:rPr lang="en-US" sz="1100" dirty="0" err="1">
                <a:solidFill>
                  <a:schemeClr val="tx1"/>
                </a:solidFill>
              </a:rPr>
              <a:t>Haberer</a:t>
            </a:r>
            <a:r>
              <a:rPr lang="en-US" sz="1100" dirty="0">
                <a:solidFill>
                  <a:schemeClr val="tx1"/>
                </a:solidFill>
              </a:rPr>
              <a:t> J, </a:t>
            </a:r>
            <a:r>
              <a:rPr lang="en-US" sz="1100" dirty="0" err="1">
                <a:solidFill>
                  <a:schemeClr val="tx1"/>
                </a:solidFill>
              </a:rPr>
              <a:t>Celum</a:t>
            </a:r>
            <a:r>
              <a:rPr lang="en-US" sz="1100" dirty="0">
                <a:solidFill>
                  <a:schemeClr val="tx1"/>
                </a:solidFill>
              </a:rPr>
              <a:t> C, </a:t>
            </a:r>
            <a:r>
              <a:rPr lang="en-US" sz="1100" dirty="0" err="1">
                <a:solidFill>
                  <a:schemeClr val="tx1"/>
                </a:solidFill>
              </a:rPr>
              <a:t>Mugo</a:t>
            </a:r>
            <a:r>
              <a:rPr lang="en-US" sz="1100" dirty="0">
                <a:solidFill>
                  <a:schemeClr val="tx1"/>
                </a:solidFill>
              </a:rPr>
              <a:t> N, Ware N, Cohen C, et al. Intimate partner violence and adherence to HIV pre-exposure prophylaxis (PrEP) in African women in HIV </a:t>
            </a:r>
            <a:r>
              <a:rPr lang="en-US" sz="1100" dirty="0" err="1">
                <a:solidFill>
                  <a:schemeClr val="tx1"/>
                </a:solidFill>
              </a:rPr>
              <a:t>serodiscordant</a:t>
            </a:r>
            <a:r>
              <a:rPr lang="en-US" sz="1100" dirty="0">
                <a:solidFill>
                  <a:schemeClr val="tx1"/>
                </a:solidFill>
              </a:rPr>
              <a:t> relationships: a prospective cohort study. J </a:t>
            </a:r>
            <a:r>
              <a:rPr lang="en-US" sz="1100" dirty="0" err="1">
                <a:solidFill>
                  <a:schemeClr val="tx1"/>
                </a:solidFill>
              </a:rPr>
              <a:t>Acquir</a:t>
            </a:r>
            <a:r>
              <a:rPr lang="en-US" sz="1100" dirty="0">
                <a:solidFill>
                  <a:schemeClr val="tx1"/>
                </a:solidFill>
              </a:rPr>
              <a:t> Immune </a:t>
            </a:r>
            <a:r>
              <a:rPr lang="en-US" sz="1100" dirty="0" err="1">
                <a:solidFill>
                  <a:schemeClr val="tx1"/>
                </a:solidFill>
              </a:rPr>
              <a:t>Defic</a:t>
            </a:r>
            <a:r>
              <a:rPr lang="en-US" sz="1100" dirty="0">
                <a:solidFill>
                  <a:schemeClr val="tx1"/>
                </a:solidFill>
              </a:rPr>
              <a:t> </a:t>
            </a:r>
            <a:r>
              <a:rPr lang="en-US" sz="1100" dirty="0" err="1">
                <a:solidFill>
                  <a:schemeClr val="tx1"/>
                </a:solidFill>
              </a:rPr>
              <a:t>Syndr</a:t>
            </a:r>
            <a:r>
              <a:rPr lang="en-US" sz="1100" dirty="0">
                <a:solidFill>
                  <a:schemeClr val="tx1"/>
                </a:solidFill>
              </a:rPr>
              <a:t>. 2016;73(3):313-22.</a:t>
            </a:r>
          </a:p>
          <a:p>
            <a:pPr lvl="0"/>
            <a:endParaRPr lang="en-US" i="1" dirty="0"/>
          </a:p>
        </p:txBody>
      </p:sp>
      <p:sp>
        <p:nvSpPr>
          <p:cNvPr id="3" name="Slide Image Placeholder 2">
            <a:extLst>
              <a:ext uri="{FF2B5EF4-FFF2-40B4-BE49-F238E27FC236}">
                <a16:creationId xmlns:a16="http://schemas.microsoft.com/office/drawing/2014/main" id="{7DA2E0AE-F705-4E13-92FE-4B839E898B32}"/>
              </a:ext>
            </a:extLst>
          </p:cNvPr>
          <p:cNvSpPr>
            <a:spLocks noGrp="1" noRot="1" noChangeAspect="1"/>
          </p:cNvSpPr>
          <p:nvPr>
            <p:ph type="sldImg"/>
          </p:nvPr>
        </p:nvSpPr>
        <p:spPr/>
      </p:sp>
      <p:sp>
        <p:nvSpPr>
          <p:cNvPr id="6" name="Slide Number Placeholder 3">
            <a:extLst>
              <a:ext uri="{FF2B5EF4-FFF2-40B4-BE49-F238E27FC236}">
                <a16:creationId xmlns:a16="http://schemas.microsoft.com/office/drawing/2014/main" id="{E75D4320-DC1E-48DF-A97A-27A99BCACF96}"/>
              </a:ext>
            </a:extLst>
          </p:cNvPr>
          <p:cNvSpPr>
            <a:spLocks noGrp="1"/>
          </p:cNvSpPr>
          <p:nvPr>
            <p:ph type="sldNum" sz="quarter" idx="5"/>
          </p:nvPr>
        </p:nvSpPr>
        <p:spPr>
          <a:xfrm>
            <a:off x="3884613" y="8685213"/>
            <a:ext cx="2971800" cy="458787"/>
          </a:xfrm>
        </p:spPr>
        <p:txBody>
          <a:bodyPr/>
          <a:lstStyle/>
          <a:p>
            <a:fld id="{8D8D3582-6D6B-438A-82FF-FE0768558734}" type="slidenum">
              <a:rPr lang="en-US" smtClean="0"/>
              <a:t>19</a:t>
            </a:fld>
            <a:endParaRPr lang="en-US" dirty="0"/>
          </a:p>
        </p:txBody>
      </p:sp>
      <p:sp>
        <p:nvSpPr>
          <p:cNvPr id="5" name="Footer Placeholder 5">
            <a:extLst>
              <a:ext uri="{FF2B5EF4-FFF2-40B4-BE49-F238E27FC236}">
                <a16:creationId xmlns:a16="http://schemas.microsoft.com/office/drawing/2014/main" id="{664E112D-89F7-446D-A3F9-E03FF103F2A5}"/>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91222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8D3582-6D6B-438A-82FF-FE0768558734}" type="slidenum">
              <a:rPr lang="en-US" smtClean="0"/>
              <a:t>2</a:t>
            </a:fld>
            <a:endParaRPr lang="en-US"/>
          </a:p>
        </p:txBody>
      </p:sp>
      <p:sp>
        <p:nvSpPr>
          <p:cNvPr id="5" name="Footer Placeholder 5">
            <a:extLst>
              <a:ext uri="{FF2B5EF4-FFF2-40B4-BE49-F238E27FC236}">
                <a16:creationId xmlns:a16="http://schemas.microsoft.com/office/drawing/2014/main" id="{8B4E89CD-3709-4A03-AA8B-81DBD167EAA5}"/>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83188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يعتبر عنف الشريك الحميم والعنف القائم على النوع الاجتماعي ليسا فقط قضايا ترتبط بالنساء والفتيات. نحن نعلم أن الفئات الرئيسية، بما في ذلك الرجال الذين يمارسون الجنس مع الرجال والعابرين جنسيًا، يعانون أيضًا من عبء غير متناسب من العنف. يمكن رؤية بعض هذه الإحصائيات هنا.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والأهم من ذلك، أن عنف الشريك الحميم يُرتكب أيضًا بشكل شائع ضد أفراد الفئات الرئيسية. وبينما نعتقد في كثير من الأحيان أن حدوث عنف الشريك الحميم يقع فقط في العلاقات بين الجنسين المتوافقين، تظهر الدراسات أن معدلات عنف الشريك الحميم أعلى في </a:t>
            </a:r>
            <a:r>
              <a:rPr lang="ar-LB" sz="1200" kern="1200" dirty="0">
                <a:solidFill>
                  <a:schemeClr val="tx1"/>
                </a:solidFill>
                <a:effectLst/>
                <a:latin typeface="+mn-lt"/>
                <a:ea typeface="+mn-ea"/>
                <a:cs typeface="+mn-cs"/>
              </a:rPr>
              <a:t>ال</a:t>
            </a:r>
            <a:r>
              <a:rPr lang="ar-MA" sz="1200" kern="1200" dirty="0">
                <a:solidFill>
                  <a:schemeClr val="tx1"/>
                </a:solidFill>
                <a:effectLst/>
                <a:latin typeface="+mn-lt"/>
                <a:ea typeface="+mn-ea"/>
                <a:cs typeface="+mn-cs"/>
              </a:rPr>
              <a:t>علاقات</a:t>
            </a:r>
            <a:r>
              <a:rPr lang="ar-LB" sz="1200" kern="1200" dirty="0">
                <a:solidFill>
                  <a:schemeClr val="tx1"/>
                </a:solidFill>
                <a:effectLst/>
                <a:latin typeface="+mn-lt"/>
                <a:ea typeface="+mn-ea"/>
                <a:cs typeface="+mn-cs"/>
              </a:rPr>
              <a:t> داخل مجتمع</a:t>
            </a:r>
            <a:r>
              <a:rPr lang="ar-LB" sz="1200" kern="1200" baseline="0" dirty="0">
                <a:solidFill>
                  <a:schemeClr val="tx1"/>
                </a:solidFill>
                <a:effectLst/>
                <a:latin typeface="+mn-lt"/>
                <a:ea typeface="+mn-ea"/>
                <a:cs typeface="+mn-cs"/>
              </a:rPr>
              <a:t> الميم</a:t>
            </a:r>
            <a:r>
              <a:rPr lang="ar-MA" sz="1200" kern="1200" dirty="0">
                <a:solidFill>
                  <a:schemeClr val="tx1"/>
                </a:solidFill>
                <a:effectLst/>
                <a:latin typeface="+mn-lt"/>
                <a:ea typeface="+mn-ea"/>
                <a:cs typeface="+mn-cs"/>
              </a:rPr>
              <a:t> مقارنة بالأزواج من جنسين مختلفين.</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مصدر</a:t>
            </a:r>
            <a:endParaRPr lang="fr-FR" sz="1200" kern="1200" dirty="0">
              <a:solidFill>
                <a:schemeClr val="tx1"/>
              </a:solidFill>
              <a:effectLst/>
              <a:latin typeface="+mn-lt"/>
              <a:ea typeface="+mn-ea"/>
              <a:cs typeface="+mn-cs"/>
            </a:endParaRPr>
          </a:p>
          <a:p>
            <a:pPr marL="228600" marR="0" indent="-228600" algn="r" defTabSz="914400" rtl="1" eaLnBrk="1" fontAlgn="auto" latinLnBrk="0" hangingPunct="1">
              <a:lnSpc>
                <a:spcPct val="100000"/>
              </a:lnSpc>
              <a:spcBef>
                <a:spcPts val="0"/>
              </a:spcBef>
              <a:spcAft>
                <a:spcPts val="0"/>
              </a:spcAft>
              <a:buClrTx/>
              <a:buSzTx/>
              <a:buFontTx/>
              <a:buAutoNum type="arabicPeriod"/>
              <a:tabLst/>
              <a:defRPr/>
            </a:pPr>
            <a:r>
              <a:rPr lang="fr-FR" sz="1200" kern="1200" dirty="0">
                <a:solidFill>
                  <a:schemeClr val="tx1"/>
                </a:solidFill>
                <a:effectLst/>
                <a:latin typeface="+mn-lt"/>
                <a:ea typeface="+mn-ea"/>
                <a:cs typeface="+mn-cs"/>
              </a:rPr>
              <a:t>Edwards K</a:t>
            </a:r>
            <a:r>
              <a:rPr lang="ar-MA"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Sylaska</a:t>
            </a:r>
            <a:r>
              <a:rPr lang="fr-FR" sz="1200" kern="1200" dirty="0">
                <a:solidFill>
                  <a:schemeClr val="tx1"/>
                </a:solidFill>
                <a:effectLst/>
                <a:latin typeface="+mn-lt"/>
                <a:ea typeface="+mn-ea"/>
                <a:cs typeface="+mn-cs"/>
              </a:rPr>
              <a:t> KM</a:t>
            </a:r>
            <a:r>
              <a:rPr lang="ar-MA"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Neal AM</a:t>
            </a:r>
            <a:r>
              <a:rPr lang="ar-MA" sz="1200" kern="1200" dirty="0">
                <a:solidFill>
                  <a:schemeClr val="tx1"/>
                </a:solidFill>
                <a:effectLst/>
                <a:latin typeface="+mn-lt"/>
                <a:ea typeface="+mn-ea"/>
                <a:cs typeface="+mn-cs"/>
              </a:rPr>
              <a:t>. عنف الشريك الحميم بين الأقليات الجنسية: مراجعة نقدية للأدبيات وجدول أعمال البحوث المستقبلية. علم نفس العنف. 2015؛ 5 (2): 112-121</a:t>
            </a:r>
            <a:r>
              <a:rPr lang="fr-FR" sz="1200" kern="1200" dirty="0">
                <a:solidFill>
                  <a:schemeClr val="tx1"/>
                </a:solidFill>
                <a:effectLst/>
                <a:latin typeface="+mn-lt"/>
                <a:ea typeface="+mn-ea"/>
                <a:cs typeface="+mn-cs"/>
              </a:rPr>
              <a:t> . </a:t>
            </a:r>
            <a:r>
              <a:rPr lang="ar-MA" sz="1200" kern="1200" dirty="0" err="1">
                <a:solidFill>
                  <a:schemeClr val="tx1"/>
                </a:solidFill>
                <a:effectLst/>
                <a:latin typeface="+mn-lt"/>
                <a:ea typeface="+mn-ea"/>
                <a:cs typeface="+mn-cs"/>
              </a:rPr>
              <a:t>إدواردز</a:t>
            </a:r>
            <a:r>
              <a:rPr lang="ar-MA" sz="1200" kern="1200" dirty="0">
                <a:solidFill>
                  <a:schemeClr val="tx1"/>
                </a:solidFill>
                <a:effectLst/>
                <a:latin typeface="+mn-lt"/>
                <a:ea typeface="+mn-ea"/>
                <a:cs typeface="+mn-cs"/>
              </a:rPr>
              <a:t> وآخرون. عنف الشريك الحميم بين الأقليات الجنسية: مراجعة نقدية للأدب وجدول الأعمال للبحوث المستقبلية. 2015.</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20</a:t>
            </a:fld>
            <a:endParaRPr lang="en-US"/>
          </a:p>
        </p:txBody>
      </p:sp>
      <p:sp>
        <p:nvSpPr>
          <p:cNvPr id="5" name="Footer Placeholder 5">
            <a:extLst>
              <a:ext uri="{FF2B5EF4-FFF2-40B4-BE49-F238E27FC236}">
                <a16:creationId xmlns:a16="http://schemas.microsoft.com/office/drawing/2014/main" id="{9307CEB6-DED8-4B46-9C8E-D24D82CD5EC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684713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للتفكير في هذا الأمر قليلاً، سنجري بعض الاختبارات السريعة.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السيناريو</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لاحظوا أن النص الأحمر في القصة يتماشى مع الإجابة باللون الأحمر؛ أي أن "شريكها يخبرها أنها لا قيمة لها ويهينها" وهذا ما يصف العنف العاطفي. يتوافق النص الأزرق مع الإجابة باللون الأزرق، بينما يتوافق النص الأرجواني مع الإجابة باللون ذاته.</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أي من أشكال العنف هذه يمكن أن يؤثر على خطر الإصابة بفيروس نقص المناعة البشرية بالنسبة لميريام؟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المشاركين كتابة إجابتهم في خانة الدردشة. اشرح أنه يمكنهم اختيار أحرف متعددة.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أن يجيب عدد من الأشخاص ويصفون سبب اختيارهم، انتقل إلى الشفافة الموالية.</a:t>
            </a:r>
            <a:endParaRPr lang="fr-FR" sz="1200" kern="1200" dirty="0">
              <a:solidFill>
                <a:schemeClr val="tx1"/>
              </a:solidFill>
              <a:effectLst/>
              <a:latin typeface="+mn-lt"/>
              <a:ea typeface="+mn-ea"/>
              <a:cs typeface="+mn-cs"/>
            </a:endParaRPr>
          </a:p>
          <a:p>
            <a:pPr marL="0" indent="0" algn="r">
              <a:buFont typeface="Arial" panose="020B0604020202020204" pitchFamily="34" charset="0"/>
              <a:buNone/>
            </a:pP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21</a:t>
            </a:fld>
            <a:endParaRPr lang="en-US"/>
          </a:p>
        </p:txBody>
      </p:sp>
      <p:sp>
        <p:nvSpPr>
          <p:cNvPr id="5" name="Footer Placeholder 5">
            <a:extLst>
              <a:ext uri="{FF2B5EF4-FFF2-40B4-BE49-F238E27FC236}">
                <a16:creationId xmlns:a16="http://schemas.microsoft.com/office/drawing/2014/main" id="{111996D9-55E5-4897-A5F9-E042986394C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761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كل هذه الأجوبة صحيحة. كل من هذه، في مسار محدد، يمكن أن يؤثر على خطر فيروس نقص المناعة البشرية لدى ميريام.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في الواقع، نرى من الأدبيات أن العنف الذي يحدث في الماضي يكون له أيضًا تأثير على خطر الإصابة بفيروس نقص المناعة البشرية. لذلك، على سبيل المثال، إذا كان لدي قبل عدة سنوات شريك مسيء عاطفيًا، فقد لا يزال لديّ تقدير متدني الذات ولا أعتقد أن صحتي وحياتي له</a:t>
            </a:r>
            <a:r>
              <a:rPr lang="ar-LB" sz="1200" kern="1200" dirty="0">
                <a:solidFill>
                  <a:schemeClr val="tx1"/>
                </a:solidFill>
                <a:effectLst/>
                <a:latin typeface="+mn-lt"/>
                <a:ea typeface="+mn-ea"/>
                <a:cs typeface="+mn-cs"/>
              </a:rPr>
              <a:t>م</a:t>
            </a:r>
            <a:r>
              <a:rPr lang="ar-MA" sz="1200" kern="1200" dirty="0">
                <a:solidFill>
                  <a:schemeClr val="tx1"/>
                </a:solidFill>
                <a:effectLst/>
                <a:latin typeface="+mn-lt"/>
                <a:ea typeface="+mn-ea"/>
                <a:cs typeface="+mn-cs"/>
              </a:rPr>
              <a:t>ا قيمة، مما قد يؤثر على استخدام الواقي الذكري.</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22</a:t>
            </a:fld>
            <a:endParaRPr lang="en-US"/>
          </a:p>
        </p:txBody>
      </p:sp>
      <p:sp>
        <p:nvSpPr>
          <p:cNvPr id="5" name="Footer Placeholder 5">
            <a:extLst>
              <a:ext uri="{FF2B5EF4-FFF2-40B4-BE49-F238E27FC236}">
                <a16:creationId xmlns:a16="http://schemas.microsoft.com/office/drawing/2014/main" id="{4E81F6B6-D387-4699-B811-D75DD43B6A2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16310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لنقم بتمرين آخر.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السيناريو</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النص الأرجواني يتوافق مع الإجابة باللون الأرجواني، والنص الأحمر يتوافق مع الإجابة باللون ذاته.</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أي من أشكال العنف التالية يمكن أن يؤثر على استخدام إليزابيث لخدمة فيروس نقص المناعة البشرية؟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المشاركين كتابة إجابتهم في الدردشة. اشرح أنه يمكنهم اختيار أحرف متعددة.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أن يجيب عدد من الأشخاص ويصفون سبب اختيارهم، انتقل إلى الشفافة التالية.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23</a:t>
            </a:fld>
            <a:endParaRPr lang="en-US"/>
          </a:p>
        </p:txBody>
      </p:sp>
      <p:sp>
        <p:nvSpPr>
          <p:cNvPr id="5" name="Footer Placeholder 5">
            <a:extLst>
              <a:ext uri="{FF2B5EF4-FFF2-40B4-BE49-F238E27FC236}">
                <a16:creationId xmlns:a16="http://schemas.microsoft.com/office/drawing/2014/main" id="{6F5E31A3-B062-47C7-8B3C-6C084AF38C9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495670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كلا الجوابين صحيحان. أثر كل من عنف الشريك وإساءة المعاملة من قبل عامل الرعاية الصحية على استخدام إليزابيث لخدمات فيروس نقص المناعة البشرية.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24</a:t>
            </a:fld>
            <a:endParaRPr lang="en-US"/>
          </a:p>
        </p:txBody>
      </p:sp>
      <p:sp>
        <p:nvSpPr>
          <p:cNvPr id="5" name="Footer Placeholder 5">
            <a:extLst>
              <a:ext uri="{FF2B5EF4-FFF2-40B4-BE49-F238E27FC236}">
                <a16:creationId xmlns:a16="http://schemas.microsoft.com/office/drawing/2014/main" id="{7AE7644F-8D79-4BBD-9C94-9FDCBFB7AE6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57966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أخيرًا، من المهم أن ندرك أننا نسأل عن العنف ونسعى للتصدي للعنف ليس فقط لأنه أمر منطقي نظرًا للعلاقة بين العنف القائم على النوع الاجتماعي وفيروس نقص المناعة البشرية، وليس فقط لأنه من المهم أخلاقياً ربط ضحايا العنف بالخدمات. نحن نقوم بذلك أيضًا لأنه أمر مطلوب.</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الإرشادات الموجودة على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25</a:t>
            </a:fld>
            <a:endParaRPr lang="en-US"/>
          </a:p>
        </p:txBody>
      </p:sp>
      <p:sp>
        <p:nvSpPr>
          <p:cNvPr id="5" name="Footer Placeholder 5">
            <a:extLst>
              <a:ext uri="{FF2B5EF4-FFF2-40B4-BE49-F238E27FC236}">
                <a16:creationId xmlns:a16="http://schemas.microsoft.com/office/drawing/2014/main" id="{5D075262-E384-470A-92BF-3BAC87385CF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764720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رأيتم في الشفافة الأخيرة أنه في بعض الاستراتيجيات، بما في ذلك اختبار المؤشر والعلاج الوقائي لما قبل التعرض، يجب أن يسأل المزود عن العنف.</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ومع ذلك، قبل أن يتمكن البرنامج من السؤال عن العنف - وبالتالي، قبل أن يتمكن من تنفيذ اختبار المؤشر أو توفير العلاج الوقائي لما قبل التعرض - يجب أن تكون العناصر الموضحة هنا في مكانها الصحيح. في حين أن مقدمي الخدمة ليسوا مسؤولين عن العديد من هذه الأمور (مثل تطوير إجراءات التشغيل الموحدة)، فمن المهم بالنسبة لكم أن تتعرفوا أنواع الدعم التي يجب أن تكون متاحة لكم أثناء مشاركتكم في هذا العمل المهم.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سيتم تغطية متطلبان بالتفصيل تم تمييزهما باللون الأحمر في الشفافة.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26</a:t>
            </a:fld>
            <a:endParaRPr lang="en-US"/>
          </a:p>
        </p:txBody>
      </p:sp>
      <p:sp>
        <p:nvSpPr>
          <p:cNvPr id="5" name="Footer Placeholder 5">
            <a:extLst>
              <a:ext uri="{FF2B5EF4-FFF2-40B4-BE49-F238E27FC236}">
                <a16:creationId xmlns:a16="http://schemas.microsoft.com/office/drawing/2014/main" id="{E6D99ED3-A9FD-49D1-A20F-86F3C64D3BB3}"/>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514873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نظرًا لأن هذا التدريب مصمم لمعالجة الثغرات الموجودة في برنامج </a:t>
            </a:r>
            <a:r>
              <a:rPr lang="en-US" sz="1200" kern="1200" dirty="0" err="1">
                <a:solidFill>
                  <a:schemeClr val="tx1"/>
                </a:solidFill>
                <a:effectLst/>
                <a:latin typeface="+mn-lt"/>
                <a:ea typeface="+mn-ea"/>
                <a:cs typeface="+mn-cs"/>
              </a:rPr>
              <a:t>REDCap</a:t>
            </a:r>
            <a:r>
              <a:rPr lang="ar-MA" sz="1200" kern="1200" dirty="0">
                <a:solidFill>
                  <a:schemeClr val="tx1"/>
                </a:solidFill>
                <a:effectLst/>
                <a:latin typeface="+mn-lt"/>
                <a:ea typeface="+mn-ea"/>
                <a:cs typeface="+mn-cs"/>
              </a:rPr>
              <a:t> ، نود مقارنة ما تطلبه استطلاع </a:t>
            </a:r>
            <a:r>
              <a:rPr lang="en-US" sz="1200" kern="1200" dirty="0" err="1">
                <a:solidFill>
                  <a:schemeClr val="tx1"/>
                </a:solidFill>
                <a:effectLst/>
                <a:latin typeface="+mn-lt"/>
                <a:ea typeface="+mn-ea"/>
                <a:cs typeface="+mn-cs"/>
              </a:rPr>
              <a:t>REDCap</a:t>
            </a:r>
            <a:r>
              <a:rPr lang="en-US"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من خطة بيبفار لاختبار المؤشر. في حين أن كل متطلب لا يتضمن على سؤال استطلاع </a:t>
            </a:r>
            <a:r>
              <a:rPr lang="en-US" sz="1200" kern="1200" dirty="0" err="1">
                <a:solidFill>
                  <a:schemeClr val="tx1"/>
                </a:solidFill>
                <a:effectLst/>
                <a:latin typeface="+mn-lt"/>
                <a:ea typeface="+mn-ea"/>
                <a:cs typeface="+mn-cs"/>
              </a:rPr>
              <a:t>REDCap</a:t>
            </a:r>
            <a:r>
              <a:rPr lang="ar-MA" sz="1200" kern="1200" dirty="0">
                <a:solidFill>
                  <a:schemeClr val="tx1"/>
                </a:solidFill>
                <a:effectLst/>
                <a:latin typeface="+mn-lt"/>
                <a:ea typeface="+mn-ea"/>
                <a:cs typeface="+mn-cs"/>
              </a:rPr>
              <a:t> خاص به، ينبغي أن يكون كل متطلب في مكانه قبل إجراء اختبار المؤشر.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ستكون هذه الشفافة، التي تركز على عنف الشريك الحميم، متاحة لمزيد من المراجعة. يمكنكم أيضًا مقارنتها بالثغرات المحددة في مرفقكم في استطلاع </a:t>
            </a:r>
            <a:r>
              <a:rPr lang="en-US" sz="1200" kern="1200" dirty="0" err="1">
                <a:solidFill>
                  <a:schemeClr val="tx1"/>
                </a:solidFill>
                <a:effectLst/>
                <a:latin typeface="+mn-lt"/>
                <a:ea typeface="+mn-ea"/>
                <a:cs typeface="+mn-cs"/>
              </a:rPr>
              <a:t>REDCap</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27</a:t>
            </a:fld>
            <a:endParaRPr lang="en-US"/>
          </a:p>
        </p:txBody>
      </p:sp>
      <p:sp>
        <p:nvSpPr>
          <p:cNvPr id="5" name="Footer Placeholder 5">
            <a:extLst>
              <a:ext uri="{FF2B5EF4-FFF2-40B4-BE49-F238E27FC236}">
                <a16:creationId xmlns:a16="http://schemas.microsoft.com/office/drawing/2014/main" id="{051D612F-5326-4B8A-BEC7-D862C4FB9B0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83984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تركز هذه الشريحة على الأحداث السلبية. مرة أخرى، يجب تلبية كل متطلب. حيث عدد من هذه المتطلبات مرتبطة ببعضها البعض. على سبيل المثال، يسأل السؤال 29 عن نظام لتتبع التقارير والتحقيق فيها. يتعلق هذا بالمطلب الذي ينص على أنه "يجب أن يكون المرضى على دراية بحقوقهم وآلياتهم لتقديم شكوى في حالة حدوث حدث ضار"، لأن نظام تتبع التقارير والتحقيق فيها يعتمد على الأشخاص الذين يعرفون هذا النظام وكيفية استخدامه.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مرة أخرى، يمكنكم مراجعة هذا بمزيد من التفصيل ومقارنته بنتائج برنامج </a:t>
            </a:r>
            <a:r>
              <a:rPr lang="en-US" sz="1200" kern="1200" dirty="0" err="1">
                <a:solidFill>
                  <a:schemeClr val="tx1"/>
                </a:solidFill>
                <a:effectLst/>
                <a:latin typeface="+mn-lt"/>
                <a:ea typeface="+mn-ea"/>
                <a:cs typeface="+mn-cs"/>
              </a:rPr>
              <a:t>REDCap</a:t>
            </a:r>
            <a:r>
              <a:rPr lang="ar-MA" sz="1200" kern="1200" dirty="0">
                <a:solidFill>
                  <a:schemeClr val="tx1"/>
                </a:solidFill>
                <a:effectLst/>
                <a:latin typeface="+mn-lt"/>
                <a:ea typeface="+mn-ea"/>
                <a:cs typeface="+mn-cs"/>
              </a:rPr>
              <a:t> بعد تدريب اليوم.</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28</a:t>
            </a:fld>
            <a:endParaRPr lang="en-US"/>
          </a:p>
        </p:txBody>
      </p:sp>
      <p:sp>
        <p:nvSpPr>
          <p:cNvPr id="5" name="Footer Placeholder 5">
            <a:extLst>
              <a:ext uri="{FF2B5EF4-FFF2-40B4-BE49-F238E27FC236}">
                <a16:creationId xmlns:a16="http://schemas.microsoft.com/office/drawing/2014/main" id="{3616A5AA-CAEB-4292-86FE-E6641DFA220B}"/>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700668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باختصار، بعد بدء التدريب الذي قمنا به معًا، ستكونون قريبين جدًا من تقديم اختبار مؤشر آمن وأخلاقي. الخطوتان اللتان تناولناهما، من قائمة بيبفار المكونة من 10، هما # 5 و # 10. أتطلع إلى تقديم الدعم لكم أثناء مراجعة النص الأخضر في هذا التدريب وبدء هذا التدريب، وإذا أمكن، التدريب الذي يركز على الأقران.</a:t>
            </a:r>
            <a:endParaRPr lang="fr-FR" sz="1200" kern="1200" dirty="0">
              <a:solidFill>
                <a:schemeClr val="tx1"/>
              </a:solidFill>
              <a:effectLst/>
              <a:latin typeface="+mn-lt"/>
              <a:ea typeface="+mn-ea"/>
              <a:cs typeface="+mn-cs"/>
            </a:endParaRPr>
          </a:p>
          <a:p>
            <a:pPr algn="r" rtl="1"/>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29</a:t>
            </a:fld>
            <a:endParaRPr lang="en-US"/>
          </a:p>
        </p:txBody>
      </p:sp>
      <p:sp>
        <p:nvSpPr>
          <p:cNvPr id="5" name="Footer Placeholder 5">
            <a:extLst>
              <a:ext uri="{FF2B5EF4-FFF2-40B4-BE49-F238E27FC236}">
                <a16:creationId xmlns:a16="http://schemas.microsoft.com/office/drawing/2014/main" id="{5367262C-C13A-4049-80A9-84A53CD42D8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79218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راجع الهدف في الشفافة.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3</a:t>
            </a:fld>
            <a:endParaRPr lang="en-US" dirty="0"/>
          </a:p>
        </p:txBody>
      </p:sp>
      <p:sp>
        <p:nvSpPr>
          <p:cNvPr id="5" name="Footer Placeholder 5">
            <a:extLst>
              <a:ext uri="{FF2B5EF4-FFF2-40B4-BE49-F238E27FC236}">
                <a16:creationId xmlns:a16="http://schemas.microsoft.com/office/drawing/2014/main" id="{75227FAA-ABE0-4428-9303-9953F33769A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21424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بعد أن فهمنا جميعًا المعلومات المرجعية، والتي تشرح "لماذا"، سننتقل إلى "كيف". يشرح هذا القسم المبادئ الأساسية التي ينبغي أن توجه أفعالنا عندما نسعى للرد على العنف. يمكن أن تساعد الاستجابة للعنف في منعه في المستقبل، ويشار إلى هذه المبادئ على أنها مبادئ أساسية لمنع العنف والاستجابة له.</a:t>
            </a:r>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30</a:t>
            </a:fld>
            <a:endParaRPr lang="en-US" dirty="0"/>
          </a:p>
        </p:txBody>
      </p:sp>
      <p:sp>
        <p:nvSpPr>
          <p:cNvPr id="5" name="Footer Placeholder 5">
            <a:extLst>
              <a:ext uri="{FF2B5EF4-FFF2-40B4-BE49-F238E27FC236}">
                <a16:creationId xmlns:a16="http://schemas.microsoft.com/office/drawing/2014/main" id="{465D9B8E-B89E-446C-A49B-7172510A89C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629767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راجع الهدف.</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31</a:t>
            </a:fld>
            <a:endParaRPr lang="en-US"/>
          </a:p>
        </p:txBody>
      </p:sp>
      <p:sp>
        <p:nvSpPr>
          <p:cNvPr id="5" name="Footer Placeholder 5">
            <a:extLst>
              <a:ext uri="{FF2B5EF4-FFF2-40B4-BE49-F238E27FC236}">
                <a16:creationId xmlns:a16="http://schemas.microsoft.com/office/drawing/2014/main" id="{4EDF5DD1-0192-4BDD-B4BA-2522F44C193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53658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هذه هي المبادئ الأربعة التي سنعمل بها. سنستعرض كل واحد بالتفصيل</a:t>
            </a:r>
            <a:endParaRPr lang="fr-FR" sz="1200" kern="1200" dirty="0">
              <a:solidFill>
                <a:schemeClr val="tx1"/>
              </a:solidFill>
              <a:effectLst/>
              <a:latin typeface="+mn-lt"/>
              <a:ea typeface="+mn-ea"/>
              <a:cs typeface="+mn-cs"/>
            </a:endParaRPr>
          </a:p>
          <a:p>
            <a:pPr marL="0" lvl="0" indent="0">
              <a:buFont typeface="Arial" panose="020B0604020202020204" pitchFamily="34" charset="0"/>
              <a:buNone/>
            </a:pPr>
            <a:endParaRPr lang="ar-L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32</a:t>
            </a:fld>
            <a:endParaRPr lang="en-US" dirty="0"/>
          </a:p>
        </p:txBody>
      </p:sp>
      <p:sp>
        <p:nvSpPr>
          <p:cNvPr id="5" name="Footer Placeholder 5">
            <a:extLst>
              <a:ext uri="{FF2B5EF4-FFF2-40B4-BE49-F238E27FC236}">
                <a16:creationId xmlns:a16="http://schemas.microsoft.com/office/drawing/2014/main" id="{94557BBB-6290-4599-8ECE-2310027F7EE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242583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أولاً، علينا أن "لا نسبب ضررًا". وهو أمر يعتبر ذي أهمية كبيرة عندما نفكر في الناجين من العنف، الذين يتواجدون في وضع هشاشة.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ماذا نعني بعبارة "لا تؤذي"؟، عدم التسبب في أي ضرر هي التفكير فيما إذا كان أي من أفعالك يمكن أن يضر بالشخص الذي تحاول مساعدته.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ومن الأمثلة المهمة جدًا على ذلك أنه لا ينبغي لنا إخبار الناجين بما ينبغي عليهم فعله. قد نعتقد أننا نعرف ما هو الأفضل للناجي، لكن الحقيقة هي أن الناجي هو الوحيد الذي يمكنه أن يقرر ما هو مناسب له / لها. ينبغي أن نفعل كل ما في وسعنا للتصرف وفقًا لرغبات الناجي</a:t>
            </a:r>
            <a:r>
              <a:rPr lang="ar-LB" sz="1200" kern="1200" dirty="0">
                <a:solidFill>
                  <a:schemeClr val="tx1"/>
                </a:solidFill>
                <a:effectLst/>
                <a:latin typeface="+mn-lt"/>
                <a:ea typeface="+mn-ea"/>
                <a:cs typeface="+mn-cs"/>
              </a:rPr>
              <a:t>/ة</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a:endParaRPr lang="ar-LB"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كذلك يعتبر الأمر مهمًا لأن الناجي</a:t>
            </a:r>
            <a:r>
              <a:rPr lang="ar-LB" sz="1200" kern="1200" dirty="0">
                <a:solidFill>
                  <a:schemeClr val="tx1"/>
                </a:solidFill>
                <a:effectLst/>
                <a:latin typeface="+mn-lt"/>
                <a:ea typeface="+mn-ea"/>
                <a:cs typeface="+mn-cs"/>
              </a:rPr>
              <a:t>/ة</a:t>
            </a:r>
            <a:r>
              <a:rPr lang="ar-MA" sz="1200" kern="1200" dirty="0">
                <a:solidFill>
                  <a:schemeClr val="tx1"/>
                </a:solidFill>
                <a:effectLst/>
                <a:latin typeface="+mn-lt"/>
                <a:ea typeface="+mn-ea"/>
                <a:cs typeface="+mn-cs"/>
              </a:rPr>
              <a:t> سيكون الشخص الذي يواجه عواقب أي إجراء يتم اتخاذه. إذا أخبرنا أحد الناجين بما يجب عليه فعله، فقد نعرضه للأذى عن طريق الخطأ.</a:t>
            </a:r>
            <a:endParaRPr lang="en-US" dirty="0"/>
          </a:p>
        </p:txBody>
      </p:sp>
      <p:sp>
        <p:nvSpPr>
          <p:cNvPr id="4" name="Slide Number Placeholder 3"/>
          <p:cNvSpPr>
            <a:spLocks noGrp="1"/>
          </p:cNvSpPr>
          <p:nvPr>
            <p:ph type="sldNum" sz="quarter" idx="10"/>
          </p:nvPr>
        </p:nvSpPr>
        <p:spPr/>
        <p:txBody>
          <a:bodyPr/>
          <a:lstStyle/>
          <a:p>
            <a:fld id="{A6F565A2-6E27-4723-9ED5-FDFCC5775F54}" type="slidenum">
              <a:rPr lang="en-US" smtClean="0"/>
              <a:pPr/>
              <a:t>33</a:t>
            </a:fld>
            <a:endParaRPr lang="en-US" dirty="0"/>
          </a:p>
        </p:txBody>
      </p:sp>
      <p:sp>
        <p:nvSpPr>
          <p:cNvPr id="7" name="Slide Image Placeholder 6">
            <a:extLst>
              <a:ext uri="{FF2B5EF4-FFF2-40B4-BE49-F238E27FC236}">
                <a16:creationId xmlns:a16="http://schemas.microsoft.com/office/drawing/2014/main" id="{7C16EBD9-263B-463B-A8F7-226AA27DF0BC}"/>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E33FEE5F-434F-423C-B689-01DE3E8036D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01736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011668"/>
            <a:ext cx="5486400" cy="4582376"/>
          </a:xfrm>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الآن نجري اختبارًا لمعرفة ما إذا كنا قد استوعبنا هذا المبدأ.</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مراجعة السيناريو؛ اطلب من جميع المشاركين كتابة إجاباتهم على السؤال في خانة الدردشة. اطلب من عدة أشخاص شرح اختيارهم.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لإظهار الإجابة الصحيحة.</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السبب في أن ج هي الإجابة الصحيحة الوحيدة لأن أ و ب و د يمكن أن تسبب جميعها ضررًا. ما هي بعض الأضرار التي يمكن أن تحدث إذا اضطر روبرت للذهاب إلى الشرطة؟ هل يمكننا التأكد من أن روبرت سيُعامل هناك بشكل لائق / باحترام؟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لم يقم أحد بالإشارة إلى ذلك، اذكر أن المثلية الجنسية قد تكون غير قانونية أو قد تكون هناك مستويات عالية من التمييز، أو كليهما. هذا يعني أن الضابط في الواقع يعيد  روبرت إلى وضع الضحية مرة أخرى. حتى لو تعلق الأمر بامرأة تطلب الدعم، فلا يجب أن نجبر أحدًا على الذهاب إلى الشرطة. قد يكون لديهم سبب وجيه جدًا لعدم القيام بذلك، مثل معرفة أن مثل هذا التقرير سيعود إلى المعتدي، مما يعرضهم لخطر أكبر.</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ما هي بعض الأضرار التي يمكن أن تأتي من الإجابة 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لم يجب أحد، اذكر أن الأمر يتعلق بمشاركة معلوماته السرية مع الآخرين، مما ينتهك حقوقه كعميل.</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ما هي بعض الأضرار التي يمكن أن تأتي من الإجابة د؟</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لم يذكر أحد الإجابة، أشر إلى أن إخبار شريك روبرت بأن أحد شركائه الجنسيين مصاب بفيروس نقص المناعة البشرية قد يتسبب في أن يصبح الشريك أكثر عنفًا تجاه روبرت. إذا لم يقدم روبرت الإذن بالاتصال بشريكه، فسيؤدي ذلك أيضًا إلى انتهاك حقه في تقرير ما إذا كان سيشارك في اختبار المؤشر.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a:endParaRPr lang="en-US" sz="1100" i="1" dirty="0"/>
          </a:p>
        </p:txBody>
      </p:sp>
      <p:sp>
        <p:nvSpPr>
          <p:cNvPr id="4" name="Slide Number Placeholder 3"/>
          <p:cNvSpPr>
            <a:spLocks noGrp="1"/>
          </p:cNvSpPr>
          <p:nvPr>
            <p:ph type="sldNum" sz="quarter" idx="10"/>
          </p:nvPr>
        </p:nvSpPr>
        <p:spPr/>
        <p:txBody>
          <a:bodyPr/>
          <a:lstStyle/>
          <a:p>
            <a:fld id="{44DF0258-FF47-43C5-B24B-41F72246503A}" type="slidenum">
              <a:rPr lang="en-US" smtClean="0"/>
              <a:pPr/>
              <a:t>34</a:t>
            </a:fld>
            <a:endParaRPr lang="en-US" dirty="0"/>
          </a:p>
        </p:txBody>
      </p:sp>
      <p:sp>
        <p:nvSpPr>
          <p:cNvPr id="7" name="Slide Image Placeholder 6">
            <a:extLst>
              <a:ext uri="{FF2B5EF4-FFF2-40B4-BE49-F238E27FC236}">
                <a16:creationId xmlns:a16="http://schemas.microsoft.com/office/drawing/2014/main" id="{4FF24959-1C96-4B1A-90EC-803ADA104C03}"/>
              </a:ext>
            </a:extLst>
          </p:cNvPr>
          <p:cNvSpPr>
            <a:spLocks noGrp="1" noRot="1" noChangeAspect="1"/>
          </p:cNvSpPr>
          <p:nvPr>
            <p:ph type="sldImg"/>
          </p:nvPr>
        </p:nvSpPr>
        <p:spPr>
          <a:xfrm>
            <a:off x="685800" y="738188"/>
            <a:ext cx="5486400" cy="3086100"/>
          </a:xfrm>
        </p:spPr>
      </p:sp>
      <p:sp>
        <p:nvSpPr>
          <p:cNvPr id="5" name="Footer Placeholder 5">
            <a:extLst>
              <a:ext uri="{FF2B5EF4-FFF2-40B4-BE49-F238E27FC236}">
                <a16:creationId xmlns:a16="http://schemas.microsoft.com/office/drawing/2014/main" id="{0F911B68-D191-4307-945C-5AD133FDFE5B}"/>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61110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يتعلق المبدأ الثاني بتعزيز حقوق الإنسان. وهذا يعني اعتناق الاعتقاد بأن للناس الحق في العيش بدون عنف والحق في الحصول على  المعلومات والاحترام والكرامة. هذا المبدأ مناسب عندما تتواصل مع أفراد  الفئات الرئيسية، لا سيما إذا تم القبض على شخص ما.</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يٌقصد بهذا المبدأ أن:</a:t>
            </a:r>
            <a:endParaRPr lang="fr-FR"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_</a:t>
            </a:r>
            <a:r>
              <a:rPr lang="ar-LB" sz="1200" kern="1200" baseline="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ينبغي تقديم الخدمات للضحايا من الفئات الرئيسية دون تمييز</a:t>
            </a:r>
            <a:endParaRPr lang="fr-FR"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_</a:t>
            </a:r>
            <a:r>
              <a:rPr lang="ar-MA" sz="1200" kern="1200" dirty="0">
                <a:solidFill>
                  <a:schemeClr val="tx1"/>
                </a:solidFill>
                <a:effectLst/>
                <a:latin typeface="+mn-lt"/>
                <a:ea typeface="+mn-ea"/>
                <a:cs typeface="+mn-cs"/>
              </a:rPr>
              <a:t>أن لا تحاول "إنقاذ أفراد الفئات الرئيسية من أنفسهم"، من خلال نزع حقهم في اتخاذ قرارات بشأن حياتهم. لأن بذلك لا يصبح الأمر مقاربة قائمة على حقوق الإنسان وغالبًا ما يتسبب ذلك في ضرر.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على سبيل المثال، يمكن أن يسبب العلاج الإصلاحي - الذي يسعى إلى تغيير التوجه الجنسي أو الهوية الجنسية لشخص ما - صدمة نفسية ولا ينصح به علماء النفس. وقد يعني إخبار شخص بترك العمل بالجنس أن يتوقف ببساطة عن القدوم إليك للحصول على الرعاية الصحية، وغالبًا ما تكون مراكز العلاج لمستخدمي المخدرات عن طريق الحقن أماكن للتعذيب والسخرة - وليس إعادة تأهيل.</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F6A6F5-C05B-44BE-A855-78A385532D70}" type="slidenum">
              <a:rPr lang="en-US" smtClean="0"/>
              <a:pPr/>
              <a:t>35</a:t>
            </a:fld>
            <a:endParaRPr lang="en-US" dirty="0"/>
          </a:p>
        </p:txBody>
      </p:sp>
      <p:sp>
        <p:nvSpPr>
          <p:cNvPr id="7" name="Slide Image Placeholder 6">
            <a:extLst>
              <a:ext uri="{FF2B5EF4-FFF2-40B4-BE49-F238E27FC236}">
                <a16:creationId xmlns:a16="http://schemas.microsoft.com/office/drawing/2014/main" id="{17E5B144-00AC-49E1-ACA3-09459D8FC26C}"/>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6840A997-5C2B-424D-901B-C8D12DD8358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848486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مراجعة السيناريو؛ اطلب من جميع المشاركين كتابة إجاباتهم على السؤال في خانة الدردشة. اطلب من عدة أشخاص شرح اختيارهم.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لإظهار الإجابة الصحيحة.</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في هذه الحالة، واحد فقط من هذه الأفعال يعزز حقوق ماري الإنسانية: الإجابة ب.</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وتعتبر الإجابة (أ) خاطئة لأنه يتم إلقاء اللوم عليها بسبب الخطأ الذي لحق بها وهو ما يؤذي أيضا. كذلك الإجابة ج خاطئة، لأنه قيل لها أنه ستُمنح حقها في الرعاية الصحية بشرط تخليها عن حقها في تقرير ما يجب فعله بجسدها.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كما أوضح المبدأ، يجب ألا نقول أبدًا لفرد من الفئات الرئيسية بالتوقف عن العمل في الجنس أو التوقف عن ممارسة الجنس مع الرجال أو التوقف عن ارتداء الملابس بما يتماشى مع هويتهم الجنسية لتجنب العنف. فالجميع يستحق تلقي الخدمات بعد التعرض للعنف.</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36</a:t>
            </a:fld>
            <a:endParaRPr lang="en-US" dirty="0"/>
          </a:p>
        </p:txBody>
      </p:sp>
      <p:sp>
        <p:nvSpPr>
          <p:cNvPr id="5" name="Footer Placeholder 5">
            <a:extLst>
              <a:ext uri="{FF2B5EF4-FFF2-40B4-BE49-F238E27FC236}">
                <a16:creationId xmlns:a16="http://schemas.microsoft.com/office/drawing/2014/main" id="{F012F26C-B1C1-458F-9258-1E4BE3D29A3F}"/>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897352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المبدأ الثالث</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النقطة الأخيرة هنا مهمة بشكل خاص. غالبًا ما نعتقد، بصفتنا عاملين في الرعاية الصحية، أننا نعرف ما هو الأفضل لعملائنا. لكن في حالة العنف، لا يمكننا أن نعرف. حتى لو بدا الحل بسيطًا - مثلاً، قد تعتقد أنه من الواضح أن العميل ينبغي أن يتخلص من علاقة عنيفة - فهذا ليس هو الحال. قد لا يعتمد العميل فقط على شريكه في الغذاء والسكن ورعاية الأطفال والتعليم؛ كذلك يعتبر حقيقة أن أخطر وقت في علاقة مسيئة هو عندما تحاول الضحية المغادرة. هذا هو الوقت الذي من المرجح أن يقتل فيه الجاني شريكه. لذلك لا ينبغي أن نقدم النصح، بدلاً من ذلك نحتاج إلى تقديم خيارات ثم دعم قرار الضحية.</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37</a:t>
            </a:fld>
            <a:endParaRPr lang="en-US"/>
          </a:p>
        </p:txBody>
      </p:sp>
      <p:sp>
        <p:nvSpPr>
          <p:cNvPr id="5" name="Footer Placeholder 5">
            <a:extLst>
              <a:ext uri="{FF2B5EF4-FFF2-40B4-BE49-F238E27FC236}">
                <a16:creationId xmlns:a16="http://schemas.microsoft.com/office/drawing/2014/main" id="{F19EFB03-790E-4C77-A0D9-F625A1A965B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547638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gn="r" rtl="1"/>
            <a:r>
              <a:rPr lang="ar-MA" sz="1200" kern="1200" dirty="0">
                <a:solidFill>
                  <a:schemeClr val="tx1"/>
                </a:solidFill>
                <a:effectLst/>
                <a:latin typeface="+mn-lt"/>
                <a:ea typeface="+mn-ea"/>
                <a:cs typeface="+mn-cs"/>
              </a:rPr>
              <a:t>مراجعة السيناريو؛ اطلب من جميع المشاركين كتابة إجاباتهم على السؤال في خانة الدردشة. اطلب من عدة أشخاص شرح اختيارهم للإجابة.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Arial" panose="020B0604020202020204" pitchFamily="34" charset="0"/>
                <a:ea typeface="+mn-ea"/>
                <a:cs typeface="Arial" panose="020B0604020202020204" pitchFamily="34" charset="0"/>
              </a:rPr>
              <a:t>تقدم بالشفافة لإظهار الإجابة الصحيحة</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في هذه الحالة، مرة أخرى، إجابة واحدة فقط تتماشى مع المبدأ.</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في حين تعتبر الإجابة </a:t>
            </a:r>
            <a:r>
              <a:rPr lang="ar-LB" sz="1200" kern="1200" dirty="0">
                <a:solidFill>
                  <a:schemeClr val="tx1"/>
                </a:solidFill>
                <a:effectLst/>
                <a:latin typeface="+mn-lt"/>
                <a:ea typeface="+mn-ea"/>
                <a:cs typeface="+mn-cs"/>
              </a:rPr>
              <a:t>(</a:t>
            </a:r>
            <a:r>
              <a:rPr lang="ar-MA" sz="1200" b="1" kern="1200" dirty="0">
                <a:solidFill>
                  <a:schemeClr val="tx1"/>
                </a:solidFill>
                <a:effectLst/>
                <a:latin typeface="+mn-lt"/>
                <a:ea typeface="+mn-ea"/>
                <a:cs typeface="+mn-cs"/>
              </a:rPr>
              <a:t>أ</a:t>
            </a:r>
            <a:r>
              <a:rPr lang="ar-LB" sz="1200" b="1" kern="1200" dirty="0">
                <a:solidFill>
                  <a:schemeClr val="tx1"/>
                </a:solidFill>
                <a:effectLst/>
                <a:latin typeface="+mn-lt"/>
                <a:ea typeface="+mn-ea"/>
                <a:cs typeface="+mn-cs"/>
              </a:rPr>
              <a:t>)</a:t>
            </a:r>
            <a:r>
              <a:rPr lang="ar-MA" sz="1200" kern="1200" dirty="0">
                <a:solidFill>
                  <a:schemeClr val="tx1"/>
                </a:solidFill>
                <a:effectLst/>
                <a:latin typeface="+mn-lt"/>
                <a:ea typeface="+mn-ea"/>
                <a:cs typeface="+mn-cs"/>
              </a:rPr>
              <a:t> سوى خطوة أولى، إلا أنها تفتح الباب لخطوات أخرى قادمة. قد تشمل تلك الخطوات الأخرى توفير اختبار فيروس نقص المناعة البشرية و العلاج الوقائي. لكن لا ينبغي إجبارهم.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ما هي الكلمة الوحيدة في الإجابتين (</a:t>
            </a:r>
            <a:r>
              <a:rPr lang="ar-MA" sz="1200" b="1" kern="1200" dirty="0">
                <a:solidFill>
                  <a:schemeClr val="tx1"/>
                </a:solidFill>
                <a:effectLst/>
                <a:latin typeface="+mn-lt"/>
                <a:ea typeface="+mn-ea"/>
                <a:cs typeface="+mn-cs"/>
              </a:rPr>
              <a:t>ب</a:t>
            </a:r>
            <a:r>
              <a:rPr lang="ar-MA" sz="1200" kern="1200" dirty="0">
                <a:solidFill>
                  <a:schemeClr val="tx1"/>
                </a:solidFill>
                <a:effectLst/>
                <a:latin typeface="+mn-lt"/>
                <a:ea typeface="+mn-ea"/>
                <a:cs typeface="+mn-cs"/>
              </a:rPr>
              <a:t>) و (</a:t>
            </a:r>
            <a:r>
              <a:rPr lang="ar-MA" sz="1200" b="1" kern="1200" dirty="0">
                <a:solidFill>
                  <a:schemeClr val="tx1"/>
                </a:solidFill>
                <a:effectLst/>
                <a:latin typeface="+mn-lt"/>
                <a:ea typeface="+mn-ea"/>
                <a:cs typeface="+mn-cs"/>
              </a:rPr>
              <a:t>ج</a:t>
            </a:r>
            <a:r>
              <a:rPr lang="ar-MA" sz="1200" kern="1200" dirty="0">
                <a:solidFill>
                  <a:schemeClr val="tx1"/>
                </a:solidFill>
                <a:effectLst/>
                <a:latin typeface="+mn-lt"/>
                <a:ea typeface="+mn-ea"/>
                <a:cs typeface="+mn-cs"/>
              </a:rPr>
              <a:t>) التي تجعلهما خاطئتين؟</a:t>
            </a:r>
            <a:endParaRPr lang="fr-FR" sz="1200" kern="1200" dirty="0">
              <a:solidFill>
                <a:schemeClr val="tx1"/>
              </a:solidFill>
              <a:effectLst/>
              <a:latin typeface="+mn-lt"/>
              <a:ea typeface="+mn-ea"/>
              <a:cs typeface="+mn-cs"/>
            </a:endParaRPr>
          </a:p>
          <a:p>
            <a:pPr algn="r" rtl="1"/>
            <a:endParaRPr lang="ar-LB"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الكلمة هي "يجب". إذا وجدت نفسك تخبر ضحية أنه يجب عليه، أو ينبغي عليه، أو يتوجب عليه، فاعلم أنك تفعل ذلك بشكل خاطئ. فما نريده هو إعادة السيطرة ليد الضحية. عندما يرتكب العنف ضد شخص ما، فإنه يسلبه سيطرته. إن إعطاء الأشخاص خيارات ودعم اختياراتهم هو ما يعيد لهم السيطرة ويساعدهم على البدء في المضي قدمًا بطريقة إيجابية.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38</a:t>
            </a:fld>
            <a:endParaRPr lang="en-US"/>
          </a:p>
        </p:txBody>
      </p:sp>
      <p:sp>
        <p:nvSpPr>
          <p:cNvPr id="5" name="Footer Placeholder 5">
            <a:extLst>
              <a:ext uri="{FF2B5EF4-FFF2-40B4-BE49-F238E27FC236}">
                <a16:creationId xmlns:a16="http://schemas.microsoft.com/office/drawing/2014/main" id="{F244BE9D-3526-4AE2-AC9A-C6CC5E6812F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08450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يتعلق المبدأ الرابع بأننا يجب أن نعطي الأولوية باستمرار وأن نلتزم بالخصوصية والسرية والموافقة المستنيرة. ويعتبر كل ما سبق أساسي لسلامة مستخدمي الخدمة. وقد نعرض سلامة الضحية للخطر إذا شاركنا المعلومات الحساسة مع الشركاء أو أفراد الأسرة أو الأصدقاء دون موافقة الضحية.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يتضمن ذلك عدم مشاركة معلومات مستخدم الخدمة مع العاملين الآخرين في مجال الرعاية الصحية داخل المؤسسة الخاصة أو داخل شبكة الإحالة دون موافقة صريحة من الضحية. وكما هو موضح بالشفافة، يجب أن تتحكم السياسات الواضحة في أي مشاركة للمعلومات.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أن يؤدي خرق السرية بشأن الاغتصاب أو حالة فيروس نقص المناعة البشرية أو الميول الجنسي أو الهوية الجنسية أو العمل بالجنس أو استخدام المخدرات أو تاريخ من الاعتداء الجنسي، إلى تعريض الضحايا لخطر المزيد من العنف العاطفي والجسدي والجنسي. </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مراجعة محتوى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3EBE9A-FCE8-42AC-A6A7-1FC1EFE97FEB}" type="slidenum">
              <a:rPr lang="en-US" smtClean="0"/>
              <a:pPr/>
              <a:t>39</a:t>
            </a:fld>
            <a:endParaRPr lang="en-US" dirty="0"/>
          </a:p>
        </p:txBody>
      </p:sp>
      <p:sp>
        <p:nvSpPr>
          <p:cNvPr id="6" name="Slide Image Placeholder 5">
            <a:extLst>
              <a:ext uri="{FF2B5EF4-FFF2-40B4-BE49-F238E27FC236}">
                <a16:creationId xmlns:a16="http://schemas.microsoft.com/office/drawing/2014/main" id="{CF8D1827-C501-44BD-BCAC-71AF3CB1A824}"/>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EF69E9B6-CEA9-423A-B83B-E72027B2227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31662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شاركوا من فضلكم اسمكم وبلدكم وأمرًا تأملون في تحقيقه أثناء التدريب</a:t>
            </a:r>
            <a:endParaRPr lang="fr-FR" sz="1200" kern="1200" dirty="0">
              <a:solidFill>
                <a:schemeClr val="tx1"/>
              </a:solidFill>
              <a:effectLst/>
              <a:latin typeface="+mn-lt"/>
              <a:ea typeface="+mn-ea"/>
              <a:cs typeface="+mn-cs"/>
            </a:endParaRPr>
          </a:p>
          <a:p>
            <a:endParaRPr lang="en-US" b="0" dirty="0"/>
          </a:p>
          <a:p>
            <a:endParaRPr lang="en-US" b="0" dirty="0"/>
          </a:p>
          <a:p>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4</a:t>
            </a:fld>
            <a:endParaRPr lang="en-US"/>
          </a:p>
        </p:txBody>
      </p:sp>
      <p:sp>
        <p:nvSpPr>
          <p:cNvPr id="5" name="Footer Placeholder 5">
            <a:extLst>
              <a:ext uri="{FF2B5EF4-FFF2-40B4-BE49-F238E27FC236}">
                <a16:creationId xmlns:a16="http://schemas.microsoft.com/office/drawing/2014/main" id="{45CB5701-1976-4A34-BC5F-BC573D61FAD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124467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دعنا نفصل بعض هذه المصطلحات بشكل أكبر. نحن جميعًا على دراية بالسرية، لكنني أريد التأكيد على أنه لا ينبغي أبدًا مشاركة المعلومات حول تجربة العميل للعنف ما لم يوافق هذا العميل / يطلب مشاركتها.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40</a:t>
            </a:fld>
            <a:endParaRPr lang="en-US" dirty="0"/>
          </a:p>
        </p:txBody>
      </p:sp>
      <p:sp>
        <p:nvSpPr>
          <p:cNvPr id="5" name="Footer Placeholder 5">
            <a:extLst>
              <a:ext uri="{FF2B5EF4-FFF2-40B4-BE49-F238E27FC236}">
                <a16:creationId xmlns:a16="http://schemas.microsoft.com/office/drawing/2014/main" id="{D0BEF96A-2133-436C-80BC-C93791008B07}"/>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02926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117522"/>
            <a:ext cx="5486400" cy="3600450"/>
          </a:xfrm>
        </p:spPr>
        <p:txBody>
          <a:bodyPr/>
          <a:lstStyle/>
          <a:p>
            <a:pPr algn="r" rtl="1"/>
            <a:r>
              <a:rPr lang="ar-MA" sz="1200" kern="1200" dirty="0">
                <a:solidFill>
                  <a:schemeClr val="tx1"/>
                </a:solidFill>
                <a:effectLst/>
                <a:latin typeface="+mn-lt"/>
                <a:ea typeface="+mn-ea"/>
                <a:cs typeface="+mn-cs"/>
              </a:rPr>
              <a:t>مراجعة السيناريو؛ اطلب من جميع المشاركين كتابة إجاباتهم على السؤال في خانة الدردشة. اطلب من عدة أشخاص شرح اختيارهم للإجابة.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لإظهار الإجابة.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لم تظهر الفكرة أثناء المناقشة، فشارك المعلومات أدناه.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الإجابة </a:t>
            </a:r>
            <a:r>
              <a:rPr lang="ar-MA" sz="1200" b="1" kern="1200" dirty="0">
                <a:solidFill>
                  <a:schemeClr val="tx1"/>
                </a:solidFill>
                <a:effectLst/>
                <a:latin typeface="+mn-lt"/>
                <a:ea typeface="+mn-ea"/>
                <a:cs typeface="+mn-cs"/>
              </a:rPr>
              <a:t>ب</a:t>
            </a:r>
            <a:r>
              <a:rPr lang="ar-MA" sz="1200" kern="1200" dirty="0">
                <a:solidFill>
                  <a:schemeClr val="tx1"/>
                </a:solidFill>
                <a:effectLst/>
                <a:latin typeface="+mn-lt"/>
                <a:ea typeface="+mn-ea"/>
                <a:cs typeface="+mn-cs"/>
              </a:rPr>
              <a:t> خطأ لأن إخبار الموظفين الآخرين يعد انتهاكًا للسرية. كذلك الإجابة </a:t>
            </a:r>
            <a:r>
              <a:rPr lang="ar-MA" sz="1200" b="1" kern="1200" dirty="0">
                <a:solidFill>
                  <a:schemeClr val="tx1"/>
                </a:solidFill>
                <a:effectLst/>
                <a:latin typeface="+mn-lt"/>
                <a:ea typeface="+mn-ea"/>
                <a:cs typeface="+mn-cs"/>
              </a:rPr>
              <a:t>ج</a:t>
            </a:r>
            <a:r>
              <a:rPr lang="ar-MA" sz="1200" kern="1200" dirty="0">
                <a:solidFill>
                  <a:schemeClr val="tx1"/>
                </a:solidFill>
                <a:effectLst/>
                <a:latin typeface="+mn-lt"/>
                <a:ea typeface="+mn-ea"/>
                <a:cs typeface="+mn-cs"/>
              </a:rPr>
              <a:t> خطأ لأن التحدث إلى إدغار يجعله يعرف أن بيتر يشارك معلومات حول علاقتهما. ويعد هذا الأمر انتهاكًا مباشرًا للسرية ويمكن أن يتسبب أيضًا في ضرر لبيتر. كما نتذكر من النشاط الأول حول ما يمكن أن نشاركه مع الطبيب، لأن من بين الأمور التي تجعلنا نشعر براحة أكبر هو معرفة أن الطبيب لن يشارك معلوماتنا مع أي شخص آخر.</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F6A6F5-C05B-44BE-A855-78A385532D70}" type="slidenum">
              <a:rPr lang="en-US" smtClean="0"/>
              <a:t>41</a:t>
            </a:fld>
            <a:endParaRPr lang="en-US" dirty="0"/>
          </a:p>
        </p:txBody>
      </p:sp>
      <p:sp>
        <p:nvSpPr>
          <p:cNvPr id="5" name="Footer Placeholder 5">
            <a:extLst>
              <a:ext uri="{FF2B5EF4-FFF2-40B4-BE49-F238E27FC236}">
                <a16:creationId xmlns:a16="http://schemas.microsoft.com/office/drawing/2014/main" id="{6B2134CF-86C7-479F-AD75-A47C194BE9F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971290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نطلع على مجموعة أخرى من المصطلحات.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ما هي الموافقة؟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اقبل الردود من عدة مشاركين ثم تقدم بالشفافة لإظهار الإجابة الصحيحة.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لكشف السؤال الموالي.</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كيف تختلف الموافقة المستنيرة؟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نرى أن الموافقة المستنيرة لا يمكن أن تكون إلا إذا كان الشخص يُدرك تمامًا ما يوافق عليه.</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42</a:t>
            </a:fld>
            <a:endParaRPr lang="en-US" dirty="0"/>
          </a:p>
        </p:txBody>
      </p:sp>
      <p:sp>
        <p:nvSpPr>
          <p:cNvPr id="5" name="Footer Placeholder 5">
            <a:extLst>
              <a:ext uri="{FF2B5EF4-FFF2-40B4-BE49-F238E27FC236}">
                <a16:creationId xmlns:a16="http://schemas.microsoft.com/office/drawing/2014/main" id="{40117BDD-2E3E-4AC5-AAEE-C3AD04B3A6C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772755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75611"/>
            <a:ext cx="5486400" cy="4832861"/>
          </a:xfrm>
        </p:spPr>
        <p:txBody>
          <a:bodyPr>
            <a:normAutofit/>
          </a:bodyPr>
          <a:lstStyle/>
          <a:p>
            <a:pPr algn="r" rtl="1"/>
            <a:r>
              <a:rPr lang="ar-MA" sz="1200" kern="1200" dirty="0">
                <a:solidFill>
                  <a:schemeClr val="tx1"/>
                </a:solidFill>
                <a:effectLst/>
                <a:latin typeface="+mn-lt"/>
                <a:ea typeface="+mn-ea"/>
                <a:cs typeface="+mn-cs"/>
              </a:rPr>
              <a:t>مراجعة التصريحات. اطلب من جميع المشاركين كتابة إجاباتهم على السؤال في خانة الدردشة. اطلب من عدة أشخاص شرح اختيارهم للإجابة.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لإظهار الإجابة الصحيحة.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هنا نرى أن الإجابة </a:t>
            </a:r>
            <a:r>
              <a:rPr lang="ar-MA" sz="1200" b="1" kern="1200" dirty="0">
                <a:solidFill>
                  <a:schemeClr val="tx1"/>
                </a:solidFill>
                <a:effectLst/>
                <a:latin typeface="+mn-lt"/>
                <a:ea typeface="+mn-ea"/>
                <a:cs typeface="+mn-cs"/>
              </a:rPr>
              <a:t>ب</a:t>
            </a:r>
            <a:r>
              <a:rPr lang="ar-MA" sz="1200" kern="1200" dirty="0">
                <a:solidFill>
                  <a:schemeClr val="tx1"/>
                </a:solidFill>
                <a:effectLst/>
                <a:latin typeface="+mn-lt"/>
                <a:ea typeface="+mn-ea"/>
                <a:cs typeface="+mn-cs"/>
              </a:rPr>
              <a:t> فقط هي التي تعطي الشخص المعلومات التي يحتاجها لاتخاذ قرار مستنير. بالإضافة إلى السماح للشخص بالاختيار المستنير. لماذا من الجيد التطرق للآثار الجانبية قبل أن يبدأ شخص ما العلاج الوق</a:t>
            </a:r>
            <a:r>
              <a:rPr lang="ar-LB" sz="1200" kern="1200" dirty="0">
                <a:solidFill>
                  <a:schemeClr val="tx1"/>
                </a:solidFill>
                <a:effectLst/>
                <a:latin typeface="+mn-lt"/>
                <a:ea typeface="+mn-ea"/>
                <a:cs typeface="+mn-cs"/>
              </a:rPr>
              <a:t>ا</a:t>
            </a:r>
            <a:r>
              <a:rPr lang="ar-MA" sz="1200" kern="1200" dirty="0" err="1">
                <a:solidFill>
                  <a:schemeClr val="tx1"/>
                </a:solidFill>
                <a:effectLst/>
                <a:latin typeface="+mn-lt"/>
                <a:ea typeface="+mn-ea"/>
                <a:cs typeface="+mn-cs"/>
              </a:rPr>
              <a:t>ئي</a:t>
            </a:r>
            <a:r>
              <a:rPr lang="ar-MA" sz="1200" kern="1200" dirty="0">
                <a:solidFill>
                  <a:schemeClr val="tx1"/>
                </a:solidFill>
                <a:effectLst/>
                <a:latin typeface="+mn-lt"/>
                <a:ea typeface="+mn-ea"/>
                <a:cs typeface="+mn-cs"/>
              </a:rPr>
              <a:t> لما بعد التعرض.</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اسمح للمشاركين بالإجابة.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إنه أمر مهم لأن معرفة الآثار الجانبية مسبقًا يزيد من احتمالية أن يكمل الشخص بالفعل 28 يومًا من أخذ العلاج الوقائي أو يعود إلى الطبيب لطلب الدعم بدلاً من التفكير من أن العلاج قد عرضه لأذى خطير. لذا، فهو ليس أمرًا أخلاقيًا فحسب، بل عمليًا أيضًا.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3EBE9A-FCE8-42AC-A6A7-1FC1EFE97FEB}" type="slidenum">
              <a:rPr lang="en-US" smtClean="0"/>
              <a:pPr/>
              <a:t>43</a:t>
            </a:fld>
            <a:endParaRPr lang="en-US" dirty="0"/>
          </a:p>
        </p:txBody>
      </p:sp>
      <p:sp>
        <p:nvSpPr>
          <p:cNvPr id="5" name="Footer Placeholder 5">
            <a:extLst>
              <a:ext uri="{FF2B5EF4-FFF2-40B4-BE49-F238E27FC236}">
                <a16:creationId xmlns:a16="http://schemas.microsoft.com/office/drawing/2014/main" id="{C38702B1-88BE-41F3-ACA8-780FBD354D1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893385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راجع كتيب الميسر لقصة </a:t>
            </a:r>
            <a:r>
              <a:rPr lang="ar-MA" sz="1200" kern="1200" dirty="0" err="1">
                <a:solidFill>
                  <a:schemeClr val="tx1"/>
                </a:solidFill>
                <a:effectLst/>
                <a:latin typeface="+mn-lt"/>
                <a:ea typeface="+mn-ea"/>
                <a:cs typeface="+mn-cs"/>
              </a:rPr>
              <a:t>ثاندي</a:t>
            </a:r>
            <a:r>
              <a:rPr lang="ar-MA" sz="1200" kern="1200" dirty="0">
                <a:solidFill>
                  <a:schemeClr val="tx1"/>
                </a:solidFill>
                <a:effectLst/>
                <a:latin typeface="+mn-lt"/>
                <a:ea typeface="+mn-ea"/>
                <a:cs typeface="+mn-cs"/>
              </a:rPr>
              <a:t> الكاملة وإرشادات حول تطوير الصور المتحركة على الشفافة أثناء قراءة القصة.</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لاختتام هذه الجلسة، أود مراجعة موقف شائع جدًا. سوف نستخدم دراسة الحالة هذه كمرجع في الجزء التالي من تدريبنا.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السيناريو على الشفافة.</a:t>
            </a:r>
            <a:endParaRPr lang="fr-FR" sz="1200" kern="1200" dirty="0">
              <a:solidFill>
                <a:schemeClr val="tx1"/>
              </a:solidFill>
              <a:effectLst/>
              <a:latin typeface="+mn-lt"/>
              <a:ea typeface="+mn-ea"/>
              <a:cs typeface="+mn-cs"/>
            </a:endParaRP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lgn="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a:pPr>
                <a:defRPr/>
              </a:pPr>
              <a:t>44</a:t>
            </a:fld>
            <a:endParaRPr lang="en-US" dirty="0"/>
          </a:p>
        </p:txBody>
      </p:sp>
      <p:sp>
        <p:nvSpPr>
          <p:cNvPr id="5" name="Footer Placeholder 5">
            <a:extLst>
              <a:ext uri="{FF2B5EF4-FFF2-40B4-BE49-F238E27FC236}">
                <a16:creationId xmlns:a16="http://schemas.microsoft.com/office/drawing/2014/main" id="{56F2282A-1D98-458E-B35E-431E8EF96183}"/>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743226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36424"/>
            <a:ext cx="5486400" cy="4788600"/>
          </a:xfrm>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دعونا نستعرض هذه القصة.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لعرض الأسئلة واحدة تلو الأخرى.</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راجع دليل الميسر للحصول على عناصر لمناقشة لكل سؤال.</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a:pPr>
                <a:defRPr/>
              </a:pPr>
              <a:t>45</a:t>
            </a:fld>
            <a:endParaRPr lang="en-US" dirty="0"/>
          </a:p>
        </p:txBody>
      </p:sp>
      <p:sp>
        <p:nvSpPr>
          <p:cNvPr id="5" name="Footer Placeholder 5">
            <a:extLst>
              <a:ext uri="{FF2B5EF4-FFF2-40B4-BE49-F238E27FC236}">
                <a16:creationId xmlns:a16="http://schemas.microsoft.com/office/drawing/2014/main" id="{80A341C2-8E77-4350-991E-C7A76924043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275619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مراجعة الواجب المنزلي ومشاركة اسم جهة الاتصال وعنوان البريد الإلكتروني في خانة الدردشة.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46</a:t>
            </a:fld>
            <a:endParaRPr lang="en-US"/>
          </a:p>
        </p:txBody>
      </p:sp>
      <p:sp>
        <p:nvSpPr>
          <p:cNvPr id="5" name="Footer Placeholder 5">
            <a:extLst>
              <a:ext uri="{FF2B5EF4-FFF2-40B4-BE49-F238E27FC236}">
                <a16:creationId xmlns:a16="http://schemas.microsoft.com/office/drawing/2014/main" id="{8976EC6B-BE08-4130-9D5E-4B2E44FA9E8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954328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التعليمات وشارك رابط التقييم في خانة الدردشة.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47</a:t>
            </a:fld>
            <a:endParaRPr lang="en-US"/>
          </a:p>
        </p:txBody>
      </p:sp>
      <p:sp>
        <p:nvSpPr>
          <p:cNvPr id="5" name="Footer Placeholder 5">
            <a:extLst>
              <a:ext uri="{FF2B5EF4-FFF2-40B4-BE49-F238E27FC236}">
                <a16:creationId xmlns:a16="http://schemas.microsoft.com/office/drawing/2014/main" id="{505C646C-9390-4559-8714-E792B9A97AA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932680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48</a:t>
            </a:fld>
            <a:endParaRPr lang="en-US" dirty="0"/>
          </a:p>
        </p:txBody>
      </p:sp>
      <p:sp>
        <p:nvSpPr>
          <p:cNvPr id="5" name="Footer Placeholder 5">
            <a:extLst>
              <a:ext uri="{FF2B5EF4-FFF2-40B4-BE49-F238E27FC236}">
                <a16:creationId xmlns:a16="http://schemas.microsoft.com/office/drawing/2014/main" id="{455C736F-8CB5-412C-9BB7-E3DF5A2E48A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830289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09803"/>
          </a:xfrm>
        </p:spPr>
        <p:txBody>
          <a:bodyPr/>
          <a:lstStyle/>
          <a:p>
            <a:pPr algn="r" rtl="1"/>
            <a:r>
              <a:rPr lang="ar-MA" sz="1200" kern="1200" dirty="0">
                <a:solidFill>
                  <a:schemeClr val="tx1"/>
                </a:solidFill>
                <a:effectLst/>
                <a:latin typeface="+mn-lt"/>
                <a:ea typeface="+mn-ea"/>
                <a:cs typeface="+mn-cs"/>
              </a:rPr>
              <a:t>قم بصياغة اختبار </a:t>
            </a:r>
            <a:r>
              <a:rPr lang="en-US" sz="1200" kern="1200" dirty="0" err="1">
                <a:solidFill>
                  <a:schemeClr val="tx1"/>
                </a:solidFill>
                <a:effectLst/>
                <a:latin typeface="+mn-lt"/>
                <a:ea typeface="+mn-ea"/>
                <a:cs typeface="+mn-cs"/>
              </a:rPr>
              <a:t>Mentimeter</a:t>
            </a:r>
            <a:r>
              <a:rPr lang="ar-MA" sz="1200" kern="1200" dirty="0">
                <a:solidFill>
                  <a:schemeClr val="tx1"/>
                </a:solidFill>
                <a:effectLst/>
                <a:latin typeface="+mn-lt"/>
                <a:ea typeface="+mn-ea"/>
                <a:cs typeface="+mn-cs"/>
              </a:rPr>
              <a:t> مقدمًا باستخدام الأسئلة والإجابات أدناه.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شارك شاشة </a:t>
            </a:r>
            <a:r>
              <a:rPr lang="en-US" sz="1200" kern="1200" dirty="0" err="1">
                <a:solidFill>
                  <a:schemeClr val="tx1"/>
                </a:solidFill>
                <a:effectLst/>
                <a:latin typeface="+mn-lt"/>
                <a:ea typeface="+mn-ea"/>
                <a:cs typeface="+mn-cs"/>
              </a:rPr>
              <a:t>Mentimeter</a:t>
            </a:r>
            <a:r>
              <a:rPr lang="ar-MA" sz="1200" kern="1200" dirty="0">
                <a:solidFill>
                  <a:schemeClr val="tx1"/>
                </a:solidFill>
                <a:effectLst/>
                <a:latin typeface="+mn-lt"/>
                <a:ea typeface="+mn-ea"/>
                <a:cs typeface="+mn-cs"/>
              </a:rPr>
              <a:t> مع المشاركين باستخدام رابط الاختبار.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استخدم هذه الأسئلة والإجابات عند صياغة الاختبار. الإجابات المميزة بنجمة تكون صحيحة. راجع دليل الميسر للحصول على وصف كامل للإجابات.</a:t>
            </a:r>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اختبار موجز </a:t>
            </a:r>
            <a:r>
              <a:rPr lang="ar-MA" sz="1200" kern="1200" dirty="0">
                <a:solidFill>
                  <a:schemeClr val="tx1"/>
                </a:solidFill>
                <a:effectLst/>
                <a:latin typeface="+mn-lt"/>
                <a:ea typeface="+mn-ea"/>
                <a:cs typeface="+mn-cs"/>
              </a:rPr>
              <a:t>1 - أي من هذه </a:t>
            </a:r>
            <a:r>
              <a:rPr lang="ar-MA" sz="1200" b="1" kern="1200" dirty="0">
                <a:solidFill>
                  <a:schemeClr val="tx1"/>
                </a:solidFill>
                <a:effectLst/>
                <a:latin typeface="+mn-lt"/>
                <a:ea typeface="+mn-ea"/>
                <a:cs typeface="+mn-cs"/>
              </a:rPr>
              <a:t>ليست</a:t>
            </a:r>
            <a:r>
              <a:rPr lang="ar-MA" sz="1200" kern="1200" dirty="0">
                <a:solidFill>
                  <a:schemeClr val="tx1"/>
                </a:solidFill>
                <a:effectLst/>
                <a:latin typeface="+mn-lt"/>
                <a:ea typeface="+mn-ea"/>
                <a:cs typeface="+mn-cs"/>
              </a:rPr>
              <a:t> مبدأ للوقاية من العنف والاستجابة له؟</a:t>
            </a:r>
            <a:endParaRPr lang="fr-FR" sz="1200" kern="1200" dirty="0">
              <a:solidFill>
                <a:schemeClr val="tx1"/>
              </a:solidFill>
              <a:effectLst/>
              <a:latin typeface="+mn-lt"/>
              <a:ea typeface="+mn-ea"/>
              <a:cs typeface="+mn-cs"/>
            </a:endParaRPr>
          </a:p>
          <a:p>
            <a:pPr lvl="0" algn="r" rtl="1"/>
            <a:r>
              <a:rPr lang="ar-LB" sz="1200" kern="1200" dirty="0">
                <a:solidFill>
                  <a:schemeClr val="tx1"/>
                </a:solidFill>
                <a:effectLst/>
                <a:latin typeface="+mn-lt"/>
                <a:ea typeface="+mn-ea"/>
                <a:cs typeface="+mn-cs"/>
              </a:rPr>
              <a:t>أ.</a:t>
            </a:r>
            <a:r>
              <a:rPr lang="ar-LB" sz="1200" kern="1200" baseline="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لا تؤذي</a:t>
            </a:r>
            <a:endParaRPr lang="fr-FR" sz="1200" kern="1200" dirty="0">
              <a:solidFill>
                <a:schemeClr val="tx1"/>
              </a:solidFill>
              <a:effectLst/>
              <a:latin typeface="+mn-lt"/>
              <a:ea typeface="+mn-ea"/>
              <a:cs typeface="+mn-cs"/>
            </a:endParaRPr>
          </a:p>
          <a:p>
            <a:pPr lvl="0" algn="r" rtl="1"/>
            <a:r>
              <a:rPr lang="ar-LB" sz="1200" kern="1200" dirty="0">
                <a:solidFill>
                  <a:schemeClr val="tx1"/>
                </a:solidFill>
                <a:effectLst/>
                <a:latin typeface="+mn-lt"/>
                <a:ea typeface="+mn-ea"/>
                <a:cs typeface="+mn-cs"/>
              </a:rPr>
              <a:t>ب. </a:t>
            </a:r>
            <a:r>
              <a:rPr lang="ar-MA" sz="1200" kern="1200" dirty="0">
                <a:solidFill>
                  <a:schemeClr val="tx1"/>
                </a:solidFill>
                <a:effectLst/>
                <a:latin typeface="+mn-lt"/>
                <a:ea typeface="+mn-ea"/>
                <a:cs typeface="+mn-cs"/>
              </a:rPr>
              <a:t>ينبغي على مقدمي الخدمة أن يتخذوا خيارات نيابة عن عملائهم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ج.   تقرير المصير والوصول إلى جميع الخدمات.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سؤال الاختبار الموجز </a:t>
            </a:r>
            <a:r>
              <a:rPr lang="ar-MA" sz="1200" kern="1200" dirty="0">
                <a:solidFill>
                  <a:schemeClr val="tx1"/>
                </a:solidFill>
                <a:effectLst/>
                <a:latin typeface="+mn-lt"/>
                <a:ea typeface="+mn-ea"/>
                <a:cs typeface="+mn-cs"/>
              </a:rPr>
              <a:t>2  - أي من الخيارات التالية يجعل من الصعب على العملاء الكشف عن العنف؟ (اختر كل ما ينطبق)</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 لا يفكرون في مرافق الرعاية الصحية كمكان للحديث عن العنف.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 يخشون ألا يحافظ مقدم الخدمة على سرية ما يقال. ***</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ج: يخجلون من تعرضهم للعنف. ***</a:t>
            </a: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49</a:t>
            </a:fld>
            <a:endParaRPr lang="en-US"/>
          </a:p>
        </p:txBody>
      </p:sp>
      <p:sp>
        <p:nvSpPr>
          <p:cNvPr id="5" name="Footer Placeholder 5">
            <a:extLst>
              <a:ext uri="{FF2B5EF4-FFF2-40B4-BE49-F238E27FC236}">
                <a16:creationId xmlns:a16="http://schemas.microsoft.com/office/drawing/2014/main" id="{2471BB71-3C43-43B6-AB80-387DB9ACD7E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89234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هذه هي أهداف التدريب.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كل هدف على حدة، باستخدام النص الإضافي أدناه عند الاقتضاء</a:t>
            </a:r>
            <a:endParaRPr lang="fr-FR" sz="1200" kern="1200" dirty="0">
              <a:solidFill>
                <a:schemeClr val="tx1"/>
              </a:solidFill>
              <a:effectLst/>
              <a:latin typeface="+mn-lt"/>
              <a:ea typeface="+mn-ea"/>
              <a:cs typeface="+mn-cs"/>
            </a:endParaRPr>
          </a:p>
          <a:p>
            <a:pPr algn="r" rtl="1"/>
            <a:endParaRPr lang="fr-FR"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يشير استطلاع </a:t>
            </a:r>
            <a:r>
              <a:rPr lang="en-US" sz="1200" kern="1200" dirty="0" err="1">
                <a:solidFill>
                  <a:schemeClr val="tx1"/>
                </a:solidFill>
                <a:effectLst/>
                <a:latin typeface="+mn-lt"/>
                <a:ea typeface="+mn-ea"/>
                <a:cs typeface="+mn-cs"/>
              </a:rPr>
              <a:t>REDCap</a:t>
            </a:r>
            <a:r>
              <a:rPr lang="ar-MA" sz="1200" kern="1200" dirty="0">
                <a:solidFill>
                  <a:schemeClr val="tx1"/>
                </a:solidFill>
                <a:effectLst/>
                <a:latin typeface="+mn-lt"/>
                <a:ea typeface="+mn-ea"/>
                <a:cs typeface="+mn-cs"/>
              </a:rPr>
              <a:t> إلى المسح الذي تم إجراؤه لتحديد قدرة البرنامج على تلبية معايير اختبار المؤشر الآمن والأخلاقي</a:t>
            </a:r>
            <a:endParaRPr lang="fr-FR"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 مصطلح سنقوم بشرحه بالتفصيل لاحقًا، هو اختصار لمنظمة الصحة العالمية للإنصات والاستعلام والتحقق من الصحة وتعزيز السلامة والدعم</a:t>
            </a:r>
            <a:endParaRPr lang="fr-FR" sz="1200" kern="1200" dirty="0">
              <a:solidFill>
                <a:schemeClr val="tx1"/>
              </a:solidFill>
              <a:effectLst/>
              <a:latin typeface="+mn-lt"/>
              <a:ea typeface="+mn-ea"/>
              <a:cs typeface="+mn-cs"/>
            </a:endParaRPr>
          </a:p>
          <a:p>
            <a:pPr algn="r" rtl="1"/>
            <a:endParaRPr lang="fr-FR" sz="1200" b="1"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لاحظوا أن السطرين الأخيرين باللون الأخضر. هذا لأنكم ستقومون بحذفهما عند تقديم عرضكم على العاملين في الرعاية الصحية.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وخلال العرض، سيظهر النص الذي ينبغي استبداله أو حذفه باللون الأخضر.</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5</a:t>
            </a:fld>
            <a:endParaRPr lang="en-US"/>
          </a:p>
        </p:txBody>
      </p:sp>
      <p:sp>
        <p:nvSpPr>
          <p:cNvPr id="5" name="Footer Placeholder 5">
            <a:extLst>
              <a:ext uri="{FF2B5EF4-FFF2-40B4-BE49-F238E27FC236}">
                <a16:creationId xmlns:a16="http://schemas.microsoft.com/office/drawing/2014/main" id="{211B6D48-1ED6-459F-9656-B3D17AA274AF}"/>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082832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المتطوعين مشاركة بعض ما كتبوه عن السؤال 1.</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ثم تقدم بالشفافة لإظهار الردود.</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50</a:t>
            </a:fld>
            <a:endParaRPr lang="en-US"/>
          </a:p>
        </p:txBody>
      </p:sp>
      <p:sp>
        <p:nvSpPr>
          <p:cNvPr id="5" name="Footer Placeholder 5">
            <a:extLst>
              <a:ext uri="{FF2B5EF4-FFF2-40B4-BE49-F238E27FC236}">
                <a16:creationId xmlns:a16="http://schemas.microsoft.com/office/drawing/2014/main" id="{687E89EB-1A59-4ED3-9E20-9E3D7E89DF47}"/>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989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المتطوعين مشاركة بعض ما كتبوه عن السؤال 2.</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ثم تقدم بالشفافة لإظهار الردود.</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51</a:t>
            </a:fld>
            <a:endParaRPr lang="en-US"/>
          </a:p>
        </p:txBody>
      </p:sp>
      <p:sp>
        <p:nvSpPr>
          <p:cNvPr id="5" name="Footer Placeholder 5">
            <a:extLst>
              <a:ext uri="{FF2B5EF4-FFF2-40B4-BE49-F238E27FC236}">
                <a16:creationId xmlns:a16="http://schemas.microsoft.com/office/drawing/2014/main" id="{542B0CE7-6AC0-431C-8ACA-CD677934C5D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85214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بعد أن فهمنا سبب أهمية السؤال عن العنف والاستجابة له بشكل مناسب، بما في ذلك المبادئ التي ينبغي أن توجه استجابتنا، سنركز على ما ينبغي أن نقوم به بالضبط عند السؤال عن العنف والاستجابة له.</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52</a:t>
            </a:fld>
            <a:endParaRPr lang="en-US" dirty="0"/>
          </a:p>
        </p:txBody>
      </p:sp>
      <p:sp>
        <p:nvSpPr>
          <p:cNvPr id="5" name="Footer Placeholder 5">
            <a:extLst>
              <a:ext uri="{FF2B5EF4-FFF2-40B4-BE49-F238E27FC236}">
                <a16:creationId xmlns:a16="http://schemas.microsoft.com/office/drawing/2014/main" id="{F9264114-88BD-446F-845C-CE5F8459C90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384268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راجع الهدف.</a:t>
            </a:r>
            <a:endParaRPr lang="en-US" i="1"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53</a:t>
            </a:fld>
            <a:endParaRPr lang="en-US" dirty="0"/>
          </a:p>
        </p:txBody>
      </p:sp>
      <p:sp>
        <p:nvSpPr>
          <p:cNvPr id="5" name="Footer Placeholder 5">
            <a:extLst>
              <a:ext uri="{FF2B5EF4-FFF2-40B4-BE49-F238E27FC236}">
                <a16:creationId xmlns:a16="http://schemas.microsoft.com/office/drawing/2014/main" id="{FC08ACB2-5080-4929-A832-B30C525FA535}"/>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235357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هذه هي الخطوات العامة للسؤال عن عنف الشريك الحميم. يمكن استخدامها أيضًا للسؤال عن العنف على نطاق أوسع، لكننا سنركز على عنف الشريك الحميم في هذا التدريب.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الخطوات المعروضة في 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54</a:t>
            </a:fld>
            <a:endParaRPr lang="en-US" dirty="0"/>
          </a:p>
        </p:txBody>
      </p:sp>
      <p:sp>
        <p:nvSpPr>
          <p:cNvPr id="5" name="Footer Placeholder 5">
            <a:extLst>
              <a:ext uri="{FF2B5EF4-FFF2-40B4-BE49-F238E27FC236}">
                <a16:creationId xmlns:a16="http://schemas.microsoft.com/office/drawing/2014/main" id="{3E267FFE-AC3D-4BEF-BDAD-FFEBBB1721E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665859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هذا مخطط تدفق ي</a:t>
            </a:r>
            <a:r>
              <a:rPr lang="ar-LB" sz="1200" kern="1200" dirty="0">
                <a:solidFill>
                  <a:schemeClr val="tx1"/>
                </a:solidFill>
                <a:effectLst/>
                <a:latin typeface="+mn-lt"/>
                <a:ea typeface="+mn-ea"/>
                <a:cs typeface="+mn-cs"/>
              </a:rPr>
              <a:t>ُ</a:t>
            </a:r>
            <a:r>
              <a:rPr lang="ar-MA" sz="1200" kern="1200" dirty="0">
                <a:solidFill>
                  <a:schemeClr val="tx1"/>
                </a:solidFill>
                <a:effectLst/>
                <a:latin typeface="+mn-lt"/>
                <a:ea typeface="+mn-ea"/>
                <a:cs typeface="+mn-cs"/>
              </a:rPr>
              <a:t>فك</a:t>
            </a:r>
            <a:r>
              <a:rPr lang="ar-LB" sz="1200" kern="1200" dirty="0">
                <a:solidFill>
                  <a:schemeClr val="tx1"/>
                </a:solidFill>
                <a:effectLst/>
                <a:latin typeface="+mn-lt"/>
                <a:ea typeface="+mn-ea"/>
                <a:cs typeface="+mn-cs"/>
              </a:rPr>
              <a:t>ّ</a:t>
            </a:r>
            <a:r>
              <a:rPr lang="ar-MA" sz="1200" kern="1200" dirty="0">
                <a:solidFill>
                  <a:schemeClr val="tx1"/>
                </a:solidFill>
                <a:effectLst/>
                <a:latin typeface="+mn-lt"/>
                <a:ea typeface="+mn-ea"/>
                <a:cs typeface="+mn-cs"/>
              </a:rPr>
              <a:t>ك هذه الخطوات بشكل أوضح ويركز على وجه التحديد في اختبار المؤشر.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الخطوات في الرسم البياني</a:t>
            </a:r>
            <a:endParaRPr lang="fr-FR" sz="1200" kern="1200" dirty="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55</a:t>
            </a:fld>
            <a:endParaRPr lang="en-US"/>
          </a:p>
        </p:txBody>
      </p:sp>
      <p:sp>
        <p:nvSpPr>
          <p:cNvPr id="5" name="Footer Placeholder 5">
            <a:extLst>
              <a:ext uri="{FF2B5EF4-FFF2-40B4-BE49-F238E27FC236}">
                <a16:creationId xmlns:a16="http://schemas.microsoft.com/office/drawing/2014/main" id="{A0F20FD6-C532-4802-96A5-3471AA49905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46432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عندما تكونون مستعدين لبدء المحادثة حول العنف، من المهم تقديم بعض الملاحظات التمهيدية. كما قلتم جميعًا خلال نشاط "ما مدى صعوبة ذلك؟" من المهم أن يعرف العميل سبب طرحك للأسئلة.</a:t>
            </a:r>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فيما يلي لغة يمكن استخدامها / تكييفها.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ستلاحظون أن هذا يتضمن أيضًا أسئلة محددة مع أمثلة عن العنف. لماذا من المهم طرح هذه الأسئلة التفصيلية بدلاً من مجرد طرح السؤال "هل تتعرض للعنف"؟</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لم يطرح أحد الموضوعات، فاشرح أنها مهمة لأنه بخلاف ذلك قد لا يرى العميل نفسه على أنه يتعرض للعنف. فكروا في </a:t>
            </a:r>
            <a:r>
              <a:rPr lang="ar-MA" sz="1200" kern="1200" dirty="0" err="1">
                <a:solidFill>
                  <a:schemeClr val="tx1"/>
                </a:solidFill>
                <a:effectLst/>
                <a:latin typeface="+mn-lt"/>
                <a:ea typeface="+mn-ea"/>
                <a:cs typeface="+mn-cs"/>
              </a:rPr>
              <a:t>ثاندي</a:t>
            </a:r>
            <a:r>
              <a:rPr lang="ar-MA" sz="1200" kern="1200" dirty="0">
                <a:solidFill>
                  <a:schemeClr val="tx1"/>
                </a:solidFill>
                <a:effectLst/>
                <a:latin typeface="+mn-lt"/>
                <a:ea typeface="+mn-ea"/>
                <a:cs typeface="+mn-cs"/>
              </a:rPr>
              <a:t>. هل كانت ستقول إنها كانت تتعرض للعنف عندما كان جون يمنعها فقط من رؤية أصدقائها أو أختها؟ من خلال طرح هذه الأسئلة الأكثر تفصيلاً، لا سيما السؤال عن العنف العاطفي، من المرجح أن نحصل على إجابة دقيقة. يمكن أن يمنحنا طرح أسئلة متعددة فكرة أفضل عما يمر به الشخص.</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56</a:t>
            </a:fld>
            <a:endParaRPr lang="en-US"/>
          </a:p>
        </p:txBody>
      </p:sp>
      <p:sp>
        <p:nvSpPr>
          <p:cNvPr id="5" name="Footer Placeholder 5">
            <a:extLst>
              <a:ext uri="{FF2B5EF4-FFF2-40B4-BE49-F238E27FC236}">
                <a16:creationId xmlns:a16="http://schemas.microsoft.com/office/drawing/2014/main" id="{8774E1FF-FD1C-4D56-A695-A59DD91B4CE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755624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عندما تسأل عن عنف الشريك الحميم، من المهم أن تتوفر على أسئلة معيارية. حيث يضمن وجود أسئلة معيارية أن لا يعتمد كل مقدم خدمة على تفسيره الخاص للعنف وأنه سيتم الكشف عن مجموعة واسعة من أشكال العنف.</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لقد تمت صياغة الأسئلة التي استعرضناها للتو لفائدة النساء المتوافقات الجنس. وتعتبر ذات فائدة كذلك بالنسبة لأفراد الفئات الرئيسية ولكنها لن تتناول الأشكال الفريدة من عنف الشريك الحميم التي قد يواجهونها. ضعوا في اعتباركم إضافة أسئلة، مثل تلك التي تراها هنا، أو أسئلة أخرى تقومون بتطويرها بناءً على خصائص عنف الشريك الحميم حسب السياق الخاص بكم، لمعالجة التجليات الفريدة لعنف الشريك الحميم في حياة العملاء.</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أمثلة الأسئلة في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solidFill>
                  <a:prstClr val="black"/>
                </a:solidFill>
              </a:rPr>
              <a:pPr>
                <a:defRPr/>
              </a:pPr>
              <a:t>57</a:t>
            </a:fld>
            <a:endParaRPr lang="en-US" dirty="0">
              <a:solidFill>
                <a:prstClr val="black"/>
              </a:solidFill>
            </a:endParaRPr>
          </a:p>
        </p:txBody>
      </p:sp>
      <p:sp>
        <p:nvSpPr>
          <p:cNvPr id="5" name="Footer Placeholder 5">
            <a:extLst>
              <a:ext uri="{FF2B5EF4-FFF2-40B4-BE49-F238E27FC236}">
                <a16:creationId xmlns:a16="http://schemas.microsoft.com/office/drawing/2014/main" id="{EF9D559E-4E9F-485F-A231-0871210843BF}"/>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326236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إذن، ماذا ينبغي أن تفعلوا إذا أجاب أحدهم ب "لا" على جميع أسئلتكم؟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التوصيات في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58</a:t>
            </a:fld>
            <a:endParaRPr lang="en-US"/>
          </a:p>
        </p:txBody>
      </p:sp>
      <p:sp>
        <p:nvSpPr>
          <p:cNvPr id="5" name="Footer Placeholder 5">
            <a:extLst>
              <a:ext uri="{FF2B5EF4-FFF2-40B4-BE49-F238E27FC236}">
                <a16:creationId xmlns:a16="http://schemas.microsoft.com/office/drawing/2014/main" id="{A97C9073-F57F-4173-A222-5B4CBCE60D67}"/>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2421697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ولكن ماذا لو أجاب أحدهم ب "نعم" على أحد الأسئلة التي طرحتها حول عنف الشريك الحميم؟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التوصيات في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269E5-789A-4D39-AC6D-24DE67320D1E}" type="slidenum">
              <a:rPr lang="en-US" smtClean="0"/>
              <a:t>59</a:t>
            </a:fld>
            <a:endParaRPr lang="en-US"/>
          </a:p>
        </p:txBody>
      </p:sp>
      <p:sp>
        <p:nvSpPr>
          <p:cNvPr id="5" name="Footer Placeholder 5">
            <a:extLst>
              <a:ext uri="{FF2B5EF4-FFF2-40B4-BE49-F238E27FC236}">
                <a16:creationId xmlns:a16="http://schemas.microsoft.com/office/drawing/2014/main" id="{0505E445-4420-49CE-B43A-5EAF7038FC7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43912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للتأكد من أن كل شخص يشارك في هذا التدريب يفهم المحتوى تمامًا ويمكنه الاستمرار في تدريب الآخرين، فقد قمنا بوضع متطلبات المشاركين ضمن هذا المحتوى. فقط المشاركون الذين يستوفون كل شروط  المتطلبات سوف يحصلون على شهادة ويسمح لهم بالمتابعة وتدريب الآخرين.</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كل متطلب على حدة</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في حين أن لدينا هذه التوقعات لمشاركتك، نتوقع أيضًا أن يهتم كل شخص بصحته العقلية. قد تكون هذه موضوعات صعبة، خاصة بالنسبة لأولئك الذين تعرضوا للعنف أو شاهدوا أحد أفراد أسرته يتعرضون للعنف. إذا كنت بحاجة إلى الابتعاد، يرجى القيام بذلك. ثم يمكنك العودة عندما تكون جاهزًا.</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إذا كان هناك اختصاصي صحة عقلية موجود، اذكر أن هذا الشخص يمكن أن يشكل موردًا الآن.</a:t>
            </a:r>
            <a:endParaRPr lang="fr-FR" sz="1200" kern="1200" dirty="0">
              <a:solidFill>
                <a:schemeClr val="tx1"/>
              </a:solidFill>
              <a:effectLst/>
              <a:latin typeface="+mn-lt"/>
              <a:ea typeface="+mn-ea"/>
              <a:cs typeface="+mn-cs"/>
            </a:endParaRPr>
          </a:p>
          <a:p>
            <a:endParaRPr lang="en-US" b="1" i="1" dirty="0"/>
          </a:p>
        </p:txBody>
      </p:sp>
      <p:sp>
        <p:nvSpPr>
          <p:cNvPr id="4" name="Slide Number Placeholder 3"/>
          <p:cNvSpPr>
            <a:spLocks noGrp="1"/>
          </p:cNvSpPr>
          <p:nvPr>
            <p:ph type="sldNum" sz="quarter" idx="5"/>
          </p:nvPr>
        </p:nvSpPr>
        <p:spPr/>
        <p:txBody>
          <a:bodyPr/>
          <a:lstStyle/>
          <a:p>
            <a:fld id="{8D8D3582-6D6B-438A-82FF-FE0768558734}" type="slidenum">
              <a:rPr lang="en-US" smtClean="0"/>
              <a:t>6</a:t>
            </a:fld>
            <a:endParaRPr lang="en-US"/>
          </a:p>
        </p:txBody>
      </p:sp>
      <p:sp>
        <p:nvSpPr>
          <p:cNvPr id="5" name="Footer Placeholder 5">
            <a:extLst>
              <a:ext uri="{FF2B5EF4-FFF2-40B4-BE49-F238E27FC236}">
                <a16:creationId xmlns:a16="http://schemas.microsoft.com/office/drawing/2014/main" id="{0DF2A46A-7A3F-4321-89A4-4C0E438CB81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3606332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99171"/>
          </a:xfrm>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يُعرف دعم الخط الأول أيضًا باسم الإسعافات الأولية النفسية. يمكن تذكرها بسهولة باستخدام الحروف الأولى لكلمة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المعلومات المتضمنة في الجدول.</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يمكنكم أن تروا من الصورة أن منظمة الصحة العالمية توصي بأن يستخدم العاملون في مجال الرعاية الصحية أسلوب </a:t>
            </a:r>
            <a:r>
              <a:rPr lang="ar-MA" sz="1200" kern="1200" dirty="0" err="1">
                <a:solidFill>
                  <a:schemeClr val="tx1"/>
                </a:solidFill>
                <a:effectLst/>
                <a:latin typeface="+mn-lt"/>
                <a:ea typeface="+mn-ea"/>
                <a:cs typeface="+mn-cs"/>
              </a:rPr>
              <a:t>لايفز</a:t>
            </a:r>
            <a:r>
              <a:rPr lang="ar-MA" sz="1200" kern="1200" dirty="0">
                <a:solidFill>
                  <a:schemeClr val="tx1"/>
                </a:solidFill>
                <a:effectLst/>
                <a:latin typeface="+mn-lt"/>
                <a:ea typeface="+mn-ea"/>
                <a:cs typeface="+mn-cs"/>
              </a:rPr>
              <a:t> عندما تُفصح المرأة عن العنف. كما يمكن استخدامه مع أفراد الفئات الرئيسية من الذكور أو عابرين جنسياً.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المصدر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منظمة الصحة العالمية (</a:t>
            </a:r>
            <a:r>
              <a:rPr lang="en-US" sz="1200" kern="1200" dirty="0">
                <a:solidFill>
                  <a:schemeClr val="tx1"/>
                </a:solidFill>
                <a:effectLst/>
                <a:latin typeface="+mn-lt"/>
                <a:ea typeface="+mn-ea"/>
                <a:cs typeface="+mn-cs"/>
              </a:rPr>
              <a:t>WHO</a:t>
            </a:r>
            <a:r>
              <a:rPr lang="ar-MA" sz="1200" kern="1200" dirty="0">
                <a:solidFill>
                  <a:schemeClr val="tx1"/>
                </a:solidFill>
                <a:effectLst/>
                <a:latin typeface="+mn-lt"/>
                <a:ea typeface="+mn-ea"/>
                <a:cs typeface="+mn-cs"/>
              </a:rPr>
              <a:t>). الرعاية الصحية للنساء اللائي تعرضن لعنف الشريك الحميم أو العنف الجنسي: كتيب طبي. جنيف: منظمة الصحة العالمية؛ 2014.</a:t>
            </a:r>
            <a:r>
              <a:rPr lang="en-US" sz="1200" kern="1200" dirty="0">
                <a:solidFill>
                  <a:schemeClr val="tx1"/>
                </a:solidFill>
                <a:effectLst/>
                <a:latin typeface="+mn-lt"/>
                <a:ea typeface="+mn-ea"/>
                <a:cs typeface="+mn-cs"/>
              </a:rPr>
              <a:t> </a:t>
            </a:r>
            <a:r>
              <a:rPr lang="en-US" sz="1100" dirty="0">
                <a:latin typeface="+mj-lt"/>
              </a:rPr>
              <a:t>https://www.who.int/reproductivehealth/publications/violence/vaw-clinical-handbook/en/ </a:t>
            </a:r>
            <a:endParaRPr lang="fr-F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60</a:t>
            </a:fld>
            <a:endParaRPr lang="en-US" dirty="0"/>
          </a:p>
        </p:txBody>
      </p:sp>
      <p:sp>
        <p:nvSpPr>
          <p:cNvPr id="5" name="Footer Placeholder 5">
            <a:extLst>
              <a:ext uri="{FF2B5EF4-FFF2-40B4-BE49-F238E27FC236}">
                <a16:creationId xmlns:a16="http://schemas.microsoft.com/office/drawing/2014/main" id="{A1466AB6-43AC-45E2-9848-212863DE360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768839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سنراجع الآن المهارات المتعلقة بـ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 أولها الإنصات مع إبداء التعاطف وبدون إصدار الأحكام. تذكر أنه قد يكون من الصعب مشاركة العنف؛ حينما تبدون أنكم مهتمون ومتعاطفون يمكن أن يشجع ذلك شخصًا على المشاركة.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61</a:t>
            </a:fld>
            <a:endParaRPr lang="en-US" dirty="0"/>
          </a:p>
        </p:txBody>
      </p:sp>
      <p:sp>
        <p:nvSpPr>
          <p:cNvPr id="5" name="Footer Placeholder 5">
            <a:extLst>
              <a:ext uri="{FF2B5EF4-FFF2-40B4-BE49-F238E27FC236}">
                <a16:creationId xmlns:a16="http://schemas.microsoft.com/office/drawing/2014/main" id="{17A49B0B-D6B9-442C-A533-81938296410A}"/>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895376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لنعد خطوة إلى الوراء مرة أخرى ونطبق هذا على حياتنا. بدلاً من الحديث عن العنف، دعونا نتخيل أننا مررنا بيوم سيء.</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السيناريو واطلب من المشاركين تقديم إجاباتهم على الأسئلة في خانة الدردشة. لخص إجابات المستجيبين؛ وركز على ما يفعله المستمع حتى يجعل شخصًا يثق به بعد يوم سيء.</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3EBE9A-FCE8-42AC-A6A7-1FC1EFE97FEB}" type="slidenum">
              <a:rPr lang="en-US" smtClean="0"/>
              <a:pPr/>
              <a:t>62</a:t>
            </a:fld>
            <a:endParaRPr lang="en-US" dirty="0"/>
          </a:p>
        </p:txBody>
      </p:sp>
      <p:sp>
        <p:nvSpPr>
          <p:cNvPr id="7" name="Slide Image Placeholder 6">
            <a:extLst>
              <a:ext uri="{FF2B5EF4-FFF2-40B4-BE49-F238E27FC236}">
                <a16:creationId xmlns:a16="http://schemas.microsoft.com/office/drawing/2014/main" id="{D145D387-C19E-45C0-AF18-FE12397CC634}"/>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5CD1314B-5FCC-4829-85A2-B9177A7D9D3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545633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الآن نلقي نظرة على ما تقوله منظمة الصحة العالمية بشأن الإنصات لشخص يكشف عن العنف. نرى أنهم يذكرون الكثير مما قلتم أنكم تبحثون عنه في مستمع جيد.</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قم بالتركيز على القواسم المشتركة بين ما شاركه المشاركون للتو وعمود "ما ينبغي على المستمع القيام به".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راجع ما لا ينبغي على المستمع القيام به.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أود التأكيد على أننا لا نود من العاملين في مجال الرعاية الصحية حل مشاكل الأشخاص. لا يمكنكم حل مشاكلهم. ما يمكنكم فعله هو مساعدتهم على المضي قدمًا نحو إيجاد حلولهم الخاصة. هذه هي خطوتنا التالية.</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F6A6F5-C05B-44BE-A855-78A385532D70}" type="slidenum">
              <a:rPr lang="en-US" smtClean="0"/>
              <a:pPr/>
              <a:t>63</a:t>
            </a:fld>
            <a:endParaRPr lang="en-US" dirty="0"/>
          </a:p>
        </p:txBody>
      </p:sp>
      <p:sp>
        <p:nvSpPr>
          <p:cNvPr id="7" name="Slide Image Placeholder 6">
            <a:extLst>
              <a:ext uri="{FF2B5EF4-FFF2-40B4-BE49-F238E27FC236}">
                <a16:creationId xmlns:a16="http://schemas.microsoft.com/office/drawing/2014/main" id="{30F86161-6B84-492F-95A2-F9B712A884F4}"/>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6591042D-30DB-4A35-8632-17AF5F7AAAB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9499601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المهارة التالية هي الاستعلام عن الاحتياجات / الانشغالات. يمكنكم مساعدة الضحية في تحديد ما تحتاج إليه في هذه اللحظة ثم المساعدة في ربطها بالدعم.</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B466E0-0366-FE4D-8716-9453F7A07CCD}" type="slidenum">
              <a:rPr lang="en-US" smtClean="0"/>
              <a:t>64</a:t>
            </a:fld>
            <a:endParaRPr lang="en-US"/>
          </a:p>
        </p:txBody>
      </p:sp>
      <p:sp>
        <p:nvSpPr>
          <p:cNvPr id="5" name="Footer Placeholder 5">
            <a:extLst>
              <a:ext uri="{FF2B5EF4-FFF2-40B4-BE49-F238E27FC236}">
                <a16:creationId xmlns:a16="http://schemas.microsoft.com/office/drawing/2014/main" id="{73D189A7-9130-444A-BA3B-A747CC804B3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498345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هناك العديد من التقنيات التي تساعدك على القيام بذلك. يتضمن الكثير منها طرح الأسئلة أو إعادة صياغة ما قاله شخص ما. من المحتمل أننا نستخدم هذه التقنيات كل يوم. حيث تمكن هذه التقنيات من مساعدة الأشخاص على الشعور بأنهم مسموعون وتمنحهم الفرصة لإخبارنا بالمزيد.</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الأمثلة الواردة في العمود الثاني بصوت عالٍ.</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سننظر الآن في بعض السيناريوهات ونقرر أيًا من هذه العبارات يمكن أن تساعدنا.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65</a:t>
            </a:fld>
            <a:endParaRPr lang="en-US" dirty="0"/>
          </a:p>
        </p:txBody>
      </p:sp>
      <p:sp>
        <p:nvSpPr>
          <p:cNvPr id="5" name="Footer Placeholder 5">
            <a:extLst>
              <a:ext uri="{FF2B5EF4-FFF2-40B4-BE49-F238E27FC236}">
                <a16:creationId xmlns:a16="http://schemas.microsoft.com/office/drawing/2014/main" id="{BFA30BF7-0B73-4A1E-9DA9-F9A14564BA6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527086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سأمنح المجموعة فرصة لاستخدام بعض التقنيات. تخيلوا أنكم تسألون عن العنف ويقول عميل المؤشر، "صديقي يهينني أمام أطفالي." ما الذي يمكنكم، بصفتكم مقدمو خدمة، قوله لتجعلوا العميل يتكلم عن نفسه أكثر؟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الحصول على بعض الردود، تقدم بالشفافة واكشف عن الإجابة الصحيحة.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في حين أن العديد من الأمثلة الأخرى ستكون جيدة ويمكن أن تمكن من جمع معلومات إضافية، فإن أفضل خيار لتشجيع الناجي (ة) على التحدث غالبًا هو طرح السؤال البسيط: "هل يمكن أن تخبرني المزيد عن هذا الموضوع؟"</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66</a:t>
            </a:fld>
            <a:endParaRPr lang="en-US" dirty="0"/>
          </a:p>
        </p:txBody>
      </p:sp>
      <p:sp>
        <p:nvSpPr>
          <p:cNvPr id="5" name="Footer Placeholder 5">
            <a:extLst>
              <a:ext uri="{FF2B5EF4-FFF2-40B4-BE49-F238E27FC236}">
                <a16:creationId xmlns:a16="http://schemas.microsoft.com/office/drawing/2014/main" id="{677F87DA-F7C9-4ED1-8E8E-677024E45EA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2492880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تخيلوا أنكم تسألون عن العنف ويقول عميل المؤشر، "لقد هدد شريكي بإيذائي في الماضي. أشعر بالخوف الشديد". ماذا يمكنكم، بصفتكم مقدمي الخدمة، القول للتأكد من أنكم تدركون ما تمت مشاركته معكم؟</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الحصول على بعض الردود، تقدم بالشفافة واكشف عن الإجابة الصحيحة.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بينما يمكن أن تشجعهم الردود الأخرى على الكشف عن مزيد من المعلومات، لقد أردنا في هذه الحالة التحقق من مدى فهمنا للأمور. وتعتبر أفضل طريقة للقيام بذلك هي إعادة ذكر ما شاركوه باستخدام كلماتكم الخاصة.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67</a:t>
            </a:fld>
            <a:endParaRPr lang="en-US" dirty="0"/>
          </a:p>
        </p:txBody>
      </p:sp>
      <p:sp>
        <p:nvSpPr>
          <p:cNvPr id="5" name="Footer Placeholder 5">
            <a:extLst>
              <a:ext uri="{FF2B5EF4-FFF2-40B4-BE49-F238E27FC236}">
                <a16:creationId xmlns:a16="http://schemas.microsoft.com/office/drawing/2014/main" id="{B3E08F4A-9D5E-43FB-966C-49A0ACFD07E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6199066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نلقي نظرة على تصريح آخر. تخيل أن عميل المؤشر يُسأل عما إذا كان قد تعرض للعنف الجسدي في أي وقت، ويرد بهذه العبارة. "شريكي لا يمكن التنبؤ به على الإطلاق. أحاول أن أبقيه سعيدًا، لكن في بعض الأحيان يغضب من دون سبب. لقد أصبح الأمر أسوأ في الآونة الأخيرة ". ما الذي يمكنكم فعله لمساعدة هذا العميل في التعبير عن احتياجاته وانشغالاته الآنية؟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الحصول على بعض الردود، تقدم بالشفافة واكشف عن الإجابة الصحيحة.</a:t>
            </a:r>
            <a:endParaRPr lang="fr-FR" sz="1200" kern="1200" dirty="0">
              <a:solidFill>
                <a:schemeClr val="tx1"/>
              </a:solidFill>
              <a:effectLst/>
              <a:latin typeface="+mn-lt"/>
              <a:ea typeface="+mn-ea"/>
              <a:cs typeface="+mn-cs"/>
            </a:endParaRPr>
          </a:p>
          <a:p>
            <a:pPr algn="r"/>
            <a:endParaRPr lang="ar-LB" sz="1200" kern="1200" dirty="0">
              <a:solidFill>
                <a:schemeClr val="tx1"/>
              </a:solidFill>
              <a:effectLst/>
              <a:latin typeface="+mn-lt"/>
              <a:ea typeface="+mn-ea"/>
              <a:cs typeface="+mn-cs"/>
            </a:endParaRPr>
          </a:p>
          <a:p>
            <a:pPr algn="r"/>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نحاول مساعدة الناجي (ة) في تحديد الاحتياجات والمخاوف والتعبير عنها عن طريق سؤالهم عن أكبر مخاوفهم في الوقت الحالي. قد يكون من الصعب على الأشخاص الذين يتعرضون للعنف أن يفكروا في أكثر ما هم في حاجة إليه آنيًا. لكن من شأن هذا السؤال أن يساعدهم على القيام بذلك.</a:t>
            </a:r>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68</a:t>
            </a:fld>
            <a:endParaRPr lang="en-US" dirty="0"/>
          </a:p>
        </p:txBody>
      </p:sp>
      <p:sp>
        <p:nvSpPr>
          <p:cNvPr id="5" name="Footer Placeholder 5">
            <a:extLst>
              <a:ext uri="{FF2B5EF4-FFF2-40B4-BE49-F238E27FC236}">
                <a16:creationId xmlns:a16="http://schemas.microsoft.com/office/drawing/2014/main" id="{C65080E2-32A7-4BED-9117-A63F4A41D403}"/>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5375077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الحرف التالي هو </a:t>
            </a:r>
            <a:r>
              <a:rPr lang="fr-F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 </a:t>
            </a:r>
            <a:r>
              <a:rPr lang="ar-MA" sz="1200" kern="1200" dirty="0">
                <a:solidFill>
                  <a:schemeClr val="tx1"/>
                </a:solidFill>
                <a:effectLst/>
                <a:latin typeface="+mn-lt"/>
                <a:ea typeface="+mn-ea"/>
                <a:cs typeface="+mn-cs"/>
              </a:rPr>
              <a:t>للتصديق.</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10"/>
          </p:nvPr>
        </p:nvSpPr>
        <p:spPr/>
        <p:txBody>
          <a:bodyPr/>
          <a:lstStyle/>
          <a:p>
            <a:fld id="{6CB466E0-0366-FE4D-8716-9453F7A07CCD}" type="slidenum">
              <a:rPr lang="en-US" smtClean="0"/>
              <a:t>69</a:t>
            </a:fld>
            <a:endParaRPr lang="en-US"/>
          </a:p>
        </p:txBody>
      </p:sp>
      <p:sp>
        <p:nvSpPr>
          <p:cNvPr id="5" name="Footer Placeholder 5">
            <a:extLst>
              <a:ext uri="{FF2B5EF4-FFF2-40B4-BE49-F238E27FC236}">
                <a16:creationId xmlns:a16="http://schemas.microsoft.com/office/drawing/2014/main" id="{26106FA5-9A1F-49D6-836B-C63DB862F0B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1031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7</a:t>
            </a:fld>
            <a:endParaRPr lang="en-US"/>
          </a:p>
        </p:txBody>
      </p:sp>
      <p:sp>
        <p:nvSpPr>
          <p:cNvPr id="5" name="Footer Placeholder 5">
            <a:extLst>
              <a:ext uri="{FF2B5EF4-FFF2-40B4-BE49-F238E27FC236}">
                <a16:creationId xmlns:a16="http://schemas.microsoft.com/office/drawing/2014/main" id="{4A09DDDE-E2CF-44EA-B74A-D8E14892925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2740615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هذه الرسائل توافق على ما تقدم به الناجي (ة) وتوضح أنه لا لوم يقع عليه (ها) وأنك تصدقه (ها). كما توضح هذه الرسائل أن الناجي(ة) ليس لوحده. ليس عليك استخدام كل هذه الرسائل. اختر تلك التي تشعر أنها طبيعية أكثر بالنسبة لك. اكتب ما لا يقل عن اثنين من الرسائل التي ترغب في استخدامها حيث سنقوم بنشاط في لحظات.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70</a:t>
            </a:fld>
            <a:endParaRPr lang="en-US" dirty="0"/>
          </a:p>
        </p:txBody>
      </p:sp>
      <p:sp>
        <p:nvSpPr>
          <p:cNvPr id="5" name="Footer Placeholder 5">
            <a:extLst>
              <a:ext uri="{FF2B5EF4-FFF2-40B4-BE49-F238E27FC236}">
                <a16:creationId xmlns:a16="http://schemas.microsoft.com/office/drawing/2014/main" id="{09940B28-B720-4D24-912A-EA32A7815843}"/>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933492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نتدرب على استخدام بعض عبارات التحقق التي اخترناها.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اقرأ كل تصريح للناجي (ة) واطلب من المشاركين "إلغاء كتم الصوت" لمشاركة عبارة الموافقة التي يرونها مناسبة. اسألهم عما إذا كانوا يشعرون أن العبارة مناسبة في هذا الوضع.</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لا توجد اجابات صحيحة أو خاطئة. طالما أن المشاركين يستخدمون العبارات المقترحة في الشفافة السابقة، فلن يكون هناك ضرر في استخدام هذا الرد. ذكر المشاركين أن عبارات الموافقة ليست إجابة نهائية؛ فهي تعتبر بداية لمحادثة.</a:t>
            </a:r>
            <a:endParaRPr lang="fr-FR" sz="1200" kern="1200" dirty="0">
              <a:solidFill>
                <a:schemeClr val="tx1"/>
              </a:solidFill>
              <a:effectLst/>
              <a:latin typeface="+mn-lt"/>
              <a:ea typeface="+mn-ea"/>
              <a:cs typeface="+mn-cs"/>
            </a:endParaRPr>
          </a:p>
          <a:p>
            <a:pPr algn="r"/>
            <a:endParaRPr lang="en-US" i="1" dirty="0"/>
          </a:p>
        </p:txBody>
      </p:sp>
      <p:sp>
        <p:nvSpPr>
          <p:cNvPr id="4" name="Slide Number Placeholder 3"/>
          <p:cNvSpPr>
            <a:spLocks noGrp="1"/>
          </p:cNvSpPr>
          <p:nvPr>
            <p:ph type="sldNum" sz="quarter" idx="5"/>
          </p:nvPr>
        </p:nvSpPr>
        <p:spPr/>
        <p:txBody>
          <a:bodyPr/>
          <a:lstStyle/>
          <a:p>
            <a:fld id="{9AA269E5-789A-4D39-AC6D-24DE67320D1E}" type="slidenum">
              <a:rPr lang="en-US" smtClean="0"/>
              <a:t>71</a:t>
            </a:fld>
            <a:endParaRPr lang="en-US"/>
          </a:p>
        </p:txBody>
      </p:sp>
      <p:sp>
        <p:nvSpPr>
          <p:cNvPr id="5" name="Footer Placeholder 5">
            <a:extLst>
              <a:ext uri="{FF2B5EF4-FFF2-40B4-BE49-F238E27FC236}">
                <a16:creationId xmlns:a16="http://schemas.microsoft.com/office/drawing/2014/main" id="{46575200-E6FC-4F69-A31F-AADBF1E2B15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082958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EF6A6F5-C05B-44BE-A855-78A385532D70}" type="slidenum">
              <a:rPr lang="en-US" smtClean="0"/>
              <a:pPr/>
              <a:t>72</a:t>
            </a:fld>
            <a:endParaRPr lang="en-US" dirty="0"/>
          </a:p>
        </p:txBody>
      </p:sp>
      <p:sp>
        <p:nvSpPr>
          <p:cNvPr id="9" name="Notes Placeholder 8">
            <a:extLst>
              <a:ext uri="{FF2B5EF4-FFF2-40B4-BE49-F238E27FC236}">
                <a16:creationId xmlns:a16="http://schemas.microsoft.com/office/drawing/2014/main" id="{AA5001B9-00E4-4E98-9E9B-39D282CE5E13}"/>
              </a:ext>
            </a:extLst>
          </p:cNvPr>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هناك أيضًا رسائل مهمة لا سيما الأسئلة التي ينبغي تفاديها.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العبارات والأسئلة التي ينبغي تفادي طرحها.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يمكن لهذه العبارات والأسئلة، عن قصد أو عرضًا، أن تجعل الأمر يبدو أن العنف هو خطأ الناجي (ة). وهذا ما يضر بالناجي(ة) ويسمح للجناة بالتصرف مع الإفلات من العقاب.</a:t>
            </a:r>
            <a:endParaRPr lang="fr-FR" sz="1200" kern="1200" dirty="0">
              <a:solidFill>
                <a:schemeClr val="tx1"/>
              </a:solidFill>
              <a:effectLst/>
              <a:latin typeface="+mn-lt"/>
              <a:ea typeface="+mn-ea"/>
              <a:cs typeface="+mn-cs"/>
            </a:endParaRPr>
          </a:p>
        </p:txBody>
      </p:sp>
      <p:sp>
        <p:nvSpPr>
          <p:cNvPr id="5" name="Slide Image Placeholder 4">
            <a:extLst>
              <a:ext uri="{FF2B5EF4-FFF2-40B4-BE49-F238E27FC236}">
                <a16:creationId xmlns:a16="http://schemas.microsoft.com/office/drawing/2014/main" id="{9E3E768D-3DE5-4803-9B3C-511BB5F3F6F1}"/>
              </a:ext>
            </a:extLst>
          </p:cNvPr>
          <p:cNvSpPr>
            <a:spLocks noGrp="1" noRot="1" noChangeAspect="1"/>
          </p:cNvSpPr>
          <p:nvPr>
            <p:ph type="sldImg"/>
          </p:nvPr>
        </p:nvSpPr>
        <p:spPr/>
      </p:sp>
      <p:sp>
        <p:nvSpPr>
          <p:cNvPr id="6" name="Footer Placeholder 5">
            <a:extLst>
              <a:ext uri="{FF2B5EF4-FFF2-40B4-BE49-F238E27FC236}">
                <a16:creationId xmlns:a16="http://schemas.microsoft.com/office/drawing/2014/main" id="{A7F3B2CF-72D6-4FF4-B867-257D05FECD2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0889845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وصلنا إلى عنصر تحسين السلامة. لا يمكننا ضمان سلامة الناجين، لكن يمكننا العمل لمساعدتهم على البقاء أكثر أمانًا.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B466E0-0366-FE4D-8716-9453F7A07CCD}" type="slidenum">
              <a:rPr lang="en-US" smtClean="0"/>
              <a:t>73</a:t>
            </a:fld>
            <a:endParaRPr lang="en-US"/>
          </a:p>
        </p:txBody>
      </p:sp>
      <p:sp>
        <p:nvSpPr>
          <p:cNvPr id="5" name="Footer Placeholder 5">
            <a:extLst>
              <a:ext uri="{FF2B5EF4-FFF2-40B4-BE49-F238E27FC236}">
                <a16:creationId xmlns:a16="http://schemas.microsoft.com/office/drawing/2014/main" id="{2CB6BAB7-6B07-401D-9EEB-874D51372FA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257688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لا يشعر الجميع بعدم الأمان. تتمثل الخطوة الأولى في سؤال الشخص عما إذا كان يشعر حاليًا بالأمان، وإذا كان ذلك مناسبًا، إذا ما كان لديه مخاوف بشأن سلامة أطفاله.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B466E0-0366-FE4D-8716-9453F7A07CCD}" type="slidenum">
              <a:rPr lang="en-US" smtClean="0"/>
              <a:t>74</a:t>
            </a:fld>
            <a:endParaRPr lang="en-US"/>
          </a:p>
        </p:txBody>
      </p:sp>
      <p:sp>
        <p:nvSpPr>
          <p:cNvPr id="5" name="Footer Placeholder 5">
            <a:extLst>
              <a:ext uri="{FF2B5EF4-FFF2-40B4-BE49-F238E27FC236}">
                <a16:creationId xmlns:a16="http://schemas.microsoft.com/office/drawing/2014/main" id="{D7CE6C5B-A5E4-4064-93D2-E168AB371D1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7783501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كما قلنا، يمكنكم مساعدتهم في تقييم مخاطرهم الحالية إذا كانوا غير متأكدين مما إذا كانوا آمنين.</a:t>
            </a:r>
            <a:endParaRPr lang="fr-FR" sz="1200" kern="1200" dirty="0">
              <a:solidFill>
                <a:schemeClr val="tx1"/>
              </a:solidFill>
              <a:effectLst/>
              <a:latin typeface="+mn-lt"/>
              <a:ea typeface="+mn-ea"/>
              <a:cs typeface="+mn-cs"/>
            </a:endParaRPr>
          </a:p>
          <a:p>
            <a:pPr algn="r"/>
            <a:endParaRPr lang="ar-LB"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أسئلة تقييم الخطر.</a:t>
            </a:r>
            <a:endParaRPr lang="en-US"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75</a:t>
            </a:fld>
            <a:endParaRPr lang="en-US"/>
          </a:p>
        </p:txBody>
      </p:sp>
      <p:sp>
        <p:nvSpPr>
          <p:cNvPr id="5" name="Footer Placeholder 5">
            <a:extLst>
              <a:ext uri="{FF2B5EF4-FFF2-40B4-BE49-F238E27FC236}">
                <a16:creationId xmlns:a16="http://schemas.microsoft.com/office/drawing/2014/main" id="{1A1C8F5A-A192-4034-A449-7F1D61C9A4D0}"/>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273693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إذا أجابوا على ثلاثة أو أكثر من هذه الأسئلة بـ "نعم"، فقد يكون هناك خطر كبير بشكل خاص لحدوث عنف فوري. حتى رد واحد بـ "نعم" يمكن أن يعني أن العميل معرض لخطر مباشر للعنف حيث أن العديد من أشكال العنف الموصوفة شديدة للغاية. وتتضمن هذه التهديدات التهديد بقتل الشخص أو استخدام سلاح أو محاولة خنقه في الماضي.</a:t>
            </a:r>
            <a:endParaRPr lang="en-US" dirty="0"/>
          </a:p>
          <a:p>
            <a:pPr algn="r" rtl="1"/>
            <a:endParaRPr lang="en-US" dirty="0"/>
          </a:p>
          <a:p>
            <a:pPr marL="0" marR="0" indent="0" algn="r" defTabSz="914400" rtl="1"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إذا كانت لديك مخاوف بشأن سلامة العميل ولا تعتقد أنه بإمكانه العودة بأمان إلى المنزل، فقل، "أنا قلق بشأن سلامتك. دعنا نناقش ما يجب القيام به حتى لا تتعرض للأذى".</a:t>
            </a:r>
            <a:endParaRPr lang="ar-LB"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i="0" dirty="0"/>
          </a:p>
          <a:p>
            <a:pPr marL="0" marR="0" indent="0" algn="r" defTabSz="914400" rtl="1"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اعتمادًا على ما يفضله العميل، ونوع الشبكة الاجتماعية التي ينتمي إليها، والموارد المتاحة في خدمات العنف القائم على النوع الاجتماعي الرسمية، وما هو آمن لذلك الفر</a:t>
            </a:r>
            <a:r>
              <a:rPr lang="ar-LB" sz="1200" kern="1200" dirty="0">
                <a:solidFill>
                  <a:schemeClr val="tx1"/>
                </a:solidFill>
                <a:effectLst/>
                <a:latin typeface="+mn-lt"/>
                <a:ea typeface="+mn-ea"/>
                <a:cs typeface="+mn-cs"/>
              </a:rPr>
              <a:t>د</a:t>
            </a:r>
            <a:r>
              <a:rPr lang="ar-MA" sz="1200" kern="1200" dirty="0">
                <a:solidFill>
                  <a:schemeClr val="tx1"/>
                </a:solidFill>
                <a:effectLst/>
                <a:latin typeface="+mn-lt"/>
                <a:ea typeface="+mn-ea"/>
                <a:cs typeface="+mn-cs"/>
              </a:rPr>
              <a:t> ، قد يرغب العميل في الاتصال بالشرطة أو العثور على مكان آخر للإقامة لفترة قصيرة أو على المدى الطويل. في حين أن الملاجئ غالبًا ما تكون ممتلئة أو قد لا تكون متاحة للفئات الرئيسية، إلا أنه لا يزال من الممكن التفكير في أماكن آمنة مع العميل. يمكن أن يشمل ذلك الإقامة مع صديق أو قريب أو حتى كنيسة أو دار عبادة أخرى. وعلى سبيل المثال، في بعض المنشآت التي لا تتوفر فيها الملاجئ إلا للنساء المتواجدات في علاقات مسيئة، عمل العاملون في برامج فيروس نقص المناعة البشرية مع المعابد البوذية لترتيب أماكن آمنة قصيرة الأجل للرجال الذين يمارسون الجنس مع الرجال.</a:t>
            </a:r>
            <a:endParaRPr lang="fr-FR" sz="1200" kern="1200" dirty="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5"/>
          </p:nvPr>
        </p:nvSpPr>
        <p:spPr/>
        <p:txBody>
          <a:bodyPr/>
          <a:lstStyle/>
          <a:p>
            <a:fld id="{8D8D3582-6D6B-438A-82FF-FE0768558734}" type="slidenum">
              <a:rPr lang="en-US" smtClean="0"/>
              <a:t>76</a:t>
            </a:fld>
            <a:endParaRPr lang="en-US"/>
          </a:p>
        </p:txBody>
      </p:sp>
      <p:sp>
        <p:nvSpPr>
          <p:cNvPr id="5" name="Footer Placeholder 5">
            <a:extLst>
              <a:ext uri="{FF2B5EF4-FFF2-40B4-BE49-F238E27FC236}">
                <a16:creationId xmlns:a16="http://schemas.microsoft.com/office/drawing/2014/main" id="{4FCAB644-0D2E-46BD-BA85-C7EF66EFF4CB}"/>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1974199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عندما لا يشعر شخص ما بالأمان أو إذا قمتم بتقييم المخاطر على أنها عالية، فينبغي مساعدته في وضع خطة للسلامة.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هناك أسئلة محددة يجب طرحها لمساعدة شخص ما على التوصل إلى خطة للسلامة. أنتم لستم مسؤولين عن إخبارهم بكيفية البقاء بأمان ولكن ينبغي أن تطرحوا أسئلة تساعد الناجين على عصف الأفكار حول ما يمكنهم فعله.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إذا أمكن باستخدام التكنولوجيا، اجعل شخصين يعملان معًا. سيلعب أحدهما دور الناجي والآخر سيكون مقدم الخدمة. وينبغي أن يتدرب مقدم الخدمة على طرح بعض هذه الأسئلة وتشجيع الناجي على التوصل إلى إجابات، لمدة 3 دقائق. بعدها، بدّل الأدوار.</a:t>
            </a:r>
            <a:r>
              <a:rPr lang="ar-L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9AA269E5-789A-4D39-AC6D-24DE67320D1E}" type="slidenum">
              <a:rPr lang="en-US" smtClean="0"/>
              <a:t>77</a:t>
            </a:fld>
            <a:endParaRPr lang="en-US"/>
          </a:p>
        </p:txBody>
      </p:sp>
      <p:sp>
        <p:nvSpPr>
          <p:cNvPr id="5" name="Footer Placeholder 5">
            <a:extLst>
              <a:ext uri="{FF2B5EF4-FFF2-40B4-BE49-F238E27FC236}">
                <a16:creationId xmlns:a16="http://schemas.microsoft.com/office/drawing/2014/main" id="{0697FE36-CD5F-4084-B1CF-98A895EC40F5}"/>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8907438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93495"/>
          </a:xfrm>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نحن نعلم أن كوفيد-19 جعل التخطيط للسلامة أكثر أهمية، لا سيما عندما يضطر الأشخاص إلى التواجد في نفس المكان الذي يعيش فيه الشريك المسيء. فيما يلي بعض الاستراتيجيات التي يمكن أن تكون مفيدة، حتى إذا وجد شخص ما نفسه مجبرا على التواجد في نفس مكان المعتدي.</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الاستراتيجيات الموجودة على 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i="0"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عند بدء هذا التدريب، يمكنكم تغيير السؤالين 5 و 6 لتقديم هذه المعلومات لعملائكم بشكل فعلي. لذا بدلاً من سؤالهم عما إذا ما كانوا على دراية بالمنظمات، يمكنكم مشاركة أسماء المنظمات معهم والسؤال عما إذا كانوا يرغبون في الارتباط بأي من الخدمات التي يقدمونها.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قم بتقديم الشفافة لكشف الطلب في الأسفل.</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ألقوا نظرة على هذه الاستراتيجيات التي يمكن للناجين استخدامها. هل يمكن أن يكون أي من هذه الأسئلة مفيدًا في سياقكم؟ الرجاء كتابة الأرقام ذات الصلة في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انتظر ردود المشاركين.</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يتمثل الأمر المهم في استراتيجيات السلامة في إمكانية نجاحها فقط إذا كانت تلبي احتياجات الناجين. يمكن أن يكون السؤال عن العديد من الخيارات المختلفة مفيدًا، بحيث يتقدم الناجي بخيار أو اثنين على الأقل يمكنه استخدامه.</a:t>
            </a:r>
            <a:endParaRPr lang="fr-FR" sz="1200" kern="1200" dirty="0">
              <a:solidFill>
                <a:schemeClr val="tx1"/>
              </a:solidFill>
              <a:effectLst/>
              <a:latin typeface="+mn-lt"/>
              <a:ea typeface="+mn-ea"/>
              <a:cs typeface="+mn-cs"/>
            </a:endParaRPr>
          </a:p>
          <a:p>
            <a:pPr algn="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78</a:t>
            </a:fld>
            <a:endParaRPr lang="en-US"/>
          </a:p>
        </p:txBody>
      </p:sp>
      <p:sp>
        <p:nvSpPr>
          <p:cNvPr id="5" name="Footer Placeholder 5">
            <a:extLst>
              <a:ext uri="{FF2B5EF4-FFF2-40B4-BE49-F238E27FC236}">
                <a16:creationId xmlns:a16="http://schemas.microsoft.com/office/drawing/2014/main" id="{FB6B4A5D-0A44-43BA-BEE0-CAF7CF68C5B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11483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أخيرًا، يعني الحرف الأخير من مصطلح </a:t>
            </a:r>
            <a:r>
              <a:rPr lang="fr-FR"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 الدعم. وتبين هذه الخطوة أن مقدم الخدمة هو مجرد نقطة دخول إلى الخدمات ولا يمكنه توفير جميع احتياجات الناجين.</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المعلومات في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B466E0-0366-FE4D-8716-9453F7A07CCD}" type="slidenum">
              <a:rPr lang="en-US" smtClean="0"/>
              <a:t>79</a:t>
            </a:fld>
            <a:endParaRPr lang="en-US"/>
          </a:p>
        </p:txBody>
      </p:sp>
      <p:sp>
        <p:nvSpPr>
          <p:cNvPr id="5" name="Footer Placeholder 5">
            <a:extLst>
              <a:ext uri="{FF2B5EF4-FFF2-40B4-BE49-F238E27FC236}">
                <a16:creationId xmlns:a16="http://schemas.microsoft.com/office/drawing/2014/main" id="{ED8B8130-D3AA-4074-BCCA-B9E02CBE3F4F}"/>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849202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راجع الهدف.</a:t>
            </a:r>
            <a:endParaRPr lang="en-US" i="1" dirty="0"/>
          </a:p>
          <a:p>
            <a:pPr algn="r"/>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8</a:t>
            </a:fld>
            <a:endParaRPr lang="en-US" dirty="0"/>
          </a:p>
        </p:txBody>
      </p:sp>
      <p:sp>
        <p:nvSpPr>
          <p:cNvPr id="5" name="Footer Placeholder 5">
            <a:extLst>
              <a:ext uri="{FF2B5EF4-FFF2-40B4-BE49-F238E27FC236}">
                <a16:creationId xmlns:a16="http://schemas.microsoft.com/office/drawing/2014/main" id="{9F8EE898-A1DD-4D27-A61E-5D58782C6A0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9813477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قبل أن نمضي قدمًا، دعونا نتحدث عن الخدمات التي قد تتمكن من ربط الناجي بها. وينبغي أن تحتوي منشأتك على دليل خدمة يسرد معلومات حول الخدمات المتاحة لضحايا العنف.</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80</a:t>
            </a:fld>
            <a:endParaRPr lang="en-US" dirty="0"/>
          </a:p>
        </p:txBody>
      </p:sp>
      <p:sp>
        <p:nvSpPr>
          <p:cNvPr id="7" name="Slide Image Placeholder 6">
            <a:extLst>
              <a:ext uri="{FF2B5EF4-FFF2-40B4-BE49-F238E27FC236}">
                <a16:creationId xmlns:a16="http://schemas.microsoft.com/office/drawing/2014/main" id="{B9CF7CC9-FF61-4510-A24B-61A1A7631DD2}"/>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C02C9D16-5D2E-4EC6-B113-B7A25479D38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1507276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يتطلب إجراء إحالة ناجحة مد العميل بالمعلومات التي يمكنه التصرف بناءً عليها. ويعتبر هذا الأمر صحيحا بشكل خاص إذا كان الشخص متوترًا أو مترددًا بشأن متابعة الإحالة.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السيناريو واطرح السؤال.</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المشاركين مشاركة أفكارهم في خانة الدردشة.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بالشريحة للكشف عن الإجابات.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عندما نقدم إحالة غير مكتملة، مثل مجرد إعطاء اسم المنظمة، فإننا نقلل من احتمالية حصول الناجين على المساعدة التي يحتاجونها. فعند تقديمكم لخدمة إحالة، قوموا بتزويد الآخرين بجميع المعلومات التي تريد الحصول عليها حول الخدمة المتاحة.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81</a:t>
            </a:fld>
            <a:endParaRPr lang="en-US"/>
          </a:p>
        </p:txBody>
      </p:sp>
      <p:sp>
        <p:nvSpPr>
          <p:cNvPr id="5" name="Footer Placeholder 5">
            <a:extLst>
              <a:ext uri="{FF2B5EF4-FFF2-40B4-BE49-F238E27FC236}">
                <a16:creationId xmlns:a16="http://schemas.microsoft.com/office/drawing/2014/main" id="{2811BE55-5FC2-45A1-A94E-E35D61B1BDB6}"/>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5318567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إليكم المعلومات التي ينبغي عليكم إتاحتها حول كل خدمة استجابة للعنف قد تقوم بإحالة فرد إليها. حيث أنكم تودون، بصفتكم مقدمي الخدمة، إرسال عميلكم إلى مكان يدعمه ويكون مفتوحًا. وهناك قصص مرعبة عدة لضحايا العنف حاولوا الحصول على المساعدة لكنهم فوجئوا بعدم وجود أحد ليقدمها لهم. حتى أنهم في بعض الحالات، يعزفون عن طلب المساعدة مرة أخرى. كذلك، قد تسعى الضحية للوصول إلى خدمة، ليتم إخبارها بأنها ليست الفئة المستهدفة من هذه الخدمة. يمكننا أن نتخيل حدوث ذلك لامرأة عابرة جنسياً تبحث عن ملاذ في مأوى للنساء. لذلك ينبغي التأكد من معرفتكم بمن يقدم الخدمة بطريقة لا تقبل الوصم قبل إرسال الشخص المعني لها.</a:t>
            </a:r>
            <a:endParaRPr lang="fr-FR" sz="1200" kern="1200" dirty="0">
              <a:solidFill>
                <a:schemeClr val="tx1"/>
              </a:solidFill>
              <a:effectLst/>
              <a:latin typeface="+mn-lt"/>
              <a:ea typeface="+mn-ea"/>
              <a:cs typeface="+mn-cs"/>
            </a:endParaRPr>
          </a:p>
          <a:p>
            <a:pPr algn="r"/>
            <a:endParaRPr lang="ar-LB" sz="1200" kern="1200" dirty="0">
              <a:solidFill>
                <a:schemeClr val="tx1"/>
              </a:solidFill>
              <a:effectLst/>
              <a:latin typeface="+mn-lt"/>
              <a:ea typeface="+mn-ea"/>
              <a:cs typeface="+mn-cs"/>
            </a:endParaRPr>
          </a:p>
          <a:p>
            <a:pPr algn="r"/>
            <a:r>
              <a:rPr lang="ar-MA" sz="1200" b="1" kern="1200" dirty="0">
                <a:solidFill>
                  <a:schemeClr val="tx1"/>
                </a:solidFill>
                <a:effectLst/>
                <a:latin typeface="+mn-lt"/>
                <a:ea typeface="+mn-ea"/>
                <a:cs typeface="+mn-cs"/>
              </a:rPr>
              <a:t>ملاحظة</a:t>
            </a:r>
            <a:r>
              <a:rPr lang="ar-MA" sz="1200" kern="1200" dirty="0">
                <a:solidFill>
                  <a:schemeClr val="tx1"/>
                </a:solidFill>
                <a:effectLst/>
                <a:latin typeface="+mn-lt"/>
                <a:ea typeface="+mn-ea"/>
                <a:cs typeface="+mn-cs"/>
              </a:rPr>
              <a:t>: إذا كنتم تتوفرون على دليل خدمة، فقوموا بتقديمه هنا. إذا لم تكن كل هذه المعلومات جزءًا من هذا الدليل، فتحدثوا مع عاملي الرعاية الصحية حول كيفية تكييف / مراجعة الدليل.</a:t>
            </a:r>
            <a:endParaRPr lang="en-US" i="1" dirty="0"/>
          </a:p>
        </p:txBody>
      </p:sp>
      <p:sp>
        <p:nvSpPr>
          <p:cNvPr id="4" name="Slide Number Placeholder 3"/>
          <p:cNvSpPr>
            <a:spLocks noGrp="1"/>
          </p:cNvSpPr>
          <p:nvPr>
            <p:ph type="sldNum" sz="quarter" idx="10"/>
          </p:nvPr>
        </p:nvSpPr>
        <p:spPr/>
        <p:txBody>
          <a:bodyPr/>
          <a:lstStyle/>
          <a:p>
            <a:fld id="{A63EBE9A-FCE8-42AC-A6A7-1FC1EFE97FEB}" type="slidenum">
              <a:rPr lang="en-US" smtClean="0"/>
              <a:pPr/>
              <a:t>82</a:t>
            </a:fld>
            <a:endParaRPr lang="en-US" dirty="0"/>
          </a:p>
        </p:txBody>
      </p:sp>
      <p:sp>
        <p:nvSpPr>
          <p:cNvPr id="7" name="Slide Image Placeholder 6">
            <a:extLst>
              <a:ext uri="{FF2B5EF4-FFF2-40B4-BE49-F238E27FC236}">
                <a16:creationId xmlns:a16="http://schemas.microsoft.com/office/drawing/2014/main" id="{9BA0E532-314F-4A06-84AD-E4B125969045}"/>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2D271771-6211-4BBB-BD0F-C12DF96648F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6858301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إذا تعرضت الضحية للعنف الجنسي، يرجى تذكر أن هناك خدمات ينبغي تقديمها بشكل فوري.</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3EBE9A-FCE8-42AC-A6A7-1FC1EFE97FEB}" type="slidenum">
              <a:rPr lang="en-US" smtClean="0"/>
              <a:pPr/>
              <a:t>83</a:t>
            </a:fld>
            <a:endParaRPr lang="en-US" dirty="0"/>
          </a:p>
        </p:txBody>
      </p:sp>
      <p:sp>
        <p:nvSpPr>
          <p:cNvPr id="7" name="Slide Image Placeholder 6">
            <a:extLst>
              <a:ext uri="{FF2B5EF4-FFF2-40B4-BE49-F238E27FC236}">
                <a16:creationId xmlns:a16="http://schemas.microsoft.com/office/drawing/2014/main" id="{4365429F-8B14-4320-A9D0-C74D9451C7DD}"/>
              </a:ext>
            </a:extLst>
          </p:cNvPr>
          <p:cNvSpPr>
            <a:spLocks noGrp="1" noRot="1" noChangeAspect="1"/>
          </p:cNvSpPr>
          <p:nvPr>
            <p:ph type="sldImg"/>
          </p:nvPr>
        </p:nvSpPr>
        <p:spPr/>
      </p:sp>
      <p:sp>
        <p:nvSpPr>
          <p:cNvPr id="5" name="Footer Placeholder 5">
            <a:extLst>
              <a:ext uri="{FF2B5EF4-FFF2-40B4-BE49-F238E27FC236}">
                <a16:creationId xmlns:a16="http://schemas.microsoft.com/office/drawing/2014/main" id="{ACF4BE34-6BC5-436C-8295-209A39AB157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3364967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هناك طرق للإحالة تزيد من احتمالية إكمال شخص ما الإحالة بالفعل.</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التوصيات في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A269E5-789A-4D39-AC6D-24DE67320D1E}" type="slidenum">
              <a:rPr lang="en-US" smtClean="0"/>
              <a:t>84</a:t>
            </a:fld>
            <a:endParaRPr lang="en-US"/>
          </a:p>
        </p:txBody>
      </p:sp>
      <p:sp>
        <p:nvSpPr>
          <p:cNvPr id="5" name="Footer Placeholder 5">
            <a:extLst>
              <a:ext uri="{FF2B5EF4-FFF2-40B4-BE49-F238E27FC236}">
                <a16:creationId xmlns:a16="http://schemas.microsoft.com/office/drawing/2014/main" id="{4810E201-BA5E-46A8-8504-EF29084E83C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663138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كجزء من الإحالة، قوموا بمساعدة الناجين على تحديد نقاط قوتهم وشبكاتهم. يمكنكم القيام بذلك أيضًا عبر طرح الأسئلة.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التوصيات في الشفافة.</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تذكروا، ليس عملكم أن "تنقذوا" الشخص. أنتم تساعدونه في استعادة السيطرة من خلال إعطائه خيارات وإخباره أنكم ستدعمونه في اتخاذ القرار.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من الصحيح أيضًا أن الفرد قد لا يكون مستعدًا لطلب المساعدة بخلاف التحدث إليكم. وهو أمر جيد وسيعلم الناجي أنه بإمكانه العودة إليكم للحصول على معلومات أو للتواصل مع الخدمات حسب الحاجة.</a:t>
            </a:r>
            <a:endParaRPr lang="fr-FR" sz="1200"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85</a:t>
            </a:fld>
            <a:endParaRPr lang="en-US" dirty="0"/>
          </a:p>
        </p:txBody>
      </p:sp>
      <p:sp>
        <p:nvSpPr>
          <p:cNvPr id="5" name="Footer Placeholder 5">
            <a:extLst>
              <a:ext uri="{FF2B5EF4-FFF2-40B4-BE49-F238E27FC236}">
                <a16:creationId xmlns:a16="http://schemas.microsoft.com/office/drawing/2014/main" id="{6BCB2518-1417-4609-BBAF-A7E2184FE3D8}"/>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4436587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الآن نطلع معًا على كل المهارات المستخدمة. سأوضح دور مقدم الخدمة، بمساعدة أحد المشاركين الذي سيتظاهر بأنه العميل الموضح في السيناريو. وسيراقب الآخرون ليخبروني بما قمت به بشكل جيد وما يمكنني تحسينه. سيتعين عليكم إخباري إذا كنت قد استخدمت كل المهارات الخاصة بـ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 يمكنكم الاطلاع عليها في قائمة تدقيق الملاحظ. واعلموا أنه لا يلزم استخدامها بالترتيب ولا يلزم استخدامها مرة واحدة فقط. أنتم تقومون بالملاحظة لمعرفة ما إذا كنت قد وجدت طريقة لاستخدامها جميعًا في محادثتنا.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قم بلعب الأدوار.</a:t>
            </a:r>
            <a:endParaRPr lang="ar-LB"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اسأل الشخص الذي يتظاهر بأنه العميل عن شعوره. ثم اسأل الملاحظين عما رأوه. ساعدهم في التعرف على جميع العناصر التي استخدمتها من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 إذا فاتتك واحدة أو أكثر أو كنت تعتقد أنه كان بإمكانك القيام بأمر أكثر فعالية، فالفت انتباههم إلى ذلك.</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86</a:t>
            </a:fld>
            <a:endParaRPr lang="en-US"/>
          </a:p>
        </p:txBody>
      </p:sp>
      <p:sp>
        <p:nvSpPr>
          <p:cNvPr id="5" name="Footer Placeholder 5">
            <a:extLst>
              <a:ext uri="{FF2B5EF4-FFF2-40B4-BE49-F238E27FC236}">
                <a16:creationId xmlns:a16="http://schemas.microsoft.com/office/drawing/2014/main" id="{B65F5E24-E8C9-42F7-AD8A-22A69616DD1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1395539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27075"/>
            <a:ext cx="5486400" cy="3086100"/>
          </a:xfrm>
        </p:spPr>
      </p:sp>
      <p:sp>
        <p:nvSpPr>
          <p:cNvPr id="3" name="Notes Placeholder 2"/>
          <p:cNvSpPr>
            <a:spLocks noGrp="1"/>
          </p:cNvSpPr>
          <p:nvPr>
            <p:ph type="body" idx="1"/>
          </p:nvPr>
        </p:nvSpPr>
        <p:spPr>
          <a:xfrm>
            <a:off x="685800" y="4036423"/>
            <a:ext cx="5715000" cy="4833257"/>
          </a:xfrm>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دعونا الآن نجمعها جميعًا.</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الإرشادات الموجودة على الشفافة ووزع السيناريوهات أو اشرح أين توفرها. في التدريب الافتراضي، سيتم تنفيذ هذا النشاط كواجب منزلي. إذا كان المشاركون حاضرين معًا، فيمكنهم إجراء التدريب في مجموعات من ثلاثة أفراد. وينبغي أن يستغرق كل تفاعل تدريبي حوالي 8 دقائق، متبوعًا بعدة دقائق من التقييم الذاتي وردود الفعل من الناجي والملاحظ.</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أن يكون إعطاء الوقت المناسب للتمرين، اسأل عن ما كان صعبا أو سهلا. ويمكنك التحدث عن أفكار إضافية يمكنهم ممارستها. وإن أمكن، تأكد من أن شخصًا ما في الموقع يمكنه التدرب معهم وتأكد من قدرته على استخدام كل هذه المهارات.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ملاحظة: راجع دليل الميسر لمعرفة السيناريوهات</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F565A2-6E27-4723-9ED5-FDFCC5775F54}" type="slidenum">
              <a:rPr lang="en-US" smtClean="0"/>
              <a:t>87</a:t>
            </a:fld>
            <a:endParaRPr lang="en-US" dirty="0"/>
          </a:p>
        </p:txBody>
      </p:sp>
      <p:sp>
        <p:nvSpPr>
          <p:cNvPr id="5" name="Footer Placeholder 5">
            <a:extLst>
              <a:ext uri="{FF2B5EF4-FFF2-40B4-BE49-F238E27FC236}">
                <a16:creationId xmlns:a16="http://schemas.microsoft.com/office/drawing/2014/main" id="{2675490C-95DE-4014-A007-2AAF585FF3A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1493331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في حالة إجراء هذا النشاط افتراضيًا، قم بتعيين المشاركين في مجموعات واتبع الإرشادات الموجودة على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88</a:t>
            </a:fld>
            <a:endParaRPr lang="en-US"/>
          </a:p>
        </p:txBody>
      </p:sp>
      <p:sp>
        <p:nvSpPr>
          <p:cNvPr id="5" name="Footer Placeholder 5">
            <a:extLst>
              <a:ext uri="{FF2B5EF4-FFF2-40B4-BE49-F238E27FC236}">
                <a16:creationId xmlns:a16="http://schemas.microsoft.com/office/drawing/2014/main" id="{63A6CCEE-D3FD-48DE-BAF0-D5A7F415813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9148687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راجع التعليمات وشارك رابط التقييم في خانة الدردشة</a:t>
            </a:r>
            <a:r>
              <a:rPr lang="en-US" i="1" dirty="0"/>
              <a:t>.</a:t>
            </a:r>
            <a:r>
              <a:rPr lang="en-US" dirty="0"/>
              <a:t> </a:t>
            </a:r>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t>89</a:t>
            </a:fld>
            <a:endParaRPr lang="en-US"/>
          </a:p>
        </p:txBody>
      </p:sp>
      <p:sp>
        <p:nvSpPr>
          <p:cNvPr id="5" name="Footer Placeholder 5">
            <a:extLst>
              <a:ext uri="{FF2B5EF4-FFF2-40B4-BE49-F238E27FC236}">
                <a16:creationId xmlns:a16="http://schemas.microsoft.com/office/drawing/2014/main" id="{8A1A64F1-0134-468E-94DF-D238C833DD7B}"/>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21078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يرجى إكمال الاختبار القبلي. سيساعدنا هذا الأمر على إدراك ما تعرفه بالفعل.</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التعليمات الموضحة في 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ضع رابط الاختبار القبلي في خانة الدردشة لتسهيل الوصول إليه</a:t>
            </a:r>
            <a:endParaRPr lang="fr-FR" sz="1200" kern="1200" dirty="0">
              <a:solidFill>
                <a:schemeClr val="tx1"/>
              </a:solidFill>
              <a:effectLst/>
              <a:latin typeface="+mn-lt"/>
              <a:ea typeface="+mn-ea"/>
              <a:cs typeface="+mn-cs"/>
            </a:endParaRPr>
          </a:p>
          <a:p>
            <a:endParaRPr lang="en-US" b="0" i="1" dirty="0"/>
          </a:p>
        </p:txBody>
      </p:sp>
      <p:sp>
        <p:nvSpPr>
          <p:cNvPr id="4" name="Slide Number Placeholder 3"/>
          <p:cNvSpPr>
            <a:spLocks noGrp="1"/>
          </p:cNvSpPr>
          <p:nvPr>
            <p:ph type="sldNum" sz="quarter" idx="5"/>
          </p:nvPr>
        </p:nvSpPr>
        <p:spPr/>
        <p:txBody>
          <a:bodyPr/>
          <a:lstStyle/>
          <a:p>
            <a:fld id="{8D8D3582-6D6B-438A-82FF-FE0768558734}" type="slidenum">
              <a:rPr lang="en-US" smtClean="0"/>
              <a:t>9</a:t>
            </a:fld>
            <a:endParaRPr lang="en-US"/>
          </a:p>
        </p:txBody>
      </p:sp>
      <p:sp>
        <p:nvSpPr>
          <p:cNvPr id="5" name="Footer Placeholder 5">
            <a:extLst>
              <a:ext uri="{FF2B5EF4-FFF2-40B4-BE49-F238E27FC236}">
                <a16:creationId xmlns:a16="http://schemas.microsoft.com/office/drawing/2014/main" id="{C128A881-ACBF-4AD0-9D71-91E99A19B65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41054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7D96A4-77C4-4FED-8A7B-214747F6ACED}" type="slidenum">
              <a:rPr lang="en-US" smtClean="0"/>
              <a:pPr>
                <a:defRPr/>
              </a:pPr>
              <a:t>90</a:t>
            </a:fld>
            <a:endParaRPr lang="en-US" dirty="0"/>
          </a:p>
        </p:txBody>
      </p:sp>
      <p:sp>
        <p:nvSpPr>
          <p:cNvPr id="5" name="Footer Placeholder 5">
            <a:extLst>
              <a:ext uri="{FF2B5EF4-FFF2-40B4-BE49-F238E27FC236}">
                <a16:creationId xmlns:a16="http://schemas.microsoft.com/office/drawing/2014/main" id="{7845E51C-38AB-420E-8370-76416AD847D1}"/>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2961749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86407"/>
          </a:xfrm>
        </p:spPr>
        <p:txBody>
          <a:bodyPr/>
          <a:lstStyle/>
          <a:p>
            <a:pPr algn="r" rtl="1"/>
            <a:r>
              <a:rPr lang="ar-MA" sz="1200" kern="1200" dirty="0">
                <a:solidFill>
                  <a:schemeClr val="tx1"/>
                </a:solidFill>
                <a:effectLst/>
                <a:latin typeface="+mn-lt"/>
                <a:ea typeface="+mn-ea"/>
                <a:cs typeface="+mn-cs"/>
              </a:rPr>
              <a:t>قم بصياغة اختبار </a:t>
            </a:r>
            <a:r>
              <a:rPr lang="en-US" sz="1200" kern="1200" dirty="0" err="1">
                <a:solidFill>
                  <a:schemeClr val="tx1"/>
                </a:solidFill>
                <a:effectLst/>
                <a:latin typeface="+mn-lt"/>
                <a:ea typeface="+mn-ea"/>
                <a:cs typeface="+mn-cs"/>
              </a:rPr>
              <a:t>Mentimeter</a:t>
            </a:r>
            <a:r>
              <a:rPr lang="en-US" sz="1200" kern="1200" dirty="0">
                <a:solidFill>
                  <a:schemeClr val="tx1"/>
                </a:solidFill>
                <a:effectLst/>
                <a:latin typeface="+mn-lt"/>
                <a:ea typeface="+mn-ea"/>
                <a:cs typeface="+mn-cs"/>
              </a:rPr>
              <a:t> </a:t>
            </a:r>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مسبقًا باستخدام الأسئلة والإجابات أدناه.</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شارك شاشة </a:t>
            </a:r>
            <a:r>
              <a:rPr lang="en-US" sz="1200" kern="1200" dirty="0" err="1">
                <a:solidFill>
                  <a:schemeClr val="tx1"/>
                </a:solidFill>
                <a:effectLst/>
                <a:latin typeface="+mn-lt"/>
                <a:ea typeface="+mn-ea"/>
                <a:cs typeface="+mn-cs"/>
              </a:rPr>
              <a:t>Mentimeter</a:t>
            </a:r>
            <a:r>
              <a:rPr lang="ar-MA" sz="1200" kern="1200" dirty="0">
                <a:solidFill>
                  <a:schemeClr val="tx1"/>
                </a:solidFill>
                <a:effectLst/>
                <a:latin typeface="+mn-lt"/>
                <a:ea typeface="+mn-ea"/>
                <a:cs typeface="+mn-cs"/>
              </a:rPr>
              <a:t> مع المشاركين باستخدام رابط الاختبار.</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استخدم هذه الأسئلة والإجابات عند إنشاء الاختبار الموجز. الإجابات المميزة بنجمة تكون صحيحة. راجع دليل الميسر للحصول على وصف كامل للإجابات.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سؤال الاختبار الموجز 1 - أي من هذه الأسئلة يعد جزءًا من تصديق الناجي؟</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(اختر كل ما ينطبق)</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 . أخبرناهم أنه من الآمن التحدث معنا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 . أخبرناهم بأنهم لا يستحقون العنف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ج . أخبرناهم أننا سنحميهم من الأذى.</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د . أخبرناهم بأننا سندعم قراراتهم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سؤال الاختبار الموجز 2 - ما الذي نحتاج إلى معرفته عن خدمة ما قبل إحالة شخص ما إلى هذه الخدمة؟ (اختر كل ما ينطبق)</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 . متى تكون هذه الخدمة متاحة (بالساعات)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 . لمن تقدم هذه الخدمة (الفئات المعنية)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ج . كيف يمكن الوصول إلى هذه الخدمة (نقطة الاتصال / رقم الهاتف) ***</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rtl="1"/>
            <a:r>
              <a:rPr lang="ar-MA"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91</a:t>
            </a:fld>
            <a:endParaRPr lang="en-US" dirty="0"/>
          </a:p>
        </p:txBody>
      </p:sp>
      <p:sp>
        <p:nvSpPr>
          <p:cNvPr id="5" name="Footer Placeholder 5">
            <a:extLst>
              <a:ext uri="{FF2B5EF4-FFF2-40B4-BE49-F238E27FC236}">
                <a16:creationId xmlns:a16="http://schemas.microsoft.com/office/drawing/2014/main" id="{88C39E79-0127-4F5A-9F6D-1E771DAE9182}"/>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815836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إذا كان لديك العديد من المجموعات، ففكر في جعل كل مجموعة تشارك شيئًا واحدًا سار بشكل جيد وشيء واحد كان صعبًا. واسأل، بعد أخذ جميع المجموعات الكلمة، عما إذا لم يتمكن شخص من مشاركة التجربة أو التحدي الذي يعتقد أنه من المهم معالجته. يمنح هذا النشاط المشاركين فرصة لتلقي الدعم في المجالات الصعبة، لذلك من المهم ذكر هذه المجالات.</a:t>
            </a:r>
            <a:endParaRPr lang="fr-FR" sz="1200" kern="1200" dirty="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92</a:t>
            </a:fld>
            <a:endParaRPr lang="en-US"/>
          </a:p>
        </p:txBody>
      </p:sp>
      <p:sp>
        <p:nvSpPr>
          <p:cNvPr id="5" name="Footer Placeholder 5">
            <a:extLst>
              <a:ext uri="{FF2B5EF4-FFF2-40B4-BE49-F238E27FC236}">
                <a16:creationId xmlns:a16="http://schemas.microsoft.com/office/drawing/2014/main" id="{A206C407-9A6A-4E3C-803C-52570A9DA75C}"/>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19715135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حان دوركم الآن لاستخدام </a:t>
            </a:r>
            <a:r>
              <a:rPr lang="en-US" sz="1200" kern="1200" dirty="0">
                <a:solidFill>
                  <a:schemeClr val="tx1"/>
                </a:solidFill>
                <a:effectLst/>
                <a:latin typeface="+mn-lt"/>
                <a:ea typeface="+mn-ea"/>
                <a:cs typeface="+mn-cs"/>
              </a:rPr>
              <a:t>LIVES</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93</a:t>
            </a:fld>
            <a:endParaRPr lang="en-US"/>
          </a:p>
        </p:txBody>
      </p:sp>
      <p:sp>
        <p:nvSpPr>
          <p:cNvPr id="5" name="Footer Placeholder 5">
            <a:extLst>
              <a:ext uri="{FF2B5EF4-FFF2-40B4-BE49-F238E27FC236}">
                <a16:creationId xmlns:a16="http://schemas.microsoft.com/office/drawing/2014/main" id="{642A1D19-83AE-4EA6-863A-824C09B5AFAB}"/>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2766119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راجع الهدف.</a:t>
            </a:r>
            <a:endParaRPr lang="en-US" i="1" dirty="0"/>
          </a:p>
          <a:p>
            <a:endParaRPr lang="en-US" dirty="0"/>
          </a:p>
        </p:txBody>
      </p:sp>
      <p:sp>
        <p:nvSpPr>
          <p:cNvPr id="4" name="Slide Number Placeholder 3"/>
          <p:cNvSpPr>
            <a:spLocks noGrp="1"/>
          </p:cNvSpPr>
          <p:nvPr>
            <p:ph type="sldNum" sz="quarter" idx="5"/>
          </p:nvPr>
        </p:nvSpPr>
        <p:spPr/>
        <p:txBody>
          <a:bodyPr/>
          <a:lstStyle/>
          <a:p>
            <a:fld id="{8D8D3582-6D6B-438A-82FF-FE0768558734}" type="slidenum">
              <a:rPr lang="en-US" smtClean="0"/>
              <a:pPr/>
              <a:t>94</a:t>
            </a:fld>
            <a:endParaRPr lang="en-US" dirty="0"/>
          </a:p>
        </p:txBody>
      </p:sp>
      <p:sp>
        <p:nvSpPr>
          <p:cNvPr id="5" name="Footer Placeholder 5">
            <a:extLst>
              <a:ext uri="{FF2B5EF4-FFF2-40B4-BE49-F238E27FC236}">
                <a16:creationId xmlns:a16="http://schemas.microsoft.com/office/drawing/2014/main" id="{D461F66A-8262-487A-B12F-1FB017695C3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9428353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الآن بعد أن سمعنا عن تجارب الجميع، فلنلقِ نظرة على بعض الطرق لمواجهة التحديات المشتركة. فيما يلي بعض الأسئلة التي طرحها الآخرون. سنجيب على كل واحد الآن.</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لإظهار التعليمات. قرر مسبقًا كيفية تعيين المشاركين في مجموعات صغيرة؛ سيعتمد حجم المجموعة على عدد المشاركين. إذا كان عدد المشاركين صغيرًا، فقد يتم تعيين أكثر من سؤال واحد للمجموعات.</a:t>
            </a:r>
            <a:endParaRPr lang="fr-FR" sz="1200" kern="1200" dirty="0">
              <a:solidFill>
                <a:schemeClr val="tx1"/>
              </a:solidFill>
              <a:effectLst/>
              <a:latin typeface="+mn-lt"/>
              <a:ea typeface="+mn-ea"/>
              <a:cs typeface="+mn-cs"/>
            </a:endParaRPr>
          </a:p>
          <a:p>
            <a:pPr algn="r" rtl="1"/>
            <a:endParaRPr lang="ar-LB"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ستعملون الآن في مجموعات صغيرة للإجابة على سؤال معين. يرجى العمل مع مجموعتك في غرفة جانبية للمناقشة لمدة أربع دقائق. سنعود بعد ذلك إلى الاجتماع وسيكون أمام أحد أعضاء مجموعتك دقيقة واحدة لمشاركة رد المجموعة.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95</a:t>
            </a:fld>
            <a:endParaRPr lang="en-US" dirty="0"/>
          </a:p>
        </p:txBody>
      </p:sp>
      <p:sp>
        <p:nvSpPr>
          <p:cNvPr id="5" name="Footer Placeholder 5">
            <a:extLst>
              <a:ext uri="{FF2B5EF4-FFF2-40B4-BE49-F238E27FC236}">
                <a16:creationId xmlns:a16="http://schemas.microsoft.com/office/drawing/2014/main" id="{967DF982-48F9-4C91-B099-FE0B4B7E988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4955120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افتح باب النقاش حسب الحاجة.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96</a:t>
            </a:fld>
            <a:endParaRPr lang="en-US"/>
          </a:p>
        </p:txBody>
      </p:sp>
      <p:sp>
        <p:nvSpPr>
          <p:cNvPr id="5" name="Footer Placeholder 5">
            <a:extLst>
              <a:ext uri="{FF2B5EF4-FFF2-40B4-BE49-F238E27FC236}">
                <a16:creationId xmlns:a16="http://schemas.microsoft.com/office/drawing/2014/main" id="{A7D6A2F1-889B-443E-A324-AF3D1DF77DFE}"/>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3366312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en-US" i="1" dirty="0"/>
          </a:p>
        </p:txBody>
      </p:sp>
      <p:sp>
        <p:nvSpPr>
          <p:cNvPr id="4" name="Slide Number Placeholder 3"/>
          <p:cNvSpPr>
            <a:spLocks noGrp="1"/>
          </p:cNvSpPr>
          <p:nvPr>
            <p:ph type="sldNum" sz="quarter" idx="5"/>
          </p:nvPr>
        </p:nvSpPr>
        <p:spPr/>
        <p:txBody>
          <a:bodyPr/>
          <a:lstStyle/>
          <a:p>
            <a:fld id="{8D8D3582-6D6B-438A-82FF-FE0768558734}" type="slidenum">
              <a:rPr lang="en-US" smtClean="0"/>
              <a:t>97</a:t>
            </a:fld>
            <a:endParaRPr lang="en-US" dirty="0"/>
          </a:p>
        </p:txBody>
      </p:sp>
      <p:sp>
        <p:nvSpPr>
          <p:cNvPr id="5" name="Footer Placeholder 5">
            <a:extLst>
              <a:ext uri="{FF2B5EF4-FFF2-40B4-BE49-F238E27FC236}">
                <a16:creationId xmlns:a16="http://schemas.microsoft.com/office/drawing/2014/main" id="{BFB456DB-8CCC-4AB2-94B7-8AA1E021E0F4}"/>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8768199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98</a:t>
            </a:fld>
            <a:endParaRPr lang="en-US" dirty="0"/>
          </a:p>
        </p:txBody>
      </p:sp>
      <p:sp>
        <p:nvSpPr>
          <p:cNvPr id="5" name="Footer Placeholder 5">
            <a:extLst>
              <a:ext uri="{FF2B5EF4-FFF2-40B4-BE49-F238E27FC236}">
                <a16:creationId xmlns:a16="http://schemas.microsoft.com/office/drawing/2014/main" id="{07908FAE-50B5-4B8F-B1EA-8B6FC1146A8D}"/>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91422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اطلب من المجموعة المعينة تقديم إجابتها. ثم تقدم بالشفافة واعرض الإجابات، مع ملاحظة أي قواسم مشتركة واختلافات بين ما اقترحته المجموعة وما هو مقترح على الشفافة. إذا كانت هناك اختلافات، اسأل عما إذا كان لدى المجموعة أي انشغالات بشأن ما يتم تقديمه على الشفافة. ناقش حسب الحاجة.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8D3582-6D6B-438A-82FF-FE0768558734}" type="slidenum">
              <a:rPr lang="en-US" smtClean="0"/>
              <a:t>99</a:t>
            </a:fld>
            <a:endParaRPr lang="en-US" dirty="0"/>
          </a:p>
        </p:txBody>
      </p:sp>
      <p:sp>
        <p:nvSpPr>
          <p:cNvPr id="5" name="Footer Placeholder 5">
            <a:extLst>
              <a:ext uri="{FF2B5EF4-FFF2-40B4-BE49-F238E27FC236}">
                <a16:creationId xmlns:a16="http://schemas.microsoft.com/office/drawing/2014/main" id="{BBED0417-CFE6-45A0-87E8-22127D6BCBF9}"/>
              </a:ext>
            </a:extLst>
          </p:cNvPr>
          <p:cNvSpPr>
            <a:spLocks noGrp="1"/>
          </p:cNvSpPr>
          <p:nvPr>
            <p:ph type="ftr" sz="quarter" idx="4"/>
          </p:nvPr>
        </p:nvSpPr>
        <p:spPr>
          <a:xfrm>
            <a:off x="10633" y="8601131"/>
            <a:ext cx="6161568" cy="458787"/>
          </a:xfrm>
          <a:prstGeom prst="rect">
            <a:avLst/>
          </a:prstGeom>
        </p:spPr>
        <p:txBody>
          <a:bodyPr vert="horz" wrap="square" lIns="182880" tIns="45720" rIns="0" bIns="45720" rtlCol="0" anchor="b"/>
          <a:lstStyle>
            <a:lvl1pPr algn="r">
              <a:defRPr sz="1200"/>
            </a:lvl1pPr>
          </a:lstStyle>
          <a:p>
            <a:r>
              <a:rPr lang="ar-AE" dirty="0"/>
              <a:t>تحديد العنف والوقاية منه والاستجابة له (بما في ذلك الأحداث السلبية) في برامج فيروس نقص المناعة البشرية التي تخدم الفئات السكانية الرئيسية: بناء قدرات العاملين في مجال الرعاية الصحية من أجل تقديم كشف مؤشر آمن</a:t>
            </a:r>
            <a:endParaRPr lang="en-US" dirty="0"/>
          </a:p>
        </p:txBody>
      </p:sp>
    </p:spTree>
    <p:extLst>
      <p:ext uri="{BB962C8B-B14F-4D97-AF65-F5344CB8AC3E}">
        <p14:creationId xmlns:p14="http://schemas.microsoft.com/office/powerpoint/2010/main" val="4285226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026980"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0074789"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6096000"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4">
            <a:alphaModFix/>
            <a:extLst>
              <a:ext uri="{28A0092B-C50C-407E-A947-70E740481C1C}">
                <a14:useLocalDpi xmlns:a14="http://schemas.microsoft.com/office/drawing/2010/main" val="0"/>
              </a:ext>
            </a:extLst>
          </a:blip>
          <a:srcRect l="123" t="54602" r="55624" b="-475"/>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39112" y="5915677"/>
            <a:ext cx="1107242" cy="740002"/>
          </a:xfrm>
          <a:prstGeom prst="rect">
            <a:avLst/>
          </a:prstGeom>
        </p:spPr>
      </p:pic>
    </p:spTree>
    <p:extLst>
      <p:ext uri="{BB962C8B-B14F-4D97-AF65-F5344CB8AC3E}">
        <p14:creationId xmlns:p14="http://schemas.microsoft.com/office/powerpoint/2010/main" val="366886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p:nvPr>
        </p:nvSpPr>
        <p:spPr>
          <a:xfrm>
            <a:off x="956840" y="365127"/>
            <a:ext cx="3862295"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56840" y="1288899"/>
            <a:ext cx="3862295"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2"/>
          <p:cNvSpPr>
            <a:spLocks noGrp="1"/>
          </p:cNvSpPr>
          <p:nvPr>
            <p:ph idx="11"/>
          </p:nvPr>
        </p:nvSpPr>
        <p:spPr>
          <a:xfrm>
            <a:off x="956840" y="2044407"/>
            <a:ext cx="3862295"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66198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1061008" y="1563436"/>
            <a:ext cx="8182747"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3" name="Subtitle 2"/>
          <p:cNvSpPr>
            <a:spLocks noGrp="1"/>
          </p:cNvSpPr>
          <p:nvPr>
            <p:ph type="subTitle" idx="1" hasCustomPrompt="1"/>
          </p:nvPr>
        </p:nvSpPr>
        <p:spPr>
          <a:xfrm>
            <a:off x="1061008" y="3342716"/>
            <a:ext cx="8182747"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 </a:t>
            </a:r>
          </a:p>
        </p:txBody>
      </p:sp>
      <p:pic>
        <p:nvPicPr>
          <p:cNvPr id="11" name="Picture 10">
            <a:extLst>
              <a:ext uri="{FF2B5EF4-FFF2-40B4-BE49-F238E27FC236}">
                <a16:creationId xmlns:a16="http://schemas.microsoft.com/office/drawing/2014/main" id="{544BBD1C-9BB4-9045-8C41-84A86B97A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930" y="5983358"/>
            <a:ext cx="2824577"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p:nvPicPr>
        <p:blipFill>
          <a:blip r:embed="rId3"/>
          <a:stretch>
            <a:fillRect/>
          </a:stretch>
        </p:blipFill>
        <p:spPr>
          <a:xfrm>
            <a:off x="908192" y="5796503"/>
            <a:ext cx="1907177"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p:nvSpPr>
        <p:spPr>
          <a:xfrm>
            <a:off x="1061008"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E0A29BA2-C15F-2740-863C-ED8E4347CAB3}"/>
              </a:ext>
            </a:extLst>
          </p:cNvPr>
          <p:cNvPicPr/>
          <p:nvPr/>
        </p:nvPicPr>
        <p:blipFill rotWithShape="1">
          <a:blip r:embed="rId4">
            <a:alphaModFix/>
            <a:extLst>
              <a:ext uri="{28A0092B-C50C-407E-A947-70E740481C1C}">
                <a14:useLocalDpi xmlns:a14="http://schemas.microsoft.com/office/drawing/2010/main" val="0"/>
              </a:ext>
            </a:extLst>
          </a:blip>
          <a:srcRect t="36352" r="38913"/>
          <a:stretch/>
        </p:blipFill>
        <p:spPr bwMode="auto">
          <a:xfrm>
            <a:off x="8735029" y="1"/>
            <a:ext cx="3456972"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1" y="4470011"/>
            <a:ext cx="5035549"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1" y="4796635"/>
            <a:ext cx="5035549"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5" name="Picture 14">
            <a:extLst>
              <a:ext uri="{FF2B5EF4-FFF2-40B4-BE49-F238E27FC236}">
                <a16:creationId xmlns:a16="http://schemas.microsoft.com/office/drawing/2014/main" id="{8AAD2982-2AD3-48B9-A985-A0C9A6AECE9B}"/>
              </a:ext>
            </a:extLst>
          </p:cNvPr>
          <p:cNvPicPr>
            <a:picLocks noChangeAspect="1"/>
          </p:cNvPicPr>
          <p:nvPr/>
        </p:nvPicPr>
        <p:blipFill>
          <a:blip r:embed="rId5"/>
          <a:stretch>
            <a:fillRect/>
          </a:stretch>
        </p:blipFill>
        <p:spPr>
          <a:xfrm>
            <a:off x="9879868" y="5915940"/>
            <a:ext cx="1476323" cy="740002"/>
          </a:xfrm>
          <a:prstGeom prst="rect">
            <a:avLst/>
          </a:prstGeom>
        </p:spPr>
      </p:pic>
      <p:sp>
        <p:nvSpPr>
          <p:cNvPr id="16" name="Rectangle 15">
            <a:extLst>
              <a:ext uri="{FF2B5EF4-FFF2-40B4-BE49-F238E27FC236}">
                <a16:creationId xmlns:a16="http://schemas.microsoft.com/office/drawing/2014/main" id="{DCEC0A36-3C80-4E14-AB25-9EA483F5DF27}"/>
              </a:ext>
            </a:extLst>
          </p:cNvPr>
          <p:cNvSpPr/>
          <p:nvPr userDrawn="1"/>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8A4BC618-4072-456E-91A2-50C62906A2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9930" y="5983358"/>
            <a:ext cx="2824577" cy="651825"/>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4CEAF7B0-5F54-4466-81E4-884945A72320}"/>
              </a:ext>
            </a:extLst>
          </p:cNvPr>
          <p:cNvPicPr>
            <a:picLocks noChangeAspect="1"/>
          </p:cNvPicPr>
          <p:nvPr userDrawn="1"/>
        </p:nvPicPr>
        <p:blipFill>
          <a:blip r:embed="rId3"/>
          <a:stretch>
            <a:fillRect/>
          </a:stretch>
        </p:blipFill>
        <p:spPr>
          <a:xfrm>
            <a:off x="908192" y="5796503"/>
            <a:ext cx="1907177" cy="841402"/>
          </a:xfrm>
          <a:prstGeom prst="rect">
            <a:avLst/>
          </a:prstGeom>
        </p:spPr>
      </p:pic>
      <p:sp>
        <p:nvSpPr>
          <p:cNvPr id="19" name="Rectangle 18">
            <a:extLst>
              <a:ext uri="{FF2B5EF4-FFF2-40B4-BE49-F238E27FC236}">
                <a16:creationId xmlns:a16="http://schemas.microsoft.com/office/drawing/2014/main" id="{AADAAB76-6D67-4229-9B8E-F1149251DB92}"/>
              </a:ext>
            </a:extLst>
          </p:cNvPr>
          <p:cNvSpPr/>
          <p:nvPr userDrawn="1"/>
        </p:nvSpPr>
        <p:spPr>
          <a:xfrm>
            <a:off x="1061008"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8CC4D78E-417D-4EED-930E-C44511E893E1}"/>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107905" y="1"/>
            <a:ext cx="3084096" cy="2691747"/>
          </a:xfrm>
          <a:prstGeom prst="rect">
            <a:avLst/>
          </a:prstGeom>
          <a:noFill/>
          <a:ln>
            <a:noFill/>
          </a:ln>
        </p:spPr>
      </p:pic>
      <p:pic>
        <p:nvPicPr>
          <p:cNvPr id="21" name="Picture 20">
            <a:extLst>
              <a:ext uri="{FF2B5EF4-FFF2-40B4-BE49-F238E27FC236}">
                <a16:creationId xmlns:a16="http://schemas.microsoft.com/office/drawing/2014/main" id="{AFA518CF-8D5F-4422-9FFE-00EAE496CE8D}"/>
              </a:ext>
            </a:extLst>
          </p:cNvPr>
          <p:cNvPicPr>
            <a:picLocks noChangeAspect="1"/>
          </p:cNvPicPr>
          <p:nvPr userDrawn="1"/>
        </p:nvPicPr>
        <p:blipFill>
          <a:blip r:embed="rId5"/>
          <a:stretch>
            <a:fillRect/>
          </a:stretch>
        </p:blipFill>
        <p:spPr>
          <a:xfrm>
            <a:off x="9879868" y="5915940"/>
            <a:ext cx="1476323" cy="740002"/>
          </a:xfrm>
          <a:prstGeom prst="rect">
            <a:avLst/>
          </a:prstGeom>
        </p:spPr>
      </p:pic>
    </p:spTree>
    <p:extLst>
      <p:ext uri="{BB962C8B-B14F-4D97-AF65-F5344CB8AC3E}">
        <p14:creationId xmlns:p14="http://schemas.microsoft.com/office/powerpoint/2010/main" val="3798217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p:nvPicPr>
        <p:blipFill rotWithShape="1">
          <a:blip r:embed="rId2"/>
          <a:srcRect l="22575" t="13952" r="26517" b="10379"/>
          <a:stretch/>
        </p:blipFill>
        <p:spPr>
          <a:xfrm>
            <a:off x="2109" y="2"/>
            <a:ext cx="3984979"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3981451" y="-2"/>
            <a:ext cx="8210549"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1" name="Rectangle 10">
            <a:extLst>
              <a:ext uri="{FF2B5EF4-FFF2-40B4-BE49-F238E27FC236}">
                <a16:creationId xmlns:a16="http://schemas.microsoft.com/office/drawing/2014/main" id="{858E55C2-C8B7-B146-81B3-FE1F3E7DEC87}"/>
              </a:ext>
            </a:extLst>
          </p:cNvPr>
          <p:cNvSpPr/>
          <p:nvPr/>
        </p:nvSpPr>
        <p:spPr>
          <a:xfrm>
            <a:off x="0" y="3979335"/>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669774" y="4650759"/>
            <a:ext cx="8852452"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HERE, ARIAL REGULAR, 32PT, </a:t>
            </a:r>
            <a:br>
              <a:rPr lang="en-US" dirty="0"/>
            </a:br>
            <a:r>
              <a:rPr lang="en-US" dirty="0"/>
              <a:t>ALL CAPS EXPANDED </a:t>
            </a:r>
          </a:p>
        </p:txBody>
      </p:sp>
      <p:sp>
        <p:nvSpPr>
          <p:cNvPr id="19" name="Rectangle 18">
            <a:extLst>
              <a:ext uri="{FF2B5EF4-FFF2-40B4-BE49-F238E27FC236}">
                <a16:creationId xmlns:a16="http://schemas.microsoft.com/office/drawing/2014/main" id="{12E0D32C-B620-7A4D-BC36-49900D1DFC99}"/>
              </a:ext>
            </a:extLst>
          </p:cNvPr>
          <p:cNvSpPr/>
          <p:nvPr/>
        </p:nvSpPr>
        <p:spPr>
          <a:xfrm>
            <a:off x="1770926" y="4443168"/>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31FAC4A-0D0D-460E-8F63-975D95A90355}"/>
              </a:ext>
            </a:extLst>
          </p:cNvPr>
          <p:cNvPicPr>
            <a:picLocks noChangeAspect="1"/>
          </p:cNvPicPr>
          <p:nvPr userDrawn="1"/>
        </p:nvPicPr>
        <p:blipFill rotWithShape="1">
          <a:blip r:embed="rId2"/>
          <a:srcRect l="22575" t="13952" r="26517" b="10379"/>
          <a:stretch/>
        </p:blipFill>
        <p:spPr>
          <a:xfrm>
            <a:off x="2109" y="2"/>
            <a:ext cx="3984979" cy="3979333"/>
          </a:xfrm>
          <a:prstGeom prst="rect">
            <a:avLst/>
          </a:prstGeom>
        </p:spPr>
      </p:pic>
      <p:sp>
        <p:nvSpPr>
          <p:cNvPr id="8" name="Rectangle 7">
            <a:extLst>
              <a:ext uri="{FF2B5EF4-FFF2-40B4-BE49-F238E27FC236}">
                <a16:creationId xmlns:a16="http://schemas.microsoft.com/office/drawing/2014/main" id="{01645846-5A79-458B-AC79-C18BE2B84785}"/>
              </a:ext>
            </a:extLst>
          </p:cNvPr>
          <p:cNvSpPr/>
          <p:nvPr userDrawn="1"/>
        </p:nvSpPr>
        <p:spPr>
          <a:xfrm>
            <a:off x="0" y="3979335"/>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4585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40000"/>
          </a:blip>
          <a:srcRect r="50248" b="50000"/>
          <a:stretch/>
        </p:blipFill>
        <p:spPr>
          <a:xfrm rot="16200000">
            <a:off x="8625264" y="-293275"/>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EE236943-EF1A-46C3-AAD2-31A3475B0C47}"/>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256063CC-BB05-451F-8230-201D14BB5C0A}"/>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7120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09046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0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14000"/>
          </a:blip>
          <a:srcRect r="50248" b="50000"/>
          <a:stretch/>
        </p:blipFill>
        <p:spPr>
          <a:xfrm rot="10800000">
            <a:off x="1" y="-20736"/>
            <a:ext cx="4364615" cy="2895009"/>
          </a:xfrm>
          <a:prstGeom prst="rect">
            <a:avLst/>
          </a:prstGeom>
        </p:spPr>
      </p:pic>
      <p:sp>
        <p:nvSpPr>
          <p:cNvPr id="2" name="Title 1"/>
          <p:cNvSpPr>
            <a:spLocks noGrp="1"/>
          </p:cNvSpPr>
          <p:nvPr>
            <p:ph type="title" hasCustomPrompt="1"/>
          </p:nvPr>
        </p:nvSpPr>
        <p:spPr>
          <a:xfrm>
            <a:off x="475842" y="3094810"/>
            <a:ext cx="4612871" cy="1273432"/>
          </a:xfrm>
          <a:prstGeom prst="rect">
            <a:avLst/>
          </a:prstGeom>
        </p:spPr>
        <p:txBody>
          <a:bodyPr anchor="t" anchorCtr="0"/>
          <a:lstStyle>
            <a:lvl1pPr>
              <a:defRPr sz="2800" b="1" i="0">
                <a:solidFill>
                  <a:srgbClr val="DEEBF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999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F058F933-B0E5-4C44-A432-3A1AFDCF4F11}"/>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015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6285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590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dirty="0"/>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0854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773125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dirty="0"/>
              <a:t>SECTIONS TITLE HERE, ARIAL REGULAR, 36PT, ALL CAPS, EXPANDED</a:t>
            </a:r>
          </a:p>
        </p:txBody>
      </p:sp>
    </p:spTree>
    <p:extLst>
      <p:ext uri="{BB962C8B-B14F-4D97-AF65-F5344CB8AC3E}">
        <p14:creationId xmlns:p14="http://schemas.microsoft.com/office/powerpoint/2010/main" val="2916053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B1B0873C-1198-584F-950D-0CE08ED743E1}"/>
              </a:ext>
            </a:extLst>
          </p:cNvPr>
          <p:cNvSpPr/>
          <p:nvPr/>
        </p:nvSpPr>
        <p:spPr>
          <a:xfrm>
            <a:off x="764769" y="1"/>
            <a:ext cx="502257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8" name="Rectangle 7">
            <a:extLst>
              <a:ext uri="{FF2B5EF4-FFF2-40B4-BE49-F238E27FC236}">
                <a16:creationId xmlns:a16="http://schemas.microsoft.com/office/drawing/2014/main" id="{967788E9-F096-2441-A820-2BB0AC447F5D}"/>
              </a:ext>
            </a:extLst>
          </p:cNvPr>
          <p:cNvSpPr/>
          <p:nvPr/>
        </p:nvSpPr>
        <p:spPr>
          <a:xfrm>
            <a:off x="764770" y="0"/>
            <a:ext cx="5009804"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56840" y="365127"/>
            <a:ext cx="4614443"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56840" y="1288899"/>
            <a:ext cx="4614443"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Content Placeholder 2"/>
          <p:cNvSpPr>
            <a:spLocks noGrp="1"/>
          </p:cNvSpPr>
          <p:nvPr>
            <p:ph idx="11"/>
          </p:nvPr>
        </p:nvSpPr>
        <p:spPr>
          <a:xfrm>
            <a:off x="956840" y="2044407"/>
            <a:ext cx="4614443"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0991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Picture 13" descr="Blue background-01-01.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790712"/>
          </a:xfrm>
          <a:prstGeom prst="rect">
            <a:avLst/>
          </a:prstGeom>
        </p:spPr>
      </p:pic>
      <p:pic>
        <p:nvPicPr>
          <p:cNvPr id="11" name="Picture 10" descr="Horizontal_RGB_60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4042" y="5896499"/>
            <a:ext cx="3495913" cy="1012164"/>
          </a:xfrm>
          <a:prstGeom prst="rect">
            <a:avLst/>
          </a:prstGeom>
        </p:spPr>
      </p:pic>
      <p:sp>
        <p:nvSpPr>
          <p:cNvPr id="17" name="Title 16"/>
          <p:cNvSpPr>
            <a:spLocks noGrp="1"/>
          </p:cNvSpPr>
          <p:nvPr>
            <p:ph type="title"/>
          </p:nvPr>
        </p:nvSpPr>
        <p:spPr>
          <a:xfrm>
            <a:off x="609600" y="1572536"/>
            <a:ext cx="10972800" cy="1560960"/>
          </a:xfrm>
        </p:spPr>
        <p:txBody>
          <a:bodyPr>
            <a:normAutofit/>
          </a:bodyPr>
          <a:lstStyle>
            <a:lvl1pPr algn="l">
              <a:defRPr sz="4400">
                <a:solidFill>
                  <a:schemeClr val="bg1"/>
                </a:solidFill>
              </a:defRPr>
            </a:lvl1pPr>
          </a:lstStyle>
          <a:p>
            <a:r>
              <a:rPr lang="en-US" dirty="0"/>
              <a:t>Click to edit Master title style</a:t>
            </a:r>
          </a:p>
        </p:txBody>
      </p:sp>
      <p:sp>
        <p:nvSpPr>
          <p:cNvPr id="2" name="Rectangle 1"/>
          <p:cNvSpPr/>
          <p:nvPr userDrawn="1"/>
        </p:nvSpPr>
        <p:spPr>
          <a:xfrm>
            <a:off x="0" y="5710842"/>
            <a:ext cx="12192000" cy="182523"/>
          </a:xfrm>
          <a:prstGeom prst="rect">
            <a:avLst/>
          </a:prstGeom>
          <a:solidFill>
            <a:srgbClr val="DB5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pic>
        <p:nvPicPr>
          <p:cNvPr id="3" name="Picture 2" descr="FHI360_Logo_NewTag_Horiz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11915" y="6134616"/>
            <a:ext cx="1544303" cy="515797"/>
          </a:xfrm>
          <a:prstGeom prst="rect">
            <a:avLst/>
          </a:prstGeom>
        </p:spPr>
      </p:pic>
      <p:pic>
        <p:nvPicPr>
          <p:cNvPr id="13" name="Picture 12" descr="PEPFARLogoDomestic_Tagline.jp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61308" y="6072221"/>
            <a:ext cx="2434293" cy="660719"/>
          </a:xfrm>
          <a:prstGeom prst="rect">
            <a:avLst/>
          </a:prstGeom>
        </p:spPr>
      </p:pic>
    </p:spTree>
    <p:extLst>
      <p:ext uri="{BB962C8B-B14F-4D97-AF65-F5344CB8AC3E}">
        <p14:creationId xmlns:p14="http://schemas.microsoft.com/office/powerpoint/2010/main" val="271651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1882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66427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1451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6636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23472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12944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52823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5973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42368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9077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033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7031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85385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3413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2284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96204277-59E9-41E4-891C-B98311664AAA}"/>
              </a:ext>
            </a:extLst>
          </p:cNvPr>
          <p:cNvSpPr>
            <a:spLocks noGrp="1"/>
          </p:cNvSpPr>
          <p:nvPr>
            <p:ph type="title"/>
          </p:nvPr>
        </p:nvSpPr>
        <p:spPr>
          <a:xfrm>
            <a:off x="2289387" y="2648520"/>
            <a:ext cx="9238827" cy="1560960"/>
          </a:xfrm>
        </p:spPr>
        <p:txBody>
          <a:bodyPr>
            <a:normAutofit/>
          </a:bodyPr>
          <a:lstStyle>
            <a:lvl1pPr algn="l">
              <a:defRPr sz="44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B3570FD2-91FC-4A05-B563-97E1A19F3D0E}"/>
              </a:ext>
            </a:extLst>
          </p:cNvPr>
          <p:cNvSpPr/>
          <p:nvPr userDrawn="1"/>
        </p:nvSpPr>
        <p:spPr>
          <a:xfrm>
            <a:off x="1" y="0"/>
            <a:ext cx="12192000" cy="6858000"/>
          </a:xfrm>
          <a:prstGeom prst="rect">
            <a:avLst/>
          </a:prstGeom>
          <a:solidFill>
            <a:srgbClr val="427C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pic>
        <p:nvPicPr>
          <p:cNvPr id="7" name="Picture 6">
            <a:extLst>
              <a:ext uri="{FF2B5EF4-FFF2-40B4-BE49-F238E27FC236}">
                <a16:creationId xmlns:a16="http://schemas.microsoft.com/office/drawing/2014/main" id="{8929DDD5-23B3-40F6-ADD7-03B282F58A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47" r="40026"/>
          <a:stretch/>
        </p:blipFill>
        <p:spPr>
          <a:xfrm>
            <a:off x="31141" y="56445"/>
            <a:ext cx="1056340" cy="6801555"/>
          </a:xfrm>
          <a:prstGeom prst="rect">
            <a:avLst/>
          </a:prstGeom>
        </p:spPr>
      </p:pic>
      <p:sp>
        <p:nvSpPr>
          <p:cNvPr id="8" name="Rectangle 7">
            <a:extLst>
              <a:ext uri="{FF2B5EF4-FFF2-40B4-BE49-F238E27FC236}">
                <a16:creationId xmlns:a16="http://schemas.microsoft.com/office/drawing/2014/main" id="{3BD738B1-20CE-4BF7-BE58-F586E969EF52}"/>
              </a:ext>
            </a:extLst>
          </p:cNvPr>
          <p:cNvSpPr/>
          <p:nvPr userDrawn="1"/>
        </p:nvSpPr>
        <p:spPr>
          <a:xfrm flipV="1">
            <a:off x="1" y="6534812"/>
            <a:ext cx="12199007" cy="334476"/>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Tree>
    <p:extLst>
      <p:ext uri="{BB962C8B-B14F-4D97-AF65-F5344CB8AC3E}">
        <p14:creationId xmlns:p14="http://schemas.microsoft.com/office/powerpoint/2010/main" val="3012460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14396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85955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9520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7049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75845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317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28970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3518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00890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userDrawn="1"/>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1061008" y="1563436"/>
            <a:ext cx="8182747"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dirty="0"/>
              <a:t>Title of the document goes here—the font is Arial 36pt, Bold, Blue-Gray</a:t>
            </a:r>
          </a:p>
        </p:txBody>
      </p:sp>
      <p:sp>
        <p:nvSpPr>
          <p:cNvPr id="3" name="Subtitle 2"/>
          <p:cNvSpPr>
            <a:spLocks noGrp="1"/>
          </p:cNvSpPr>
          <p:nvPr>
            <p:ph type="subTitle" idx="1" hasCustomPrompt="1"/>
          </p:nvPr>
        </p:nvSpPr>
        <p:spPr>
          <a:xfrm>
            <a:off x="1061008" y="3342716"/>
            <a:ext cx="8182747"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LINE 1, ARIAL REGULAR, 20PT, EXPANDED </a:t>
            </a:r>
          </a:p>
        </p:txBody>
      </p:sp>
      <p:pic>
        <p:nvPicPr>
          <p:cNvPr id="11" name="Picture 10">
            <a:extLst>
              <a:ext uri="{FF2B5EF4-FFF2-40B4-BE49-F238E27FC236}">
                <a16:creationId xmlns:a16="http://schemas.microsoft.com/office/drawing/2014/main" id="{544BBD1C-9BB4-9045-8C41-84A86B97A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9930" y="5983358"/>
            <a:ext cx="2824577"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userDrawn="1"/>
        </p:nvPicPr>
        <p:blipFill>
          <a:blip r:embed="rId3"/>
          <a:stretch>
            <a:fillRect/>
          </a:stretch>
        </p:blipFill>
        <p:spPr>
          <a:xfrm>
            <a:off x="908192" y="5796503"/>
            <a:ext cx="1907177"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userDrawn="1"/>
        </p:nvSpPr>
        <p:spPr>
          <a:xfrm>
            <a:off x="1061008"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E0A29BA2-C15F-2740-863C-ED8E4347CAB3}"/>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8735029" y="1"/>
            <a:ext cx="3456972"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1" y="4470011"/>
            <a:ext cx="5035549"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dirty="0"/>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1" y="4796635"/>
            <a:ext cx="5035549"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dirty="0"/>
              <a:t>Author title</a:t>
            </a:r>
          </a:p>
        </p:txBody>
      </p:sp>
      <p:pic>
        <p:nvPicPr>
          <p:cNvPr id="15" name="Picture 14">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79868" y="5915940"/>
            <a:ext cx="1476323" cy="740002"/>
          </a:xfrm>
          <a:prstGeom prst="rect">
            <a:avLst/>
          </a:prstGeom>
        </p:spPr>
      </p:pic>
    </p:spTree>
    <p:extLst>
      <p:ext uri="{BB962C8B-B14F-4D97-AF65-F5344CB8AC3E}">
        <p14:creationId xmlns:p14="http://schemas.microsoft.com/office/powerpoint/2010/main" val="3678516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userDrawn="1"/>
        </p:nvPicPr>
        <p:blipFill rotWithShape="1">
          <a:blip r:embed="rId2"/>
          <a:srcRect l="22575" t="13952" r="26517" b="10379"/>
          <a:stretch/>
        </p:blipFill>
        <p:spPr>
          <a:xfrm>
            <a:off x="2109" y="2"/>
            <a:ext cx="3984979"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3981451" y="-2"/>
            <a:ext cx="8210549"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858E55C2-C8B7-B146-81B3-FE1F3E7DEC87}"/>
              </a:ext>
            </a:extLst>
          </p:cNvPr>
          <p:cNvSpPr/>
          <p:nvPr userDrawn="1"/>
        </p:nvSpPr>
        <p:spPr>
          <a:xfrm>
            <a:off x="0" y="3979335"/>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669774" y="4650759"/>
            <a:ext cx="8852452"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HERE, ARIAL REGULAR, 32PT, </a:t>
            </a:r>
            <a:br>
              <a:rPr lang="en-US" dirty="0"/>
            </a:br>
            <a:r>
              <a:rPr lang="en-US" dirty="0"/>
              <a:t>ALL CAPS EXPANDED </a:t>
            </a:r>
          </a:p>
        </p:txBody>
      </p:sp>
      <p:sp>
        <p:nvSpPr>
          <p:cNvPr id="19" name="Rectangle 18">
            <a:extLst>
              <a:ext uri="{FF2B5EF4-FFF2-40B4-BE49-F238E27FC236}">
                <a16:creationId xmlns:a16="http://schemas.microsoft.com/office/drawing/2014/main" id="{12E0D32C-B620-7A4D-BC36-49900D1DFC99}"/>
              </a:ext>
            </a:extLst>
          </p:cNvPr>
          <p:cNvSpPr/>
          <p:nvPr userDrawn="1"/>
        </p:nvSpPr>
        <p:spPr>
          <a:xfrm>
            <a:off x="1770926" y="4443168"/>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88279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40000"/>
          </a:blip>
          <a:srcRect r="50248" b="50000"/>
          <a:stretch/>
        </p:blipFill>
        <p:spPr>
          <a:xfrm rot="16200000">
            <a:off x="8625264" y="-293275"/>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05436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41012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09ED9-6D0D-4FFA-9F63-08D8271E564B}"/>
              </a:ext>
            </a:extLst>
          </p:cNvPr>
          <p:cNvSpPr/>
          <p:nvPr userDrawn="1"/>
        </p:nvSpPr>
        <p:spPr>
          <a:xfrm flipV="1">
            <a:off x="0" y="6691304"/>
            <a:ext cx="12252960" cy="195470"/>
          </a:xfrm>
          <a:prstGeom prst="rect">
            <a:avLst/>
          </a:prstGeom>
          <a:solidFill>
            <a:srgbClr val="7EC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C57E164B-517F-4977-BA0B-98C66FBE9B39}"/>
              </a:ext>
            </a:extLst>
          </p:cNvPr>
          <p:cNvSpPr>
            <a:spLocks noGrp="1"/>
          </p:cNvSpPr>
          <p:nvPr>
            <p:ph type="title"/>
          </p:nvPr>
        </p:nvSpPr>
        <p:spPr>
          <a:xfrm>
            <a:off x="623147" y="445197"/>
            <a:ext cx="10959253"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B4BD30E7-8AC6-436D-806C-3DFC3EF0BB04}"/>
              </a:ext>
            </a:extLst>
          </p:cNvPr>
          <p:cNvSpPr>
            <a:spLocks noGrp="1"/>
          </p:cNvSpPr>
          <p:nvPr>
            <p:ph type="body" sz="quarter" idx="10"/>
          </p:nvPr>
        </p:nvSpPr>
        <p:spPr>
          <a:xfrm>
            <a:off x="623147" y="1590283"/>
            <a:ext cx="10959253" cy="4176851"/>
          </a:xfrm>
          <a:prstGeom prst="rect">
            <a:avLst/>
          </a:prstGeom>
        </p:spPr>
        <p:txBody>
          <a:bodyPr vert="horz"/>
          <a:lstStyle>
            <a:lvl1pPr>
              <a:lnSpc>
                <a:spcPts val="3000"/>
              </a:lnSpc>
              <a:spcBef>
                <a:spcPts val="1200"/>
              </a:spcBef>
              <a:buClr>
                <a:srgbClr val="7EC9A3"/>
              </a:buClr>
              <a:buSzPct val="100000"/>
              <a:buFont typeface="Arial"/>
              <a:buChar char="•"/>
              <a:defRPr sz="2800" b="0" spc="0">
                <a:solidFill>
                  <a:srgbClr val="535352"/>
                </a:solidFill>
                <a:latin typeface="Calibri"/>
                <a:cs typeface="Calibri"/>
              </a:defRPr>
            </a:lvl1pPr>
            <a:lvl2pPr>
              <a:buClr>
                <a:srgbClr val="7EC9A3"/>
              </a:buClr>
              <a:defRPr>
                <a:solidFill>
                  <a:srgbClr val="535352"/>
                </a:solidFill>
                <a:latin typeface="Calibri"/>
                <a:cs typeface="Calibri"/>
              </a:defRPr>
            </a:lvl2pPr>
            <a:lvl3pPr marL="1143000" indent="-228600">
              <a:buClr>
                <a:srgbClr val="7EC9A3"/>
              </a:buClr>
              <a:buSzPct val="83000"/>
              <a:buFont typeface="Calibri" panose="020F0502020204030204" pitchFamily="34" charset="0"/>
              <a:buChar char="‐"/>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0651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28661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0057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0615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dirty="0"/>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2954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dirty="0"/>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dirty="0"/>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24964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7/29/2021</a:t>
            </a:fld>
            <a:endParaRPr lang="en-US" dirty="0"/>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5626630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A364E-C18A-4E37-8ACE-072EF05C31CE}" type="datetimeFigureOut">
              <a:rPr lang="en-US" smtClean="0"/>
              <a:t>7/29/2021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73ED5-FFE6-4729-AB29-BAB14437F84E}" type="slidenum">
              <a:rPr lang="en-US" smtClean="0"/>
              <a:t>‹#›</a:t>
            </a:fld>
            <a:endParaRPr lang="en-US"/>
          </a:p>
        </p:txBody>
      </p:sp>
    </p:spTree>
    <p:extLst>
      <p:ext uri="{BB962C8B-B14F-4D97-AF65-F5344CB8AC3E}">
        <p14:creationId xmlns:p14="http://schemas.microsoft.com/office/powerpoint/2010/main" val="41495144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5" r:id="rId25"/>
    <p:sldLayoutId id="2147483677" r:id="rId26"/>
    <p:sldLayoutId id="2147483678" r:id="rId27"/>
    <p:sldLayoutId id="2147483679"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2" r:id="rId38"/>
    <p:sldLayoutId id="2147483693" r:id="rId39"/>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static1.squarespace.com/static/5a29b53af9a61e9d04a1cb10/t/5f0dc6bdef4364521ca79299/1594738368582/Guidance+for+Implementing+Safe+and+Ethical+Index+Testing+Services_PublicPost.pdf"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1.xml"/><Relationship Id="rId1" Type="http://schemas.openxmlformats.org/officeDocument/2006/relationships/slideLayout" Target="../slideLayouts/slideLayout14.xml"/><Relationship Id="rId4" Type="http://schemas.openxmlformats.org/officeDocument/2006/relationships/hyperlink" Target="https://www.pepfarsolutions.org/resourcesandtools-2/2020/7/10/pepfar-guidance-on-implementing-safe-and-ethical-index-testing-services?rq=index%20testin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hyperlink" Target="https://www.pepfarsolutions.org/resourcesandtools-2/2020/7/10/pepfar-guidance-on-implementing-safe-and-ethical-index-testing-services?rq=index%20testin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hyperlink" Target="https://www.pepfarsolutions.org/resourcesandtools-2/2020/7/10/pepfar-guidance-on-implementing-safe-and-ethical-index-testing-services?rq=index%20testing"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6.xml"/><Relationship Id="rId1" Type="http://schemas.openxmlformats.org/officeDocument/2006/relationships/slideLayout" Target="../slideLayouts/slideLayout4.xml"/><Relationship Id="rId6" Type="http://schemas.openxmlformats.org/officeDocument/2006/relationships/hyperlink" Target="https://www.pepfarsolutions.org/resourcesandtools-2/2020/7/10/pepfar-guidance-on-implementing-safe-and-ethical-index-testing-services?rq=index%20testing" TargetMode="External"/><Relationship Id="rId5" Type="http://schemas.openxmlformats.org/officeDocument/2006/relationships/hyperlink" Target="https://www.pepfarsolutions.org/tools-2/2020/7/10/pepfar-guidance-on-implementing-safe-and-ethical-index-testing-services" TargetMode="External"/><Relationship Id="rId4" Type="http://schemas.openxmlformats.org/officeDocument/2006/relationships/image" Target="../media/image31.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hyperlink" Target="https://www.fhi360.org/resource/adverse-event-prevention-monitoring-investigation-and-response-index-test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hyperlink" Target="https://www.fhi360.org/resource/adverse-event-prevention-monitoring-investigation-and-response-index-testing"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static1.squarespace.com/static/5a29b53af9a61e9d04a1cb10/t/5f0dc6bdef4364521ca79299/1594738368582/Guidance+for+Implementing+Safe+and+Ethical+Index+Testing+Services_PublicPost.pdf"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8863EA-0298-4E86-BC29-92DA98BFFAAB}"/>
              </a:ext>
            </a:extLst>
          </p:cNvPr>
          <p:cNvSpPr>
            <a:spLocks noGrp="1"/>
          </p:cNvSpPr>
          <p:nvPr>
            <p:ph type="subTitle" idx="1"/>
          </p:nvPr>
        </p:nvSpPr>
        <p:spPr>
          <a:xfrm>
            <a:off x="1219104" y="2969990"/>
            <a:ext cx="8216348" cy="518597"/>
          </a:xfrm>
        </p:spPr>
        <p:txBody>
          <a:bodyPr>
            <a:noAutofit/>
          </a:bodyPr>
          <a:lstStyle/>
          <a:p>
            <a:pPr algn="r" rtl="1">
              <a:lnSpc>
                <a:spcPct val="95000"/>
              </a:lnSpc>
            </a:pPr>
            <a:r>
              <a:rPr lang="ar-MA" sz="3200" b="1" dirty="0">
                <a:solidFill>
                  <a:schemeClr val="bg1"/>
                </a:solidFill>
              </a:rPr>
              <a:t>تدريب افتراضي للمدربين</a:t>
            </a:r>
            <a:endParaRPr lang="fr-FR" sz="3200" b="1" dirty="0">
              <a:solidFill>
                <a:schemeClr val="bg1"/>
              </a:solidFill>
            </a:endParaRPr>
          </a:p>
          <a:p>
            <a:pPr>
              <a:lnSpc>
                <a:spcPct val="95000"/>
              </a:lnSpc>
            </a:pPr>
            <a:r>
              <a:rPr lang="ar-LB" sz="3200" b="1" dirty="0">
                <a:solidFill>
                  <a:schemeClr val="bg1"/>
                </a:solidFill>
              </a:rPr>
              <a:t>	</a:t>
            </a:r>
            <a:endParaRPr lang="en-US" sz="3200" b="1" dirty="0">
              <a:solidFill>
                <a:schemeClr val="bg1"/>
              </a:solidFill>
            </a:endParaRPr>
          </a:p>
        </p:txBody>
      </p:sp>
      <p:sp>
        <p:nvSpPr>
          <p:cNvPr id="4" name="Text Placeholder 3">
            <a:extLst>
              <a:ext uri="{FF2B5EF4-FFF2-40B4-BE49-F238E27FC236}">
                <a16:creationId xmlns:a16="http://schemas.microsoft.com/office/drawing/2014/main" id="{C1C50254-56F0-4157-8737-87FCF0F7EDA3}"/>
              </a:ext>
            </a:extLst>
          </p:cNvPr>
          <p:cNvSpPr>
            <a:spLocks noGrp="1"/>
          </p:cNvSpPr>
          <p:nvPr>
            <p:ph type="body" sz="quarter" idx="10"/>
          </p:nvPr>
        </p:nvSpPr>
        <p:spPr>
          <a:xfrm>
            <a:off x="4701966" y="3892098"/>
            <a:ext cx="4691277" cy="343899"/>
          </a:xfrm>
        </p:spPr>
        <p:txBody>
          <a:bodyPr>
            <a:normAutofit fontScale="92500" lnSpcReduction="10000"/>
          </a:bodyPr>
          <a:lstStyle/>
          <a:p>
            <a:pPr algn="r"/>
            <a:r>
              <a:rPr lang="ar-LB" dirty="0"/>
              <a:t>اسم المحرر</a:t>
            </a:r>
            <a:endParaRPr lang="en-US" dirty="0"/>
          </a:p>
        </p:txBody>
      </p:sp>
      <p:sp>
        <p:nvSpPr>
          <p:cNvPr id="5" name="Text Placeholder 4">
            <a:extLst>
              <a:ext uri="{FF2B5EF4-FFF2-40B4-BE49-F238E27FC236}">
                <a16:creationId xmlns:a16="http://schemas.microsoft.com/office/drawing/2014/main" id="{19C5CBAE-62EB-49A2-9C28-EA7A03689E9B}"/>
              </a:ext>
            </a:extLst>
          </p:cNvPr>
          <p:cNvSpPr>
            <a:spLocks noGrp="1"/>
          </p:cNvSpPr>
          <p:nvPr>
            <p:ph type="body" sz="quarter" idx="11"/>
          </p:nvPr>
        </p:nvSpPr>
        <p:spPr>
          <a:xfrm>
            <a:off x="4665668" y="4267429"/>
            <a:ext cx="4727575" cy="325438"/>
          </a:xfrm>
        </p:spPr>
        <p:txBody>
          <a:bodyPr>
            <a:normAutofit fontScale="92500" lnSpcReduction="10000"/>
          </a:bodyPr>
          <a:lstStyle/>
          <a:p>
            <a:pPr algn="r"/>
            <a:r>
              <a:rPr lang="ar-LB" dirty="0"/>
              <a:t>وظفته </a:t>
            </a:r>
            <a:endParaRPr lang="en-US" dirty="0"/>
          </a:p>
        </p:txBody>
      </p:sp>
      <p:sp>
        <p:nvSpPr>
          <p:cNvPr id="7" name="Title 6">
            <a:extLst>
              <a:ext uri="{FF2B5EF4-FFF2-40B4-BE49-F238E27FC236}">
                <a16:creationId xmlns:a16="http://schemas.microsoft.com/office/drawing/2014/main" id="{5C723CC4-5B01-4E4B-B438-B9C5DD5D4484}"/>
              </a:ext>
            </a:extLst>
          </p:cNvPr>
          <p:cNvSpPr>
            <a:spLocks noGrp="1"/>
          </p:cNvSpPr>
          <p:nvPr>
            <p:ph type="ctrTitle"/>
          </p:nvPr>
        </p:nvSpPr>
        <p:spPr>
          <a:xfrm>
            <a:off x="1534857" y="1159329"/>
            <a:ext cx="7858386" cy="1754332"/>
          </a:xfrm>
        </p:spPr>
        <p:txBody>
          <a:bodyPr>
            <a:normAutofit fontScale="90000"/>
          </a:bodyPr>
          <a:lstStyle/>
          <a:p>
            <a:pPr algn="r" rtl="1"/>
            <a:r>
              <a:rPr lang="ar-MA" dirty="0"/>
              <a:t>تحديد العنف في برامج مكافحة فيروس نقص المناعة البشرية، التي تخدم الفئات الرئيسية، والوقاية منه والاستجابة له: بناء قدرات العاملين في مجال الرعاية الصحية من أجل توفير كشف مؤشر آمن وأخلاقي</a:t>
            </a:r>
            <a:endParaRPr lang="fr-FR" dirty="0"/>
          </a:p>
        </p:txBody>
      </p:sp>
    </p:spTree>
    <p:extLst>
      <p:ext uri="{BB962C8B-B14F-4D97-AF65-F5344CB8AC3E}">
        <p14:creationId xmlns:p14="http://schemas.microsoft.com/office/powerpoint/2010/main" val="789389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BC97AC-54AE-46B6-9D79-6DD6EADD1673}"/>
              </a:ext>
            </a:extLst>
          </p:cNvPr>
          <p:cNvSpPr>
            <a:spLocks noGrp="1"/>
          </p:cNvSpPr>
          <p:nvPr>
            <p:ph type="pic" sz="quarter" idx="10"/>
          </p:nvPr>
        </p:nvSpPr>
        <p:spPr/>
      </p:sp>
      <p:sp>
        <p:nvSpPr>
          <p:cNvPr id="2" name="Title 1">
            <a:extLst>
              <a:ext uri="{FF2B5EF4-FFF2-40B4-BE49-F238E27FC236}">
                <a16:creationId xmlns:a16="http://schemas.microsoft.com/office/drawing/2014/main" id="{D25BB970-C13A-4BE5-BDB0-A3BD8A8CE8AB}"/>
              </a:ext>
            </a:extLst>
          </p:cNvPr>
          <p:cNvSpPr>
            <a:spLocks noGrp="1"/>
          </p:cNvSpPr>
          <p:nvPr>
            <p:ph type="title"/>
          </p:nvPr>
        </p:nvSpPr>
        <p:spPr>
          <a:xfrm>
            <a:off x="1366897" y="4752477"/>
            <a:ext cx="9817601" cy="1325563"/>
          </a:xfrm>
        </p:spPr>
        <p:txBody>
          <a:bodyPr/>
          <a:lstStyle/>
          <a:p>
            <a:pPr algn="r"/>
            <a:r>
              <a:rPr lang="ar-MA" b="1" dirty="0"/>
              <a:t>نبذة مرجعية</a:t>
            </a:r>
            <a:r>
              <a:rPr lang="en-US" dirty="0"/>
              <a:t> </a:t>
            </a:r>
          </a:p>
        </p:txBody>
      </p:sp>
    </p:spTree>
    <p:extLst>
      <p:ext uri="{BB962C8B-B14F-4D97-AF65-F5344CB8AC3E}">
        <p14:creationId xmlns:p14="http://schemas.microsoft.com/office/powerpoint/2010/main" val="7269922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6CE7-BFCA-400F-B034-EB1DB876B07D}"/>
              </a:ext>
            </a:extLst>
          </p:cNvPr>
          <p:cNvSpPr>
            <a:spLocks noGrp="1"/>
          </p:cNvSpPr>
          <p:nvPr>
            <p:ph type="title"/>
          </p:nvPr>
        </p:nvSpPr>
        <p:spPr>
          <a:xfrm>
            <a:off x="2621280" y="271471"/>
            <a:ext cx="8543925" cy="800039"/>
          </a:xfrm>
        </p:spPr>
        <p:txBody>
          <a:bodyPr/>
          <a:lstStyle/>
          <a:p>
            <a:pPr algn="r" rtl="1"/>
            <a:r>
              <a:rPr lang="ar-MA" dirty="0"/>
              <a:t>النشاط خ. السؤال الذي يتكرر طرحه رقم 5</a:t>
            </a:r>
            <a:endParaRPr lang="fr-FR" dirty="0"/>
          </a:p>
        </p:txBody>
      </p:sp>
      <p:sp>
        <p:nvSpPr>
          <p:cNvPr id="3" name="Text Placeholder 2">
            <a:extLst>
              <a:ext uri="{FF2B5EF4-FFF2-40B4-BE49-F238E27FC236}">
                <a16:creationId xmlns:a16="http://schemas.microsoft.com/office/drawing/2014/main" id="{B35F79E5-1E09-454B-8466-DB218737CF7E}"/>
              </a:ext>
            </a:extLst>
          </p:cNvPr>
          <p:cNvSpPr>
            <a:spLocks noGrp="1"/>
          </p:cNvSpPr>
          <p:nvPr>
            <p:ph idx="1"/>
          </p:nvPr>
        </p:nvSpPr>
        <p:spPr>
          <a:xfrm>
            <a:off x="838200" y="1568491"/>
            <a:ext cx="10622280" cy="4932746"/>
          </a:xfrm>
        </p:spPr>
        <p:txBody>
          <a:bodyPr/>
          <a:lstStyle/>
          <a:p>
            <a:pPr marL="0" indent="0" algn="r" rtl="1">
              <a:buNone/>
            </a:pPr>
            <a:r>
              <a:rPr lang="ar-LB" b="1" dirty="0"/>
              <a:t>ا</a:t>
            </a:r>
            <a:r>
              <a:rPr lang="ar-MA" b="1" dirty="0"/>
              <a:t>ذا قال العميل إن الشريك أ يتسم بالعنف، فهل الشريك أ غير مؤهل لإخطار الشريك؟</a:t>
            </a:r>
            <a:endParaRPr lang="ar-LB" b="1" dirty="0"/>
          </a:p>
          <a:p>
            <a:pPr marL="0" indent="0" algn="r" rtl="1">
              <a:buNone/>
            </a:pPr>
            <a:endParaRPr lang="fr-FR" dirty="0"/>
          </a:p>
          <a:p>
            <a:pPr lvl="0" algn="r" rtl="1"/>
            <a:r>
              <a:rPr lang="ar-MA" dirty="0"/>
              <a:t>ينبغي أن تكون القرارات المتعلقة بإخطار الشريك في النهاية متروكة للعميل كلما أمكن ذلك</a:t>
            </a:r>
            <a:endParaRPr lang="fr-FR" dirty="0"/>
          </a:p>
          <a:p>
            <a:pPr lvl="0" algn="r" rtl="1"/>
            <a:r>
              <a:rPr lang="ar-MA" dirty="0"/>
              <a:t>ومع ذلك، ينبغي على مقدمي الخدمة التوصية بعدم القيام بإخطار الشريك في الحالات التي يكون فيها خطر العنف</a:t>
            </a:r>
            <a:endParaRPr lang="fr-FR" dirty="0"/>
          </a:p>
          <a:p>
            <a:pPr lvl="0" algn="r" rtl="1"/>
            <a:r>
              <a:rPr lang="ar-MA" dirty="0"/>
              <a:t>يمكن لمقدم الخدمة تقديم طرق أخرى للتواصل مع الشريك، مثل أحداث الاختبار المنزلية في المجتمع حيث يعيش الشريك العنيف والتي لا تحمل نفس المخاطر على العميل</a:t>
            </a:r>
            <a:endParaRPr lang="fr-FR" dirty="0"/>
          </a:p>
        </p:txBody>
      </p:sp>
      <p:sp>
        <p:nvSpPr>
          <p:cNvPr id="5" name="Star: 5 Points 4">
            <a:extLst>
              <a:ext uri="{FF2B5EF4-FFF2-40B4-BE49-F238E27FC236}">
                <a16:creationId xmlns:a16="http://schemas.microsoft.com/office/drawing/2014/main" id="{60157419-B27A-45D3-BBF2-9039039769BA}"/>
              </a:ext>
            </a:extLst>
          </p:cNvPr>
          <p:cNvSpPr/>
          <p:nvPr/>
        </p:nvSpPr>
        <p:spPr>
          <a:xfrm>
            <a:off x="256309" y="271471"/>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C94D-3CEC-4337-A4E6-7235A5378356}"/>
              </a:ext>
            </a:extLst>
          </p:cNvPr>
          <p:cNvSpPr>
            <a:spLocks noGrp="1"/>
          </p:cNvSpPr>
          <p:nvPr>
            <p:ph type="title"/>
          </p:nvPr>
        </p:nvSpPr>
        <p:spPr>
          <a:xfrm>
            <a:off x="2747211" y="515389"/>
            <a:ext cx="8543925" cy="800039"/>
          </a:xfrm>
        </p:spPr>
        <p:txBody>
          <a:bodyPr/>
          <a:lstStyle/>
          <a:p>
            <a:pPr algn="r"/>
            <a:r>
              <a:rPr lang="ar-MA" dirty="0"/>
              <a:t>النشاط خ. السؤال الذي يتكرر طرحه رقم 6</a:t>
            </a:r>
            <a:endParaRPr lang="en-US" dirty="0"/>
          </a:p>
        </p:txBody>
      </p:sp>
      <p:sp>
        <p:nvSpPr>
          <p:cNvPr id="3" name="Text Placeholder 2">
            <a:extLst>
              <a:ext uri="{FF2B5EF4-FFF2-40B4-BE49-F238E27FC236}">
                <a16:creationId xmlns:a16="http://schemas.microsoft.com/office/drawing/2014/main" id="{8E4C4D44-02F1-4BA1-9875-640DA6520E54}"/>
              </a:ext>
            </a:extLst>
          </p:cNvPr>
          <p:cNvSpPr>
            <a:spLocks noGrp="1"/>
          </p:cNvSpPr>
          <p:nvPr>
            <p:ph idx="1"/>
          </p:nvPr>
        </p:nvSpPr>
        <p:spPr>
          <a:xfrm>
            <a:off x="2116623" y="1636730"/>
            <a:ext cx="9288439" cy="4932746"/>
          </a:xfrm>
        </p:spPr>
        <p:txBody>
          <a:bodyPr/>
          <a:lstStyle/>
          <a:p>
            <a:pPr marL="0" indent="0" algn="r" rtl="1">
              <a:buNone/>
            </a:pPr>
            <a:r>
              <a:rPr lang="ar-MA" b="1" dirty="0"/>
              <a:t>ماذا لو قام الطفل بالإفصاح عن العنف؟</a:t>
            </a:r>
            <a:endParaRPr lang="fr-FR" dirty="0"/>
          </a:p>
          <a:p>
            <a:pPr marL="0" indent="0" algn="r" rtl="1">
              <a:buNone/>
            </a:pPr>
            <a:endParaRPr lang="fr-FR" dirty="0"/>
          </a:p>
          <a:p>
            <a:pPr lvl="0" algn="r" rtl="1"/>
            <a:r>
              <a:rPr lang="ar-MA" dirty="0"/>
              <a:t>المهارات في هذا التدريب للناجين البالغين.</a:t>
            </a:r>
            <a:endParaRPr lang="fr-FR" dirty="0"/>
          </a:p>
          <a:p>
            <a:pPr lvl="0" algn="r" rtl="1"/>
            <a:r>
              <a:rPr lang="ar-MA" dirty="0"/>
              <a:t>يرجى ربط الأطفال بالموارد أو الموظفين الذين تم تدريبهم لدعم الأطفال الذين تعرضوا للإساءة.</a:t>
            </a:r>
            <a:endParaRPr lang="fr-FR" dirty="0"/>
          </a:p>
          <a:p>
            <a:pPr lvl="0" algn="r" rtl="1"/>
            <a:r>
              <a:rPr lang="ar-MA" dirty="0">
                <a:solidFill>
                  <a:srgbClr val="00B050"/>
                </a:solidFill>
                <a:highlight>
                  <a:srgbClr val="FFFF00"/>
                </a:highlight>
              </a:rPr>
              <a:t>قم بتوفير معلومات الاتصال ذات الصلة محليًا لخدمات حماية الطفل هنا</a:t>
            </a:r>
            <a:r>
              <a:rPr lang="ar-MA" dirty="0"/>
              <a:t>.</a:t>
            </a:r>
            <a:endParaRPr lang="fr-FR" dirty="0"/>
          </a:p>
        </p:txBody>
      </p:sp>
      <p:sp>
        <p:nvSpPr>
          <p:cNvPr id="5" name="Star: 5 Points 4">
            <a:extLst>
              <a:ext uri="{FF2B5EF4-FFF2-40B4-BE49-F238E27FC236}">
                <a16:creationId xmlns:a16="http://schemas.microsoft.com/office/drawing/2014/main" id="{E5E30E79-6989-447F-A396-23792ACA3475}"/>
              </a:ext>
            </a:extLst>
          </p:cNvPr>
          <p:cNvSpPr/>
          <p:nvPr/>
        </p:nvSpPr>
        <p:spPr>
          <a:xfrm>
            <a:off x="475384"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4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2128-8960-4E20-84DA-3F89A91FC2E2}"/>
              </a:ext>
            </a:extLst>
          </p:cNvPr>
          <p:cNvSpPr>
            <a:spLocks noGrp="1"/>
          </p:cNvSpPr>
          <p:nvPr>
            <p:ph type="title"/>
          </p:nvPr>
        </p:nvSpPr>
        <p:spPr>
          <a:xfrm>
            <a:off x="2680663" y="431253"/>
            <a:ext cx="8543925" cy="800039"/>
          </a:xfrm>
        </p:spPr>
        <p:txBody>
          <a:bodyPr/>
          <a:lstStyle/>
          <a:p>
            <a:pPr algn="r" rtl="1"/>
            <a:r>
              <a:rPr lang="ar-MA" dirty="0"/>
              <a:t>النشاط خ. السؤال الذي يتكرر طرحه رقم 7</a:t>
            </a:r>
            <a:endParaRPr lang="fr-FR" dirty="0"/>
          </a:p>
        </p:txBody>
      </p:sp>
      <p:sp>
        <p:nvSpPr>
          <p:cNvPr id="3" name="Text Placeholder 2">
            <a:extLst>
              <a:ext uri="{FF2B5EF4-FFF2-40B4-BE49-F238E27FC236}">
                <a16:creationId xmlns:a16="http://schemas.microsoft.com/office/drawing/2014/main" id="{DD19AE5C-D8DA-4121-BC0B-602F3C4DB524}"/>
              </a:ext>
            </a:extLst>
          </p:cNvPr>
          <p:cNvSpPr>
            <a:spLocks noGrp="1"/>
          </p:cNvSpPr>
          <p:nvPr>
            <p:ph idx="1"/>
          </p:nvPr>
        </p:nvSpPr>
        <p:spPr>
          <a:xfrm>
            <a:off x="657726" y="1554826"/>
            <a:ext cx="10566862" cy="5303174"/>
          </a:xfrm>
        </p:spPr>
        <p:txBody>
          <a:bodyPr>
            <a:normAutofit/>
          </a:bodyPr>
          <a:lstStyle/>
          <a:p>
            <a:pPr marL="0" indent="0" algn="r" rtl="1">
              <a:buNone/>
            </a:pPr>
            <a:r>
              <a:rPr lang="ar-MA" b="1" dirty="0"/>
              <a:t>ماذا لو كنت مضطرًا لإخبار سلطات إنفاذ القانون عن عمليات الإفصاح عن العنف؟</a:t>
            </a:r>
            <a:endParaRPr lang="fr-FR" dirty="0"/>
          </a:p>
          <a:p>
            <a:pPr marL="0" indent="0" algn="r" rtl="1">
              <a:buNone/>
            </a:pPr>
            <a:endParaRPr lang="fr-FR" dirty="0"/>
          </a:p>
          <a:p>
            <a:pPr lvl="0" algn="r" rtl="1"/>
            <a:r>
              <a:rPr lang="ar-MA" dirty="0"/>
              <a:t>إذا كان القانون في بلدك يتطلب منك الإبلاغ عن العنف إلى سلطات إنفاذ القانون، فيجب أن تخبر العميل بذلك قبل أن تسأله عن تجاربه مع العنف. يمكنك أن تقول، على سبيل المثال، "ما تخبرني به هو سري. هذا يعني أنني لن أخبر أي شخص آخر عما تشاركه معي. الاستثناء الوحيد لهذا هو ... "</a:t>
            </a:r>
            <a:endParaRPr lang="fr-FR" dirty="0"/>
          </a:p>
          <a:p>
            <a:pPr lvl="0" algn="r" rtl="1"/>
            <a:r>
              <a:rPr lang="ar-MA" dirty="0"/>
              <a:t>طمأن العميل أنه، بخلاف هذا الإبلاغ المطلوب، لن تخبر أي شخص آخر دون إذن منه.</a:t>
            </a:r>
            <a:endParaRPr lang="fr-FR" dirty="0"/>
          </a:p>
        </p:txBody>
      </p:sp>
      <p:sp>
        <p:nvSpPr>
          <p:cNvPr id="5" name="Star: 5 Points 4">
            <a:extLst>
              <a:ext uri="{FF2B5EF4-FFF2-40B4-BE49-F238E27FC236}">
                <a16:creationId xmlns:a16="http://schemas.microsoft.com/office/drawing/2014/main" id="{6B609D3F-5FF5-4CEE-84E3-38EC42768050}"/>
              </a:ext>
            </a:extLst>
          </p:cNvPr>
          <p:cNvSpPr/>
          <p:nvPr/>
        </p:nvSpPr>
        <p:spPr>
          <a:xfrm>
            <a:off x="385521"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47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3CE0-214A-4432-A8A0-00DF76706DC2}"/>
              </a:ext>
            </a:extLst>
          </p:cNvPr>
          <p:cNvSpPr>
            <a:spLocks noGrp="1"/>
          </p:cNvSpPr>
          <p:nvPr>
            <p:ph type="title"/>
          </p:nvPr>
        </p:nvSpPr>
        <p:spPr>
          <a:xfrm>
            <a:off x="1471353" y="199505"/>
            <a:ext cx="10515600" cy="800039"/>
          </a:xfrm>
        </p:spPr>
        <p:txBody>
          <a:bodyPr/>
          <a:lstStyle/>
          <a:p>
            <a:pPr algn="r"/>
            <a:r>
              <a:rPr lang="ar-MA" dirty="0"/>
              <a:t>النشاط خ. السؤال الذي يتكرر طرحه رقم 8</a:t>
            </a:r>
            <a:endParaRPr lang="en-US" dirty="0"/>
          </a:p>
        </p:txBody>
      </p:sp>
      <p:sp>
        <p:nvSpPr>
          <p:cNvPr id="3" name="Text Placeholder 2">
            <a:extLst>
              <a:ext uri="{FF2B5EF4-FFF2-40B4-BE49-F238E27FC236}">
                <a16:creationId xmlns:a16="http://schemas.microsoft.com/office/drawing/2014/main" id="{4052166B-F421-4819-8C73-C4BE181BFAF6}"/>
              </a:ext>
            </a:extLst>
          </p:cNvPr>
          <p:cNvSpPr>
            <a:spLocks noGrp="1"/>
          </p:cNvSpPr>
          <p:nvPr>
            <p:ph idx="1"/>
          </p:nvPr>
        </p:nvSpPr>
        <p:spPr>
          <a:xfrm>
            <a:off x="137159" y="1205653"/>
            <a:ext cx="5622759" cy="4932746"/>
          </a:xfrm>
        </p:spPr>
        <p:txBody>
          <a:bodyPr>
            <a:noAutofit/>
          </a:bodyPr>
          <a:lstStyle/>
          <a:p>
            <a:pPr marL="0" indent="0" algn="r" rtl="1">
              <a:buNone/>
            </a:pPr>
            <a:r>
              <a:rPr lang="ar-MA" b="1" dirty="0"/>
              <a:t>كيف أعرف ما هي خدمات العنف القائم على النوع الاجتماعي المتوفرة للناجين؟</a:t>
            </a:r>
            <a:endParaRPr lang="fr-FR" dirty="0"/>
          </a:p>
          <a:p>
            <a:pPr lvl="0" algn="r" rtl="1"/>
            <a:r>
              <a:rPr lang="ar-MA" dirty="0"/>
              <a:t>ينبغي أن تتوفر كل عيادة على دليل خدمة يسرد الخدمات المحلية للعنف القائم على النوع الاجتماعي.</a:t>
            </a:r>
            <a:endParaRPr lang="fr-FR" dirty="0"/>
          </a:p>
          <a:p>
            <a:pPr lvl="0" algn="r" rtl="1"/>
            <a:r>
              <a:rPr lang="ar-MA" dirty="0"/>
              <a:t>ينبغي تحديث دليل الخدمة بانتظام.</a:t>
            </a:r>
            <a:endParaRPr lang="fr-FR" dirty="0"/>
          </a:p>
          <a:p>
            <a:pPr algn="r" rtl="1"/>
            <a:r>
              <a:rPr lang="ar-MA" dirty="0"/>
              <a:t>تعد المساعدة في إيصال العملاء بخدمات أخرى للعنف القائم على النوع الاجتماعي أحد الأدوار المركزية لمقدم الخدمة، لذا يجب أن تكون على دراية بخدمات الإحالة.</a:t>
            </a:r>
            <a:endParaRPr lang="en-US" sz="2400" dirty="0"/>
          </a:p>
        </p:txBody>
      </p:sp>
      <p:graphicFrame>
        <p:nvGraphicFramePr>
          <p:cNvPr id="7" name="Table 6">
            <a:extLst>
              <a:ext uri="{FF2B5EF4-FFF2-40B4-BE49-F238E27FC236}">
                <a16:creationId xmlns:a16="http://schemas.microsoft.com/office/drawing/2014/main" id="{C981E823-0CCB-4A43-8634-5376CA481E4A}"/>
              </a:ext>
            </a:extLst>
          </p:cNvPr>
          <p:cNvGraphicFramePr>
            <a:graphicFrameLocks noGrp="1"/>
          </p:cNvGraphicFramePr>
          <p:nvPr>
            <p:extLst>
              <p:ext uri="{D42A27DB-BD31-4B8C-83A1-F6EECF244321}">
                <p14:modId xmlns:p14="http://schemas.microsoft.com/office/powerpoint/2010/main" val="1818822208"/>
              </p:ext>
            </p:extLst>
          </p:nvPr>
        </p:nvGraphicFramePr>
        <p:xfrm>
          <a:off x="5851582" y="999544"/>
          <a:ext cx="6135371" cy="5521024"/>
        </p:xfrm>
        <a:graphic>
          <a:graphicData uri="http://schemas.openxmlformats.org/drawingml/2006/table">
            <a:tbl>
              <a:tblPr firstRow="1" bandRow="1">
                <a:tableStyleId>{5C22544A-7EE6-4342-B048-85BDC9FD1C3A}</a:tableStyleId>
              </a:tblPr>
              <a:tblGrid>
                <a:gridCol w="2033588">
                  <a:extLst>
                    <a:ext uri="{9D8B030D-6E8A-4147-A177-3AD203B41FA5}">
                      <a16:colId xmlns:a16="http://schemas.microsoft.com/office/drawing/2014/main" val="1590768146"/>
                    </a:ext>
                  </a:extLst>
                </a:gridCol>
                <a:gridCol w="2065334">
                  <a:extLst>
                    <a:ext uri="{9D8B030D-6E8A-4147-A177-3AD203B41FA5}">
                      <a16:colId xmlns:a16="http://schemas.microsoft.com/office/drawing/2014/main" val="4280322874"/>
                    </a:ext>
                  </a:extLst>
                </a:gridCol>
                <a:gridCol w="2036449">
                  <a:extLst>
                    <a:ext uri="{9D8B030D-6E8A-4147-A177-3AD203B41FA5}">
                      <a16:colId xmlns:a16="http://schemas.microsoft.com/office/drawing/2014/main" val="8306329"/>
                    </a:ext>
                  </a:extLst>
                </a:gridCol>
              </a:tblGrid>
              <a:tr h="766144">
                <a:tc>
                  <a:txBody>
                    <a:bodyPr/>
                    <a:lstStyle/>
                    <a:p>
                      <a:pPr algn="r"/>
                      <a:r>
                        <a:rPr lang="ar-MA" sz="1800" b="1" kern="1200" dirty="0">
                          <a:solidFill>
                            <a:schemeClr val="lt1"/>
                          </a:solidFill>
                          <a:effectLst/>
                          <a:latin typeface="+mn-lt"/>
                          <a:ea typeface="+mn-ea"/>
                          <a:cs typeface="+mn-cs"/>
                        </a:rPr>
                        <a:t>الخدمات القضائية/القانونية</a:t>
                      </a:r>
                      <a:endParaRPr lang="en-US" sz="1000" b="0" i="0" u="none" strike="noStrike" kern="1200" baseline="0" dirty="0">
                        <a:solidFill>
                          <a:schemeClr val="lt1"/>
                        </a:solidFill>
                        <a:latin typeface="+mn-lt"/>
                        <a:ea typeface="+mn-ea"/>
                        <a:cs typeface="+mn-cs"/>
                      </a:endParaRPr>
                    </a:p>
                  </a:txBody>
                  <a:tcPr marL="137160" marT="91440" marB="91440" anchor="ctr"/>
                </a:tc>
                <a:tc>
                  <a:txBody>
                    <a:bodyPr/>
                    <a:lstStyle/>
                    <a:p>
                      <a:pPr algn="r"/>
                      <a:r>
                        <a:rPr lang="ar-MA" sz="1800" b="1" kern="1200" dirty="0">
                          <a:solidFill>
                            <a:schemeClr val="lt1"/>
                          </a:solidFill>
                          <a:effectLst/>
                          <a:latin typeface="+mn-lt"/>
                          <a:ea typeface="+mn-ea"/>
                          <a:cs typeface="+mn-cs"/>
                        </a:rPr>
                        <a:t>الخدمات الاجتماعية</a:t>
                      </a:r>
                      <a:endParaRPr lang="en-US" sz="1000" b="0" i="0" u="none" strike="noStrike" kern="1200" baseline="0" dirty="0">
                        <a:solidFill>
                          <a:schemeClr val="lt1"/>
                        </a:solidFill>
                        <a:latin typeface="+mn-lt"/>
                        <a:ea typeface="+mn-ea"/>
                        <a:cs typeface="+mn-cs"/>
                      </a:endParaRPr>
                    </a:p>
                  </a:txBody>
                  <a:tcPr marL="137160" marT="91440" marB="91440" anchor="ctr"/>
                </a:tc>
                <a:tc>
                  <a:txBody>
                    <a:bodyPr/>
                    <a:lstStyle/>
                    <a:p>
                      <a:pPr marL="0" marR="0" lvl="0" indent="0" algn="r" defTabSz="457200" rtl="0" eaLnBrk="1" fontAlgn="auto" latinLnBrk="0" hangingPunct="1">
                        <a:lnSpc>
                          <a:spcPts val="2000"/>
                        </a:lnSpc>
                        <a:spcBef>
                          <a:spcPts val="0"/>
                        </a:spcBef>
                        <a:spcAft>
                          <a:spcPts val="0"/>
                        </a:spcAft>
                        <a:buClrTx/>
                        <a:buSzTx/>
                        <a:buFontTx/>
                        <a:buNone/>
                        <a:tabLst/>
                        <a:defRPr/>
                      </a:pPr>
                      <a:r>
                        <a:rPr lang="ar-MA" sz="1800" b="1" kern="1200" dirty="0">
                          <a:solidFill>
                            <a:schemeClr val="lt1"/>
                          </a:solidFill>
                          <a:effectLst/>
                          <a:latin typeface="+mn-lt"/>
                          <a:ea typeface="+mn-ea"/>
                          <a:cs typeface="+mn-cs"/>
                        </a:rPr>
                        <a:t>الخدمات الصحية</a:t>
                      </a:r>
                      <a:endParaRPr lang="en-US" sz="1000" dirty="0"/>
                    </a:p>
                  </a:txBody>
                  <a:tcPr marL="137160" marT="91440" marB="91440" anchor="ctr"/>
                </a:tc>
                <a:extLst>
                  <a:ext uri="{0D108BD9-81ED-4DB2-BD59-A6C34878D82A}">
                    <a16:rowId xmlns:a16="http://schemas.microsoft.com/office/drawing/2014/main" val="1232636100"/>
                  </a:ext>
                </a:extLst>
              </a:tr>
              <a:tr h="2244981">
                <a:tc>
                  <a:txBody>
                    <a:bodyPr/>
                    <a:lstStyle/>
                    <a:p>
                      <a:pPr algn="r" rtl="1"/>
                      <a:r>
                        <a:rPr lang="ar-MA" sz="1600" b="1" kern="1200" dirty="0">
                          <a:solidFill>
                            <a:schemeClr val="dk1"/>
                          </a:solidFill>
                          <a:effectLst/>
                          <a:latin typeface="+mn-lt"/>
                          <a:ea typeface="+mn-ea"/>
                          <a:cs typeface="+mn-cs"/>
                        </a:rPr>
                        <a:t>[اسم المنظمة / المرفق]</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ساعات العمل: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الموقع:</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نقطة الاتصال: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الهاتف:</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البريد إلكتروني:</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الخدمات المتاحة:</a:t>
                      </a:r>
                      <a:endParaRPr lang="fr-FR" sz="1600" kern="1200" dirty="0">
                        <a:solidFill>
                          <a:schemeClr val="dk1"/>
                        </a:solidFill>
                        <a:effectLst/>
                        <a:latin typeface="+mn-lt"/>
                        <a:ea typeface="+mn-ea"/>
                        <a:cs typeface="+mn-cs"/>
                      </a:endParaRPr>
                    </a:p>
                    <a:p>
                      <a:pPr algn="r"/>
                      <a:r>
                        <a:rPr lang="ar-MA" sz="1600" b="1" kern="1200" dirty="0">
                          <a:solidFill>
                            <a:schemeClr val="dk1"/>
                          </a:solidFill>
                          <a:effectLst/>
                          <a:latin typeface="+mn-lt"/>
                          <a:ea typeface="+mn-ea"/>
                          <a:cs typeface="+mn-cs"/>
                        </a:rPr>
                        <a:t>الفئات التي تقدم لها الخدمة:</a:t>
                      </a:r>
                      <a:r>
                        <a:rPr lang="en-US" sz="1600" b="0" u="none" strike="noStrike" kern="1200" baseline="0" dirty="0">
                          <a:solidFill>
                            <a:schemeClr val="dk1"/>
                          </a:solidFill>
                        </a:rPr>
                        <a:t>:</a:t>
                      </a:r>
                      <a:endParaRPr lang="en-US" sz="1600" dirty="0"/>
                    </a:p>
                  </a:txBody>
                  <a:tcPr marL="137160" marT="91440" marB="91440">
                    <a:solidFill>
                      <a:schemeClr val="accent5">
                        <a:lumMod val="20000"/>
                        <a:lumOff val="80000"/>
                      </a:schemeClr>
                    </a:solidFill>
                  </a:tcPr>
                </a:tc>
                <a:tc>
                  <a:txBody>
                    <a:bodyPr/>
                    <a:lstStyle/>
                    <a:p>
                      <a:pPr algn="r" rtl="1"/>
                      <a:r>
                        <a:rPr lang="ar-MA" sz="1600" b="1" kern="1200" dirty="0">
                          <a:solidFill>
                            <a:schemeClr val="dk1"/>
                          </a:solidFill>
                          <a:effectLst/>
                          <a:latin typeface="+mn-lt"/>
                          <a:ea typeface="+mn-ea"/>
                          <a:cs typeface="+mn-cs"/>
                        </a:rPr>
                        <a:t>[اسم المنظمة / المرفق]</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ساعات العمل: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الموقع:</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نقطة الاتصال: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الهاتف:</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البريد إلكتروني:</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الخدمات المتاحة:</a:t>
                      </a:r>
                      <a:endParaRPr lang="fr-FR" sz="1600" kern="1200" dirty="0">
                        <a:solidFill>
                          <a:schemeClr val="dk1"/>
                        </a:solidFill>
                        <a:effectLst/>
                        <a:latin typeface="+mn-lt"/>
                        <a:ea typeface="+mn-ea"/>
                        <a:cs typeface="+mn-cs"/>
                      </a:endParaRPr>
                    </a:p>
                    <a:p>
                      <a:pPr algn="r"/>
                      <a:r>
                        <a:rPr lang="ar-MA" sz="1600" b="1" kern="1200" dirty="0">
                          <a:solidFill>
                            <a:schemeClr val="dk1"/>
                          </a:solidFill>
                          <a:effectLst/>
                          <a:latin typeface="+mn-lt"/>
                          <a:ea typeface="+mn-ea"/>
                          <a:cs typeface="+mn-cs"/>
                        </a:rPr>
                        <a:t>الفئات التي تقدم لها الخدمة:</a:t>
                      </a:r>
                      <a:endParaRPr lang="en-US" sz="1600" dirty="0"/>
                    </a:p>
                  </a:txBody>
                  <a:tcPr marL="137160" marT="91440" marB="91440">
                    <a:solidFill>
                      <a:schemeClr val="accent5">
                        <a:lumMod val="20000"/>
                        <a:lumOff val="80000"/>
                      </a:schemeClr>
                    </a:solidFill>
                  </a:tcPr>
                </a:tc>
                <a:tc>
                  <a:txBody>
                    <a:bodyPr/>
                    <a:lstStyle/>
                    <a:p>
                      <a:pPr algn="r" rtl="1"/>
                      <a:r>
                        <a:rPr lang="ar-MA" sz="1600" b="1" kern="1200" dirty="0">
                          <a:solidFill>
                            <a:schemeClr val="dk1"/>
                          </a:solidFill>
                          <a:effectLst/>
                          <a:latin typeface="+mn-lt"/>
                          <a:ea typeface="+mn-ea"/>
                          <a:cs typeface="+mn-cs"/>
                        </a:rPr>
                        <a:t>[اسم المنظمة / المرفق]</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ساعات العمل: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الموقع:</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نقطة الاتصال: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الهاتف:</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البريد إلكتروني:</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الخدمات المتاحة:</a:t>
                      </a:r>
                      <a:endParaRPr lang="fr-FR" sz="1600" kern="1200" dirty="0">
                        <a:solidFill>
                          <a:schemeClr val="dk1"/>
                        </a:solidFill>
                        <a:effectLst/>
                        <a:latin typeface="+mn-lt"/>
                        <a:ea typeface="+mn-ea"/>
                        <a:cs typeface="+mn-cs"/>
                      </a:endParaRPr>
                    </a:p>
                    <a:p>
                      <a:pPr algn="r"/>
                      <a:r>
                        <a:rPr lang="ar-MA" sz="1600" b="1" u="sng" kern="1200" dirty="0">
                          <a:solidFill>
                            <a:schemeClr val="dk1"/>
                          </a:solidFill>
                          <a:effectLst/>
                          <a:latin typeface="+mn-lt"/>
                          <a:ea typeface="+mn-ea"/>
                          <a:cs typeface="+mn-cs"/>
                        </a:rPr>
                        <a:t>الفئات التي تقدم لها الخدمة:</a:t>
                      </a:r>
                      <a:endParaRPr lang="en-US" sz="1600" dirty="0"/>
                    </a:p>
                  </a:txBody>
                  <a:tcPr marL="137160" marT="91440" marB="91440">
                    <a:solidFill>
                      <a:schemeClr val="accent5">
                        <a:lumMod val="20000"/>
                        <a:lumOff val="80000"/>
                      </a:schemeClr>
                    </a:solidFill>
                  </a:tcPr>
                </a:tc>
                <a:extLst>
                  <a:ext uri="{0D108BD9-81ED-4DB2-BD59-A6C34878D82A}">
                    <a16:rowId xmlns:a16="http://schemas.microsoft.com/office/drawing/2014/main" val="10001"/>
                  </a:ext>
                </a:extLst>
              </a:tr>
              <a:tr h="2244981">
                <a:tc>
                  <a:txBody>
                    <a:bodyPr/>
                    <a:lstStyle/>
                    <a:p>
                      <a:pPr algn="r" rtl="1"/>
                      <a:r>
                        <a:rPr lang="ar-MA" sz="1600" b="1" kern="1200" dirty="0">
                          <a:solidFill>
                            <a:schemeClr val="dk1"/>
                          </a:solidFill>
                          <a:effectLst/>
                          <a:latin typeface="+mn-lt"/>
                          <a:ea typeface="+mn-ea"/>
                          <a:cs typeface="+mn-cs"/>
                        </a:rPr>
                        <a:t>[اسم المنظمة / المرفق]</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ساعات العمل: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الموقع:</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نقطة الاتصال: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الهاتف:</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البريد إلكتروني:</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الخدمات المتاحة:</a:t>
                      </a:r>
                      <a:endParaRPr lang="fr-FR" sz="1600" kern="1200" dirty="0">
                        <a:solidFill>
                          <a:schemeClr val="dk1"/>
                        </a:solidFill>
                        <a:effectLst/>
                        <a:latin typeface="+mn-lt"/>
                        <a:ea typeface="+mn-ea"/>
                        <a:cs typeface="+mn-cs"/>
                      </a:endParaRPr>
                    </a:p>
                    <a:p>
                      <a:pPr algn="r"/>
                      <a:r>
                        <a:rPr lang="ar-MA" sz="1600" b="1" kern="1200" dirty="0">
                          <a:solidFill>
                            <a:schemeClr val="dk1"/>
                          </a:solidFill>
                          <a:effectLst/>
                          <a:latin typeface="+mn-lt"/>
                          <a:ea typeface="+mn-ea"/>
                          <a:cs typeface="+mn-cs"/>
                        </a:rPr>
                        <a:t>الفئات التي تقدم لها الخدمة:</a:t>
                      </a:r>
                      <a:endParaRPr lang="en-US" sz="1600" dirty="0"/>
                    </a:p>
                  </a:txBody>
                  <a:tcPr marL="137160" marT="91440" marB="91440">
                    <a:solidFill>
                      <a:schemeClr val="accent5">
                        <a:lumMod val="20000"/>
                        <a:lumOff val="80000"/>
                      </a:schemeClr>
                    </a:solidFill>
                  </a:tcPr>
                </a:tc>
                <a:tc>
                  <a:txBody>
                    <a:bodyPr/>
                    <a:lstStyle/>
                    <a:p>
                      <a:pPr algn="r" rtl="1"/>
                      <a:r>
                        <a:rPr lang="ar-MA" sz="1600" b="1" kern="1200" dirty="0">
                          <a:solidFill>
                            <a:schemeClr val="dk1"/>
                          </a:solidFill>
                          <a:effectLst/>
                          <a:latin typeface="+mn-lt"/>
                          <a:ea typeface="+mn-ea"/>
                          <a:cs typeface="+mn-cs"/>
                        </a:rPr>
                        <a:t>[اسم المنظمة / المرفق]</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ساعات العمل: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الموقع:</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نقطة الاتصال: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الهاتف:</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البريد إلكتروني:</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الخدمات المتاحة:</a:t>
                      </a:r>
                      <a:endParaRPr lang="fr-FR" sz="1600" kern="1200" dirty="0">
                        <a:solidFill>
                          <a:schemeClr val="dk1"/>
                        </a:solidFill>
                        <a:effectLst/>
                        <a:latin typeface="+mn-lt"/>
                        <a:ea typeface="+mn-ea"/>
                        <a:cs typeface="+mn-cs"/>
                      </a:endParaRPr>
                    </a:p>
                    <a:p>
                      <a:pPr algn="r"/>
                      <a:r>
                        <a:rPr lang="ar-MA" sz="1600" b="1" kern="1200" dirty="0">
                          <a:solidFill>
                            <a:schemeClr val="dk1"/>
                          </a:solidFill>
                          <a:effectLst/>
                          <a:latin typeface="+mn-lt"/>
                          <a:ea typeface="+mn-ea"/>
                          <a:cs typeface="+mn-cs"/>
                        </a:rPr>
                        <a:t>الفئات التي تقدم لها الخدمة:</a:t>
                      </a:r>
                      <a:endParaRPr lang="en-US" sz="1600" dirty="0"/>
                    </a:p>
                  </a:txBody>
                  <a:tcPr marL="137160" marT="91440" marB="91440">
                    <a:solidFill>
                      <a:schemeClr val="accent5">
                        <a:lumMod val="20000"/>
                        <a:lumOff val="80000"/>
                      </a:schemeClr>
                    </a:solidFill>
                  </a:tcPr>
                </a:tc>
                <a:tc>
                  <a:txBody>
                    <a:bodyPr/>
                    <a:lstStyle/>
                    <a:p>
                      <a:pPr algn="r" rtl="1"/>
                      <a:r>
                        <a:rPr lang="ar-MA" sz="1600" b="1" kern="1200" dirty="0">
                          <a:solidFill>
                            <a:schemeClr val="dk1"/>
                          </a:solidFill>
                          <a:effectLst/>
                          <a:latin typeface="+mn-lt"/>
                          <a:ea typeface="+mn-ea"/>
                          <a:cs typeface="+mn-cs"/>
                        </a:rPr>
                        <a:t>[اسم المنظمة / المرفق]</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ساعات العمل: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الموقع:</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نقطة الاتصال:</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الهاتف:</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البريد إلكتروني:</a:t>
                      </a:r>
                      <a:endParaRPr lang="fr-FR" sz="1600" kern="1200" dirty="0">
                        <a:solidFill>
                          <a:schemeClr val="dk1"/>
                        </a:solidFill>
                        <a:effectLst/>
                        <a:latin typeface="+mn-lt"/>
                        <a:ea typeface="+mn-ea"/>
                        <a:cs typeface="+mn-cs"/>
                      </a:endParaRPr>
                    </a:p>
                    <a:p>
                      <a:pPr algn="r" rtl="1"/>
                      <a:r>
                        <a:rPr lang="ar-MA" sz="1600" b="1" kern="1200" dirty="0">
                          <a:solidFill>
                            <a:schemeClr val="dk1"/>
                          </a:solidFill>
                          <a:effectLst/>
                          <a:latin typeface="+mn-lt"/>
                          <a:ea typeface="+mn-ea"/>
                          <a:cs typeface="+mn-cs"/>
                        </a:rPr>
                        <a:t>الخدمات المتاحة:</a:t>
                      </a:r>
                      <a:endParaRPr lang="fr-FR" sz="1600" kern="1200" dirty="0">
                        <a:solidFill>
                          <a:schemeClr val="dk1"/>
                        </a:solidFill>
                        <a:effectLst/>
                        <a:latin typeface="+mn-lt"/>
                        <a:ea typeface="+mn-ea"/>
                        <a:cs typeface="+mn-cs"/>
                      </a:endParaRPr>
                    </a:p>
                    <a:p>
                      <a:pPr algn="r"/>
                      <a:r>
                        <a:rPr lang="ar-MA" sz="1600" b="1" kern="1200" dirty="0">
                          <a:solidFill>
                            <a:schemeClr val="dk1"/>
                          </a:solidFill>
                          <a:effectLst/>
                          <a:latin typeface="+mn-lt"/>
                          <a:ea typeface="+mn-ea"/>
                          <a:cs typeface="+mn-cs"/>
                        </a:rPr>
                        <a:t>الفئات التي تقدم لها الخدمة:</a:t>
                      </a:r>
                      <a:endParaRPr lang="en-US" sz="1600" dirty="0"/>
                    </a:p>
                  </a:txBody>
                  <a:tcPr marL="137160" marT="91440" marB="91440">
                    <a:solidFill>
                      <a:schemeClr val="accent5">
                        <a:lumMod val="20000"/>
                        <a:lumOff val="80000"/>
                      </a:schemeClr>
                    </a:solidFill>
                  </a:tcPr>
                </a:tc>
                <a:extLst>
                  <a:ext uri="{0D108BD9-81ED-4DB2-BD59-A6C34878D82A}">
                    <a16:rowId xmlns:a16="http://schemas.microsoft.com/office/drawing/2014/main" val="3772837966"/>
                  </a:ext>
                </a:extLst>
              </a:tr>
            </a:tbl>
          </a:graphicData>
        </a:graphic>
      </p:graphicFrame>
      <p:sp>
        <p:nvSpPr>
          <p:cNvPr id="8" name="Star: 5 Points 7">
            <a:extLst>
              <a:ext uri="{FF2B5EF4-FFF2-40B4-BE49-F238E27FC236}">
                <a16:creationId xmlns:a16="http://schemas.microsoft.com/office/drawing/2014/main" id="{A214EE08-1985-4B89-B188-0A40E2EE72E3}"/>
              </a:ext>
            </a:extLst>
          </p:cNvPr>
          <p:cNvSpPr/>
          <p:nvPr/>
        </p:nvSpPr>
        <p:spPr>
          <a:xfrm>
            <a:off x="49599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9121-E9A6-44EF-B0F8-48F75A3CA0B6}"/>
              </a:ext>
            </a:extLst>
          </p:cNvPr>
          <p:cNvSpPr>
            <a:spLocks noGrp="1"/>
          </p:cNvSpPr>
          <p:nvPr>
            <p:ph type="title"/>
          </p:nvPr>
        </p:nvSpPr>
        <p:spPr>
          <a:xfrm>
            <a:off x="2982227" y="266654"/>
            <a:ext cx="8543925" cy="800039"/>
          </a:xfrm>
        </p:spPr>
        <p:txBody>
          <a:bodyPr/>
          <a:lstStyle/>
          <a:p>
            <a:pPr algn="r"/>
            <a:r>
              <a:rPr lang="ar-MA" dirty="0"/>
              <a:t>النشاط خ. السؤال الذي يتكرر طرحه رقم 9</a:t>
            </a:r>
            <a:endParaRPr lang="en-US" dirty="0"/>
          </a:p>
        </p:txBody>
      </p:sp>
      <p:sp>
        <p:nvSpPr>
          <p:cNvPr id="3" name="Content Placeholder 2">
            <a:extLst>
              <a:ext uri="{FF2B5EF4-FFF2-40B4-BE49-F238E27FC236}">
                <a16:creationId xmlns:a16="http://schemas.microsoft.com/office/drawing/2014/main" id="{3F5FCF59-A411-4622-9495-3DBBE0BB7526}"/>
              </a:ext>
            </a:extLst>
          </p:cNvPr>
          <p:cNvSpPr>
            <a:spLocks noGrp="1"/>
          </p:cNvSpPr>
          <p:nvPr>
            <p:ph idx="1"/>
          </p:nvPr>
        </p:nvSpPr>
        <p:spPr>
          <a:xfrm>
            <a:off x="137160" y="1302114"/>
            <a:ext cx="11506200" cy="5289525"/>
          </a:xfrm>
        </p:spPr>
        <p:txBody>
          <a:bodyPr/>
          <a:lstStyle/>
          <a:p>
            <a:pPr marL="0" indent="0" algn="r" rtl="1">
              <a:buNone/>
            </a:pPr>
            <a:r>
              <a:rPr lang="ar-MA" b="1" dirty="0"/>
              <a:t>كيف يمكنني تدبير الوقت؟</a:t>
            </a:r>
            <a:endParaRPr lang="ar-LB" b="1" dirty="0"/>
          </a:p>
          <a:p>
            <a:pPr marL="0" indent="0" algn="r" rtl="1">
              <a:buNone/>
            </a:pPr>
            <a:endParaRPr lang="fr-FR" sz="2000" dirty="0"/>
          </a:p>
          <a:p>
            <a:pPr lvl="0" algn="r" rtl="1"/>
            <a:r>
              <a:rPr lang="ar-MA" sz="2000" dirty="0"/>
              <a:t>يشعر العديد من مقدمي الخدمة بالقلق من أنه لن يُتاح لهم الوقت باستيفاء جميع خطوات </a:t>
            </a:r>
            <a:r>
              <a:rPr lang="fr-FR" sz="2000" dirty="0"/>
              <a:t>LIVES  </a:t>
            </a:r>
            <a:r>
              <a:rPr lang="ar-LB" sz="2000" dirty="0"/>
              <a:t> </a:t>
            </a:r>
            <a:r>
              <a:rPr lang="ar-MA" sz="2000" dirty="0"/>
              <a:t>مع العملاء الذين يفصحون عن العنف.</a:t>
            </a:r>
            <a:endParaRPr lang="fr-FR" sz="2000" dirty="0"/>
          </a:p>
          <a:p>
            <a:pPr lvl="0" algn="r" rtl="1"/>
            <a:r>
              <a:rPr lang="ar-MA" sz="2000" dirty="0"/>
              <a:t>من غير المحتمل أن يحتاج جميع عملائك إلى دعم </a:t>
            </a:r>
            <a:r>
              <a:rPr lang="en-US" sz="2000" dirty="0"/>
              <a:t>LIVES</a:t>
            </a:r>
            <a:r>
              <a:rPr lang="ar-MA" sz="2000" dirty="0"/>
              <a:t>. وإذا شكل هذا الأمر مشكلة مستمرة، فاستخدم بيانات الرصد والتقييم التي تجمعها للقيام بالمناصرة لتعيين مزيد من الموظفين والحصول على مزيد من الخدمات لصالح الناجين من العنف في مواقع محددة هم في أمس الحاجة إليها.</a:t>
            </a:r>
            <a:endParaRPr lang="fr-FR" sz="2000" dirty="0"/>
          </a:p>
          <a:p>
            <a:pPr lvl="0" algn="r" rtl="1"/>
            <a:r>
              <a:rPr lang="ar-MA" sz="2000" dirty="0"/>
              <a:t>إن معرفة أن عميلك يتعرض للعنف ومساعدته على التعامل معه في حياته سيؤدي إلى تحسين النتائج ذات الصلة بفيروس نقص المناعة البشرية لأنه يمكنك دعمه بشكل أفضل والمساعدة في ربطه بالدعم الآخر. هذا هو هدفك كمقدم خدمة!</a:t>
            </a:r>
            <a:endParaRPr lang="fr-FR" sz="2000" dirty="0"/>
          </a:p>
          <a:p>
            <a:pPr lvl="0" algn="r" rtl="1"/>
            <a:r>
              <a:rPr lang="ar-MA" sz="2000" dirty="0"/>
              <a:t>إذا لم تتمكن من إكمال جميع خطوات </a:t>
            </a:r>
            <a:r>
              <a:rPr lang="en-US" sz="2000" dirty="0"/>
              <a:t>LIVES</a:t>
            </a:r>
            <a:r>
              <a:rPr lang="ar-MA" sz="2000" dirty="0"/>
              <a:t>، يرجى تقديم </a:t>
            </a:r>
            <a:r>
              <a:rPr lang="en-US" sz="2000" dirty="0"/>
              <a:t>L </a:t>
            </a:r>
            <a:r>
              <a:rPr lang="ar-MA" sz="2000" dirty="0"/>
              <a:t>، </a:t>
            </a:r>
            <a:r>
              <a:rPr lang="en-US" sz="2000" dirty="0"/>
              <a:t>I </a:t>
            </a:r>
            <a:r>
              <a:rPr lang="ar-MA" sz="2000" dirty="0"/>
              <a:t>، </a:t>
            </a:r>
            <a:r>
              <a:rPr lang="en-US" sz="2000" dirty="0"/>
              <a:t>V</a:t>
            </a:r>
            <a:r>
              <a:rPr lang="ar-MA" sz="2000" dirty="0"/>
              <a:t> ، وبعد ذلك، إذا وافق العميل وكان هناك شخص مؤهل آخر لديه خبرة في عنف الشريك الحميم في الموقع، فقم في التفكير في نقل العميل إلى هذا الشخص لتقديم </a:t>
            </a:r>
            <a:r>
              <a:rPr lang="en-US" sz="2000" dirty="0"/>
              <a:t>E</a:t>
            </a:r>
            <a:r>
              <a:rPr lang="ar-MA" sz="2000" dirty="0"/>
              <a:t> و </a:t>
            </a:r>
            <a:r>
              <a:rPr lang="en-US" sz="2000" dirty="0"/>
              <a:t>S</a:t>
            </a:r>
            <a:r>
              <a:rPr lang="ar-MA" sz="2000" dirty="0"/>
              <a:t>.</a:t>
            </a:r>
            <a:endParaRPr lang="fr-FR" sz="2000" dirty="0"/>
          </a:p>
          <a:p>
            <a:pPr lvl="1" algn="r" rtl="1"/>
            <a:r>
              <a:rPr lang="ar-MA" sz="2000" dirty="0"/>
              <a:t>إذا لم يكن هذا الشخص متاحًا أو كان العميل لا يرغب في تلقي الخدمات من شخص آخر، فقم بتوفير جميع خطوات </a:t>
            </a:r>
            <a:r>
              <a:rPr lang="en-US" sz="2000" dirty="0"/>
              <a:t>LIVES</a:t>
            </a:r>
          </a:p>
        </p:txBody>
      </p:sp>
      <p:sp>
        <p:nvSpPr>
          <p:cNvPr id="5" name="Star: 5 Points 4">
            <a:extLst>
              <a:ext uri="{FF2B5EF4-FFF2-40B4-BE49-F238E27FC236}">
                <a16:creationId xmlns:a16="http://schemas.microsoft.com/office/drawing/2014/main" id="{369D7472-1895-4B65-96E7-6C4E91CA97B5}"/>
              </a:ext>
            </a:extLst>
          </p:cNvPr>
          <p:cNvSpPr/>
          <p:nvPr/>
        </p:nvSpPr>
        <p:spPr>
          <a:xfrm>
            <a:off x="27585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98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528E-BDBB-43AC-81D6-E8784712F169}"/>
              </a:ext>
            </a:extLst>
          </p:cNvPr>
          <p:cNvSpPr>
            <a:spLocks noGrp="1"/>
          </p:cNvSpPr>
          <p:nvPr>
            <p:ph type="title"/>
          </p:nvPr>
        </p:nvSpPr>
        <p:spPr>
          <a:xfrm>
            <a:off x="143504" y="831273"/>
            <a:ext cx="11262359" cy="800039"/>
          </a:xfrm>
        </p:spPr>
        <p:txBody>
          <a:bodyPr>
            <a:normAutofit fontScale="90000"/>
          </a:bodyPr>
          <a:lstStyle/>
          <a:p>
            <a:pPr algn="r"/>
            <a:r>
              <a:rPr lang="ar-MA" dirty="0"/>
              <a:t>النشاط ذ: ما الذي قد يفكر فيه مقدم الخدمة غير المدرب لكل من هؤلاء العملاء؟ (الجزء الأول)</a:t>
            </a:r>
            <a:endParaRPr lang="en-US" dirty="0"/>
          </a:p>
        </p:txBody>
      </p:sp>
      <p:sp>
        <p:nvSpPr>
          <p:cNvPr id="3" name="Text Placeholder 2">
            <a:extLst>
              <a:ext uri="{FF2B5EF4-FFF2-40B4-BE49-F238E27FC236}">
                <a16:creationId xmlns:a16="http://schemas.microsoft.com/office/drawing/2014/main" id="{56D3AAD8-B351-4362-8A9F-28C2A4DEB5E6}"/>
              </a:ext>
            </a:extLst>
          </p:cNvPr>
          <p:cNvSpPr>
            <a:spLocks noGrp="1"/>
          </p:cNvSpPr>
          <p:nvPr>
            <p:ph idx="1"/>
          </p:nvPr>
        </p:nvSpPr>
        <p:spPr>
          <a:xfrm>
            <a:off x="1571514" y="1904741"/>
            <a:ext cx="9834349" cy="4932362"/>
          </a:xfrm>
        </p:spPr>
        <p:txBody>
          <a:bodyPr>
            <a:normAutofit/>
          </a:bodyPr>
          <a:lstStyle/>
          <a:p>
            <a:pPr lvl="0" algn="r" rtl="1"/>
            <a:r>
              <a:rPr lang="ar-MA" dirty="0"/>
              <a:t>تتأخر المرأة التي تستخدم المخدرات عن موعدها وتفشل دائمًا في أخذ مضادات الفيروسات القهقرية.</a:t>
            </a:r>
            <a:endParaRPr lang="fr-FR" dirty="0"/>
          </a:p>
          <a:p>
            <a:pPr lvl="0" algn="r" rtl="1"/>
            <a:r>
              <a:rPr lang="ar-MA" dirty="0"/>
              <a:t>يخبر أحد العاملين بالجنس طبيبه أنه يطلب دائمًا من عملائه استخدام الواقي الذكري، لكن أثبت التحليل إصابته </a:t>
            </a:r>
            <a:r>
              <a:rPr lang="ar-MA" dirty="0" err="1"/>
              <a:t>بالكلاميديا</a:t>
            </a:r>
            <a:r>
              <a:rPr lang="ar-MA" dirty="0"/>
              <a:t>.</a:t>
            </a:r>
            <a:endParaRPr lang="fr-FR" dirty="0"/>
          </a:p>
          <a:p>
            <a:pPr lvl="0" algn="r" rtl="1"/>
            <a:r>
              <a:rPr lang="ar-MA" dirty="0"/>
              <a:t>عاملة بالجنس تصرخ في وجه ممرضة عندما تخبرها هذه الأخيرة أنها ستضطر إلى الانتظار لمدة ساعة.</a:t>
            </a:r>
            <a:endParaRPr lang="fr-FR" dirty="0"/>
          </a:p>
          <a:p>
            <a:pPr algn="r" rtl="1"/>
            <a:r>
              <a:rPr lang="ar-MA" dirty="0"/>
              <a:t>تأتي امرأة عابرة جنسيا إلى موعد. يمكن لمقدم الخدمة شم رائحة البيرة على ملابسها</a:t>
            </a:r>
            <a:endParaRPr lang="en-US" dirty="0"/>
          </a:p>
        </p:txBody>
      </p:sp>
      <p:sp>
        <p:nvSpPr>
          <p:cNvPr id="5" name="Star: 5 Points 4">
            <a:extLst>
              <a:ext uri="{FF2B5EF4-FFF2-40B4-BE49-F238E27FC236}">
                <a16:creationId xmlns:a16="http://schemas.microsoft.com/office/drawing/2014/main" id="{B6289134-CBA6-4FA7-AB28-FEDC4787CA9A}"/>
              </a:ext>
            </a:extLst>
          </p:cNvPr>
          <p:cNvSpPr/>
          <p:nvPr/>
        </p:nvSpPr>
        <p:spPr>
          <a:xfrm>
            <a:off x="143504"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1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528E-BDBB-43AC-81D6-E8784712F169}"/>
              </a:ext>
            </a:extLst>
          </p:cNvPr>
          <p:cNvSpPr>
            <a:spLocks noGrp="1"/>
          </p:cNvSpPr>
          <p:nvPr>
            <p:ph type="title"/>
          </p:nvPr>
        </p:nvSpPr>
        <p:spPr>
          <a:xfrm>
            <a:off x="890264" y="515389"/>
            <a:ext cx="10683240" cy="800039"/>
          </a:xfrm>
        </p:spPr>
        <p:txBody>
          <a:bodyPr>
            <a:normAutofit fontScale="90000"/>
          </a:bodyPr>
          <a:lstStyle/>
          <a:p>
            <a:pPr algn="r" rtl="1"/>
            <a:r>
              <a:rPr lang="ar-MA" dirty="0"/>
              <a:t>النشاط ث: ما الذي قد يفكر فيه مقدم الخدمة غير المدرب لكل واحد من هؤلاء العملاء؟ (الجزء 2)</a:t>
            </a:r>
            <a:endParaRPr lang="en-US" dirty="0"/>
          </a:p>
        </p:txBody>
      </p:sp>
      <p:sp>
        <p:nvSpPr>
          <p:cNvPr id="3" name="Text Placeholder 2">
            <a:extLst>
              <a:ext uri="{FF2B5EF4-FFF2-40B4-BE49-F238E27FC236}">
                <a16:creationId xmlns:a16="http://schemas.microsoft.com/office/drawing/2014/main" id="{56D3AAD8-B351-4362-8A9F-28C2A4DEB5E6}"/>
              </a:ext>
            </a:extLst>
          </p:cNvPr>
          <p:cNvSpPr>
            <a:spLocks noGrp="1"/>
          </p:cNvSpPr>
          <p:nvPr>
            <p:ph idx="1"/>
          </p:nvPr>
        </p:nvSpPr>
        <p:spPr>
          <a:xfrm>
            <a:off x="1128562" y="1557306"/>
            <a:ext cx="10444942" cy="4932362"/>
          </a:xfrm>
        </p:spPr>
        <p:txBody>
          <a:bodyPr>
            <a:normAutofit/>
          </a:bodyPr>
          <a:lstStyle/>
          <a:p>
            <a:pPr lvl="0" algn="r" rtl="1"/>
            <a:r>
              <a:rPr lang="ar-MA" dirty="0"/>
              <a:t>تأتي امرأة تحقن المخدرات، </a:t>
            </a:r>
            <a:r>
              <a:rPr lang="ar-MA" dirty="0">
                <a:solidFill>
                  <a:srgbClr val="FF0000"/>
                </a:solidFill>
              </a:rPr>
              <a:t>والتي لا يسمح لها شريكها المسيطر بالذهاب إلى العيادة</a:t>
            </a:r>
            <a:r>
              <a:rPr lang="ar-MA" dirty="0"/>
              <a:t>، متأخرة عن المواعيد وتفشل بشكل متكرر في الحصول على الأدوية المضادة للفيروسات القهقرية.</a:t>
            </a:r>
            <a:endParaRPr lang="fr-FR" dirty="0"/>
          </a:p>
          <a:p>
            <a:pPr lvl="0" algn="r" rtl="1"/>
            <a:r>
              <a:rPr lang="ar-MA" dirty="0"/>
              <a:t>يخبر أحد العاملين بالجنس طبيبه أنه يطلب دائمًا من عملائه استخدام الواقي الذكري، لكن أثبت التحليل إصابته </a:t>
            </a:r>
            <a:r>
              <a:rPr lang="ar-MA" dirty="0" err="1"/>
              <a:t>بالكلاميديا</a:t>
            </a:r>
            <a:r>
              <a:rPr lang="ar-MA" dirty="0"/>
              <a:t> </a:t>
            </a:r>
            <a:r>
              <a:rPr lang="ar-MA" dirty="0">
                <a:solidFill>
                  <a:srgbClr val="FF0000"/>
                </a:solidFill>
              </a:rPr>
              <a:t>لأن عميلًا عنيفًا أجبره على ممارسة الجنس بدون واقي ذكري.</a:t>
            </a:r>
            <a:endParaRPr lang="fr-FR" dirty="0">
              <a:solidFill>
                <a:srgbClr val="FF0000"/>
              </a:solidFill>
            </a:endParaRPr>
          </a:p>
          <a:p>
            <a:pPr lvl="0" algn="r" rtl="1"/>
            <a:r>
              <a:rPr lang="ar-MA" dirty="0"/>
              <a:t>تصرخ عاملة بالجنس، </a:t>
            </a:r>
            <a:r>
              <a:rPr lang="ar-MA" dirty="0">
                <a:solidFill>
                  <a:srgbClr val="FF0000"/>
                </a:solidFill>
              </a:rPr>
              <a:t>طُردت للتو من منزلها ولم تنم لليلتين</a:t>
            </a:r>
            <a:r>
              <a:rPr lang="ar-MA" dirty="0"/>
              <a:t>، في وجه ممرضة عندما تخبرها أنها ستضطر إلى الانتظار لمدة ساعة.</a:t>
            </a:r>
            <a:endParaRPr lang="fr-FR" dirty="0"/>
          </a:p>
          <a:p>
            <a:pPr algn="r" rtl="1"/>
            <a:r>
              <a:rPr lang="ar-MA" dirty="0"/>
              <a:t>تأتي امرأة متحولة جنسياً </a:t>
            </a:r>
            <a:r>
              <a:rPr lang="ar-MA" dirty="0">
                <a:solidFill>
                  <a:srgbClr val="FF0000"/>
                </a:solidFill>
              </a:rPr>
              <a:t>تشرب الكحول لتنسى تعرضها للإيذاء الجنسي عندما كانت مراهقة</a:t>
            </a:r>
            <a:r>
              <a:rPr lang="ar-MA" dirty="0"/>
              <a:t> إلى الموعد. يمكن لمقدم الخدمة شم رائحة البيرة على ملابسها.</a:t>
            </a:r>
            <a:endParaRPr lang="en-US" dirty="0"/>
          </a:p>
        </p:txBody>
      </p:sp>
      <p:sp>
        <p:nvSpPr>
          <p:cNvPr id="5" name="Star: 5 Points 4">
            <a:extLst>
              <a:ext uri="{FF2B5EF4-FFF2-40B4-BE49-F238E27FC236}">
                <a16:creationId xmlns:a16="http://schemas.microsoft.com/office/drawing/2014/main" id="{6FB8F760-5835-4E5B-B9C6-E816EA663C42}"/>
              </a:ext>
            </a:extLst>
          </p:cNvPr>
          <p:cNvSpPr/>
          <p:nvPr/>
        </p:nvSpPr>
        <p:spPr>
          <a:xfrm>
            <a:off x="203079"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6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C052807-422A-4E32-BB97-F462D3D78E83}"/>
              </a:ext>
            </a:extLst>
          </p:cNvPr>
          <p:cNvSpPr>
            <a:spLocks noGrp="1"/>
          </p:cNvSpPr>
          <p:nvPr>
            <p:ph type="pic" sz="quarter" idx="10"/>
          </p:nvPr>
        </p:nvSpPr>
        <p:spPr/>
      </p:sp>
      <p:sp>
        <p:nvSpPr>
          <p:cNvPr id="2" name="Title 1">
            <a:extLst>
              <a:ext uri="{FF2B5EF4-FFF2-40B4-BE49-F238E27FC236}">
                <a16:creationId xmlns:a16="http://schemas.microsoft.com/office/drawing/2014/main" id="{30B7573A-0777-464B-99D8-290A66F42FBC}"/>
              </a:ext>
            </a:extLst>
          </p:cNvPr>
          <p:cNvSpPr>
            <a:spLocks noGrp="1"/>
          </p:cNvSpPr>
          <p:nvPr>
            <p:ph type="title"/>
          </p:nvPr>
        </p:nvSpPr>
        <p:spPr>
          <a:xfrm>
            <a:off x="1366897" y="4752477"/>
            <a:ext cx="9817601" cy="1325563"/>
          </a:xfrm>
        </p:spPr>
        <p:txBody>
          <a:bodyPr>
            <a:normAutofit/>
          </a:bodyPr>
          <a:lstStyle/>
          <a:p>
            <a:pPr algn="r"/>
            <a:r>
              <a:rPr lang="ar-MA" b="1" dirty="0"/>
              <a:t>الأحداث السلبية المتعلقة باختبار المؤشر</a:t>
            </a:r>
            <a:br>
              <a:rPr lang="en-US" dirty="0"/>
            </a:br>
            <a:endParaRPr lang="en-US" dirty="0"/>
          </a:p>
        </p:txBody>
      </p:sp>
      <p:pic>
        <p:nvPicPr>
          <p:cNvPr id="3" name="Picture 2">
            <a:extLst>
              <a:ext uri="{FF2B5EF4-FFF2-40B4-BE49-F238E27FC236}">
                <a16:creationId xmlns:a16="http://schemas.microsoft.com/office/drawing/2014/main" id="{222865F9-CE41-41CF-B4A3-F0CEF9D746B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551459" y="276064"/>
            <a:ext cx="5792498" cy="3257872"/>
          </a:xfrm>
          <a:prstGeom prst="rect">
            <a:avLst/>
          </a:prstGeom>
        </p:spPr>
      </p:pic>
    </p:spTree>
    <p:extLst>
      <p:ext uri="{BB962C8B-B14F-4D97-AF65-F5344CB8AC3E}">
        <p14:creationId xmlns:p14="http://schemas.microsoft.com/office/powerpoint/2010/main" val="26672055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D004-20CD-4B8E-897C-496ED840A1E6}"/>
              </a:ext>
            </a:extLst>
          </p:cNvPr>
          <p:cNvSpPr>
            <a:spLocks noGrp="1"/>
          </p:cNvSpPr>
          <p:nvPr>
            <p:ph type="title"/>
          </p:nvPr>
        </p:nvSpPr>
        <p:spPr>
          <a:xfrm>
            <a:off x="3398520" y="165516"/>
            <a:ext cx="8543925" cy="800039"/>
          </a:xfrm>
        </p:spPr>
        <p:txBody>
          <a:bodyPr/>
          <a:lstStyle/>
          <a:p>
            <a:pPr algn="r"/>
            <a:r>
              <a:rPr lang="ar-MA" dirty="0"/>
              <a:t>هدف الجلسة</a:t>
            </a:r>
            <a:endParaRPr lang="en-US" dirty="0"/>
          </a:p>
        </p:txBody>
      </p:sp>
      <p:sp>
        <p:nvSpPr>
          <p:cNvPr id="3" name="Text Placeholder 2">
            <a:extLst>
              <a:ext uri="{FF2B5EF4-FFF2-40B4-BE49-F238E27FC236}">
                <a16:creationId xmlns:a16="http://schemas.microsoft.com/office/drawing/2014/main" id="{864FDC78-EBC1-4E87-BCE0-D9ED8F6022DD}"/>
              </a:ext>
            </a:extLst>
          </p:cNvPr>
          <p:cNvSpPr>
            <a:spLocks noGrp="1"/>
          </p:cNvSpPr>
          <p:nvPr>
            <p:ph idx="1"/>
          </p:nvPr>
        </p:nvSpPr>
        <p:spPr>
          <a:xfrm>
            <a:off x="529390" y="843699"/>
            <a:ext cx="11413056" cy="589198"/>
          </a:xfrm>
        </p:spPr>
        <p:txBody>
          <a:bodyPr/>
          <a:lstStyle/>
          <a:p>
            <a:pPr marL="0" indent="0" algn="r" rtl="1">
              <a:buNone/>
            </a:pPr>
            <a:r>
              <a:rPr lang="ar-MA" dirty="0"/>
              <a:t>فهم إرشادات خطة بيبفار بشأن اختبار المؤشر الآمن والأخلاقي من حيث صلته "بالأحداث السلبية".</a:t>
            </a:r>
            <a:endParaRPr lang="fr-FR" dirty="0"/>
          </a:p>
        </p:txBody>
      </p:sp>
      <p:cxnSp>
        <p:nvCxnSpPr>
          <p:cNvPr id="8" name="Straight Arrow Connector 7">
            <a:extLst>
              <a:ext uri="{FF2B5EF4-FFF2-40B4-BE49-F238E27FC236}">
                <a16:creationId xmlns:a16="http://schemas.microsoft.com/office/drawing/2014/main" id="{B3CEAC0F-D1D2-4E29-9D87-E6AB2AABC1D1}"/>
              </a:ext>
            </a:extLst>
          </p:cNvPr>
          <p:cNvCxnSpPr/>
          <p:nvPr/>
        </p:nvCxnSpPr>
        <p:spPr>
          <a:xfrm flipH="1">
            <a:off x="7458419" y="4836405"/>
            <a:ext cx="2324559" cy="6499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au 3"/>
          <p:cNvGraphicFramePr>
            <a:graphicFrameLocks noGrp="1"/>
          </p:cNvGraphicFramePr>
          <p:nvPr>
            <p:extLst>
              <p:ext uri="{D42A27DB-BD31-4B8C-83A1-F6EECF244321}">
                <p14:modId xmlns:p14="http://schemas.microsoft.com/office/powerpoint/2010/main" val="3983925133"/>
              </p:ext>
            </p:extLst>
          </p:nvPr>
        </p:nvGraphicFramePr>
        <p:xfrm>
          <a:off x="55246" y="1666697"/>
          <a:ext cx="11887199" cy="5056796"/>
        </p:xfrm>
        <a:graphic>
          <a:graphicData uri="http://schemas.openxmlformats.org/drawingml/2006/table">
            <a:tbl>
              <a:tblPr firstRow="1" bandRow="1">
                <a:tableStyleId>{69012ECD-51FC-41F1-AA8D-1B2483CD663E}</a:tableStyleId>
              </a:tblPr>
              <a:tblGrid>
                <a:gridCol w="11887199">
                  <a:extLst>
                    <a:ext uri="{9D8B030D-6E8A-4147-A177-3AD203B41FA5}">
                      <a16:colId xmlns:a16="http://schemas.microsoft.com/office/drawing/2014/main" val="2594581328"/>
                    </a:ext>
                  </a:extLst>
                </a:gridCol>
              </a:tblGrid>
              <a:tr h="494282">
                <a:tc>
                  <a:txBody>
                    <a:bodyPr/>
                    <a:lstStyle/>
                    <a:p>
                      <a:pPr algn="r" rtl="1"/>
                      <a:r>
                        <a:rPr lang="ar-SA" sz="1800" b="1" kern="1200" dirty="0">
                          <a:solidFill>
                            <a:schemeClr val="bg1"/>
                          </a:solidFill>
                          <a:effectLst/>
                          <a:latin typeface="+mn-lt"/>
                          <a:ea typeface="+mn-ea"/>
                          <a:cs typeface="+mn-cs"/>
                        </a:rPr>
                        <a:t>تنفيذ خدمات اختبار المؤشر الآمن والأخلاقي</a:t>
                      </a:r>
                      <a:endParaRPr lang="fr-FR"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87839249"/>
                  </a:ext>
                </a:extLst>
              </a:tr>
              <a:tr h="4562514">
                <a:tc>
                  <a:txBody>
                    <a:bodyPr/>
                    <a:lstStyle/>
                    <a:p>
                      <a:pPr marL="0" indent="0">
                        <a:buFont typeface="Arial" panose="020B0604020202020204" pitchFamily="34" charset="0"/>
                        <a:buNone/>
                      </a:pPr>
                      <a:endParaRPr lang="fr-FR" dirty="0"/>
                    </a:p>
                  </a:txBody>
                  <a:tcPr/>
                </a:tc>
                <a:extLst>
                  <a:ext uri="{0D108BD9-81ED-4DB2-BD59-A6C34878D82A}">
                    <a16:rowId xmlns:a16="http://schemas.microsoft.com/office/drawing/2014/main" val="2174114524"/>
                  </a:ext>
                </a:extLst>
              </a:tr>
            </a:tbl>
          </a:graphicData>
        </a:graphic>
      </p:graphicFrame>
      <p:sp>
        <p:nvSpPr>
          <p:cNvPr id="10" name="Oval 7"/>
          <p:cNvSpPr/>
          <p:nvPr/>
        </p:nvSpPr>
        <p:spPr>
          <a:xfrm>
            <a:off x="8393356" y="2043073"/>
            <a:ext cx="1666671" cy="1498059"/>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a:t>
            </a:r>
            <a:r>
              <a:rPr kumimoji="0" lang="ar-SA"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تحقق من الامتثال للمعايير المطلوبة</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8"/>
          <p:cNvSpPr/>
          <p:nvPr/>
        </p:nvSpPr>
        <p:spPr>
          <a:xfrm>
            <a:off x="10158363" y="2736139"/>
            <a:ext cx="1809341" cy="1298557"/>
          </a:xfrm>
          <a:prstGeom prst="ellipse">
            <a:avLst/>
          </a:prstGeom>
          <a:solidFill>
            <a:srgbClr val="FFC000">
              <a:lumMod val="60000"/>
              <a:lumOff val="4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a:t>
            </a:r>
            <a:r>
              <a:rPr kumimoji="0" lang="ar-SA"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الحصول على الموافقة المسبقة</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Oval 6"/>
          <p:cNvSpPr/>
          <p:nvPr/>
        </p:nvSpPr>
        <p:spPr>
          <a:xfrm>
            <a:off x="7994518" y="3345451"/>
            <a:ext cx="3041515" cy="2677048"/>
          </a:xfrm>
          <a:prstGeom prst="ellipse">
            <a:avLst/>
          </a:prstGeom>
          <a:solidFill>
            <a:srgbClr val="FFFF00"/>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متطلب لمقدمي الرعاية الصحية (2):</a:t>
            </a: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1"/>
          <p:cNvSpPr/>
          <p:nvPr/>
        </p:nvSpPr>
        <p:spPr>
          <a:xfrm>
            <a:off x="9716881" y="5016123"/>
            <a:ext cx="2386521" cy="1665088"/>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3. </a:t>
            </a:r>
            <a:r>
              <a:rPr kumimoji="0" lang="ar-SA"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تقييم مخاطر عنف الشريك الحميم وتقديم الخدمة</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9"/>
          <p:cNvSpPr/>
          <p:nvPr/>
        </p:nvSpPr>
        <p:spPr>
          <a:xfrm>
            <a:off x="6896216" y="3345451"/>
            <a:ext cx="1744489" cy="1378491"/>
          </a:xfrm>
          <a:prstGeom prst="ellips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5. </a:t>
            </a:r>
            <a:r>
              <a:rPr kumimoji="0" lang="ar-SA"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ضمان الجودة والمسؤولية</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0"/>
          <p:cNvSpPr/>
          <p:nvPr/>
        </p:nvSpPr>
        <p:spPr>
          <a:xfrm>
            <a:off x="6836235" y="4957742"/>
            <a:ext cx="2125483" cy="1394113"/>
          </a:xfrm>
          <a:prstGeom prst="ellips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4. </a:t>
            </a:r>
            <a:r>
              <a:rPr kumimoji="0" lang="ar-SA"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رصد الأحداث السلبية والإبلاغ عنها</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72991" y="2376448"/>
            <a:ext cx="6631585" cy="3637294"/>
          </a:xfrm>
          <a:prstGeom prst="rect">
            <a:avLst/>
          </a:prstGeom>
          <a:solidFill>
            <a:sysClr val="window" lastClr="FFFFFF"/>
          </a:solidFill>
          <a:ln w="12700" cap="flat" cmpd="sng" algn="ctr">
            <a:noFill/>
            <a:prstDash val="solid"/>
            <a:miter lim="800000"/>
          </a:ln>
          <a:effectLst/>
        </p:spPr>
        <p:txBody>
          <a:bodyPr rtlCol="0" anchor="ct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LB"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a:t>
            </a:r>
            <a:r>
              <a:rPr kumimoji="0" lang="ar-LB" sz="1600" b="1" i="0" u="none" strike="noStrike" kern="0" cap="none" spc="0" normalizeH="0" noProof="0" dirty="0">
                <a:ln>
                  <a:noFill/>
                </a:ln>
                <a:solidFill>
                  <a:prstClr val="black"/>
                </a:solidFill>
                <a:effectLst/>
                <a:uLnTx/>
                <a:uFillTx/>
                <a:latin typeface="Calibri" panose="020F0502020204030204"/>
                <a:ea typeface="+mn-ea"/>
                <a:cs typeface="Arial" panose="020B0604020202020204" pitchFamily="34" charset="0"/>
              </a:rPr>
              <a:t> </a:t>
            </a: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يوجد خطر لا وجود له؛ جميع برامج اختبار فيروس نقص المناعة البشرية تحمل مخاطر معينة</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يمكن زيادة هذا المستوى لاختبار المؤشر بسبب احتمالية الإفصاح العرضي عن معلومات سرية حول العميل وشريكه (شركائه)، والانتهاكات المرتبطة بالموافقة، وغيرها من الأحداث السلبية.</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يجب أن تتخذ جميع البرامج التي تدعمها خطة </a:t>
            </a:r>
            <a:r>
              <a:rPr kumimoji="0" lang="ar-SA" sz="16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بيبفار</a:t>
            </a: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خطوات لإنشاء خدمات مؤشر آمن وأخلاقي من خلال:</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مراقبة امتثال المواقع والمهنيين الصحيين للمعايير المطلوبة لاختبار المؤشر.</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الحصول على الموافقة المسبقة قبل الشروع في مقابلة الاختيار وقبل الاتصال بالشركاء.</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إجراء تقييم مخاطر عنف الشريك الحميم لكل شريك محدد وتقديم الخدمات المناسبة للناجين (</a:t>
            </a:r>
            <a:r>
              <a:rPr kumimoji="0" lang="ar-SA" sz="16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يات</a:t>
            </a: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من العنف.</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تنفيذ آلية قوية للكشف عن الأحداث السلبية المرتبطة بخدمات اختبار المؤشر ومراقبتها والإبلاغ عنها وتتبعها.</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r" defTabSz="914400" rtl="1" eaLnBrk="1" fontAlgn="auto" latinLnBrk="0" hangingPunct="1">
              <a:lnSpc>
                <a:spcPct val="100000"/>
              </a:lnSpc>
              <a:spcBef>
                <a:spcPts val="0"/>
              </a:spcBef>
              <a:spcAft>
                <a:spcPts val="0"/>
              </a:spcAft>
              <a:buClrTx/>
              <a:buSzTx/>
              <a:buFont typeface="+mj-lt"/>
              <a:buAutoNum type="arabicPeriod"/>
              <a:tabLst/>
              <a:defRPr/>
            </a:pPr>
            <a:r>
              <a:rPr kumimoji="0" lang="ar-SA"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استخدام ضمان الجودة والمساءلة لمعالجة أي ثغرات في تقديم خدمات اختبار المؤشر.</a:t>
            </a: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912A08B-6536-48A4-836C-0D855B771469}"/>
              </a:ext>
            </a:extLst>
          </p:cNvPr>
          <p:cNvSpPr txBox="1"/>
          <p:nvPr/>
        </p:nvSpPr>
        <p:spPr>
          <a:xfrm>
            <a:off x="29987" y="6218629"/>
            <a:ext cx="6691566" cy="738664"/>
          </a:xfrm>
          <a:prstGeom prst="rect">
            <a:avLst/>
          </a:prstGeom>
          <a:noFill/>
        </p:spPr>
        <p:txBody>
          <a:bodyPr wrap="square" rtlCol="0">
            <a:spAutoFit/>
          </a:bodyPr>
          <a:lstStyle/>
          <a:p>
            <a:pPr algn="r"/>
            <a:r>
              <a:rPr lang="ar-LB" sz="1200" dirty="0"/>
              <a:t>المصدر </a:t>
            </a:r>
            <a:r>
              <a:rPr lang="en-US" sz="1200" dirty="0"/>
              <a:t>  </a:t>
            </a:r>
          </a:p>
          <a:p>
            <a:pPr algn="r"/>
            <a:r>
              <a:rPr lang="en-US" sz="1200" dirty="0">
                <a:hlinkClick r:id="rId3"/>
              </a:rPr>
              <a:t>PEPFAR. Guidance for Implementing Safe and Ethical Index Testing Services. July 13, 2020</a:t>
            </a:r>
            <a:r>
              <a:rPr lang="en-US" sz="1200" dirty="0"/>
              <a:t>.</a:t>
            </a:r>
            <a:br>
              <a:rPr lang="en-US" dirty="0"/>
            </a:br>
            <a:endParaRPr lang="en-US" dirty="0"/>
          </a:p>
        </p:txBody>
      </p:sp>
    </p:spTree>
    <p:extLst>
      <p:ext uri="{BB962C8B-B14F-4D97-AF65-F5344CB8AC3E}">
        <p14:creationId xmlns:p14="http://schemas.microsoft.com/office/powerpoint/2010/main" val="284036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673A-CD62-46D7-9343-5B4CBFC53623}"/>
              </a:ext>
            </a:extLst>
          </p:cNvPr>
          <p:cNvSpPr>
            <a:spLocks noGrp="1"/>
          </p:cNvSpPr>
          <p:nvPr>
            <p:ph type="title"/>
          </p:nvPr>
        </p:nvSpPr>
        <p:spPr>
          <a:xfrm>
            <a:off x="331470" y="-173974"/>
            <a:ext cx="11529060" cy="1500188"/>
          </a:xfrm>
        </p:spPr>
        <p:txBody>
          <a:bodyPr>
            <a:noAutofit/>
          </a:bodyPr>
          <a:lstStyle/>
          <a:p>
            <a:pPr algn="r"/>
            <a:r>
              <a:rPr lang="ar-MA" dirty="0"/>
              <a:t>يعتبر الحدث السلبي المتعلق باختبار المؤشر حادث ينتج عنه ضرر للعميل أو للآخرين نتيجة لمشاركتهم في خدمات اختبار المؤشر.</a:t>
            </a:r>
            <a:endParaRPr lang="en-US" sz="3200" dirty="0"/>
          </a:p>
        </p:txBody>
      </p:sp>
      <p:sp>
        <p:nvSpPr>
          <p:cNvPr id="3" name="Text Placeholder 2">
            <a:extLst>
              <a:ext uri="{FF2B5EF4-FFF2-40B4-BE49-F238E27FC236}">
                <a16:creationId xmlns:a16="http://schemas.microsoft.com/office/drawing/2014/main" id="{396173EB-17ED-448C-AB3A-1ADECDCF8087}"/>
              </a:ext>
            </a:extLst>
          </p:cNvPr>
          <p:cNvSpPr>
            <a:spLocks noGrp="1"/>
          </p:cNvSpPr>
          <p:nvPr>
            <p:ph idx="1"/>
          </p:nvPr>
        </p:nvSpPr>
        <p:spPr>
          <a:xfrm>
            <a:off x="534924" y="1417320"/>
            <a:ext cx="11306556" cy="5200048"/>
          </a:xfrm>
        </p:spPr>
        <p:txBody>
          <a:bodyPr>
            <a:normAutofit fontScale="77500" lnSpcReduction="20000"/>
          </a:bodyPr>
          <a:lstStyle/>
          <a:p>
            <a:pPr marL="514350" lvl="0" indent="-514350" algn="r" rtl="1">
              <a:buFont typeface="+mj-lt"/>
              <a:buAutoNum type="arabicPeriod"/>
            </a:pPr>
            <a:r>
              <a:rPr lang="ar-MA" dirty="0"/>
              <a:t>تهديدات الأذى الجسدي أو الجنسي أو العاطفي لعميل المؤشر أو شريكه (شركائه) أو أفراد الأسرة أو مقدم اختبار المؤشر</a:t>
            </a:r>
            <a:endParaRPr lang="fr-FR" dirty="0"/>
          </a:p>
          <a:p>
            <a:pPr marL="514350" lvl="0" indent="-514350" algn="r" rtl="1">
              <a:buFont typeface="+mj-lt"/>
              <a:buAutoNum type="arabicPeriod"/>
            </a:pPr>
            <a:r>
              <a:rPr lang="ar-MA" dirty="0"/>
              <a:t>حدوث ضرر جسدي أو جنسي أو عاطفي للعميل المؤشر أو شريكه الجنسي (شركائه) أو مستخدمي المخدرات أو أفراد الأسرة أو مقدم اختبار المؤشر</a:t>
            </a:r>
            <a:endParaRPr lang="fr-FR" dirty="0"/>
          </a:p>
          <a:p>
            <a:pPr marL="514350" lvl="0" indent="-514350" algn="r" rtl="1">
              <a:buFont typeface="+mj-lt"/>
              <a:buAutoNum type="arabicPeriod"/>
            </a:pPr>
            <a:r>
              <a:rPr lang="ar-MA" dirty="0"/>
              <a:t>تهديدات أو حدوث ضرر اقتصادي (على سبيل المثال، فقدان الوظيفة أو الدخل) لعميل المؤشر أو شريكه (شركائه) أو أفراد الأسرة</a:t>
            </a:r>
            <a:endParaRPr lang="fr-FR" dirty="0"/>
          </a:p>
          <a:p>
            <a:pPr marL="514350" lvl="0" indent="-514350" algn="r" rtl="1">
              <a:buFont typeface="+mj-lt"/>
              <a:buAutoNum type="arabicPeriod"/>
            </a:pPr>
            <a:r>
              <a:rPr lang="ar-MA" dirty="0"/>
              <a:t>الهجر أو الإبعاد القسري للأطفال الذين تقل أعمارهم عن 19 عامًا من المنزل</a:t>
            </a:r>
            <a:endParaRPr lang="fr-FR" dirty="0"/>
          </a:p>
          <a:p>
            <a:pPr marL="514350" lvl="0" indent="-514350" algn="r" rtl="1">
              <a:buFont typeface="+mj-lt"/>
              <a:buAutoNum type="arabicPeriod"/>
            </a:pPr>
            <a:r>
              <a:rPr lang="ar-MA" dirty="0"/>
              <a:t>رفض إعطاء علاج فيروس نقص المناعة البشرية أو الخدمات الأخرى للشخص الذي قُدم له اختبار المؤشر أو شركائه أو أفراد أسرته</a:t>
            </a:r>
            <a:endParaRPr lang="fr-FR" dirty="0"/>
          </a:p>
          <a:p>
            <a:pPr marL="514350" lvl="0" indent="-514350" algn="r" rtl="1">
              <a:buFont typeface="+mj-lt"/>
              <a:buAutoNum type="arabicPeriod"/>
            </a:pPr>
            <a:r>
              <a:rPr lang="ar-MA" dirty="0"/>
              <a:t>الإفصاح القسري أو غير المصرح به عن اسم العميل أو جهة الاتصال أو المعلومات الشخصية</a:t>
            </a:r>
            <a:endParaRPr lang="fr-FR" dirty="0"/>
          </a:p>
          <a:p>
            <a:pPr marL="514350" lvl="0" indent="-514350" algn="r" rtl="1">
              <a:buFont typeface="+mj-lt"/>
              <a:buAutoNum type="arabicPeriod"/>
            </a:pPr>
            <a:r>
              <a:rPr lang="ar-MA" dirty="0"/>
              <a:t>الاتصال بالشركاء دون الحصول على موافقة للمشاركة في اختبار المؤشر و / أو إخطار الشركاء</a:t>
            </a:r>
            <a:endParaRPr lang="fr-FR" dirty="0"/>
          </a:p>
          <a:p>
            <a:pPr marL="514350" indent="-514350" algn="r" rtl="1">
              <a:buFont typeface="+mj-lt"/>
              <a:buAutoNum type="arabicPeriod"/>
            </a:pPr>
            <a:r>
              <a:rPr lang="ar-MA" dirty="0"/>
              <a:t>الوصم المرتكب من طرف موظفي الموقع الصحي (على سبيل المثال، إطالة فترات انتظار العملاء عن قصد، أو السلوك التمييزي) أو التجريم (على سبيل المثال، مشاركة المعلومات الشخصية مع نظام العدالة الجنائية حول أحد أعضاء الفئات الرئيسية و / أو شخص </a:t>
            </a:r>
            <a:r>
              <a:rPr lang="ar-LB" dirty="0"/>
              <a:t>متعايش مع </a:t>
            </a:r>
            <a:r>
              <a:rPr lang="ar-MA" dirty="0"/>
              <a:t>فيروس نقص المناعة البشرية يسعى للحصول على الرعاية)</a:t>
            </a:r>
            <a:endParaRPr lang="en-US" dirty="0"/>
          </a:p>
        </p:txBody>
      </p:sp>
    </p:spTree>
    <p:extLst>
      <p:ext uri="{BB962C8B-B14F-4D97-AF65-F5344CB8AC3E}">
        <p14:creationId xmlns:p14="http://schemas.microsoft.com/office/powerpoint/2010/main" val="293387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ED82-8789-4286-A508-EE6C7FBD61AF}"/>
              </a:ext>
            </a:extLst>
          </p:cNvPr>
          <p:cNvSpPr>
            <a:spLocks noGrp="1"/>
          </p:cNvSpPr>
          <p:nvPr>
            <p:ph type="title"/>
          </p:nvPr>
        </p:nvSpPr>
        <p:spPr>
          <a:xfrm>
            <a:off x="356937" y="588494"/>
            <a:ext cx="10515600" cy="800039"/>
          </a:xfrm>
        </p:spPr>
        <p:txBody>
          <a:bodyPr/>
          <a:lstStyle/>
          <a:p>
            <a:pPr algn="r"/>
            <a:r>
              <a:rPr lang="ar-MA" dirty="0"/>
              <a:t>هدف الجلسة</a:t>
            </a:r>
            <a:endParaRPr lang="en-US" dirty="0"/>
          </a:p>
        </p:txBody>
      </p:sp>
      <p:sp>
        <p:nvSpPr>
          <p:cNvPr id="3" name="Content Placeholder 2">
            <a:extLst>
              <a:ext uri="{FF2B5EF4-FFF2-40B4-BE49-F238E27FC236}">
                <a16:creationId xmlns:a16="http://schemas.microsoft.com/office/drawing/2014/main" id="{60275E81-66EE-4AEA-888B-7E758528F04B}"/>
              </a:ext>
            </a:extLst>
          </p:cNvPr>
          <p:cNvSpPr>
            <a:spLocks noGrp="1"/>
          </p:cNvSpPr>
          <p:nvPr>
            <p:ph idx="1"/>
          </p:nvPr>
        </p:nvSpPr>
        <p:spPr>
          <a:xfrm>
            <a:off x="2510590" y="1636730"/>
            <a:ext cx="8467165" cy="4932746"/>
          </a:xfrm>
        </p:spPr>
        <p:txBody>
          <a:bodyPr/>
          <a:lstStyle/>
          <a:p>
            <a:pPr lvl="0" algn="r" rtl="1"/>
            <a:r>
              <a:rPr lang="ar-MA" dirty="0"/>
              <a:t>تحديد خصائص البيئة التي يشعر فيها الأشخاص بالراحة للإفصاح عن العنف.</a:t>
            </a:r>
            <a:endParaRPr lang="fr-FR" dirty="0"/>
          </a:p>
          <a:p>
            <a:pPr lvl="0" algn="r" rtl="1"/>
            <a:r>
              <a:rPr lang="ar-MA" dirty="0"/>
              <a:t>وصف أسباب تحديد العنف في برنامج فيروس نقص المناعة البشرية.</a:t>
            </a:r>
            <a:endParaRPr lang="fr-FR" dirty="0"/>
          </a:p>
          <a:p>
            <a:endParaRPr lang="en-US" dirty="0"/>
          </a:p>
        </p:txBody>
      </p:sp>
    </p:spTree>
    <p:extLst>
      <p:ext uri="{BB962C8B-B14F-4D97-AF65-F5344CB8AC3E}">
        <p14:creationId xmlns:p14="http://schemas.microsoft.com/office/powerpoint/2010/main" val="4015737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03F1-78C0-49A4-B709-161471FC3109}"/>
              </a:ext>
            </a:extLst>
          </p:cNvPr>
          <p:cNvSpPr>
            <a:spLocks noGrp="1"/>
          </p:cNvSpPr>
          <p:nvPr>
            <p:ph type="title"/>
          </p:nvPr>
        </p:nvSpPr>
        <p:spPr>
          <a:xfrm>
            <a:off x="1436643" y="256833"/>
            <a:ext cx="10515600" cy="800039"/>
          </a:xfrm>
        </p:spPr>
        <p:txBody>
          <a:bodyPr/>
          <a:lstStyle/>
          <a:p>
            <a:pPr algn="r"/>
            <a:r>
              <a:rPr lang="ar-MA" dirty="0"/>
              <a:t>النشاط ص. أي من هذه الأمور موجود بالفعل؟</a:t>
            </a:r>
            <a:endParaRPr lang="en-US" dirty="0"/>
          </a:p>
        </p:txBody>
      </p:sp>
      <p:sp>
        <p:nvSpPr>
          <p:cNvPr id="3" name="Content Placeholder 2">
            <a:extLst>
              <a:ext uri="{FF2B5EF4-FFF2-40B4-BE49-F238E27FC236}">
                <a16:creationId xmlns:a16="http://schemas.microsoft.com/office/drawing/2014/main" id="{AE4441C9-72AE-40A4-951A-FF3DDA741A5E}"/>
              </a:ext>
            </a:extLst>
          </p:cNvPr>
          <p:cNvSpPr>
            <a:spLocks noGrp="1"/>
          </p:cNvSpPr>
          <p:nvPr>
            <p:ph idx="1"/>
          </p:nvPr>
        </p:nvSpPr>
        <p:spPr>
          <a:xfrm>
            <a:off x="3522891" y="1268401"/>
            <a:ext cx="8464062" cy="4932746"/>
          </a:xfrm>
        </p:spPr>
        <p:txBody>
          <a:bodyPr/>
          <a:lstStyle/>
          <a:p>
            <a:pPr marL="514350" lvl="0" indent="-514350" algn="r" rtl="1">
              <a:buFont typeface="+mj-lt"/>
              <a:buAutoNum type="arabicPeriod"/>
            </a:pPr>
            <a:r>
              <a:rPr lang="ar-MA" dirty="0"/>
              <a:t>ضرورة نشر حقوق المريض (مثل الملصقات، والنشرات والمواد </a:t>
            </a:r>
            <a:r>
              <a:rPr lang="ar-LB" dirty="0"/>
              <a:t>ال</a:t>
            </a:r>
            <a:r>
              <a:rPr lang="ar-MA" dirty="0"/>
              <a:t>تعليمية) في المرفق الصحي؟</a:t>
            </a:r>
            <a:endParaRPr lang="fr-FR" dirty="0"/>
          </a:p>
          <a:p>
            <a:pPr marL="514350" lvl="0" indent="-514350" algn="r" rtl="1">
              <a:buFont typeface="+mj-lt"/>
              <a:buAutoNum type="arabicPeriod"/>
            </a:pPr>
            <a:r>
              <a:rPr lang="ar-MA" dirty="0"/>
              <a:t>آليات متعددة لتقديم شكوى؟</a:t>
            </a:r>
            <a:endParaRPr lang="fr-FR" dirty="0"/>
          </a:p>
          <a:p>
            <a:pPr marL="514350" lvl="0" indent="-514350" algn="r" rtl="1">
              <a:buFont typeface="+mj-lt"/>
              <a:buAutoNum type="arabicPeriod"/>
            </a:pPr>
            <a:r>
              <a:rPr lang="ar-MA" dirty="0"/>
              <a:t>سجل اختبار المؤشر يجمع المعلومات المطلوبة؟</a:t>
            </a:r>
            <a:endParaRPr lang="fr-FR" dirty="0"/>
          </a:p>
          <a:p>
            <a:pPr marL="514350" lvl="0" indent="-514350" algn="r" rtl="1">
              <a:buFont typeface="+mj-lt"/>
              <a:buAutoNum type="arabicPeriod"/>
            </a:pPr>
            <a:r>
              <a:rPr lang="ar-MA" dirty="0"/>
              <a:t>نظام لرصد الأحداث السلبية والإبلاغ عنها، بما في ذلك تواجد مدير موقع مخصص للتحقيق فيها؟</a:t>
            </a:r>
            <a:endParaRPr lang="fr-FR" dirty="0"/>
          </a:p>
          <a:p>
            <a:pPr marL="514350" lvl="0" indent="-514350" algn="r" rtl="1">
              <a:buFont typeface="+mj-lt"/>
              <a:buAutoNum type="arabicPeriod"/>
            </a:pPr>
            <a:r>
              <a:rPr lang="ar-MA" dirty="0"/>
              <a:t>نماذج لتحديد الأحداث السلبية؟</a:t>
            </a:r>
            <a:endParaRPr lang="fr-FR" dirty="0"/>
          </a:p>
          <a:p>
            <a:pPr marL="514350" lvl="0" indent="-514350" algn="r" rtl="1">
              <a:buFont typeface="+mj-lt"/>
              <a:buAutoNum type="arabicPeriod"/>
            </a:pPr>
            <a:r>
              <a:rPr lang="ar-MA" dirty="0"/>
              <a:t>سؤال مقدمو الخدمات عن الأحداث السلبية؟</a:t>
            </a:r>
            <a:endParaRPr lang="fr-FR" dirty="0"/>
          </a:p>
          <a:p>
            <a:pPr marL="514350" indent="-514350" algn="r" rtl="1">
              <a:buFont typeface="+mj-lt"/>
              <a:buAutoNum type="arabicPeriod"/>
            </a:pPr>
            <a:r>
              <a:rPr lang="ar-MA" dirty="0"/>
              <a:t>تقديم مقدمو الخدمات للمساعدة عندما يتم الإبلاغ عن الأحداث السلبية؟</a:t>
            </a:r>
            <a:endParaRPr lang="en-US" dirty="0"/>
          </a:p>
          <a:p>
            <a:endParaRPr lang="en-US" dirty="0"/>
          </a:p>
        </p:txBody>
      </p:sp>
      <p:sp>
        <p:nvSpPr>
          <p:cNvPr id="4" name="TextBox 3">
            <a:extLst>
              <a:ext uri="{FF2B5EF4-FFF2-40B4-BE49-F238E27FC236}">
                <a16:creationId xmlns:a16="http://schemas.microsoft.com/office/drawing/2014/main" id="{2F02BF5E-8FD8-4B81-BC58-7F37EB1848D9}"/>
              </a:ext>
            </a:extLst>
          </p:cNvPr>
          <p:cNvSpPr txBox="1"/>
          <p:nvPr/>
        </p:nvSpPr>
        <p:spPr>
          <a:xfrm>
            <a:off x="716280" y="1392890"/>
            <a:ext cx="2508845" cy="4893647"/>
          </a:xfrm>
          <a:prstGeom prst="rect">
            <a:avLst/>
          </a:prstGeom>
          <a:noFill/>
        </p:spPr>
        <p:txBody>
          <a:bodyPr wrap="square" rtlCol="0">
            <a:spAutoFit/>
          </a:bodyPr>
          <a:lstStyle/>
          <a:p>
            <a:pPr algn="r" rtl="1"/>
            <a:r>
              <a:rPr lang="ar-MA" sz="2800" b="1" dirty="0">
                <a:solidFill>
                  <a:srgbClr val="0070C0"/>
                </a:solidFill>
              </a:rPr>
              <a:t>انظر إلى هذا الملخص للمتطلبات المتعلقة بالأحداث السلبية. </a:t>
            </a:r>
            <a:endParaRPr lang="ar-LB" sz="2800" b="1" dirty="0">
              <a:solidFill>
                <a:srgbClr val="0070C0"/>
              </a:solidFill>
            </a:endParaRPr>
          </a:p>
          <a:p>
            <a:pPr algn="r" rtl="1"/>
            <a:endParaRPr lang="ar-LB" sz="2800" b="1" dirty="0">
              <a:solidFill>
                <a:srgbClr val="0070C0"/>
              </a:solidFill>
            </a:endParaRPr>
          </a:p>
          <a:p>
            <a:pPr algn="r" rtl="1"/>
            <a:r>
              <a:rPr lang="ar-MA" sz="2800" b="1" dirty="0">
                <a:solidFill>
                  <a:srgbClr val="0070C0"/>
                </a:solidFill>
              </a:rPr>
              <a:t>كم يتوفر من متطلب بالفعل؟ </a:t>
            </a:r>
            <a:endParaRPr lang="ar-LB" sz="2800" b="1" dirty="0">
              <a:solidFill>
                <a:srgbClr val="0070C0"/>
              </a:solidFill>
            </a:endParaRPr>
          </a:p>
          <a:p>
            <a:pPr algn="r" rtl="1"/>
            <a:endParaRPr lang="ar-LB" sz="2800" b="1" dirty="0">
              <a:solidFill>
                <a:srgbClr val="0070C0"/>
              </a:solidFill>
            </a:endParaRPr>
          </a:p>
          <a:p>
            <a:pPr algn="r" rtl="1"/>
            <a:r>
              <a:rPr lang="ar-MA" sz="2800" b="1" dirty="0">
                <a:solidFill>
                  <a:srgbClr val="0070C0"/>
                </a:solidFill>
              </a:rPr>
              <a:t>اكتب الرقم المناسب في نافذة الدردشة.</a:t>
            </a:r>
            <a:endParaRPr lang="fr-FR" sz="2800" dirty="0">
              <a:solidFill>
                <a:srgbClr val="0070C0"/>
              </a:solidFill>
            </a:endParaRPr>
          </a:p>
          <a:p>
            <a:pPr>
              <a:spcBef>
                <a:spcPts val="1200"/>
              </a:spcBef>
              <a:spcAft>
                <a:spcPts val="1200"/>
              </a:spcAft>
            </a:pPr>
            <a:endParaRPr lang="en-US" sz="2200" b="1" dirty="0">
              <a:solidFill>
                <a:schemeClr val="accent1">
                  <a:lumMod val="75000"/>
                </a:schemeClr>
              </a:solidFill>
            </a:endParaRPr>
          </a:p>
        </p:txBody>
      </p:sp>
      <p:sp>
        <p:nvSpPr>
          <p:cNvPr id="5" name="Star: 5 Points 4">
            <a:extLst>
              <a:ext uri="{FF2B5EF4-FFF2-40B4-BE49-F238E27FC236}">
                <a16:creationId xmlns:a16="http://schemas.microsoft.com/office/drawing/2014/main" id="{A307F5EB-84CC-4778-963F-B5D8F7AD853A}"/>
              </a:ext>
            </a:extLst>
          </p:cNvPr>
          <p:cNvSpPr/>
          <p:nvPr/>
        </p:nvSpPr>
        <p:spPr>
          <a:xfrm>
            <a:off x="239757"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4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25E4-D9FA-4ABC-A012-266B2C038E97}"/>
              </a:ext>
            </a:extLst>
          </p:cNvPr>
          <p:cNvSpPr>
            <a:spLocks noGrp="1"/>
          </p:cNvSpPr>
          <p:nvPr>
            <p:ph type="title"/>
          </p:nvPr>
        </p:nvSpPr>
        <p:spPr>
          <a:xfrm>
            <a:off x="6417163" y="313335"/>
            <a:ext cx="5439770" cy="800039"/>
          </a:xfrm>
        </p:spPr>
        <p:txBody>
          <a:bodyPr>
            <a:normAutofit/>
          </a:bodyPr>
          <a:lstStyle/>
          <a:p>
            <a:r>
              <a:rPr lang="ar-MA" dirty="0"/>
              <a:t>متطلبات على مستوى العيادة (1)</a:t>
            </a:r>
            <a:endParaRPr lang="en-US" sz="3200" dirty="0"/>
          </a:p>
        </p:txBody>
      </p:sp>
      <p:sp>
        <p:nvSpPr>
          <p:cNvPr id="3" name="Text Placeholder 2">
            <a:extLst>
              <a:ext uri="{FF2B5EF4-FFF2-40B4-BE49-F238E27FC236}">
                <a16:creationId xmlns:a16="http://schemas.microsoft.com/office/drawing/2014/main" id="{1AB7F93F-F9BD-45A4-AABB-FC1CB10FCF23}"/>
              </a:ext>
            </a:extLst>
          </p:cNvPr>
          <p:cNvSpPr>
            <a:spLocks noGrp="1"/>
          </p:cNvSpPr>
          <p:nvPr>
            <p:ph idx="1"/>
          </p:nvPr>
        </p:nvSpPr>
        <p:spPr>
          <a:xfrm>
            <a:off x="6727774" y="1350212"/>
            <a:ext cx="5286491" cy="4932746"/>
          </a:xfrm>
        </p:spPr>
        <p:txBody>
          <a:bodyPr>
            <a:normAutofit/>
          </a:bodyPr>
          <a:lstStyle/>
          <a:p>
            <a:pPr lvl="0" algn="r" rtl="1"/>
            <a:r>
              <a:rPr lang="ar-MA" dirty="0"/>
              <a:t>يتم نشر حقوق المريض (مثل ملصق، نشرات، مواد تعليمية) في المنشأة الصحية. وينبغي:</a:t>
            </a:r>
            <a:endParaRPr lang="fr-FR" dirty="0"/>
          </a:p>
          <a:p>
            <a:pPr lvl="1" algn="r" rtl="1"/>
            <a:r>
              <a:rPr lang="ar-MA" dirty="0"/>
              <a:t>جعل العميل يعرف أنه ليس عليه المشاركة في اختبار المؤشر</a:t>
            </a:r>
            <a:endParaRPr lang="fr-FR" dirty="0"/>
          </a:p>
          <a:p>
            <a:pPr lvl="1" algn="r" rtl="1"/>
            <a:r>
              <a:rPr lang="ar-MA" dirty="0"/>
              <a:t>تذكير العملاء بحقوق مثل السرية</a:t>
            </a:r>
            <a:endParaRPr lang="fr-FR" dirty="0"/>
          </a:p>
          <a:p>
            <a:pPr lvl="1" algn="r" rtl="1"/>
            <a:r>
              <a:rPr lang="ar-MA" dirty="0"/>
              <a:t>منح العميل خيارات لتقديم شكوى، بما في ذلك عدم الكشف عن الهوية</a:t>
            </a:r>
            <a:endParaRPr lang="en-US" dirty="0"/>
          </a:p>
        </p:txBody>
      </p:sp>
      <p:pic>
        <p:nvPicPr>
          <p:cNvPr id="4" name="Picture 3">
            <a:extLst>
              <a:ext uri="{FF2B5EF4-FFF2-40B4-BE49-F238E27FC236}">
                <a16:creationId xmlns:a16="http://schemas.microsoft.com/office/drawing/2014/main" id="{917D4902-3553-4E75-95B6-EA40CAB8296C}"/>
              </a:ext>
            </a:extLst>
          </p:cNvPr>
          <p:cNvPicPr>
            <a:picLocks noChangeAspect="1"/>
          </p:cNvPicPr>
          <p:nvPr/>
        </p:nvPicPr>
        <p:blipFill>
          <a:blip r:embed="rId3"/>
          <a:stretch>
            <a:fillRect/>
          </a:stretch>
        </p:blipFill>
        <p:spPr>
          <a:xfrm>
            <a:off x="241551" y="313335"/>
            <a:ext cx="6019800" cy="6381750"/>
          </a:xfrm>
          <a:prstGeom prst="rect">
            <a:avLst/>
          </a:prstGeom>
          <a:ln>
            <a:no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2A98C76F-1CE6-482E-8C9E-136494C3DB05}"/>
              </a:ext>
            </a:extLst>
          </p:cNvPr>
          <p:cNvSpPr/>
          <p:nvPr/>
        </p:nvSpPr>
        <p:spPr>
          <a:xfrm>
            <a:off x="360400" y="5077326"/>
            <a:ext cx="5782102" cy="1206733"/>
          </a:xfrm>
          <a:custGeom>
            <a:avLst/>
            <a:gdLst>
              <a:gd name="connsiteX0" fmla="*/ 0 w 5094900"/>
              <a:gd name="connsiteY0" fmla="*/ 673514 h 1347027"/>
              <a:gd name="connsiteX1" fmla="*/ 2547450 w 5094900"/>
              <a:gd name="connsiteY1" fmla="*/ 0 h 1347027"/>
              <a:gd name="connsiteX2" fmla="*/ 5094900 w 5094900"/>
              <a:gd name="connsiteY2" fmla="*/ 673514 h 1347027"/>
              <a:gd name="connsiteX3" fmla="*/ 2547450 w 5094900"/>
              <a:gd name="connsiteY3" fmla="*/ 1347028 h 1347027"/>
              <a:gd name="connsiteX4" fmla="*/ 0 w 5094900"/>
              <a:gd name="connsiteY4" fmla="*/ 673514 h 1347027"/>
              <a:gd name="connsiteX0" fmla="*/ 468 w 5095368"/>
              <a:gd name="connsiteY0" fmla="*/ 706302 h 1412604"/>
              <a:gd name="connsiteX1" fmla="*/ 2547918 w 5095368"/>
              <a:gd name="connsiteY1" fmla="*/ 32788 h 1412604"/>
              <a:gd name="connsiteX2" fmla="*/ 5095368 w 5095368"/>
              <a:gd name="connsiteY2" fmla="*/ 706302 h 1412604"/>
              <a:gd name="connsiteX3" fmla="*/ 2547918 w 5095368"/>
              <a:gd name="connsiteY3" fmla="*/ 1379816 h 1412604"/>
              <a:gd name="connsiteX4" fmla="*/ 468 w 5095368"/>
              <a:gd name="connsiteY4" fmla="*/ 706302 h 1412604"/>
              <a:gd name="connsiteX0" fmla="*/ 1 w 5094901"/>
              <a:gd name="connsiteY0" fmla="*/ 684027 h 1368053"/>
              <a:gd name="connsiteX1" fmla="*/ 2547451 w 5094901"/>
              <a:gd name="connsiteY1" fmla="*/ 10513 h 1368053"/>
              <a:gd name="connsiteX2" fmla="*/ 5094901 w 5094901"/>
              <a:gd name="connsiteY2" fmla="*/ 684027 h 1368053"/>
              <a:gd name="connsiteX3" fmla="*/ 2547451 w 5094901"/>
              <a:gd name="connsiteY3" fmla="*/ 1357541 h 1368053"/>
              <a:gd name="connsiteX4" fmla="*/ 1 w 5094901"/>
              <a:gd name="connsiteY4" fmla="*/ 684027 h 1368053"/>
              <a:gd name="connsiteX0" fmla="*/ 1 w 5094901"/>
              <a:gd name="connsiteY0" fmla="*/ 684027 h 1368053"/>
              <a:gd name="connsiteX1" fmla="*/ 2547451 w 5094901"/>
              <a:gd name="connsiteY1" fmla="*/ 10513 h 1368053"/>
              <a:gd name="connsiteX2" fmla="*/ 5094901 w 5094901"/>
              <a:gd name="connsiteY2" fmla="*/ 684027 h 1368053"/>
              <a:gd name="connsiteX3" fmla="*/ 2547451 w 5094901"/>
              <a:gd name="connsiteY3" fmla="*/ 1357541 h 1368053"/>
              <a:gd name="connsiteX4" fmla="*/ 1 w 5094901"/>
              <a:gd name="connsiteY4" fmla="*/ 684027 h 1368053"/>
              <a:gd name="connsiteX0" fmla="*/ 1 w 5095370"/>
              <a:gd name="connsiteY0" fmla="*/ 684027 h 1368053"/>
              <a:gd name="connsiteX1" fmla="*/ 2547451 w 5095370"/>
              <a:gd name="connsiteY1" fmla="*/ 10513 h 1368053"/>
              <a:gd name="connsiteX2" fmla="*/ 5094901 w 5095370"/>
              <a:gd name="connsiteY2" fmla="*/ 684027 h 1368053"/>
              <a:gd name="connsiteX3" fmla="*/ 2547451 w 5095370"/>
              <a:gd name="connsiteY3" fmla="*/ 1357541 h 1368053"/>
              <a:gd name="connsiteX4" fmla="*/ 1 w 5095370"/>
              <a:gd name="connsiteY4" fmla="*/ 684027 h 136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370" h="1368053">
                <a:moveTo>
                  <a:pt x="1" y="684027"/>
                </a:moveTo>
                <a:cubicBezTo>
                  <a:pt x="2" y="-138321"/>
                  <a:pt x="1140533" y="10513"/>
                  <a:pt x="2547451" y="10513"/>
                </a:cubicBezTo>
                <a:cubicBezTo>
                  <a:pt x="3954369" y="10513"/>
                  <a:pt x="5053958" y="-56434"/>
                  <a:pt x="5094901" y="684027"/>
                </a:cubicBezTo>
                <a:cubicBezTo>
                  <a:pt x="5122197" y="1424489"/>
                  <a:pt x="3954369" y="1357541"/>
                  <a:pt x="2547451" y="1357541"/>
                </a:cubicBezTo>
                <a:cubicBezTo>
                  <a:pt x="1140533" y="1357541"/>
                  <a:pt x="0" y="1506375"/>
                  <a:pt x="1" y="684027"/>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D43FEB0-FBA4-4EFD-84F6-49BA99BB81C1}"/>
              </a:ext>
            </a:extLst>
          </p:cNvPr>
          <p:cNvSpPr txBox="1"/>
          <p:nvPr/>
        </p:nvSpPr>
        <p:spPr>
          <a:xfrm>
            <a:off x="6189954" y="5796254"/>
            <a:ext cx="5666979" cy="738664"/>
          </a:xfrm>
          <a:prstGeom prst="rect">
            <a:avLst/>
          </a:prstGeom>
          <a:noFill/>
        </p:spPr>
        <p:txBody>
          <a:bodyPr wrap="square" rtlCol="0">
            <a:spAutoFit/>
          </a:bodyPr>
          <a:lstStyle/>
          <a:p>
            <a:pPr algn="r" rtl="1"/>
            <a:r>
              <a:rPr lang="ar-MA" dirty="0"/>
              <a:t>الملصق متوفر: </a:t>
            </a:r>
            <a:r>
              <a:rPr lang="en-US" sz="1200" dirty="0">
                <a:hlinkClick r:id="rId4"/>
              </a:rPr>
              <a:t>https://www.pepfarsolutions.org/resourcesandtools-2/2020/7/10/pepfar-guidance-on-implementing-safe-and-ethical-index-testing-services?rq=index%20testing</a:t>
            </a:r>
            <a:endParaRPr lang="fr-FR" sz="1200" dirty="0">
              <a:solidFill>
                <a:srgbClr val="FF0000"/>
              </a:solidFill>
            </a:endParaRPr>
          </a:p>
        </p:txBody>
      </p:sp>
    </p:spTree>
    <p:extLst>
      <p:ext uri="{BB962C8B-B14F-4D97-AF65-F5344CB8AC3E}">
        <p14:creationId xmlns:p14="http://schemas.microsoft.com/office/powerpoint/2010/main" val="10313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53C5-EF72-4D52-BF7D-649CA16415A8}"/>
              </a:ext>
            </a:extLst>
          </p:cNvPr>
          <p:cNvSpPr>
            <a:spLocks noGrp="1"/>
          </p:cNvSpPr>
          <p:nvPr>
            <p:ph type="title"/>
          </p:nvPr>
        </p:nvSpPr>
        <p:spPr>
          <a:xfrm>
            <a:off x="1341120" y="164719"/>
            <a:ext cx="10515600" cy="800039"/>
          </a:xfrm>
        </p:spPr>
        <p:txBody>
          <a:bodyPr/>
          <a:lstStyle/>
          <a:p>
            <a:pPr algn="r"/>
            <a:r>
              <a:rPr lang="ar-MA" dirty="0"/>
              <a:t>متطلبات على مستوى العيادة (2)</a:t>
            </a:r>
            <a:endParaRPr lang="en-US" dirty="0"/>
          </a:p>
        </p:txBody>
      </p:sp>
      <p:sp>
        <p:nvSpPr>
          <p:cNvPr id="3" name="Text Placeholder 2">
            <a:extLst>
              <a:ext uri="{FF2B5EF4-FFF2-40B4-BE49-F238E27FC236}">
                <a16:creationId xmlns:a16="http://schemas.microsoft.com/office/drawing/2014/main" id="{6A2171A8-F333-40AA-B211-8257FFF40568}"/>
              </a:ext>
            </a:extLst>
          </p:cNvPr>
          <p:cNvSpPr>
            <a:spLocks noGrp="1"/>
          </p:cNvSpPr>
          <p:nvPr>
            <p:ph idx="1"/>
          </p:nvPr>
        </p:nvSpPr>
        <p:spPr>
          <a:xfrm>
            <a:off x="6143995" y="1433975"/>
            <a:ext cx="5712725" cy="4448665"/>
          </a:xfrm>
        </p:spPr>
        <p:txBody>
          <a:bodyPr/>
          <a:lstStyle/>
          <a:p>
            <a:pPr lvl="0" algn="r" rtl="1"/>
            <a:r>
              <a:rPr lang="ar-MA" dirty="0"/>
              <a:t>توفير آليات متعددة لتقديم شكوى في حالة وقوع حدث سلبي</a:t>
            </a:r>
            <a:endParaRPr lang="fr-FR" dirty="0"/>
          </a:p>
          <a:p>
            <a:pPr lvl="1" algn="r" rtl="1"/>
            <a:r>
              <a:rPr lang="ar-MA" dirty="0"/>
              <a:t>صناديق الاقتراحات في المرافق الصحية</a:t>
            </a:r>
            <a:endParaRPr lang="fr-FR" dirty="0"/>
          </a:p>
          <a:p>
            <a:pPr lvl="1" algn="r" rtl="1"/>
            <a:r>
              <a:rPr lang="ar-MA" dirty="0"/>
              <a:t>الخطوط الساخنة</a:t>
            </a:r>
            <a:endParaRPr lang="fr-FR" dirty="0"/>
          </a:p>
          <a:p>
            <a:pPr lvl="1" algn="r" rtl="1"/>
            <a:r>
              <a:rPr lang="ar-MA" dirty="0"/>
              <a:t>عمليات الإرسال عبر الإنترنت</a:t>
            </a:r>
            <a:endParaRPr lang="fr-FR" dirty="0"/>
          </a:p>
          <a:p>
            <a:pPr lvl="1" algn="r" rtl="1"/>
            <a:r>
              <a:rPr lang="ar-MA" dirty="0"/>
              <a:t>استطلاعات العملاء (رابط)</a:t>
            </a:r>
            <a:endParaRPr lang="fr-FR" dirty="0"/>
          </a:p>
          <a:p>
            <a:pPr algn="r" rtl="1"/>
            <a:r>
              <a:rPr lang="ar-MA" dirty="0"/>
              <a:t>ينبغي أن يتم تقديم الشكاوى بشكل مجهول من قبل العملاء ومقدمي الخدمات</a:t>
            </a:r>
            <a:endParaRPr lang="en-US" dirty="0"/>
          </a:p>
        </p:txBody>
      </p:sp>
      <p:grpSp>
        <p:nvGrpSpPr>
          <p:cNvPr id="8" name="Group 7">
            <a:extLst>
              <a:ext uri="{FF2B5EF4-FFF2-40B4-BE49-F238E27FC236}">
                <a16:creationId xmlns:a16="http://schemas.microsoft.com/office/drawing/2014/main" id="{A44ECAB1-D6EC-4796-A357-E2E52F73168A}"/>
              </a:ext>
            </a:extLst>
          </p:cNvPr>
          <p:cNvGrpSpPr/>
          <p:nvPr/>
        </p:nvGrpSpPr>
        <p:grpSpPr>
          <a:xfrm>
            <a:off x="379661" y="164719"/>
            <a:ext cx="5339766" cy="6551603"/>
            <a:chOff x="6769290" y="128928"/>
            <a:chExt cx="5339766" cy="6551603"/>
          </a:xfrm>
        </p:grpSpPr>
        <p:sp>
          <p:nvSpPr>
            <p:cNvPr id="6" name="Rectangle 5">
              <a:extLst>
                <a:ext uri="{FF2B5EF4-FFF2-40B4-BE49-F238E27FC236}">
                  <a16:creationId xmlns:a16="http://schemas.microsoft.com/office/drawing/2014/main" id="{D42A384D-12CA-4488-8817-F5BFA5633AB0}"/>
                </a:ext>
              </a:extLst>
            </p:cNvPr>
            <p:cNvSpPr/>
            <p:nvPr/>
          </p:nvSpPr>
          <p:spPr>
            <a:xfrm>
              <a:off x="6769290" y="128928"/>
              <a:ext cx="5339766" cy="6551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D3FF4A-BC02-43F3-8005-573D8581D62B}"/>
                </a:ext>
              </a:extLst>
            </p:cNvPr>
            <p:cNvPicPr>
              <a:picLocks noChangeAspect="1"/>
            </p:cNvPicPr>
            <p:nvPr/>
          </p:nvPicPr>
          <p:blipFill>
            <a:blip r:embed="rId3"/>
            <a:stretch>
              <a:fillRect/>
            </a:stretch>
          </p:blipFill>
          <p:spPr>
            <a:xfrm>
              <a:off x="6788544" y="234381"/>
              <a:ext cx="5320512" cy="6412803"/>
            </a:xfrm>
            <a:prstGeom prst="rect">
              <a:avLst/>
            </a:prstGeom>
            <a:ln>
              <a:noFill/>
            </a:ln>
            <a:effectLst/>
          </p:spPr>
        </p:pic>
      </p:grpSp>
      <p:sp>
        <p:nvSpPr>
          <p:cNvPr id="5" name="TextBox 4">
            <a:extLst>
              <a:ext uri="{FF2B5EF4-FFF2-40B4-BE49-F238E27FC236}">
                <a16:creationId xmlns:a16="http://schemas.microsoft.com/office/drawing/2014/main" id="{3EDD0502-5294-414D-8E8C-CCF82E12A7A5}"/>
              </a:ext>
            </a:extLst>
          </p:cNvPr>
          <p:cNvSpPr txBox="1"/>
          <p:nvPr/>
        </p:nvSpPr>
        <p:spPr>
          <a:xfrm>
            <a:off x="5928361" y="5882640"/>
            <a:ext cx="5928360" cy="800219"/>
          </a:xfrm>
          <a:prstGeom prst="rect">
            <a:avLst/>
          </a:prstGeom>
          <a:noFill/>
        </p:spPr>
        <p:txBody>
          <a:bodyPr wrap="square" rtlCol="0">
            <a:spAutoFit/>
          </a:bodyPr>
          <a:lstStyle/>
          <a:p>
            <a:pPr algn="r" rtl="1"/>
            <a:r>
              <a:rPr lang="ar-MA" dirty="0"/>
              <a:t>النموذج متوفر: </a:t>
            </a:r>
            <a:r>
              <a:rPr lang="en-US" sz="1400" dirty="0">
                <a:hlinkClick r:id="rId4"/>
              </a:rPr>
              <a:t>https://www.pepfarsolutions.org/resourcesandtools-2/2020/7/10/pepfar-guidance-on-implementing-safe-and-ethical-index-testing-services?rq=index%20testing</a:t>
            </a:r>
            <a:r>
              <a:rPr lang="en-US" sz="1200" dirty="0"/>
              <a:t>. </a:t>
            </a:r>
          </a:p>
        </p:txBody>
      </p:sp>
    </p:spTree>
    <p:extLst>
      <p:ext uri="{BB962C8B-B14F-4D97-AF65-F5344CB8AC3E}">
        <p14:creationId xmlns:p14="http://schemas.microsoft.com/office/powerpoint/2010/main" val="32597924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FFF8-25AC-433D-998B-76FECFFC5593}"/>
              </a:ext>
            </a:extLst>
          </p:cNvPr>
          <p:cNvSpPr>
            <a:spLocks noGrp="1"/>
          </p:cNvSpPr>
          <p:nvPr>
            <p:ph type="title"/>
          </p:nvPr>
        </p:nvSpPr>
        <p:spPr>
          <a:xfrm>
            <a:off x="1234440" y="237974"/>
            <a:ext cx="10515600" cy="800039"/>
          </a:xfrm>
        </p:spPr>
        <p:txBody>
          <a:bodyPr/>
          <a:lstStyle/>
          <a:p>
            <a:pPr algn="r"/>
            <a:r>
              <a:rPr lang="ar-MA" dirty="0"/>
              <a:t>متطلبات على مستوى العيادة (3)</a:t>
            </a:r>
            <a:endParaRPr lang="en-US" dirty="0"/>
          </a:p>
        </p:txBody>
      </p:sp>
      <p:sp>
        <p:nvSpPr>
          <p:cNvPr id="3" name="Text Placeholder 2">
            <a:extLst>
              <a:ext uri="{FF2B5EF4-FFF2-40B4-BE49-F238E27FC236}">
                <a16:creationId xmlns:a16="http://schemas.microsoft.com/office/drawing/2014/main" id="{4684D6FC-5B09-412E-9435-3A444982079F}"/>
              </a:ext>
            </a:extLst>
          </p:cNvPr>
          <p:cNvSpPr>
            <a:spLocks noGrp="1"/>
          </p:cNvSpPr>
          <p:nvPr>
            <p:ph idx="1"/>
          </p:nvPr>
        </p:nvSpPr>
        <p:spPr>
          <a:xfrm>
            <a:off x="169243" y="1038013"/>
            <a:ext cx="11567159" cy="2891212"/>
          </a:xfrm>
        </p:spPr>
        <p:txBody>
          <a:bodyPr/>
          <a:lstStyle/>
          <a:p>
            <a:pPr marL="0" indent="0" algn="r" rtl="1">
              <a:buNone/>
            </a:pPr>
            <a:r>
              <a:rPr lang="ar-MA" sz="2400" dirty="0"/>
              <a:t>تحتاج كل منشأة صحية إلى سجل اختبار مؤشر يقوم بجمع:</a:t>
            </a:r>
            <a:endParaRPr lang="fr-FR" sz="2400" dirty="0"/>
          </a:p>
          <a:p>
            <a:pPr lvl="0" algn="r" rtl="1"/>
            <a:r>
              <a:rPr lang="ar-MA" sz="2400" dirty="0"/>
              <a:t>ما إذا كان الشخص قد سُئل عما إذا كان يرغب في المشاركة في اختبار المؤشر</a:t>
            </a:r>
            <a:endParaRPr lang="fr-FR" sz="2400" dirty="0"/>
          </a:p>
          <a:p>
            <a:pPr lvl="0" algn="r" rtl="1"/>
            <a:r>
              <a:rPr lang="ar-MA" sz="2400" dirty="0"/>
              <a:t>أسباب عدم رغبة الشخص في المشاركة في اختبار المؤشر</a:t>
            </a:r>
            <a:endParaRPr lang="fr-FR" sz="2400" dirty="0"/>
          </a:p>
          <a:p>
            <a:pPr algn="r" rtl="1"/>
            <a:r>
              <a:rPr lang="ar-MA" sz="2400" dirty="0"/>
              <a:t>التوثيق المتعلق بما إذا كانت المخاطر المحتملة للعنف من كل شريك مسمى قد تمت مناقشتها ونتائج تقييم مخاطر عنف الشريك الحميم</a:t>
            </a:r>
            <a:endParaRPr lang="en-US" sz="2400" dirty="0"/>
          </a:p>
        </p:txBody>
      </p:sp>
      <p:pic>
        <p:nvPicPr>
          <p:cNvPr id="4" name="Picture 3">
            <a:extLst>
              <a:ext uri="{FF2B5EF4-FFF2-40B4-BE49-F238E27FC236}">
                <a16:creationId xmlns:a16="http://schemas.microsoft.com/office/drawing/2014/main" id="{9AFB31D8-F97F-4C37-8756-753FAC2FF832}"/>
              </a:ext>
            </a:extLst>
          </p:cNvPr>
          <p:cNvPicPr>
            <a:picLocks noChangeAspect="1"/>
          </p:cNvPicPr>
          <p:nvPr/>
        </p:nvPicPr>
        <p:blipFill>
          <a:blip r:embed="rId3"/>
          <a:stretch>
            <a:fillRect/>
          </a:stretch>
        </p:blipFill>
        <p:spPr>
          <a:xfrm>
            <a:off x="15238" y="3549584"/>
            <a:ext cx="12192000" cy="2572011"/>
          </a:xfrm>
          <a:prstGeom prst="rect">
            <a:avLst/>
          </a:prstGeom>
        </p:spPr>
      </p:pic>
      <p:sp>
        <p:nvSpPr>
          <p:cNvPr id="6" name="TextBox 5">
            <a:extLst>
              <a:ext uri="{FF2B5EF4-FFF2-40B4-BE49-F238E27FC236}">
                <a16:creationId xmlns:a16="http://schemas.microsoft.com/office/drawing/2014/main" id="{0AE3507E-47FB-4138-831F-8634222D49BB}"/>
              </a:ext>
            </a:extLst>
          </p:cNvPr>
          <p:cNvSpPr txBox="1"/>
          <p:nvPr/>
        </p:nvSpPr>
        <p:spPr>
          <a:xfrm>
            <a:off x="228599" y="6304002"/>
            <a:ext cx="11765279" cy="369332"/>
          </a:xfrm>
          <a:prstGeom prst="rect">
            <a:avLst/>
          </a:prstGeom>
          <a:noFill/>
        </p:spPr>
        <p:txBody>
          <a:bodyPr wrap="square" rtlCol="0">
            <a:spAutoFit/>
          </a:bodyPr>
          <a:lstStyle/>
          <a:p>
            <a:pPr algn="r" rtl="1"/>
            <a:r>
              <a:rPr lang="ar-MA" dirty="0"/>
              <a:t>التسجيل متوفر</a:t>
            </a:r>
            <a:r>
              <a:rPr lang="ar-MA" sz="1100" dirty="0"/>
              <a:t>: </a:t>
            </a:r>
            <a:r>
              <a:rPr lang="en-US" sz="1100" dirty="0">
                <a:hlinkClick r:id="rId4"/>
              </a:rPr>
              <a:t>https://www.pepfarsolutions.org/resourcesandtools-2/2020/7/10/pepfar-guidance-on-implementing-safe-and-ethical-index-testing-services?rq=index%20testing</a:t>
            </a:r>
            <a:r>
              <a:rPr lang="en-US" sz="1100" dirty="0"/>
              <a:t> </a:t>
            </a:r>
          </a:p>
        </p:txBody>
      </p:sp>
    </p:spTree>
    <p:extLst>
      <p:ext uri="{BB962C8B-B14F-4D97-AF65-F5344CB8AC3E}">
        <p14:creationId xmlns:p14="http://schemas.microsoft.com/office/powerpoint/2010/main" val="16678256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DB2D-D302-4835-B8F6-0AC64EEFB50E}"/>
              </a:ext>
            </a:extLst>
          </p:cNvPr>
          <p:cNvSpPr>
            <a:spLocks noGrp="1"/>
          </p:cNvSpPr>
          <p:nvPr>
            <p:ph type="title"/>
          </p:nvPr>
        </p:nvSpPr>
        <p:spPr>
          <a:xfrm>
            <a:off x="1765110" y="440104"/>
            <a:ext cx="9588690" cy="800039"/>
          </a:xfrm>
        </p:spPr>
        <p:txBody>
          <a:bodyPr anchor="ctr">
            <a:noAutofit/>
          </a:bodyPr>
          <a:lstStyle/>
          <a:p>
            <a:pPr algn="r"/>
            <a:r>
              <a:rPr lang="ar-MA" dirty="0"/>
              <a:t>التوقع المتعلق برصد القبول والرفض</a:t>
            </a:r>
            <a:endParaRPr lang="en-US" sz="3200" dirty="0"/>
          </a:p>
        </p:txBody>
      </p:sp>
      <p:sp>
        <p:nvSpPr>
          <p:cNvPr id="3" name="Text Placeholder 2">
            <a:extLst>
              <a:ext uri="{FF2B5EF4-FFF2-40B4-BE49-F238E27FC236}">
                <a16:creationId xmlns:a16="http://schemas.microsoft.com/office/drawing/2014/main" id="{38DDDAD5-348D-45F5-898D-000EA32E6FCC}"/>
              </a:ext>
            </a:extLst>
          </p:cNvPr>
          <p:cNvSpPr>
            <a:spLocks noGrp="1"/>
          </p:cNvSpPr>
          <p:nvPr>
            <p:ph idx="1"/>
          </p:nvPr>
        </p:nvSpPr>
        <p:spPr/>
        <p:txBody>
          <a:bodyPr>
            <a:normAutofit/>
          </a:bodyPr>
          <a:lstStyle/>
          <a:p>
            <a:pPr lvl="0" algn="r" rtl="1"/>
            <a:r>
              <a:rPr lang="ar-MA" dirty="0"/>
              <a:t>وضع علامة على المواقع ذات القبول العالي بشكل غير عادي لخدمات اختبار المؤشر من القيام بزيارة رصد إشرافية داعمة لضمان تقديم اختبار المؤشر كخدمة تطوعية</a:t>
            </a:r>
            <a:endParaRPr lang="fr-FR" dirty="0"/>
          </a:p>
          <a:p>
            <a:pPr algn="r" rtl="1"/>
            <a:r>
              <a:rPr lang="ar-MA" dirty="0"/>
              <a:t>الرصد النشط لأسباب رفض خدمات اختبار المؤشر، وانتشار عنف الشريك الحميم والأحداث السلبية الأخرى (على سبيل المثال، انتهاكات السرية</a:t>
            </a:r>
            <a:r>
              <a:rPr lang="ar-LB" dirty="0"/>
              <a:t> </a:t>
            </a:r>
            <a:r>
              <a:rPr lang="ar-MA" dirty="0"/>
              <a:t>والوصم، السُبل القسرية) من أجل التحسين</a:t>
            </a:r>
            <a:endParaRPr lang="en-US" sz="2600" dirty="0"/>
          </a:p>
        </p:txBody>
      </p:sp>
    </p:spTree>
    <p:extLst>
      <p:ext uri="{BB962C8B-B14F-4D97-AF65-F5344CB8AC3E}">
        <p14:creationId xmlns:p14="http://schemas.microsoft.com/office/powerpoint/2010/main" val="27500717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7F47-02C9-4386-AC8F-BB7995168A07}"/>
              </a:ext>
            </a:extLst>
          </p:cNvPr>
          <p:cNvSpPr>
            <a:spLocks noGrp="1"/>
          </p:cNvSpPr>
          <p:nvPr>
            <p:ph type="title"/>
          </p:nvPr>
        </p:nvSpPr>
        <p:spPr>
          <a:xfrm>
            <a:off x="990600" y="554004"/>
            <a:ext cx="10515600" cy="800039"/>
          </a:xfrm>
        </p:spPr>
        <p:txBody>
          <a:bodyPr/>
          <a:lstStyle/>
          <a:p>
            <a:pPr algn="r"/>
            <a:r>
              <a:rPr lang="ar-MA" dirty="0"/>
              <a:t>متطلبات على مستوى العيادة (4)</a:t>
            </a:r>
            <a:endParaRPr lang="en-US" dirty="0"/>
          </a:p>
        </p:txBody>
      </p:sp>
      <p:sp>
        <p:nvSpPr>
          <p:cNvPr id="3" name="Text Placeholder 2">
            <a:extLst>
              <a:ext uri="{FF2B5EF4-FFF2-40B4-BE49-F238E27FC236}">
                <a16:creationId xmlns:a16="http://schemas.microsoft.com/office/drawing/2014/main" id="{AD51D31B-3032-4F11-A004-FF0FCDA14FAA}"/>
              </a:ext>
            </a:extLst>
          </p:cNvPr>
          <p:cNvSpPr>
            <a:spLocks noGrp="1"/>
          </p:cNvSpPr>
          <p:nvPr>
            <p:ph idx="1"/>
          </p:nvPr>
        </p:nvSpPr>
        <p:spPr>
          <a:xfrm>
            <a:off x="838200" y="1636713"/>
            <a:ext cx="10668000" cy="4932362"/>
          </a:xfrm>
        </p:spPr>
        <p:txBody>
          <a:bodyPr>
            <a:normAutofit/>
          </a:bodyPr>
          <a:lstStyle/>
          <a:p>
            <a:pPr lvl="0" algn="r" rtl="1"/>
            <a:r>
              <a:rPr lang="ar-MA" dirty="0"/>
              <a:t>يجب أن يتوفر كل مرفق صحي على نظام لرصد الأحداث السلبية والإبلاغ عنها، بما في ذلك مدير موقع معين يحقق في الأحداث السلبية ويبلغ عنها الشريك المنفذ والوكالة المنفذة ووزارة الصحة.</a:t>
            </a:r>
            <a:endParaRPr lang="fr-FR" dirty="0"/>
          </a:p>
          <a:p>
            <a:pPr lvl="0" algn="r" rtl="1"/>
            <a:r>
              <a:rPr lang="ar-MA" dirty="0"/>
              <a:t>عند الضرورة، ينبغي إجراء تحقيق ومشاركة الجهود المبذولة لتجنب الأحداث المماثلة في المستقبل.</a:t>
            </a:r>
            <a:endParaRPr lang="fr-FR" dirty="0"/>
          </a:p>
          <a:p>
            <a:pPr algn="r" rtl="1"/>
            <a:r>
              <a:rPr lang="ar-MA" dirty="0"/>
              <a:t>ينبغي مشاركة خطة العلاج مرة أخرى على المجتمع والموقع.</a:t>
            </a:r>
            <a:endParaRPr lang="en-US" dirty="0"/>
          </a:p>
        </p:txBody>
      </p:sp>
    </p:spTree>
    <p:extLst>
      <p:ext uri="{BB962C8B-B14F-4D97-AF65-F5344CB8AC3E}">
        <p14:creationId xmlns:p14="http://schemas.microsoft.com/office/powerpoint/2010/main" val="3014717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704E-2D05-47D6-B185-E3935343C740}"/>
              </a:ext>
            </a:extLst>
          </p:cNvPr>
          <p:cNvSpPr>
            <a:spLocks noGrp="1"/>
          </p:cNvSpPr>
          <p:nvPr>
            <p:ph type="title"/>
          </p:nvPr>
        </p:nvSpPr>
        <p:spPr>
          <a:xfrm>
            <a:off x="6379874" y="546349"/>
            <a:ext cx="5462516" cy="825806"/>
          </a:xfrm>
        </p:spPr>
        <p:txBody>
          <a:bodyPr>
            <a:noAutofit/>
          </a:bodyPr>
          <a:lstStyle/>
          <a:p>
            <a:pPr algn="r" rtl="1"/>
            <a:r>
              <a:rPr lang="ar-MA" dirty="0"/>
              <a:t>متطلبات على مستوى العيادة (5)</a:t>
            </a:r>
            <a:endParaRPr lang="en-US" sz="3200" dirty="0"/>
          </a:p>
        </p:txBody>
      </p:sp>
      <p:sp>
        <p:nvSpPr>
          <p:cNvPr id="3" name="Text Placeholder 2">
            <a:extLst>
              <a:ext uri="{FF2B5EF4-FFF2-40B4-BE49-F238E27FC236}">
                <a16:creationId xmlns:a16="http://schemas.microsoft.com/office/drawing/2014/main" id="{6BEF4533-F263-467B-8C12-993D80D01907}"/>
              </a:ext>
            </a:extLst>
          </p:cNvPr>
          <p:cNvSpPr>
            <a:spLocks noGrp="1"/>
          </p:cNvSpPr>
          <p:nvPr>
            <p:ph idx="1"/>
          </p:nvPr>
        </p:nvSpPr>
        <p:spPr>
          <a:xfrm>
            <a:off x="6866644" y="1529779"/>
            <a:ext cx="4975746" cy="5091616"/>
          </a:xfrm>
        </p:spPr>
        <p:txBody>
          <a:bodyPr>
            <a:normAutofit/>
          </a:bodyPr>
          <a:lstStyle/>
          <a:p>
            <a:pPr lvl="0" algn="r" rtl="1"/>
            <a:r>
              <a:rPr lang="ar-MA" dirty="0"/>
              <a:t>ينبغي استخدام الاستمارات لتوثيق الأحداث السلبية والاستجابة لها</a:t>
            </a:r>
            <a:endParaRPr lang="fr-FR" dirty="0"/>
          </a:p>
          <a:p>
            <a:pPr lvl="0" algn="r" rtl="1"/>
            <a:r>
              <a:rPr lang="ar-MA" dirty="0"/>
              <a:t>قدمت بيبفار الاستمارتين الموضحتين هنا؛ وتم تضمين جميع الأسئلة من الاستمارات في النسخة المنقحة من "الأداة 12"، والتي يمكن استخدامها بدلاً من هاتين الاستمارتين (انظر الشفافة 123)</a:t>
            </a:r>
            <a:endParaRPr lang="fr-FR" dirty="0"/>
          </a:p>
          <a:p>
            <a:endParaRPr lang="en-US" dirty="0"/>
          </a:p>
        </p:txBody>
      </p:sp>
      <p:grpSp>
        <p:nvGrpSpPr>
          <p:cNvPr id="9" name="Group 8">
            <a:extLst>
              <a:ext uri="{FF2B5EF4-FFF2-40B4-BE49-F238E27FC236}">
                <a16:creationId xmlns:a16="http://schemas.microsoft.com/office/drawing/2014/main" id="{D0FE9AD8-2504-49A5-92B5-21EA17477140}"/>
              </a:ext>
            </a:extLst>
          </p:cNvPr>
          <p:cNvGrpSpPr/>
          <p:nvPr/>
        </p:nvGrpSpPr>
        <p:grpSpPr>
          <a:xfrm>
            <a:off x="3023164" y="207494"/>
            <a:ext cx="3707685" cy="4712153"/>
            <a:chOff x="5919516" y="50916"/>
            <a:chExt cx="3707685" cy="4712153"/>
          </a:xfrm>
        </p:grpSpPr>
        <p:sp>
          <p:nvSpPr>
            <p:cNvPr id="7" name="Rectangle 6">
              <a:extLst>
                <a:ext uri="{FF2B5EF4-FFF2-40B4-BE49-F238E27FC236}">
                  <a16:creationId xmlns:a16="http://schemas.microsoft.com/office/drawing/2014/main" id="{FCCA2F69-D671-42BC-9D5E-566CD640DF4D}"/>
                </a:ext>
              </a:extLst>
            </p:cNvPr>
            <p:cNvSpPr/>
            <p:nvPr/>
          </p:nvSpPr>
          <p:spPr>
            <a:xfrm>
              <a:off x="5919516" y="50916"/>
              <a:ext cx="3707685" cy="4712153"/>
            </a:xfrm>
            <a:prstGeom prst="rect">
              <a:avLst/>
            </a:prstGeom>
            <a:solidFill>
              <a:schemeClr val="bg1"/>
            </a:soli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978956-F072-429B-AC15-F426678DF26E}"/>
                </a:ext>
              </a:extLst>
            </p:cNvPr>
            <p:cNvPicPr>
              <a:picLocks noChangeAspect="1"/>
            </p:cNvPicPr>
            <p:nvPr/>
          </p:nvPicPr>
          <p:blipFill>
            <a:blip r:embed="rId3"/>
            <a:stretch>
              <a:fillRect/>
            </a:stretch>
          </p:blipFill>
          <p:spPr>
            <a:xfrm>
              <a:off x="5933164" y="148323"/>
              <a:ext cx="3680389" cy="4514945"/>
            </a:xfrm>
            <a:prstGeom prst="rect">
              <a:avLst/>
            </a:prstGeom>
            <a:ln>
              <a:noFill/>
            </a:ln>
            <a:effectLst/>
          </p:spPr>
        </p:pic>
      </p:grpSp>
      <p:grpSp>
        <p:nvGrpSpPr>
          <p:cNvPr id="10" name="Group 9">
            <a:extLst>
              <a:ext uri="{FF2B5EF4-FFF2-40B4-BE49-F238E27FC236}">
                <a16:creationId xmlns:a16="http://schemas.microsoft.com/office/drawing/2014/main" id="{E06F72C9-3EBB-4193-9DA6-4A08BE69AB36}"/>
              </a:ext>
            </a:extLst>
          </p:cNvPr>
          <p:cNvGrpSpPr/>
          <p:nvPr/>
        </p:nvGrpSpPr>
        <p:grpSpPr>
          <a:xfrm>
            <a:off x="359894" y="1465518"/>
            <a:ext cx="3407665" cy="5035762"/>
            <a:chOff x="8611737" y="1673915"/>
            <a:chExt cx="3407665" cy="5035762"/>
          </a:xfrm>
        </p:grpSpPr>
        <p:sp>
          <p:nvSpPr>
            <p:cNvPr id="8" name="Rectangle 7">
              <a:extLst>
                <a:ext uri="{FF2B5EF4-FFF2-40B4-BE49-F238E27FC236}">
                  <a16:creationId xmlns:a16="http://schemas.microsoft.com/office/drawing/2014/main" id="{4827E525-4CC2-4015-ACF8-B29D0E1DBAD9}"/>
                </a:ext>
              </a:extLst>
            </p:cNvPr>
            <p:cNvSpPr/>
            <p:nvPr/>
          </p:nvSpPr>
          <p:spPr>
            <a:xfrm>
              <a:off x="8611737" y="1673915"/>
              <a:ext cx="3407665" cy="5035762"/>
            </a:xfrm>
            <a:prstGeom prst="rect">
              <a:avLst/>
            </a:prstGeom>
            <a:solidFill>
              <a:schemeClr val="bg1"/>
            </a:solidFill>
            <a:ln w="635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7F297D-C028-42FE-90DC-E62AF8D86360}"/>
                </a:ext>
              </a:extLst>
            </p:cNvPr>
            <p:cNvPicPr>
              <a:picLocks noChangeAspect="1"/>
            </p:cNvPicPr>
            <p:nvPr/>
          </p:nvPicPr>
          <p:blipFill>
            <a:blip r:embed="rId4"/>
            <a:stretch>
              <a:fillRect/>
            </a:stretch>
          </p:blipFill>
          <p:spPr>
            <a:xfrm>
              <a:off x="8718702" y="1773716"/>
              <a:ext cx="3300700" cy="4828803"/>
            </a:xfrm>
            <a:prstGeom prst="rect">
              <a:avLst/>
            </a:prstGeom>
            <a:ln>
              <a:noFill/>
            </a:ln>
            <a:effectLst/>
          </p:spPr>
        </p:pic>
      </p:grpSp>
      <p:sp>
        <p:nvSpPr>
          <p:cNvPr id="11" name="TextBox 10">
            <a:extLst>
              <a:ext uri="{FF2B5EF4-FFF2-40B4-BE49-F238E27FC236}">
                <a16:creationId xmlns:a16="http://schemas.microsoft.com/office/drawing/2014/main" id="{D8784210-41B7-4E2D-8590-9E66DB0A2175}"/>
              </a:ext>
            </a:extLst>
          </p:cNvPr>
          <p:cNvSpPr txBox="1"/>
          <p:nvPr/>
        </p:nvSpPr>
        <p:spPr>
          <a:xfrm>
            <a:off x="6729484" y="5670283"/>
            <a:ext cx="5462516" cy="830997"/>
          </a:xfrm>
          <a:prstGeom prst="rect">
            <a:avLst/>
          </a:prstGeom>
          <a:noFill/>
        </p:spPr>
        <p:txBody>
          <a:bodyPr wrap="square" rtlCol="0">
            <a:spAutoFit/>
          </a:bodyPr>
          <a:lstStyle/>
          <a:p>
            <a:pPr algn="r" rtl="1"/>
            <a:r>
              <a:rPr lang="ar-LB" sz="1200" b="1" dirty="0">
                <a:hlinkClick r:id="rId5"/>
              </a:rPr>
              <a:t>الاستمارة متوفرة على:</a:t>
            </a:r>
          </a:p>
          <a:p>
            <a:r>
              <a:rPr lang="en-US" sz="1200" dirty="0">
                <a:hlinkClick r:id="rId6"/>
              </a:rPr>
              <a:t>https://www.pepfarsolutions.org/resourcesandtools-2/2020/7/10/pepfar-guidance-on-implementing-safe-and-ethical-index-testing-services?rq=index%20testing</a:t>
            </a:r>
            <a:r>
              <a:rPr lang="en-US" sz="1200" dirty="0"/>
              <a:t>. </a:t>
            </a:r>
          </a:p>
        </p:txBody>
      </p:sp>
    </p:spTree>
    <p:extLst>
      <p:ext uri="{BB962C8B-B14F-4D97-AF65-F5344CB8AC3E}">
        <p14:creationId xmlns:p14="http://schemas.microsoft.com/office/powerpoint/2010/main" val="39570059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8C1E-EF33-47D1-9BE1-BB3217A0BA90}"/>
              </a:ext>
            </a:extLst>
          </p:cNvPr>
          <p:cNvSpPr>
            <a:spLocks noGrp="1"/>
          </p:cNvSpPr>
          <p:nvPr>
            <p:ph type="title"/>
          </p:nvPr>
        </p:nvSpPr>
        <p:spPr>
          <a:xfrm>
            <a:off x="2642235" y="359511"/>
            <a:ext cx="8543925" cy="1099608"/>
          </a:xfrm>
        </p:spPr>
        <p:txBody>
          <a:bodyPr>
            <a:normAutofit/>
          </a:bodyPr>
          <a:lstStyle/>
          <a:p>
            <a:pPr algn="r" rtl="1"/>
            <a:r>
              <a:rPr lang="ar-MA" dirty="0"/>
              <a:t>متطلبات مقدم الخدمة (1)</a:t>
            </a:r>
            <a:br>
              <a:rPr lang="fr-FR" dirty="0"/>
            </a:br>
            <a:r>
              <a:rPr lang="ar-MA" dirty="0"/>
              <a:t>التحقق بعد اختبار المؤشر</a:t>
            </a:r>
            <a:endParaRPr lang="fr-FR" dirty="0"/>
          </a:p>
        </p:txBody>
      </p:sp>
      <p:sp>
        <p:nvSpPr>
          <p:cNvPr id="3" name="Text Placeholder 2">
            <a:extLst>
              <a:ext uri="{FF2B5EF4-FFF2-40B4-BE49-F238E27FC236}">
                <a16:creationId xmlns:a16="http://schemas.microsoft.com/office/drawing/2014/main" id="{E01F8CCC-51CF-44B8-8A3D-3B49E23A961E}"/>
              </a:ext>
            </a:extLst>
          </p:cNvPr>
          <p:cNvSpPr>
            <a:spLocks noGrp="1"/>
          </p:cNvSpPr>
          <p:nvPr>
            <p:ph idx="1"/>
          </p:nvPr>
        </p:nvSpPr>
        <p:spPr>
          <a:xfrm>
            <a:off x="838199" y="1636712"/>
            <a:ext cx="10347961" cy="5091633"/>
          </a:xfrm>
        </p:spPr>
        <p:txBody>
          <a:bodyPr>
            <a:normAutofit/>
          </a:bodyPr>
          <a:lstStyle/>
          <a:p>
            <a:pPr lvl="0" algn="r" rtl="1"/>
            <a:r>
              <a:rPr lang="ar-MA" dirty="0"/>
              <a:t>ينبغي على مقدمي الخدمات أن يسألوا عملاء المؤشر بشكل روتيني عما إذا كانوا قد واجهوا أي أحداث سلبية بعد المشاركة في خدمات اختبار المؤشر.</a:t>
            </a:r>
            <a:endParaRPr lang="fr-FR" dirty="0"/>
          </a:p>
          <a:p>
            <a:pPr lvl="0" algn="r" rtl="1"/>
            <a:r>
              <a:rPr lang="ar-MA" b="1" dirty="0"/>
              <a:t>السؤال المقترح هو</a:t>
            </a:r>
            <a:r>
              <a:rPr lang="ar-MA" dirty="0"/>
              <a:t>: "بعد مضي الوقت على مشاركتك في خدمات اختبار المؤشر، هل تعرضت لأي ضرر من شريكك أو مقدم الرعاية الصحية أو أي شخص آخر في هذا المرفق [أو الموقع]؟ يشمل ذلك الأذى الجسدي أو العاطفي أو الجنسي أو الاقتصادي.</a:t>
            </a:r>
            <a:endParaRPr lang="fr-FR" dirty="0"/>
          </a:p>
          <a:p>
            <a:pPr lvl="0" algn="r" rtl="1"/>
            <a:r>
              <a:rPr lang="ar-MA" dirty="0"/>
              <a:t>ينبغي إجراء التتبع خلال أول موعدين إلى ثلاثة مواعيد بالعيادة للعميل أو من خلال التتبع (عبر الهاتف أو غير ذلك) من أربعة إلى ستة أسابيع بعد اختبار جهة (جهات) الاتصال الخاصة بالعميل.</a:t>
            </a:r>
            <a:endParaRPr lang="fr-FR" dirty="0"/>
          </a:p>
          <a:p>
            <a:pPr algn="r" rtl="1"/>
            <a:r>
              <a:rPr lang="ar-MA" dirty="0">
                <a:solidFill>
                  <a:srgbClr val="00B050"/>
                </a:solidFill>
              </a:rPr>
              <a:t>يمكن للأفراد المدربون الأقران أيضًا التتبع للسؤال عن الأحداث السلبية التي تعقب المشاركة في خدمات اختبار المؤشر.</a:t>
            </a:r>
            <a:endParaRPr lang="en-US" dirty="0">
              <a:solidFill>
                <a:srgbClr val="00B050"/>
              </a:solidFill>
            </a:endParaRPr>
          </a:p>
        </p:txBody>
      </p:sp>
    </p:spTree>
    <p:extLst>
      <p:ext uri="{BB962C8B-B14F-4D97-AF65-F5344CB8AC3E}">
        <p14:creationId xmlns:p14="http://schemas.microsoft.com/office/powerpoint/2010/main" val="37383783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BE6B-18F5-4285-A198-20F6A16D3200}"/>
              </a:ext>
            </a:extLst>
          </p:cNvPr>
          <p:cNvSpPr>
            <a:spLocks noGrp="1"/>
          </p:cNvSpPr>
          <p:nvPr>
            <p:ph type="title"/>
          </p:nvPr>
        </p:nvSpPr>
        <p:spPr>
          <a:xfrm>
            <a:off x="0" y="157377"/>
            <a:ext cx="11140440" cy="1100009"/>
          </a:xfrm>
        </p:spPr>
        <p:txBody>
          <a:bodyPr anchor="t">
            <a:normAutofit/>
          </a:bodyPr>
          <a:lstStyle/>
          <a:p>
            <a:pPr algn="r" rtl="1"/>
            <a:r>
              <a:rPr lang="ar-MA" dirty="0"/>
              <a:t>متطلبات مقدم الخدمة (2)</a:t>
            </a:r>
            <a:br>
              <a:rPr lang="fr-FR" dirty="0"/>
            </a:br>
            <a:r>
              <a:rPr lang="ar-MA" dirty="0"/>
              <a:t>تقديم الخدمات المطلوبة بعد وقوع حدث سلبي</a:t>
            </a:r>
            <a:endParaRPr lang="en-US" sz="2800" dirty="0"/>
          </a:p>
        </p:txBody>
      </p:sp>
      <p:pic>
        <p:nvPicPr>
          <p:cNvPr id="4" name="Picture 4">
            <a:extLst>
              <a:ext uri="{FF2B5EF4-FFF2-40B4-BE49-F238E27FC236}">
                <a16:creationId xmlns:a16="http://schemas.microsoft.com/office/drawing/2014/main" id="{3D07116B-C108-4ED8-8215-E5939CB942C3}"/>
              </a:ext>
            </a:extLst>
          </p:cNvPr>
          <p:cNvPicPr>
            <a:picLocks noChangeAspect="1"/>
          </p:cNvPicPr>
          <p:nvPr/>
        </p:nvPicPr>
        <p:blipFill>
          <a:blip r:embed="rId3"/>
          <a:stretch>
            <a:fillRect/>
          </a:stretch>
        </p:blipFill>
        <p:spPr>
          <a:xfrm>
            <a:off x="982751" y="1468128"/>
            <a:ext cx="9596191" cy="5072100"/>
          </a:xfrm>
          <a:prstGeom prst="rect">
            <a:avLst/>
          </a:prstGeom>
          <a:ln>
            <a:noFill/>
          </a:ln>
          <a:effectLst>
            <a:outerShdw blurRad="292100" dist="139700" dir="2700000" algn="tl" rotWithShape="0">
              <a:srgbClr val="333333">
                <a:alpha val="65000"/>
              </a:srgbClr>
            </a:outerShdw>
          </a:effectLst>
        </p:spPr>
      </p:pic>
      <p:sp>
        <p:nvSpPr>
          <p:cNvPr id="6" name="TextBox 2"/>
          <p:cNvSpPr txBox="1"/>
          <p:nvPr/>
        </p:nvSpPr>
        <p:spPr>
          <a:xfrm>
            <a:off x="1206325" y="3209731"/>
            <a:ext cx="1504950" cy="646331"/>
          </a:xfrm>
          <a:prstGeom prst="rect">
            <a:avLst/>
          </a:prstGeom>
          <a:solidFill>
            <a:schemeClr val="bg1"/>
          </a:solidFill>
        </p:spPr>
        <p:txBody>
          <a:bodyPr wrap="square" rtlCol="0">
            <a:spAutoFit/>
          </a:bodyPr>
          <a:lstStyle/>
          <a:p>
            <a:pPr algn="r"/>
            <a:r>
              <a:rPr lang="ar-SA" b="1" dirty="0"/>
              <a:t>الاستشارة والدعم النفسي</a:t>
            </a:r>
            <a:endParaRPr lang="en-GB" sz="1500" b="1" dirty="0"/>
          </a:p>
        </p:txBody>
      </p:sp>
      <p:sp>
        <p:nvSpPr>
          <p:cNvPr id="7" name="TextBox 5"/>
          <p:cNvSpPr txBox="1"/>
          <p:nvPr/>
        </p:nvSpPr>
        <p:spPr>
          <a:xfrm>
            <a:off x="5760318" y="2585316"/>
            <a:ext cx="1017106" cy="646331"/>
          </a:xfrm>
          <a:prstGeom prst="rect">
            <a:avLst/>
          </a:prstGeom>
          <a:solidFill>
            <a:schemeClr val="bg1"/>
          </a:solidFill>
        </p:spPr>
        <p:txBody>
          <a:bodyPr wrap="square" rtlCol="0">
            <a:spAutoFit/>
          </a:bodyPr>
          <a:lstStyle/>
          <a:p>
            <a:pPr algn="r"/>
            <a:r>
              <a:rPr lang="ar-SA" b="1" dirty="0"/>
              <a:t>الدعم الطبي</a:t>
            </a:r>
            <a:endParaRPr lang="en-GB" sz="1500" b="1" dirty="0"/>
          </a:p>
        </p:txBody>
      </p:sp>
      <p:sp>
        <p:nvSpPr>
          <p:cNvPr id="8" name="TextBox 6"/>
          <p:cNvSpPr txBox="1"/>
          <p:nvPr/>
        </p:nvSpPr>
        <p:spPr>
          <a:xfrm>
            <a:off x="9033212" y="2793065"/>
            <a:ext cx="1259104" cy="600164"/>
          </a:xfrm>
          <a:prstGeom prst="rect">
            <a:avLst/>
          </a:prstGeom>
          <a:solidFill>
            <a:schemeClr val="bg1"/>
          </a:solidFill>
        </p:spPr>
        <p:txBody>
          <a:bodyPr wrap="square" rtlCol="0">
            <a:spAutoFit/>
          </a:bodyPr>
          <a:lstStyle/>
          <a:p>
            <a:endParaRPr lang="en-GB" sz="1500" b="1" dirty="0"/>
          </a:p>
          <a:p>
            <a:r>
              <a:rPr lang="ar-SA" b="1" dirty="0"/>
              <a:t>الدعم القانوني</a:t>
            </a:r>
            <a:endParaRPr lang="en-GB" sz="1500" b="1" dirty="0"/>
          </a:p>
        </p:txBody>
      </p:sp>
      <p:sp>
        <p:nvSpPr>
          <p:cNvPr id="9" name="TextBox 7"/>
          <p:cNvSpPr txBox="1"/>
          <p:nvPr/>
        </p:nvSpPr>
        <p:spPr>
          <a:xfrm>
            <a:off x="1731545" y="4980387"/>
            <a:ext cx="1475706" cy="553998"/>
          </a:xfrm>
          <a:prstGeom prst="rect">
            <a:avLst/>
          </a:prstGeom>
          <a:solidFill>
            <a:schemeClr val="bg1"/>
          </a:solidFill>
        </p:spPr>
        <p:txBody>
          <a:bodyPr wrap="square" rtlCol="0">
            <a:spAutoFit/>
          </a:bodyPr>
          <a:lstStyle/>
          <a:p>
            <a:pPr algn="r"/>
            <a:r>
              <a:rPr lang="ar-LB" sz="1500" b="1" dirty="0"/>
              <a:t>الدعم الاجتماعي </a:t>
            </a:r>
            <a:endParaRPr lang="en-GB" sz="1500" b="1" dirty="0"/>
          </a:p>
          <a:p>
            <a:endParaRPr lang="en-GB" sz="1500" b="1" dirty="0"/>
          </a:p>
        </p:txBody>
      </p:sp>
      <p:sp>
        <p:nvSpPr>
          <p:cNvPr id="10" name="TextBox 8"/>
          <p:cNvSpPr txBox="1"/>
          <p:nvPr/>
        </p:nvSpPr>
        <p:spPr>
          <a:xfrm>
            <a:off x="8872790" y="4334056"/>
            <a:ext cx="1520993" cy="923330"/>
          </a:xfrm>
          <a:prstGeom prst="rect">
            <a:avLst/>
          </a:prstGeom>
          <a:solidFill>
            <a:schemeClr val="bg1"/>
          </a:solidFill>
        </p:spPr>
        <p:txBody>
          <a:bodyPr wrap="square" rtlCol="0">
            <a:spAutoFit/>
          </a:bodyPr>
          <a:lstStyle/>
          <a:p>
            <a:pPr algn="r" rtl="1"/>
            <a:r>
              <a:rPr lang="ar-SA" b="1" dirty="0"/>
              <a:t>الخدمات المرتبطة بعنف الشريك الحميم</a:t>
            </a:r>
            <a:endParaRPr lang="fr-FR" dirty="0"/>
          </a:p>
        </p:txBody>
      </p:sp>
      <p:sp>
        <p:nvSpPr>
          <p:cNvPr id="11" name="Content Placeholder 3">
            <a:extLst>
              <a:ext uri="{FF2B5EF4-FFF2-40B4-BE49-F238E27FC236}">
                <a16:creationId xmlns:a16="http://schemas.microsoft.com/office/drawing/2014/main" id="{D69C5701-7F20-473B-9D49-F9B34F043CEA}"/>
              </a:ext>
            </a:extLst>
          </p:cNvPr>
          <p:cNvSpPr>
            <a:spLocks noGrp="1"/>
          </p:cNvSpPr>
          <p:nvPr>
            <p:ph idx="1"/>
          </p:nvPr>
        </p:nvSpPr>
        <p:spPr>
          <a:xfrm>
            <a:off x="965200" y="1257386"/>
            <a:ext cx="9596193" cy="1022077"/>
          </a:xfrm>
          <a:solidFill>
            <a:schemeClr val="accent1">
              <a:lumMod val="75000"/>
            </a:schemeClr>
          </a:solidFill>
        </p:spPr>
        <p:txBody>
          <a:bodyPr/>
          <a:lstStyle/>
          <a:p>
            <a:pPr marL="0" indent="0" algn="ctr">
              <a:buNone/>
            </a:pPr>
            <a:r>
              <a:rPr lang="ar-SA" b="1" dirty="0">
                <a:solidFill>
                  <a:schemeClr val="bg1"/>
                </a:solidFill>
              </a:rPr>
              <a:t>يجب إحالة العملاء الذين تعرضوا لأحداث سلبية إلى الخدمات المناسبة</a:t>
            </a:r>
            <a:endParaRPr lang="en-US" sz="2600" dirty="0">
              <a:solidFill>
                <a:schemeClr val="bg1"/>
              </a:solidFill>
            </a:endParaRPr>
          </a:p>
        </p:txBody>
      </p:sp>
    </p:spTree>
    <p:extLst>
      <p:ext uri="{BB962C8B-B14F-4D97-AF65-F5344CB8AC3E}">
        <p14:creationId xmlns:p14="http://schemas.microsoft.com/office/powerpoint/2010/main" val="2397639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D2AED2-1DD8-4A50-9316-10A2887C062D}"/>
              </a:ext>
            </a:extLst>
          </p:cNvPr>
          <p:cNvSpPr>
            <a:spLocks noGrp="1"/>
          </p:cNvSpPr>
          <p:nvPr>
            <p:ph type="title"/>
          </p:nvPr>
        </p:nvSpPr>
        <p:spPr>
          <a:xfrm>
            <a:off x="5127529" y="487192"/>
            <a:ext cx="6804546" cy="1187820"/>
          </a:xfrm>
        </p:spPr>
        <p:txBody>
          <a:bodyPr>
            <a:noAutofit/>
          </a:bodyPr>
          <a:lstStyle/>
          <a:p>
            <a:pPr algn="r" rtl="1"/>
            <a:r>
              <a:rPr lang="ar-MA" dirty="0"/>
              <a:t>ينبغي أن تغطي إجراءات التشغيل الموحدة جميع متطلبات العيادة ومقدمي الخدمة</a:t>
            </a:r>
            <a:endParaRPr lang="en-US" dirty="0"/>
          </a:p>
        </p:txBody>
      </p:sp>
      <p:sp>
        <p:nvSpPr>
          <p:cNvPr id="11" name="Content Placeholder 2">
            <a:extLst>
              <a:ext uri="{FF2B5EF4-FFF2-40B4-BE49-F238E27FC236}">
                <a16:creationId xmlns:a16="http://schemas.microsoft.com/office/drawing/2014/main" id="{5A56FC6E-0729-4839-8B28-86DA8E05BF60}"/>
              </a:ext>
            </a:extLst>
          </p:cNvPr>
          <p:cNvSpPr txBox="1">
            <a:spLocks/>
          </p:cNvSpPr>
          <p:nvPr/>
        </p:nvSpPr>
        <p:spPr>
          <a:xfrm>
            <a:off x="5457498" y="1925254"/>
            <a:ext cx="6474577" cy="4932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chemeClr val="accent4"/>
              </a:buClr>
            </a:pPr>
            <a:r>
              <a:rPr lang="ar-MA" dirty="0"/>
              <a:t>ينبغي صياغة إجراءات التشغيل الموحدة بشأن الأحداث السلبية لبرنامجك، قبل طرح هذا التدريب للعاملين في مجال الرعاية الصحية،.</a:t>
            </a:r>
            <a:endParaRPr lang="fr-FR" dirty="0"/>
          </a:p>
          <a:p>
            <a:pPr algn="r" rtl="1">
              <a:buClr>
                <a:schemeClr val="accent4"/>
              </a:buClr>
            </a:pPr>
            <a:r>
              <a:rPr lang="ar-MA" dirty="0"/>
              <a:t>طورت </a:t>
            </a:r>
            <a:r>
              <a:rPr lang="en-US" dirty="0"/>
              <a:t>EpiC</a:t>
            </a:r>
            <a:r>
              <a:rPr lang="ar-MA" dirty="0"/>
              <a:t> إجراءً تشغيليا موحدا يمكن تكييفه.</a:t>
            </a:r>
            <a:endParaRPr lang="fr-FR" dirty="0"/>
          </a:p>
          <a:p>
            <a:pPr algn="r" rtl="1">
              <a:buClr>
                <a:schemeClr val="accent4"/>
              </a:buClr>
            </a:pPr>
            <a:r>
              <a:rPr lang="ar-MA" dirty="0">
                <a:solidFill>
                  <a:srgbClr val="00B050"/>
                </a:solidFill>
              </a:rPr>
              <a:t>استبدل هذه الصورة والمعلومات بإجراءات التشغيل الموحدة الخاصة بك حين بدء التدريب.</a:t>
            </a:r>
            <a:endParaRPr lang="en-US" dirty="0">
              <a:solidFill>
                <a:srgbClr val="00B050"/>
              </a:solidFill>
            </a:endParaRPr>
          </a:p>
        </p:txBody>
      </p:sp>
      <p:sp>
        <p:nvSpPr>
          <p:cNvPr id="12" name="Rectangle 11">
            <a:extLst>
              <a:ext uri="{FF2B5EF4-FFF2-40B4-BE49-F238E27FC236}">
                <a16:creationId xmlns:a16="http://schemas.microsoft.com/office/drawing/2014/main" id="{5457AC1F-C92B-4056-AA16-942C56EAC591}"/>
              </a:ext>
            </a:extLst>
          </p:cNvPr>
          <p:cNvSpPr/>
          <p:nvPr/>
        </p:nvSpPr>
        <p:spPr>
          <a:xfrm>
            <a:off x="660055" y="487192"/>
            <a:ext cx="4179296" cy="54461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A4D7D5-E69F-4AA7-AD36-C1E03B454FB6}"/>
              </a:ext>
            </a:extLst>
          </p:cNvPr>
          <p:cNvPicPr>
            <a:picLocks noChangeAspect="1"/>
          </p:cNvPicPr>
          <p:nvPr/>
        </p:nvPicPr>
        <p:blipFill>
          <a:blip r:embed="rId3">
            <a:extLst>
              <a:ext uri="{28A0092B-C50C-407E-A947-70E740481C1C}">
                <a14:useLocalDpi xmlns:a14="http://schemas.microsoft.com/office/drawing/2010/main" val="0"/>
              </a:ext>
            </a:extLst>
          </a:blip>
          <a:srcRect l="452" r="452"/>
          <a:stretch/>
        </p:blipFill>
        <p:spPr>
          <a:xfrm>
            <a:off x="660055" y="487192"/>
            <a:ext cx="4179296" cy="5446183"/>
          </a:xfrm>
          <a:prstGeom prst="rect">
            <a:avLst/>
          </a:prstGeom>
          <a:ln>
            <a:solidFill>
              <a:schemeClr val="bg1"/>
            </a:solidFill>
          </a:ln>
          <a:effectLst/>
        </p:spPr>
      </p:pic>
      <p:sp>
        <p:nvSpPr>
          <p:cNvPr id="14" name="TextBox 13">
            <a:extLst>
              <a:ext uri="{FF2B5EF4-FFF2-40B4-BE49-F238E27FC236}">
                <a16:creationId xmlns:a16="http://schemas.microsoft.com/office/drawing/2014/main" id="{ADA8163F-2888-45EF-8C46-0455F40F6756}"/>
              </a:ext>
            </a:extLst>
          </p:cNvPr>
          <p:cNvSpPr txBox="1"/>
          <p:nvPr/>
        </p:nvSpPr>
        <p:spPr>
          <a:xfrm>
            <a:off x="660055" y="6090199"/>
            <a:ext cx="4040677" cy="461665"/>
          </a:xfrm>
          <a:prstGeom prst="rect">
            <a:avLst/>
          </a:prstGeom>
          <a:noFill/>
        </p:spPr>
        <p:txBody>
          <a:bodyPr wrap="square" rtlCol="0">
            <a:spAutoFit/>
          </a:bodyPr>
          <a:lstStyle/>
          <a:p>
            <a:r>
              <a:rPr lang="en-US" sz="12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https://www.fhi360.org/resource/adverse-event-prevention-monitoring-investigation-and-response-index-testing</a:t>
            </a:r>
            <a:endParaRPr lang="en-US" sz="1200" dirty="0"/>
          </a:p>
        </p:txBody>
      </p:sp>
    </p:spTree>
    <p:extLst>
      <p:ext uri="{BB962C8B-B14F-4D97-AF65-F5344CB8AC3E}">
        <p14:creationId xmlns:p14="http://schemas.microsoft.com/office/powerpoint/2010/main" val="208823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C334-2098-42AD-8171-BC34D5900BB0}"/>
              </a:ext>
            </a:extLst>
          </p:cNvPr>
          <p:cNvSpPr>
            <a:spLocks noGrp="1"/>
          </p:cNvSpPr>
          <p:nvPr>
            <p:ph type="title"/>
          </p:nvPr>
        </p:nvSpPr>
        <p:spPr>
          <a:xfrm>
            <a:off x="2464078" y="199505"/>
            <a:ext cx="8543925" cy="800039"/>
          </a:xfrm>
        </p:spPr>
        <p:txBody>
          <a:bodyPr/>
          <a:lstStyle/>
          <a:p>
            <a:pPr algn="r" rtl="1"/>
            <a:r>
              <a:rPr lang="ar-MA" dirty="0"/>
              <a:t>النشاط ج. ما مدى صعوبة الأمر؟</a:t>
            </a:r>
            <a:endParaRPr lang="fr-FR" dirty="0"/>
          </a:p>
        </p:txBody>
      </p:sp>
      <p:sp>
        <p:nvSpPr>
          <p:cNvPr id="3" name="Text Placeholder 2">
            <a:extLst>
              <a:ext uri="{FF2B5EF4-FFF2-40B4-BE49-F238E27FC236}">
                <a16:creationId xmlns:a16="http://schemas.microsoft.com/office/drawing/2014/main" id="{DAE46C31-0C0D-44DB-8313-94FD6ED61868}"/>
              </a:ext>
            </a:extLst>
          </p:cNvPr>
          <p:cNvSpPr>
            <a:spLocks noGrp="1"/>
          </p:cNvSpPr>
          <p:nvPr>
            <p:ph idx="1"/>
          </p:nvPr>
        </p:nvSpPr>
        <p:spPr>
          <a:xfrm>
            <a:off x="585536" y="999543"/>
            <a:ext cx="10422467" cy="5265789"/>
          </a:xfrm>
        </p:spPr>
        <p:txBody>
          <a:bodyPr>
            <a:noAutofit/>
          </a:bodyPr>
          <a:lstStyle/>
          <a:p>
            <a:pPr marL="0" indent="0" algn="r" rtl="1">
              <a:buNone/>
            </a:pPr>
            <a:r>
              <a:rPr lang="ar-MA" b="1" dirty="0"/>
              <a:t>التعليمات</a:t>
            </a:r>
            <a:r>
              <a:rPr lang="ar-MA" dirty="0"/>
              <a:t>: أنت جالس في غرفة الانتظار في عيادة تنتظر الفحص الطبي المنتظم. وتقرر ماذا ستقول لطبيبك خلال موعدك. ما مدى صعوبة أو سهولة قول كل من هذه التصريحات؟ إذا كان الأمر صعبًا، فما الذي يمكن أن يفعله مقدم الرعاية أو العيادة لتسهيل تقاسم هذه المعلومات؟ </a:t>
            </a:r>
            <a:endParaRPr lang="fr-FR" dirty="0"/>
          </a:p>
          <a:p>
            <a:pPr marL="0" indent="0" algn="r" rtl="1">
              <a:buNone/>
            </a:pPr>
            <a:r>
              <a:rPr lang="ar-MA" b="1" dirty="0"/>
              <a:t>التصريحات</a:t>
            </a:r>
            <a:r>
              <a:rPr lang="ar-MA" dirty="0"/>
              <a:t>:</a:t>
            </a:r>
            <a:endParaRPr lang="fr-FR" dirty="0"/>
          </a:p>
          <a:p>
            <a:pPr lvl="0" algn="r" rtl="1"/>
            <a:r>
              <a:rPr lang="ar-MA" sz="2400" dirty="0"/>
              <a:t>أعتقد أن لدي حساسية من الحليب.</a:t>
            </a:r>
            <a:endParaRPr lang="fr-FR" sz="2400" dirty="0"/>
          </a:p>
          <a:p>
            <a:pPr lvl="0" algn="r" rtl="1"/>
            <a:r>
              <a:rPr lang="ar-MA" sz="2400" dirty="0"/>
              <a:t>أعتقد أنني مصاب بالعدوى المنقولة جنسيًا.</a:t>
            </a:r>
            <a:endParaRPr lang="fr-FR" sz="2400" dirty="0"/>
          </a:p>
          <a:p>
            <a:pPr lvl="0" algn="r" rtl="1"/>
            <a:r>
              <a:rPr lang="ar-MA" sz="2400" dirty="0"/>
              <a:t>لا يمكنني استخدام الواقي الذكري لأن شريكي لن يسمح لي بذلك.</a:t>
            </a:r>
            <a:endParaRPr lang="fr-FR" sz="2400" dirty="0"/>
          </a:p>
          <a:p>
            <a:pPr lvl="0" algn="r" rtl="1"/>
            <a:r>
              <a:rPr lang="ar-MA" sz="2400" dirty="0"/>
              <a:t>يتحكم شريكي في حركتي وشؤوني المالية، لذلك يصعب علي الحضور إلى المواعيد.</a:t>
            </a:r>
            <a:endParaRPr lang="fr-FR" sz="2400" dirty="0"/>
          </a:p>
          <a:p>
            <a:pPr lvl="0" algn="r" rtl="1"/>
            <a:r>
              <a:rPr lang="ar-MA" sz="2400" dirty="0"/>
              <a:t>أنا أشعر بالخوف من شريكي.</a:t>
            </a:r>
            <a:endParaRPr lang="fr-FR" sz="2400" dirty="0"/>
          </a:p>
          <a:p>
            <a:endParaRPr lang="en-US" dirty="0"/>
          </a:p>
        </p:txBody>
      </p:sp>
      <p:sp>
        <p:nvSpPr>
          <p:cNvPr id="6" name="Star: 5 Points 5">
            <a:extLst>
              <a:ext uri="{FF2B5EF4-FFF2-40B4-BE49-F238E27FC236}">
                <a16:creationId xmlns:a16="http://schemas.microsoft.com/office/drawing/2014/main" id="{5438B8BB-1384-4E4D-BA06-A0D4E7C9776E}"/>
              </a:ext>
            </a:extLst>
          </p:cNvPr>
          <p:cNvSpPr/>
          <p:nvPr/>
        </p:nvSpPr>
        <p:spPr>
          <a:xfrm>
            <a:off x="294590"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9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E58F5B8-6D56-4212-88F2-1201F61661F8}"/>
              </a:ext>
            </a:extLst>
          </p:cNvPr>
          <p:cNvSpPr>
            <a:spLocks noGrp="1"/>
          </p:cNvSpPr>
          <p:nvPr>
            <p:ph type="pic" sz="quarter" idx="10"/>
          </p:nvPr>
        </p:nvSpPr>
        <p:spPr/>
      </p:sp>
      <p:sp>
        <p:nvSpPr>
          <p:cNvPr id="2" name="Title 1">
            <a:extLst>
              <a:ext uri="{FF2B5EF4-FFF2-40B4-BE49-F238E27FC236}">
                <a16:creationId xmlns:a16="http://schemas.microsoft.com/office/drawing/2014/main" id="{811E3B07-1F68-4CA9-B3F9-7C87A067DCCB}"/>
              </a:ext>
            </a:extLst>
          </p:cNvPr>
          <p:cNvSpPr>
            <a:spLocks noGrp="1"/>
          </p:cNvSpPr>
          <p:nvPr>
            <p:ph type="title"/>
          </p:nvPr>
        </p:nvSpPr>
        <p:spPr>
          <a:xfrm>
            <a:off x="1366897" y="4752477"/>
            <a:ext cx="9817601" cy="1325563"/>
          </a:xfrm>
        </p:spPr>
        <p:txBody>
          <a:bodyPr>
            <a:normAutofit fontScale="90000"/>
          </a:bodyPr>
          <a:lstStyle/>
          <a:p>
            <a:pPr algn="r"/>
            <a:r>
              <a:rPr lang="ar-MA" b="1" dirty="0"/>
              <a:t>الرصد والتوثيق</a:t>
            </a:r>
            <a:br>
              <a:rPr lang="fr-FR" dirty="0"/>
            </a:br>
            <a:br>
              <a:rPr lang="en-US" dirty="0"/>
            </a:br>
            <a:endParaRPr lang="en-US" dirty="0"/>
          </a:p>
        </p:txBody>
      </p:sp>
    </p:spTree>
    <p:extLst>
      <p:ext uri="{BB962C8B-B14F-4D97-AF65-F5344CB8AC3E}">
        <p14:creationId xmlns:p14="http://schemas.microsoft.com/office/powerpoint/2010/main" val="28057133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1CEE-E8CE-4C38-A227-9A389830708C}"/>
              </a:ext>
            </a:extLst>
          </p:cNvPr>
          <p:cNvSpPr>
            <a:spLocks noGrp="1"/>
          </p:cNvSpPr>
          <p:nvPr>
            <p:ph type="title"/>
          </p:nvPr>
        </p:nvSpPr>
        <p:spPr>
          <a:xfrm>
            <a:off x="2834639" y="516305"/>
            <a:ext cx="8543925" cy="800039"/>
          </a:xfrm>
        </p:spPr>
        <p:txBody>
          <a:bodyPr/>
          <a:lstStyle/>
          <a:p>
            <a:pPr algn="r" rtl="1"/>
            <a:r>
              <a:rPr lang="ar-MA" dirty="0"/>
              <a:t>هدف الجلسة</a:t>
            </a:r>
            <a:endParaRPr lang="en-US" dirty="0"/>
          </a:p>
        </p:txBody>
      </p:sp>
      <p:sp>
        <p:nvSpPr>
          <p:cNvPr id="3" name="Text Placeholder 2">
            <a:extLst>
              <a:ext uri="{FF2B5EF4-FFF2-40B4-BE49-F238E27FC236}">
                <a16:creationId xmlns:a16="http://schemas.microsoft.com/office/drawing/2014/main" id="{4B6B0561-1A81-484C-B0E1-35D9FF7F4E86}"/>
              </a:ext>
            </a:extLst>
          </p:cNvPr>
          <p:cNvSpPr>
            <a:spLocks noGrp="1"/>
          </p:cNvSpPr>
          <p:nvPr>
            <p:ph idx="1"/>
          </p:nvPr>
        </p:nvSpPr>
        <p:spPr>
          <a:xfrm>
            <a:off x="2834640" y="1591010"/>
            <a:ext cx="8543925" cy="4932746"/>
          </a:xfrm>
        </p:spPr>
        <p:txBody>
          <a:bodyPr/>
          <a:lstStyle/>
          <a:p>
            <a:pPr marL="0" indent="0" algn="r" rtl="1">
              <a:buNone/>
            </a:pPr>
            <a:r>
              <a:rPr lang="ar-MA" dirty="0"/>
              <a:t>استعراض التوقعات الخاصة بالرصد، لا سيما الأحداث السلبية المتعلقة باختبار المؤشر.</a:t>
            </a:r>
            <a:endParaRPr lang="fr-FR" dirty="0"/>
          </a:p>
        </p:txBody>
      </p:sp>
    </p:spTree>
    <p:extLst>
      <p:ext uri="{BB962C8B-B14F-4D97-AF65-F5344CB8AC3E}">
        <p14:creationId xmlns:p14="http://schemas.microsoft.com/office/powerpoint/2010/main" val="32214428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CD41-3982-4238-9C9B-A9A6E73A6E4C}"/>
              </a:ext>
            </a:extLst>
          </p:cNvPr>
          <p:cNvSpPr>
            <a:spLocks noGrp="1"/>
          </p:cNvSpPr>
          <p:nvPr>
            <p:ph type="title"/>
          </p:nvPr>
        </p:nvSpPr>
        <p:spPr>
          <a:xfrm>
            <a:off x="238125" y="362741"/>
            <a:ext cx="11079480" cy="1062318"/>
          </a:xfrm>
        </p:spPr>
        <p:txBody>
          <a:bodyPr>
            <a:normAutofit/>
          </a:bodyPr>
          <a:lstStyle/>
          <a:p>
            <a:pPr algn="r" rtl="1"/>
            <a:r>
              <a:rPr lang="ar-MA" dirty="0"/>
              <a:t>نماذج وأنظمة لجمع المعلومات عن عنف الشريك الحميم والأحداث السلبية</a:t>
            </a:r>
            <a:endParaRPr lang="en-US" dirty="0"/>
          </a:p>
        </p:txBody>
      </p:sp>
      <p:sp>
        <p:nvSpPr>
          <p:cNvPr id="3" name="Text Placeholder 2">
            <a:extLst>
              <a:ext uri="{FF2B5EF4-FFF2-40B4-BE49-F238E27FC236}">
                <a16:creationId xmlns:a16="http://schemas.microsoft.com/office/drawing/2014/main" id="{944D9E77-EB04-48D6-934B-20A64614121E}"/>
              </a:ext>
            </a:extLst>
          </p:cNvPr>
          <p:cNvSpPr>
            <a:spLocks noGrp="1"/>
          </p:cNvSpPr>
          <p:nvPr>
            <p:ph idx="1"/>
          </p:nvPr>
        </p:nvSpPr>
        <p:spPr>
          <a:xfrm>
            <a:off x="3352800" y="1768373"/>
            <a:ext cx="7964805" cy="4932746"/>
          </a:xfrm>
        </p:spPr>
        <p:txBody>
          <a:bodyPr/>
          <a:lstStyle/>
          <a:p>
            <a:pPr lvl="0" algn="r" rtl="1"/>
            <a:r>
              <a:rPr lang="ar-MA" dirty="0">
                <a:solidFill>
                  <a:srgbClr val="00B050"/>
                </a:solidFill>
              </a:rPr>
              <a:t>الإفصاح عن الإساءة المتعلق</a:t>
            </a:r>
            <a:r>
              <a:rPr lang="ar-LB" dirty="0">
                <a:solidFill>
                  <a:srgbClr val="00B050"/>
                </a:solidFill>
              </a:rPr>
              <a:t>ة</a:t>
            </a:r>
            <a:r>
              <a:rPr lang="ar-MA" dirty="0">
                <a:solidFill>
                  <a:srgbClr val="00B050"/>
                </a:solidFill>
              </a:rPr>
              <a:t> بالمستفيدين واستمارة الاستجابة لها (الأداة 12)</a:t>
            </a:r>
            <a:endParaRPr lang="fr-FR" dirty="0">
              <a:solidFill>
                <a:srgbClr val="00B050"/>
              </a:solidFill>
            </a:endParaRPr>
          </a:p>
          <a:p>
            <a:pPr lvl="0" algn="r" rtl="1"/>
            <a:r>
              <a:rPr lang="ar-MA" dirty="0">
                <a:solidFill>
                  <a:srgbClr val="00B050"/>
                </a:solidFill>
              </a:rPr>
              <a:t>سجل أمان المنفذ</a:t>
            </a:r>
            <a:endParaRPr lang="fr-FR" dirty="0">
              <a:solidFill>
                <a:srgbClr val="00B050"/>
              </a:solidFill>
            </a:endParaRPr>
          </a:p>
          <a:p>
            <a:pPr algn="r" rtl="1"/>
            <a:r>
              <a:rPr lang="ar-MA" dirty="0">
                <a:solidFill>
                  <a:srgbClr val="00B050"/>
                </a:solidFill>
              </a:rPr>
              <a:t>أنظمة رضا المرضى</a:t>
            </a:r>
            <a:endParaRPr lang="en-US" dirty="0">
              <a:solidFill>
                <a:srgbClr val="00B050"/>
              </a:solidFill>
            </a:endParaRPr>
          </a:p>
        </p:txBody>
      </p:sp>
    </p:spTree>
    <p:extLst>
      <p:ext uri="{BB962C8B-B14F-4D97-AF65-F5344CB8AC3E}">
        <p14:creationId xmlns:p14="http://schemas.microsoft.com/office/powerpoint/2010/main" val="16697502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1715-235B-44F9-97DF-F56628462877}"/>
              </a:ext>
            </a:extLst>
          </p:cNvPr>
          <p:cNvSpPr>
            <a:spLocks noGrp="1"/>
          </p:cNvSpPr>
          <p:nvPr>
            <p:ph type="title"/>
          </p:nvPr>
        </p:nvSpPr>
        <p:spPr>
          <a:xfrm>
            <a:off x="1346381" y="356943"/>
            <a:ext cx="10515600" cy="800039"/>
          </a:xfrm>
        </p:spPr>
        <p:txBody>
          <a:bodyPr/>
          <a:lstStyle/>
          <a:p>
            <a:pPr algn="r"/>
            <a:r>
              <a:rPr lang="ar-MA" dirty="0"/>
              <a:t>الأداة المعدلة 12</a:t>
            </a:r>
            <a:endParaRPr lang="en-US" dirty="0"/>
          </a:p>
        </p:txBody>
      </p:sp>
      <p:pic>
        <p:nvPicPr>
          <p:cNvPr id="4" name="Picture 3">
            <a:extLst>
              <a:ext uri="{FF2B5EF4-FFF2-40B4-BE49-F238E27FC236}">
                <a16:creationId xmlns:a16="http://schemas.microsoft.com/office/drawing/2014/main" id="{950AB1ED-51E0-40C6-AB24-B795FA8C48CF}"/>
              </a:ext>
            </a:extLst>
          </p:cNvPr>
          <p:cNvPicPr>
            <a:picLocks noChangeAspect="1"/>
          </p:cNvPicPr>
          <p:nvPr/>
        </p:nvPicPr>
        <p:blipFill rotWithShape="1">
          <a:blip r:embed="rId3">
            <a:extLst>
              <a:ext uri="{28A0092B-C50C-407E-A947-70E740481C1C}">
                <a14:useLocalDpi xmlns:a14="http://schemas.microsoft.com/office/drawing/2010/main" val="0"/>
              </a:ext>
            </a:extLst>
          </a:blip>
          <a:srcRect l="7280" t="7271" r="4919" b="7284"/>
          <a:stretch/>
        </p:blipFill>
        <p:spPr>
          <a:xfrm>
            <a:off x="723331" y="1156982"/>
            <a:ext cx="4376903" cy="5512265"/>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14FE740-193A-4064-881A-459A5F89692C}"/>
              </a:ext>
            </a:extLst>
          </p:cNvPr>
          <p:cNvPicPr>
            <a:picLocks noChangeAspect="1"/>
          </p:cNvPicPr>
          <p:nvPr/>
        </p:nvPicPr>
        <p:blipFill rotWithShape="1">
          <a:blip r:embed="rId4">
            <a:extLst>
              <a:ext uri="{28A0092B-C50C-407E-A947-70E740481C1C}">
                <a14:useLocalDpi xmlns:a14="http://schemas.microsoft.com/office/drawing/2010/main" val="0"/>
              </a:ext>
            </a:extLst>
          </a:blip>
          <a:srcRect l="6777" t="5907" r="5302" b="8790"/>
          <a:stretch/>
        </p:blipFill>
        <p:spPr>
          <a:xfrm>
            <a:off x="4549373" y="496278"/>
            <a:ext cx="4376903" cy="5495448"/>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CE65F3F-3F36-4883-BCDE-F50747938F95}"/>
              </a:ext>
            </a:extLst>
          </p:cNvPr>
          <p:cNvPicPr>
            <a:picLocks noChangeAspect="1"/>
          </p:cNvPicPr>
          <p:nvPr/>
        </p:nvPicPr>
        <p:blipFill rotWithShape="1">
          <a:blip r:embed="rId5">
            <a:extLst>
              <a:ext uri="{28A0092B-C50C-407E-A947-70E740481C1C}">
                <a14:useLocalDpi xmlns:a14="http://schemas.microsoft.com/office/drawing/2010/main" val="0"/>
              </a:ext>
            </a:extLst>
          </a:blip>
          <a:srcRect l="7851" t="6582" r="5951" b="34081"/>
          <a:stretch/>
        </p:blipFill>
        <p:spPr>
          <a:xfrm>
            <a:off x="7485078" y="2649890"/>
            <a:ext cx="4376903" cy="3899037"/>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105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0638-1FC6-40FE-A1A6-CEDE7944BEA6}"/>
              </a:ext>
            </a:extLst>
          </p:cNvPr>
          <p:cNvSpPr>
            <a:spLocks noGrp="1"/>
          </p:cNvSpPr>
          <p:nvPr>
            <p:ph type="title"/>
          </p:nvPr>
        </p:nvSpPr>
        <p:spPr>
          <a:xfrm>
            <a:off x="1352550" y="419100"/>
            <a:ext cx="10515600" cy="800039"/>
          </a:xfrm>
        </p:spPr>
        <p:txBody>
          <a:bodyPr>
            <a:normAutofit/>
          </a:bodyPr>
          <a:lstStyle/>
          <a:p>
            <a:pPr algn="r"/>
            <a:r>
              <a:rPr lang="ar-MA" dirty="0"/>
              <a:t>سجل أمان المنفذ</a:t>
            </a:r>
            <a:endParaRPr lang="en-US" dirty="0"/>
          </a:p>
        </p:txBody>
      </p:sp>
      <p:pic>
        <p:nvPicPr>
          <p:cNvPr id="7" name="Content Placeholder 6">
            <a:extLst>
              <a:ext uri="{FF2B5EF4-FFF2-40B4-BE49-F238E27FC236}">
                <a16:creationId xmlns:a16="http://schemas.microsoft.com/office/drawing/2014/main" id="{4156A54A-776A-4A1D-997C-BC68BF67D555}"/>
              </a:ext>
            </a:extLst>
          </p:cNvPr>
          <p:cNvPicPr>
            <a:picLocks noGrp="1" noChangeAspect="1"/>
          </p:cNvPicPr>
          <p:nvPr>
            <p:ph idx="1"/>
          </p:nvPr>
        </p:nvPicPr>
        <p:blipFill rotWithShape="1">
          <a:blip r:embed="rId3"/>
          <a:srcRect l="678" r="1032" b="1627"/>
          <a:stretch/>
        </p:blipFill>
        <p:spPr>
          <a:xfrm>
            <a:off x="6997699" y="1586806"/>
            <a:ext cx="4870451" cy="4852094"/>
          </a:xfr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118C006-24AF-43C3-9D83-7ED9AE325FFC}"/>
              </a:ext>
            </a:extLst>
          </p:cNvPr>
          <p:cNvPicPr>
            <a:picLocks noChangeAspect="1"/>
          </p:cNvPicPr>
          <p:nvPr/>
        </p:nvPicPr>
        <p:blipFill rotWithShape="1">
          <a:blip r:embed="rId4"/>
          <a:srcRect l="760" t="4290" r="1885" b="1049"/>
          <a:stretch/>
        </p:blipFill>
        <p:spPr>
          <a:xfrm>
            <a:off x="585341" y="1586806"/>
            <a:ext cx="6193210" cy="3937379"/>
          </a:xfrm>
          <a:prstGeom prst="rect">
            <a:avLst/>
          </a:prstGeom>
          <a:ln>
            <a:no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548C841A-68F4-44D9-A310-6EFD1726114C}"/>
              </a:ext>
            </a:extLst>
          </p:cNvPr>
          <p:cNvSpPr/>
          <p:nvPr/>
        </p:nvSpPr>
        <p:spPr>
          <a:xfrm>
            <a:off x="6902450" y="4610100"/>
            <a:ext cx="2971800" cy="495300"/>
          </a:xfrm>
          <a:custGeom>
            <a:avLst/>
            <a:gdLst>
              <a:gd name="connsiteX0" fmla="*/ 0 w 4267200"/>
              <a:gd name="connsiteY0" fmla="*/ 340677 h 681354"/>
              <a:gd name="connsiteX1" fmla="*/ 2133600 w 4267200"/>
              <a:gd name="connsiteY1" fmla="*/ 0 h 681354"/>
              <a:gd name="connsiteX2" fmla="*/ 4267200 w 4267200"/>
              <a:gd name="connsiteY2" fmla="*/ 340677 h 681354"/>
              <a:gd name="connsiteX3" fmla="*/ 2133600 w 4267200"/>
              <a:gd name="connsiteY3" fmla="*/ 681354 h 681354"/>
              <a:gd name="connsiteX4" fmla="*/ 0 w 4267200"/>
              <a:gd name="connsiteY4" fmla="*/ 340677 h 681354"/>
              <a:gd name="connsiteX0" fmla="*/ 0 w 4267200"/>
              <a:gd name="connsiteY0" fmla="*/ 340677 h 686795"/>
              <a:gd name="connsiteX1" fmla="*/ 2133600 w 4267200"/>
              <a:gd name="connsiteY1" fmla="*/ 0 h 686795"/>
              <a:gd name="connsiteX2" fmla="*/ 4267200 w 4267200"/>
              <a:gd name="connsiteY2" fmla="*/ 340677 h 686795"/>
              <a:gd name="connsiteX3" fmla="*/ 2133600 w 4267200"/>
              <a:gd name="connsiteY3" fmla="*/ 681354 h 686795"/>
              <a:gd name="connsiteX4" fmla="*/ 0 w 4267200"/>
              <a:gd name="connsiteY4" fmla="*/ 340677 h 686795"/>
              <a:gd name="connsiteX0" fmla="*/ 0 w 4267200"/>
              <a:gd name="connsiteY0" fmla="*/ 341343 h 687461"/>
              <a:gd name="connsiteX1" fmla="*/ 2133600 w 4267200"/>
              <a:gd name="connsiteY1" fmla="*/ 666 h 687461"/>
              <a:gd name="connsiteX2" fmla="*/ 4267200 w 4267200"/>
              <a:gd name="connsiteY2" fmla="*/ 341343 h 687461"/>
              <a:gd name="connsiteX3" fmla="*/ 2133600 w 4267200"/>
              <a:gd name="connsiteY3" fmla="*/ 682020 h 687461"/>
              <a:gd name="connsiteX4" fmla="*/ 0 w 4267200"/>
              <a:gd name="connsiteY4" fmla="*/ 341343 h 687461"/>
              <a:gd name="connsiteX0" fmla="*/ 31 w 4267231"/>
              <a:gd name="connsiteY0" fmla="*/ 341343 h 687461"/>
              <a:gd name="connsiteX1" fmla="*/ 2133631 w 4267231"/>
              <a:gd name="connsiteY1" fmla="*/ 666 h 687461"/>
              <a:gd name="connsiteX2" fmla="*/ 4267231 w 4267231"/>
              <a:gd name="connsiteY2" fmla="*/ 341343 h 687461"/>
              <a:gd name="connsiteX3" fmla="*/ 2133631 w 4267231"/>
              <a:gd name="connsiteY3" fmla="*/ 682020 h 687461"/>
              <a:gd name="connsiteX4" fmla="*/ 31 w 4267231"/>
              <a:gd name="connsiteY4" fmla="*/ 341343 h 687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31" h="687461">
                <a:moveTo>
                  <a:pt x="31" y="341343"/>
                </a:moveTo>
                <a:cubicBezTo>
                  <a:pt x="-6319" y="-18258"/>
                  <a:pt x="955276" y="666"/>
                  <a:pt x="2133631" y="666"/>
                </a:cubicBezTo>
                <a:cubicBezTo>
                  <a:pt x="3311986" y="666"/>
                  <a:pt x="4260881" y="-30958"/>
                  <a:pt x="4267231" y="341343"/>
                </a:cubicBezTo>
                <a:cubicBezTo>
                  <a:pt x="4254531" y="758094"/>
                  <a:pt x="3311986" y="682020"/>
                  <a:pt x="2133631" y="682020"/>
                </a:cubicBezTo>
                <a:cubicBezTo>
                  <a:pt x="955276" y="682020"/>
                  <a:pt x="6381" y="700944"/>
                  <a:pt x="31" y="341343"/>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98010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D91E-08B0-4447-92FF-0BEB57967642}"/>
              </a:ext>
            </a:extLst>
          </p:cNvPr>
          <p:cNvSpPr>
            <a:spLocks noGrp="1"/>
          </p:cNvSpPr>
          <p:nvPr>
            <p:ph type="title"/>
          </p:nvPr>
        </p:nvSpPr>
        <p:spPr>
          <a:xfrm>
            <a:off x="4042417" y="684011"/>
            <a:ext cx="7429254" cy="618413"/>
          </a:xfrm>
        </p:spPr>
        <p:txBody>
          <a:bodyPr>
            <a:normAutofit/>
          </a:bodyPr>
          <a:lstStyle/>
          <a:p>
            <a:pPr algn="r" rtl="1"/>
            <a:r>
              <a:rPr lang="ar-MA" dirty="0"/>
              <a:t>أنظمة رضا المرضى</a:t>
            </a:r>
            <a:endParaRPr lang="fr-FR" dirty="0"/>
          </a:p>
        </p:txBody>
      </p:sp>
      <p:sp>
        <p:nvSpPr>
          <p:cNvPr id="3" name="Content Placeholder 2">
            <a:extLst>
              <a:ext uri="{FF2B5EF4-FFF2-40B4-BE49-F238E27FC236}">
                <a16:creationId xmlns:a16="http://schemas.microsoft.com/office/drawing/2014/main" id="{C7095DF0-AD4F-4029-B2BD-C1CCA27B9505}"/>
              </a:ext>
            </a:extLst>
          </p:cNvPr>
          <p:cNvSpPr>
            <a:spLocks noGrp="1"/>
          </p:cNvSpPr>
          <p:nvPr>
            <p:ph idx="1"/>
          </p:nvPr>
        </p:nvSpPr>
        <p:spPr>
          <a:xfrm>
            <a:off x="8159902" y="1596418"/>
            <a:ext cx="3311769" cy="3880430"/>
          </a:xfrm>
        </p:spPr>
        <p:txBody>
          <a:bodyPr/>
          <a:lstStyle/>
          <a:p>
            <a:pPr marL="0" indent="0" algn="r" rtl="1">
              <a:buNone/>
            </a:pPr>
            <a:r>
              <a:rPr lang="ar-MA" dirty="0"/>
              <a:t>يمكن استخدام </a:t>
            </a:r>
            <a:r>
              <a:rPr lang="en-US" dirty="0"/>
              <a:t>LINK</a:t>
            </a:r>
            <a:r>
              <a:rPr lang="ar-MA" dirty="0"/>
              <a:t> أو استبيانات رضا المرضى الأخرى لجمع الشكاوى، لا سيما الأحداث السلبية.</a:t>
            </a:r>
            <a:endParaRPr lang="fr-FR" dirty="0"/>
          </a:p>
        </p:txBody>
      </p:sp>
      <p:pic>
        <p:nvPicPr>
          <p:cNvPr id="7" name="Screen Recording 10">
            <a:hlinkClick r:id="" action="ppaction://media"/>
            <a:extLst>
              <a:ext uri="{FF2B5EF4-FFF2-40B4-BE49-F238E27FC236}">
                <a16:creationId xmlns:a16="http://schemas.microsoft.com/office/drawing/2014/main" id="{056EDEC2-BE26-480C-92AD-B61DB9D4D7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7790" y="993218"/>
            <a:ext cx="7429254" cy="5043906"/>
          </a:xfrm>
          <a:prstGeom prst="rect">
            <a:avLst/>
          </a:prstGeom>
        </p:spPr>
      </p:pic>
    </p:spTree>
    <p:extLst>
      <p:ext uri="{BB962C8B-B14F-4D97-AF65-F5344CB8AC3E}">
        <p14:creationId xmlns:p14="http://schemas.microsoft.com/office/powerpoint/2010/main" val="42702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787D-5251-4EEB-9179-6F1E7B438A51}"/>
              </a:ext>
            </a:extLst>
          </p:cNvPr>
          <p:cNvSpPr>
            <a:spLocks noGrp="1"/>
          </p:cNvSpPr>
          <p:nvPr>
            <p:ph type="title"/>
          </p:nvPr>
        </p:nvSpPr>
        <p:spPr>
          <a:xfrm>
            <a:off x="1002680" y="127242"/>
            <a:ext cx="10515600" cy="800039"/>
          </a:xfrm>
        </p:spPr>
        <p:txBody>
          <a:bodyPr anchor="b">
            <a:normAutofit/>
          </a:bodyPr>
          <a:lstStyle/>
          <a:p>
            <a:pPr algn="r" rtl="1"/>
            <a:r>
              <a:rPr lang="ar-MA" dirty="0"/>
              <a:t>تحسين الموقع من خلال نظام الرصد 4.1 (</a:t>
            </a:r>
            <a:r>
              <a:rPr lang="fr-FR" dirty="0"/>
              <a:t>SIMS 4.1</a:t>
            </a:r>
            <a:r>
              <a:rPr lang="ar-MA" dirty="0"/>
              <a:t>)</a:t>
            </a:r>
            <a:endParaRPr lang="fr-FR" dirty="0"/>
          </a:p>
        </p:txBody>
      </p:sp>
      <p:sp>
        <p:nvSpPr>
          <p:cNvPr id="3" name="Content Placeholder 2">
            <a:extLst>
              <a:ext uri="{FF2B5EF4-FFF2-40B4-BE49-F238E27FC236}">
                <a16:creationId xmlns:a16="http://schemas.microsoft.com/office/drawing/2014/main" id="{BA339F5F-E6A7-4C86-B7B2-89A2ACA19B4D}"/>
              </a:ext>
            </a:extLst>
          </p:cNvPr>
          <p:cNvSpPr>
            <a:spLocks noGrp="1"/>
          </p:cNvSpPr>
          <p:nvPr>
            <p:ph idx="1"/>
          </p:nvPr>
        </p:nvSpPr>
        <p:spPr>
          <a:xfrm>
            <a:off x="6096000" y="997973"/>
            <a:ext cx="5587393" cy="4932746"/>
          </a:xfrm>
        </p:spPr>
        <p:txBody>
          <a:bodyPr>
            <a:normAutofit/>
          </a:bodyPr>
          <a:lstStyle/>
          <a:p>
            <a:pPr lvl="0" algn="r" rtl="1"/>
            <a:r>
              <a:rPr lang="ar-MA" dirty="0"/>
              <a:t>سيتضمن نظام تحسين الموقع من خلال الرصد الجديد </a:t>
            </a:r>
            <a:r>
              <a:rPr lang="fr-FR" dirty="0"/>
              <a:t>SIMS</a:t>
            </a:r>
            <a:r>
              <a:rPr lang="ar-MA" dirty="0"/>
              <a:t>، وحدات تساعد المرافق على تتبع امتثالها لإرشادات اختبار مؤشر بيبفار</a:t>
            </a:r>
            <a:endParaRPr lang="fr-FR" dirty="0"/>
          </a:p>
          <a:p>
            <a:pPr lvl="0" algn="r" rtl="1"/>
            <a:r>
              <a:rPr lang="ar-MA" dirty="0"/>
              <a:t>هناك أربعة عناصر أساسية جديدة (</a:t>
            </a:r>
            <a:r>
              <a:rPr lang="fr-FR" dirty="0" err="1"/>
              <a:t>CEEs</a:t>
            </a:r>
            <a:r>
              <a:rPr lang="ar-MA" dirty="0"/>
              <a:t>) في </a:t>
            </a:r>
            <a:r>
              <a:rPr lang="fr-FR" dirty="0"/>
              <a:t>SIMS 4.1</a:t>
            </a:r>
          </a:p>
          <a:p>
            <a:pPr marL="577850" lvl="1" indent="0" algn="r" rtl="1">
              <a:buNone/>
            </a:pPr>
            <a:r>
              <a:rPr lang="ar-MA" dirty="0"/>
              <a:t>التدريب على اختبار المؤشر والإشراف الداعم</a:t>
            </a:r>
            <a:endParaRPr lang="fr-FR" dirty="0"/>
          </a:p>
          <a:p>
            <a:pPr marL="577850" lvl="1" indent="0" algn="r" rtl="1">
              <a:buNone/>
            </a:pPr>
            <a:r>
              <a:rPr lang="ar-MA" dirty="0"/>
              <a:t>رصد الأحداث السلبية من اختبار المؤشر</a:t>
            </a:r>
            <a:endParaRPr lang="fr-FR" dirty="0"/>
          </a:p>
          <a:p>
            <a:pPr marL="577850" lvl="1" indent="0" algn="r" rtl="1">
              <a:buNone/>
            </a:pPr>
            <a:r>
              <a:rPr lang="ar-MA" dirty="0"/>
              <a:t>معالجة بيانات اختبار المؤشر وتخزينها بشكل آمن </a:t>
            </a:r>
            <a:endParaRPr lang="fr-FR" dirty="0"/>
          </a:p>
          <a:p>
            <a:pPr marL="577850" lvl="1" indent="0" algn="r" rtl="1">
              <a:buNone/>
            </a:pPr>
            <a:r>
              <a:rPr lang="ar-MA" dirty="0"/>
              <a:t>تقييم مخاطر عنف الشريك الحميم وتقديم الدعم</a:t>
            </a:r>
            <a:endParaRPr lang="en-US" sz="1800" dirty="0"/>
          </a:p>
        </p:txBody>
      </p:sp>
      <p:pic>
        <p:nvPicPr>
          <p:cNvPr id="5" name="Picture 4" descr="Table&#10;&#10;Description automatically generated">
            <a:extLst>
              <a:ext uri="{FF2B5EF4-FFF2-40B4-BE49-F238E27FC236}">
                <a16:creationId xmlns:a16="http://schemas.microsoft.com/office/drawing/2014/main" id="{D09FBC71-52C6-4C36-86F6-1E4A3F0BF709}"/>
              </a:ext>
            </a:extLst>
          </p:cNvPr>
          <p:cNvPicPr>
            <a:picLocks noChangeAspect="1"/>
          </p:cNvPicPr>
          <p:nvPr/>
        </p:nvPicPr>
        <p:blipFill>
          <a:blip r:embed="rId3"/>
          <a:stretch>
            <a:fillRect/>
          </a:stretch>
        </p:blipFill>
        <p:spPr>
          <a:xfrm>
            <a:off x="861399" y="1240096"/>
            <a:ext cx="4495831" cy="517358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9" name="Arrow: Right 8">
            <a:extLst>
              <a:ext uri="{FF2B5EF4-FFF2-40B4-BE49-F238E27FC236}">
                <a16:creationId xmlns:a16="http://schemas.microsoft.com/office/drawing/2014/main" id="{C53EAA5E-6559-4D75-9AE4-E5D05E84638A}"/>
              </a:ext>
            </a:extLst>
          </p:cNvPr>
          <p:cNvSpPr/>
          <p:nvPr/>
        </p:nvSpPr>
        <p:spPr>
          <a:xfrm flipH="1" flipV="1">
            <a:off x="11084968" y="3826886"/>
            <a:ext cx="209380" cy="21517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573A797-98B7-417F-BEA2-7CF2FE008B77}"/>
              </a:ext>
            </a:extLst>
          </p:cNvPr>
          <p:cNvSpPr/>
          <p:nvPr/>
        </p:nvSpPr>
        <p:spPr>
          <a:xfrm flipH="1" flipV="1">
            <a:off x="11084968" y="4237516"/>
            <a:ext cx="209380" cy="21517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69CEC0C-D818-4D68-967A-C5178B64A498}"/>
              </a:ext>
            </a:extLst>
          </p:cNvPr>
          <p:cNvSpPr/>
          <p:nvPr/>
        </p:nvSpPr>
        <p:spPr>
          <a:xfrm flipH="1" flipV="1">
            <a:off x="11084968" y="4648146"/>
            <a:ext cx="209380" cy="21517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189B2A7E-4B72-45A8-90F7-C2BA18016A35}"/>
              </a:ext>
            </a:extLst>
          </p:cNvPr>
          <p:cNvSpPr/>
          <p:nvPr/>
        </p:nvSpPr>
        <p:spPr>
          <a:xfrm flipH="1" flipV="1">
            <a:off x="11084968" y="5058777"/>
            <a:ext cx="209380" cy="21517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0606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D93577B-BF51-4D03-A63A-029B01F8E71B}"/>
              </a:ext>
            </a:extLst>
          </p:cNvPr>
          <p:cNvSpPr>
            <a:spLocks noGrp="1"/>
          </p:cNvSpPr>
          <p:nvPr>
            <p:ph type="pic" sz="quarter" idx="10"/>
          </p:nvPr>
        </p:nvSpPr>
        <p:spPr/>
      </p:sp>
      <p:sp>
        <p:nvSpPr>
          <p:cNvPr id="4" name="Title 3">
            <a:extLst>
              <a:ext uri="{FF2B5EF4-FFF2-40B4-BE49-F238E27FC236}">
                <a16:creationId xmlns:a16="http://schemas.microsoft.com/office/drawing/2014/main" id="{127E1887-7941-42C6-938D-33EBAD8EC316}"/>
              </a:ext>
            </a:extLst>
          </p:cNvPr>
          <p:cNvSpPr>
            <a:spLocks noGrp="1"/>
          </p:cNvSpPr>
          <p:nvPr>
            <p:ph type="title"/>
          </p:nvPr>
        </p:nvSpPr>
        <p:spPr>
          <a:xfrm>
            <a:off x="873602" y="4764508"/>
            <a:ext cx="10183419" cy="1325563"/>
          </a:xfrm>
        </p:spPr>
        <p:txBody>
          <a:bodyPr>
            <a:normAutofit/>
          </a:bodyPr>
          <a:lstStyle/>
          <a:p>
            <a:pPr algn="r"/>
            <a:r>
              <a:rPr lang="ar-MA" b="1" dirty="0"/>
              <a:t>التفكير فيما تعلمناه وكيفية دمجه في عملنا</a:t>
            </a:r>
            <a:br>
              <a:rPr lang="en-US" dirty="0"/>
            </a:br>
            <a:endParaRPr lang="en-US" dirty="0"/>
          </a:p>
        </p:txBody>
      </p:sp>
    </p:spTree>
    <p:extLst>
      <p:ext uri="{BB962C8B-B14F-4D97-AF65-F5344CB8AC3E}">
        <p14:creationId xmlns:p14="http://schemas.microsoft.com/office/powerpoint/2010/main" val="42429960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1984-3837-4C50-861B-42AE44ADA263}"/>
              </a:ext>
            </a:extLst>
          </p:cNvPr>
          <p:cNvSpPr>
            <a:spLocks noGrp="1"/>
          </p:cNvSpPr>
          <p:nvPr>
            <p:ph type="title"/>
          </p:nvPr>
        </p:nvSpPr>
        <p:spPr>
          <a:xfrm>
            <a:off x="2843463" y="416861"/>
            <a:ext cx="8543925" cy="800039"/>
          </a:xfrm>
        </p:spPr>
        <p:txBody>
          <a:bodyPr/>
          <a:lstStyle/>
          <a:p>
            <a:pPr algn="r" rtl="1"/>
            <a:r>
              <a:rPr lang="ar-MA" dirty="0"/>
              <a:t>أهداف الجلسة</a:t>
            </a:r>
            <a:endParaRPr lang="fr-FR" dirty="0"/>
          </a:p>
        </p:txBody>
      </p:sp>
      <p:sp>
        <p:nvSpPr>
          <p:cNvPr id="3" name="Text Placeholder 2">
            <a:extLst>
              <a:ext uri="{FF2B5EF4-FFF2-40B4-BE49-F238E27FC236}">
                <a16:creationId xmlns:a16="http://schemas.microsoft.com/office/drawing/2014/main" id="{FF9D53B6-7996-407F-BC31-041B4EED0FAB}"/>
              </a:ext>
            </a:extLst>
          </p:cNvPr>
          <p:cNvSpPr>
            <a:spLocks noGrp="1"/>
          </p:cNvSpPr>
          <p:nvPr>
            <p:ph idx="1"/>
          </p:nvPr>
        </p:nvSpPr>
        <p:spPr>
          <a:xfrm>
            <a:off x="2843464" y="1508393"/>
            <a:ext cx="8543925" cy="4932746"/>
          </a:xfrm>
        </p:spPr>
        <p:txBody>
          <a:bodyPr/>
          <a:lstStyle/>
          <a:p>
            <a:pPr lvl="0" algn="r" rtl="1"/>
            <a:r>
              <a:rPr lang="ar-MA" dirty="0"/>
              <a:t>تحديد</a:t>
            </a:r>
            <a:r>
              <a:rPr lang="ar-LB" dirty="0"/>
              <a:t> </a:t>
            </a:r>
            <a:r>
              <a:rPr lang="ar-MA" dirty="0"/>
              <a:t>"طلبات" من العاملين في مجال الرعاية الصحية محددة ومناقشتها للمضي قدمًا ووصف الدعم المتاح لهم.</a:t>
            </a:r>
            <a:endParaRPr lang="fr-FR" dirty="0"/>
          </a:p>
          <a:p>
            <a:pPr algn="r" rtl="1"/>
            <a:r>
              <a:rPr lang="ar-MA" dirty="0"/>
              <a:t>التخطيط لبدء هذا التدريب في السياق الخاص.</a:t>
            </a:r>
            <a:endParaRPr lang="en-US" dirty="0"/>
          </a:p>
        </p:txBody>
      </p:sp>
    </p:spTree>
    <p:extLst>
      <p:ext uri="{BB962C8B-B14F-4D97-AF65-F5344CB8AC3E}">
        <p14:creationId xmlns:p14="http://schemas.microsoft.com/office/powerpoint/2010/main" val="24362272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66E5-D638-48EB-A826-64EADEED1D27}"/>
              </a:ext>
            </a:extLst>
          </p:cNvPr>
          <p:cNvSpPr>
            <a:spLocks noGrp="1"/>
          </p:cNvSpPr>
          <p:nvPr>
            <p:ph type="title"/>
          </p:nvPr>
        </p:nvSpPr>
        <p:spPr>
          <a:xfrm>
            <a:off x="1286435" y="564431"/>
            <a:ext cx="10295965" cy="800039"/>
          </a:xfrm>
        </p:spPr>
        <p:txBody>
          <a:bodyPr>
            <a:noAutofit/>
          </a:bodyPr>
          <a:lstStyle/>
          <a:p>
            <a:pPr algn="r" rtl="1"/>
            <a:r>
              <a:rPr lang="ar-MA" dirty="0">
                <a:solidFill>
                  <a:srgbClr val="00B050"/>
                </a:solidFill>
              </a:rPr>
              <a:t>ما المطلوب من كل واحد منكم (الحاضرين في تدريب المدربين)</a:t>
            </a:r>
            <a:endParaRPr lang="fr-FR" dirty="0">
              <a:solidFill>
                <a:srgbClr val="00B050"/>
              </a:solidFill>
            </a:endParaRPr>
          </a:p>
        </p:txBody>
      </p:sp>
      <p:sp>
        <p:nvSpPr>
          <p:cNvPr id="3" name="Text Placeholder 2">
            <a:extLst>
              <a:ext uri="{FF2B5EF4-FFF2-40B4-BE49-F238E27FC236}">
                <a16:creationId xmlns:a16="http://schemas.microsoft.com/office/drawing/2014/main" id="{F718E32F-F1E1-44F5-87B4-D657FA6A3F49}"/>
              </a:ext>
            </a:extLst>
          </p:cNvPr>
          <p:cNvSpPr>
            <a:spLocks noGrp="1"/>
          </p:cNvSpPr>
          <p:nvPr>
            <p:ph idx="1"/>
          </p:nvPr>
        </p:nvSpPr>
        <p:spPr>
          <a:xfrm>
            <a:off x="838199" y="1636730"/>
            <a:ext cx="10744201" cy="4932746"/>
          </a:xfrm>
        </p:spPr>
        <p:txBody>
          <a:bodyPr/>
          <a:lstStyle/>
          <a:p>
            <a:pPr marL="514350" lvl="0" indent="-514350" algn="r" rtl="1">
              <a:buFont typeface="+mj-lt"/>
              <a:buAutoNum type="arabicPeriod"/>
            </a:pPr>
            <a:r>
              <a:rPr lang="ar-MA" dirty="0"/>
              <a:t>قم بتكييف هذا التدريب حسب سياقك</a:t>
            </a:r>
            <a:endParaRPr lang="fr-FR" dirty="0"/>
          </a:p>
          <a:p>
            <a:pPr lvl="1" algn="r" rtl="1">
              <a:buFont typeface="Wingdings" panose="05000000000000000000" pitchFamily="2" charset="2"/>
              <a:buChar char="§"/>
            </a:pPr>
            <a:r>
              <a:rPr lang="ar-LB" dirty="0"/>
              <a:t>	</a:t>
            </a:r>
            <a:r>
              <a:rPr lang="ar-MA" dirty="0"/>
              <a:t>استعرض ما تم تغطيته وقم باتخاذ قرارات بشأن برنامجك. قم بتغيير النص الأخضر واحذف الشفافات حسب الاقتضاء.</a:t>
            </a:r>
            <a:endParaRPr lang="fr-FR" dirty="0"/>
          </a:p>
          <a:p>
            <a:pPr marL="514350" lvl="0" indent="-514350" algn="r" rtl="1">
              <a:buFont typeface="+mj-lt"/>
              <a:buAutoNum type="arabicPeriod"/>
            </a:pPr>
            <a:r>
              <a:rPr lang="ar-MA" dirty="0"/>
              <a:t>اشرح ما تعلمته من خلال النتيجة في الاختبار البعدي ومن خلال الاستخدام الملحوظ لمهارات </a:t>
            </a:r>
            <a:r>
              <a:rPr lang="en-US" dirty="0"/>
              <a:t>LIVES</a:t>
            </a:r>
            <a:endParaRPr lang="fr-FR" dirty="0"/>
          </a:p>
          <a:p>
            <a:pPr lvl="1" algn="r" rtl="1">
              <a:buFont typeface="Wingdings" panose="05000000000000000000" pitchFamily="2" charset="2"/>
              <a:buChar char="§"/>
            </a:pPr>
            <a:r>
              <a:rPr lang="ar-LB" dirty="0"/>
              <a:t>	</a:t>
            </a:r>
            <a:r>
              <a:rPr lang="ar-MA" dirty="0">
                <a:solidFill>
                  <a:srgbClr val="00B050"/>
                </a:solidFill>
              </a:rPr>
              <a:t>بالنسبة لموظفي </a:t>
            </a:r>
            <a:r>
              <a:rPr lang="en-US" dirty="0" err="1">
                <a:solidFill>
                  <a:srgbClr val="00B050"/>
                </a:solidFill>
              </a:rPr>
              <a:t>EpiC</a:t>
            </a:r>
            <a:r>
              <a:rPr lang="ar-MA" dirty="0">
                <a:solidFill>
                  <a:srgbClr val="00B050"/>
                </a:solidFill>
              </a:rPr>
              <a:t>، أرسل مقطع فيديو لنفسك وأنت تستخدم مهارات </a:t>
            </a:r>
            <a:r>
              <a:rPr lang="en-US" dirty="0">
                <a:solidFill>
                  <a:srgbClr val="00B050"/>
                </a:solidFill>
              </a:rPr>
              <a:t>LIVES</a:t>
            </a:r>
            <a:r>
              <a:rPr lang="ar-MA" dirty="0">
                <a:solidFill>
                  <a:srgbClr val="00B050"/>
                </a:solidFill>
              </a:rPr>
              <a:t> في لعب الأدوار (وليس مع عميل حقيقي) إلى </a:t>
            </a:r>
            <a:r>
              <a:rPr lang="en-US" dirty="0">
                <a:solidFill>
                  <a:srgbClr val="00B050"/>
                </a:solidFill>
              </a:rPr>
              <a:t>XXXXX</a:t>
            </a:r>
            <a:r>
              <a:rPr lang="ar-MA" dirty="0">
                <a:solidFill>
                  <a:srgbClr val="00B050"/>
                </a:solidFill>
              </a:rPr>
              <a:t> بواسطة </a:t>
            </a:r>
            <a:r>
              <a:rPr lang="en-US" dirty="0">
                <a:solidFill>
                  <a:srgbClr val="00B050"/>
                </a:solidFill>
              </a:rPr>
              <a:t>XXXXXX</a:t>
            </a:r>
            <a:endParaRPr lang="fr-FR" dirty="0">
              <a:solidFill>
                <a:srgbClr val="00B050"/>
              </a:solidFill>
            </a:endParaRPr>
          </a:p>
          <a:p>
            <a:pPr lvl="1" algn="r" rtl="1">
              <a:buFont typeface="Wingdings" panose="05000000000000000000" pitchFamily="2" charset="2"/>
              <a:buChar char="§"/>
            </a:pPr>
            <a:r>
              <a:rPr lang="ar-LB" dirty="0"/>
              <a:t>	</a:t>
            </a:r>
            <a:r>
              <a:rPr lang="ar-MA" dirty="0"/>
              <a:t>تلقي تعليقات ورسالة بريد إلكتروني لإعلامك بأنك جاهز للقيام بدور الميسر</a:t>
            </a:r>
            <a:endParaRPr lang="fr-FR" dirty="0"/>
          </a:p>
          <a:p>
            <a:pPr marL="514350" indent="-514350" algn="r" rtl="1">
              <a:buFont typeface="+mj-lt"/>
              <a:buAutoNum type="arabicPeriod"/>
            </a:pPr>
            <a:r>
              <a:rPr lang="ar-MA" dirty="0"/>
              <a:t>قم بتنفيذ التدريب المناسب للعاملين في الرعاية الصحية في مشروعك</a:t>
            </a:r>
            <a:endParaRPr lang="en-US" dirty="0"/>
          </a:p>
        </p:txBody>
      </p:sp>
    </p:spTree>
    <p:extLst>
      <p:ext uri="{BB962C8B-B14F-4D97-AF65-F5344CB8AC3E}">
        <p14:creationId xmlns:p14="http://schemas.microsoft.com/office/powerpoint/2010/main" val="60232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4666-0C9D-46C6-ADCF-0F54579F616C}"/>
              </a:ext>
            </a:extLst>
          </p:cNvPr>
          <p:cNvSpPr>
            <a:spLocks noGrp="1"/>
          </p:cNvSpPr>
          <p:nvPr>
            <p:ph type="title"/>
          </p:nvPr>
        </p:nvSpPr>
        <p:spPr>
          <a:xfrm>
            <a:off x="838200" y="115275"/>
            <a:ext cx="10515600" cy="1088813"/>
          </a:xfrm>
        </p:spPr>
        <p:txBody>
          <a:bodyPr>
            <a:normAutofit/>
          </a:bodyPr>
          <a:lstStyle/>
          <a:p>
            <a:pPr algn="r" rtl="1"/>
            <a:r>
              <a:rPr lang="ar-MA" dirty="0"/>
              <a:t>ما الذي يجعل تقاسم المعلومات أمرًا سهلاً، وماذا نتعلم من هذا الأمر؟</a:t>
            </a:r>
            <a:endParaRPr lang="fr-FR" dirty="0"/>
          </a:p>
        </p:txBody>
      </p:sp>
      <p:graphicFrame>
        <p:nvGraphicFramePr>
          <p:cNvPr id="6" name="Table 6">
            <a:extLst>
              <a:ext uri="{FF2B5EF4-FFF2-40B4-BE49-F238E27FC236}">
                <a16:creationId xmlns:a16="http://schemas.microsoft.com/office/drawing/2014/main" id="{EBDE89D7-4714-47E1-96BF-73ABB8C2D827}"/>
              </a:ext>
            </a:extLst>
          </p:cNvPr>
          <p:cNvGraphicFramePr>
            <a:graphicFrameLocks noGrp="1"/>
          </p:cNvGraphicFramePr>
          <p:nvPr>
            <p:ph idx="1"/>
            <p:extLst>
              <p:ext uri="{D42A27DB-BD31-4B8C-83A1-F6EECF244321}">
                <p14:modId xmlns:p14="http://schemas.microsoft.com/office/powerpoint/2010/main" val="3479989918"/>
              </p:ext>
            </p:extLst>
          </p:nvPr>
        </p:nvGraphicFramePr>
        <p:xfrm>
          <a:off x="838200" y="1389063"/>
          <a:ext cx="10515600" cy="4416532"/>
        </p:xfrm>
        <a:graphic>
          <a:graphicData uri="http://schemas.openxmlformats.org/drawingml/2006/table">
            <a:tbl>
              <a:tblPr firstRow="1" bandRow="1">
                <a:tableStyleId>{5C22544A-7EE6-4342-B048-85BDC9FD1C3A}</a:tableStyleId>
              </a:tblPr>
              <a:tblGrid>
                <a:gridCol w="5603240">
                  <a:extLst>
                    <a:ext uri="{9D8B030D-6E8A-4147-A177-3AD203B41FA5}">
                      <a16:colId xmlns:a16="http://schemas.microsoft.com/office/drawing/2014/main" val="2747842862"/>
                    </a:ext>
                  </a:extLst>
                </a:gridCol>
                <a:gridCol w="4912360">
                  <a:extLst>
                    <a:ext uri="{9D8B030D-6E8A-4147-A177-3AD203B41FA5}">
                      <a16:colId xmlns:a16="http://schemas.microsoft.com/office/drawing/2014/main" val="2822205228"/>
                    </a:ext>
                  </a:extLst>
                </a:gridCol>
              </a:tblGrid>
              <a:tr h="443878">
                <a:tc>
                  <a:txBody>
                    <a:bodyPr/>
                    <a:lstStyle/>
                    <a:p>
                      <a:pPr algn="r"/>
                      <a:r>
                        <a:rPr lang="ar-MA" sz="1800" b="1" kern="1200" dirty="0">
                          <a:solidFill>
                            <a:schemeClr val="lt1"/>
                          </a:solidFill>
                          <a:effectLst/>
                          <a:latin typeface="+mn-lt"/>
                          <a:ea typeface="+mn-ea"/>
                          <a:cs typeface="+mn-cs"/>
                        </a:rPr>
                        <a:t>ما الذي يجعل المشاركة أسهل؟</a:t>
                      </a:r>
                      <a:endParaRPr lang="en-US" sz="2000" dirty="0"/>
                    </a:p>
                  </a:txBody>
                  <a:tcPr marL="182880" marR="182880" anchor="ctr"/>
                </a:tc>
                <a:tc>
                  <a:txBody>
                    <a:bodyPr/>
                    <a:lstStyle/>
                    <a:p>
                      <a:pPr algn="r"/>
                      <a:r>
                        <a:rPr lang="ar-MA" sz="1800" b="1" kern="1200" dirty="0">
                          <a:solidFill>
                            <a:schemeClr val="lt1"/>
                          </a:solidFill>
                          <a:effectLst/>
                          <a:latin typeface="+mn-lt"/>
                          <a:ea typeface="+mn-ea"/>
                          <a:cs typeface="+mn-cs"/>
                        </a:rPr>
                        <a:t>لذلك يجب علينا قدر الإمكان ...</a:t>
                      </a:r>
                      <a:endParaRPr lang="en-US" sz="2000" dirty="0"/>
                    </a:p>
                  </a:txBody>
                  <a:tcPr marL="182880" marR="182880" anchor="ctr"/>
                </a:tc>
                <a:extLst>
                  <a:ext uri="{0D108BD9-81ED-4DB2-BD59-A6C34878D82A}">
                    <a16:rowId xmlns:a16="http://schemas.microsoft.com/office/drawing/2014/main" val="178881221"/>
                  </a:ext>
                </a:extLst>
              </a:tr>
              <a:tr h="1273474">
                <a:tc>
                  <a:txBody>
                    <a:bodyPr/>
                    <a:lstStyle/>
                    <a:p>
                      <a:pPr algn="r"/>
                      <a:r>
                        <a:rPr lang="ar-MA" sz="1800" kern="1200" dirty="0">
                          <a:solidFill>
                            <a:schemeClr val="dk1"/>
                          </a:solidFill>
                          <a:effectLst/>
                          <a:latin typeface="+mn-lt"/>
                          <a:ea typeface="+mn-ea"/>
                          <a:cs typeface="+mn-cs"/>
                        </a:rPr>
                        <a:t>خصائص مقدم الخدمة: يتحدث بلطف مع العميل، ويحترم السرية بوضوح، ولا يصدر أحكامًا، ويظهر اهتمامًا برفاهية العميل، ويجعله يشعر بالأمان</a:t>
                      </a:r>
                      <a:endParaRPr lang="en-US" dirty="0"/>
                    </a:p>
                  </a:txBody>
                  <a:tcPr marL="182880" marR="182880"/>
                </a:tc>
                <a:tc>
                  <a:txBody>
                    <a:bodyPr/>
                    <a:lstStyle/>
                    <a:p>
                      <a:pPr rtl="1"/>
                      <a:r>
                        <a:rPr lang="ar-MA" sz="1800" kern="1200" dirty="0">
                          <a:solidFill>
                            <a:schemeClr val="dk1"/>
                          </a:solidFill>
                          <a:effectLst/>
                          <a:latin typeface="+mn-lt"/>
                          <a:ea typeface="+mn-ea"/>
                          <a:cs typeface="+mn-cs"/>
                        </a:rPr>
                        <a:t>منح المستفيدين فرصة للكشف عن العنف لشخص يثقون به.</a:t>
                      </a:r>
                      <a:endParaRPr lang="fr-FR" sz="1800" kern="1200" dirty="0">
                        <a:solidFill>
                          <a:schemeClr val="dk1"/>
                        </a:solidFill>
                        <a:effectLst/>
                        <a:latin typeface="+mn-lt"/>
                        <a:ea typeface="+mn-ea"/>
                        <a:cs typeface="+mn-cs"/>
                      </a:endParaRPr>
                    </a:p>
                    <a:p>
                      <a:pPr algn="r"/>
                      <a:r>
                        <a:rPr lang="ar-MA" sz="1800" kern="1200" dirty="0">
                          <a:solidFill>
                            <a:schemeClr val="dk1"/>
                          </a:solidFill>
                          <a:effectLst/>
                          <a:latin typeface="+mn-lt"/>
                          <a:ea typeface="+mn-ea"/>
                          <a:cs typeface="+mn-cs"/>
                        </a:rPr>
                        <a:t>تدريب مقدمي الخدمات على المهارات التي تجعل المستفيدين يشعرون براحة أكبر.</a:t>
                      </a:r>
                      <a:endParaRPr lang="en-US" dirty="0"/>
                    </a:p>
                  </a:txBody>
                  <a:tcPr marL="182880" marR="182880"/>
                </a:tc>
                <a:extLst>
                  <a:ext uri="{0D108BD9-81ED-4DB2-BD59-A6C34878D82A}">
                    <a16:rowId xmlns:a16="http://schemas.microsoft.com/office/drawing/2014/main" val="4118767420"/>
                  </a:ext>
                </a:extLst>
              </a:tr>
              <a:tr h="391838">
                <a:tc>
                  <a:txBody>
                    <a:bodyPr/>
                    <a:lstStyle/>
                    <a:p>
                      <a:pPr algn="r"/>
                      <a:r>
                        <a:rPr lang="ar-MA" sz="1800" kern="1200" dirty="0">
                          <a:solidFill>
                            <a:schemeClr val="dk1"/>
                          </a:solidFill>
                          <a:effectLst/>
                          <a:latin typeface="+mn-lt"/>
                          <a:ea typeface="+mn-ea"/>
                          <a:cs typeface="+mn-cs"/>
                        </a:rPr>
                        <a:t>عندما تكون المشكلة متكررة، يكون طرحها أسهل</a:t>
                      </a:r>
                      <a:endParaRPr lang="en-US" dirty="0"/>
                    </a:p>
                  </a:txBody>
                  <a:tcPr marL="182880" marR="182880"/>
                </a:tc>
                <a:tc>
                  <a:txBody>
                    <a:bodyPr/>
                    <a:lstStyle/>
                    <a:p>
                      <a:pPr algn="r" rtl="1"/>
                      <a:r>
                        <a:rPr lang="ar-MA" sz="1800" kern="1200" dirty="0">
                          <a:solidFill>
                            <a:schemeClr val="dk1"/>
                          </a:solidFill>
                          <a:effectLst/>
                          <a:latin typeface="+mn-lt"/>
                          <a:ea typeface="+mn-ea"/>
                          <a:cs typeface="+mn-cs"/>
                        </a:rPr>
                        <a:t>جعل الأشخاص يعرفون أن العنف أمر يتكرر</a:t>
                      </a:r>
                      <a:endParaRPr lang="en-US" dirty="0"/>
                    </a:p>
                  </a:txBody>
                  <a:tcPr marL="182880" marR="182880"/>
                </a:tc>
                <a:extLst>
                  <a:ext uri="{0D108BD9-81ED-4DB2-BD59-A6C34878D82A}">
                    <a16:rowId xmlns:a16="http://schemas.microsoft.com/office/drawing/2014/main" val="1784049593"/>
                  </a:ext>
                </a:extLst>
              </a:tr>
              <a:tr h="1327747">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عندما يرى العميل سبب طرح مشكلة، فمن السهل ذكرها (على سبيل المثال، إذا سأل مقدم الخدمة عن سبب تفويته للمواعيد، فمن المناسب القول إن شريكه شخص متحكم أو إذا ذكر مقدم الخدمة أن الخدمات متوفرة للناجين من العنف، يصبح من المنطقي ذكر تجربة المرء مع العنف)</a:t>
                      </a:r>
                      <a:endParaRPr lang="fr-FR" sz="16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a:r>
                        <a:rPr lang="ar-MA" sz="1800" kern="1200" dirty="0">
                          <a:solidFill>
                            <a:schemeClr val="dk1"/>
                          </a:solidFill>
                          <a:effectLst/>
                          <a:latin typeface="+mn-lt"/>
                          <a:ea typeface="+mn-ea"/>
                          <a:cs typeface="+mn-cs"/>
                        </a:rPr>
                        <a:t>ينبغي أن تتحدث البرامج عن العنف والصلة بين فيروس نقص المناعة البشرية والعنف وأن تشجع الناس على تقاسم تجاربهم مع العنف، لا سيما من خلال السؤال عن العنف عند الاقتضاء</a:t>
                      </a:r>
                      <a:endParaRPr lang="en-US" dirty="0"/>
                    </a:p>
                  </a:txBody>
                  <a:tcPr marL="182880" marR="182880"/>
                </a:tc>
                <a:extLst>
                  <a:ext uri="{0D108BD9-81ED-4DB2-BD59-A6C34878D82A}">
                    <a16:rowId xmlns:a16="http://schemas.microsoft.com/office/drawing/2014/main" val="330419851"/>
                  </a:ext>
                </a:extLst>
              </a:tr>
              <a:tr h="979595">
                <a:tc>
                  <a:txBody>
                    <a:bodyPr/>
                    <a:lstStyle/>
                    <a:p>
                      <a:pPr algn="r"/>
                      <a:r>
                        <a:rPr lang="ar-MA" sz="1800" kern="1200" dirty="0">
                          <a:solidFill>
                            <a:schemeClr val="dk1"/>
                          </a:solidFill>
                          <a:effectLst/>
                          <a:latin typeface="+mn-lt"/>
                          <a:ea typeface="+mn-ea"/>
                          <a:cs typeface="+mn-cs"/>
                        </a:rPr>
                        <a:t>من الأسهل على المرأة التحدث عن العنف بسبب الأعراف الثقافية، خاصة وأنه بالنسبة للرجل يمكن اعتبار الأمر علامة ضعف (على سبيل المثال، إذا لم يسمح لك شريكك باستخدام الواقي الذكري)</a:t>
                      </a:r>
                      <a:endParaRPr lang="en-US" dirty="0"/>
                    </a:p>
                  </a:txBody>
                  <a:tcPr marL="182880" marR="182880"/>
                </a:tc>
                <a:tc>
                  <a:txBody>
                    <a:bodyPr/>
                    <a:lstStyle/>
                    <a:p>
                      <a:pPr algn="r"/>
                      <a:r>
                        <a:rPr lang="ar-MA" sz="1800" kern="1200" dirty="0">
                          <a:solidFill>
                            <a:schemeClr val="dk1"/>
                          </a:solidFill>
                          <a:effectLst/>
                          <a:latin typeface="+mn-lt"/>
                          <a:ea typeface="+mn-ea"/>
                          <a:cs typeface="+mn-cs"/>
                        </a:rPr>
                        <a:t>اتخذ خطوات لجعل الرجل يشعر بالراحة أيضًا؛ لأنه يواجه حواجز إضافية أمام الإفصاح عن العنف</a:t>
                      </a:r>
                      <a:endParaRPr lang="en-US" dirty="0"/>
                    </a:p>
                  </a:txBody>
                  <a:tcPr marL="182880" marR="182880"/>
                </a:tc>
                <a:extLst>
                  <a:ext uri="{0D108BD9-81ED-4DB2-BD59-A6C34878D82A}">
                    <a16:rowId xmlns:a16="http://schemas.microsoft.com/office/drawing/2014/main" val="1417762465"/>
                  </a:ext>
                </a:extLst>
              </a:tr>
            </a:tbl>
          </a:graphicData>
        </a:graphic>
      </p:graphicFrame>
    </p:spTree>
    <p:extLst>
      <p:ext uri="{BB962C8B-B14F-4D97-AF65-F5344CB8AC3E}">
        <p14:creationId xmlns:p14="http://schemas.microsoft.com/office/powerpoint/2010/main" val="35171976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1105-2A9C-41EC-A133-7C50B16B64D0}"/>
              </a:ext>
            </a:extLst>
          </p:cNvPr>
          <p:cNvSpPr>
            <a:spLocks noGrp="1"/>
          </p:cNvSpPr>
          <p:nvPr>
            <p:ph type="title"/>
          </p:nvPr>
        </p:nvSpPr>
        <p:spPr>
          <a:xfrm>
            <a:off x="3446367" y="-11075"/>
            <a:ext cx="8543925" cy="800039"/>
          </a:xfrm>
        </p:spPr>
        <p:txBody>
          <a:bodyPr/>
          <a:lstStyle/>
          <a:p>
            <a:pPr algn="r"/>
            <a:r>
              <a:rPr lang="ar-MA" dirty="0">
                <a:solidFill>
                  <a:srgbClr val="00B050"/>
                </a:solidFill>
              </a:rPr>
              <a:t>ما المطلوب من كل عامل في مجال الرعاية الصحية</a:t>
            </a:r>
            <a:endParaRPr lang="en-US" dirty="0">
              <a:solidFill>
                <a:srgbClr val="00B050"/>
              </a:solidFill>
            </a:endParaRPr>
          </a:p>
        </p:txBody>
      </p:sp>
      <p:sp>
        <p:nvSpPr>
          <p:cNvPr id="3" name="Text Placeholder 2">
            <a:extLst>
              <a:ext uri="{FF2B5EF4-FFF2-40B4-BE49-F238E27FC236}">
                <a16:creationId xmlns:a16="http://schemas.microsoft.com/office/drawing/2014/main" id="{2C908FBA-4C55-4026-A483-34109F19841B}"/>
              </a:ext>
            </a:extLst>
          </p:cNvPr>
          <p:cNvSpPr>
            <a:spLocks noGrp="1"/>
          </p:cNvSpPr>
          <p:nvPr>
            <p:ph idx="1"/>
          </p:nvPr>
        </p:nvSpPr>
        <p:spPr>
          <a:xfrm>
            <a:off x="497541" y="973168"/>
            <a:ext cx="11492751" cy="4812459"/>
          </a:xfrm>
        </p:spPr>
        <p:txBody>
          <a:bodyPr>
            <a:normAutofit fontScale="70000" lnSpcReduction="20000"/>
          </a:bodyPr>
          <a:lstStyle/>
          <a:p>
            <a:pPr marL="514350" lvl="0" indent="-514350" algn="r" rtl="1">
              <a:buFont typeface="+mj-lt"/>
              <a:buAutoNum type="arabicPeriod"/>
            </a:pPr>
            <a:r>
              <a:rPr lang="ar-MA" dirty="0">
                <a:solidFill>
                  <a:srgbClr val="00B050"/>
                </a:solidFill>
              </a:rPr>
              <a:t>التأكد من أن العيادة تلبي متطلبات الأحداث السلبية المتعلقة باختبار المؤشر.</a:t>
            </a:r>
            <a:endParaRPr lang="fr-FR" dirty="0">
              <a:solidFill>
                <a:srgbClr val="00B050"/>
              </a:solidFill>
            </a:endParaRPr>
          </a:p>
          <a:p>
            <a:pPr marL="514350" lvl="0" indent="-514350" algn="r" rtl="1">
              <a:buFont typeface="+mj-lt"/>
              <a:buAutoNum type="arabicPeriod"/>
            </a:pPr>
            <a:r>
              <a:rPr lang="ar-MA" dirty="0">
                <a:solidFill>
                  <a:srgbClr val="00B050"/>
                </a:solidFill>
              </a:rPr>
              <a:t>عند إجراء اختبار المؤشر أو خدمات العلاج الوقائي لما قبل التعرض</a:t>
            </a:r>
            <a:endParaRPr lang="fr-FR" dirty="0">
              <a:solidFill>
                <a:srgbClr val="00B050"/>
              </a:solidFill>
            </a:endParaRPr>
          </a:p>
          <a:p>
            <a:pPr marL="682625" lvl="1" indent="-342900" algn="r" rtl="1"/>
            <a:r>
              <a:rPr lang="ar-LB" dirty="0">
                <a:solidFill>
                  <a:srgbClr val="00B050"/>
                </a:solidFill>
              </a:rPr>
              <a:t>	</a:t>
            </a:r>
            <a:r>
              <a:rPr lang="ar-MA" dirty="0">
                <a:solidFill>
                  <a:srgbClr val="00B050"/>
                </a:solidFill>
              </a:rPr>
              <a:t>اسأل عن عنف الشريك الحميم في حياة العملاء</a:t>
            </a:r>
            <a:endParaRPr lang="fr-FR" dirty="0">
              <a:solidFill>
                <a:srgbClr val="00B050"/>
              </a:solidFill>
            </a:endParaRPr>
          </a:p>
          <a:p>
            <a:pPr marL="514350" lvl="0" indent="-514350" algn="r" rtl="1">
              <a:buFont typeface="+mj-lt"/>
              <a:buAutoNum type="arabicPeriod"/>
            </a:pPr>
            <a:r>
              <a:rPr lang="ar-MA" dirty="0">
                <a:solidFill>
                  <a:srgbClr val="00B050"/>
                </a:solidFill>
              </a:rPr>
              <a:t>عندما يكشف العميل عن العنف أثناء فحص عنف الشريك الحميم</a:t>
            </a:r>
            <a:endParaRPr lang="fr-FR" dirty="0">
              <a:solidFill>
                <a:srgbClr val="00B050"/>
              </a:solidFill>
            </a:endParaRPr>
          </a:p>
          <a:p>
            <a:pPr marL="682625" lvl="1" indent="-342900" algn="r" rtl="1"/>
            <a:r>
              <a:rPr lang="ar-LB" dirty="0">
                <a:solidFill>
                  <a:srgbClr val="00B050"/>
                </a:solidFill>
              </a:rPr>
              <a:t>	</a:t>
            </a:r>
            <a:r>
              <a:rPr lang="ar-MA" dirty="0">
                <a:solidFill>
                  <a:srgbClr val="00B050"/>
                </a:solidFill>
              </a:rPr>
              <a:t>تقديم دعم الخط الأول (</a:t>
            </a:r>
            <a:r>
              <a:rPr lang="en-US" dirty="0">
                <a:solidFill>
                  <a:srgbClr val="00B050"/>
                </a:solidFill>
              </a:rPr>
              <a:t>LIV</a:t>
            </a:r>
            <a:r>
              <a:rPr lang="ar-MA" dirty="0">
                <a:solidFill>
                  <a:srgbClr val="00B050"/>
                </a:solidFill>
              </a:rPr>
              <a:t>).</a:t>
            </a:r>
            <a:endParaRPr lang="fr-FR" dirty="0">
              <a:solidFill>
                <a:srgbClr val="00B050"/>
              </a:solidFill>
            </a:endParaRPr>
          </a:p>
          <a:p>
            <a:pPr marL="682625" lvl="1" indent="-342900" algn="r" rtl="1"/>
            <a:r>
              <a:rPr lang="ar-LB" dirty="0">
                <a:solidFill>
                  <a:srgbClr val="00B050"/>
                </a:solidFill>
              </a:rPr>
              <a:t>	</a:t>
            </a:r>
            <a:r>
              <a:rPr lang="ar-MA" dirty="0">
                <a:solidFill>
                  <a:srgbClr val="00B050"/>
                </a:solidFill>
              </a:rPr>
              <a:t>المشاركة في محادثات تحسين السلامة. *</a:t>
            </a:r>
            <a:endParaRPr lang="fr-FR" dirty="0">
              <a:solidFill>
                <a:srgbClr val="00B050"/>
              </a:solidFill>
            </a:endParaRPr>
          </a:p>
          <a:p>
            <a:pPr marL="682625" lvl="1" indent="-342900" algn="r" rtl="1"/>
            <a:r>
              <a:rPr lang="ar-LB" dirty="0">
                <a:solidFill>
                  <a:srgbClr val="00B050"/>
                </a:solidFill>
              </a:rPr>
              <a:t>	تو</a:t>
            </a:r>
            <a:r>
              <a:rPr lang="ar-MA" dirty="0">
                <a:solidFill>
                  <a:srgbClr val="00B050"/>
                </a:solidFill>
              </a:rPr>
              <a:t>ف</a:t>
            </a:r>
            <a:r>
              <a:rPr lang="ar-LB" dirty="0">
                <a:solidFill>
                  <a:srgbClr val="00B050"/>
                </a:solidFill>
              </a:rPr>
              <a:t>ي</a:t>
            </a:r>
            <a:r>
              <a:rPr lang="ar-MA" dirty="0">
                <a:solidFill>
                  <a:srgbClr val="00B050"/>
                </a:solidFill>
              </a:rPr>
              <a:t>ر / الإحالة إلى الخدمات الصحية والاجتماعية، والقضائية / القانونية في فترة ما بعد العنف. وربط الناجين بهذه الخدمات الأخرى من خلال المساعدة في ربطهم بشخص ما لمرافقتهم (بما في ذلك أعضاء فريق الاستجابة للأزمات) حسب الحاجة. *</a:t>
            </a:r>
            <a:endParaRPr lang="fr-FR" dirty="0">
              <a:solidFill>
                <a:srgbClr val="00B050"/>
              </a:solidFill>
            </a:endParaRPr>
          </a:p>
          <a:p>
            <a:pPr marL="339725" lvl="1" indent="0" algn="r" rtl="1">
              <a:buNone/>
            </a:pPr>
            <a:r>
              <a:rPr lang="ar-LB" dirty="0">
                <a:solidFill>
                  <a:srgbClr val="00B050"/>
                </a:solidFill>
              </a:rPr>
              <a:t>	</a:t>
            </a:r>
            <a:r>
              <a:rPr lang="ar-MA" dirty="0">
                <a:solidFill>
                  <a:srgbClr val="00B050"/>
                </a:solidFill>
              </a:rPr>
              <a:t>تضمين هذه المعلومات في أداة تسجيل اختبار المؤشر </a:t>
            </a:r>
            <a:r>
              <a:rPr lang="en-US" dirty="0">
                <a:solidFill>
                  <a:srgbClr val="00B050"/>
                </a:solidFill>
              </a:rPr>
              <a:t>XXXX</a:t>
            </a:r>
            <a:r>
              <a:rPr lang="ar-MA" dirty="0">
                <a:solidFill>
                  <a:srgbClr val="00B050"/>
                </a:solidFill>
              </a:rPr>
              <a:t>.</a:t>
            </a:r>
            <a:endParaRPr lang="fr-FR" dirty="0">
              <a:solidFill>
                <a:srgbClr val="00B050"/>
              </a:solidFill>
            </a:endParaRPr>
          </a:p>
          <a:p>
            <a:pPr marL="0" lvl="0" indent="0" algn="r" rtl="1">
              <a:buNone/>
            </a:pPr>
            <a:r>
              <a:rPr lang="ar-LB" dirty="0">
                <a:solidFill>
                  <a:srgbClr val="00B050"/>
                </a:solidFill>
              </a:rPr>
              <a:t>	</a:t>
            </a:r>
            <a:r>
              <a:rPr lang="ar-MA" dirty="0">
                <a:solidFill>
                  <a:srgbClr val="00B050"/>
                </a:solidFill>
              </a:rPr>
              <a:t>تصميم الخدمات الصحية المستمرة للاعتراف بتأثير العنف في الماضي أو الحاضر</a:t>
            </a:r>
            <a:endParaRPr lang="fr-FR" dirty="0">
              <a:solidFill>
                <a:srgbClr val="00B050"/>
              </a:solidFill>
            </a:endParaRPr>
          </a:p>
          <a:p>
            <a:pPr marL="0" lvl="0" indent="0" algn="r" rtl="1">
              <a:buNone/>
            </a:pPr>
            <a:r>
              <a:rPr lang="ar-LB" dirty="0">
                <a:solidFill>
                  <a:srgbClr val="FF0000"/>
                </a:solidFill>
              </a:rPr>
              <a:t>4. </a:t>
            </a:r>
            <a:r>
              <a:rPr lang="ar-MA" dirty="0">
                <a:solidFill>
                  <a:srgbClr val="00B050"/>
                </a:solidFill>
              </a:rPr>
              <a:t>اختبار ما بعد المؤشر</a:t>
            </a:r>
            <a:endParaRPr lang="fr-FR" dirty="0">
              <a:solidFill>
                <a:srgbClr val="00B050"/>
              </a:solidFill>
            </a:endParaRPr>
          </a:p>
          <a:p>
            <a:pPr marL="682625" lvl="1" indent="-290513" algn="r" rtl="1">
              <a:buFont typeface="Calibri" panose="020F0502020204030204" pitchFamily="34" charset="0"/>
              <a:buChar char="‒"/>
            </a:pPr>
            <a:r>
              <a:rPr lang="ar-LB" dirty="0">
                <a:solidFill>
                  <a:srgbClr val="00B050"/>
                </a:solidFill>
              </a:rPr>
              <a:t>	</a:t>
            </a:r>
            <a:r>
              <a:rPr lang="ar-MA" dirty="0">
                <a:solidFill>
                  <a:srgbClr val="00B050"/>
                </a:solidFill>
              </a:rPr>
              <a:t>اسأل عن أي أحداث سلبية أثناء زيارة التتبع.</a:t>
            </a:r>
            <a:endParaRPr lang="fr-FR" dirty="0">
              <a:solidFill>
                <a:srgbClr val="00B050"/>
              </a:solidFill>
            </a:endParaRPr>
          </a:p>
          <a:p>
            <a:pPr marL="682625" lvl="1" indent="-290513" algn="r" rtl="1"/>
            <a:r>
              <a:rPr lang="ar-LB" dirty="0">
                <a:solidFill>
                  <a:srgbClr val="00B050"/>
                </a:solidFill>
              </a:rPr>
              <a:t>	</a:t>
            </a:r>
            <a:r>
              <a:rPr lang="ar-MA" dirty="0">
                <a:solidFill>
                  <a:srgbClr val="00B050"/>
                </a:solidFill>
              </a:rPr>
              <a:t>إذا تمت مشاركة أي حدث ضار متعلق باختبار المؤشر، فاستخدم </a:t>
            </a:r>
            <a:r>
              <a:rPr lang="en-US" dirty="0">
                <a:solidFill>
                  <a:srgbClr val="00B050"/>
                </a:solidFill>
              </a:rPr>
              <a:t>XXX</a:t>
            </a:r>
            <a:r>
              <a:rPr lang="ar-MA" dirty="0">
                <a:solidFill>
                  <a:srgbClr val="00B050"/>
                </a:solidFill>
              </a:rPr>
              <a:t> للتوثيق.</a:t>
            </a:r>
            <a:endParaRPr lang="en-US" sz="1300" dirty="0">
              <a:solidFill>
                <a:srgbClr val="00B050"/>
              </a:solidFill>
            </a:endParaRPr>
          </a:p>
          <a:p>
            <a:pPr marL="0" indent="0" algn="r" rtl="1">
              <a:lnSpc>
                <a:spcPct val="100000"/>
              </a:lnSpc>
              <a:spcBef>
                <a:spcPts val="1200"/>
              </a:spcBef>
              <a:buNone/>
            </a:pPr>
            <a:r>
              <a:rPr lang="ar-MA" dirty="0">
                <a:solidFill>
                  <a:srgbClr val="00B050"/>
                </a:solidFill>
              </a:rPr>
              <a:t>يتحمل مدير موقع مرفق اختبار المؤشر مسؤوليات إضافية. **</a:t>
            </a:r>
            <a:endParaRPr lang="en-US" sz="1900" i="1" dirty="0">
              <a:solidFill>
                <a:srgbClr val="00B050"/>
              </a:solidFill>
            </a:endParaRPr>
          </a:p>
        </p:txBody>
      </p:sp>
      <p:sp>
        <p:nvSpPr>
          <p:cNvPr id="4" name="Text Placeholder 2">
            <a:extLst>
              <a:ext uri="{FF2B5EF4-FFF2-40B4-BE49-F238E27FC236}">
                <a16:creationId xmlns:a16="http://schemas.microsoft.com/office/drawing/2014/main" id="{D7F1DC4F-3791-4E50-80B3-0A62D134E8D9}"/>
              </a:ext>
            </a:extLst>
          </p:cNvPr>
          <p:cNvSpPr txBox="1">
            <a:spLocks/>
          </p:cNvSpPr>
          <p:nvPr/>
        </p:nvSpPr>
        <p:spPr>
          <a:xfrm>
            <a:off x="497541" y="5969832"/>
            <a:ext cx="11492751" cy="800039"/>
          </a:xfrm>
          <a:prstGeom prst="rect">
            <a:avLst/>
          </a:prstGeom>
        </p:spPr>
        <p:txBody>
          <a:bodyPr vert="horz" lIns="91440" tIns="45720" rIns="91440" bIns="45720" rtlCol="0">
            <a:normAutofit fontScale="47500" lnSpcReduction="20000"/>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MA" dirty="0">
                <a:solidFill>
                  <a:srgbClr val="00B050"/>
                </a:solidFill>
              </a:rPr>
              <a:t>* إذا كان هناك مستشار يتمتع بخبرة واسعة في مجال العنف القائم على النوع الاجتماعي في الموقع، فيمكن لهذا الشخص أن يقوم بهذه الخدمات على الفور (</a:t>
            </a:r>
            <a:r>
              <a:rPr lang="en-US" dirty="0">
                <a:solidFill>
                  <a:srgbClr val="00B050"/>
                </a:solidFill>
              </a:rPr>
              <a:t>E</a:t>
            </a:r>
            <a:r>
              <a:rPr lang="ar-MA" dirty="0">
                <a:solidFill>
                  <a:srgbClr val="00B050"/>
                </a:solidFill>
              </a:rPr>
              <a:t> و </a:t>
            </a:r>
            <a:r>
              <a:rPr lang="en-US" dirty="0">
                <a:solidFill>
                  <a:srgbClr val="00B050"/>
                </a:solidFill>
              </a:rPr>
              <a:t>S</a:t>
            </a:r>
            <a:r>
              <a:rPr lang="ar-MA" dirty="0">
                <a:solidFill>
                  <a:srgbClr val="00B050"/>
                </a:solidFill>
              </a:rPr>
              <a:t> من </a:t>
            </a:r>
            <a:r>
              <a:rPr lang="en-US" dirty="0">
                <a:solidFill>
                  <a:srgbClr val="00B050"/>
                </a:solidFill>
              </a:rPr>
              <a:t>LIVES</a:t>
            </a:r>
            <a:r>
              <a:rPr lang="ar-MA" dirty="0">
                <a:solidFill>
                  <a:srgbClr val="00B050"/>
                </a:solidFill>
              </a:rPr>
              <a:t>) بدلاً من أن يقوم عامل الرعاية الصحية بكافة أشكال </a:t>
            </a:r>
            <a:r>
              <a:rPr lang="en-US" dirty="0">
                <a:solidFill>
                  <a:srgbClr val="00B050"/>
                </a:solidFill>
              </a:rPr>
              <a:t> LIVES</a:t>
            </a:r>
            <a:r>
              <a:rPr lang="ar-MA" dirty="0">
                <a:solidFill>
                  <a:srgbClr val="00B050"/>
                </a:solidFill>
              </a:rPr>
              <a:t>. اتخذ القرار على مستوى المنشأة بناءً على الوقت والمكان المتاحين. في كل حالة، على العميل أن يقرر ما إذا كان يرغب في استشارة المستشار أو البقاء مع مقدم الخدمة الأصلي.</a:t>
            </a:r>
            <a:endParaRPr lang="fr-FR" dirty="0">
              <a:solidFill>
                <a:srgbClr val="00B050"/>
              </a:solidFill>
            </a:endParaRPr>
          </a:p>
          <a:p>
            <a:pPr marL="0" indent="0" algn="r" rtl="1">
              <a:buNone/>
            </a:pPr>
            <a:r>
              <a:rPr lang="ar-MA" dirty="0">
                <a:solidFill>
                  <a:srgbClr val="00B050"/>
                </a:solidFill>
              </a:rPr>
              <a:t>** تشمل هذه المسؤوليات التحقيق في الأحداث السلبية، ومشاركة خطوات العلاج مع أصحاب المصلحة في مجلس استشاري مجتمعي، وضمان تنفيذ هذه الخطوات في المرفق</a:t>
            </a:r>
            <a:r>
              <a:rPr lang="ar-MA" dirty="0"/>
              <a:t>.</a:t>
            </a:r>
            <a:endParaRPr lang="en-US" sz="1100" dirty="0">
              <a:solidFill>
                <a:srgbClr val="00B050"/>
              </a:solidFill>
            </a:endParaRPr>
          </a:p>
        </p:txBody>
      </p:sp>
    </p:spTree>
    <p:extLst>
      <p:ext uri="{BB962C8B-B14F-4D97-AF65-F5344CB8AC3E}">
        <p14:creationId xmlns:p14="http://schemas.microsoft.com/office/powerpoint/2010/main" val="21394046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17A477-4F23-4F92-9893-4F6E33C8EA07}"/>
              </a:ext>
            </a:extLst>
          </p:cNvPr>
          <p:cNvSpPr/>
          <p:nvPr/>
        </p:nvSpPr>
        <p:spPr>
          <a:xfrm>
            <a:off x="660054" y="572241"/>
            <a:ext cx="4179296" cy="54461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6CDAF3-F434-471A-8A05-4C1541E99B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055" y="588494"/>
            <a:ext cx="4183920" cy="5414484"/>
          </a:xfrm>
          <a:prstGeom prst="rect">
            <a:avLst/>
          </a:prstGeom>
          <a:noFill/>
          <a:effectLst/>
        </p:spPr>
      </p:pic>
      <p:sp>
        <p:nvSpPr>
          <p:cNvPr id="9" name="TextBox 8">
            <a:extLst>
              <a:ext uri="{FF2B5EF4-FFF2-40B4-BE49-F238E27FC236}">
                <a16:creationId xmlns:a16="http://schemas.microsoft.com/office/drawing/2014/main" id="{F972CE3F-FE3C-4DC8-BFC8-8A6073A0A31E}"/>
              </a:ext>
            </a:extLst>
          </p:cNvPr>
          <p:cNvSpPr txBox="1"/>
          <p:nvPr/>
        </p:nvSpPr>
        <p:spPr>
          <a:xfrm>
            <a:off x="660054" y="6175248"/>
            <a:ext cx="4040677" cy="461665"/>
          </a:xfrm>
          <a:prstGeom prst="rect">
            <a:avLst/>
          </a:prstGeom>
          <a:noFill/>
        </p:spPr>
        <p:txBody>
          <a:bodyPr wrap="square" rtlCol="0">
            <a:spAutoFit/>
          </a:bodyPr>
          <a:lstStyle/>
          <a:p>
            <a:r>
              <a:rPr lang="en-US" sz="12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https://www.fhi360.org/resource/adverse-event-prevention-monitoring-investigation-and-response-index-testing</a:t>
            </a:r>
            <a:endParaRPr lang="en-US" sz="1200" dirty="0"/>
          </a:p>
        </p:txBody>
      </p:sp>
      <p:sp>
        <p:nvSpPr>
          <p:cNvPr id="11" name="Title 1">
            <a:extLst>
              <a:ext uri="{FF2B5EF4-FFF2-40B4-BE49-F238E27FC236}">
                <a16:creationId xmlns:a16="http://schemas.microsoft.com/office/drawing/2014/main" id="{18609200-FE8E-4C4C-A896-DD49ECFED6E2}"/>
              </a:ext>
            </a:extLst>
          </p:cNvPr>
          <p:cNvSpPr>
            <a:spLocks noGrp="1"/>
          </p:cNvSpPr>
          <p:nvPr>
            <p:ph type="title"/>
          </p:nvPr>
        </p:nvSpPr>
        <p:spPr>
          <a:xfrm>
            <a:off x="5093925" y="218892"/>
            <a:ext cx="6799729" cy="800039"/>
          </a:xfrm>
        </p:spPr>
        <p:txBody>
          <a:bodyPr anchor="b">
            <a:normAutofit/>
          </a:bodyPr>
          <a:lstStyle/>
          <a:p>
            <a:pPr algn="r" rtl="1"/>
            <a:r>
              <a:rPr lang="ar-MA" dirty="0"/>
              <a:t>كيف سندعمك</a:t>
            </a:r>
            <a:endParaRPr lang="en-US" dirty="0"/>
          </a:p>
        </p:txBody>
      </p:sp>
      <p:sp>
        <p:nvSpPr>
          <p:cNvPr id="12" name="Text Placeholder 2">
            <a:extLst>
              <a:ext uri="{FF2B5EF4-FFF2-40B4-BE49-F238E27FC236}">
                <a16:creationId xmlns:a16="http://schemas.microsoft.com/office/drawing/2014/main" id="{8FB2B1F9-0B16-40C7-AA1E-22CF7426F21D}"/>
              </a:ext>
            </a:extLst>
          </p:cNvPr>
          <p:cNvSpPr txBox="1">
            <a:spLocks/>
          </p:cNvSpPr>
          <p:nvPr/>
        </p:nvSpPr>
        <p:spPr>
          <a:xfrm>
            <a:off x="5307694" y="1124309"/>
            <a:ext cx="6651812" cy="535942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chemeClr val="accent4"/>
              </a:buClr>
            </a:pPr>
            <a:r>
              <a:rPr lang="ar-MA" dirty="0">
                <a:solidFill>
                  <a:srgbClr val="00B050"/>
                </a:solidFill>
              </a:rPr>
              <a:t>تحقق من تلبية الحد الأدنى من المتطلبات في كل مرفق (شفافة 26)</a:t>
            </a:r>
            <a:endParaRPr lang="fr-FR" dirty="0">
              <a:solidFill>
                <a:srgbClr val="00B050"/>
              </a:solidFill>
            </a:endParaRPr>
          </a:p>
          <a:p>
            <a:pPr lvl="1" algn="r" rtl="1">
              <a:buClr>
                <a:schemeClr val="accent4"/>
              </a:buClr>
              <a:buFont typeface="Calibri" panose="020F0502020204030204" pitchFamily="34" charset="0"/>
              <a:buChar char="‒"/>
            </a:pPr>
            <a:r>
              <a:rPr lang="ar-MA" dirty="0">
                <a:solidFill>
                  <a:srgbClr val="00B050"/>
                </a:solidFill>
              </a:rPr>
              <a:t>تحديثات البروتوكولات / إجراءات التشغيل الموحدة لتقديم خدمات ما بعد العنف</a:t>
            </a:r>
            <a:endParaRPr lang="fr-FR" dirty="0">
              <a:solidFill>
                <a:srgbClr val="00B050"/>
              </a:solidFill>
            </a:endParaRPr>
          </a:p>
          <a:p>
            <a:pPr lvl="1" algn="r" rtl="1">
              <a:buClr>
                <a:schemeClr val="accent4"/>
              </a:buClr>
              <a:buFont typeface="Calibri" panose="020F0502020204030204" pitchFamily="34" charset="0"/>
              <a:buChar char="‒"/>
            </a:pPr>
            <a:r>
              <a:rPr lang="ar-MA" dirty="0">
                <a:solidFill>
                  <a:srgbClr val="00B050"/>
                </a:solidFill>
              </a:rPr>
              <a:t>تحديثات للأسئلة الموحدة لتسهيل التوثيق وآليات التخزين الآمن</a:t>
            </a:r>
            <a:endParaRPr lang="fr-FR" dirty="0">
              <a:solidFill>
                <a:srgbClr val="00B050"/>
              </a:solidFill>
            </a:endParaRPr>
          </a:p>
          <a:p>
            <a:pPr lvl="1" algn="r" rtl="1">
              <a:buClr>
                <a:schemeClr val="accent4"/>
              </a:buClr>
              <a:buFont typeface="Calibri" panose="020F0502020204030204" pitchFamily="34" charset="0"/>
              <a:buChar char="‒"/>
            </a:pPr>
            <a:r>
              <a:rPr lang="ar-MA" dirty="0">
                <a:solidFill>
                  <a:srgbClr val="00B050"/>
                </a:solidFill>
              </a:rPr>
              <a:t>مع تطوير أو تعزيز نظام الإحالة لخدمات ما بعد العنف بما في ذلك الخدمات الصحية والاجتماعية والقضائية / القانونية</a:t>
            </a:r>
            <a:endParaRPr lang="fr-FR" dirty="0">
              <a:solidFill>
                <a:srgbClr val="00B050"/>
              </a:solidFill>
            </a:endParaRPr>
          </a:p>
          <a:p>
            <a:pPr lvl="1" algn="r" rtl="1">
              <a:buClr>
                <a:schemeClr val="accent4"/>
              </a:buClr>
              <a:buFont typeface="Calibri" panose="020F0502020204030204" pitchFamily="34" charset="0"/>
              <a:buChar char="‒"/>
            </a:pPr>
            <a:r>
              <a:rPr lang="ar-MA" dirty="0">
                <a:solidFill>
                  <a:srgbClr val="00B050"/>
                </a:solidFill>
              </a:rPr>
              <a:t>استمرار التدريب أو التدريب الموسع حول الوقاية من العنف والسؤال عنه والاستجابة له </a:t>
            </a:r>
            <a:r>
              <a:rPr lang="ar-LB" dirty="0">
                <a:solidFill>
                  <a:srgbClr val="00B050"/>
                </a:solidFill>
              </a:rPr>
              <a:t>ل</a:t>
            </a:r>
            <a:r>
              <a:rPr lang="ar-MA" dirty="0">
                <a:solidFill>
                  <a:srgbClr val="00B050"/>
                </a:solidFill>
              </a:rPr>
              <a:t>لأفراد المدربون الأقران وفرق الاستجابة للأزمات</a:t>
            </a:r>
            <a:endParaRPr lang="fr-FR" dirty="0">
              <a:solidFill>
                <a:srgbClr val="00B050"/>
              </a:solidFill>
            </a:endParaRPr>
          </a:p>
          <a:p>
            <a:pPr algn="r" rtl="1">
              <a:buClr>
                <a:schemeClr val="accent4"/>
              </a:buClr>
            </a:pPr>
            <a:r>
              <a:rPr lang="ar-MA" dirty="0">
                <a:solidFill>
                  <a:srgbClr val="00B050"/>
                </a:solidFill>
              </a:rPr>
              <a:t>الإشراف الداعم المستمر للعاملين في مجال الرعاية الصحية أثناء زيارات الإشراف المجدولة بانتظام</a:t>
            </a:r>
            <a:endParaRPr lang="fr-FR" dirty="0">
              <a:solidFill>
                <a:srgbClr val="00B050"/>
              </a:solidFill>
            </a:endParaRPr>
          </a:p>
          <a:p>
            <a:pPr lvl="1" algn="r" rtl="1">
              <a:buClr>
                <a:schemeClr val="accent4"/>
              </a:buClr>
              <a:buFont typeface="Calibri" panose="020F0502020204030204" pitchFamily="34" charset="0"/>
              <a:buChar char="‒"/>
            </a:pPr>
            <a:r>
              <a:rPr lang="ar-MA" dirty="0">
                <a:solidFill>
                  <a:srgbClr val="00B050"/>
                </a:solidFill>
              </a:rPr>
              <a:t>بما في ذلك مناقشات الصدمات غير المباشرة وروابط للدعم حسب الحاجة</a:t>
            </a:r>
            <a:endParaRPr lang="fr-FR" dirty="0">
              <a:solidFill>
                <a:srgbClr val="00B050"/>
              </a:solidFill>
            </a:endParaRPr>
          </a:p>
          <a:p>
            <a:pPr algn="r" rtl="1">
              <a:buClr>
                <a:schemeClr val="accent4"/>
              </a:buClr>
            </a:pPr>
            <a:r>
              <a:rPr lang="ar-MA" dirty="0">
                <a:solidFill>
                  <a:srgbClr val="00B050"/>
                </a:solidFill>
              </a:rPr>
              <a:t>ما هو الدعم الآخر المطلوب؟</a:t>
            </a:r>
            <a:endParaRPr lang="fr-FR" dirty="0">
              <a:solidFill>
                <a:srgbClr val="00B050"/>
              </a:solidFill>
            </a:endParaRPr>
          </a:p>
        </p:txBody>
      </p:sp>
    </p:spTree>
    <p:extLst>
      <p:ext uri="{BB962C8B-B14F-4D97-AF65-F5344CB8AC3E}">
        <p14:creationId xmlns:p14="http://schemas.microsoft.com/office/powerpoint/2010/main" val="25876660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3AF5-24D2-4A77-A608-26F5E6D5F72C}"/>
              </a:ext>
            </a:extLst>
          </p:cNvPr>
          <p:cNvSpPr>
            <a:spLocks noGrp="1"/>
          </p:cNvSpPr>
          <p:nvPr>
            <p:ph type="title"/>
          </p:nvPr>
        </p:nvSpPr>
        <p:spPr>
          <a:xfrm>
            <a:off x="3648075" y="139315"/>
            <a:ext cx="8543925" cy="800039"/>
          </a:xfrm>
        </p:spPr>
        <p:txBody>
          <a:bodyPr>
            <a:normAutofit fontScale="90000"/>
          </a:bodyPr>
          <a:lstStyle/>
          <a:p>
            <a:pPr rtl="1"/>
            <a:r>
              <a:rPr lang="ar-MA" dirty="0">
                <a:solidFill>
                  <a:srgbClr val="00B050"/>
                </a:solidFill>
              </a:rPr>
              <a:t>ما نطلبه من الأفراد المدربون الأقران / فرق الاستجابة للأزمات</a:t>
            </a:r>
            <a:endParaRPr lang="fr-FR" dirty="0">
              <a:solidFill>
                <a:srgbClr val="00B050"/>
              </a:solidFill>
            </a:endParaRPr>
          </a:p>
        </p:txBody>
      </p:sp>
      <p:sp>
        <p:nvSpPr>
          <p:cNvPr id="3" name="Text Placeholder 2">
            <a:extLst>
              <a:ext uri="{FF2B5EF4-FFF2-40B4-BE49-F238E27FC236}">
                <a16:creationId xmlns:a16="http://schemas.microsoft.com/office/drawing/2014/main" id="{FB5BBC1E-2CB9-41F7-94C1-D5F2EFA7AB8C}"/>
              </a:ext>
            </a:extLst>
          </p:cNvPr>
          <p:cNvSpPr>
            <a:spLocks noGrp="1"/>
          </p:cNvSpPr>
          <p:nvPr>
            <p:ph idx="1"/>
          </p:nvPr>
        </p:nvSpPr>
        <p:spPr>
          <a:xfrm>
            <a:off x="417096" y="1235243"/>
            <a:ext cx="11518230" cy="5488288"/>
          </a:xfrm>
        </p:spPr>
        <p:txBody>
          <a:bodyPr>
            <a:normAutofit fontScale="70000" lnSpcReduction="20000"/>
          </a:bodyPr>
          <a:lstStyle/>
          <a:p>
            <a:pPr lvl="0" algn="r" rtl="1"/>
            <a:r>
              <a:rPr lang="ar-MA" dirty="0">
                <a:solidFill>
                  <a:srgbClr val="00B050"/>
                </a:solidFill>
              </a:rPr>
              <a:t>توعية أعضاء المجتمع بما يشكل حدثًا سلبيًا، بما في ذلك الأحداث المتعلقة باختبار المؤشر</a:t>
            </a:r>
            <a:endParaRPr lang="fr-FR" dirty="0">
              <a:solidFill>
                <a:srgbClr val="00B050"/>
              </a:solidFill>
            </a:endParaRPr>
          </a:p>
          <a:p>
            <a:pPr lvl="1" algn="r" rtl="1"/>
            <a:r>
              <a:rPr lang="ar-MA" dirty="0">
                <a:solidFill>
                  <a:srgbClr val="00B050"/>
                </a:solidFill>
              </a:rPr>
              <a:t>تبادل المعلومات أثناء التوعية</a:t>
            </a:r>
            <a:endParaRPr lang="fr-FR" dirty="0">
              <a:solidFill>
                <a:srgbClr val="00B050"/>
              </a:solidFill>
            </a:endParaRPr>
          </a:p>
          <a:p>
            <a:pPr lvl="1" algn="r" rtl="1"/>
            <a:r>
              <a:rPr lang="ar-MA" dirty="0">
                <a:solidFill>
                  <a:srgbClr val="00B050"/>
                </a:solidFill>
              </a:rPr>
              <a:t>ينبغي أن يسأل الأفراد المدربون الأقران على وجه التحديد عن الأحداث السلبية عند التتبع مع الأشخاص المتعايشين مع فيروس نقص المناعة البشرية</a:t>
            </a:r>
            <a:endParaRPr lang="fr-FR" dirty="0">
              <a:solidFill>
                <a:srgbClr val="00B050"/>
              </a:solidFill>
            </a:endParaRPr>
          </a:p>
          <a:p>
            <a:pPr lvl="0" algn="r" rtl="1"/>
            <a:r>
              <a:rPr lang="ar-MA" dirty="0">
                <a:solidFill>
                  <a:srgbClr val="00B050"/>
                </a:solidFill>
              </a:rPr>
              <a:t>عندما يقوم شخص بالإفصاح عن العنف</a:t>
            </a:r>
            <a:endParaRPr lang="fr-FR" dirty="0">
              <a:solidFill>
                <a:srgbClr val="00B050"/>
              </a:solidFill>
            </a:endParaRPr>
          </a:p>
          <a:p>
            <a:pPr lvl="1" algn="r" rtl="1"/>
            <a:r>
              <a:rPr lang="ar-MA" dirty="0">
                <a:solidFill>
                  <a:srgbClr val="00B050"/>
                </a:solidFill>
              </a:rPr>
              <a:t>تقديم دعم الخط الأول (</a:t>
            </a:r>
            <a:r>
              <a:rPr lang="en-US" dirty="0">
                <a:solidFill>
                  <a:srgbClr val="00B050"/>
                </a:solidFill>
              </a:rPr>
              <a:t>LIV</a:t>
            </a:r>
            <a:r>
              <a:rPr lang="ar-MA" dirty="0">
                <a:solidFill>
                  <a:srgbClr val="00B050"/>
                </a:solidFill>
              </a:rPr>
              <a:t>).</a:t>
            </a:r>
            <a:endParaRPr lang="fr-FR" dirty="0">
              <a:solidFill>
                <a:srgbClr val="00B050"/>
              </a:solidFill>
            </a:endParaRPr>
          </a:p>
          <a:p>
            <a:pPr lvl="1" algn="r" rtl="1"/>
            <a:r>
              <a:rPr lang="ar-MA" dirty="0">
                <a:solidFill>
                  <a:srgbClr val="00B050"/>
                </a:solidFill>
              </a:rPr>
              <a:t>المشاركة في محادثات تحسين السلامة. *</a:t>
            </a:r>
            <a:endParaRPr lang="fr-FR" dirty="0">
              <a:solidFill>
                <a:srgbClr val="00B050"/>
              </a:solidFill>
            </a:endParaRPr>
          </a:p>
          <a:p>
            <a:pPr lvl="1" algn="r" rtl="1"/>
            <a:r>
              <a:rPr lang="ar-MA" dirty="0">
                <a:solidFill>
                  <a:srgbClr val="00B050"/>
                </a:solidFill>
              </a:rPr>
              <a:t>توفير / الإحالة إلى الخدمات الصحية والاجتماعية والقضائية / القانونية لما بعد العنف. *</a:t>
            </a:r>
            <a:endParaRPr lang="fr-FR" dirty="0">
              <a:solidFill>
                <a:srgbClr val="00B050"/>
              </a:solidFill>
            </a:endParaRPr>
          </a:p>
          <a:p>
            <a:pPr lvl="1" algn="r" rtl="1"/>
            <a:r>
              <a:rPr lang="ar-MA" dirty="0">
                <a:solidFill>
                  <a:srgbClr val="00B050"/>
                </a:solidFill>
              </a:rPr>
              <a:t>مرافقة الناجي (ة) نحو الخدمات اللازمة.</a:t>
            </a:r>
            <a:endParaRPr lang="fr-FR" dirty="0">
              <a:solidFill>
                <a:srgbClr val="00B050"/>
              </a:solidFill>
            </a:endParaRPr>
          </a:p>
          <a:p>
            <a:pPr lvl="1" algn="r" rtl="1"/>
            <a:r>
              <a:rPr lang="ar-MA" dirty="0">
                <a:solidFill>
                  <a:srgbClr val="00B050"/>
                </a:solidFill>
              </a:rPr>
              <a:t>توثيق العنف، بما في ذلك في النموذج الإضافي (الأداة 12)، إذا كان العنف الموثق حدثًا سلبيًا مرتبطًا باختبار المؤشر.</a:t>
            </a:r>
            <a:endParaRPr lang="fr-FR" dirty="0">
              <a:solidFill>
                <a:srgbClr val="00B050"/>
              </a:solidFill>
            </a:endParaRPr>
          </a:p>
          <a:p>
            <a:pPr lvl="0" algn="r" rtl="1"/>
            <a:r>
              <a:rPr lang="ar-MA" dirty="0">
                <a:solidFill>
                  <a:srgbClr val="00B050"/>
                </a:solidFill>
              </a:rPr>
              <a:t>عندما يكشف شخص عن العنف لمقدم الرعاية الصحية</a:t>
            </a:r>
            <a:endParaRPr lang="fr-FR" dirty="0">
              <a:solidFill>
                <a:srgbClr val="00B050"/>
              </a:solidFill>
            </a:endParaRPr>
          </a:p>
          <a:p>
            <a:pPr lvl="1" algn="r" rtl="1"/>
            <a:r>
              <a:rPr lang="ar-MA" dirty="0">
                <a:solidFill>
                  <a:srgbClr val="00B050"/>
                </a:solidFill>
              </a:rPr>
              <a:t>بناءً على طلب مقدمي الرعاية الصحية المرتبطين بمنظمة المجتمع المدني الخاصة بك، كن متوفرا لمرافقة أحد الناجين إلى خدمات أخرى و / أو العمل كمدير حالة للناجي (ة)(إذا كان هذا هو دورك كعضو في فريق الأزمات).</a:t>
            </a:r>
            <a:endParaRPr lang="ar-LB" dirty="0">
              <a:solidFill>
                <a:srgbClr val="00B050"/>
              </a:solidFill>
            </a:endParaRPr>
          </a:p>
          <a:p>
            <a:pPr lvl="1" algn="r" rtl="1"/>
            <a:endParaRPr lang="ar-LB" dirty="0">
              <a:solidFill>
                <a:srgbClr val="00B050"/>
              </a:solidFill>
            </a:endParaRPr>
          </a:p>
          <a:p>
            <a:pPr lvl="1" algn="r" rtl="1"/>
            <a:endParaRPr lang="fr-FR" dirty="0">
              <a:solidFill>
                <a:srgbClr val="00B050"/>
              </a:solidFill>
            </a:endParaRPr>
          </a:p>
          <a:p>
            <a:pPr marL="0" indent="0" algn="r" rtl="1">
              <a:buNone/>
            </a:pPr>
            <a:r>
              <a:rPr lang="en-US" dirty="0">
                <a:solidFill>
                  <a:srgbClr val="00B050"/>
                </a:solidFill>
              </a:rPr>
              <a:t> * </a:t>
            </a:r>
            <a:r>
              <a:rPr lang="ar-MA" dirty="0">
                <a:solidFill>
                  <a:srgbClr val="00B050"/>
                </a:solidFill>
              </a:rPr>
              <a:t>ذا كان هناك مستشار أو عضو آخر في فريق الاستجابة للأزمات متاحًا، فيمكن لهذا الشخص القيام على الفور بهذه الخطوات (</a:t>
            </a:r>
            <a:r>
              <a:rPr lang="en-US" dirty="0">
                <a:solidFill>
                  <a:srgbClr val="00B050"/>
                </a:solidFill>
              </a:rPr>
              <a:t>E</a:t>
            </a:r>
            <a:r>
              <a:rPr lang="ar-MA" dirty="0">
                <a:solidFill>
                  <a:srgbClr val="00B050"/>
                </a:solidFill>
              </a:rPr>
              <a:t> و </a:t>
            </a:r>
            <a:r>
              <a:rPr lang="en-US" dirty="0">
                <a:solidFill>
                  <a:srgbClr val="00B050"/>
                </a:solidFill>
              </a:rPr>
              <a:t>S</a:t>
            </a:r>
            <a:r>
              <a:rPr lang="ar-MA" dirty="0">
                <a:solidFill>
                  <a:srgbClr val="00B050"/>
                </a:solidFill>
              </a:rPr>
              <a:t> من </a:t>
            </a:r>
            <a:r>
              <a:rPr lang="en-US" dirty="0">
                <a:solidFill>
                  <a:srgbClr val="00B050"/>
                </a:solidFill>
              </a:rPr>
              <a:t>LIVES</a:t>
            </a:r>
            <a:r>
              <a:rPr lang="ar-MA" dirty="0">
                <a:solidFill>
                  <a:srgbClr val="00B050"/>
                </a:solidFill>
              </a:rPr>
              <a:t>) بدلاً من أن يقوم النظير الأصلي الذي تلقى الإفصاح بتنفيذ جميع أشكال </a:t>
            </a:r>
            <a:r>
              <a:rPr lang="en-US" dirty="0">
                <a:solidFill>
                  <a:srgbClr val="00B050"/>
                </a:solidFill>
              </a:rPr>
              <a:t>LIVES</a:t>
            </a:r>
            <a:r>
              <a:rPr lang="ar-MA" dirty="0">
                <a:solidFill>
                  <a:srgbClr val="00B050"/>
                </a:solidFill>
              </a:rPr>
              <a:t>. قرر مستوى منظمة المجتمع المدني. إذا كان العميل يفضل البقاء مع النظير الذي أفصح له، فينبغي لهذا النظير أن يغطي جميع الخطوات.</a:t>
            </a:r>
            <a:endParaRPr lang="ar-LB" sz="1900" dirty="0">
              <a:solidFill>
                <a:srgbClr val="00B050"/>
              </a:solidFill>
            </a:endParaRPr>
          </a:p>
          <a:p>
            <a:pPr marL="0" indent="0" algn="r" rtl="1">
              <a:buNone/>
            </a:pPr>
            <a:r>
              <a:rPr lang="en-US" sz="1900" dirty="0">
                <a:solidFill>
                  <a:srgbClr val="00B050"/>
                </a:solidFill>
              </a:rPr>
              <a:t>.</a:t>
            </a:r>
          </a:p>
        </p:txBody>
      </p:sp>
    </p:spTree>
    <p:extLst>
      <p:ext uri="{BB962C8B-B14F-4D97-AF65-F5344CB8AC3E}">
        <p14:creationId xmlns:p14="http://schemas.microsoft.com/office/powerpoint/2010/main" val="14991909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6D81-E220-482F-8AD6-4DE43996E75E}"/>
              </a:ext>
            </a:extLst>
          </p:cNvPr>
          <p:cNvSpPr>
            <a:spLocks noGrp="1"/>
          </p:cNvSpPr>
          <p:nvPr>
            <p:ph type="title"/>
          </p:nvPr>
        </p:nvSpPr>
        <p:spPr>
          <a:xfrm>
            <a:off x="318247" y="608578"/>
            <a:ext cx="10744200" cy="800039"/>
          </a:xfrm>
        </p:spPr>
        <p:txBody>
          <a:bodyPr>
            <a:normAutofit/>
          </a:bodyPr>
          <a:lstStyle/>
          <a:p>
            <a:pPr algn="r" rtl="1"/>
            <a:r>
              <a:rPr lang="ar-MA" dirty="0">
                <a:solidFill>
                  <a:srgbClr val="00B050"/>
                </a:solidFill>
              </a:rPr>
              <a:t>النشاط ز. التخطيط لبدء هذا التدريب</a:t>
            </a:r>
            <a:endParaRPr lang="en-US" dirty="0">
              <a:solidFill>
                <a:srgbClr val="00B050"/>
              </a:solidFill>
            </a:endParaRPr>
          </a:p>
        </p:txBody>
      </p:sp>
      <p:sp>
        <p:nvSpPr>
          <p:cNvPr id="3" name="Content Placeholder 2">
            <a:extLst>
              <a:ext uri="{FF2B5EF4-FFF2-40B4-BE49-F238E27FC236}">
                <a16:creationId xmlns:a16="http://schemas.microsoft.com/office/drawing/2014/main" id="{9B8AFF53-F874-4C4A-9777-C656A3FC2D85}"/>
              </a:ext>
            </a:extLst>
          </p:cNvPr>
          <p:cNvSpPr>
            <a:spLocks noGrp="1"/>
          </p:cNvSpPr>
          <p:nvPr>
            <p:ph idx="1"/>
          </p:nvPr>
        </p:nvSpPr>
        <p:spPr>
          <a:xfrm>
            <a:off x="838200" y="1636730"/>
            <a:ext cx="10224247" cy="4932746"/>
          </a:xfrm>
        </p:spPr>
        <p:txBody>
          <a:bodyPr/>
          <a:lstStyle/>
          <a:p>
            <a:pPr lvl="0" algn="r" rtl="1"/>
            <a:r>
              <a:rPr lang="ar-MA" dirty="0"/>
              <a:t>تعتبر طريقة بدء هذا التدريب قرارك الشخصي (افتراضي، حضوريا، أو مزيج من الاثنين) وسيعتمد على التمويل ووضع </a:t>
            </a:r>
            <a:r>
              <a:rPr lang="ar-MA" dirty="0" err="1"/>
              <a:t>كوفيد</a:t>
            </a:r>
            <a:r>
              <a:rPr lang="ar-MA" dirty="0"/>
              <a:t> – 19</a:t>
            </a:r>
            <a:endParaRPr lang="fr-FR" dirty="0"/>
          </a:p>
          <a:p>
            <a:pPr lvl="0" algn="r" rtl="1"/>
            <a:r>
              <a:rPr lang="ar-MA" dirty="0"/>
              <a:t>ستحتاج إلى مراجعة المواد، خاصة تلك المتعلقة بالأحداث السلبية، وتكييف إجراءات التشغيل الموحدة قبل بدء هذا التدريب. ويمثل البدء في التدريب فرصة لشرح إجراءات التشغيل الموحدة الجديدة الخاصة بك المتعلقة باختبار المؤشر وتوثيق الأحداث السلبية والتحقيق فيها.</a:t>
            </a:r>
            <a:endParaRPr lang="fr-FR" dirty="0"/>
          </a:p>
          <a:p>
            <a:pPr algn="r" rtl="1"/>
            <a:r>
              <a:rPr lang="ar-MA" b="1" dirty="0"/>
              <a:t>ما هي الانشغالات / الاستراتيجيات التي تواجهها فيما يتعلق بالبدء؟</a:t>
            </a:r>
            <a:endParaRPr lang="en-US" b="1" dirty="0"/>
          </a:p>
        </p:txBody>
      </p:sp>
      <p:sp>
        <p:nvSpPr>
          <p:cNvPr id="5" name="Star: 5 Points 4">
            <a:extLst>
              <a:ext uri="{FF2B5EF4-FFF2-40B4-BE49-F238E27FC236}">
                <a16:creationId xmlns:a16="http://schemas.microsoft.com/office/drawing/2014/main" id="{5F9A276F-05D0-47D1-A37D-C8405CB85024}"/>
              </a:ext>
            </a:extLst>
          </p:cNvPr>
          <p:cNvSpPr/>
          <p:nvPr/>
        </p:nvSpPr>
        <p:spPr>
          <a:xfrm>
            <a:off x="28768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8058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E934B9-10B1-4597-904F-8B07C233334D}"/>
              </a:ext>
            </a:extLst>
          </p:cNvPr>
          <p:cNvSpPr>
            <a:spLocks noGrp="1"/>
          </p:cNvSpPr>
          <p:nvPr>
            <p:ph type="pic" sz="quarter" idx="10"/>
          </p:nvPr>
        </p:nvSpPr>
        <p:spPr/>
      </p:sp>
      <p:sp>
        <p:nvSpPr>
          <p:cNvPr id="4" name="Title 3">
            <a:extLst>
              <a:ext uri="{FF2B5EF4-FFF2-40B4-BE49-F238E27FC236}">
                <a16:creationId xmlns:a16="http://schemas.microsoft.com/office/drawing/2014/main" id="{09C6A917-2750-4EF5-A23B-67CF5ECAEF4A}"/>
              </a:ext>
            </a:extLst>
          </p:cNvPr>
          <p:cNvSpPr>
            <a:spLocks noGrp="1"/>
          </p:cNvSpPr>
          <p:nvPr>
            <p:ph type="title"/>
          </p:nvPr>
        </p:nvSpPr>
        <p:spPr>
          <a:xfrm>
            <a:off x="1187199" y="4499814"/>
            <a:ext cx="9817601" cy="1325563"/>
          </a:xfrm>
        </p:spPr>
        <p:txBody>
          <a:bodyPr/>
          <a:lstStyle/>
          <a:p>
            <a:pPr algn="r" rtl="1"/>
            <a:r>
              <a:rPr lang="ar-MA" dirty="0"/>
              <a:t>الاختتام</a:t>
            </a:r>
            <a:endParaRPr lang="fr-FR" dirty="0"/>
          </a:p>
        </p:txBody>
      </p:sp>
    </p:spTree>
    <p:extLst>
      <p:ext uri="{BB962C8B-B14F-4D97-AF65-F5344CB8AC3E}">
        <p14:creationId xmlns:p14="http://schemas.microsoft.com/office/powerpoint/2010/main" val="29673360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948D-56EA-4202-820E-A6888E3EBDBB}"/>
              </a:ext>
            </a:extLst>
          </p:cNvPr>
          <p:cNvSpPr>
            <a:spLocks noGrp="1"/>
          </p:cNvSpPr>
          <p:nvPr>
            <p:ph type="title"/>
          </p:nvPr>
        </p:nvSpPr>
        <p:spPr>
          <a:xfrm>
            <a:off x="2529137" y="515389"/>
            <a:ext cx="8543925" cy="800039"/>
          </a:xfrm>
        </p:spPr>
        <p:txBody>
          <a:bodyPr/>
          <a:lstStyle/>
          <a:p>
            <a:pPr algn="r"/>
            <a:r>
              <a:rPr lang="ar-MA" dirty="0"/>
              <a:t>النشاط </a:t>
            </a:r>
            <a:r>
              <a:rPr lang="ar-MA" dirty="0" err="1"/>
              <a:t>أأ</a:t>
            </a:r>
            <a:r>
              <a:rPr lang="ar-MA" dirty="0"/>
              <a:t>. الاختتام</a:t>
            </a:r>
            <a:endParaRPr lang="en-US" dirty="0"/>
          </a:p>
        </p:txBody>
      </p:sp>
      <p:sp>
        <p:nvSpPr>
          <p:cNvPr id="6" name="Content Placeholder 5">
            <a:extLst>
              <a:ext uri="{FF2B5EF4-FFF2-40B4-BE49-F238E27FC236}">
                <a16:creationId xmlns:a16="http://schemas.microsoft.com/office/drawing/2014/main" id="{D7E8ADA7-C7A4-4596-859A-BB249A3C480A}"/>
              </a:ext>
            </a:extLst>
          </p:cNvPr>
          <p:cNvSpPr>
            <a:spLocks noGrp="1"/>
          </p:cNvSpPr>
          <p:nvPr>
            <p:ph idx="1"/>
          </p:nvPr>
        </p:nvSpPr>
        <p:spPr>
          <a:xfrm>
            <a:off x="1355557" y="1636730"/>
            <a:ext cx="9717505" cy="4932746"/>
          </a:xfrm>
        </p:spPr>
        <p:txBody>
          <a:bodyPr/>
          <a:lstStyle/>
          <a:p>
            <a:pPr lvl="0" algn="r" rtl="1"/>
            <a:r>
              <a:rPr lang="ar-MA" sz="4000" dirty="0"/>
              <a:t>ينبغي على كل مشارك المشاركة بجملة واحدة حول كيفية تأثير ما تعلموه خلال هذا التدريب على أعمالهم في المستقبل.</a:t>
            </a:r>
            <a:endParaRPr lang="fr-FR" sz="4000" dirty="0"/>
          </a:p>
          <a:p>
            <a:pPr lvl="0" algn="r" rtl="1"/>
            <a:r>
              <a:rPr lang="ar-MA" sz="4000" dirty="0">
                <a:solidFill>
                  <a:srgbClr val="00B050"/>
                </a:solidFill>
                <a:highlight>
                  <a:srgbClr val="FFFF00"/>
                </a:highlight>
              </a:rPr>
              <a:t>قم بتوفير رابط للاختبار البعدي هنا</a:t>
            </a:r>
            <a:endParaRPr lang="fr-FR" sz="4000" dirty="0">
              <a:solidFill>
                <a:srgbClr val="00B050"/>
              </a:solidFill>
              <a:highlight>
                <a:srgbClr val="FFFF00"/>
              </a:highlight>
            </a:endParaRPr>
          </a:p>
          <a:p>
            <a:pPr algn="r" rtl="1"/>
            <a:r>
              <a:rPr lang="ar-MA" sz="4000" dirty="0">
                <a:solidFill>
                  <a:srgbClr val="00B050"/>
                </a:solidFill>
                <a:highlight>
                  <a:srgbClr val="FFFF00"/>
                </a:highlight>
              </a:rPr>
              <a:t>قم بتوفير رابط للتقييم هنا</a:t>
            </a:r>
            <a:endParaRPr lang="en-US" sz="4000" dirty="0">
              <a:solidFill>
                <a:srgbClr val="00B050"/>
              </a:solidFill>
              <a:highlight>
                <a:srgbClr val="FFFF00"/>
              </a:highlight>
            </a:endParaRPr>
          </a:p>
        </p:txBody>
      </p:sp>
      <p:sp>
        <p:nvSpPr>
          <p:cNvPr id="5" name="Star: 5 Points 4">
            <a:extLst>
              <a:ext uri="{FF2B5EF4-FFF2-40B4-BE49-F238E27FC236}">
                <a16:creationId xmlns:a16="http://schemas.microsoft.com/office/drawing/2014/main" id="{08FACCE5-80D3-4201-899D-137307E35488}"/>
              </a:ext>
            </a:extLst>
          </p:cNvPr>
          <p:cNvSpPr/>
          <p:nvPr/>
        </p:nvSpPr>
        <p:spPr>
          <a:xfrm>
            <a:off x="537047"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0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C7B6-86B8-4A4E-94C4-A5854D607D44}"/>
              </a:ext>
            </a:extLst>
          </p:cNvPr>
          <p:cNvSpPr>
            <a:spLocks noGrp="1"/>
          </p:cNvSpPr>
          <p:nvPr>
            <p:ph type="title"/>
          </p:nvPr>
        </p:nvSpPr>
        <p:spPr>
          <a:xfrm>
            <a:off x="838201" y="453028"/>
            <a:ext cx="9644592" cy="800039"/>
          </a:xfrm>
        </p:spPr>
        <p:txBody>
          <a:bodyPr>
            <a:noAutofit/>
          </a:bodyPr>
          <a:lstStyle/>
          <a:p>
            <a:pPr algn="r" rtl="1"/>
            <a:r>
              <a:rPr lang="ar-MA" dirty="0"/>
              <a:t>تصف العديد من التصريحات الأكثر صعوبة العنف / الإساءة</a:t>
            </a:r>
            <a:endParaRPr lang="fr-FR" dirty="0"/>
          </a:p>
        </p:txBody>
      </p:sp>
      <p:sp>
        <p:nvSpPr>
          <p:cNvPr id="3" name="Text Placeholder 2">
            <a:extLst>
              <a:ext uri="{FF2B5EF4-FFF2-40B4-BE49-F238E27FC236}">
                <a16:creationId xmlns:a16="http://schemas.microsoft.com/office/drawing/2014/main" id="{18F73B25-0DEC-4B0F-9C40-8B71AB8354FA}"/>
              </a:ext>
            </a:extLst>
          </p:cNvPr>
          <p:cNvSpPr>
            <a:spLocks noGrp="1"/>
          </p:cNvSpPr>
          <p:nvPr>
            <p:ph idx="1"/>
          </p:nvPr>
        </p:nvSpPr>
        <p:spPr>
          <a:xfrm>
            <a:off x="838200" y="1636712"/>
            <a:ext cx="9870440" cy="5068887"/>
          </a:xfrm>
        </p:spPr>
        <p:txBody>
          <a:bodyPr>
            <a:normAutofit/>
          </a:bodyPr>
          <a:lstStyle/>
          <a:p>
            <a:pPr marL="0" indent="0" algn="r" rtl="1">
              <a:buNone/>
            </a:pPr>
            <a:r>
              <a:rPr lang="ar-MA" dirty="0"/>
              <a:t>على الرغم من أن العنف أمر شائع، إلا أنه قد يكون من الصعب للغاية التحدث عنه.</a:t>
            </a:r>
            <a:endParaRPr lang="fr-FR" dirty="0"/>
          </a:p>
          <a:p>
            <a:pPr marL="0" indent="0" algn="r" rtl="1">
              <a:buNone/>
            </a:pPr>
            <a:r>
              <a:rPr lang="ar-MA" b="1" dirty="0"/>
              <a:t>يشير العنف القائم على النوع الاجتماعي إلى: أي شكل من أشكال العنف</a:t>
            </a:r>
            <a:r>
              <a:rPr lang="ar-MA" dirty="0"/>
              <a:t> الموجه ضد فرد على أساس جنسه (ها) البيولوجي أو الهوية الجنسية أو التعبير أو التزامه المتصور بالتوقعات المحددة اجتماعيًا لما يعنيه أن تكون رجلاً أو امرأة أو فتى أو فتاة. ويشمل الإساءة الجسدية والجنسية والنفسية، التهديدات والإكراه، الحرمان التعسفي من الحرية؛ والحرمان الاقتصادي سواء في الحياة العامة أو الخاصة. كما يتجذر العنف القائم على النوع الاجتماعي </a:t>
            </a:r>
            <a:r>
              <a:rPr lang="ar-MA" b="1" dirty="0"/>
              <a:t>في اختلافات القوة المتعلقة بالنوع الاجتماعي</a:t>
            </a:r>
            <a:r>
              <a:rPr lang="ar-MA" dirty="0"/>
              <a:t>، لا سيما عدم المساواة الاجتماعية والاقتصادية والسياسية.</a:t>
            </a:r>
            <a:endParaRPr lang="fr-FR" dirty="0"/>
          </a:p>
          <a:p>
            <a:pPr marL="0" indent="0" algn="r" rtl="1">
              <a:buNone/>
            </a:pPr>
            <a:r>
              <a:rPr lang="ar-MA" dirty="0"/>
              <a:t>-استراتيجية بيبفار القائمة على النوع الاجتماعي 2014</a:t>
            </a:r>
            <a:endParaRPr lang="fr-FR" dirty="0"/>
          </a:p>
        </p:txBody>
      </p:sp>
    </p:spTree>
    <p:extLst>
      <p:ext uri="{BB962C8B-B14F-4D97-AF65-F5344CB8AC3E}">
        <p14:creationId xmlns:p14="http://schemas.microsoft.com/office/powerpoint/2010/main" val="185739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24D7-983F-4A25-A5C5-BAD54B95A360}"/>
              </a:ext>
            </a:extLst>
          </p:cNvPr>
          <p:cNvSpPr>
            <a:spLocks noGrp="1"/>
          </p:cNvSpPr>
          <p:nvPr>
            <p:ph type="title"/>
          </p:nvPr>
        </p:nvSpPr>
        <p:spPr>
          <a:xfrm>
            <a:off x="994611" y="613026"/>
            <a:ext cx="9606279" cy="800100"/>
          </a:xfrm>
        </p:spPr>
        <p:txBody>
          <a:bodyPr>
            <a:normAutofit fontScale="90000"/>
          </a:bodyPr>
          <a:lstStyle/>
          <a:p>
            <a:pPr algn="r" rtl="1"/>
            <a:r>
              <a:rPr lang="ar-MA" dirty="0"/>
              <a:t>النشاط د. عصف ذهني لأمثلة عن العنف القائم على النوع الاجتماعي</a:t>
            </a:r>
            <a:endParaRPr lang="fr-FR" dirty="0"/>
          </a:p>
        </p:txBody>
      </p:sp>
      <p:sp>
        <p:nvSpPr>
          <p:cNvPr id="3" name="Text Placeholder 2">
            <a:extLst>
              <a:ext uri="{FF2B5EF4-FFF2-40B4-BE49-F238E27FC236}">
                <a16:creationId xmlns:a16="http://schemas.microsoft.com/office/drawing/2014/main" id="{7A617C2E-7852-4BEC-B05D-4FBFEF4EFB68}"/>
              </a:ext>
            </a:extLst>
          </p:cNvPr>
          <p:cNvSpPr>
            <a:spLocks noGrp="1"/>
          </p:cNvSpPr>
          <p:nvPr>
            <p:ph idx="1"/>
          </p:nvPr>
        </p:nvSpPr>
        <p:spPr>
          <a:xfrm>
            <a:off x="1980448" y="1588603"/>
            <a:ext cx="8543925" cy="4932746"/>
          </a:xfrm>
        </p:spPr>
        <p:txBody>
          <a:bodyPr>
            <a:normAutofit/>
          </a:bodyPr>
          <a:lstStyle/>
          <a:p>
            <a:pPr lvl="0" algn="r" rtl="1"/>
            <a:r>
              <a:rPr lang="ar-MA" dirty="0"/>
              <a:t>عنف جسدي</a:t>
            </a:r>
            <a:endParaRPr lang="fr-FR" dirty="0"/>
          </a:p>
          <a:p>
            <a:pPr lvl="0" algn="r" rtl="1"/>
            <a:r>
              <a:rPr lang="ar-MA" dirty="0"/>
              <a:t>عنف جنسي</a:t>
            </a:r>
            <a:endParaRPr lang="fr-FR" dirty="0"/>
          </a:p>
          <a:p>
            <a:pPr lvl="0" algn="r" rtl="1"/>
            <a:r>
              <a:rPr lang="ar-MA" dirty="0"/>
              <a:t>عنف نفسي/عاطفي</a:t>
            </a:r>
            <a:endParaRPr lang="fr-FR" dirty="0"/>
          </a:p>
          <a:p>
            <a:pPr lvl="0" algn="r" rtl="1"/>
            <a:r>
              <a:rPr lang="ar-MA" dirty="0"/>
              <a:t>عنف اقتصادي</a:t>
            </a:r>
            <a:endParaRPr lang="fr-FR" dirty="0"/>
          </a:p>
          <a:p>
            <a:pPr lvl="0" algn="r" rtl="1"/>
            <a:r>
              <a:rPr lang="ar-MA" dirty="0"/>
              <a:t>انتهاكات أخرى لحقوق الإنسان</a:t>
            </a:r>
            <a:endParaRPr lang="fr-FR" dirty="0"/>
          </a:p>
          <a:p>
            <a:endParaRPr lang="en-US" dirty="0"/>
          </a:p>
        </p:txBody>
      </p:sp>
      <p:sp>
        <p:nvSpPr>
          <p:cNvPr id="6" name="Star: 5 Points 5">
            <a:extLst>
              <a:ext uri="{FF2B5EF4-FFF2-40B4-BE49-F238E27FC236}">
                <a16:creationId xmlns:a16="http://schemas.microsoft.com/office/drawing/2014/main" id="{6C87AB61-FBB8-4DB0-98D9-E5415DEB311E}"/>
              </a:ext>
            </a:extLst>
          </p:cNvPr>
          <p:cNvSpPr/>
          <p:nvPr/>
        </p:nvSpPr>
        <p:spPr>
          <a:xfrm>
            <a:off x="256309"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75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24D7-983F-4A25-A5C5-BAD54B95A360}"/>
              </a:ext>
            </a:extLst>
          </p:cNvPr>
          <p:cNvSpPr>
            <a:spLocks noGrp="1"/>
          </p:cNvSpPr>
          <p:nvPr>
            <p:ph type="title"/>
          </p:nvPr>
        </p:nvSpPr>
        <p:spPr>
          <a:xfrm>
            <a:off x="1463842" y="588494"/>
            <a:ext cx="9677400" cy="800039"/>
          </a:xfrm>
        </p:spPr>
        <p:txBody>
          <a:bodyPr>
            <a:normAutofit fontScale="90000"/>
          </a:bodyPr>
          <a:lstStyle/>
          <a:p>
            <a:pPr algn="r" rtl="1"/>
            <a:r>
              <a:rPr lang="ar-MA" dirty="0"/>
              <a:t>النشاط د. عصف ذهني لأمثلة عن العنف القائم على النوع الاجتماعي</a:t>
            </a:r>
            <a:endParaRPr lang="fr-FR" dirty="0"/>
          </a:p>
        </p:txBody>
      </p:sp>
      <p:sp>
        <p:nvSpPr>
          <p:cNvPr id="3" name="Text Placeholder 2">
            <a:extLst>
              <a:ext uri="{FF2B5EF4-FFF2-40B4-BE49-F238E27FC236}">
                <a16:creationId xmlns:a16="http://schemas.microsoft.com/office/drawing/2014/main" id="{7A617C2E-7852-4BEC-B05D-4FBFEF4EFB68}"/>
              </a:ext>
            </a:extLst>
          </p:cNvPr>
          <p:cNvSpPr>
            <a:spLocks noGrp="1"/>
          </p:cNvSpPr>
          <p:nvPr>
            <p:ph idx="1"/>
          </p:nvPr>
        </p:nvSpPr>
        <p:spPr>
          <a:xfrm>
            <a:off x="2323415" y="1676400"/>
            <a:ext cx="8796454" cy="5048550"/>
          </a:xfrm>
        </p:spPr>
        <p:txBody>
          <a:bodyPr>
            <a:normAutofit lnSpcReduction="10000"/>
          </a:bodyPr>
          <a:lstStyle/>
          <a:p>
            <a:pPr lvl="0" algn="r" rtl="1"/>
            <a:r>
              <a:rPr lang="ar-MA" b="1" dirty="0"/>
              <a:t>عنف جسدي</a:t>
            </a:r>
            <a:r>
              <a:rPr lang="ar-MA" dirty="0"/>
              <a:t>: الركل، الضرب، الخنق، استخدام السلاح، الحرق، إجبار شخص على استخدام المخدرات</a:t>
            </a:r>
            <a:endParaRPr lang="fr-FR" dirty="0"/>
          </a:p>
          <a:p>
            <a:pPr lvl="0" algn="r" rtl="1"/>
            <a:r>
              <a:rPr lang="ar-MA" b="1" dirty="0"/>
              <a:t>عنف جنسي</a:t>
            </a:r>
            <a:r>
              <a:rPr lang="ar-MA" dirty="0"/>
              <a:t>: إجبار شخص ما على الانخراط في أي فعل جنسي لا رغبة له فيه، بما في ذلك الجنس بدون واقي ذكري</a:t>
            </a:r>
            <a:endParaRPr lang="fr-FR" dirty="0"/>
          </a:p>
          <a:p>
            <a:pPr lvl="0" algn="r" rtl="1"/>
            <a:r>
              <a:rPr lang="ar-MA" b="1" dirty="0"/>
              <a:t>عنف نفسي/عاطفي</a:t>
            </a:r>
            <a:r>
              <a:rPr lang="ar-MA" dirty="0"/>
              <a:t>: الإذلال والإهانات وجعل الشخص يشعر بأنه بلا قيمة أو بالخوف، والتحكم في تحركاته والتهديدات (بما في ذلك تولي حضانة الأطفال)</a:t>
            </a:r>
            <a:endParaRPr lang="fr-FR" dirty="0"/>
          </a:p>
          <a:p>
            <a:pPr lvl="0" algn="r" rtl="1"/>
            <a:r>
              <a:rPr lang="ar-MA" b="1" dirty="0"/>
              <a:t>عنف اقتصادي</a:t>
            </a:r>
            <a:r>
              <a:rPr lang="ar-MA" dirty="0"/>
              <a:t>: استخدام الموارد أو الوصول إلى الضروريات للسيطرة على شخص ما</a:t>
            </a:r>
            <a:r>
              <a:rPr lang="ar-LB" dirty="0"/>
              <a:t> </a:t>
            </a:r>
            <a:r>
              <a:rPr lang="ar-MA" dirty="0"/>
              <a:t>أو معاقب</a:t>
            </a:r>
            <a:r>
              <a:rPr lang="ar-LB" dirty="0"/>
              <a:t>ته</a:t>
            </a:r>
            <a:r>
              <a:rPr lang="ar-MA" dirty="0"/>
              <a:t> ، والابتزاز، وعدم الدفع مقابل الخدمات</a:t>
            </a:r>
            <a:endParaRPr lang="fr-FR" dirty="0"/>
          </a:p>
          <a:p>
            <a:pPr lvl="0" algn="r" rtl="1"/>
            <a:r>
              <a:rPr lang="ar-MA" b="1" dirty="0"/>
              <a:t>انتهاكات أخرى لحقوق الإنسان</a:t>
            </a:r>
            <a:r>
              <a:rPr lang="ar-MA" dirty="0"/>
              <a:t>: الإيقاف التعسفي والاحتجاز والاعتقال لحمل الواقي الذكري</a:t>
            </a:r>
            <a:endParaRPr lang="fr-FR" dirty="0"/>
          </a:p>
          <a:p>
            <a:endParaRPr lang="en-US" dirty="0"/>
          </a:p>
        </p:txBody>
      </p:sp>
      <p:sp>
        <p:nvSpPr>
          <p:cNvPr id="5" name="Star: 5 Points 4">
            <a:extLst>
              <a:ext uri="{FF2B5EF4-FFF2-40B4-BE49-F238E27FC236}">
                <a16:creationId xmlns:a16="http://schemas.microsoft.com/office/drawing/2014/main" id="{6C486B99-8B8F-4133-A231-500AA1A75499}"/>
              </a:ext>
            </a:extLst>
          </p:cNvPr>
          <p:cNvSpPr/>
          <p:nvPr/>
        </p:nvSpPr>
        <p:spPr>
          <a:xfrm>
            <a:off x="38413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0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5B09-4606-48CB-B846-0943B96A1BC2}"/>
              </a:ext>
            </a:extLst>
          </p:cNvPr>
          <p:cNvSpPr>
            <a:spLocks noGrp="1"/>
          </p:cNvSpPr>
          <p:nvPr>
            <p:ph type="title"/>
          </p:nvPr>
        </p:nvSpPr>
        <p:spPr>
          <a:xfrm>
            <a:off x="1588169" y="792351"/>
            <a:ext cx="9501104" cy="800039"/>
          </a:xfrm>
        </p:spPr>
        <p:txBody>
          <a:bodyPr>
            <a:normAutofit fontScale="90000"/>
          </a:bodyPr>
          <a:lstStyle/>
          <a:p>
            <a:pPr algn="r" rtl="1"/>
            <a:r>
              <a:rPr lang="ar-MA" dirty="0"/>
              <a:t>يمكن أن تحدث إساءة المعاملة، القائمة على فروق القوة (سواء كانت قائمة على النوع الاجتماعي أم لا)، داخل مرفق الرعاية الصحية كذلك</a:t>
            </a:r>
            <a:endParaRPr lang="fr-FR" dirty="0"/>
          </a:p>
        </p:txBody>
      </p:sp>
      <p:sp>
        <p:nvSpPr>
          <p:cNvPr id="3" name="Text Placeholder 2">
            <a:extLst>
              <a:ext uri="{FF2B5EF4-FFF2-40B4-BE49-F238E27FC236}">
                <a16:creationId xmlns:a16="http://schemas.microsoft.com/office/drawing/2014/main" id="{7C4C7831-4551-4E81-AE0D-21AA064A49DC}"/>
              </a:ext>
            </a:extLst>
          </p:cNvPr>
          <p:cNvSpPr>
            <a:spLocks noGrp="1"/>
          </p:cNvSpPr>
          <p:nvPr>
            <p:ph idx="1"/>
          </p:nvPr>
        </p:nvSpPr>
        <p:spPr>
          <a:xfrm>
            <a:off x="2545347" y="1925254"/>
            <a:ext cx="8543925" cy="4932746"/>
          </a:xfrm>
        </p:spPr>
        <p:txBody>
          <a:bodyPr/>
          <a:lstStyle/>
          <a:p>
            <a:pPr lvl="0" algn="r" rtl="1"/>
            <a:r>
              <a:rPr lang="ar-MA" dirty="0"/>
              <a:t>رفض تقديم العلاج أو الخدمات الأخرى</a:t>
            </a:r>
            <a:endParaRPr lang="fr-FR" dirty="0"/>
          </a:p>
          <a:p>
            <a:pPr lvl="0" algn="r" rtl="1"/>
            <a:r>
              <a:rPr lang="ar-MA" dirty="0"/>
              <a:t>الكشف القسري / غير المصرح به عن المعلومات الشخصية</a:t>
            </a:r>
            <a:endParaRPr lang="fr-FR" dirty="0"/>
          </a:p>
          <a:p>
            <a:pPr lvl="0" algn="r" rtl="1"/>
            <a:r>
              <a:rPr lang="ar-MA" dirty="0"/>
              <a:t>الفشل في الحصول على موافقة للمشاركة في اختبار المؤشر / إخطار الشريك</a:t>
            </a:r>
            <a:endParaRPr lang="fr-FR" dirty="0"/>
          </a:p>
          <a:p>
            <a:pPr lvl="0" algn="r" rtl="1"/>
            <a:r>
              <a:rPr lang="ar-MA" dirty="0"/>
              <a:t>وصم العلاج من طرف مقدمي الخدمة</a:t>
            </a:r>
            <a:endParaRPr lang="fr-FR" dirty="0"/>
          </a:p>
          <a:p>
            <a:pPr lvl="0" algn="r" rtl="1"/>
            <a:r>
              <a:rPr lang="ar-MA" dirty="0"/>
              <a:t>تقاسم معلومات العميل أو المعلومات حول شركائهم المحددين مع السلطات</a:t>
            </a:r>
            <a:endParaRPr lang="fr-FR" dirty="0"/>
          </a:p>
        </p:txBody>
      </p:sp>
    </p:spTree>
    <p:extLst>
      <p:ext uri="{BB962C8B-B14F-4D97-AF65-F5344CB8AC3E}">
        <p14:creationId xmlns:p14="http://schemas.microsoft.com/office/powerpoint/2010/main" val="334136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58528" y="240512"/>
            <a:ext cx="10515600" cy="800039"/>
          </a:xfrm>
        </p:spPr>
        <p:txBody>
          <a:bodyPr/>
          <a:lstStyle/>
          <a:p>
            <a:pPr algn="r" rtl="1"/>
            <a:r>
              <a:rPr lang="ar-MA" dirty="0"/>
              <a:t>يؤثر العنف على وباء فيروس نقص المناعة البشرية</a:t>
            </a:r>
            <a:endParaRPr lang="fr-FR" dirty="0"/>
          </a:p>
        </p:txBody>
      </p:sp>
      <p:sp>
        <p:nvSpPr>
          <p:cNvPr id="6" name="Text Placeholder 2"/>
          <p:cNvSpPr>
            <a:spLocks noGrp="1"/>
          </p:cNvSpPr>
          <p:nvPr>
            <p:ph idx="1"/>
          </p:nvPr>
        </p:nvSpPr>
        <p:spPr>
          <a:xfrm>
            <a:off x="169333" y="1128048"/>
            <a:ext cx="5059160" cy="4278977"/>
          </a:xfrm>
        </p:spPr>
        <p:txBody>
          <a:bodyPr>
            <a:normAutofit/>
          </a:bodyPr>
          <a:lstStyle/>
          <a:p>
            <a:pPr marL="0" indent="0" algn="r" rtl="1">
              <a:buNone/>
            </a:pPr>
            <a:r>
              <a:rPr lang="ar-MA" dirty="0"/>
              <a:t>العنف:</a:t>
            </a:r>
            <a:endParaRPr lang="fr-FR" dirty="0"/>
          </a:p>
          <a:p>
            <a:pPr lvl="0" algn="r" rtl="1"/>
            <a:r>
              <a:rPr lang="ar-MA" dirty="0"/>
              <a:t>يزيد من الهشاشة المرتبطة بفيروس نقص المناعة البشرية </a:t>
            </a:r>
            <a:r>
              <a:rPr lang="ar-MA" baseline="30000" dirty="0"/>
              <a:t>1-8</a:t>
            </a:r>
            <a:endParaRPr lang="fr-FR" dirty="0"/>
          </a:p>
          <a:p>
            <a:pPr lvl="0" algn="r" rtl="1"/>
            <a:r>
              <a:rPr lang="ar-MA" dirty="0"/>
              <a:t>يقلل من القيام بالاختبار والإفصاح </a:t>
            </a:r>
            <a:r>
              <a:rPr lang="ar-MA" baseline="30000" dirty="0"/>
              <a:t>9</a:t>
            </a:r>
            <a:endParaRPr lang="fr-FR" dirty="0"/>
          </a:p>
          <a:p>
            <a:pPr lvl="0" algn="r" rtl="1"/>
            <a:r>
              <a:rPr lang="ar-MA" dirty="0"/>
              <a:t>يقلل من الالتزام بمضادات الفيروسات القهقرية </a:t>
            </a:r>
            <a:r>
              <a:rPr lang="ar-MA" baseline="30000" dirty="0"/>
              <a:t>9-12</a:t>
            </a:r>
            <a:endParaRPr lang="fr-FR" dirty="0"/>
          </a:p>
          <a:p>
            <a:pPr algn="r" rtl="1"/>
            <a:r>
              <a:rPr lang="ar-MA" dirty="0"/>
              <a:t>يسبب مجموعة من المشاكل الصحية الأخرى </a:t>
            </a:r>
            <a:r>
              <a:rPr lang="ar-MA" baseline="30000" dirty="0"/>
              <a:t>13</a:t>
            </a:r>
            <a:endParaRPr lang="en-US" baseline="30000" dirty="0"/>
          </a:p>
        </p:txBody>
      </p:sp>
      <p:pic>
        <p:nvPicPr>
          <p:cNvPr id="7" name="Picture 6">
            <a:extLst>
              <a:ext uri="{FF2B5EF4-FFF2-40B4-BE49-F238E27FC236}">
                <a16:creationId xmlns:a16="http://schemas.microsoft.com/office/drawing/2014/main" id="{E52F0023-C204-4AA5-A07D-6206BB83633A}"/>
              </a:ext>
            </a:extLst>
          </p:cNvPr>
          <p:cNvPicPr/>
          <p:nvPr/>
        </p:nvPicPr>
        <p:blipFill rotWithShape="1">
          <a:blip r:embed="rId3" cstate="print">
            <a:extLst>
              <a:ext uri="{28A0092B-C50C-407E-A947-70E740481C1C}">
                <a14:useLocalDpi xmlns:a14="http://schemas.microsoft.com/office/drawing/2010/main"/>
              </a:ext>
            </a:extLst>
          </a:blip>
          <a:srcRect l="4757"/>
          <a:stretch/>
        </p:blipFill>
        <p:spPr bwMode="auto">
          <a:xfrm>
            <a:off x="5564099" y="1128048"/>
            <a:ext cx="6272298" cy="4456147"/>
          </a:xfrm>
          <a:prstGeom prst="rect">
            <a:avLst/>
          </a:prstGeom>
          <a:noFill/>
          <a:ln>
            <a:noFill/>
          </a:ln>
        </p:spPr>
      </p:pic>
      <p:sp>
        <p:nvSpPr>
          <p:cNvPr id="9" name="Text Placeholder 2">
            <a:extLst>
              <a:ext uri="{FF2B5EF4-FFF2-40B4-BE49-F238E27FC236}">
                <a16:creationId xmlns:a16="http://schemas.microsoft.com/office/drawing/2014/main" id="{4ED98B1F-C753-4467-9316-BC9C44AF39BC}"/>
              </a:ext>
            </a:extLst>
          </p:cNvPr>
          <p:cNvSpPr txBox="1">
            <a:spLocks/>
          </p:cNvSpPr>
          <p:nvPr/>
        </p:nvSpPr>
        <p:spPr>
          <a:xfrm>
            <a:off x="1158528" y="5759188"/>
            <a:ext cx="10515601" cy="858300"/>
          </a:xfrm>
          <a:prstGeom prst="rect">
            <a:avLst/>
          </a:prstGeom>
        </p:spPr>
        <p:txBody>
          <a:bodyPr vert="horz"/>
          <a:lstStyle>
            <a:lvl1pPr marL="342900" indent="-342900" algn="l" defTabSz="457200" rtl="0" eaLnBrk="1" latinLnBrk="0" hangingPunct="1">
              <a:lnSpc>
                <a:spcPts val="3000"/>
              </a:lnSpc>
              <a:spcBef>
                <a:spcPts val="1200"/>
              </a:spcBef>
              <a:buClr>
                <a:srgbClr val="EF9930"/>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Clr>
                <a:srgbClr val="EF9930"/>
              </a:buClr>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Clr>
                <a:srgbClr val="EF9930"/>
              </a:buClr>
              <a:buSzPct val="83000"/>
              <a:buFont typeface="Calibri" panose="020F0502020204030204" pitchFamily="34" charset="0"/>
              <a:buChar char="‐"/>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00000"/>
              </a:lnSpc>
              <a:spcBef>
                <a:spcPts val="0"/>
              </a:spcBef>
              <a:buNone/>
            </a:pPr>
            <a:r>
              <a:rPr lang="ar-MA" sz="1200" dirty="0"/>
              <a:t>المصادر</a:t>
            </a:r>
            <a:endParaRPr lang="fr-FR" sz="1200" dirty="0"/>
          </a:p>
          <a:p>
            <a:pPr marL="0" indent="0">
              <a:lnSpc>
                <a:spcPct val="100000"/>
              </a:lnSpc>
              <a:spcBef>
                <a:spcPts val="0"/>
              </a:spcBef>
              <a:buNone/>
            </a:pPr>
            <a:r>
              <a:rPr lang="en-US" sz="1200" dirty="0">
                <a:latin typeface="+mj-lt"/>
              </a:rPr>
              <a:t>1. Beattie et al., 2015.  2. Decker et al., 2013.  3. Decker et al., 2015.  4. Decker et al., 2016.  5. </a:t>
            </a:r>
            <a:r>
              <a:rPr lang="en-US" sz="1200" dirty="0" err="1">
                <a:latin typeface="+mj-lt"/>
              </a:rPr>
              <a:t>Dunkle</a:t>
            </a:r>
            <a:r>
              <a:rPr lang="en-US" sz="1200" dirty="0">
                <a:latin typeface="+mj-lt"/>
              </a:rPr>
              <a:t> &amp; Decker, 2013. 6. </a:t>
            </a:r>
            <a:r>
              <a:rPr lang="en-US" sz="1200" dirty="0" err="1">
                <a:latin typeface="+mj-lt"/>
              </a:rPr>
              <a:t>Lunze</a:t>
            </a:r>
            <a:r>
              <a:rPr lang="en-US" sz="1200" dirty="0">
                <a:latin typeface="+mj-lt"/>
              </a:rPr>
              <a:t> et al., 2016.  </a:t>
            </a:r>
            <a:br>
              <a:rPr lang="en-US" sz="1200" dirty="0">
                <a:latin typeface="+mj-lt"/>
              </a:rPr>
            </a:br>
            <a:r>
              <a:rPr lang="en-US" sz="1200" dirty="0">
                <a:latin typeface="+mj-lt"/>
              </a:rPr>
              <a:t>7. Wheeler et al., 2014.  8. Schafer et al., 2012.  9. </a:t>
            </a:r>
            <a:r>
              <a:rPr lang="en-US" sz="1200" dirty="0" err="1">
                <a:latin typeface="+mj-lt"/>
              </a:rPr>
              <a:t>Machtinger</a:t>
            </a:r>
            <a:r>
              <a:rPr lang="en-US" sz="1200" dirty="0">
                <a:latin typeface="+mj-lt"/>
              </a:rPr>
              <a:t> et al., 2012.  10. Mendoza et al., 2017.  11. </a:t>
            </a:r>
            <a:r>
              <a:rPr lang="en-US" sz="1200" dirty="0" err="1">
                <a:latin typeface="+mj-lt"/>
              </a:rPr>
              <a:t>Zullinger</a:t>
            </a:r>
            <a:r>
              <a:rPr lang="en-US" sz="1200" dirty="0">
                <a:latin typeface="+mj-lt"/>
              </a:rPr>
              <a:t> et al., 2015.  </a:t>
            </a:r>
            <a:br>
              <a:rPr lang="en-US" sz="1200" dirty="0">
                <a:latin typeface="+mj-lt"/>
              </a:rPr>
            </a:br>
            <a:r>
              <a:rPr lang="en-US" sz="1200" dirty="0">
                <a:latin typeface="+mj-lt"/>
              </a:rPr>
              <a:t>12. World Health Organization (WHO), 2013.</a:t>
            </a:r>
          </a:p>
        </p:txBody>
      </p:sp>
    </p:spTree>
    <p:extLst>
      <p:ext uri="{BB962C8B-B14F-4D97-AF65-F5344CB8AC3E}">
        <p14:creationId xmlns:p14="http://schemas.microsoft.com/office/powerpoint/2010/main" val="101048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3" name="Title 2">
            <a:extLst>
              <a:ext uri="{FF2B5EF4-FFF2-40B4-BE49-F238E27FC236}">
                <a16:creationId xmlns:a16="http://schemas.microsoft.com/office/drawing/2014/main" id="{660958A6-3FC3-4E75-A4FC-F8CAF83FA50C}"/>
              </a:ext>
            </a:extLst>
          </p:cNvPr>
          <p:cNvSpPr>
            <a:spLocks noGrp="1"/>
          </p:cNvSpPr>
          <p:nvPr>
            <p:ph type="title"/>
          </p:nvPr>
        </p:nvSpPr>
        <p:spPr>
          <a:xfrm>
            <a:off x="192505" y="435131"/>
            <a:ext cx="11305228" cy="800100"/>
          </a:xfrm>
        </p:spPr>
        <p:txBody>
          <a:bodyPr>
            <a:normAutofit fontScale="90000"/>
          </a:bodyPr>
          <a:lstStyle/>
          <a:p>
            <a:pPr algn="r"/>
            <a:r>
              <a:rPr lang="ar-MA" dirty="0"/>
              <a:t>آثار عنف الشريك الحميم على قدرة المرأة على استخدام العلاج الوقائي قبل التعرض </a:t>
            </a:r>
            <a:endParaRPr lang="en-US" dirty="0"/>
          </a:p>
        </p:txBody>
      </p:sp>
      <p:sp>
        <p:nvSpPr>
          <p:cNvPr id="4" name="Content Placeholder 3">
            <a:extLst>
              <a:ext uri="{FF2B5EF4-FFF2-40B4-BE49-F238E27FC236}">
                <a16:creationId xmlns:a16="http://schemas.microsoft.com/office/drawing/2014/main" id="{7A4FD89A-99ED-45D4-8B3B-5758D46F2866}"/>
              </a:ext>
            </a:extLst>
          </p:cNvPr>
          <p:cNvSpPr>
            <a:spLocks noGrp="1"/>
          </p:cNvSpPr>
          <p:nvPr>
            <p:ph idx="1"/>
          </p:nvPr>
        </p:nvSpPr>
        <p:spPr>
          <a:xfrm>
            <a:off x="355600" y="1379610"/>
            <a:ext cx="11142133" cy="5382137"/>
          </a:xfrm>
        </p:spPr>
        <p:txBody>
          <a:bodyPr/>
          <a:lstStyle/>
          <a:p>
            <a:pPr lvl="0" algn="r" rtl="1"/>
            <a:r>
              <a:rPr lang="ar-MA" dirty="0"/>
              <a:t>يرتبط عنف الشريك الحميم بما يلي:</a:t>
            </a:r>
            <a:endParaRPr lang="fr-FR" sz="1800" dirty="0"/>
          </a:p>
          <a:p>
            <a:pPr lvl="1" algn="r" rtl="1"/>
            <a:r>
              <a:rPr lang="ar-MA" dirty="0"/>
              <a:t>أخذ منخفض للعلاج الوقائي لما قبل التعرض عن طريق الفم </a:t>
            </a:r>
            <a:r>
              <a:rPr lang="ar-MA" baseline="30000" dirty="0"/>
              <a:t>1</a:t>
            </a:r>
            <a:endParaRPr lang="fr-FR" sz="1400" dirty="0"/>
          </a:p>
          <a:p>
            <a:pPr lvl="1" algn="r" rtl="1"/>
            <a:r>
              <a:rPr lang="ar-MA" dirty="0"/>
              <a:t>زيادة الانقطاعات عن أخذ العلاج الوقائي لما قبل التعرض </a:t>
            </a:r>
            <a:r>
              <a:rPr lang="ar-MA" baseline="30000" dirty="0"/>
              <a:t>2</a:t>
            </a:r>
            <a:endParaRPr lang="fr-FR" sz="1400" dirty="0"/>
          </a:p>
          <a:p>
            <a:pPr lvl="1" algn="r" rtl="1"/>
            <a:r>
              <a:rPr lang="ar-LB" dirty="0"/>
              <a:t>التزام</a:t>
            </a:r>
            <a:r>
              <a:rPr lang="ar-MA" dirty="0"/>
              <a:t> أقل بالعلاج الوقائي لما قبل التعرض عن طريق الفم واستخدام الحلقة المهبلية </a:t>
            </a:r>
            <a:r>
              <a:rPr lang="ar-MA" baseline="30000" dirty="0"/>
              <a:t>3،4</a:t>
            </a:r>
            <a:endParaRPr lang="fr-FR" sz="1400" dirty="0"/>
          </a:p>
          <a:p>
            <a:pPr lvl="0" algn="r" rtl="1"/>
            <a:r>
              <a:rPr lang="ar-MA" dirty="0"/>
              <a:t>البحث النوعي</a:t>
            </a:r>
            <a:endParaRPr lang="fr-FR" sz="1800" dirty="0"/>
          </a:p>
          <a:p>
            <a:pPr lvl="1" algn="r" rtl="1"/>
            <a:r>
              <a:rPr lang="ar-MA" dirty="0"/>
              <a:t>ينتج عن عنف الشريك الحميم الإجهاد ونسيان تناول الحبوب، ومغادرة المنزل دون حبوب، وتخلص الشركاء من الحبوب </a:t>
            </a:r>
            <a:r>
              <a:rPr lang="ar-MA" baseline="30000" dirty="0"/>
              <a:t>4</a:t>
            </a:r>
            <a:endParaRPr lang="en-US" dirty="0"/>
          </a:p>
          <a:p>
            <a:pPr marL="346075" lvl="1" indent="0">
              <a:buNone/>
            </a:pPr>
            <a:endParaRPr lang="en-US" dirty="0"/>
          </a:p>
          <a:p>
            <a:pPr marL="0" indent="0" algn="r" rtl="1">
              <a:buNone/>
            </a:pPr>
            <a:r>
              <a:rPr lang="fr-FR" sz="1200" dirty="0"/>
              <a:t>1.</a:t>
            </a:r>
            <a:r>
              <a:rPr lang="ar-MA" sz="1200" dirty="0"/>
              <a:t> </a:t>
            </a:r>
            <a:r>
              <a:rPr lang="ar-MA" sz="1200" dirty="0" err="1"/>
              <a:t>لانهام</a:t>
            </a:r>
            <a:r>
              <a:rPr lang="ar-MA" sz="1200" dirty="0"/>
              <a:t> وآخرون. منتدى مبادرة بحوث العنف الجنسي. أكتوبر 2019.</a:t>
            </a:r>
            <a:endParaRPr lang="fr-FR" sz="1200" dirty="0"/>
          </a:p>
          <a:p>
            <a:pPr marL="0" indent="0" algn="r" rtl="1">
              <a:buNone/>
            </a:pPr>
            <a:r>
              <a:rPr lang="fr-FR" sz="1200" dirty="0"/>
              <a:t>2</a:t>
            </a:r>
            <a:r>
              <a:rPr lang="ar-MA" sz="1200" dirty="0"/>
              <a:t>. كابرال وآخرون. </a:t>
            </a:r>
            <a:r>
              <a:rPr lang="fr-FR" sz="1200" dirty="0"/>
              <a:t>J </a:t>
            </a:r>
            <a:r>
              <a:rPr lang="fr-FR" sz="1200" dirty="0" err="1"/>
              <a:t>AcquirImmune</a:t>
            </a:r>
            <a:r>
              <a:rPr lang="fr-FR" sz="1200" dirty="0"/>
              <a:t> </a:t>
            </a:r>
            <a:r>
              <a:rPr lang="fr-FR" sz="1200" dirty="0" err="1"/>
              <a:t>DeficSyndr</a:t>
            </a:r>
            <a:r>
              <a:rPr lang="fr-FR" sz="1200" dirty="0"/>
              <a:t>. 2018</a:t>
            </a:r>
            <a:r>
              <a:rPr lang="ar-MA" sz="1200" dirty="0"/>
              <a:t> ؛ 77 (2): 154-59.</a:t>
            </a:r>
            <a:endParaRPr lang="fr-FR" sz="1200" dirty="0"/>
          </a:p>
          <a:p>
            <a:pPr marL="0" indent="0" algn="r" rtl="1">
              <a:buNone/>
            </a:pPr>
            <a:r>
              <a:rPr lang="ar-MA" sz="1200" dirty="0"/>
              <a:t>3. بالاني فيليبس وآخرون. </a:t>
            </a:r>
            <a:r>
              <a:rPr lang="fr-FR" sz="1200" dirty="0"/>
              <a:t>J </a:t>
            </a:r>
            <a:r>
              <a:rPr lang="fr-FR" sz="1200" dirty="0" err="1"/>
              <a:t>AcquirImmune</a:t>
            </a:r>
            <a:r>
              <a:rPr lang="fr-FR" sz="1200" dirty="0"/>
              <a:t> </a:t>
            </a:r>
            <a:r>
              <a:rPr lang="fr-FR" sz="1200" dirty="0" err="1"/>
              <a:t>DeficSyndr</a:t>
            </a:r>
            <a:r>
              <a:rPr lang="fr-FR" sz="1200" dirty="0"/>
              <a:t>. 2018</a:t>
            </a:r>
            <a:r>
              <a:rPr lang="ar-MA" sz="1200" dirty="0"/>
              <a:t> ؛ 79 (5): 580-89.</a:t>
            </a:r>
            <a:endParaRPr lang="fr-FR" sz="1200" dirty="0"/>
          </a:p>
          <a:p>
            <a:pPr marL="0" indent="0" algn="r" rtl="1">
              <a:buNone/>
            </a:pPr>
            <a:r>
              <a:rPr lang="fr-FR" sz="1200" dirty="0"/>
              <a:t>4</a:t>
            </a:r>
            <a:r>
              <a:rPr lang="ar-MA" sz="1200" dirty="0"/>
              <a:t>. روبرتس وآخرون. </a:t>
            </a:r>
            <a:r>
              <a:rPr lang="fr-FR" sz="1200" dirty="0"/>
              <a:t>J </a:t>
            </a:r>
            <a:r>
              <a:rPr lang="fr-FR" sz="1200" dirty="0" err="1"/>
              <a:t>AcquirImmune</a:t>
            </a:r>
            <a:r>
              <a:rPr lang="fr-FR" sz="1200" dirty="0"/>
              <a:t> </a:t>
            </a:r>
            <a:r>
              <a:rPr lang="fr-FR" sz="1200" dirty="0" err="1"/>
              <a:t>DeficSyndr</a:t>
            </a:r>
            <a:r>
              <a:rPr lang="fr-FR" sz="1200" dirty="0"/>
              <a:t>. 2016</a:t>
            </a:r>
            <a:r>
              <a:rPr lang="ar-MA" sz="1200" dirty="0"/>
              <a:t> ؛ 73 (3): 313-22</a:t>
            </a:r>
            <a:endParaRPr lang="fr-FR" sz="1200" dirty="0"/>
          </a:p>
          <a:p>
            <a:pPr marL="0" indent="0">
              <a:buNone/>
            </a:pPr>
            <a:endParaRPr lang="en-US" dirty="0"/>
          </a:p>
        </p:txBody>
      </p:sp>
    </p:spTree>
    <p:extLst>
      <p:ext uri="{BB962C8B-B14F-4D97-AF65-F5344CB8AC3E}">
        <p14:creationId xmlns:p14="http://schemas.microsoft.com/office/powerpoint/2010/main" val="397583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0DAA61-EBBD-4C81-8FD1-C435AA4D7B1B}"/>
              </a:ext>
            </a:extLst>
          </p:cNvPr>
          <p:cNvSpPr>
            <a:spLocks noGrp="1"/>
          </p:cNvSpPr>
          <p:nvPr>
            <p:ph type="pic" sz="quarter" idx="10"/>
          </p:nvPr>
        </p:nvSpPr>
        <p:spPr/>
      </p:sp>
      <p:sp>
        <p:nvSpPr>
          <p:cNvPr id="6" name="Title 5">
            <a:extLst>
              <a:ext uri="{FF2B5EF4-FFF2-40B4-BE49-F238E27FC236}">
                <a16:creationId xmlns:a16="http://schemas.microsoft.com/office/drawing/2014/main" id="{499FF7B1-D6FF-4CF8-BA9A-C67907592311}"/>
              </a:ext>
            </a:extLst>
          </p:cNvPr>
          <p:cNvSpPr>
            <a:spLocks noGrp="1"/>
          </p:cNvSpPr>
          <p:nvPr>
            <p:ph type="title"/>
          </p:nvPr>
        </p:nvSpPr>
        <p:spPr/>
        <p:txBody>
          <a:bodyPr/>
          <a:lstStyle/>
          <a:p>
            <a:pPr algn="r"/>
            <a:r>
              <a:rPr lang="ar-MA" b="1" dirty="0"/>
              <a:t>تقديم المشاركين</a:t>
            </a:r>
            <a:endParaRPr lang="en-US" dirty="0"/>
          </a:p>
        </p:txBody>
      </p:sp>
    </p:spTree>
    <p:extLst>
      <p:ext uri="{BB962C8B-B14F-4D97-AF65-F5344CB8AC3E}">
        <p14:creationId xmlns:p14="http://schemas.microsoft.com/office/powerpoint/2010/main" val="1720626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E51E-6CAE-4523-BE42-166F3A407884}"/>
              </a:ext>
            </a:extLst>
          </p:cNvPr>
          <p:cNvSpPr>
            <a:spLocks noGrp="1"/>
          </p:cNvSpPr>
          <p:nvPr>
            <p:ph type="title"/>
          </p:nvPr>
        </p:nvSpPr>
        <p:spPr>
          <a:xfrm>
            <a:off x="3562162" y="222399"/>
            <a:ext cx="8086910" cy="800039"/>
          </a:xfrm>
        </p:spPr>
        <p:txBody>
          <a:bodyPr>
            <a:normAutofit fontScale="90000"/>
          </a:bodyPr>
          <a:lstStyle/>
          <a:p>
            <a:pPr algn="r" rtl="1"/>
            <a:r>
              <a:rPr lang="ar-MA" dirty="0"/>
              <a:t>عبء العنف غير المتناسب بين الفئات السكانية الرئيسية</a:t>
            </a:r>
            <a:endParaRPr lang="fr-FR" dirty="0"/>
          </a:p>
        </p:txBody>
      </p:sp>
      <p:sp>
        <p:nvSpPr>
          <p:cNvPr id="3" name="Text Placeholder 2">
            <a:extLst>
              <a:ext uri="{FF2B5EF4-FFF2-40B4-BE49-F238E27FC236}">
                <a16:creationId xmlns:a16="http://schemas.microsoft.com/office/drawing/2014/main" id="{55DD7298-FD8A-418C-8B87-7A79F0CCF4E0}"/>
              </a:ext>
            </a:extLst>
          </p:cNvPr>
          <p:cNvSpPr>
            <a:spLocks noGrp="1"/>
          </p:cNvSpPr>
          <p:nvPr>
            <p:ph idx="1"/>
          </p:nvPr>
        </p:nvSpPr>
        <p:spPr>
          <a:xfrm>
            <a:off x="8604731" y="1417638"/>
            <a:ext cx="2974033" cy="4932362"/>
          </a:xfrm>
        </p:spPr>
        <p:txBody>
          <a:bodyPr>
            <a:normAutofit/>
          </a:bodyPr>
          <a:lstStyle/>
          <a:p>
            <a:pPr marL="0" indent="0" algn="r">
              <a:buNone/>
            </a:pPr>
            <a:r>
              <a:rPr lang="ar-MA" dirty="0"/>
              <a:t>تشير الدراسات إلى أن المعدلات المرتبطة بعنف الشريك الحميم متشابهة أو أعلى في علاقات مجتمع الميم منها في العلاقات بين الجنسين بين الشركاء المتوافقين في الجنس</a:t>
            </a:r>
            <a:endParaRPr lang="en-US" baseline="30000" dirty="0">
              <a:highlight>
                <a:srgbClr val="FFFF00"/>
              </a:highlight>
            </a:endParaRPr>
          </a:p>
        </p:txBody>
      </p:sp>
      <p:pic>
        <p:nvPicPr>
          <p:cNvPr id="4" name="Picture 3">
            <a:extLst>
              <a:ext uri="{FF2B5EF4-FFF2-40B4-BE49-F238E27FC236}">
                <a16:creationId xmlns:a16="http://schemas.microsoft.com/office/drawing/2014/main" id="{B67AE23C-BCFE-4C94-8488-D015D16F9F0E}"/>
              </a:ext>
            </a:extLst>
          </p:cNvPr>
          <p:cNvPicPr>
            <a:picLocks noChangeAspect="1"/>
          </p:cNvPicPr>
          <p:nvPr/>
        </p:nvPicPr>
        <p:blipFill>
          <a:blip r:embed="rId3"/>
          <a:stretch>
            <a:fillRect/>
          </a:stretch>
        </p:blipFill>
        <p:spPr>
          <a:xfrm>
            <a:off x="212240" y="1173496"/>
            <a:ext cx="8392491" cy="536619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68B668D-3904-47B2-B150-9010FAC31B11}"/>
              </a:ext>
            </a:extLst>
          </p:cNvPr>
          <p:cNvSpPr txBox="1"/>
          <p:nvPr/>
        </p:nvSpPr>
        <p:spPr>
          <a:xfrm>
            <a:off x="8693434" y="5993649"/>
            <a:ext cx="2974033" cy="276999"/>
          </a:xfrm>
          <a:prstGeom prst="rect">
            <a:avLst/>
          </a:prstGeom>
          <a:noFill/>
        </p:spPr>
        <p:txBody>
          <a:bodyPr wrap="square" rtlCol="0">
            <a:spAutoFit/>
          </a:bodyPr>
          <a:lstStyle/>
          <a:p>
            <a:r>
              <a:rPr lang="en-US" sz="1200" dirty="0"/>
              <a:t>1. Edwards, et al., 2015.</a:t>
            </a:r>
          </a:p>
        </p:txBody>
      </p:sp>
      <p:sp>
        <p:nvSpPr>
          <p:cNvPr id="7" name="ZoneTexte 6"/>
          <p:cNvSpPr txBox="1"/>
          <p:nvPr/>
        </p:nvSpPr>
        <p:spPr>
          <a:xfrm>
            <a:off x="2708486" y="1355024"/>
            <a:ext cx="2631614" cy="1015663"/>
          </a:xfrm>
          <a:prstGeom prst="rect">
            <a:avLst/>
          </a:prstGeom>
          <a:solidFill>
            <a:schemeClr val="bg1"/>
          </a:solidFill>
        </p:spPr>
        <p:txBody>
          <a:bodyPr wrap="square" rtlCol="0">
            <a:spAutoFit/>
          </a:bodyPr>
          <a:lstStyle/>
          <a:p>
            <a:pPr algn="r" rtl="1"/>
            <a:r>
              <a:rPr lang="ar-MA" sz="1050" dirty="0">
                <a:solidFill>
                  <a:srgbClr val="00CCFF"/>
                </a:solidFill>
              </a:rPr>
              <a:t>أوكرانيا: 43</a:t>
            </a:r>
            <a:r>
              <a:rPr lang="fr-FR" sz="1050" dirty="0">
                <a:solidFill>
                  <a:srgbClr val="00CCFF"/>
                </a:solidFill>
                <a:sym typeface="Symbol" panose="05050102010706020507" pitchFamily="18" charset="2"/>
              </a:rPr>
              <a:t></a:t>
            </a:r>
            <a:r>
              <a:rPr lang="fr-FR" sz="1050" dirty="0">
                <a:solidFill>
                  <a:srgbClr val="00CCFF"/>
                </a:solidFill>
              </a:rPr>
              <a:t> </a:t>
            </a:r>
            <a:r>
              <a:rPr lang="ar-MA" sz="1050" dirty="0"/>
              <a:t>من النساء مستخدمات المخدرات بالحقن أبلغن عن التعرض للعنف الجسدي على يد الشرطة و13 </a:t>
            </a:r>
            <a:r>
              <a:rPr lang="fr-FR" sz="1050" dirty="0">
                <a:sym typeface="Symbol" panose="05050102010706020507" pitchFamily="18" charset="2"/>
              </a:rPr>
              <a:t></a:t>
            </a:r>
            <a:r>
              <a:rPr lang="fr-FR" sz="1050" dirty="0"/>
              <a:t> </a:t>
            </a:r>
            <a:r>
              <a:rPr lang="ar-MA" sz="1050" dirty="0"/>
              <a:t>أبلغن عن تعرضهن للعنف الجنسي من طرف الشرطة خلال حياتهم.</a:t>
            </a:r>
            <a:endParaRPr lang="fr-FR" sz="1050" dirty="0"/>
          </a:p>
          <a:p>
            <a:endParaRPr lang="fr-FR" dirty="0"/>
          </a:p>
        </p:txBody>
      </p:sp>
      <p:sp>
        <p:nvSpPr>
          <p:cNvPr id="8" name="ZoneTexte 7"/>
          <p:cNvSpPr txBox="1"/>
          <p:nvPr/>
        </p:nvSpPr>
        <p:spPr>
          <a:xfrm>
            <a:off x="5428065" y="2139453"/>
            <a:ext cx="1763515" cy="1015663"/>
          </a:xfrm>
          <a:prstGeom prst="rect">
            <a:avLst/>
          </a:prstGeom>
          <a:solidFill>
            <a:schemeClr val="bg1"/>
          </a:solidFill>
        </p:spPr>
        <p:txBody>
          <a:bodyPr wrap="square" rtlCol="0">
            <a:spAutoFit/>
          </a:bodyPr>
          <a:lstStyle/>
          <a:p>
            <a:pPr algn="r" rtl="1"/>
            <a:r>
              <a:rPr lang="ar-MA" sz="1050" dirty="0">
                <a:solidFill>
                  <a:srgbClr val="00CCFF"/>
                </a:solidFill>
              </a:rPr>
              <a:t>الهند: 50 </a:t>
            </a:r>
            <a:r>
              <a:rPr lang="fr-FR" sz="1050" dirty="0">
                <a:sym typeface="Symbol" panose="05050102010706020507" pitchFamily="18" charset="2"/>
              </a:rPr>
              <a:t></a:t>
            </a:r>
            <a:r>
              <a:rPr lang="fr-FR" sz="1050" dirty="0"/>
              <a:t> </a:t>
            </a:r>
            <a:r>
              <a:rPr lang="ar-MA" sz="1050" dirty="0"/>
              <a:t>من العاملات في الجنس أبلغن عن تعرضهن للعنف الجسدي و77 </a:t>
            </a:r>
            <a:r>
              <a:rPr lang="fr-FR" sz="1050" dirty="0">
                <a:sym typeface="Symbol" panose="05050102010706020507" pitchFamily="18" charset="2"/>
              </a:rPr>
              <a:t></a:t>
            </a:r>
            <a:r>
              <a:rPr lang="fr-FR" sz="1050" dirty="0"/>
              <a:t> </a:t>
            </a:r>
            <a:r>
              <a:rPr lang="ar-MA" sz="1050" dirty="0"/>
              <a:t>أبلغن عن تعرضهن للعنف الجنسي خلال الست أشهر الماضية.</a:t>
            </a:r>
            <a:endParaRPr lang="fr-FR" sz="1050" dirty="0"/>
          </a:p>
          <a:p>
            <a:endParaRPr lang="fr-FR" dirty="0"/>
          </a:p>
        </p:txBody>
      </p:sp>
      <p:sp>
        <p:nvSpPr>
          <p:cNvPr id="9" name="ZoneTexte 8"/>
          <p:cNvSpPr txBox="1"/>
          <p:nvPr/>
        </p:nvSpPr>
        <p:spPr>
          <a:xfrm>
            <a:off x="6842036" y="3248484"/>
            <a:ext cx="1673992" cy="1061829"/>
          </a:xfrm>
          <a:prstGeom prst="rect">
            <a:avLst/>
          </a:prstGeom>
          <a:solidFill>
            <a:schemeClr val="bg1"/>
          </a:solidFill>
        </p:spPr>
        <p:txBody>
          <a:bodyPr wrap="square" rtlCol="0">
            <a:spAutoFit/>
          </a:bodyPr>
          <a:lstStyle/>
          <a:p>
            <a:pPr algn="r" rtl="1"/>
            <a:r>
              <a:rPr lang="ar-MA" sz="1050" dirty="0">
                <a:solidFill>
                  <a:srgbClr val="00CCFF"/>
                </a:solidFill>
              </a:rPr>
              <a:t>تايلاند: اختبر 69 </a:t>
            </a:r>
            <a:r>
              <a:rPr lang="fr-FR" sz="1050" dirty="0">
                <a:sym typeface="Symbol" panose="05050102010706020507" pitchFamily="18" charset="2"/>
              </a:rPr>
              <a:t></a:t>
            </a:r>
            <a:r>
              <a:rPr lang="fr-FR" sz="1050" dirty="0"/>
              <a:t> </a:t>
            </a:r>
            <a:r>
              <a:rPr lang="ar-MA" sz="1050" dirty="0"/>
              <a:t>من الرجال الذي يمارسون الجنس مع الرجال و89 </a:t>
            </a:r>
            <a:r>
              <a:rPr lang="fr-FR" sz="1050" dirty="0">
                <a:sym typeface="Symbol" panose="05050102010706020507" pitchFamily="18" charset="2"/>
              </a:rPr>
              <a:t></a:t>
            </a:r>
            <a:r>
              <a:rPr lang="fr-FR" sz="1050" dirty="0"/>
              <a:t> </a:t>
            </a:r>
            <a:r>
              <a:rPr lang="ar-MA" sz="1050" dirty="0"/>
              <a:t>من النساء العابرات جنسيا، العنف العاطفي والجسدي أو الجنسي خلال حياتهم.</a:t>
            </a:r>
            <a:endParaRPr lang="fr-FR" sz="1050" dirty="0"/>
          </a:p>
          <a:p>
            <a:pPr algn="r" rtl="1"/>
            <a:endParaRPr lang="fr-FR" sz="1050" dirty="0"/>
          </a:p>
        </p:txBody>
      </p:sp>
      <p:sp>
        <p:nvSpPr>
          <p:cNvPr id="10" name="ZoneTexte 9"/>
          <p:cNvSpPr txBox="1"/>
          <p:nvPr/>
        </p:nvSpPr>
        <p:spPr>
          <a:xfrm>
            <a:off x="5137434" y="4419988"/>
            <a:ext cx="1905746" cy="1338828"/>
          </a:xfrm>
          <a:prstGeom prst="rect">
            <a:avLst/>
          </a:prstGeom>
          <a:solidFill>
            <a:schemeClr val="bg1"/>
          </a:solidFill>
        </p:spPr>
        <p:txBody>
          <a:bodyPr wrap="square" rtlCol="0">
            <a:spAutoFit/>
          </a:bodyPr>
          <a:lstStyle/>
          <a:p>
            <a:pPr algn="r" rtl="1"/>
            <a:r>
              <a:rPr lang="ar-MA" sz="1050" dirty="0">
                <a:solidFill>
                  <a:srgbClr val="00CCFF"/>
                </a:solidFill>
              </a:rPr>
              <a:t>كينيا: 57 </a:t>
            </a:r>
            <a:r>
              <a:rPr lang="fr-FR" sz="1050" dirty="0">
                <a:solidFill>
                  <a:srgbClr val="00CCFF"/>
                </a:solidFill>
                <a:sym typeface="Symbol" panose="05050102010706020507" pitchFamily="18" charset="2"/>
              </a:rPr>
              <a:t></a:t>
            </a:r>
            <a:r>
              <a:rPr lang="fr-FR" sz="1050" dirty="0">
                <a:solidFill>
                  <a:srgbClr val="00CCFF"/>
                </a:solidFill>
              </a:rPr>
              <a:t> </a:t>
            </a:r>
            <a:r>
              <a:rPr lang="ar-LB" sz="1050" dirty="0"/>
              <a:t> </a:t>
            </a:r>
            <a:r>
              <a:rPr lang="ar-MA" sz="1050" dirty="0"/>
              <a:t>من الأشخاص مستخدمي المخدرات بالحقن و44 </a:t>
            </a:r>
            <a:r>
              <a:rPr lang="fr-FR" sz="1050" dirty="0">
                <a:sym typeface="Symbol" panose="05050102010706020507" pitchFamily="18" charset="2"/>
              </a:rPr>
              <a:t></a:t>
            </a:r>
            <a:r>
              <a:rPr lang="fr-FR" sz="1050" dirty="0"/>
              <a:t> </a:t>
            </a:r>
            <a:r>
              <a:rPr lang="ar-MA" sz="1050" dirty="0"/>
              <a:t>من العاملات في الجنس و24 </a:t>
            </a:r>
            <a:r>
              <a:rPr lang="fr-FR" sz="1050" dirty="0">
                <a:sym typeface="Symbol" panose="05050102010706020507" pitchFamily="18" charset="2"/>
              </a:rPr>
              <a:t></a:t>
            </a:r>
            <a:r>
              <a:rPr lang="fr-FR" sz="1050" dirty="0"/>
              <a:t> </a:t>
            </a:r>
            <a:r>
              <a:rPr lang="ar-MA" sz="1050" dirty="0"/>
              <a:t>من الرجال الذي يمارسون الجنس مع الرجال تم توقيفهم أو ضربهم من طرف ضباط الشرطة خلال الست أشهر الماضية.</a:t>
            </a:r>
            <a:endParaRPr lang="fr-FR" sz="1050" dirty="0"/>
          </a:p>
          <a:p>
            <a:pPr algn="r" rtl="1"/>
            <a:endParaRPr lang="fr-FR" dirty="0"/>
          </a:p>
        </p:txBody>
      </p:sp>
      <p:sp>
        <p:nvSpPr>
          <p:cNvPr id="11" name="ZoneTexte 10"/>
          <p:cNvSpPr txBox="1"/>
          <p:nvPr/>
        </p:nvSpPr>
        <p:spPr>
          <a:xfrm>
            <a:off x="3110277" y="5502976"/>
            <a:ext cx="1958203" cy="984885"/>
          </a:xfrm>
          <a:prstGeom prst="rect">
            <a:avLst/>
          </a:prstGeom>
          <a:solidFill>
            <a:schemeClr val="bg1"/>
          </a:solidFill>
        </p:spPr>
        <p:txBody>
          <a:bodyPr wrap="square" rtlCol="0">
            <a:spAutoFit/>
          </a:bodyPr>
          <a:lstStyle/>
          <a:p>
            <a:pPr algn="r" rtl="1"/>
            <a:r>
              <a:rPr lang="ar-MA" sz="1000" dirty="0">
                <a:solidFill>
                  <a:srgbClr val="00CCFF"/>
                </a:solidFill>
              </a:rPr>
              <a:t>جنوب افريقيا: أبلغ 51 </a:t>
            </a:r>
            <a:r>
              <a:rPr lang="fr-FR" sz="1000" dirty="0">
                <a:solidFill>
                  <a:srgbClr val="00CCFF"/>
                </a:solidFill>
                <a:sym typeface="Symbol" panose="05050102010706020507" pitchFamily="18" charset="2"/>
              </a:rPr>
              <a:t></a:t>
            </a:r>
            <a:r>
              <a:rPr lang="fr-FR" sz="1000" dirty="0">
                <a:solidFill>
                  <a:srgbClr val="00CCFF"/>
                </a:solidFill>
              </a:rPr>
              <a:t> </a:t>
            </a:r>
            <a:r>
              <a:rPr lang="ar-LB" sz="1000" dirty="0">
                <a:solidFill>
                  <a:srgbClr val="00CCFF"/>
                </a:solidFill>
              </a:rPr>
              <a:t> </a:t>
            </a:r>
            <a:r>
              <a:rPr lang="ar-MA" sz="1000" dirty="0"/>
              <a:t>من العاملات في الجنس عن تعرضهن لاعتداء جسدي و22</a:t>
            </a:r>
            <a:r>
              <a:rPr lang="fr-FR" sz="1000" dirty="0">
                <a:sym typeface="Symbol" panose="05050102010706020507" pitchFamily="18" charset="2"/>
              </a:rPr>
              <a:t></a:t>
            </a:r>
            <a:r>
              <a:rPr lang="fr-FR" sz="1000" dirty="0"/>
              <a:t> </a:t>
            </a:r>
            <a:r>
              <a:rPr lang="ar-MA" sz="1000" dirty="0"/>
              <a:t>عن اعتداء جنسي أو اغتصاب خلال الست أشهر الماضية. </a:t>
            </a:r>
            <a:endParaRPr lang="fr-FR" sz="1000" dirty="0"/>
          </a:p>
          <a:p>
            <a:endParaRPr lang="fr-FR" dirty="0"/>
          </a:p>
        </p:txBody>
      </p:sp>
      <p:sp>
        <p:nvSpPr>
          <p:cNvPr id="12" name="ZoneTexte 11"/>
          <p:cNvSpPr txBox="1"/>
          <p:nvPr/>
        </p:nvSpPr>
        <p:spPr>
          <a:xfrm>
            <a:off x="1997031" y="3669508"/>
            <a:ext cx="1885624" cy="954107"/>
          </a:xfrm>
          <a:prstGeom prst="rect">
            <a:avLst/>
          </a:prstGeom>
          <a:solidFill>
            <a:schemeClr val="bg1"/>
          </a:solidFill>
        </p:spPr>
        <p:txBody>
          <a:bodyPr wrap="square" rtlCol="0">
            <a:spAutoFit/>
          </a:bodyPr>
          <a:lstStyle/>
          <a:p>
            <a:pPr algn="r" rtl="1"/>
            <a:r>
              <a:rPr lang="ar-MA" sz="1400" dirty="0">
                <a:solidFill>
                  <a:srgbClr val="00CCFF"/>
                </a:solidFill>
              </a:rPr>
              <a:t>الكاميرون: 60 </a:t>
            </a:r>
            <a:r>
              <a:rPr lang="fr-FR" sz="1400" dirty="0">
                <a:solidFill>
                  <a:srgbClr val="00CCFF"/>
                </a:solidFill>
                <a:sym typeface="Symbol" panose="05050102010706020507" pitchFamily="18" charset="2"/>
              </a:rPr>
              <a:t></a:t>
            </a:r>
            <a:r>
              <a:rPr lang="ar-MA" sz="1400" dirty="0"/>
              <a:t> من العاملات في الجنس اختبرن عنفا جسديا أو جنسيا خلال حياتهم.</a:t>
            </a:r>
            <a:endParaRPr lang="fr-FR" sz="1400" dirty="0"/>
          </a:p>
        </p:txBody>
      </p:sp>
      <p:sp>
        <p:nvSpPr>
          <p:cNvPr id="13" name="ZoneTexte 12"/>
          <p:cNvSpPr txBox="1"/>
          <p:nvPr/>
        </p:nvSpPr>
        <p:spPr>
          <a:xfrm>
            <a:off x="351391" y="5022014"/>
            <a:ext cx="1940396" cy="1061829"/>
          </a:xfrm>
          <a:prstGeom prst="rect">
            <a:avLst/>
          </a:prstGeom>
          <a:solidFill>
            <a:schemeClr val="bg1"/>
          </a:solidFill>
        </p:spPr>
        <p:txBody>
          <a:bodyPr wrap="square" rtlCol="0">
            <a:spAutoFit/>
          </a:bodyPr>
          <a:lstStyle/>
          <a:p>
            <a:pPr algn="r" rtl="1"/>
            <a:r>
              <a:rPr lang="ar-MA" sz="1050" dirty="0">
                <a:solidFill>
                  <a:srgbClr val="00CCFF"/>
                </a:solidFill>
              </a:rPr>
              <a:t>البيرو: أبلغ 42</a:t>
            </a:r>
            <a:r>
              <a:rPr lang="fr-FR" sz="1050" dirty="0">
                <a:solidFill>
                  <a:srgbClr val="00CCFF"/>
                </a:solidFill>
                <a:sym typeface="Symbol" panose="05050102010706020507" pitchFamily="18" charset="2"/>
              </a:rPr>
              <a:t></a:t>
            </a:r>
            <a:r>
              <a:rPr lang="ar-MA" sz="1050" dirty="0"/>
              <a:t> من العاملين في الجنس عن اختبارهم للعنف، بما في ذلك العنف الجسدي (25</a:t>
            </a:r>
            <a:r>
              <a:rPr lang="fr-FR" sz="1050" dirty="0">
                <a:sym typeface="Symbol" panose="05050102010706020507" pitchFamily="18" charset="2"/>
              </a:rPr>
              <a:t></a:t>
            </a:r>
            <a:r>
              <a:rPr lang="ar-MA" sz="1050" dirty="0"/>
              <a:t>)، والعاطفي (27</a:t>
            </a:r>
            <a:r>
              <a:rPr lang="fr-FR" sz="1050" dirty="0">
                <a:sym typeface="Symbol" panose="05050102010706020507" pitchFamily="18" charset="2"/>
              </a:rPr>
              <a:t></a:t>
            </a:r>
            <a:r>
              <a:rPr lang="ar-MA" sz="1050" dirty="0"/>
              <a:t>) والجنسي (16</a:t>
            </a:r>
            <a:r>
              <a:rPr lang="fr-FR" sz="1050" dirty="0">
                <a:sym typeface="Symbol" panose="05050102010706020507" pitchFamily="18" charset="2"/>
              </a:rPr>
              <a:t></a:t>
            </a:r>
            <a:r>
              <a:rPr lang="ar-MA" sz="1050" dirty="0"/>
              <a:t>)، على يد شركاؤهم الحميمين وعملائهم خلال الست أشهر الماضية.</a:t>
            </a:r>
            <a:endParaRPr lang="fr-FR" sz="1050" dirty="0"/>
          </a:p>
        </p:txBody>
      </p:sp>
      <p:sp>
        <p:nvSpPr>
          <p:cNvPr id="14" name="ZoneTexte 13"/>
          <p:cNvSpPr txBox="1"/>
          <p:nvPr/>
        </p:nvSpPr>
        <p:spPr>
          <a:xfrm>
            <a:off x="474562" y="2521745"/>
            <a:ext cx="2570630" cy="1015663"/>
          </a:xfrm>
          <a:prstGeom prst="rect">
            <a:avLst/>
          </a:prstGeom>
          <a:solidFill>
            <a:schemeClr val="bg1"/>
          </a:solidFill>
        </p:spPr>
        <p:txBody>
          <a:bodyPr wrap="square" rtlCol="0">
            <a:spAutoFit/>
          </a:bodyPr>
          <a:lstStyle/>
          <a:p>
            <a:pPr algn="r" rtl="1"/>
            <a:r>
              <a:rPr lang="ar-MA" sz="1050" dirty="0">
                <a:solidFill>
                  <a:srgbClr val="00CCFF"/>
                </a:solidFill>
              </a:rPr>
              <a:t>الجمهورية </a:t>
            </a:r>
            <a:r>
              <a:rPr lang="ar-MA" sz="1050" dirty="0" err="1">
                <a:solidFill>
                  <a:srgbClr val="00CCFF"/>
                </a:solidFill>
              </a:rPr>
              <a:t>الدومينيكية</a:t>
            </a:r>
            <a:r>
              <a:rPr lang="ar-MA" sz="1050" dirty="0">
                <a:solidFill>
                  <a:srgbClr val="00CCFF"/>
                </a:solidFill>
              </a:rPr>
              <a:t>: أبلغ 46 </a:t>
            </a:r>
            <a:r>
              <a:rPr lang="fr-FR" sz="1050" dirty="0">
                <a:solidFill>
                  <a:srgbClr val="00CCFF"/>
                </a:solidFill>
                <a:sym typeface="Symbol" panose="05050102010706020507" pitchFamily="18" charset="2"/>
              </a:rPr>
              <a:t></a:t>
            </a:r>
            <a:r>
              <a:rPr lang="ar-MA" sz="1050" dirty="0">
                <a:solidFill>
                  <a:srgbClr val="00CCFF"/>
                </a:solidFill>
              </a:rPr>
              <a:t> </a:t>
            </a:r>
            <a:r>
              <a:rPr lang="ar-MA" sz="1050" dirty="0"/>
              <a:t>من النساء العابرات عن تعرضهن لصدمة منذ سن 14، بما في ذلك الإساءة الجنسية (25</a:t>
            </a:r>
            <a:r>
              <a:rPr lang="fr-FR" sz="1050" dirty="0">
                <a:sym typeface="Symbol" panose="05050102010706020507" pitchFamily="18" charset="2"/>
              </a:rPr>
              <a:t></a:t>
            </a:r>
            <a:r>
              <a:rPr lang="ar-MA" sz="1050" dirty="0"/>
              <a:t>) والنفسية (32</a:t>
            </a:r>
            <a:r>
              <a:rPr lang="fr-FR" sz="1050" dirty="0">
                <a:sym typeface="Symbol" panose="05050102010706020507" pitchFamily="18" charset="2"/>
              </a:rPr>
              <a:t></a:t>
            </a:r>
            <a:r>
              <a:rPr lang="ar-MA" sz="1050" dirty="0"/>
              <a:t>) والتعذيب (12</a:t>
            </a:r>
            <a:r>
              <a:rPr lang="fr-FR" sz="1050" dirty="0">
                <a:sym typeface="Symbol" panose="05050102010706020507" pitchFamily="18" charset="2"/>
              </a:rPr>
              <a:t></a:t>
            </a:r>
            <a:r>
              <a:rPr lang="ar-MA" sz="1050" dirty="0"/>
              <a:t>) ومحاولة القتل (20</a:t>
            </a:r>
            <a:r>
              <a:rPr lang="fr-FR" sz="1050" dirty="0">
                <a:sym typeface="Symbol" panose="05050102010706020507" pitchFamily="18" charset="2"/>
              </a:rPr>
              <a:t></a:t>
            </a:r>
            <a:r>
              <a:rPr lang="ar-MA" sz="1050" dirty="0"/>
              <a:t>).</a:t>
            </a:r>
            <a:endParaRPr lang="fr-FR" sz="1050" dirty="0"/>
          </a:p>
          <a:p>
            <a:endParaRPr lang="fr-FR" dirty="0"/>
          </a:p>
        </p:txBody>
      </p:sp>
    </p:spTree>
    <p:extLst>
      <p:ext uri="{BB962C8B-B14F-4D97-AF65-F5344CB8AC3E}">
        <p14:creationId xmlns:p14="http://schemas.microsoft.com/office/powerpoint/2010/main" val="401293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10CA-B9CF-4438-9503-9B061D0B5D15}"/>
              </a:ext>
            </a:extLst>
          </p:cNvPr>
          <p:cNvSpPr>
            <a:spLocks noGrp="1"/>
          </p:cNvSpPr>
          <p:nvPr>
            <p:ph type="title"/>
          </p:nvPr>
        </p:nvSpPr>
        <p:spPr>
          <a:xfrm>
            <a:off x="922421" y="515389"/>
            <a:ext cx="10566862" cy="800039"/>
          </a:xfrm>
        </p:spPr>
        <p:txBody>
          <a:bodyPr>
            <a:normAutofit fontScale="90000"/>
          </a:bodyPr>
          <a:lstStyle/>
          <a:p>
            <a:pPr algn="r" rtl="1"/>
            <a:r>
              <a:rPr lang="ar-MA" dirty="0"/>
              <a:t>النشاط هـ. الاختبار الموجز الأول: العنف وانتقال فيروس نقص المناعة البشرية</a:t>
            </a:r>
            <a:endParaRPr lang="fr-FR" dirty="0"/>
          </a:p>
        </p:txBody>
      </p:sp>
      <p:sp>
        <p:nvSpPr>
          <p:cNvPr id="3" name="Text Placeholder 2">
            <a:extLst>
              <a:ext uri="{FF2B5EF4-FFF2-40B4-BE49-F238E27FC236}">
                <a16:creationId xmlns:a16="http://schemas.microsoft.com/office/drawing/2014/main" id="{A9228221-7B96-4707-9B85-174C475822BB}"/>
              </a:ext>
            </a:extLst>
          </p:cNvPr>
          <p:cNvSpPr>
            <a:spLocks noGrp="1"/>
          </p:cNvSpPr>
          <p:nvPr>
            <p:ph idx="1"/>
          </p:nvPr>
        </p:nvSpPr>
        <p:spPr>
          <a:xfrm>
            <a:off x="1283368" y="1636713"/>
            <a:ext cx="10110216" cy="4932362"/>
          </a:xfrm>
        </p:spPr>
        <p:txBody>
          <a:bodyPr>
            <a:normAutofit lnSpcReduction="10000"/>
          </a:bodyPr>
          <a:lstStyle/>
          <a:p>
            <a:pPr marL="0" indent="0" algn="r">
              <a:buNone/>
            </a:pPr>
            <a:r>
              <a:rPr lang="ar-MA" dirty="0"/>
              <a:t>مريام عاملة جنس. </a:t>
            </a:r>
            <a:r>
              <a:rPr lang="ar-MA" dirty="0">
                <a:solidFill>
                  <a:schemeClr val="accent4"/>
                </a:solidFill>
              </a:rPr>
              <a:t>يخبرها شريكها أن لا قيمة لها ويهينها في الأماكن العامة</a:t>
            </a:r>
            <a:r>
              <a:rPr lang="ar-MA" dirty="0"/>
              <a:t>. </a:t>
            </a:r>
            <a:r>
              <a:rPr lang="ar-MA" dirty="0">
                <a:solidFill>
                  <a:srgbClr val="0070C0"/>
                </a:solidFill>
              </a:rPr>
              <a:t>يقوم بضربها </a:t>
            </a:r>
            <a:r>
              <a:rPr lang="ar-MA" dirty="0"/>
              <a:t>إذا لم يكن لديها أربعة زبائن على الأقل في اليوم. وللعثور على هذا العدد الكبير من العملاء كل ليلة، يجب عليها ممارسة الجنس مع رجال </a:t>
            </a:r>
            <a:r>
              <a:rPr lang="ar-MA" dirty="0">
                <a:solidFill>
                  <a:srgbClr val="7030A0"/>
                </a:solidFill>
              </a:rPr>
              <a:t>أجبروها على ممارسة الجنس بدون واقي ذكري</a:t>
            </a:r>
            <a:r>
              <a:rPr lang="ar-MA" dirty="0"/>
              <a:t>.</a:t>
            </a:r>
            <a:endParaRPr lang="fr-FR" dirty="0"/>
          </a:p>
          <a:p>
            <a:pPr marL="0" indent="0" algn="r">
              <a:buNone/>
            </a:pPr>
            <a:r>
              <a:rPr lang="ar-MA" dirty="0"/>
              <a:t>أي شكل من أشكال العنف التالية يمكن أن يؤثر على خطر الإصابة بفيروس نقص المناعة البشرية لدى مريام ؟ (اختر كل ما ينطبق.)</a:t>
            </a:r>
            <a:endParaRPr lang="fr-FR" dirty="0"/>
          </a:p>
          <a:p>
            <a:pPr marL="0" indent="0">
              <a:buNone/>
            </a:pPr>
            <a:endParaRPr lang="en-US" dirty="0"/>
          </a:p>
          <a:p>
            <a:pPr marL="0" lvl="0" indent="0" algn="r" rtl="1">
              <a:buNone/>
            </a:pPr>
            <a:r>
              <a:rPr lang="ar-LB" dirty="0">
                <a:solidFill>
                  <a:srgbClr val="FF0000"/>
                </a:solidFill>
              </a:rPr>
              <a:t>أ. </a:t>
            </a:r>
            <a:r>
              <a:rPr lang="ar-MA" dirty="0">
                <a:solidFill>
                  <a:srgbClr val="FF0000"/>
                </a:solidFill>
              </a:rPr>
              <a:t>العنف العاطفي</a:t>
            </a:r>
            <a:endParaRPr lang="fr-FR" dirty="0">
              <a:solidFill>
                <a:srgbClr val="FF0000"/>
              </a:solidFill>
            </a:endParaRPr>
          </a:p>
          <a:p>
            <a:pPr marL="0" lvl="0" indent="0" algn="r" rtl="1">
              <a:buNone/>
            </a:pPr>
            <a:r>
              <a:rPr lang="ar-LB" dirty="0">
                <a:solidFill>
                  <a:srgbClr val="0070C0"/>
                </a:solidFill>
              </a:rPr>
              <a:t>ب. </a:t>
            </a:r>
            <a:r>
              <a:rPr lang="ar-MA" dirty="0">
                <a:solidFill>
                  <a:srgbClr val="0070C0"/>
                </a:solidFill>
              </a:rPr>
              <a:t>العنف الجسدي</a:t>
            </a:r>
            <a:endParaRPr lang="fr-FR" dirty="0">
              <a:solidFill>
                <a:srgbClr val="0070C0"/>
              </a:solidFill>
            </a:endParaRPr>
          </a:p>
          <a:p>
            <a:pPr marL="0" lvl="0" indent="0" algn="r" rtl="1">
              <a:buNone/>
            </a:pPr>
            <a:r>
              <a:rPr lang="ar-LB" dirty="0">
                <a:solidFill>
                  <a:srgbClr val="7030A0"/>
                </a:solidFill>
              </a:rPr>
              <a:t>ج. </a:t>
            </a:r>
            <a:r>
              <a:rPr lang="ar-MA" dirty="0">
                <a:solidFill>
                  <a:srgbClr val="7030A0"/>
                </a:solidFill>
              </a:rPr>
              <a:t>العنف الجنسي</a:t>
            </a:r>
            <a:endParaRPr lang="fr-FR" dirty="0">
              <a:solidFill>
                <a:srgbClr val="0070C0"/>
              </a:solidFill>
            </a:endParaRPr>
          </a:p>
          <a:p>
            <a:pPr algn="r"/>
            <a:endParaRPr lang="en-US" dirty="0">
              <a:solidFill>
                <a:srgbClr val="7030A0"/>
              </a:solidFill>
            </a:endParaRPr>
          </a:p>
          <a:p>
            <a:endParaRPr lang="en-US" dirty="0"/>
          </a:p>
        </p:txBody>
      </p:sp>
      <p:sp>
        <p:nvSpPr>
          <p:cNvPr id="5" name="Star: 5 Points 4">
            <a:extLst>
              <a:ext uri="{FF2B5EF4-FFF2-40B4-BE49-F238E27FC236}">
                <a16:creationId xmlns:a16="http://schemas.microsoft.com/office/drawing/2014/main" id="{CBCCF6D4-2094-40C1-BB09-200DB562368A}"/>
              </a:ext>
            </a:extLst>
          </p:cNvPr>
          <p:cNvSpPr/>
          <p:nvPr/>
        </p:nvSpPr>
        <p:spPr>
          <a:xfrm>
            <a:off x="42511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059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10CA-B9CF-4438-9503-9B061D0B5D15}"/>
              </a:ext>
            </a:extLst>
          </p:cNvPr>
          <p:cNvSpPr>
            <a:spLocks noGrp="1"/>
          </p:cNvSpPr>
          <p:nvPr>
            <p:ph type="title"/>
          </p:nvPr>
        </p:nvSpPr>
        <p:spPr>
          <a:xfrm>
            <a:off x="1175085" y="444110"/>
            <a:ext cx="10761133" cy="800039"/>
          </a:xfrm>
        </p:spPr>
        <p:txBody>
          <a:bodyPr>
            <a:normAutofit fontScale="90000"/>
          </a:bodyPr>
          <a:lstStyle/>
          <a:p>
            <a:pPr rtl="1"/>
            <a:r>
              <a:rPr lang="ar-MA" dirty="0"/>
              <a:t>النشاط هـ. الاختبار الموجز الأول: العنف وانتقال فيروس نقص المناعة البشرية</a:t>
            </a:r>
            <a:endParaRPr lang="fr-FR" dirty="0"/>
          </a:p>
        </p:txBody>
      </p:sp>
      <p:sp>
        <p:nvSpPr>
          <p:cNvPr id="3" name="Text Placeholder 2">
            <a:extLst>
              <a:ext uri="{FF2B5EF4-FFF2-40B4-BE49-F238E27FC236}">
                <a16:creationId xmlns:a16="http://schemas.microsoft.com/office/drawing/2014/main" id="{A9228221-7B96-4707-9B85-174C475822BB}"/>
              </a:ext>
            </a:extLst>
          </p:cNvPr>
          <p:cNvSpPr>
            <a:spLocks noGrp="1"/>
          </p:cNvSpPr>
          <p:nvPr>
            <p:ph idx="1"/>
          </p:nvPr>
        </p:nvSpPr>
        <p:spPr>
          <a:xfrm>
            <a:off x="1175087" y="1492329"/>
            <a:ext cx="10151532" cy="4932362"/>
          </a:xfrm>
        </p:spPr>
        <p:txBody>
          <a:bodyPr>
            <a:normAutofit fontScale="92500"/>
          </a:bodyPr>
          <a:lstStyle/>
          <a:p>
            <a:pPr marL="0" indent="0" algn="r">
              <a:buNone/>
            </a:pPr>
            <a:r>
              <a:rPr lang="ar-MA" dirty="0"/>
              <a:t>مريام عاملة جنس. </a:t>
            </a:r>
            <a:r>
              <a:rPr lang="ar-MA" dirty="0">
                <a:solidFill>
                  <a:schemeClr val="accent4"/>
                </a:solidFill>
              </a:rPr>
              <a:t>يخبرها شريكها أن لا قيمة لها ويهينها في الأماكن العامة</a:t>
            </a:r>
            <a:r>
              <a:rPr lang="ar-MA" dirty="0"/>
              <a:t>. </a:t>
            </a:r>
            <a:r>
              <a:rPr lang="ar-MA" dirty="0">
                <a:solidFill>
                  <a:srgbClr val="0070C0"/>
                </a:solidFill>
              </a:rPr>
              <a:t>يقوم بضربها </a:t>
            </a:r>
            <a:r>
              <a:rPr lang="ar-MA" dirty="0"/>
              <a:t>إذا لم يكن لديها أربعة زبائن على الأقل في اليوم. وللعثور على هذا العدد الكبير من العملاء كل ليلة، يجب عليها ممارسة الجنس مع رجال </a:t>
            </a:r>
            <a:r>
              <a:rPr lang="ar-MA" dirty="0">
                <a:solidFill>
                  <a:srgbClr val="7030A0"/>
                </a:solidFill>
              </a:rPr>
              <a:t>أجبروها على ممارسة الجنس بدون واقي ذكري</a:t>
            </a:r>
            <a:r>
              <a:rPr lang="ar-MA" dirty="0"/>
              <a:t>.</a:t>
            </a:r>
            <a:endParaRPr lang="fr-FR" dirty="0"/>
          </a:p>
          <a:p>
            <a:pPr marL="0" indent="0" algn="r" rtl="1">
              <a:buNone/>
            </a:pPr>
            <a:r>
              <a:rPr lang="ar-MA" b="1" dirty="0"/>
              <a:t>أي شكل من أشكال العنف التالية يمكن أن يؤثر على خطر الإصابة بفيروس نقص المناعة البشرية لدى مريام </a:t>
            </a:r>
            <a:r>
              <a:rPr lang="ar-MA" dirty="0"/>
              <a:t>؟</a:t>
            </a:r>
            <a:endParaRPr lang="fr-FR" dirty="0"/>
          </a:p>
          <a:p>
            <a:pPr marL="0" indent="0" algn="r" rtl="1">
              <a:spcBef>
                <a:spcPts val="3000"/>
              </a:spcBef>
              <a:buNone/>
            </a:pPr>
            <a:r>
              <a:rPr lang="ar-LB" dirty="0">
                <a:solidFill>
                  <a:srgbClr val="FF0000"/>
                </a:solidFill>
              </a:rPr>
              <a:t>أ. </a:t>
            </a:r>
            <a:r>
              <a:rPr lang="ar-MA" dirty="0">
                <a:solidFill>
                  <a:srgbClr val="FF0000"/>
                </a:solidFill>
              </a:rPr>
              <a:t>العنف العاطفي </a:t>
            </a:r>
            <a:r>
              <a:rPr lang="ar-MA" dirty="0"/>
              <a:t>يعطيها تقديرًا متدنيًا لذاتها ويجعل الأمر يبدو غير مهما لحماية نفسها من فيروس نقص المناعة البشرية.</a:t>
            </a:r>
            <a:endParaRPr lang="en-US" sz="2000" dirty="0"/>
          </a:p>
          <a:p>
            <a:pPr marL="0" indent="0" algn="r" rtl="1">
              <a:spcBef>
                <a:spcPts val="3000"/>
              </a:spcBef>
              <a:buClr>
                <a:schemeClr val="accent2">
                  <a:lumMod val="50000"/>
                  <a:lumOff val="50000"/>
                </a:schemeClr>
              </a:buClr>
              <a:buNone/>
            </a:pPr>
            <a:r>
              <a:rPr lang="ar-LB" dirty="0">
                <a:solidFill>
                  <a:srgbClr val="0070C0"/>
                </a:solidFill>
              </a:rPr>
              <a:t>ب. </a:t>
            </a:r>
            <a:r>
              <a:rPr lang="ar-MA" dirty="0">
                <a:solidFill>
                  <a:srgbClr val="0070C0"/>
                </a:solidFill>
              </a:rPr>
              <a:t>العنف الجسدي </a:t>
            </a:r>
            <a:r>
              <a:rPr lang="ar-MA" dirty="0"/>
              <a:t>يجبر "ميريام" على قبول العملاء يشكلون خطرًا عاليًا.</a:t>
            </a:r>
            <a:r>
              <a:rPr lang="en-US" sz="2000" dirty="0"/>
              <a:t>.</a:t>
            </a:r>
          </a:p>
          <a:p>
            <a:pPr marL="0" indent="0" algn="r" rtl="1">
              <a:spcBef>
                <a:spcPts val="3000"/>
              </a:spcBef>
              <a:buClr>
                <a:srgbClr val="7030A0"/>
              </a:buClr>
              <a:buNone/>
            </a:pPr>
            <a:r>
              <a:rPr lang="ar-LB" dirty="0"/>
              <a:t>ج</a:t>
            </a:r>
            <a:r>
              <a:rPr lang="ar-MA" dirty="0"/>
              <a:t>. </a:t>
            </a:r>
            <a:r>
              <a:rPr lang="ar-MA" dirty="0">
                <a:solidFill>
                  <a:srgbClr val="7030A0"/>
                </a:solidFill>
              </a:rPr>
              <a:t>العنف الجنسي </a:t>
            </a:r>
            <a:r>
              <a:rPr lang="ar-MA" dirty="0"/>
              <a:t>يحمل مخاطر مباشرة لانتقال فيروس نقص المناعة البشرية.</a:t>
            </a:r>
            <a:endParaRPr lang="en-US" sz="2000" dirty="0"/>
          </a:p>
          <a:p>
            <a:endParaRPr lang="en-US" dirty="0"/>
          </a:p>
        </p:txBody>
      </p:sp>
      <p:sp>
        <p:nvSpPr>
          <p:cNvPr id="5" name="Oval 4">
            <a:extLst>
              <a:ext uri="{FF2B5EF4-FFF2-40B4-BE49-F238E27FC236}">
                <a16:creationId xmlns:a16="http://schemas.microsoft.com/office/drawing/2014/main" id="{D0BEAFAB-2593-4008-9972-C736CF8AB8DD}"/>
              </a:ext>
            </a:extLst>
          </p:cNvPr>
          <p:cNvSpPr/>
          <p:nvPr/>
        </p:nvSpPr>
        <p:spPr>
          <a:xfrm>
            <a:off x="1481191" y="3847095"/>
            <a:ext cx="10151532" cy="1046162"/>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648" h="1022640">
                <a:moveTo>
                  <a:pt x="4745" y="510077"/>
                </a:moveTo>
                <a:cubicBezTo>
                  <a:pt x="166110" y="-54398"/>
                  <a:pt x="3839362" y="10417"/>
                  <a:pt x="5738235" y="7429"/>
                </a:cubicBezTo>
                <a:cubicBezTo>
                  <a:pt x="7637108" y="4441"/>
                  <a:pt x="11372247" y="-90258"/>
                  <a:pt x="11397983" y="492147"/>
                </a:cubicBezTo>
                <a:cubicBezTo>
                  <a:pt x="11456541" y="1146269"/>
                  <a:pt x="7637108" y="1009737"/>
                  <a:pt x="5738235" y="1012725"/>
                </a:cubicBezTo>
                <a:cubicBezTo>
                  <a:pt x="3839362" y="1015713"/>
                  <a:pt x="-156620" y="1074552"/>
                  <a:pt x="4745" y="51007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4">
            <a:extLst>
              <a:ext uri="{FF2B5EF4-FFF2-40B4-BE49-F238E27FC236}">
                <a16:creationId xmlns:a16="http://schemas.microsoft.com/office/drawing/2014/main" id="{049D4575-4C6E-41E1-B687-AA7DC6055921}"/>
              </a:ext>
            </a:extLst>
          </p:cNvPr>
          <p:cNvSpPr/>
          <p:nvPr/>
        </p:nvSpPr>
        <p:spPr>
          <a:xfrm>
            <a:off x="1481192" y="5072195"/>
            <a:ext cx="10151532" cy="600180"/>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648" h="1022640">
                <a:moveTo>
                  <a:pt x="4745" y="510077"/>
                </a:moveTo>
                <a:cubicBezTo>
                  <a:pt x="166110" y="-54398"/>
                  <a:pt x="3839362" y="10417"/>
                  <a:pt x="5738235" y="7429"/>
                </a:cubicBezTo>
                <a:cubicBezTo>
                  <a:pt x="7637108" y="4441"/>
                  <a:pt x="11372247" y="-90258"/>
                  <a:pt x="11397983" y="492147"/>
                </a:cubicBezTo>
                <a:cubicBezTo>
                  <a:pt x="11456541" y="1146269"/>
                  <a:pt x="7637108" y="1009737"/>
                  <a:pt x="5738235" y="1012725"/>
                </a:cubicBezTo>
                <a:cubicBezTo>
                  <a:pt x="3839362" y="1015713"/>
                  <a:pt x="-156620" y="1074552"/>
                  <a:pt x="4745" y="51007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4">
            <a:extLst>
              <a:ext uri="{FF2B5EF4-FFF2-40B4-BE49-F238E27FC236}">
                <a16:creationId xmlns:a16="http://schemas.microsoft.com/office/drawing/2014/main" id="{0171C9BD-5E67-4A1D-942F-312D1CCAC77D}"/>
              </a:ext>
            </a:extLst>
          </p:cNvPr>
          <p:cNvSpPr/>
          <p:nvPr/>
        </p:nvSpPr>
        <p:spPr>
          <a:xfrm>
            <a:off x="1481191" y="5828453"/>
            <a:ext cx="10151532" cy="600180"/>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648" h="1022640">
                <a:moveTo>
                  <a:pt x="4745" y="510077"/>
                </a:moveTo>
                <a:cubicBezTo>
                  <a:pt x="166110" y="-54398"/>
                  <a:pt x="3839362" y="10417"/>
                  <a:pt x="5738235" y="7429"/>
                </a:cubicBezTo>
                <a:cubicBezTo>
                  <a:pt x="7637108" y="4441"/>
                  <a:pt x="11372247" y="-90258"/>
                  <a:pt x="11397983" y="492147"/>
                </a:cubicBezTo>
                <a:cubicBezTo>
                  <a:pt x="11456541" y="1146269"/>
                  <a:pt x="7637108" y="1009737"/>
                  <a:pt x="5738235" y="1012725"/>
                </a:cubicBezTo>
                <a:cubicBezTo>
                  <a:pt x="3839362" y="1015713"/>
                  <a:pt x="-156620" y="1074552"/>
                  <a:pt x="4745" y="51007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23939024-E4CE-4EFD-9559-8CA0B9E726DA}"/>
              </a:ext>
            </a:extLst>
          </p:cNvPr>
          <p:cNvSpPr/>
          <p:nvPr/>
        </p:nvSpPr>
        <p:spPr>
          <a:xfrm>
            <a:off x="30172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93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9CC6-5E35-4727-A5B8-61C706E37F37}"/>
              </a:ext>
            </a:extLst>
          </p:cNvPr>
          <p:cNvSpPr>
            <a:spLocks noGrp="1"/>
          </p:cNvSpPr>
          <p:nvPr>
            <p:ph type="title"/>
          </p:nvPr>
        </p:nvSpPr>
        <p:spPr>
          <a:xfrm>
            <a:off x="1091145" y="515389"/>
            <a:ext cx="10037323" cy="800039"/>
          </a:xfrm>
        </p:spPr>
        <p:txBody>
          <a:bodyPr>
            <a:normAutofit/>
          </a:bodyPr>
          <a:lstStyle/>
          <a:p>
            <a:pPr algn="r" rtl="1"/>
            <a:r>
              <a:rPr lang="ar-MA" dirty="0"/>
              <a:t>النشاط هـ. الاختبار الموجز 2: العنف وأخذ العلاج</a:t>
            </a:r>
            <a:endParaRPr lang="fr-FR" dirty="0"/>
          </a:p>
        </p:txBody>
      </p:sp>
      <p:sp>
        <p:nvSpPr>
          <p:cNvPr id="3" name="Text Placeholder 2">
            <a:extLst>
              <a:ext uri="{FF2B5EF4-FFF2-40B4-BE49-F238E27FC236}">
                <a16:creationId xmlns:a16="http://schemas.microsoft.com/office/drawing/2014/main" id="{0BADA868-5A96-4652-B768-7705126AE6C7}"/>
              </a:ext>
            </a:extLst>
          </p:cNvPr>
          <p:cNvSpPr>
            <a:spLocks noGrp="1"/>
          </p:cNvSpPr>
          <p:nvPr>
            <p:ph idx="1"/>
          </p:nvPr>
        </p:nvSpPr>
        <p:spPr>
          <a:xfrm>
            <a:off x="1006648" y="1636713"/>
            <a:ext cx="10206318" cy="5103552"/>
          </a:xfrm>
        </p:spPr>
        <p:txBody>
          <a:bodyPr>
            <a:normAutofit/>
          </a:bodyPr>
          <a:lstStyle/>
          <a:p>
            <a:pPr marL="0" indent="0" algn="r">
              <a:lnSpc>
                <a:spcPct val="105000"/>
              </a:lnSpc>
              <a:buNone/>
            </a:pPr>
            <a:r>
              <a:rPr lang="ar-MA" dirty="0"/>
              <a:t>إليزابيث مصابة بفيروس نقص المناعة البشرية. يطلب أحد مقدمي الرعاية الصحية من إليزابيث تقاسم أسماء شركائها. تسمي صديقها وعميل لها لكنها تقول أنه لا يمكن الاتصال بأي منهما. </a:t>
            </a:r>
            <a:r>
              <a:rPr lang="ar-MA" dirty="0">
                <a:solidFill>
                  <a:srgbClr val="7030A0"/>
                </a:solidFill>
              </a:rPr>
              <a:t>يتصل مقدم الرعاية الصحية بصديقها دون إذن إليزابيث</a:t>
            </a:r>
            <a:r>
              <a:rPr lang="ar-MA" dirty="0"/>
              <a:t>، فيقوم صديق إليزابيث </a:t>
            </a:r>
            <a:r>
              <a:rPr lang="ar-MA" dirty="0">
                <a:solidFill>
                  <a:srgbClr val="FF0000"/>
                </a:solidFill>
              </a:rPr>
              <a:t>بطردها من المنزل</a:t>
            </a:r>
            <a:r>
              <a:rPr lang="ar-MA" dirty="0"/>
              <a:t>.</a:t>
            </a:r>
            <a:endParaRPr lang="fr-FR" dirty="0"/>
          </a:p>
          <a:p>
            <a:pPr marL="0" indent="0" algn="r" rtl="1">
              <a:buNone/>
            </a:pPr>
            <a:r>
              <a:rPr lang="ar-MA" dirty="0"/>
              <a:t>أي شكل من أشكال العنف التالية يمكن أن يؤثر على استخدام إليزابيث للخدمات المتصلة  بفيروس نقص المناعة البشرية ؟ (اختر كل ما ينطبق).</a:t>
            </a:r>
            <a:endParaRPr lang="fr-FR" dirty="0"/>
          </a:p>
          <a:p>
            <a:pPr marL="0" indent="0" rtl="1">
              <a:buNone/>
            </a:pPr>
            <a:r>
              <a:rPr lang="ar-MA" dirty="0"/>
              <a:t> </a:t>
            </a:r>
            <a:endParaRPr lang="fr-FR" dirty="0"/>
          </a:p>
          <a:p>
            <a:pPr marL="0" lvl="0" indent="0" algn="r" rtl="1">
              <a:buNone/>
            </a:pPr>
            <a:r>
              <a:rPr lang="ar-LB" dirty="0"/>
              <a:t>أ. </a:t>
            </a:r>
            <a:r>
              <a:rPr lang="ar-MA" dirty="0">
                <a:solidFill>
                  <a:srgbClr val="7030A0"/>
                </a:solidFill>
              </a:rPr>
              <a:t>الكشف القسري / غير المصرح به عن المعلومات الشخصية</a:t>
            </a:r>
            <a:endParaRPr lang="fr-FR" dirty="0">
              <a:solidFill>
                <a:srgbClr val="7030A0"/>
              </a:solidFill>
            </a:endParaRPr>
          </a:p>
          <a:p>
            <a:pPr marL="0" lvl="0" indent="0" algn="r" rtl="1">
              <a:buNone/>
            </a:pPr>
            <a:r>
              <a:rPr lang="ar-LB" dirty="0">
                <a:solidFill>
                  <a:srgbClr val="FF0000"/>
                </a:solidFill>
              </a:rPr>
              <a:t>ب. </a:t>
            </a:r>
            <a:r>
              <a:rPr lang="ar-MA" dirty="0">
                <a:solidFill>
                  <a:srgbClr val="FF0000"/>
                </a:solidFill>
              </a:rPr>
              <a:t>العنف الاقتصادي</a:t>
            </a:r>
            <a:endParaRPr lang="fr-FR" dirty="0">
              <a:solidFill>
                <a:srgbClr val="FF0000"/>
              </a:solidFill>
            </a:endParaRPr>
          </a:p>
          <a:p>
            <a:pPr marL="0" indent="0" algn="r" rtl="1">
              <a:buNone/>
            </a:pPr>
            <a:endParaRPr lang="fr-FR" dirty="0"/>
          </a:p>
          <a:p>
            <a:pPr lvl="1"/>
            <a:endParaRPr lang="en-US" dirty="0"/>
          </a:p>
          <a:p>
            <a:pPr lvl="1"/>
            <a:endParaRPr lang="en-US" dirty="0"/>
          </a:p>
        </p:txBody>
      </p:sp>
      <p:sp>
        <p:nvSpPr>
          <p:cNvPr id="5" name="Star: 5 Points 4">
            <a:extLst>
              <a:ext uri="{FF2B5EF4-FFF2-40B4-BE49-F238E27FC236}">
                <a16:creationId xmlns:a16="http://schemas.microsoft.com/office/drawing/2014/main" id="{D780052C-DD1D-4730-815F-2B9EFCC34864}"/>
              </a:ext>
            </a:extLst>
          </p:cNvPr>
          <p:cNvSpPr/>
          <p:nvPr/>
        </p:nvSpPr>
        <p:spPr>
          <a:xfrm>
            <a:off x="256309"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05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9CC6-5E35-4727-A5B8-61C706E37F37}"/>
              </a:ext>
            </a:extLst>
          </p:cNvPr>
          <p:cNvSpPr>
            <a:spLocks noGrp="1"/>
          </p:cNvSpPr>
          <p:nvPr>
            <p:ph type="title"/>
          </p:nvPr>
        </p:nvSpPr>
        <p:spPr>
          <a:xfrm>
            <a:off x="1510177" y="515389"/>
            <a:ext cx="10076234" cy="800039"/>
          </a:xfrm>
        </p:spPr>
        <p:txBody>
          <a:bodyPr>
            <a:normAutofit/>
          </a:bodyPr>
          <a:lstStyle/>
          <a:p>
            <a:pPr algn="r" rtl="1"/>
            <a:r>
              <a:rPr lang="ar-MA" dirty="0"/>
              <a:t>النشاط هـ. الاختبار الموجز الثاني: العنف وأخذ العلاج</a:t>
            </a:r>
            <a:endParaRPr lang="fr-FR" dirty="0"/>
          </a:p>
        </p:txBody>
      </p:sp>
      <p:sp>
        <p:nvSpPr>
          <p:cNvPr id="3" name="Text Placeholder 2">
            <a:extLst>
              <a:ext uri="{FF2B5EF4-FFF2-40B4-BE49-F238E27FC236}">
                <a16:creationId xmlns:a16="http://schemas.microsoft.com/office/drawing/2014/main" id="{0BADA868-5A96-4652-B768-7705126AE6C7}"/>
              </a:ext>
            </a:extLst>
          </p:cNvPr>
          <p:cNvSpPr>
            <a:spLocks noGrp="1"/>
          </p:cNvSpPr>
          <p:nvPr>
            <p:ph idx="1"/>
          </p:nvPr>
        </p:nvSpPr>
        <p:spPr>
          <a:xfrm>
            <a:off x="-212306" y="1636713"/>
            <a:ext cx="11903232" cy="4932362"/>
          </a:xfrm>
        </p:spPr>
        <p:txBody>
          <a:bodyPr>
            <a:normAutofit fontScale="92500" lnSpcReduction="10000"/>
          </a:bodyPr>
          <a:lstStyle/>
          <a:p>
            <a:pPr marL="0" indent="0" algn="r">
              <a:lnSpc>
                <a:spcPct val="115000"/>
              </a:lnSpc>
              <a:buNone/>
            </a:pPr>
            <a:r>
              <a:rPr lang="ar-MA" dirty="0"/>
              <a:t>إليزابيث مصابة بفيروس نقص المناعة البشرية. يطلب أحد مقدمي الرعاية الصحية من إليزابيث تقاسم أسماء شركائها. تسمي صديقها وعميل لها لكنها تقول أنه لا يمكن الاتصال بأي منهما. </a:t>
            </a:r>
            <a:r>
              <a:rPr lang="ar-MA" dirty="0">
                <a:solidFill>
                  <a:srgbClr val="7030A0"/>
                </a:solidFill>
              </a:rPr>
              <a:t>يتصل مقدم الرعاية الصحية بصديقها دون إذن إليزابيث</a:t>
            </a:r>
            <a:r>
              <a:rPr lang="ar-MA" dirty="0"/>
              <a:t>، فيقوم صديق إليزابيث </a:t>
            </a:r>
            <a:r>
              <a:rPr lang="ar-MA" dirty="0">
                <a:solidFill>
                  <a:srgbClr val="FF0000"/>
                </a:solidFill>
              </a:rPr>
              <a:t>بطردها من المنزل</a:t>
            </a:r>
            <a:r>
              <a:rPr lang="ar-MA" dirty="0"/>
              <a:t>.</a:t>
            </a:r>
            <a:endParaRPr lang="fr-FR" dirty="0"/>
          </a:p>
          <a:p>
            <a:pPr marL="0" indent="0" algn="r" rtl="1">
              <a:buNone/>
            </a:pPr>
            <a:r>
              <a:rPr lang="ar-MA" dirty="0"/>
              <a:t>أي شكل من أشكال العنف التالية يمكن أن يؤثر على استخدام إليزابيث للخدمات المتصلة  بفيروس نقص المناعة البشرية ؟ (اختر كل ما ينطبق).</a:t>
            </a:r>
            <a:endParaRPr lang="fr-FR" dirty="0"/>
          </a:p>
          <a:p>
            <a:pPr marL="0" lvl="0" indent="0" algn="r" rtl="1">
              <a:lnSpc>
                <a:spcPct val="115000"/>
              </a:lnSpc>
              <a:buNone/>
            </a:pPr>
            <a:r>
              <a:rPr lang="en-US" dirty="0">
                <a:solidFill>
                  <a:srgbClr val="7030A0"/>
                </a:solidFill>
              </a:rPr>
              <a:t> </a:t>
            </a:r>
            <a:r>
              <a:rPr lang="ar-LB" dirty="0">
                <a:solidFill>
                  <a:srgbClr val="7030A0"/>
                </a:solidFill>
              </a:rPr>
              <a:t>أ. </a:t>
            </a:r>
            <a:r>
              <a:rPr lang="ar-MA" dirty="0">
                <a:solidFill>
                  <a:srgbClr val="7030A0"/>
                </a:solidFill>
              </a:rPr>
              <a:t>الكشف القسري / غير المصرح به عن المعلومات الشخصية </a:t>
            </a:r>
            <a:r>
              <a:rPr lang="ar-MA" dirty="0"/>
              <a:t>يتسبب في عدم عودة إليزابيث إلى تلك العيادة</a:t>
            </a:r>
            <a:endParaRPr lang="fr-FR" dirty="0"/>
          </a:p>
          <a:p>
            <a:pPr>
              <a:lnSpc>
                <a:spcPct val="115000"/>
              </a:lnSpc>
            </a:pPr>
            <a:endParaRPr lang="en-US" dirty="0"/>
          </a:p>
          <a:p>
            <a:pPr marL="0" lvl="0" indent="0" algn="r" rtl="1">
              <a:lnSpc>
                <a:spcPct val="115000"/>
              </a:lnSpc>
              <a:spcBef>
                <a:spcPts val="2400"/>
              </a:spcBef>
              <a:buNone/>
            </a:pPr>
            <a:r>
              <a:rPr lang="en-US" dirty="0">
                <a:solidFill>
                  <a:srgbClr val="FF0000"/>
                </a:solidFill>
              </a:rPr>
              <a:t> </a:t>
            </a:r>
            <a:r>
              <a:rPr lang="ar-LB" dirty="0">
                <a:solidFill>
                  <a:srgbClr val="FF0000"/>
                </a:solidFill>
              </a:rPr>
              <a:t>ب. </a:t>
            </a:r>
            <a:r>
              <a:rPr lang="ar-MA" dirty="0">
                <a:solidFill>
                  <a:srgbClr val="FF0000"/>
                </a:solidFill>
              </a:rPr>
              <a:t>العنف الاقتصادي</a:t>
            </a:r>
            <a:r>
              <a:rPr lang="ar-MA" dirty="0"/>
              <a:t> يؤدي بإليزابيث إلى أن تصبح بلا مأوى، وعليها أن تبتعد عن عيادتها، مما يحد من وصولها إلى الخدمة.</a:t>
            </a:r>
            <a:endParaRPr lang="fr-FR" dirty="0"/>
          </a:p>
          <a:p>
            <a:pPr>
              <a:lnSpc>
                <a:spcPct val="115000"/>
              </a:lnSpc>
              <a:spcBef>
                <a:spcPts val="2400"/>
              </a:spcBef>
            </a:pPr>
            <a:endParaRPr lang="en-US" dirty="0"/>
          </a:p>
        </p:txBody>
      </p:sp>
      <p:sp>
        <p:nvSpPr>
          <p:cNvPr id="7" name="Oval 4">
            <a:extLst>
              <a:ext uri="{FF2B5EF4-FFF2-40B4-BE49-F238E27FC236}">
                <a16:creationId xmlns:a16="http://schemas.microsoft.com/office/drawing/2014/main" id="{23C029DC-4F8B-4A60-9509-CA414041D9BE}"/>
              </a:ext>
            </a:extLst>
          </p:cNvPr>
          <p:cNvSpPr/>
          <p:nvPr/>
        </p:nvSpPr>
        <p:spPr>
          <a:xfrm>
            <a:off x="144384" y="3739698"/>
            <a:ext cx="11724155" cy="1022331"/>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20 w 11393923"/>
              <a:gd name="connsiteY0" fmla="*/ 560716 h 1123921"/>
              <a:gd name="connsiteX1" fmla="*/ 5733510 w 11393923"/>
              <a:gd name="connsiteY1" fmla="*/ 58068 h 1123921"/>
              <a:gd name="connsiteX2" fmla="*/ 11393258 w 11393923"/>
              <a:gd name="connsiteY2" fmla="*/ 542786 h 1123921"/>
              <a:gd name="connsiteX3" fmla="*/ 5733510 w 11393923"/>
              <a:gd name="connsiteY3" fmla="*/ 1063364 h 1123921"/>
              <a:gd name="connsiteX4" fmla="*/ 20 w 11393923"/>
              <a:gd name="connsiteY4" fmla="*/ 560716 h 1123921"/>
              <a:gd name="connsiteX0" fmla="*/ 20 w 11393257"/>
              <a:gd name="connsiteY0" fmla="*/ 560716 h 1123922"/>
              <a:gd name="connsiteX1" fmla="*/ 5733510 w 11393257"/>
              <a:gd name="connsiteY1" fmla="*/ 58068 h 1123922"/>
              <a:gd name="connsiteX2" fmla="*/ 11393258 w 11393257"/>
              <a:gd name="connsiteY2" fmla="*/ 542786 h 1123922"/>
              <a:gd name="connsiteX3" fmla="*/ 5733510 w 11393257"/>
              <a:gd name="connsiteY3" fmla="*/ 1063364 h 1123922"/>
              <a:gd name="connsiteX4" fmla="*/ 20 w 11393257"/>
              <a:gd name="connsiteY4" fmla="*/ 560716 h 1123922"/>
              <a:gd name="connsiteX0" fmla="*/ 20 w 11393316"/>
              <a:gd name="connsiteY0" fmla="*/ 561480 h 1124686"/>
              <a:gd name="connsiteX1" fmla="*/ 5733510 w 11393316"/>
              <a:gd name="connsiteY1" fmla="*/ 58832 h 1124686"/>
              <a:gd name="connsiteX2" fmla="*/ 11393258 w 11393316"/>
              <a:gd name="connsiteY2" fmla="*/ 543550 h 1124686"/>
              <a:gd name="connsiteX3" fmla="*/ 5733510 w 11393316"/>
              <a:gd name="connsiteY3" fmla="*/ 1064128 h 1124686"/>
              <a:gd name="connsiteX4" fmla="*/ 20 w 11393316"/>
              <a:gd name="connsiteY4" fmla="*/ 561480 h 1124686"/>
              <a:gd name="connsiteX0" fmla="*/ 20 w 11650400"/>
              <a:gd name="connsiteY0" fmla="*/ 563900 h 1123924"/>
              <a:gd name="connsiteX1" fmla="*/ 5733510 w 11650400"/>
              <a:gd name="connsiteY1" fmla="*/ 61252 h 1123924"/>
              <a:gd name="connsiteX2" fmla="*/ 11650346 w 11650400"/>
              <a:gd name="connsiteY2" fmla="*/ 591806 h 1123924"/>
              <a:gd name="connsiteX3" fmla="*/ 5733510 w 11650400"/>
              <a:gd name="connsiteY3" fmla="*/ 1066548 h 1123924"/>
              <a:gd name="connsiteX4" fmla="*/ 20 w 11650400"/>
              <a:gd name="connsiteY4" fmla="*/ 563900 h 1123924"/>
              <a:gd name="connsiteX0" fmla="*/ 22 w 11500433"/>
              <a:gd name="connsiteY0" fmla="*/ 552021 h 1124380"/>
              <a:gd name="connsiteX1" fmla="*/ 5583543 w 11500433"/>
              <a:gd name="connsiteY1" fmla="*/ 72291 h 1124380"/>
              <a:gd name="connsiteX2" fmla="*/ 11500379 w 11500433"/>
              <a:gd name="connsiteY2" fmla="*/ 602845 h 1124380"/>
              <a:gd name="connsiteX3" fmla="*/ 5583543 w 11500433"/>
              <a:gd name="connsiteY3" fmla="*/ 1077587 h 1124380"/>
              <a:gd name="connsiteX4" fmla="*/ 22 w 11500433"/>
              <a:gd name="connsiteY4" fmla="*/ 552021 h 1124380"/>
              <a:gd name="connsiteX0" fmla="*/ 21 w 11500650"/>
              <a:gd name="connsiteY0" fmla="*/ 552021 h 1124381"/>
              <a:gd name="connsiteX1" fmla="*/ 5583542 w 11500650"/>
              <a:gd name="connsiteY1" fmla="*/ 72291 h 1124381"/>
              <a:gd name="connsiteX2" fmla="*/ 11500378 w 11500650"/>
              <a:gd name="connsiteY2" fmla="*/ 602845 h 1124381"/>
              <a:gd name="connsiteX3" fmla="*/ 5583542 w 11500650"/>
              <a:gd name="connsiteY3" fmla="*/ 1077587 h 1124381"/>
              <a:gd name="connsiteX4" fmla="*/ 21 w 11500650"/>
              <a:gd name="connsiteY4" fmla="*/ 552021 h 1124381"/>
              <a:gd name="connsiteX0" fmla="*/ 21 w 11500378"/>
              <a:gd name="connsiteY0" fmla="*/ 552021 h 1124381"/>
              <a:gd name="connsiteX1" fmla="*/ 5583542 w 11500378"/>
              <a:gd name="connsiteY1" fmla="*/ 72291 h 1124381"/>
              <a:gd name="connsiteX2" fmla="*/ 11500378 w 11500378"/>
              <a:gd name="connsiteY2" fmla="*/ 602845 h 1124381"/>
              <a:gd name="connsiteX3" fmla="*/ 5583542 w 11500378"/>
              <a:gd name="connsiteY3" fmla="*/ 1077587 h 1124381"/>
              <a:gd name="connsiteX4" fmla="*/ 21 w 11500378"/>
              <a:gd name="connsiteY4" fmla="*/ 552021 h 1124381"/>
              <a:gd name="connsiteX0" fmla="*/ 199 w 11500556"/>
              <a:gd name="connsiteY0" fmla="*/ 516836 h 1068660"/>
              <a:gd name="connsiteX1" fmla="*/ 5583720 w 11500556"/>
              <a:gd name="connsiteY1" fmla="*/ 37106 h 1068660"/>
              <a:gd name="connsiteX2" fmla="*/ 11500556 w 11500556"/>
              <a:gd name="connsiteY2" fmla="*/ 567660 h 1068660"/>
              <a:gd name="connsiteX3" fmla="*/ 5583720 w 11500556"/>
              <a:gd name="connsiteY3" fmla="*/ 1042402 h 1068660"/>
              <a:gd name="connsiteX4" fmla="*/ 199 w 11500556"/>
              <a:gd name="connsiteY4" fmla="*/ 516836 h 1068660"/>
              <a:gd name="connsiteX0" fmla="*/ 21 w 11500378"/>
              <a:gd name="connsiteY0" fmla="*/ 495195 h 1047019"/>
              <a:gd name="connsiteX1" fmla="*/ 5583542 w 11500378"/>
              <a:gd name="connsiteY1" fmla="*/ 15465 h 1047019"/>
              <a:gd name="connsiteX2" fmla="*/ 11500378 w 11500378"/>
              <a:gd name="connsiteY2" fmla="*/ 546019 h 1047019"/>
              <a:gd name="connsiteX3" fmla="*/ 5583542 w 11500378"/>
              <a:gd name="connsiteY3" fmla="*/ 1020761 h 1047019"/>
              <a:gd name="connsiteX4" fmla="*/ 21 w 11500378"/>
              <a:gd name="connsiteY4" fmla="*/ 495195 h 104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8" h="1047019">
                <a:moveTo>
                  <a:pt x="21" y="495195"/>
                </a:moveTo>
                <a:cubicBezTo>
                  <a:pt x="-10006" y="-115116"/>
                  <a:pt x="3666816" y="6994"/>
                  <a:pt x="5583542" y="15465"/>
                </a:cubicBezTo>
                <a:cubicBezTo>
                  <a:pt x="7500268" y="23936"/>
                  <a:pt x="11474640" y="-128057"/>
                  <a:pt x="11500378" y="546019"/>
                </a:cubicBezTo>
                <a:cubicBezTo>
                  <a:pt x="11473240" y="1200141"/>
                  <a:pt x="7500268" y="1029232"/>
                  <a:pt x="5583542" y="1020761"/>
                </a:cubicBezTo>
                <a:cubicBezTo>
                  <a:pt x="3666816" y="1012290"/>
                  <a:pt x="10048" y="1105506"/>
                  <a:pt x="21" y="49519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4">
            <a:extLst>
              <a:ext uri="{FF2B5EF4-FFF2-40B4-BE49-F238E27FC236}">
                <a16:creationId xmlns:a16="http://schemas.microsoft.com/office/drawing/2014/main" id="{050A5049-BBD1-4771-BB84-AD2CA4796C03}"/>
              </a:ext>
            </a:extLst>
          </p:cNvPr>
          <p:cNvSpPr/>
          <p:nvPr/>
        </p:nvSpPr>
        <p:spPr>
          <a:xfrm>
            <a:off x="144384" y="5203902"/>
            <a:ext cx="11903232" cy="1245024"/>
          </a:xfrm>
          <a:custGeom>
            <a:avLst/>
            <a:gdLst>
              <a:gd name="connsiteX0" fmla="*/ 0 w 11466980"/>
              <a:gd name="connsiteY0" fmla="*/ 502648 h 1005296"/>
              <a:gd name="connsiteX1" fmla="*/ 5733490 w 11466980"/>
              <a:gd name="connsiteY1" fmla="*/ 0 h 1005296"/>
              <a:gd name="connsiteX2" fmla="*/ 11466980 w 11466980"/>
              <a:gd name="connsiteY2" fmla="*/ 502648 h 1005296"/>
              <a:gd name="connsiteX3" fmla="*/ 5733490 w 11466980"/>
              <a:gd name="connsiteY3" fmla="*/ 1005296 h 1005296"/>
              <a:gd name="connsiteX4" fmla="*/ 0 w 11466980"/>
              <a:gd name="connsiteY4" fmla="*/ 502648 h 1005296"/>
              <a:gd name="connsiteX0" fmla="*/ 0 w 11528073"/>
              <a:gd name="connsiteY0" fmla="*/ 502648 h 1037660"/>
              <a:gd name="connsiteX1" fmla="*/ 5733490 w 11528073"/>
              <a:gd name="connsiteY1" fmla="*/ 0 h 1037660"/>
              <a:gd name="connsiteX2" fmla="*/ 11466980 w 11528073"/>
              <a:gd name="connsiteY2" fmla="*/ 502648 h 1037660"/>
              <a:gd name="connsiteX3" fmla="*/ 5733490 w 11528073"/>
              <a:gd name="connsiteY3" fmla="*/ 1005296 h 1037660"/>
              <a:gd name="connsiteX4" fmla="*/ 0 w 11528073"/>
              <a:gd name="connsiteY4" fmla="*/ 502648 h 1037660"/>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39656"/>
              <a:gd name="connsiteX1" fmla="*/ 5740302 w 11534885"/>
              <a:gd name="connsiteY1" fmla="*/ 1996 h 1039656"/>
              <a:gd name="connsiteX2" fmla="*/ 11473792 w 11534885"/>
              <a:gd name="connsiteY2" fmla="*/ 504644 h 1039656"/>
              <a:gd name="connsiteX3" fmla="*/ 5740302 w 11534885"/>
              <a:gd name="connsiteY3" fmla="*/ 1007292 h 1039656"/>
              <a:gd name="connsiteX4" fmla="*/ 6812 w 11534885"/>
              <a:gd name="connsiteY4" fmla="*/ 504644 h 1039656"/>
              <a:gd name="connsiteX0" fmla="*/ 6812 w 11534885"/>
              <a:gd name="connsiteY0" fmla="*/ 504644 h 1009288"/>
              <a:gd name="connsiteX1" fmla="*/ 5740302 w 11534885"/>
              <a:gd name="connsiteY1" fmla="*/ 1996 h 1009288"/>
              <a:gd name="connsiteX2" fmla="*/ 11473792 w 11534885"/>
              <a:gd name="connsiteY2" fmla="*/ 504644 h 1009288"/>
              <a:gd name="connsiteX3" fmla="*/ 5740302 w 11534885"/>
              <a:gd name="connsiteY3" fmla="*/ 1007292 h 1009288"/>
              <a:gd name="connsiteX4" fmla="*/ 6812 w 11534885"/>
              <a:gd name="connsiteY4" fmla="*/ 504644 h 1009288"/>
              <a:gd name="connsiteX0" fmla="*/ 4745 w 11444175"/>
              <a:gd name="connsiteY0" fmla="*/ 518135 h 1027295"/>
              <a:gd name="connsiteX1" fmla="*/ 5738235 w 11444175"/>
              <a:gd name="connsiteY1" fmla="*/ 15487 h 1027295"/>
              <a:gd name="connsiteX2" fmla="*/ 11397983 w 11444175"/>
              <a:gd name="connsiteY2" fmla="*/ 446417 h 1027295"/>
              <a:gd name="connsiteX3" fmla="*/ 5738235 w 11444175"/>
              <a:gd name="connsiteY3" fmla="*/ 1020783 h 1027295"/>
              <a:gd name="connsiteX4" fmla="*/ 4745 w 11444175"/>
              <a:gd name="connsiteY4" fmla="*/ 518135 h 1027295"/>
              <a:gd name="connsiteX0" fmla="*/ 4745 w 11404439"/>
              <a:gd name="connsiteY0" fmla="*/ 518135 h 1027295"/>
              <a:gd name="connsiteX1" fmla="*/ 5738235 w 11404439"/>
              <a:gd name="connsiteY1" fmla="*/ 15487 h 1027295"/>
              <a:gd name="connsiteX2" fmla="*/ 11397983 w 11404439"/>
              <a:gd name="connsiteY2" fmla="*/ 446417 h 1027295"/>
              <a:gd name="connsiteX3" fmla="*/ 5738235 w 11404439"/>
              <a:gd name="connsiteY3" fmla="*/ 1020783 h 1027295"/>
              <a:gd name="connsiteX4" fmla="*/ 4745 w 11404439"/>
              <a:gd name="connsiteY4" fmla="*/ 518135 h 1027295"/>
              <a:gd name="connsiteX0" fmla="*/ 4745 w 11404439"/>
              <a:gd name="connsiteY0" fmla="*/ 525693 h 1034853"/>
              <a:gd name="connsiteX1" fmla="*/ 5738235 w 11404439"/>
              <a:gd name="connsiteY1" fmla="*/ 23045 h 1034853"/>
              <a:gd name="connsiteX2" fmla="*/ 11397983 w 11404439"/>
              <a:gd name="connsiteY2" fmla="*/ 453975 h 1034853"/>
              <a:gd name="connsiteX3" fmla="*/ 5738235 w 11404439"/>
              <a:gd name="connsiteY3" fmla="*/ 1028341 h 1034853"/>
              <a:gd name="connsiteX4" fmla="*/ 4745 w 11404439"/>
              <a:gd name="connsiteY4" fmla="*/ 525693 h 1034853"/>
              <a:gd name="connsiteX0" fmla="*/ 4745 w 11398648"/>
              <a:gd name="connsiteY0" fmla="*/ 525693 h 1034853"/>
              <a:gd name="connsiteX1" fmla="*/ 5738235 w 11398648"/>
              <a:gd name="connsiteY1" fmla="*/ 23045 h 1034853"/>
              <a:gd name="connsiteX2" fmla="*/ 11397983 w 11398648"/>
              <a:gd name="connsiteY2" fmla="*/ 453975 h 1034853"/>
              <a:gd name="connsiteX3" fmla="*/ 5738235 w 11398648"/>
              <a:gd name="connsiteY3" fmla="*/ 1028341 h 1034853"/>
              <a:gd name="connsiteX4" fmla="*/ 4745 w 11398648"/>
              <a:gd name="connsiteY4" fmla="*/ 525693 h 1034853"/>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4745 w 11398648"/>
              <a:gd name="connsiteY0" fmla="*/ 510077 h 1022640"/>
              <a:gd name="connsiteX1" fmla="*/ 5738235 w 11398648"/>
              <a:gd name="connsiteY1" fmla="*/ 7429 h 1022640"/>
              <a:gd name="connsiteX2" fmla="*/ 11397983 w 11398648"/>
              <a:gd name="connsiteY2" fmla="*/ 492147 h 1022640"/>
              <a:gd name="connsiteX3" fmla="*/ 5738235 w 11398648"/>
              <a:gd name="connsiteY3" fmla="*/ 1012725 h 1022640"/>
              <a:gd name="connsiteX4" fmla="*/ 4745 w 11398648"/>
              <a:gd name="connsiteY4" fmla="*/ 510077 h 1022640"/>
              <a:gd name="connsiteX0" fmla="*/ 20 w 11393923"/>
              <a:gd name="connsiteY0" fmla="*/ 560716 h 1123921"/>
              <a:gd name="connsiteX1" fmla="*/ 5733510 w 11393923"/>
              <a:gd name="connsiteY1" fmla="*/ 58068 h 1123921"/>
              <a:gd name="connsiteX2" fmla="*/ 11393258 w 11393923"/>
              <a:gd name="connsiteY2" fmla="*/ 542786 h 1123921"/>
              <a:gd name="connsiteX3" fmla="*/ 5733510 w 11393923"/>
              <a:gd name="connsiteY3" fmla="*/ 1063364 h 1123921"/>
              <a:gd name="connsiteX4" fmla="*/ 20 w 11393923"/>
              <a:gd name="connsiteY4" fmla="*/ 560716 h 1123921"/>
              <a:gd name="connsiteX0" fmla="*/ 20 w 11393257"/>
              <a:gd name="connsiteY0" fmla="*/ 560716 h 1123922"/>
              <a:gd name="connsiteX1" fmla="*/ 5733510 w 11393257"/>
              <a:gd name="connsiteY1" fmla="*/ 58068 h 1123922"/>
              <a:gd name="connsiteX2" fmla="*/ 11393258 w 11393257"/>
              <a:gd name="connsiteY2" fmla="*/ 542786 h 1123922"/>
              <a:gd name="connsiteX3" fmla="*/ 5733510 w 11393257"/>
              <a:gd name="connsiteY3" fmla="*/ 1063364 h 1123922"/>
              <a:gd name="connsiteX4" fmla="*/ 20 w 11393257"/>
              <a:gd name="connsiteY4" fmla="*/ 560716 h 1123922"/>
              <a:gd name="connsiteX0" fmla="*/ 20 w 11393316"/>
              <a:gd name="connsiteY0" fmla="*/ 561480 h 1124686"/>
              <a:gd name="connsiteX1" fmla="*/ 5733510 w 11393316"/>
              <a:gd name="connsiteY1" fmla="*/ 58832 h 1124686"/>
              <a:gd name="connsiteX2" fmla="*/ 11393258 w 11393316"/>
              <a:gd name="connsiteY2" fmla="*/ 543550 h 1124686"/>
              <a:gd name="connsiteX3" fmla="*/ 5733510 w 11393316"/>
              <a:gd name="connsiteY3" fmla="*/ 1064128 h 1124686"/>
              <a:gd name="connsiteX4" fmla="*/ 20 w 11393316"/>
              <a:gd name="connsiteY4" fmla="*/ 561480 h 1124686"/>
              <a:gd name="connsiteX0" fmla="*/ 20 w 11650400"/>
              <a:gd name="connsiteY0" fmla="*/ 563900 h 1123924"/>
              <a:gd name="connsiteX1" fmla="*/ 5733510 w 11650400"/>
              <a:gd name="connsiteY1" fmla="*/ 61252 h 1123924"/>
              <a:gd name="connsiteX2" fmla="*/ 11650346 w 11650400"/>
              <a:gd name="connsiteY2" fmla="*/ 591806 h 1123924"/>
              <a:gd name="connsiteX3" fmla="*/ 5733510 w 11650400"/>
              <a:gd name="connsiteY3" fmla="*/ 1066548 h 1123924"/>
              <a:gd name="connsiteX4" fmla="*/ 20 w 11650400"/>
              <a:gd name="connsiteY4" fmla="*/ 563900 h 1123924"/>
              <a:gd name="connsiteX0" fmla="*/ 22 w 11500433"/>
              <a:gd name="connsiteY0" fmla="*/ 552021 h 1124380"/>
              <a:gd name="connsiteX1" fmla="*/ 5583543 w 11500433"/>
              <a:gd name="connsiteY1" fmla="*/ 72291 h 1124380"/>
              <a:gd name="connsiteX2" fmla="*/ 11500379 w 11500433"/>
              <a:gd name="connsiteY2" fmla="*/ 602845 h 1124380"/>
              <a:gd name="connsiteX3" fmla="*/ 5583543 w 11500433"/>
              <a:gd name="connsiteY3" fmla="*/ 1077587 h 1124380"/>
              <a:gd name="connsiteX4" fmla="*/ 22 w 11500433"/>
              <a:gd name="connsiteY4" fmla="*/ 552021 h 1124380"/>
              <a:gd name="connsiteX0" fmla="*/ 21 w 11500650"/>
              <a:gd name="connsiteY0" fmla="*/ 552021 h 1124381"/>
              <a:gd name="connsiteX1" fmla="*/ 5583542 w 11500650"/>
              <a:gd name="connsiteY1" fmla="*/ 72291 h 1124381"/>
              <a:gd name="connsiteX2" fmla="*/ 11500378 w 11500650"/>
              <a:gd name="connsiteY2" fmla="*/ 602845 h 1124381"/>
              <a:gd name="connsiteX3" fmla="*/ 5583542 w 11500650"/>
              <a:gd name="connsiteY3" fmla="*/ 1077587 h 1124381"/>
              <a:gd name="connsiteX4" fmla="*/ 21 w 11500650"/>
              <a:gd name="connsiteY4" fmla="*/ 552021 h 1124381"/>
              <a:gd name="connsiteX0" fmla="*/ 21 w 11500378"/>
              <a:gd name="connsiteY0" fmla="*/ 552021 h 1124381"/>
              <a:gd name="connsiteX1" fmla="*/ 5583542 w 11500378"/>
              <a:gd name="connsiteY1" fmla="*/ 72291 h 1124381"/>
              <a:gd name="connsiteX2" fmla="*/ 11500378 w 11500378"/>
              <a:gd name="connsiteY2" fmla="*/ 602845 h 1124381"/>
              <a:gd name="connsiteX3" fmla="*/ 5583542 w 11500378"/>
              <a:gd name="connsiteY3" fmla="*/ 1077587 h 1124381"/>
              <a:gd name="connsiteX4" fmla="*/ 21 w 11500378"/>
              <a:gd name="connsiteY4" fmla="*/ 552021 h 1124381"/>
              <a:gd name="connsiteX0" fmla="*/ 199 w 11500556"/>
              <a:gd name="connsiteY0" fmla="*/ 516836 h 1068660"/>
              <a:gd name="connsiteX1" fmla="*/ 5583720 w 11500556"/>
              <a:gd name="connsiteY1" fmla="*/ 37106 h 1068660"/>
              <a:gd name="connsiteX2" fmla="*/ 11500556 w 11500556"/>
              <a:gd name="connsiteY2" fmla="*/ 567660 h 1068660"/>
              <a:gd name="connsiteX3" fmla="*/ 5583720 w 11500556"/>
              <a:gd name="connsiteY3" fmla="*/ 1042402 h 1068660"/>
              <a:gd name="connsiteX4" fmla="*/ 199 w 11500556"/>
              <a:gd name="connsiteY4" fmla="*/ 516836 h 1068660"/>
              <a:gd name="connsiteX0" fmla="*/ 21 w 11500378"/>
              <a:gd name="connsiteY0" fmla="*/ 495195 h 1047019"/>
              <a:gd name="connsiteX1" fmla="*/ 5583542 w 11500378"/>
              <a:gd name="connsiteY1" fmla="*/ 15465 h 1047019"/>
              <a:gd name="connsiteX2" fmla="*/ 11500378 w 11500378"/>
              <a:gd name="connsiteY2" fmla="*/ 546019 h 1047019"/>
              <a:gd name="connsiteX3" fmla="*/ 5583542 w 11500378"/>
              <a:gd name="connsiteY3" fmla="*/ 1020761 h 1047019"/>
              <a:gd name="connsiteX4" fmla="*/ 21 w 11500378"/>
              <a:gd name="connsiteY4" fmla="*/ 495195 h 104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8" h="1047019">
                <a:moveTo>
                  <a:pt x="21" y="495195"/>
                </a:moveTo>
                <a:cubicBezTo>
                  <a:pt x="-10006" y="-115116"/>
                  <a:pt x="3666816" y="6994"/>
                  <a:pt x="5583542" y="15465"/>
                </a:cubicBezTo>
                <a:cubicBezTo>
                  <a:pt x="7500268" y="23936"/>
                  <a:pt x="11474640" y="-128057"/>
                  <a:pt x="11500378" y="546019"/>
                </a:cubicBezTo>
                <a:cubicBezTo>
                  <a:pt x="11473240" y="1200141"/>
                  <a:pt x="7500268" y="1029232"/>
                  <a:pt x="5583542" y="1020761"/>
                </a:cubicBezTo>
                <a:cubicBezTo>
                  <a:pt x="3666816" y="1012290"/>
                  <a:pt x="10048" y="1105506"/>
                  <a:pt x="21" y="49519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4AC74187-15E0-4CC1-BA84-577DDA4D2CEE}"/>
              </a:ext>
            </a:extLst>
          </p:cNvPr>
          <p:cNvSpPr/>
          <p:nvPr/>
        </p:nvSpPr>
        <p:spPr>
          <a:xfrm>
            <a:off x="367053"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61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636F-EF90-4869-BE37-34458EA69C1B}"/>
              </a:ext>
            </a:extLst>
          </p:cNvPr>
          <p:cNvSpPr>
            <a:spLocks noGrp="1"/>
          </p:cNvSpPr>
          <p:nvPr>
            <p:ph type="title"/>
          </p:nvPr>
        </p:nvSpPr>
        <p:spPr>
          <a:xfrm>
            <a:off x="603466" y="494365"/>
            <a:ext cx="10605247" cy="800039"/>
          </a:xfrm>
        </p:spPr>
        <p:txBody>
          <a:bodyPr>
            <a:normAutofit/>
          </a:bodyPr>
          <a:lstStyle/>
          <a:p>
            <a:pPr algn="r" rtl="1"/>
            <a:r>
              <a:rPr lang="ar-MA" dirty="0"/>
              <a:t>ليس فقط منطقيًا وأخلاقيًا؛ إنه أمر مطلوب</a:t>
            </a:r>
            <a:endParaRPr lang="fr-FR" dirty="0"/>
          </a:p>
        </p:txBody>
      </p:sp>
      <p:sp>
        <p:nvSpPr>
          <p:cNvPr id="3" name="Text Placeholder 2">
            <a:extLst>
              <a:ext uri="{FF2B5EF4-FFF2-40B4-BE49-F238E27FC236}">
                <a16:creationId xmlns:a16="http://schemas.microsoft.com/office/drawing/2014/main" id="{37A9D399-C205-47D1-856F-7AA276E061C3}"/>
              </a:ext>
            </a:extLst>
          </p:cNvPr>
          <p:cNvSpPr>
            <a:spLocks noGrp="1"/>
          </p:cNvSpPr>
          <p:nvPr>
            <p:ph idx="1"/>
          </p:nvPr>
        </p:nvSpPr>
        <p:spPr>
          <a:xfrm>
            <a:off x="1271336" y="1461900"/>
            <a:ext cx="9937377" cy="5033029"/>
          </a:xfrm>
        </p:spPr>
        <p:txBody>
          <a:bodyPr>
            <a:normAutofit fontScale="92500"/>
          </a:bodyPr>
          <a:lstStyle/>
          <a:p>
            <a:pPr lvl="0" algn="r" rtl="1"/>
            <a:r>
              <a:rPr lang="ar-MA" dirty="0"/>
              <a:t>تتضمن إرشادات خطة التشغيل القطرية توقع وجود روابط أقوى بين سلسلة الوقاية من فيروس نقص المناعة البشرية والرعاية والعلاج والوقاية من العنف القائم على النوع الاجتماعي وخدمات الاستجابة السريرية لما بعد العنف.</a:t>
            </a:r>
            <a:endParaRPr lang="fr-FR" dirty="0"/>
          </a:p>
          <a:p>
            <a:pPr lvl="0" algn="r" rtl="1"/>
            <a:r>
              <a:rPr lang="ar-MA" b="1" dirty="0"/>
              <a:t>يجب أن يُسأل</a:t>
            </a:r>
            <a:r>
              <a:rPr lang="ar-MA" dirty="0"/>
              <a:t> كل من بدأ بتلقي العلاج الوقائي لما قبل التعرض أو يشارك في اختبار المؤشر حول عنف الشريك الحميم، ويجب </a:t>
            </a:r>
            <a:r>
              <a:rPr lang="ar-MA" b="1" dirty="0"/>
              <a:t>أن يستجيب مقدم الخدمة للعنف</a:t>
            </a:r>
            <a:r>
              <a:rPr lang="ar-MA" dirty="0"/>
              <a:t>.</a:t>
            </a:r>
            <a:endParaRPr lang="fr-FR" dirty="0"/>
          </a:p>
          <a:p>
            <a:pPr lvl="0" algn="r" rtl="1"/>
            <a:r>
              <a:rPr lang="ar-MA" dirty="0"/>
              <a:t>يجب رصد الأحداث السلبية (الضارة) المرتبطة باختبار المؤشر (بما في ذلك عنف الشريك الحميم) بشكل مناسب وفقًا لإرشادات اختبار مؤشر الأمان والأخلاقيات بيبفار (استطلاع </a:t>
            </a:r>
            <a:r>
              <a:rPr lang="en-US" dirty="0" err="1"/>
              <a:t>REDCap</a:t>
            </a:r>
            <a:r>
              <a:rPr lang="ar-MA" dirty="0"/>
              <a:t>).</a:t>
            </a:r>
            <a:endParaRPr lang="fr-FR" dirty="0"/>
          </a:p>
          <a:p>
            <a:pPr lvl="0" algn="r" rtl="1"/>
            <a:r>
              <a:rPr lang="ar-MA" dirty="0"/>
              <a:t>بعد تحديد العنف القائم على النوع الاجتماعي (بأي شكل كان)، ينبغي استخدام تقديم الخدمة ذات الصلة بفيروس نقص المناعة البشرية والقائمة على المعلومات المرتبطة بالعنف للتخفيف من آثار العنف على النتائج السريرية الأساسية لفيروس نقص المناعة البشرية.</a:t>
            </a:r>
            <a:endParaRPr lang="fr-FR" dirty="0"/>
          </a:p>
          <a:p>
            <a:pPr>
              <a:lnSpc>
                <a:spcPct val="115000"/>
              </a:lnSpc>
            </a:pPr>
            <a:endParaRPr lang="en-US" dirty="0"/>
          </a:p>
        </p:txBody>
      </p:sp>
    </p:spTree>
    <p:extLst>
      <p:ext uri="{BB962C8B-B14F-4D97-AF65-F5344CB8AC3E}">
        <p14:creationId xmlns:p14="http://schemas.microsoft.com/office/powerpoint/2010/main" val="3698029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CC0F38-F000-49F8-A0A1-6AD586CFCA32}"/>
              </a:ext>
            </a:extLst>
          </p:cNvPr>
          <p:cNvGraphicFramePr>
            <a:graphicFrameLocks noGrp="1"/>
          </p:cNvGraphicFramePr>
          <p:nvPr>
            <p:extLst>
              <p:ext uri="{D42A27DB-BD31-4B8C-83A1-F6EECF244321}">
                <p14:modId xmlns:p14="http://schemas.microsoft.com/office/powerpoint/2010/main" val="3838140917"/>
              </p:ext>
            </p:extLst>
          </p:nvPr>
        </p:nvGraphicFramePr>
        <p:xfrm>
          <a:off x="439040" y="1811004"/>
          <a:ext cx="2807208" cy="4419600"/>
        </p:xfrm>
        <a:graphic>
          <a:graphicData uri="http://schemas.openxmlformats.org/drawingml/2006/table">
            <a:tbl>
              <a:tblPr firstRow="1" firstCol="1" bandRow="1"/>
              <a:tblGrid>
                <a:gridCol w="2807208">
                  <a:extLst>
                    <a:ext uri="{9D8B030D-6E8A-4147-A177-3AD203B41FA5}">
                      <a16:colId xmlns:a16="http://schemas.microsoft.com/office/drawing/2014/main" val="529000481"/>
                    </a:ext>
                  </a:extLst>
                </a:gridCol>
              </a:tblGrid>
              <a:tr h="3681764">
                <a:tc>
                  <a:txBody>
                    <a:bodyPr/>
                    <a:lstStyle/>
                    <a:p>
                      <a:pPr marL="0" marR="0" algn="l">
                        <a:spcBef>
                          <a:spcPts val="1200"/>
                        </a:spcBef>
                        <a:spcAft>
                          <a:spcPts val="2400"/>
                        </a:spcAft>
                      </a:pPr>
                      <a:endParaRPr lang="en-US" sz="1000" dirty="0">
                        <a:effectLst/>
                        <a:latin typeface="Calibri Light" panose="020F0302020204030204" pitchFamily="34" charset="0"/>
                        <a:ea typeface="MS Mincho" panose="02020609040205080304" pitchFamily="49" charset="-128"/>
                        <a:cs typeface="Mangal" panose="02040503050203030202" pitchFamily="18" charset="0"/>
                      </a:endParaRPr>
                    </a:p>
                    <a:p>
                      <a:pPr marL="0" marR="0" lvl="0" indent="0" algn="r" defTabSz="457200" rtl="0" eaLnBrk="1" fontAlgn="auto" latinLnBrk="0" hangingPunct="1">
                        <a:lnSpc>
                          <a:spcPct val="100000"/>
                        </a:lnSpc>
                        <a:spcBef>
                          <a:spcPts val="2400"/>
                        </a:spcBef>
                        <a:spcAft>
                          <a:spcPts val="1200"/>
                        </a:spcAft>
                        <a:buClrTx/>
                        <a:buSzTx/>
                        <a:buFontTx/>
                        <a:buNone/>
                        <a:tabLst/>
                        <a:defRPr/>
                      </a:pPr>
                      <a:r>
                        <a:rPr lang="ar-MA" sz="2400" kern="1200" dirty="0">
                          <a:solidFill>
                            <a:schemeClr val="tx1"/>
                          </a:solidFill>
                          <a:effectLst/>
                          <a:latin typeface="+mn-lt"/>
                          <a:ea typeface="+mn-ea"/>
                          <a:cs typeface="+mn-cs"/>
                        </a:rPr>
                        <a:t>يتطلب </a:t>
                      </a:r>
                      <a:r>
                        <a:rPr lang="ar-MA" sz="2400" b="1" kern="1200" dirty="0">
                          <a:solidFill>
                            <a:schemeClr val="tx1"/>
                          </a:solidFill>
                          <a:effectLst/>
                          <a:latin typeface="+mn-lt"/>
                          <a:ea typeface="+mn-ea"/>
                          <a:cs typeface="+mn-cs"/>
                        </a:rPr>
                        <a:t>اختبار المؤشر وبدء العلاج الوقائي لما قبل التعرض</a:t>
                      </a:r>
                      <a:r>
                        <a:rPr lang="ar-MA" sz="2400" kern="1200" dirty="0">
                          <a:solidFill>
                            <a:schemeClr val="tx1"/>
                          </a:solidFill>
                          <a:effectLst/>
                          <a:latin typeface="+mn-lt"/>
                          <a:ea typeface="+mn-ea"/>
                          <a:cs typeface="+mn-cs"/>
                        </a:rPr>
                        <a:t> السؤال عن عنف الشريك الحميم. ولا يمكن لمقدمي الخدمة أن يسألوا عن هذا العنف ما لم تكن العناصر الداعمة التالية موجودة للحد من احتمال إلحاق الضرر بالناجين</a:t>
                      </a:r>
                      <a:endParaRPr lang="en-US" sz="2400" u="sng" dirty="0">
                        <a:effectLst/>
                        <a:latin typeface="Calibri Light" panose="020F0302020204030204" pitchFamily="34" charset="0"/>
                        <a:ea typeface="MS Mincho" panose="02020609040205080304" pitchFamily="49" charset="-128"/>
                        <a:cs typeface="Mangal" panose="02040503050203030202" pitchFamily="18" charset="0"/>
                      </a:endParaRPr>
                    </a:p>
                  </a:txBody>
                  <a:tcPr marL="137160" marR="137160" marT="0" marB="0">
                    <a:lnL>
                      <a:noFill/>
                    </a:lnL>
                    <a:lnR>
                      <a:noFill/>
                    </a:lnR>
                    <a:lnT>
                      <a:noFill/>
                    </a:lnT>
                    <a:lnB>
                      <a:noFill/>
                    </a:lnB>
                    <a:solidFill>
                      <a:srgbClr val="EDEDED"/>
                    </a:solidFill>
                  </a:tcPr>
                </a:tc>
                <a:extLst>
                  <a:ext uri="{0D108BD9-81ED-4DB2-BD59-A6C34878D82A}">
                    <a16:rowId xmlns:a16="http://schemas.microsoft.com/office/drawing/2014/main" val="1504055104"/>
                  </a:ext>
                </a:extLst>
              </a:tr>
            </a:tbl>
          </a:graphicData>
        </a:graphic>
      </p:graphicFrame>
      <p:pic>
        <p:nvPicPr>
          <p:cNvPr id="3" name="Graphic 2" descr="Warning">
            <a:extLst>
              <a:ext uri="{FF2B5EF4-FFF2-40B4-BE49-F238E27FC236}">
                <a16:creationId xmlns:a16="http://schemas.microsoft.com/office/drawing/2014/main" id="{DE3F068F-971C-4981-907C-D7F8A77666F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18114" y="1948106"/>
            <a:ext cx="571014" cy="571014"/>
          </a:xfrm>
          <a:prstGeom prst="rect">
            <a:avLst/>
          </a:prstGeom>
        </p:spPr>
      </p:pic>
      <p:sp>
        <p:nvSpPr>
          <p:cNvPr id="4" name="Footer Placeholder 3">
            <a:extLst>
              <a:ext uri="{FF2B5EF4-FFF2-40B4-BE49-F238E27FC236}">
                <a16:creationId xmlns:a16="http://schemas.microsoft.com/office/drawing/2014/main" id="{97B963F9-313B-42FB-B7C8-2201DDB1561D}"/>
              </a:ext>
            </a:extLst>
          </p:cNvPr>
          <p:cNvSpPr txBox="1">
            <a:spLocks/>
          </p:cNvSpPr>
          <p:nvPr/>
        </p:nvSpPr>
        <p:spPr>
          <a:xfrm>
            <a:off x="785279" y="5502679"/>
            <a:ext cx="3527366" cy="134632"/>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
        <p:nvSpPr>
          <p:cNvPr id="33" name="Google Shape;175;p27">
            <a:extLst>
              <a:ext uri="{FF2B5EF4-FFF2-40B4-BE49-F238E27FC236}">
                <a16:creationId xmlns:a16="http://schemas.microsoft.com/office/drawing/2014/main" id="{FD20DC91-69EA-4655-A77B-01313B53105A}"/>
              </a:ext>
            </a:extLst>
          </p:cNvPr>
          <p:cNvSpPr txBox="1"/>
          <p:nvPr/>
        </p:nvSpPr>
        <p:spPr>
          <a:xfrm>
            <a:off x="3684015" y="5541478"/>
            <a:ext cx="6193409" cy="216016"/>
          </a:xfrm>
          <a:prstGeom prst="rect">
            <a:avLst/>
          </a:prstGeom>
          <a:noFill/>
          <a:ln>
            <a:noFill/>
          </a:ln>
        </p:spPr>
        <p:txBody>
          <a:bodyPr spcFirstLastPara="1" wrap="square" lIns="51431" tIns="25706" rIns="51431" bIns="25706" anchor="t" anchorCtr="0">
            <a:noAutofit/>
          </a:bodyPr>
          <a:lstStyle/>
          <a:p>
            <a:r>
              <a:rPr lang="en-US" sz="1200" dirty="0">
                <a:solidFill>
                  <a:srgbClr val="595959"/>
                </a:solidFill>
                <a:ea typeface="+mj-ea"/>
                <a:cs typeface="+mj-cs"/>
              </a:rPr>
              <a:t>Source: Adapted from USAID, Office of HIV/AIDS, Gender and Sexual Diversity Branch</a:t>
            </a:r>
            <a:endParaRPr sz="1200" dirty="0">
              <a:solidFill>
                <a:srgbClr val="595959"/>
              </a:solidFill>
              <a:ea typeface="+mj-ea"/>
              <a:cs typeface="+mj-cs"/>
            </a:endParaRPr>
          </a:p>
        </p:txBody>
      </p:sp>
      <p:sp>
        <p:nvSpPr>
          <p:cNvPr id="5" name="Rectangle 4">
            <a:extLst>
              <a:ext uri="{FF2B5EF4-FFF2-40B4-BE49-F238E27FC236}">
                <a16:creationId xmlns:a16="http://schemas.microsoft.com/office/drawing/2014/main" id="{BE4E697A-92EC-4A4C-9F2D-7CE983FCD0B1}"/>
              </a:ext>
            </a:extLst>
          </p:cNvPr>
          <p:cNvSpPr/>
          <p:nvPr/>
        </p:nvSpPr>
        <p:spPr>
          <a:xfrm>
            <a:off x="6319838" y="1948106"/>
            <a:ext cx="2608388" cy="34859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1722391-3DCB-4FC9-B98E-E3C7019DE2F1}"/>
              </a:ext>
            </a:extLst>
          </p:cNvPr>
          <p:cNvSpPr>
            <a:spLocks noGrp="1"/>
          </p:cNvSpPr>
          <p:nvPr>
            <p:ph type="title"/>
          </p:nvPr>
        </p:nvSpPr>
        <p:spPr>
          <a:xfrm>
            <a:off x="838200" y="723126"/>
            <a:ext cx="10515600" cy="800039"/>
          </a:xfrm>
        </p:spPr>
        <p:txBody>
          <a:bodyPr>
            <a:normAutofit/>
          </a:bodyPr>
          <a:lstStyle/>
          <a:p>
            <a:pPr algn="r" rtl="1"/>
            <a:r>
              <a:rPr lang="ar-MA" dirty="0"/>
              <a:t>الحد الأدنى من المتطلبات التي يجب توفرها قبل السؤال عن العنف</a:t>
            </a:r>
            <a:endParaRPr lang="fr-FR" dirty="0"/>
          </a:p>
        </p:txBody>
      </p:sp>
      <p:grpSp>
        <p:nvGrpSpPr>
          <p:cNvPr id="58" name="Google Shape;152;p27">
            <a:extLst>
              <a:ext uri="{FF2B5EF4-FFF2-40B4-BE49-F238E27FC236}">
                <a16:creationId xmlns:a16="http://schemas.microsoft.com/office/drawing/2014/main" id="{C5C9005D-1A62-4379-B6B4-D8087D7366DC}"/>
              </a:ext>
            </a:extLst>
          </p:cNvPr>
          <p:cNvGrpSpPr/>
          <p:nvPr/>
        </p:nvGrpSpPr>
        <p:grpSpPr>
          <a:xfrm>
            <a:off x="3718435" y="2092847"/>
            <a:ext cx="7811194" cy="3289649"/>
            <a:chOff x="-1807" y="2042744"/>
            <a:chExt cx="12050578" cy="4436957"/>
          </a:xfrm>
        </p:grpSpPr>
        <p:pic>
          <p:nvPicPr>
            <p:cNvPr id="59" name="Google Shape;153;p27">
              <a:extLst>
                <a:ext uri="{FF2B5EF4-FFF2-40B4-BE49-F238E27FC236}">
                  <a16:creationId xmlns:a16="http://schemas.microsoft.com/office/drawing/2014/main" id="{CD5966C1-0B28-463D-AD59-A22251A8C8D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7135" y="2057702"/>
              <a:ext cx="1599647" cy="1599646"/>
            </a:xfrm>
            <a:prstGeom prst="rect">
              <a:avLst/>
            </a:prstGeom>
            <a:noFill/>
            <a:ln>
              <a:noFill/>
            </a:ln>
          </p:spPr>
        </p:pic>
        <p:sp>
          <p:nvSpPr>
            <p:cNvPr id="60" name="Google Shape;154;p27">
              <a:extLst>
                <a:ext uri="{FF2B5EF4-FFF2-40B4-BE49-F238E27FC236}">
                  <a16:creationId xmlns:a16="http://schemas.microsoft.com/office/drawing/2014/main" id="{D3A0E222-F7C6-4778-BEAB-30D67101F9FC}"/>
                </a:ext>
              </a:extLst>
            </p:cNvPr>
            <p:cNvSpPr txBox="1"/>
            <p:nvPr/>
          </p:nvSpPr>
          <p:spPr>
            <a:xfrm>
              <a:off x="-1807" y="3795094"/>
              <a:ext cx="1817529" cy="2684607"/>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r" rtl="1"/>
              <a:r>
                <a:rPr lang="ar-MA" sz="1200" b="1" dirty="0">
                  <a:solidFill>
                    <a:schemeClr val="lt1"/>
                  </a:solidFill>
                  <a:ea typeface="Calibri"/>
                  <a:cs typeface="Calibri"/>
                </a:rPr>
                <a:t>بروتوكول مكتوب /</a:t>
              </a:r>
              <a:endParaRPr lang="fr-FR" sz="1200" b="1" dirty="0">
                <a:solidFill>
                  <a:schemeClr val="lt1"/>
                </a:solidFill>
                <a:ea typeface="Calibri"/>
                <a:cs typeface="Calibri"/>
              </a:endParaRPr>
            </a:p>
            <a:p>
              <a:pPr algn="r" rtl="1"/>
              <a:r>
                <a:rPr lang="ar-MA" sz="1200" b="1" dirty="0">
                  <a:solidFill>
                    <a:schemeClr val="lt1"/>
                  </a:solidFill>
                  <a:ea typeface="Calibri"/>
                  <a:cs typeface="Calibri"/>
                </a:rPr>
                <a:t>وضع إجراءات تشغيل موحدة لتقديم خدمات الاستجابة للعنف</a:t>
              </a:r>
              <a:endParaRPr lang="fr-FR" sz="1200" b="1" dirty="0">
                <a:solidFill>
                  <a:schemeClr val="lt1"/>
                </a:solidFill>
                <a:ea typeface="Calibri"/>
                <a:cs typeface="Calibri"/>
                <a:sym typeface="Calibri"/>
              </a:endParaRPr>
            </a:p>
          </p:txBody>
        </p:sp>
        <p:pic>
          <p:nvPicPr>
            <p:cNvPr id="61" name="Google Shape;155;p27" descr="Image result for transparent training icon">
              <a:extLst>
                <a:ext uri="{FF2B5EF4-FFF2-40B4-BE49-F238E27FC236}">
                  <a16:creationId xmlns:a16="http://schemas.microsoft.com/office/drawing/2014/main" id="{68AD28F1-9375-4FCD-B866-7FE57923252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02795" y="2078102"/>
              <a:ext cx="1599648" cy="1537883"/>
            </a:xfrm>
            <a:prstGeom prst="rect">
              <a:avLst/>
            </a:prstGeom>
            <a:noFill/>
            <a:ln>
              <a:noFill/>
            </a:ln>
          </p:spPr>
        </p:pic>
        <p:sp>
          <p:nvSpPr>
            <p:cNvPr id="62" name="Google Shape;156;p27">
              <a:extLst>
                <a:ext uri="{FF2B5EF4-FFF2-40B4-BE49-F238E27FC236}">
                  <a16:creationId xmlns:a16="http://schemas.microsoft.com/office/drawing/2014/main" id="{BE5CBC3B-72FF-4829-99BE-D8C0F7150AAA}"/>
                </a:ext>
              </a:extLst>
            </p:cNvPr>
            <p:cNvSpPr txBox="1"/>
            <p:nvPr/>
          </p:nvSpPr>
          <p:spPr>
            <a:xfrm>
              <a:off x="6275277" y="3857443"/>
              <a:ext cx="1599646" cy="2537240"/>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r" rtl="1"/>
              <a:r>
                <a:rPr lang="ar-MA" sz="1200" b="1" dirty="0">
                  <a:solidFill>
                    <a:schemeClr val="lt1"/>
                  </a:solidFill>
                  <a:ea typeface="Calibri"/>
                  <a:cs typeface="Calibri"/>
                </a:rPr>
                <a:t>يقدم مقدمو الرعاية الصحية المساعدة في حالات الطوارئ (</a:t>
              </a:r>
              <a:r>
                <a:rPr lang="fr-FR" sz="1200" b="1" dirty="0">
                  <a:solidFill>
                    <a:schemeClr val="lt1"/>
                  </a:solidFill>
                  <a:ea typeface="Calibri"/>
                  <a:cs typeface="Calibri"/>
                </a:rPr>
                <a:t>LIVES</a:t>
              </a:r>
              <a:r>
                <a:rPr lang="ar-MA" sz="1200" b="1" dirty="0">
                  <a:solidFill>
                    <a:schemeClr val="lt1"/>
                  </a:solidFill>
                  <a:ea typeface="Calibri"/>
                  <a:cs typeface="Calibri"/>
                </a:rPr>
                <a:t>)</a:t>
              </a:r>
              <a:endParaRPr sz="1200" b="1" dirty="0">
                <a:solidFill>
                  <a:schemeClr val="lt1"/>
                </a:solidFill>
                <a:ea typeface="Calibri"/>
                <a:cs typeface="Calibri"/>
                <a:sym typeface="Calibri"/>
              </a:endParaRPr>
            </a:p>
            <a:p>
              <a:pPr algn="ctr"/>
              <a:endParaRPr sz="1200" b="1" dirty="0">
                <a:solidFill>
                  <a:schemeClr val="lt1"/>
                </a:solidFill>
                <a:latin typeface="Calibri"/>
                <a:ea typeface="Calibri"/>
                <a:cs typeface="Calibri"/>
                <a:sym typeface="Calibri"/>
              </a:endParaRPr>
            </a:p>
          </p:txBody>
        </p:sp>
        <p:pic>
          <p:nvPicPr>
            <p:cNvPr id="63" name="Google Shape;157;p27" descr="Image result for transparent list icon">
              <a:extLst>
                <a:ext uri="{FF2B5EF4-FFF2-40B4-BE49-F238E27FC236}">
                  <a16:creationId xmlns:a16="http://schemas.microsoft.com/office/drawing/2014/main" id="{AA62E5D9-22B4-409E-867D-F233CB3A4AC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339780" y="2097297"/>
              <a:ext cx="1317970" cy="1520456"/>
            </a:xfrm>
            <a:prstGeom prst="rect">
              <a:avLst/>
            </a:prstGeom>
            <a:noFill/>
            <a:ln>
              <a:noFill/>
            </a:ln>
          </p:spPr>
        </p:pic>
        <p:sp>
          <p:nvSpPr>
            <p:cNvPr id="64" name="Google Shape;158;p27">
              <a:extLst>
                <a:ext uri="{FF2B5EF4-FFF2-40B4-BE49-F238E27FC236}">
                  <a16:creationId xmlns:a16="http://schemas.microsoft.com/office/drawing/2014/main" id="{3CB68BD3-E856-47CB-9574-B6DDB7606A6B}"/>
                </a:ext>
              </a:extLst>
            </p:cNvPr>
            <p:cNvSpPr txBox="1"/>
            <p:nvPr/>
          </p:nvSpPr>
          <p:spPr>
            <a:xfrm>
              <a:off x="2090603" y="3795095"/>
              <a:ext cx="1816325" cy="2684606"/>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r>
                <a:rPr lang="ar-MA" sz="1200" b="1" dirty="0">
                  <a:solidFill>
                    <a:schemeClr val="lt1"/>
                  </a:solidFill>
                  <a:ea typeface="Calibri"/>
                  <a:cs typeface="Calibri"/>
                </a:rPr>
                <a:t>تُستخدم مجموعات أسئلة قياسية لتسهيل التوثيق، آليات تخزين آمنة تم وضعها</a:t>
              </a:r>
              <a:endParaRPr lang="fr-FR" sz="1200" b="1" dirty="0">
                <a:solidFill>
                  <a:schemeClr val="lt1"/>
                </a:solidFill>
                <a:ea typeface="Calibri"/>
                <a:cs typeface="Calibri"/>
                <a:sym typeface="Calibri"/>
              </a:endParaRPr>
            </a:p>
          </p:txBody>
        </p:sp>
        <p:pic>
          <p:nvPicPr>
            <p:cNvPr id="65" name="Google Shape;159;p27" descr="Image result for transparent interview icon">
              <a:extLst>
                <a:ext uri="{FF2B5EF4-FFF2-40B4-BE49-F238E27FC236}">
                  <a16:creationId xmlns:a16="http://schemas.microsoft.com/office/drawing/2014/main" id="{886D7AF4-894B-4B0A-80BC-7A8DC2011563}"/>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17312" y="2057702"/>
              <a:ext cx="1516800" cy="1558281"/>
            </a:xfrm>
            <a:prstGeom prst="rect">
              <a:avLst/>
            </a:prstGeom>
            <a:noFill/>
            <a:ln>
              <a:noFill/>
            </a:ln>
          </p:spPr>
        </p:pic>
        <p:sp>
          <p:nvSpPr>
            <p:cNvPr id="66" name="Google Shape;160;p27">
              <a:extLst>
                <a:ext uri="{FF2B5EF4-FFF2-40B4-BE49-F238E27FC236}">
                  <a16:creationId xmlns:a16="http://schemas.microsoft.com/office/drawing/2014/main" id="{F593DC2D-0A98-4CDB-9E37-A9245D175DC8}"/>
                </a:ext>
              </a:extLst>
            </p:cNvPr>
            <p:cNvSpPr txBox="1"/>
            <p:nvPr/>
          </p:nvSpPr>
          <p:spPr>
            <a:xfrm>
              <a:off x="8475133" y="3795093"/>
              <a:ext cx="1601157" cy="2599590"/>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r" rtl="1"/>
              <a:r>
                <a:rPr lang="ar-MA" sz="1200" b="1" dirty="0">
                  <a:solidFill>
                    <a:schemeClr val="lt1"/>
                  </a:solidFill>
                  <a:ea typeface="Calibri"/>
                  <a:cs typeface="Calibri"/>
                </a:rPr>
                <a:t>يطرح مقدمو الرعاية الصحية أسئلة حول العنف فقط في مكان خاص، مع ضمان السرية</a:t>
              </a:r>
              <a:endParaRPr lang="fr-FR" sz="1200" b="1" dirty="0">
                <a:solidFill>
                  <a:schemeClr val="lt1"/>
                </a:solidFill>
                <a:ea typeface="Calibri"/>
                <a:cs typeface="Calibri"/>
              </a:endParaRPr>
            </a:p>
          </p:txBody>
        </p:sp>
        <p:sp>
          <p:nvSpPr>
            <p:cNvPr id="67" name="Google Shape;161;p27">
              <a:extLst>
                <a:ext uri="{FF2B5EF4-FFF2-40B4-BE49-F238E27FC236}">
                  <a16:creationId xmlns:a16="http://schemas.microsoft.com/office/drawing/2014/main" id="{4EDE8E69-CE0F-4812-A917-CA6F1CB84E51}"/>
                </a:ext>
              </a:extLst>
            </p:cNvPr>
            <p:cNvSpPr txBox="1"/>
            <p:nvPr/>
          </p:nvSpPr>
          <p:spPr>
            <a:xfrm>
              <a:off x="4302797" y="3795094"/>
              <a:ext cx="1599647" cy="2649349"/>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r>
                <a:rPr lang="ar-MA" sz="1200" b="1" dirty="0">
                  <a:solidFill>
                    <a:schemeClr val="lt1"/>
                  </a:solidFill>
                  <a:ea typeface="Calibri"/>
                  <a:cs typeface="Calibri"/>
                </a:rPr>
                <a:t>يتم تدريب المهنيين الصحيين على كيفية طرح الأسئلة حول العنف والاستجابة له</a:t>
              </a:r>
              <a:endParaRPr lang="fr-FR" sz="1200" b="1" dirty="0">
                <a:solidFill>
                  <a:schemeClr val="lt1"/>
                </a:solidFill>
                <a:ea typeface="Calibri"/>
                <a:cs typeface="Calibri"/>
                <a:sym typeface="Calibri"/>
              </a:endParaRPr>
            </a:p>
          </p:txBody>
        </p:sp>
        <p:grpSp>
          <p:nvGrpSpPr>
            <p:cNvPr id="68" name="Google Shape;162;p27">
              <a:extLst>
                <a:ext uri="{FF2B5EF4-FFF2-40B4-BE49-F238E27FC236}">
                  <a16:creationId xmlns:a16="http://schemas.microsoft.com/office/drawing/2014/main" id="{315EFF2C-5751-4301-8960-E496016D6E50}"/>
                </a:ext>
              </a:extLst>
            </p:cNvPr>
            <p:cNvGrpSpPr/>
            <p:nvPr/>
          </p:nvGrpSpPr>
          <p:grpSpPr>
            <a:xfrm>
              <a:off x="10568266" y="2154396"/>
              <a:ext cx="1349238" cy="1474936"/>
              <a:chOff x="10526589" y="1949192"/>
              <a:chExt cx="1349238" cy="1474936"/>
            </a:xfrm>
          </p:grpSpPr>
          <p:pic>
            <p:nvPicPr>
              <p:cNvPr id="74" name="Google Shape;163;p27">
                <a:extLst>
                  <a:ext uri="{FF2B5EF4-FFF2-40B4-BE49-F238E27FC236}">
                    <a16:creationId xmlns:a16="http://schemas.microsoft.com/office/drawing/2014/main" id="{BCE458F2-1DA7-4925-921A-A9370839ABFA}"/>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987084" y="2368748"/>
                <a:ext cx="440372" cy="567147"/>
              </a:xfrm>
              <a:prstGeom prst="rect">
                <a:avLst/>
              </a:prstGeom>
              <a:noFill/>
              <a:ln>
                <a:noFill/>
              </a:ln>
            </p:spPr>
          </p:pic>
          <p:pic>
            <p:nvPicPr>
              <p:cNvPr id="75" name="Google Shape;164;p27">
                <a:extLst>
                  <a:ext uri="{FF2B5EF4-FFF2-40B4-BE49-F238E27FC236}">
                    <a16:creationId xmlns:a16="http://schemas.microsoft.com/office/drawing/2014/main" id="{D6BF2E8C-8523-487C-B94B-59134FE3E46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526589" y="1949192"/>
                <a:ext cx="440372" cy="567146"/>
              </a:xfrm>
              <a:prstGeom prst="rect">
                <a:avLst/>
              </a:prstGeom>
              <a:noFill/>
              <a:ln>
                <a:noFill/>
              </a:ln>
            </p:spPr>
          </p:pic>
          <p:pic>
            <p:nvPicPr>
              <p:cNvPr id="76" name="Google Shape;165;p27">
                <a:extLst>
                  <a:ext uri="{FF2B5EF4-FFF2-40B4-BE49-F238E27FC236}">
                    <a16:creationId xmlns:a16="http://schemas.microsoft.com/office/drawing/2014/main" id="{46CB6420-86C6-483B-9920-1C1C29B1866A}"/>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435455" y="1961914"/>
                <a:ext cx="440372" cy="567146"/>
              </a:xfrm>
              <a:prstGeom prst="rect">
                <a:avLst/>
              </a:prstGeom>
              <a:noFill/>
              <a:ln>
                <a:noFill/>
              </a:ln>
            </p:spPr>
          </p:pic>
          <p:pic>
            <p:nvPicPr>
              <p:cNvPr id="77" name="Google Shape;166;p27">
                <a:extLst>
                  <a:ext uri="{FF2B5EF4-FFF2-40B4-BE49-F238E27FC236}">
                    <a16:creationId xmlns:a16="http://schemas.microsoft.com/office/drawing/2014/main" id="{A65715E0-2BE8-4B9E-824A-33D2DEEDF92D}"/>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427457" y="2856982"/>
                <a:ext cx="440372" cy="567146"/>
              </a:xfrm>
              <a:prstGeom prst="rect">
                <a:avLst/>
              </a:prstGeom>
              <a:noFill/>
              <a:ln>
                <a:noFill/>
              </a:ln>
            </p:spPr>
          </p:pic>
          <p:pic>
            <p:nvPicPr>
              <p:cNvPr id="78" name="Google Shape;167;p27">
                <a:extLst>
                  <a:ext uri="{FF2B5EF4-FFF2-40B4-BE49-F238E27FC236}">
                    <a16:creationId xmlns:a16="http://schemas.microsoft.com/office/drawing/2014/main" id="{88D76801-DD73-4F78-A01C-2A1008FE278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538715" y="2856982"/>
                <a:ext cx="440372" cy="567146"/>
              </a:xfrm>
              <a:prstGeom prst="rect">
                <a:avLst/>
              </a:prstGeom>
              <a:noFill/>
              <a:ln>
                <a:noFill/>
              </a:ln>
            </p:spPr>
          </p:pic>
          <p:cxnSp>
            <p:nvCxnSpPr>
              <p:cNvPr id="79" name="Google Shape;168;p27">
                <a:extLst>
                  <a:ext uri="{FF2B5EF4-FFF2-40B4-BE49-F238E27FC236}">
                    <a16:creationId xmlns:a16="http://schemas.microsoft.com/office/drawing/2014/main" id="{A4122B91-09D6-4D2B-9434-2C004F45DA26}"/>
                  </a:ext>
                </a:extLst>
              </p:cNvPr>
              <p:cNvCxnSpPr/>
              <p:nvPr/>
            </p:nvCxnSpPr>
            <p:spPr>
              <a:xfrm>
                <a:off x="10919048" y="2539202"/>
                <a:ext cx="83539" cy="132931"/>
              </a:xfrm>
              <a:prstGeom prst="straightConnector1">
                <a:avLst/>
              </a:prstGeom>
              <a:noFill/>
              <a:ln w="76200" cap="flat" cmpd="sng">
                <a:solidFill>
                  <a:schemeClr val="dk1"/>
                </a:solidFill>
                <a:prstDash val="solid"/>
                <a:miter lim="800000"/>
                <a:headEnd type="none" w="sm" len="sm"/>
                <a:tailEnd type="none" w="sm" len="sm"/>
              </a:ln>
            </p:spPr>
          </p:cxnSp>
          <p:cxnSp>
            <p:nvCxnSpPr>
              <p:cNvPr id="80" name="Google Shape;169;p27">
                <a:extLst>
                  <a:ext uri="{FF2B5EF4-FFF2-40B4-BE49-F238E27FC236}">
                    <a16:creationId xmlns:a16="http://schemas.microsoft.com/office/drawing/2014/main" id="{4081D754-1A3C-46DF-950E-59E625EC06CC}"/>
                  </a:ext>
                </a:extLst>
              </p:cNvPr>
              <p:cNvCxnSpPr/>
              <p:nvPr/>
            </p:nvCxnSpPr>
            <p:spPr>
              <a:xfrm>
                <a:off x="11340867" y="3035641"/>
                <a:ext cx="83539" cy="132931"/>
              </a:xfrm>
              <a:prstGeom prst="straightConnector1">
                <a:avLst/>
              </a:prstGeom>
              <a:noFill/>
              <a:ln w="76200" cap="flat" cmpd="sng">
                <a:solidFill>
                  <a:schemeClr val="dk1"/>
                </a:solidFill>
                <a:prstDash val="solid"/>
                <a:miter lim="800000"/>
                <a:headEnd type="none" w="sm" len="sm"/>
                <a:tailEnd type="none" w="sm" len="sm"/>
              </a:ln>
            </p:spPr>
          </p:cxnSp>
          <p:cxnSp>
            <p:nvCxnSpPr>
              <p:cNvPr id="81" name="Google Shape;170;p27">
                <a:extLst>
                  <a:ext uri="{FF2B5EF4-FFF2-40B4-BE49-F238E27FC236}">
                    <a16:creationId xmlns:a16="http://schemas.microsoft.com/office/drawing/2014/main" id="{AB5F7406-21D3-40BD-A8B8-DC92AD3E2698}"/>
                  </a:ext>
                </a:extLst>
              </p:cNvPr>
              <p:cNvCxnSpPr/>
              <p:nvPr/>
            </p:nvCxnSpPr>
            <p:spPr>
              <a:xfrm rot="10800000" flipH="1">
                <a:off x="10953066" y="3045312"/>
                <a:ext cx="117320" cy="123260"/>
              </a:xfrm>
              <a:prstGeom prst="straightConnector1">
                <a:avLst/>
              </a:prstGeom>
              <a:noFill/>
              <a:ln w="76200" cap="flat" cmpd="sng">
                <a:solidFill>
                  <a:schemeClr val="dk1"/>
                </a:solidFill>
                <a:prstDash val="solid"/>
                <a:miter lim="800000"/>
                <a:headEnd type="none" w="sm" len="sm"/>
                <a:tailEnd type="none" w="sm" len="sm"/>
              </a:ln>
            </p:spPr>
          </p:cxnSp>
          <p:cxnSp>
            <p:nvCxnSpPr>
              <p:cNvPr id="82" name="Google Shape;171;p27">
                <a:extLst>
                  <a:ext uri="{FF2B5EF4-FFF2-40B4-BE49-F238E27FC236}">
                    <a16:creationId xmlns:a16="http://schemas.microsoft.com/office/drawing/2014/main" id="{AB8D9ED6-3938-4705-8C10-446B4C9B2E4B}"/>
                  </a:ext>
                </a:extLst>
              </p:cNvPr>
              <p:cNvCxnSpPr/>
              <p:nvPr/>
            </p:nvCxnSpPr>
            <p:spPr>
              <a:xfrm rot="10800000" flipH="1">
                <a:off x="11368797" y="2533578"/>
                <a:ext cx="117320" cy="123260"/>
              </a:xfrm>
              <a:prstGeom prst="straightConnector1">
                <a:avLst/>
              </a:prstGeom>
              <a:noFill/>
              <a:ln w="76200" cap="flat" cmpd="sng">
                <a:solidFill>
                  <a:schemeClr val="dk1"/>
                </a:solidFill>
                <a:prstDash val="solid"/>
                <a:miter lim="800000"/>
                <a:headEnd type="none" w="sm" len="sm"/>
                <a:tailEnd type="none" w="sm" len="sm"/>
              </a:ln>
            </p:spPr>
          </p:cxnSp>
        </p:grpSp>
        <p:sp>
          <p:nvSpPr>
            <p:cNvPr id="69" name="Google Shape;172;p27">
              <a:extLst>
                <a:ext uri="{FF2B5EF4-FFF2-40B4-BE49-F238E27FC236}">
                  <a16:creationId xmlns:a16="http://schemas.microsoft.com/office/drawing/2014/main" id="{43335B9F-8585-493A-BD43-DA3F27261BE0}"/>
                </a:ext>
              </a:extLst>
            </p:cNvPr>
            <p:cNvSpPr txBox="1"/>
            <p:nvPr/>
          </p:nvSpPr>
          <p:spPr>
            <a:xfrm>
              <a:off x="10449125" y="3795093"/>
              <a:ext cx="1599646" cy="2599590"/>
            </a:xfrm>
            <a:prstGeom prst="rect">
              <a:avLst/>
            </a:prstGeom>
            <a:solidFill>
              <a:srgbClr val="427C5F"/>
            </a:solidFill>
            <a:ln w="9525" cap="flat" cmpd="sng">
              <a:noFill/>
              <a:prstDash val="solid"/>
              <a:round/>
              <a:headEnd type="none" w="sm" len="sm"/>
              <a:tailEnd type="none" w="sm" len="sm"/>
            </a:ln>
          </p:spPr>
          <p:txBody>
            <a:bodyPr spcFirstLastPara="1" wrap="square" lIns="51431" tIns="25706" rIns="51431" bIns="25706" anchor="t" anchorCtr="0">
              <a:noAutofit/>
            </a:bodyPr>
            <a:lstStyle/>
            <a:p>
              <a:pPr algn="ctr"/>
              <a:r>
                <a:rPr lang="ar-MA" sz="1200" b="1" dirty="0">
                  <a:solidFill>
                    <a:schemeClr val="lt1"/>
                  </a:solidFill>
                  <a:ea typeface="Calibri"/>
                  <a:cs typeface="Calibri"/>
                </a:rPr>
                <a:t>وجود نظام إحالة إلى خدمات مكافحة العنف</a:t>
              </a:r>
              <a:endParaRPr lang="fr-FR" sz="1200" b="1" dirty="0">
                <a:solidFill>
                  <a:schemeClr val="lt1"/>
                </a:solidFill>
                <a:ea typeface="Calibri"/>
                <a:cs typeface="Calibri"/>
                <a:sym typeface="Calibri"/>
              </a:endParaRPr>
            </a:p>
          </p:txBody>
        </p:sp>
        <p:pic>
          <p:nvPicPr>
            <p:cNvPr id="70" name="Google Shape;173;p27" descr="Image result for transparent help icon">
              <a:extLst>
                <a:ext uri="{FF2B5EF4-FFF2-40B4-BE49-F238E27FC236}">
                  <a16:creationId xmlns:a16="http://schemas.microsoft.com/office/drawing/2014/main" id="{AA745978-60D5-44AC-A607-03BAE43102D7}"/>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336855" y="2042744"/>
              <a:ext cx="1598109" cy="1598108"/>
            </a:xfrm>
            <a:prstGeom prst="rect">
              <a:avLst/>
            </a:prstGeom>
            <a:noFill/>
            <a:ln>
              <a:noFill/>
            </a:ln>
          </p:spPr>
        </p:pic>
        <p:pic>
          <p:nvPicPr>
            <p:cNvPr id="71" name="Google Shape;153;p27">
              <a:extLst>
                <a:ext uri="{FF2B5EF4-FFF2-40B4-BE49-F238E27FC236}">
                  <a16:creationId xmlns:a16="http://schemas.microsoft.com/office/drawing/2014/main" id="{292A552A-D1AC-4B72-98B2-AC81086A8BD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7135" y="2094352"/>
              <a:ext cx="1599647" cy="1599646"/>
            </a:xfrm>
            <a:prstGeom prst="rect">
              <a:avLst/>
            </a:prstGeom>
            <a:noFill/>
            <a:ln>
              <a:noFill/>
            </a:ln>
          </p:spPr>
        </p:pic>
        <p:pic>
          <p:nvPicPr>
            <p:cNvPr id="72" name="Google Shape;155;p27" descr="Image result for transparent training icon">
              <a:extLst>
                <a:ext uri="{FF2B5EF4-FFF2-40B4-BE49-F238E27FC236}">
                  <a16:creationId xmlns:a16="http://schemas.microsoft.com/office/drawing/2014/main" id="{6B637052-6DF0-465F-8F77-54D33198D42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02795" y="2114752"/>
              <a:ext cx="1599648" cy="1537883"/>
            </a:xfrm>
            <a:prstGeom prst="rect">
              <a:avLst/>
            </a:prstGeom>
            <a:noFill/>
            <a:ln>
              <a:noFill/>
            </a:ln>
          </p:spPr>
        </p:pic>
        <p:pic>
          <p:nvPicPr>
            <p:cNvPr id="73" name="Google Shape;157;p27" descr="Image result for transparent list icon">
              <a:extLst>
                <a:ext uri="{FF2B5EF4-FFF2-40B4-BE49-F238E27FC236}">
                  <a16:creationId xmlns:a16="http://schemas.microsoft.com/office/drawing/2014/main" id="{8D62A0A5-8A4E-4158-BFCB-B3D6206BF242}"/>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339780" y="2133948"/>
              <a:ext cx="1317970" cy="1520456"/>
            </a:xfrm>
            <a:prstGeom prst="rect">
              <a:avLst/>
            </a:prstGeom>
            <a:noFill/>
            <a:ln>
              <a:noFill/>
            </a:ln>
          </p:spPr>
        </p:pic>
      </p:grpSp>
    </p:spTree>
    <p:extLst>
      <p:ext uri="{BB962C8B-B14F-4D97-AF65-F5344CB8AC3E}">
        <p14:creationId xmlns:p14="http://schemas.microsoft.com/office/powerpoint/2010/main" val="33740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26BE-6F0E-4DD3-B0C1-76D53B8D46FD}"/>
              </a:ext>
            </a:extLst>
          </p:cNvPr>
          <p:cNvSpPr>
            <a:spLocks noGrp="1"/>
          </p:cNvSpPr>
          <p:nvPr>
            <p:ph type="title"/>
          </p:nvPr>
        </p:nvSpPr>
        <p:spPr>
          <a:xfrm>
            <a:off x="1256631" y="-49460"/>
            <a:ext cx="10509364" cy="800100"/>
          </a:xfrm>
        </p:spPr>
        <p:txBody>
          <a:bodyPr/>
          <a:lstStyle/>
          <a:p>
            <a:pPr algn="r" rtl="1"/>
            <a:r>
              <a:rPr lang="ar-MA" dirty="0"/>
              <a:t>أسئلة استطلاع</a:t>
            </a:r>
            <a:r>
              <a:rPr lang="en-US" dirty="0" err="1"/>
              <a:t>REDCap</a:t>
            </a:r>
            <a:r>
              <a:rPr lang="en-US" dirty="0"/>
              <a:t>  –</a:t>
            </a:r>
            <a:r>
              <a:rPr lang="ar-MA" dirty="0"/>
              <a:t> عنف الشريك الحميم</a:t>
            </a:r>
            <a:endParaRPr lang="fr-FR" dirty="0"/>
          </a:p>
        </p:txBody>
      </p:sp>
      <p:graphicFrame>
        <p:nvGraphicFramePr>
          <p:cNvPr id="4" name="Content Placeholder 3">
            <a:extLst>
              <a:ext uri="{FF2B5EF4-FFF2-40B4-BE49-F238E27FC236}">
                <a16:creationId xmlns:a16="http://schemas.microsoft.com/office/drawing/2014/main" id="{FE422183-9CEE-42A2-B5CC-91B1E2AB5E07}"/>
              </a:ext>
            </a:extLst>
          </p:cNvPr>
          <p:cNvGraphicFramePr>
            <a:graphicFrameLocks noGrp="1"/>
          </p:cNvGraphicFramePr>
          <p:nvPr>
            <p:ph idx="1"/>
            <p:extLst>
              <p:ext uri="{D42A27DB-BD31-4B8C-83A1-F6EECF244321}">
                <p14:modId xmlns:p14="http://schemas.microsoft.com/office/powerpoint/2010/main" val="2036881338"/>
              </p:ext>
            </p:extLst>
          </p:nvPr>
        </p:nvGraphicFramePr>
        <p:xfrm>
          <a:off x="48128" y="750641"/>
          <a:ext cx="12073467" cy="5979818"/>
        </p:xfrm>
        <a:graphic>
          <a:graphicData uri="http://schemas.openxmlformats.org/drawingml/2006/table">
            <a:tbl>
              <a:tblPr firstRow="1" firstCol="1" bandRow="1">
                <a:tableStyleId>{B301B821-A1FF-4177-AEE7-76D212191A09}</a:tableStyleId>
              </a:tblPr>
              <a:tblGrid>
                <a:gridCol w="5754423">
                  <a:extLst>
                    <a:ext uri="{9D8B030D-6E8A-4147-A177-3AD203B41FA5}">
                      <a16:colId xmlns:a16="http://schemas.microsoft.com/office/drawing/2014/main" val="705854511"/>
                    </a:ext>
                  </a:extLst>
                </a:gridCol>
                <a:gridCol w="6319044">
                  <a:extLst>
                    <a:ext uri="{9D8B030D-6E8A-4147-A177-3AD203B41FA5}">
                      <a16:colId xmlns:a16="http://schemas.microsoft.com/office/drawing/2014/main" val="319312013"/>
                    </a:ext>
                  </a:extLst>
                </a:gridCol>
              </a:tblGrid>
              <a:tr h="308566">
                <a:tc>
                  <a:txBody>
                    <a:bodyPr/>
                    <a:lstStyle/>
                    <a:p>
                      <a:pPr marL="0" marR="0" algn="r" rtl="1">
                        <a:lnSpc>
                          <a:spcPct val="107000"/>
                        </a:lnSpc>
                        <a:spcBef>
                          <a:spcPts val="0"/>
                        </a:spcBef>
                        <a:spcAft>
                          <a:spcPts val="0"/>
                        </a:spcAft>
                      </a:pPr>
                      <a:r>
                        <a:rPr lang="en-US" sz="1300" b="0" dirty="0">
                          <a:effectLst/>
                        </a:rPr>
                        <a:t>  </a:t>
                      </a:r>
                      <a:r>
                        <a:rPr lang="ar-MA" sz="1800" b="0" kern="1200" dirty="0">
                          <a:solidFill>
                            <a:schemeClr val="lt1"/>
                          </a:solidFill>
                          <a:effectLst/>
                          <a:latin typeface="+mn-lt"/>
                          <a:ea typeface="+mn-ea"/>
                          <a:cs typeface="+mn-cs"/>
                        </a:rPr>
                        <a:t>المتطلبات</a:t>
                      </a:r>
                      <a:endParaRPr lang="en-US"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R="43291" marT="18288" marB="18288" anchor="ctr">
                    <a:lnL w="12700" cmpd="sng">
                      <a:noFill/>
                    </a:lnL>
                    <a:lnR w="12700" cap="flat" cmpd="sng" algn="ctr">
                      <a:solidFill>
                        <a:schemeClr val="accent6">
                          <a:lumMod val="60000"/>
                          <a:lumOff val="40000"/>
                        </a:schemeClr>
                      </a:solidFill>
                      <a:prstDash val="solid"/>
                      <a:round/>
                      <a:headEnd type="none" w="med" len="med"/>
                      <a:tailEnd type="none" w="med" len="med"/>
                    </a:lnR>
                    <a:lnT w="127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07000"/>
                        </a:lnSpc>
                        <a:spcBef>
                          <a:spcPts val="0"/>
                        </a:spcBef>
                        <a:spcAft>
                          <a:spcPts val="0"/>
                        </a:spcAft>
                      </a:pPr>
                      <a:r>
                        <a:rPr lang="ar-MA" sz="1400" b="1" kern="1200" dirty="0">
                          <a:solidFill>
                            <a:schemeClr val="lt1"/>
                          </a:solidFill>
                          <a:effectLst/>
                          <a:latin typeface="+mn-lt"/>
                          <a:ea typeface="+mn-ea"/>
                          <a:cs typeface="+mn-cs"/>
                        </a:rPr>
                        <a:t>أسئلة استطلاع  </a:t>
                      </a:r>
                      <a:r>
                        <a:rPr lang="fr-FR" sz="1400" b="1" kern="1200" dirty="0" err="1">
                          <a:solidFill>
                            <a:schemeClr val="lt1"/>
                          </a:solidFill>
                          <a:effectLst/>
                          <a:latin typeface="+mn-lt"/>
                          <a:ea typeface="+mn-ea"/>
                          <a:cs typeface="+mn-cs"/>
                        </a:rPr>
                        <a:t>REDCap</a:t>
                      </a:r>
                      <a:r>
                        <a:rPr lang="fr-FR" sz="1400" b="1" kern="1200" dirty="0">
                          <a:solidFill>
                            <a:schemeClr val="lt1"/>
                          </a:solidFill>
                          <a:effectLst/>
                          <a:latin typeface="+mn-lt"/>
                          <a:ea typeface="+mn-ea"/>
                          <a:cs typeface="+mn-cs"/>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R="43291" marT="18288" marB="18288" anchor="ctr">
                    <a:lnL w="12700" cap="flat" cmpd="sng" algn="ctr">
                      <a:solidFill>
                        <a:schemeClr val="accent6">
                          <a:lumMod val="60000"/>
                          <a:lumOff val="40000"/>
                        </a:schemeClr>
                      </a:solidFill>
                      <a:prstDash val="solid"/>
                      <a:round/>
                      <a:headEnd type="none" w="med" len="med"/>
                      <a:tailEnd type="none" w="med" len="med"/>
                    </a:lnL>
                    <a:lnR w="12700" cmpd="sng">
                      <a:noFill/>
                    </a:lnR>
                    <a:lnT w="127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7006930"/>
                  </a:ext>
                </a:extLst>
              </a:tr>
              <a:tr h="228208">
                <a:tc gridSpan="2">
                  <a:txBody>
                    <a:bodyPr/>
                    <a:lstStyle/>
                    <a:p>
                      <a:pPr marL="0" marR="0" algn="r" rtl="1">
                        <a:lnSpc>
                          <a:spcPct val="107000"/>
                        </a:lnSpc>
                        <a:spcBef>
                          <a:spcPts val="0"/>
                        </a:spcBef>
                        <a:spcAft>
                          <a:spcPts val="0"/>
                        </a:spcAft>
                      </a:pPr>
                      <a:r>
                        <a:rPr lang="ar-MA" sz="1400" b="0" kern="1200" dirty="0">
                          <a:solidFill>
                            <a:schemeClr val="bg1"/>
                          </a:solidFill>
                          <a:effectLst/>
                          <a:latin typeface="+mn-lt"/>
                          <a:ea typeface="+mn-ea"/>
                          <a:cs typeface="+mn-cs"/>
                        </a:rPr>
                        <a:t>على مستوى المرفق:</a:t>
                      </a:r>
                      <a:endParaRPr lang="en-US" sz="1400" b="0" kern="1200" dirty="0">
                        <a:solidFill>
                          <a:schemeClr val="bg1"/>
                        </a:solidFill>
                        <a:effectLst/>
                        <a:latin typeface="+mn-lt"/>
                        <a:ea typeface="+mn-ea"/>
                        <a:cs typeface="+mn-cs"/>
                      </a:endParaRPr>
                    </a:p>
                  </a:txBody>
                  <a:tcPr marR="43291" marT="18288" marB="18288" anchor="ctr">
                    <a:lnL w="12700" cmpd="sng">
                      <a:noFill/>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pPr marL="0" marR="0" algn="ctr">
                        <a:lnSpc>
                          <a:spcPct val="107000"/>
                        </a:lnSpc>
                        <a:spcBef>
                          <a:spcPts val="0"/>
                        </a:spcBef>
                        <a:spcAft>
                          <a:spcPts val="0"/>
                        </a:spcAft>
                      </a:pP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291" marR="43291" marT="0" marB="0">
                    <a:lnL>
                      <a:noFill/>
                    </a:lnL>
                    <a:lnT w="12700" cap="flat" cmpd="sng" algn="ctr">
                      <a:solidFill>
                        <a:schemeClr val="accent6">
                          <a:lumMod val="60000"/>
                          <a:lumOff val="40000"/>
                        </a:schemeClr>
                      </a:solidFill>
                      <a:prstDash val="solid"/>
                      <a:round/>
                      <a:headEnd type="none" w="med" len="med"/>
                      <a:tailEnd type="none" w="med" len="med"/>
                    </a:lnT>
                  </a:tcPr>
                </a:tc>
                <a:extLst>
                  <a:ext uri="{0D108BD9-81ED-4DB2-BD59-A6C34878D82A}">
                    <a16:rowId xmlns:a16="http://schemas.microsoft.com/office/drawing/2014/main" val="1769890306"/>
                  </a:ext>
                </a:extLst>
              </a:tr>
              <a:tr h="508020">
                <a:tc>
                  <a:txBody>
                    <a:bodyPr/>
                    <a:lstStyle/>
                    <a:p>
                      <a:pPr marL="349250" marR="0" lvl="0" indent="-228600" algn="r" defTabSz="914400" rtl="1" eaLnBrk="1" latinLnBrk="0" hangingPunct="1">
                        <a:lnSpc>
                          <a:spcPct val="107000"/>
                        </a:lnSpc>
                        <a:spcBef>
                          <a:spcPts val="0"/>
                        </a:spcBef>
                        <a:spcAft>
                          <a:spcPts val="0"/>
                        </a:spcAft>
                        <a:buFont typeface="Symbol" panose="05050102010706020507" pitchFamily="18" charset="2"/>
                        <a:buChar char=""/>
                      </a:pPr>
                      <a:r>
                        <a:rPr lang="ar-MA" sz="1400" b="0" kern="1200" dirty="0">
                          <a:solidFill>
                            <a:schemeClr val="dk1"/>
                          </a:solidFill>
                          <a:effectLst/>
                          <a:latin typeface="+mn-lt"/>
                          <a:ea typeface="+mn-ea"/>
                          <a:cs typeface="+mn-cs"/>
                        </a:rPr>
                        <a:t>إجراء تشغيلي موحد مكتوب / بروتوكول لتقديم خدمات الاستجابة للعنف في المنشأة</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endParaRPr lang="en-US" sz="1400" dirty="0">
                        <a:solidFill>
                          <a:schemeClr val="tx1"/>
                        </a:solidFill>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9347418"/>
                  </a:ext>
                </a:extLst>
              </a:tr>
              <a:tr h="508020">
                <a:tc>
                  <a:txBody>
                    <a:bodyPr/>
                    <a:lstStyle/>
                    <a:p>
                      <a:pPr marL="349250" marR="0" lvl="0" indent="-228600" algn="r" defTabSz="914400" rtl="1" eaLnBrk="1" latinLnBrk="0" hangingPunct="1">
                        <a:lnSpc>
                          <a:spcPct val="107000"/>
                        </a:lnSpc>
                        <a:spcBef>
                          <a:spcPts val="0"/>
                        </a:spcBef>
                        <a:spcAft>
                          <a:spcPts val="0"/>
                        </a:spcAft>
                        <a:buFont typeface="Symbol" panose="05050102010706020507" pitchFamily="18" charset="2"/>
                        <a:buChar char=""/>
                      </a:pPr>
                      <a:r>
                        <a:rPr lang="ar-MA" sz="1400" b="0" kern="1200" dirty="0">
                          <a:solidFill>
                            <a:schemeClr val="dk1"/>
                          </a:solidFill>
                          <a:effectLst/>
                          <a:latin typeface="+mn-lt"/>
                          <a:ea typeface="+mn-ea"/>
                          <a:cs typeface="+mn-cs"/>
                        </a:rPr>
                        <a:t>يسأل مقدمو الخدمة عن العنف في بيئة خاصة، والسرية مضمونة (هذا مطلب متعلق بالبنية التحتية للعيادة وسلوك مقدم الخدمة)</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endParaRPr lang="en-US" sz="1400" dirty="0">
                        <a:solidFill>
                          <a:schemeClr val="tx1"/>
                        </a:solidFill>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052770"/>
                  </a:ext>
                </a:extLst>
              </a:tr>
              <a:tr h="755577">
                <a:tc>
                  <a:txBody>
                    <a:bodyPr/>
                    <a:lstStyle/>
                    <a:p>
                      <a:pPr marL="349250" marR="0" lvl="0" indent="-228600" algn="r" defTabSz="914400" rtl="1" eaLnBrk="1" latinLnBrk="0" hangingPunct="1">
                        <a:lnSpc>
                          <a:spcPct val="107000"/>
                        </a:lnSpc>
                        <a:spcBef>
                          <a:spcPts val="0"/>
                        </a:spcBef>
                        <a:spcAft>
                          <a:spcPts val="0"/>
                        </a:spcAft>
                        <a:buFont typeface="Symbol" panose="05050102010706020507" pitchFamily="18" charset="2"/>
                        <a:buChar char=""/>
                      </a:pPr>
                      <a:r>
                        <a:rPr lang="ar-MA" sz="1400" b="0" kern="1200" dirty="0">
                          <a:solidFill>
                            <a:schemeClr val="dk1"/>
                          </a:solidFill>
                          <a:effectLst/>
                          <a:latin typeface="+mn-lt"/>
                          <a:ea typeface="+mn-ea"/>
                          <a:cs typeface="+mn-cs"/>
                        </a:rPr>
                        <a:t>يتم استخدام مجموعة معيارية من الأسئلة لتسهيل السؤال عن العنف، كما يتم استخدام آلية تخزين آمنة لتخزين الأوراق المتعلقة بالإفصاح عن العنف</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8925" marR="0" indent="-288925" algn="r" rtl="1">
                        <a:lnSpc>
                          <a:spcPct val="107000"/>
                        </a:lnSpc>
                        <a:spcBef>
                          <a:spcPts val="0"/>
                        </a:spcBef>
                        <a:spcAft>
                          <a:spcPts val="0"/>
                        </a:spcAft>
                      </a:pPr>
                      <a:r>
                        <a:rPr lang="ar-MA" sz="1400" kern="1200" dirty="0">
                          <a:solidFill>
                            <a:schemeClr val="dk1"/>
                          </a:solidFill>
                          <a:effectLst/>
                          <a:latin typeface="+mn-lt"/>
                          <a:ea typeface="+mn-ea"/>
                          <a:cs typeface="+mn-cs"/>
                        </a:rPr>
                        <a:t>18 . هل يتم استخدام نص تمهيدي في تقييم مخاطر عنف الشريك الحميم وأسئلة موحدة يتم طرحها على كل شريك مسمى كجزء من عملية الاستنباط؟</a:t>
                      </a:r>
                      <a:endParaRPr lang="en-US" sz="1400" dirty="0">
                        <a:solidFill>
                          <a:schemeClr val="tx1"/>
                        </a:solidFill>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0168350"/>
                  </a:ext>
                </a:extLst>
              </a:tr>
              <a:tr h="930731">
                <a:tc>
                  <a:txBody>
                    <a:bodyPr/>
                    <a:lstStyle/>
                    <a:p>
                      <a:pPr marL="349250" marR="0" lvl="0" indent="-228600" algn="r" defTabSz="914400" rtl="1" eaLnBrk="1" latinLnBrk="0" hangingPunct="1">
                        <a:lnSpc>
                          <a:spcPct val="107000"/>
                        </a:lnSpc>
                        <a:spcBef>
                          <a:spcPts val="0"/>
                        </a:spcBef>
                        <a:spcAft>
                          <a:spcPts val="0"/>
                        </a:spcAft>
                        <a:buFont typeface="Symbol" panose="05050102010706020507" pitchFamily="18" charset="2"/>
                        <a:buChar char=""/>
                      </a:pPr>
                      <a:r>
                        <a:rPr lang="ar-MA" sz="1400" b="0" kern="1200" dirty="0">
                          <a:solidFill>
                            <a:schemeClr val="dk1"/>
                          </a:solidFill>
                          <a:effectLst/>
                          <a:latin typeface="+mn-lt"/>
                          <a:ea typeface="+mn-ea"/>
                          <a:cs typeface="+mn-cs"/>
                        </a:rPr>
                        <a:t>توجد أنظمة للإحالة إلى خدمات الاستجابة للعنف</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ar-MA" sz="1400" kern="1200" dirty="0">
                          <a:solidFill>
                            <a:schemeClr val="dk1"/>
                          </a:solidFill>
                          <a:effectLst/>
                          <a:latin typeface="+mn-lt"/>
                          <a:ea typeface="+mn-ea"/>
                          <a:cs typeface="+mn-cs"/>
                        </a:rPr>
                        <a:t>22 . هل يتوفر المستشارون على قائمة الخدمات الداعمة للعملاء الذين يتعرضون للعنف أو غيره من الأضرار الاجتماعية التي تكون مراعية للمتعايشين مع فيروس نقص المناعة البشرية والفئات الرئيسية؟</a:t>
                      </a:r>
                      <a:endParaRPr lang="fr-FR" sz="1400" kern="1200" dirty="0">
                        <a:solidFill>
                          <a:schemeClr val="dk1"/>
                        </a:solidFill>
                        <a:effectLst/>
                        <a:latin typeface="+mn-lt"/>
                        <a:ea typeface="+mn-ea"/>
                        <a:cs typeface="+mn-cs"/>
                      </a:endParaRPr>
                    </a:p>
                    <a:p>
                      <a:pPr algn="r" rtl="1"/>
                      <a:r>
                        <a:rPr lang="ar-MA" sz="1400" kern="1200" dirty="0">
                          <a:solidFill>
                            <a:schemeClr val="dk1"/>
                          </a:solidFill>
                          <a:effectLst/>
                          <a:latin typeface="+mn-lt"/>
                          <a:ea typeface="+mn-ea"/>
                          <a:cs typeface="+mn-cs"/>
                        </a:rPr>
                        <a:t>23 . هل يوجد نظام إحالة لربط العملاء الذين يعانون من عنف الشريك الحميم بالخدمات ذات الصلة المراعية للمتعايشين مع فيروس نقص المناعة البشرية والفئات الرئيسية؟</a:t>
                      </a:r>
                      <a:endParaRPr lang="en-US" sz="1400" kern="1200" dirty="0">
                        <a:solidFill>
                          <a:schemeClr val="tx1"/>
                        </a:solidFill>
                        <a:effectLst/>
                        <a:latin typeface="+mn-lt"/>
                        <a:ea typeface="+mn-ea"/>
                        <a:cs typeface="+mn-cs"/>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3069125"/>
                  </a:ext>
                </a:extLst>
              </a:tr>
              <a:tr h="753671">
                <a:tc>
                  <a:txBody>
                    <a:bodyPr/>
                    <a:lstStyle/>
                    <a:p>
                      <a:pPr marL="349250" marR="0" lvl="0" indent="-228600" algn="r" defTabSz="914400" rtl="1" eaLnBrk="1" latinLnBrk="0" hangingPunct="1">
                        <a:lnSpc>
                          <a:spcPct val="107000"/>
                        </a:lnSpc>
                        <a:spcBef>
                          <a:spcPts val="0"/>
                        </a:spcBef>
                        <a:spcAft>
                          <a:spcPts val="0"/>
                        </a:spcAft>
                        <a:buFont typeface="Symbol" panose="05050102010706020507" pitchFamily="18" charset="2"/>
                        <a:buChar char=""/>
                      </a:pPr>
                      <a:r>
                        <a:rPr lang="ar-MA" sz="1400" b="0" kern="1200" dirty="0">
                          <a:solidFill>
                            <a:schemeClr val="dk1"/>
                          </a:solidFill>
                          <a:effectLst/>
                          <a:latin typeface="+mn-lt"/>
                          <a:ea typeface="+mn-ea"/>
                          <a:cs typeface="+mn-cs"/>
                        </a:rPr>
                        <a:t>إجراء تشغيلي موحد مكتوب لتوجيه ما ينبغي القيام به فيما يتعلق باختبار المؤشر في حالة الكشف عن العنف</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8925" marR="0" lvl="0" indent="-288925" algn="r" rtl="1">
                        <a:lnSpc>
                          <a:spcPct val="107000"/>
                        </a:lnSpc>
                        <a:spcBef>
                          <a:spcPts val="0"/>
                        </a:spcBef>
                        <a:spcAft>
                          <a:spcPts val="0"/>
                        </a:spcAft>
                        <a:buFont typeface="+mj-lt"/>
                        <a:buNone/>
                      </a:pPr>
                      <a:r>
                        <a:rPr lang="ar-MA" sz="1400" kern="1200" dirty="0">
                          <a:solidFill>
                            <a:schemeClr val="dk1"/>
                          </a:solidFill>
                          <a:effectLst/>
                          <a:latin typeface="+mn-lt"/>
                          <a:ea typeface="+mn-ea"/>
                          <a:cs typeface="+mn-cs"/>
                        </a:rPr>
                        <a:t>20 . هل يحتوي الموقع / المرفق على إجراءات تشغيلية موحدة لكيفية ضمان سلامة العملاء الذين يعانون من مخاطر عنف الشريك الحميم المحددة (استنادًا إلى أداة فحص عنف الشريك الحميم) في طريقة اختيار إخطار الشريك التي تضمن سلامتهم (والتي قد تشمل عدم إخطار الشريك)؟</a:t>
                      </a:r>
                      <a:r>
                        <a:rPr lang="en-US" sz="1400" dirty="0">
                          <a:solidFill>
                            <a:schemeClr val="tx1"/>
                          </a:solidFill>
                          <a:effectLst/>
                        </a:rPr>
                        <a:t> </a:t>
                      </a:r>
                      <a:endParaRPr lang="en-US" sz="1400" dirty="0">
                        <a:solidFill>
                          <a:schemeClr val="tx1"/>
                        </a:solidFill>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559390"/>
                  </a:ext>
                </a:extLst>
              </a:tr>
              <a:tr h="242999">
                <a:tc gridSpan="2">
                  <a:txBody>
                    <a:bodyPr/>
                    <a:lstStyle/>
                    <a:p>
                      <a:pPr marL="19685" marR="0" algn="r" rtl="1">
                        <a:lnSpc>
                          <a:spcPct val="107000"/>
                        </a:lnSpc>
                        <a:spcBef>
                          <a:spcPts val="0"/>
                        </a:spcBef>
                        <a:spcAft>
                          <a:spcPts val="0"/>
                        </a:spcAft>
                      </a:pPr>
                      <a:r>
                        <a:rPr lang="en-US" sz="1400" b="0" dirty="0">
                          <a:solidFill>
                            <a:schemeClr val="bg1"/>
                          </a:solidFill>
                          <a:effectLst/>
                        </a:rPr>
                        <a:t>  </a:t>
                      </a:r>
                      <a:r>
                        <a:rPr lang="ar-MA" sz="1400" b="0" kern="1200" dirty="0">
                          <a:solidFill>
                            <a:schemeClr val="bg1"/>
                          </a:solidFill>
                          <a:effectLst/>
                          <a:latin typeface="+mn-lt"/>
                          <a:ea typeface="+mn-ea"/>
                          <a:cs typeface="+mn-cs"/>
                        </a:rPr>
                        <a:t>لمقدمي الخدمات:</a:t>
                      </a:r>
                      <a:r>
                        <a:rPr lang="en-US" sz="1400" b="0" kern="1200" dirty="0">
                          <a:solidFill>
                            <a:schemeClr val="bg1"/>
                          </a:solidFill>
                          <a:effectLst/>
                          <a:latin typeface="+mn-lt"/>
                          <a:ea typeface="+mn-ea"/>
                          <a:cs typeface="+mn-cs"/>
                        </a:rPr>
                        <a:t>:</a:t>
                      </a:r>
                    </a:p>
                  </a:txBody>
                  <a:tcPr marR="43291" marT="18288" marB="18288" anchor="ctr">
                    <a:lnL w="12700" cmpd="sng">
                      <a:noFill/>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pPr marL="19685" marR="0" algn="ctr">
                        <a:lnSpc>
                          <a:spcPct val="107000"/>
                        </a:lnSpc>
                        <a:spcBef>
                          <a:spcPts val="0"/>
                        </a:spcBef>
                        <a:spcAft>
                          <a:spcPts val="0"/>
                        </a:spcAft>
                      </a:pPr>
                      <a:endParaRPr lang="en-U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91" marR="43291" marT="0" marB="0">
                    <a:lnL>
                      <a:noFill/>
                    </a:lnL>
                    <a:lnT w="12700" cap="flat" cmpd="sng" algn="ctr">
                      <a:solidFill>
                        <a:schemeClr val="accent6">
                          <a:lumMod val="60000"/>
                          <a:lumOff val="40000"/>
                        </a:schemeClr>
                      </a:solidFill>
                      <a:prstDash val="solid"/>
                      <a:round/>
                      <a:headEnd type="none" w="med" len="med"/>
                      <a:tailEnd type="none" w="med" len="med"/>
                    </a:lnT>
                  </a:tcPr>
                </a:tc>
                <a:extLst>
                  <a:ext uri="{0D108BD9-81ED-4DB2-BD59-A6C34878D82A}">
                    <a16:rowId xmlns:a16="http://schemas.microsoft.com/office/drawing/2014/main" val="3056680387"/>
                  </a:ext>
                </a:extLst>
              </a:tr>
              <a:tr h="755577">
                <a:tc>
                  <a:txBody>
                    <a:bodyPr/>
                    <a:lstStyle/>
                    <a:p>
                      <a:pPr marL="349250" marR="0" lvl="0" indent="-228600" algn="r" defTabSz="914400" rtl="1" eaLnBrk="1" latinLnBrk="0" hangingPunct="1">
                        <a:lnSpc>
                          <a:spcPct val="107000"/>
                        </a:lnSpc>
                        <a:spcBef>
                          <a:spcPts val="0"/>
                        </a:spcBef>
                        <a:spcAft>
                          <a:spcPts val="0"/>
                        </a:spcAft>
                        <a:buFont typeface="Symbol" panose="05050102010706020507" pitchFamily="18" charset="2"/>
                        <a:buChar char=""/>
                      </a:pPr>
                      <a:r>
                        <a:rPr lang="ar-MA" sz="1400" b="0" kern="1200" dirty="0">
                          <a:solidFill>
                            <a:schemeClr val="dk1"/>
                          </a:solidFill>
                          <a:effectLst/>
                          <a:latin typeface="+mn-lt"/>
                          <a:ea typeface="+mn-ea"/>
                          <a:cs typeface="+mn-cs"/>
                        </a:rPr>
                        <a:t>تم تدريب مقدمي الخدمة على كيفية السؤال عن العنف والاستجابة له ويقدم مقدمو الخدمة دعمًا من الخط الأول (</a:t>
                      </a:r>
                      <a:r>
                        <a:rPr lang="en-US" sz="1400" b="0" kern="1200" dirty="0">
                          <a:solidFill>
                            <a:schemeClr val="dk1"/>
                          </a:solidFill>
                          <a:effectLst/>
                          <a:latin typeface="+mn-lt"/>
                          <a:ea typeface="+mn-ea"/>
                          <a:cs typeface="+mn-cs"/>
                        </a:rPr>
                        <a:t>LIVES</a:t>
                      </a:r>
                      <a:r>
                        <a:rPr lang="ar-MA" sz="1400" b="0" kern="1200" dirty="0">
                          <a:solidFill>
                            <a:schemeClr val="dk1"/>
                          </a:solidFill>
                          <a:effectLst/>
                          <a:latin typeface="+mn-lt"/>
                          <a:ea typeface="+mn-ea"/>
                          <a:cs typeface="+mn-cs"/>
                        </a:rPr>
                        <a:t>) عند الكشف عن العنف</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8925" indent="-288925" algn="r" rtl="1"/>
                      <a:r>
                        <a:rPr lang="ar-MA" sz="1400" kern="1200" dirty="0">
                          <a:solidFill>
                            <a:schemeClr val="dk1"/>
                          </a:solidFill>
                          <a:effectLst/>
                          <a:latin typeface="+mn-lt"/>
                          <a:ea typeface="+mn-ea"/>
                          <a:cs typeface="+mn-cs"/>
                        </a:rPr>
                        <a:t>21 . هل تلقى جميع مقدمي الخدمات الذين يقدمون خدمات اختبار المؤشر في الموقع أو المرفق تدريباً لتقديم دعم الخط الأول (أي، </a:t>
                      </a:r>
                      <a:r>
                        <a:rPr lang="en-US" sz="1400" kern="1200" dirty="0">
                          <a:solidFill>
                            <a:schemeClr val="dk1"/>
                          </a:solidFill>
                          <a:effectLst/>
                          <a:latin typeface="+mn-lt"/>
                          <a:ea typeface="+mn-ea"/>
                          <a:cs typeface="+mn-cs"/>
                        </a:rPr>
                        <a:t>LIVE.S</a:t>
                      </a:r>
                      <a:r>
                        <a:rPr lang="ar-MA" sz="1400" kern="1200" dirty="0">
                          <a:solidFill>
                            <a:schemeClr val="dk1"/>
                          </a:solidFill>
                          <a:effectLst/>
                          <a:latin typeface="+mn-lt"/>
                          <a:ea typeface="+mn-ea"/>
                          <a:cs typeface="+mn-cs"/>
                        </a:rPr>
                        <a:t> الخاص بمنظمة الصحة العالمية أو أي تدريب مشابه آخر على الاستجابة لعنف الشريك الحميم</a:t>
                      </a:r>
                      <a:r>
                        <a:rPr lang="en-US" sz="1400" kern="1200" dirty="0">
                          <a:solidFill>
                            <a:schemeClr val="dk1"/>
                          </a:solidFill>
                          <a:effectLst/>
                          <a:latin typeface="+mn-lt"/>
                          <a:ea typeface="+mn-ea"/>
                          <a:cs typeface="+mn-cs"/>
                        </a:rPr>
                        <a:t> /</a:t>
                      </a:r>
                      <a:r>
                        <a:rPr lang="ar-MA" sz="1400" kern="1200" dirty="0">
                          <a:solidFill>
                            <a:schemeClr val="dk1"/>
                          </a:solidFill>
                          <a:effectLst/>
                          <a:latin typeface="+mn-lt"/>
                          <a:ea typeface="+mn-ea"/>
                          <a:cs typeface="+mn-cs"/>
                        </a:rPr>
                        <a:t>العنف القائم على النوع الاجتماعي)؟</a:t>
                      </a:r>
                      <a:endParaRPr lang="en-US" sz="1400" kern="1200" dirty="0">
                        <a:solidFill>
                          <a:schemeClr val="tx1"/>
                        </a:solidFill>
                        <a:effectLst/>
                        <a:latin typeface="+mn-lt"/>
                        <a:ea typeface="+mn-ea"/>
                        <a:cs typeface="+mn-cs"/>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6846105"/>
                  </a:ext>
                </a:extLst>
              </a:tr>
              <a:tr h="956374">
                <a:tc>
                  <a:txBody>
                    <a:bodyPr/>
                    <a:lstStyle/>
                    <a:p>
                      <a:pPr marL="336550" lvl="0" indent="-168275" algn="r" rtl="1">
                        <a:buSzPct val="140000"/>
                        <a:buFont typeface="Arial" panose="020B0604020202020204" pitchFamily="34" charset="0"/>
                        <a:buChar char="•"/>
                      </a:pPr>
                      <a:r>
                        <a:rPr lang="ar-MA" sz="1400" b="0" kern="1200" dirty="0">
                          <a:solidFill>
                            <a:schemeClr val="dk1"/>
                          </a:solidFill>
                          <a:effectLst/>
                          <a:latin typeface="+mn-lt"/>
                          <a:ea typeface="+mn-ea"/>
                          <a:cs typeface="+mn-cs"/>
                        </a:rPr>
                        <a:t>يجب أن يسأل مقدمو الخدمة عن عنف الشريك الحميم مع ذكر جميع الشركاء المحددين</a:t>
                      </a:r>
                      <a:endParaRPr lang="fr-FR" sz="1400" b="0" kern="1200" dirty="0">
                        <a:solidFill>
                          <a:schemeClr val="dk1"/>
                        </a:solidFill>
                        <a:effectLst/>
                        <a:latin typeface="+mn-lt"/>
                        <a:ea typeface="+mn-ea"/>
                        <a:cs typeface="+mn-cs"/>
                      </a:endParaRPr>
                    </a:p>
                    <a:p>
                      <a:pPr marL="336550" indent="-168275" algn="r" rtl="1">
                        <a:buSzPct val="140000"/>
                        <a:buFont typeface="Arial" panose="020B0604020202020204" pitchFamily="34" charset="0"/>
                        <a:buChar char="•"/>
                      </a:pPr>
                      <a:r>
                        <a:rPr lang="ar-MA" sz="1400" b="0" kern="1200" dirty="0">
                          <a:solidFill>
                            <a:schemeClr val="dk1"/>
                          </a:solidFill>
                          <a:effectLst/>
                          <a:latin typeface="+mn-lt"/>
                          <a:ea typeface="+mn-ea"/>
                          <a:cs typeface="+mn-cs"/>
                        </a:rPr>
                        <a:t>يجب أن يوثق مقدمو الخدمة أنهم سألوا عن عنف الشريك الحميم واستجابة العميل لجميع الشركاء المحددين</a:t>
                      </a:r>
                      <a:endParaRPr lang="en-US" sz="1400" b="0" kern="1200" dirty="0">
                        <a:solidFill>
                          <a:schemeClr val="tx1"/>
                        </a:solidFill>
                        <a:effectLst/>
                        <a:latin typeface="+mn-lt"/>
                        <a:ea typeface="+mn-ea"/>
                        <a:cs typeface="+mn-cs"/>
                      </a:endParaRPr>
                    </a:p>
                  </a:txBody>
                  <a:tcPr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8925" marR="0" indent="-288925" algn="r" rtl="1">
                        <a:lnSpc>
                          <a:spcPct val="107000"/>
                        </a:lnSpc>
                        <a:spcBef>
                          <a:spcPts val="0"/>
                        </a:spcBef>
                        <a:spcAft>
                          <a:spcPts val="0"/>
                        </a:spcAft>
                      </a:pPr>
                      <a:r>
                        <a:rPr lang="ar-MA" sz="1400" kern="1200" dirty="0">
                          <a:solidFill>
                            <a:schemeClr val="dk1"/>
                          </a:solidFill>
                          <a:effectLst/>
                          <a:latin typeface="+mn-lt"/>
                          <a:ea typeface="+mn-ea"/>
                          <a:cs typeface="+mn-cs"/>
                        </a:rPr>
                        <a:t>19 . هل نتائج تقييم مخاطر عنف الشريك الحميم موثقة لكل شريك مسمى؟</a:t>
                      </a:r>
                      <a:endParaRPr lang="en-US" sz="1400" dirty="0">
                        <a:solidFill>
                          <a:schemeClr val="tx1"/>
                        </a:solidFill>
                        <a:effectLst/>
                      </a:endParaRPr>
                    </a:p>
                  </a:txBody>
                  <a:tcPr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261427"/>
                  </a:ext>
                </a:extLst>
              </a:tr>
            </a:tbl>
          </a:graphicData>
        </a:graphic>
      </p:graphicFrame>
    </p:spTree>
    <p:extLst>
      <p:ext uri="{BB962C8B-B14F-4D97-AF65-F5344CB8AC3E}">
        <p14:creationId xmlns:p14="http://schemas.microsoft.com/office/powerpoint/2010/main" val="2320319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26BE-6F0E-4DD3-B0C1-76D53B8D46FD}"/>
              </a:ext>
            </a:extLst>
          </p:cNvPr>
          <p:cNvSpPr>
            <a:spLocks noGrp="1"/>
          </p:cNvSpPr>
          <p:nvPr>
            <p:ph type="title"/>
          </p:nvPr>
        </p:nvSpPr>
        <p:spPr>
          <a:xfrm>
            <a:off x="380999" y="120320"/>
            <a:ext cx="11430001" cy="800039"/>
          </a:xfrm>
        </p:spPr>
        <p:txBody>
          <a:bodyPr>
            <a:normAutofit/>
          </a:bodyPr>
          <a:lstStyle/>
          <a:p>
            <a:pPr algn="r" rtl="1"/>
            <a:r>
              <a:rPr lang="ar-MA" dirty="0"/>
              <a:t>أسئلة استطلاع </a:t>
            </a:r>
            <a:r>
              <a:rPr lang="en-US" dirty="0" err="1"/>
              <a:t>REDCap</a:t>
            </a:r>
            <a:r>
              <a:rPr lang="ar-MA" dirty="0"/>
              <a:t> - الأحداث السلبية</a:t>
            </a:r>
            <a:endParaRPr lang="fr-FR" dirty="0"/>
          </a:p>
        </p:txBody>
      </p:sp>
      <p:graphicFrame>
        <p:nvGraphicFramePr>
          <p:cNvPr id="4" name="Content Placeholder 3">
            <a:extLst>
              <a:ext uri="{FF2B5EF4-FFF2-40B4-BE49-F238E27FC236}">
                <a16:creationId xmlns:a16="http://schemas.microsoft.com/office/drawing/2014/main" id="{FE422183-9CEE-42A2-B5CC-91B1E2AB5E07}"/>
              </a:ext>
            </a:extLst>
          </p:cNvPr>
          <p:cNvGraphicFramePr>
            <a:graphicFrameLocks noGrp="1"/>
          </p:cNvGraphicFramePr>
          <p:nvPr>
            <p:ph idx="1"/>
            <p:extLst>
              <p:ext uri="{D42A27DB-BD31-4B8C-83A1-F6EECF244321}">
                <p14:modId xmlns:p14="http://schemas.microsoft.com/office/powerpoint/2010/main" val="1133051276"/>
              </p:ext>
            </p:extLst>
          </p:nvPr>
        </p:nvGraphicFramePr>
        <p:xfrm>
          <a:off x="108280" y="920359"/>
          <a:ext cx="11963400" cy="5738017"/>
        </p:xfrm>
        <a:graphic>
          <a:graphicData uri="http://schemas.openxmlformats.org/drawingml/2006/table">
            <a:tbl>
              <a:tblPr firstRow="1" firstCol="1" bandRow="1">
                <a:tableStyleId>{B301B821-A1FF-4177-AEE7-76D212191A09}</a:tableStyleId>
              </a:tblPr>
              <a:tblGrid>
                <a:gridCol w="5233417">
                  <a:extLst>
                    <a:ext uri="{9D8B030D-6E8A-4147-A177-3AD203B41FA5}">
                      <a16:colId xmlns:a16="http://schemas.microsoft.com/office/drawing/2014/main" val="705854511"/>
                    </a:ext>
                  </a:extLst>
                </a:gridCol>
                <a:gridCol w="6729983">
                  <a:extLst>
                    <a:ext uri="{9D8B030D-6E8A-4147-A177-3AD203B41FA5}">
                      <a16:colId xmlns:a16="http://schemas.microsoft.com/office/drawing/2014/main" val="1385134664"/>
                    </a:ext>
                  </a:extLst>
                </a:gridCol>
              </a:tblGrid>
              <a:tr h="196623">
                <a:tc>
                  <a:txBody>
                    <a:bodyPr/>
                    <a:lstStyle/>
                    <a:p>
                      <a:pPr marL="0" marR="0" algn="r" rtl="1">
                        <a:lnSpc>
                          <a:spcPct val="107000"/>
                        </a:lnSpc>
                        <a:spcBef>
                          <a:spcPts val="0"/>
                        </a:spcBef>
                        <a:spcAft>
                          <a:spcPts val="0"/>
                        </a:spcAft>
                      </a:pPr>
                      <a:r>
                        <a:rPr lang="en-US" sz="1300" b="0" dirty="0">
                          <a:effectLst/>
                        </a:rPr>
                        <a:t>  </a:t>
                      </a:r>
                      <a:r>
                        <a:rPr lang="ar-MA" sz="1800" b="0" kern="1200" dirty="0">
                          <a:solidFill>
                            <a:schemeClr val="lt1"/>
                          </a:solidFill>
                          <a:effectLst/>
                          <a:latin typeface="+mn-lt"/>
                          <a:ea typeface="+mn-ea"/>
                          <a:cs typeface="+mn-cs"/>
                        </a:rPr>
                        <a:t>المتطلبات</a:t>
                      </a:r>
                      <a:endParaRPr lang="en-US"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91" marR="43291" marT="18288" marB="18288" anchor="ctr">
                    <a:lnL w="12700" cmpd="sng">
                      <a:noFill/>
                    </a:lnL>
                    <a:lnR w="12700" cap="flat" cmpd="sng" algn="ctr">
                      <a:solidFill>
                        <a:schemeClr val="accent6">
                          <a:lumMod val="60000"/>
                          <a:lumOff val="40000"/>
                        </a:schemeClr>
                      </a:solidFill>
                      <a:prstDash val="solid"/>
                      <a:round/>
                      <a:headEnd type="none" w="med" len="med"/>
                      <a:tailEnd type="none" w="med" len="med"/>
                    </a:lnR>
                    <a:lnT w="127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r" rtl="1">
                        <a:lnSpc>
                          <a:spcPct val="107000"/>
                        </a:lnSpc>
                        <a:spcBef>
                          <a:spcPts val="0"/>
                        </a:spcBef>
                        <a:spcAft>
                          <a:spcPts val="0"/>
                        </a:spcAft>
                      </a:pPr>
                      <a:r>
                        <a:rPr lang="en-US" sz="1400" b="0" dirty="0">
                          <a:effectLst/>
                        </a:rPr>
                        <a:t> </a:t>
                      </a:r>
                      <a:r>
                        <a:rPr lang="ar-MA" sz="1400" b="0" kern="1200" dirty="0">
                          <a:solidFill>
                            <a:schemeClr val="lt1"/>
                          </a:solidFill>
                          <a:effectLst/>
                          <a:latin typeface="+mn-lt"/>
                          <a:ea typeface="+mn-ea"/>
                          <a:cs typeface="+mn-cs"/>
                        </a:rPr>
                        <a:t>سؤال استطلاع </a:t>
                      </a:r>
                      <a:r>
                        <a:rPr lang="en-US" sz="1400" b="0" kern="1200" dirty="0" err="1">
                          <a:solidFill>
                            <a:schemeClr val="lt1"/>
                          </a:solidFill>
                          <a:effectLst/>
                          <a:latin typeface="+mn-lt"/>
                          <a:ea typeface="+mn-ea"/>
                          <a:cs typeface="+mn-cs"/>
                        </a:rPr>
                        <a:t>REDCap</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43291" marR="43291" marT="18288" marB="18288" anchor="ctr">
                    <a:lnL w="12700" cap="flat" cmpd="sng" algn="ctr">
                      <a:solidFill>
                        <a:schemeClr val="accent6">
                          <a:lumMod val="60000"/>
                          <a:lumOff val="40000"/>
                        </a:schemeClr>
                      </a:solidFill>
                      <a:prstDash val="solid"/>
                      <a:round/>
                      <a:headEnd type="none" w="med" len="med"/>
                      <a:tailEnd type="none" w="med" len="med"/>
                    </a:lnL>
                    <a:lnR w="12700" cmpd="sng">
                      <a:noFill/>
                    </a:lnR>
                    <a:lnT w="127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67006930"/>
                  </a:ext>
                </a:extLst>
              </a:tr>
              <a:tr h="274320">
                <a:tc gridSpan="2">
                  <a:txBody>
                    <a:bodyPr/>
                    <a:lstStyle/>
                    <a:p>
                      <a:pPr marL="0" marR="0" algn="r" rtl="1">
                        <a:lnSpc>
                          <a:spcPct val="107000"/>
                        </a:lnSpc>
                        <a:spcBef>
                          <a:spcPts val="0"/>
                        </a:spcBef>
                        <a:spcAft>
                          <a:spcPts val="0"/>
                        </a:spcAft>
                      </a:pPr>
                      <a:r>
                        <a:rPr lang="en-US" sz="1400" b="0" dirty="0">
                          <a:solidFill>
                            <a:schemeClr val="bg1"/>
                          </a:solidFill>
                          <a:effectLst/>
                        </a:rPr>
                        <a:t> </a:t>
                      </a:r>
                      <a:r>
                        <a:rPr lang="ar-MA" sz="1400" b="0" kern="1200" dirty="0">
                          <a:solidFill>
                            <a:schemeClr val="bg1"/>
                          </a:solidFill>
                          <a:effectLst/>
                          <a:latin typeface="+mn-lt"/>
                          <a:ea typeface="+mn-ea"/>
                          <a:cs typeface="+mn-cs"/>
                        </a:rPr>
                        <a:t>على مستوى المرفق:</a:t>
                      </a:r>
                      <a:endParaRPr lang="en-US" sz="1400" b="0" kern="1200" dirty="0">
                        <a:solidFill>
                          <a:schemeClr val="bg1"/>
                        </a:solidFill>
                        <a:effectLst/>
                        <a:latin typeface="+mn-lt"/>
                        <a:ea typeface="+mn-ea"/>
                        <a:cs typeface="+mn-cs"/>
                      </a:endParaRPr>
                    </a:p>
                  </a:txBody>
                  <a:tcPr marL="43291" marR="43291" marT="18288" marB="18288" anchor="ctr">
                    <a:lnL w="12700" cmpd="sng">
                      <a:noFill/>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769890306"/>
                  </a:ext>
                </a:extLst>
              </a:tr>
              <a:tr h="447941">
                <a:tc>
                  <a:txBody>
                    <a:bodyPr/>
                    <a:lstStyle/>
                    <a:p>
                      <a:pPr marL="349250" marR="0" lvl="0" indent="-228600" algn="r" defTabSz="914400" rtl="1" eaLnBrk="1" latinLnBrk="0" hangingPunct="1">
                        <a:lnSpc>
                          <a:spcPct val="95000"/>
                        </a:lnSpc>
                        <a:spcBef>
                          <a:spcPts val="0"/>
                        </a:spcBef>
                        <a:spcAft>
                          <a:spcPts val="0"/>
                        </a:spcAft>
                        <a:buFont typeface="Symbol" panose="05050102010706020507" pitchFamily="18" charset="2"/>
                        <a:buChar char=""/>
                      </a:pPr>
                      <a:r>
                        <a:rPr lang="ar-MA" sz="1800" b="0" kern="1200" dirty="0">
                          <a:solidFill>
                            <a:schemeClr val="dk1"/>
                          </a:solidFill>
                          <a:effectLst/>
                          <a:latin typeface="+mn-lt"/>
                          <a:ea typeface="+mn-ea"/>
                          <a:cs typeface="+mn-cs"/>
                        </a:rPr>
                        <a:t>يجب أن يكون المرضى على دراية بحقوقهم والآليات لتقديم شكوى في حالة حدوث حدث ضار. يجب أن يتم نشر هذه الحقوق والآليات.</a:t>
                      </a:r>
                      <a:endParaRPr lang="en-US" sz="1300" b="0" kern="120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9250" marR="0" lvl="0" indent="-228600" algn="r" defTabSz="914400" rtl="1" eaLnBrk="1" latinLnBrk="0" hangingPunct="1">
                        <a:lnSpc>
                          <a:spcPct val="95000"/>
                        </a:lnSpc>
                        <a:spcBef>
                          <a:spcPts val="0"/>
                        </a:spcBef>
                        <a:spcAft>
                          <a:spcPts val="0"/>
                        </a:spcAft>
                        <a:buFont typeface="Symbol" panose="05050102010706020507" pitchFamily="18" charset="2"/>
                        <a:buChar char=""/>
                      </a:pP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052770"/>
                  </a:ext>
                </a:extLst>
              </a:tr>
              <a:tr h="524042">
                <a:tc>
                  <a:txBody>
                    <a:bodyPr/>
                    <a:lstStyle/>
                    <a:p>
                      <a:pPr marL="349250" marR="0" lvl="0" indent="-228600" algn="r" defTabSz="914400" rtl="1" eaLnBrk="1" latinLnBrk="0" hangingPunct="1">
                        <a:lnSpc>
                          <a:spcPct val="95000"/>
                        </a:lnSpc>
                        <a:spcBef>
                          <a:spcPts val="0"/>
                        </a:spcBef>
                        <a:spcAft>
                          <a:spcPts val="0"/>
                        </a:spcAft>
                        <a:buFont typeface="Symbol" panose="05050102010706020507" pitchFamily="18" charset="2"/>
                        <a:buChar char=""/>
                      </a:pPr>
                      <a:r>
                        <a:rPr lang="ar-MA" sz="1800" b="0" kern="1200" dirty="0">
                          <a:solidFill>
                            <a:schemeClr val="dk1"/>
                          </a:solidFill>
                          <a:effectLst/>
                          <a:latin typeface="+mn-lt"/>
                          <a:ea typeface="+mn-ea"/>
                          <a:cs typeface="+mn-cs"/>
                        </a:rPr>
                        <a:t>يجب أن تكون هناك آليات متعددة لتقديم الشكوى؛ يجب أن تتضمن واحدة على الأقل من هذه الآليات خيار مجهول الهوية</a:t>
                      </a:r>
                      <a:endParaRPr lang="en-US" sz="1300" b="0" kern="120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ar-MA" sz="1400" b="0" kern="1200" dirty="0">
                          <a:solidFill>
                            <a:schemeClr val="dk1"/>
                          </a:solidFill>
                          <a:effectLst/>
                          <a:latin typeface="+mn-lt"/>
                          <a:ea typeface="+mn-ea"/>
                          <a:cs typeface="+mn-cs"/>
                        </a:rPr>
                        <a:t>31 . هل يحتوي الموقع / المرفق على عملية للسماح للعملاء بالإبلاغ عن الأحداث السلبية دون الكشف عن هويتهم (على سبيل المثال، صندوق العميل أو الخط الساخن)؟ </a:t>
                      </a:r>
                      <a:endParaRPr lang="fr-FR" sz="1400" b="0" kern="1200" dirty="0">
                        <a:solidFill>
                          <a:schemeClr val="dk1"/>
                        </a:solidFill>
                        <a:effectLst/>
                        <a:latin typeface="+mn-lt"/>
                        <a:ea typeface="+mn-ea"/>
                        <a:cs typeface="+mn-cs"/>
                      </a:endParaRPr>
                    </a:p>
                    <a:p>
                      <a:pPr algn="r" rtl="1"/>
                      <a:r>
                        <a:rPr lang="ar-MA" sz="1400" b="0" kern="1200" dirty="0">
                          <a:solidFill>
                            <a:schemeClr val="dk1"/>
                          </a:solidFill>
                          <a:effectLst/>
                          <a:latin typeface="+mn-lt"/>
                          <a:ea typeface="+mn-ea"/>
                          <a:cs typeface="+mn-cs"/>
                        </a:rPr>
                        <a:t>32 . هل هناك طرق لمقدمي اختبار المؤشر للإبلاغ بشكل مجهول عن تجاربهم أو ملاحظاتهم للأحداث السلبية (على سبيل المثال، إساءة معاملة من مقدم الخدمة، الاعتقالات، وانتهاكات السرية، والكشف عن الحالة)؟</a:t>
                      </a: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0168350"/>
                  </a:ext>
                </a:extLst>
              </a:tr>
              <a:tr h="609609">
                <a:tc>
                  <a:txBody>
                    <a:bodyPr/>
                    <a:lstStyle/>
                    <a:p>
                      <a:pPr marL="0" indent="0" algn="r" rtl="1">
                        <a:buFont typeface="Arial" panose="020B0604020202020204" pitchFamily="34" charset="0"/>
                        <a:buNone/>
                      </a:pPr>
                      <a:r>
                        <a:rPr lang="ar-MA" sz="1800" b="0" kern="1200" dirty="0">
                          <a:solidFill>
                            <a:schemeClr val="dk1"/>
                          </a:solidFill>
                          <a:effectLst/>
                          <a:latin typeface="+mn-lt"/>
                          <a:ea typeface="+mn-ea"/>
                          <a:cs typeface="+mn-cs"/>
                        </a:rPr>
                        <a:t>يجب أن يكون للمرفق سجل اختبار مؤشر يجمع:</a:t>
                      </a:r>
                      <a:endParaRPr lang="fr-FR" sz="1800" b="0" kern="1200" dirty="0">
                        <a:solidFill>
                          <a:schemeClr val="dk1"/>
                        </a:solidFill>
                        <a:effectLst/>
                        <a:latin typeface="+mn-lt"/>
                        <a:ea typeface="+mn-ea"/>
                        <a:cs typeface="+mn-cs"/>
                      </a:endParaRPr>
                    </a:p>
                    <a:p>
                      <a:pPr marL="285750" lvl="0" indent="-173038" algn="r" rtl="1">
                        <a:buFont typeface="Arial" panose="020B0604020202020204" pitchFamily="34" charset="0"/>
                        <a:buChar char="•"/>
                      </a:pPr>
                      <a:r>
                        <a:rPr lang="ar-MA" sz="1800" b="0" kern="1200" dirty="0">
                          <a:solidFill>
                            <a:schemeClr val="dk1"/>
                          </a:solidFill>
                          <a:effectLst/>
                          <a:latin typeface="+mn-lt"/>
                          <a:ea typeface="+mn-ea"/>
                          <a:cs typeface="+mn-cs"/>
                        </a:rPr>
                        <a:t>الرغبة في المشاركة وأسباب العزاف عن ذلك</a:t>
                      </a:r>
                      <a:endParaRPr lang="fr-FR" sz="1800" b="0" kern="1200" dirty="0">
                        <a:solidFill>
                          <a:schemeClr val="dk1"/>
                        </a:solidFill>
                        <a:effectLst/>
                        <a:latin typeface="+mn-lt"/>
                        <a:ea typeface="+mn-ea"/>
                        <a:cs typeface="+mn-cs"/>
                      </a:endParaRPr>
                    </a:p>
                    <a:p>
                      <a:pPr marL="285750" indent="-173038" algn="r" rtl="1">
                        <a:buFont typeface="Arial" panose="020B0604020202020204" pitchFamily="34" charset="0"/>
                        <a:buChar char="•"/>
                      </a:pPr>
                      <a:r>
                        <a:rPr lang="ar-MA" sz="1800" b="0" kern="1200" dirty="0">
                          <a:solidFill>
                            <a:schemeClr val="dk1"/>
                          </a:solidFill>
                          <a:effectLst/>
                          <a:latin typeface="+mn-lt"/>
                          <a:ea typeface="+mn-ea"/>
                          <a:cs typeface="+mn-cs"/>
                        </a:rPr>
                        <a:t>توثيق بشأن خطر العنف من كل شريك</a:t>
                      </a:r>
                      <a:endParaRPr lang="en-US" sz="1300" b="0" kern="120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9250" marR="0" lvl="0" indent="-228600" algn="r" defTabSz="914400" rtl="1" eaLnBrk="1" latinLnBrk="0" hangingPunct="1">
                        <a:lnSpc>
                          <a:spcPct val="95000"/>
                        </a:lnSpc>
                        <a:spcBef>
                          <a:spcPts val="0"/>
                        </a:spcBef>
                        <a:spcAft>
                          <a:spcPts val="0"/>
                        </a:spcAft>
                        <a:buFont typeface="Symbol" panose="05050102010706020507" pitchFamily="18" charset="2"/>
                        <a:buChar char=""/>
                      </a:pP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3069125"/>
                  </a:ext>
                </a:extLst>
              </a:tr>
              <a:tr h="414528">
                <a:tc>
                  <a:txBody>
                    <a:bodyPr/>
                    <a:lstStyle/>
                    <a:p>
                      <a:pPr marL="349250" marR="0" lvl="0" indent="-228600" algn="r" defTabSz="914400" rtl="1" eaLnBrk="1" latinLnBrk="0" hangingPunct="1">
                        <a:lnSpc>
                          <a:spcPct val="95000"/>
                        </a:lnSpc>
                        <a:spcBef>
                          <a:spcPts val="0"/>
                        </a:spcBef>
                        <a:spcAft>
                          <a:spcPts val="0"/>
                        </a:spcAft>
                        <a:buFont typeface="Symbol" panose="05050102010706020507" pitchFamily="18" charset="2"/>
                        <a:buChar char=""/>
                      </a:pPr>
                      <a:r>
                        <a:rPr lang="ar-MA" sz="1800" b="0" kern="1200" dirty="0">
                          <a:solidFill>
                            <a:schemeClr val="dk1"/>
                          </a:solidFill>
                          <a:effectLst/>
                          <a:latin typeface="+mn-lt"/>
                          <a:ea typeface="+mn-ea"/>
                          <a:cs typeface="+mn-cs"/>
                        </a:rPr>
                        <a:t>نظام رصد الأحداث السلبية على مستوى الموقع والإبلاغ موصوف في إجراءات التشغيل الموحدة</a:t>
                      </a:r>
                      <a:endParaRPr lang="en-US" sz="1300" b="0" kern="120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ar-MA" sz="1400" b="0" kern="1200" dirty="0">
                          <a:solidFill>
                            <a:schemeClr val="dk1"/>
                          </a:solidFill>
                          <a:effectLst/>
                          <a:latin typeface="+mn-lt"/>
                          <a:ea typeface="+mn-ea"/>
                          <a:cs typeface="+mn-cs"/>
                        </a:rPr>
                        <a:t>29 . هل يحتوي الموقع / المرفق على نظام تم إعداده لتتبع جميع تقارير الأحداث السلبية والتحقيق فيها التي تم تحديدها على أنها خطيرة وفقًا لإرشادات خطة بيبفار؟</a:t>
                      </a:r>
                      <a:endParaRPr lang="fr-FR" sz="1400" b="0" kern="1200" dirty="0">
                        <a:solidFill>
                          <a:schemeClr val="dk1"/>
                        </a:solidFill>
                        <a:effectLst/>
                        <a:latin typeface="+mn-lt"/>
                        <a:ea typeface="+mn-ea"/>
                        <a:cs typeface="+mn-cs"/>
                      </a:endParaRPr>
                    </a:p>
                    <a:p>
                      <a:pPr algn="r" rtl="1"/>
                      <a:r>
                        <a:rPr lang="ar-MA" sz="1400" b="0" kern="1200" dirty="0">
                          <a:solidFill>
                            <a:schemeClr val="dk1"/>
                          </a:solidFill>
                          <a:effectLst/>
                          <a:latin typeface="+mn-lt"/>
                          <a:ea typeface="+mn-ea"/>
                          <a:cs typeface="+mn-cs"/>
                        </a:rPr>
                        <a:t>33 . هل يحتوي موقعك / مرفقك على إجراءات تشغيلية موحدة لتحديد الأحداث السلبية المرتبطة مباشرة باختبار المؤشر والتحقيق فيها والاستجابة لها؟</a:t>
                      </a: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559390"/>
                  </a:ext>
                </a:extLst>
              </a:tr>
              <a:tr h="243872">
                <a:tc>
                  <a:txBody>
                    <a:bodyPr/>
                    <a:lstStyle/>
                    <a:p>
                      <a:pPr marL="349250" marR="0" lvl="0" indent="-228600" algn="r" defTabSz="914400" rtl="1" eaLnBrk="1" fontAlgn="auto" latinLnBrk="0" hangingPunct="1">
                        <a:lnSpc>
                          <a:spcPct val="95000"/>
                        </a:lnSpc>
                        <a:spcBef>
                          <a:spcPts val="0"/>
                        </a:spcBef>
                        <a:spcAft>
                          <a:spcPts val="0"/>
                        </a:spcAft>
                        <a:buClrTx/>
                        <a:buSzTx/>
                        <a:buFont typeface="Symbol" panose="05050102010706020507" pitchFamily="18" charset="2"/>
                        <a:buChar char=""/>
                        <a:tabLst/>
                        <a:defRPr/>
                      </a:pPr>
                      <a:r>
                        <a:rPr lang="ar-MA" sz="1800" b="0" kern="1200" dirty="0">
                          <a:solidFill>
                            <a:schemeClr val="dk1"/>
                          </a:solidFill>
                          <a:effectLst/>
                          <a:latin typeface="+mn-lt"/>
                          <a:ea typeface="+mn-ea"/>
                          <a:cs typeface="+mn-cs"/>
                        </a:rPr>
                        <a:t>نماذج في الموقع لتوثيق الأحداث السلبية والتحقيق فيها</a:t>
                      </a:r>
                      <a:endParaRPr lang="en-US" sz="1300" b="0" kern="1200" spc="-20" baseline="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9250" marR="0" lvl="0" indent="-228600" algn="r" defTabSz="914400" rtl="1" eaLnBrk="1" fontAlgn="auto" latinLnBrk="0" hangingPunct="1">
                        <a:lnSpc>
                          <a:spcPct val="95000"/>
                        </a:lnSpc>
                        <a:spcBef>
                          <a:spcPts val="0"/>
                        </a:spcBef>
                        <a:spcAft>
                          <a:spcPts val="0"/>
                        </a:spcAft>
                        <a:buClrTx/>
                        <a:buSzTx/>
                        <a:buFont typeface="Symbol" panose="05050102010706020507" pitchFamily="18" charset="2"/>
                        <a:buChar char=""/>
                        <a:tabLst/>
                        <a:defRPr/>
                      </a:pP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9769926"/>
                  </a:ext>
                </a:extLst>
              </a:tr>
              <a:tr h="274320">
                <a:tc gridSpan="2">
                  <a:txBody>
                    <a:bodyPr/>
                    <a:lstStyle/>
                    <a:p>
                      <a:pPr marL="19685" marR="0" algn="r" rtl="1">
                        <a:lnSpc>
                          <a:spcPct val="95000"/>
                        </a:lnSpc>
                        <a:spcBef>
                          <a:spcPts val="0"/>
                        </a:spcBef>
                        <a:spcAft>
                          <a:spcPts val="0"/>
                        </a:spcAft>
                      </a:pPr>
                      <a:r>
                        <a:rPr lang="ar-MA" sz="1400" b="0" kern="1200" dirty="0">
                          <a:solidFill>
                            <a:schemeClr val="bg1"/>
                          </a:solidFill>
                          <a:effectLst/>
                          <a:latin typeface="+mn-lt"/>
                          <a:ea typeface="+mn-ea"/>
                          <a:cs typeface="+mn-cs"/>
                        </a:rPr>
                        <a:t>لمقدمي الخدمات:</a:t>
                      </a:r>
                      <a:endParaRPr lang="en-US" sz="1400" b="0" kern="1200" dirty="0">
                        <a:solidFill>
                          <a:schemeClr val="bg1"/>
                        </a:solidFill>
                        <a:effectLst/>
                        <a:latin typeface="+mn-lt"/>
                        <a:ea typeface="+mn-ea"/>
                        <a:cs typeface="+mn-cs"/>
                      </a:endParaRPr>
                    </a:p>
                  </a:txBody>
                  <a:tcPr marL="43291" marR="43291" marT="18288" marB="18288" anchor="ctr">
                    <a:lnL w="12700" cmpd="sng">
                      <a:noFill/>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3056680387"/>
                  </a:ext>
                </a:extLst>
              </a:tr>
              <a:tr h="221465">
                <a:tc>
                  <a:txBody>
                    <a:bodyPr/>
                    <a:lstStyle/>
                    <a:p>
                      <a:pPr marL="349250" marR="0" lvl="0" indent="-228600" algn="r" defTabSz="914400" rtl="1" eaLnBrk="1" fontAlgn="auto" latinLnBrk="0" hangingPunct="1">
                        <a:lnSpc>
                          <a:spcPct val="95000"/>
                        </a:lnSpc>
                        <a:spcBef>
                          <a:spcPts val="0"/>
                        </a:spcBef>
                        <a:spcAft>
                          <a:spcPts val="0"/>
                        </a:spcAft>
                        <a:buClrTx/>
                        <a:buSzTx/>
                        <a:buFont typeface="Symbol" panose="05050102010706020507" pitchFamily="18" charset="2"/>
                        <a:buChar char=""/>
                        <a:tabLst/>
                        <a:defRPr/>
                      </a:pPr>
                      <a:r>
                        <a:rPr lang="ar-MA" sz="1800" b="0" kern="1200" dirty="0">
                          <a:solidFill>
                            <a:schemeClr val="dk1"/>
                          </a:solidFill>
                          <a:effectLst/>
                          <a:latin typeface="+mn-lt"/>
                          <a:ea typeface="+mn-ea"/>
                          <a:cs typeface="+mn-cs"/>
                        </a:rPr>
                        <a:t>يجب على مقدم الخدمة بشكل روتيني أن يسأل عملاء المؤشر إذا واجهوا أي أحداث سلبية بعد المشاركة في خدمات اختبار المؤشر.</a:t>
                      </a:r>
                      <a:endParaRPr lang="en-US" sz="1300" b="0" kern="120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8925" marR="0" lvl="0" indent="-288925" algn="r" defTabSz="914400" rtl="1" eaLnBrk="1" fontAlgn="auto" latinLnBrk="0" hangingPunct="1">
                        <a:lnSpc>
                          <a:spcPct val="95000"/>
                        </a:lnSpc>
                        <a:spcBef>
                          <a:spcPts val="0"/>
                        </a:spcBef>
                        <a:spcAft>
                          <a:spcPts val="0"/>
                        </a:spcAft>
                        <a:buClrTx/>
                        <a:buSzTx/>
                        <a:buFont typeface="Symbol" panose="05050102010706020507" pitchFamily="18" charset="2"/>
                        <a:buNone/>
                        <a:tabLst/>
                        <a:defRPr/>
                      </a:pPr>
                      <a:r>
                        <a:rPr lang="en-US" sz="1400" b="0" kern="1200" dirty="0">
                          <a:solidFill>
                            <a:schemeClr val="tx1"/>
                          </a:solidFill>
                          <a:effectLst/>
                        </a:rPr>
                        <a:t>	</a:t>
                      </a:r>
                      <a:r>
                        <a:rPr lang="ar-MA" sz="1400" b="0" kern="1200" dirty="0">
                          <a:solidFill>
                            <a:schemeClr val="dk1"/>
                          </a:solidFill>
                          <a:effectLst/>
                          <a:latin typeface="+mn-lt"/>
                          <a:ea typeface="+mn-ea"/>
                          <a:cs typeface="+mn-cs"/>
                        </a:rPr>
                        <a:t>30 . هل يسأل مقدمو الخدمة العملاء بشكل روتيني أثناء زيارات / مكالمات المتابعة عن أي أحداث سلبية قد مروا بها نتيجة لاختبار المؤشر بعد إخطار / إجراء تحليل للشريك؟</a:t>
                      </a: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6846105"/>
                  </a:ext>
                </a:extLst>
              </a:tr>
              <a:tr h="561179">
                <a:tc>
                  <a:txBody>
                    <a:bodyPr/>
                    <a:lstStyle/>
                    <a:p>
                      <a:pPr marL="349250" marR="0" lvl="0" indent="-228600" algn="r" defTabSz="914400" rtl="1" eaLnBrk="1" fontAlgn="auto" latinLnBrk="0" hangingPunct="1">
                        <a:lnSpc>
                          <a:spcPct val="95000"/>
                        </a:lnSpc>
                        <a:spcBef>
                          <a:spcPts val="0"/>
                        </a:spcBef>
                        <a:spcAft>
                          <a:spcPts val="0"/>
                        </a:spcAft>
                        <a:buClrTx/>
                        <a:buSzTx/>
                        <a:buFont typeface="Symbol" panose="05050102010706020507" pitchFamily="18" charset="2"/>
                        <a:buChar char=""/>
                        <a:tabLst/>
                        <a:defRPr/>
                      </a:pPr>
                      <a:r>
                        <a:rPr lang="ar-MA" sz="1800" b="0" kern="1200" dirty="0">
                          <a:solidFill>
                            <a:schemeClr val="dk1"/>
                          </a:solidFill>
                          <a:effectLst/>
                          <a:latin typeface="+mn-lt"/>
                          <a:ea typeface="+mn-ea"/>
                          <a:cs typeface="+mn-cs"/>
                        </a:rPr>
                        <a:t>تم تدريب مقدمي الخدمات على رصد الأحداث السلبية والإبلاغ عنها والاستجابة لها.</a:t>
                      </a:r>
                      <a:endParaRPr lang="en-US" sz="1300" b="0" kern="1200" dirty="0">
                        <a:solidFill>
                          <a:schemeClr val="tx1"/>
                        </a:solidFill>
                        <a:effectLst/>
                        <a:latin typeface="+mn-lt"/>
                        <a:ea typeface="+mn-ea"/>
                        <a:cs typeface="+mn-cs"/>
                      </a:endParaRPr>
                    </a:p>
                  </a:txBody>
                  <a:tcPr marL="43291" marR="43291" marT="18288" marB="18288">
                    <a:lnL w="12700" cmpd="sng">
                      <a:noFill/>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8925" marR="0" lvl="0" indent="-288925" algn="r" defTabSz="914400" rtl="1" eaLnBrk="1" fontAlgn="auto" latinLnBrk="0" hangingPunct="1">
                        <a:lnSpc>
                          <a:spcPct val="95000"/>
                        </a:lnSpc>
                        <a:spcBef>
                          <a:spcPts val="0"/>
                        </a:spcBef>
                        <a:spcAft>
                          <a:spcPts val="0"/>
                        </a:spcAft>
                        <a:buClrTx/>
                        <a:buSzTx/>
                        <a:buFont typeface="Symbol" panose="05050102010706020507" pitchFamily="18" charset="2"/>
                        <a:buNone/>
                        <a:tabLst/>
                        <a:defRPr/>
                      </a:pPr>
                      <a:r>
                        <a:rPr lang="ar-MA" sz="1400" b="0" kern="1200" dirty="0">
                          <a:solidFill>
                            <a:schemeClr val="dk1"/>
                          </a:solidFill>
                          <a:effectLst/>
                          <a:latin typeface="+mn-lt"/>
                          <a:ea typeface="+mn-ea"/>
                          <a:cs typeface="+mn-cs"/>
                        </a:rPr>
                        <a:t>28 . هل تلقى جميع مقدمي خدمات اختبار المؤشر تدريبًا على رصد الأحداث السلبية والإبلاغ عنها والاستجابة لها؟</a:t>
                      </a:r>
                      <a:endParaRPr lang="en-US" sz="1400" b="0" kern="1200" dirty="0">
                        <a:solidFill>
                          <a:schemeClr val="tx1"/>
                        </a:solidFill>
                        <a:effectLst/>
                        <a:latin typeface="+mn-lt"/>
                        <a:ea typeface="+mn-ea"/>
                        <a:cs typeface="+mn-cs"/>
                      </a:endParaRPr>
                    </a:p>
                  </a:txBody>
                  <a:tcPr marL="43291" marR="43291" marT="18288" marB="18288">
                    <a:lnL w="12700" cap="flat" cmpd="sng" algn="ctr">
                      <a:solidFill>
                        <a:schemeClr val="accent6">
                          <a:lumMod val="60000"/>
                          <a:lumOff val="40000"/>
                        </a:schemeClr>
                      </a:solidFill>
                      <a:prstDash val="solid"/>
                      <a:round/>
                      <a:headEnd type="none" w="med" len="med"/>
                      <a:tailEnd type="none" w="med" len="med"/>
                    </a:lnL>
                    <a:lnR w="12700" cmpd="sng">
                      <a:noFill/>
                    </a:lnR>
                    <a:lnT w="12700" cap="flat" cmpd="sng" algn="ctr">
                      <a:solidFill>
                        <a:schemeClr val="accent6">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261427"/>
                  </a:ext>
                </a:extLst>
              </a:tr>
            </a:tbl>
          </a:graphicData>
        </a:graphic>
      </p:graphicFrame>
    </p:spTree>
    <p:extLst>
      <p:ext uri="{BB962C8B-B14F-4D97-AF65-F5344CB8AC3E}">
        <p14:creationId xmlns:p14="http://schemas.microsoft.com/office/powerpoint/2010/main" val="59339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5BCF-FA47-4B7C-9A3A-C0297284C823}"/>
              </a:ext>
            </a:extLst>
          </p:cNvPr>
          <p:cNvSpPr>
            <a:spLocks noGrp="1"/>
          </p:cNvSpPr>
          <p:nvPr>
            <p:ph type="title"/>
          </p:nvPr>
        </p:nvSpPr>
        <p:spPr>
          <a:xfrm>
            <a:off x="274320" y="243840"/>
            <a:ext cx="11643360" cy="1068667"/>
          </a:xfrm>
        </p:spPr>
        <p:txBody>
          <a:bodyPr>
            <a:noAutofit/>
          </a:bodyPr>
          <a:lstStyle/>
          <a:p>
            <a:pPr algn="r"/>
            <a:r>
              <a:rPr lang="ar-MA" dirty="0"/>
              <a:t>بينما يتجاوز هذا التدريب اختبار المؤشر، فإنه يغطي الخطوتين 5 و 10 من اختبار المؤشر الآمن والأخلاقي</a:t>
            </a:r>
            <a:endParaRPr lang="en-US" sz="3200" dirty="0"/>
          </a:p>
        </p:txBody>
      </p:sp>
      <p:pic>
        <p:nvPicPr>
          <p:cNvPr id="4" name="Picture 3">
            <a:extLst>
              <a:ext uri="{FF2B5EF4-FFF2-40B4-BE49-F238E27FC236}">
                <a16:creationId xmlns:a16="http://schemas.microsoft.com/office/drawing/2014/main" id="{0B6BBB4D-36D7-434D-8CC9-1F56635158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9917" y="1549598"/>
            <a:ext cx="8304250" cy="4670556"/>
          </a:xfrm>
          <a:prstGeom prst="rect">
            <a:avLst/>
          </a:prstGeom>
          <a:ln>
            <a:noFill/>
          </a:ln>
          <a:effectLst>
            <a:outerShdw blurRad="50800" dist="381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DA7663E5-7AFA-4AEA-B426-B4D2C571BE00}"/>
              </a:ext>
            </a:extLst>
          </p:cNvPr>
          <p:cNvCxnSpPr>
            <a:cxnSpLocks/>
          </p:cNvCxnSpPr>
          <p:nvPr/>
        </p:nvCxnSpPr>
        <p:spPr>
          <a:xfrm>
            <a:off x="825362" y="3844770"/>
            <a:ext cx="1371600" cy="0"/>
          </a:xfrm>
          <a:prstGeom prst="straightConnector1">
            <a:avLst/>
          </a:prstGeom>
          <a:ln w="10795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9A1F6A1-95AE-450E-98DD-B8B1E64503EC}"/>
              </a:ext>
            </a:extLst>
          </p:cNvPr>
          <p:cNvCxnSpPr>
            <a:cxnSpLocks/>
          </p:cNvCxnSpPr>
          <p:nvPr/>
        </p:nvCxnSpPr>
        <p:spPr>
          <a:xfrm>
            <a:off x="825362" y="5990657"/>
            <a:ext cx="1371600" cy="0"/>
          </a:xfrm>
          <a:prstGeom prst="straightConnector1">
            <a:avLst/>
          </a:prstGeom>
          <a:ln w="10795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7ED73F-125B-4AAE-A83B-D9692A70BC5C}"/>
              </a:ext>
            </a:extLst>
          </p:cNvPr>
          <p:cNvSpPr txBox="1"/>
          <p:nvPr/>
        </p:nvSpPr>
        <p:spPr>
          <a:xfrm>
            <a:off x="2800350" y="6226412"/>
            <a:ext cx="6811483" cy="461665"/>
          </a:xfrm>
          <a:prstGeom prst="rect">
            <a:avLst/>
          </a:prstGeom>
          <a:noFill/>
        </p:spPr>
        <p:txBody>
          <a:bodyPr wrap="square" rtlCol="0">
            <a:spAutoFit/>
          </a:bodyPr>
          <a:lstStyle/>
          <a:p>
            <a:pPr algn="r" rtl="1"/>
            <a:r>
              <a:rPr lang="ar-LB" sz="1200" dirty="0"/>
              <a:t>المصدر</a:t>
            </a:r>
          </a:p>
          <a:p>
            <a:r>
              <a:rPr lang="en-US" sz="1200" dirty="0"/>
              <a:t>PEPFAR. Guidance for Implementing Safe and Ethical Index Testing Services. July 13, 2020</a:t>
            </a:r>
            <a:endParaRPr lang="en-US" dirty="0"/>
          </a:p>
        </p:txBody>
      </p:sp>
      <p:sp>
        <p:nvSpPr>
          <p:cNvPr id="3" name="Rectangle 2">
            <a:extLst>
              <a:ext uri="{FF2B5EF4-FFF2-40B4-BE49-F238E27FC236}">
                <a16:creationId xmlns:a16="http://schemas.microsoft.com/office/drawing/2014/main" id="{AE1B7241-626C-420E-A5B0-D06ADB19476A}"/>
              </a:ext>
            </a:extLst>
          </p:cNvPr>
          <p:cNvSpPr/>
          <p:nvPr/>
        </p:nvSpPr>
        <p:spPr>
          <a:xfrm>
            <a:off x="9517137" y="5872778"/>
            <a:ext cx="189392" cy="235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57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6014-EC4F-4405-9C0A-CA834C7FB173}"/>
              </a:ext>
            </a:extLst>
          </p:cNvPr>
          <p:cNvSpPr>
            <a:spLocks noGrp="1"/>
          </p:cNvSpPr>
          <p:nvPr>
            <p:ph type="title"/>
          </p:nvPr>
        </p:nvSpPr>
        <p:spPr/>
        <p:txBody>
          <a:bodyPr>
            <a:normAutofit fontScale="90000"/>
          </a:bodyPr>
          <a:lstStyle/>
          <a:p>
            <a:pPr algn="r"/>
            <a:br>
              <a:rPr lang="en-US" dirty="0"/>
            </a:br>
            <a:r>
              <a:rPr lang="ar-MA" dirty="0"/>
              <a:t>هدف الجلسة</a:t>
            </a:r>
            <a:endParaRPr lang="en-US" dirty="0"/>
          </a:p>
        </p:txBody>
      </p:sp>
      <p:sp>
        <p:nvSpPr>
          <p:cNvPr id="3" name="Content Placeholder 2">
            <a:extLst>
              <a:ext uri="{FF2B5EF4-FFF2-40B4-BE49-F238E27FC236}">
                <a16:creationId xmlns:a16="http://schemas.microsoft.com/office/drawing/2014/main" id="{8CCF15B7-DFE3-4B8F-953C-B0CD528E2CBF}"/>
              </a:ext>
            </a:extLst>
          </p:cNvPr>
          <p:cNvSpPr>
            <a:spLocks noGrp="1"/>
          </p:cNvSpPr>
          <p:nvPr>
            <p:ph idx="1"/>
          </p:nvPr>
        </p:nvSpPr>
        <p:spPr/>
        <p:txBody>
          <a:bodyPr/>
          <a:lstStyle/>
          <a:p>
            <a:pPr algn="r" rtl="1"/>
            <a:r>
              <a:rPr lang="ar-MA" sz="3200" dirty="0"/>
              <a:t>التعارف المتبادل، ومراجعة محتوى التدريب، وفهم توقعات المشاركين</a:t>
            </a:r>
            <a:r>
              <a:rPr lang="ar-MA" dirty="0"/>
              <a:t>.</a:t>
            </a:r>
            <a:endParaRPr lang="en-US" dirty="0"/>
          </a:p>
        </p:txBody>
      </p:sp>
    </p:spTree>
    <p:extLst>
      <p:ext uri="{BB962C8B-B14F-4D97-AF65-F5344CB8AC3E}">
        <p14:creationId xmlns:p14="http://schemas.microsoft.com/office/powerpoint/2010/main" val="3994378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5479A4E-5C0C-4568-9214-55D26555AEE0}"/>
              </a:ext>
            </a:extLst>
          </p:cNvPr>
          <p:cNvSpPr>
            <a:spLocks noGrp="1"/>
          </p:cNvSpPr>
          <p:nvPr>
            <p:ph type="pic" sz="quarter" idx="10"/>
          </p:nvPr>
        </p:nvSpPr>
        <p:spPr/>
      </p:sp>
      <p:sp>
        <p:nvSpPr>
          <p:cNvPr id="4" name="Title 3">
            <a:extLst>
              <a:ext uri="{FF2B5EF4-FFF2-40B4-BE49-F238E27FC236}">
                <a16:creationId xmlns:a16="http://schemas.microsoft.com/office/drawing/2014/main" id="{0FE9D1F4-205E-4EB3-B84A-BEB8685F010A}"/>
              </a:ext>
            </a:extLst>
          </p:cNvPr>
          <p:cNvSpPr>
            <a:spLocks noGrp="1"/>
          </p:cNvSpPr>
          <p:nvPr>
            <p:ph type="title"/>
          </p:nvPr>
        </p:nvSpPr>
        <p:spPr>
          <a:xfrm>
            <a:off x="1342834" y="4848730"/>
            <a:ext cx="9817601" cy="1325563"/>
          </a:xfrm>
        </p:spPr>
        <p:txBody>
          <a:bodyPr>
            <a:normAutofit fontScale="90000"/>
          </a:bodyPr>
          <a:lstStyle/>
          <a:p>
            <a:pPr algn="r"/>
            <a:r>
              <a:rPr lang="ar-MA" b="1" dirty="0"/>
              <a:t>المبادئ الأساسية للوقاية من العنف والاستجابة له</a:t>
            </a:r>
            <a:br>
              <a:rPr lang="fr-FR" dirty="0"/>
            </a:br>
            <a:br>
              <a:rPr lang="en-US" dirty="0"/>
            </a:br>
            <a:endParaRPr lang="en-US" dirty="0"/>
          </a:p>
        </p:txBody>
      </p:sp>
    </p:spTree>
    <p:extLst>
      <p:ext uri="{BB962C8B-B14F-4D97-AF65-F5344CB8AC3E}">
        <p14:creationId xmlns:p14="http://schemas.microsoft.com/office/powerpoint/2010/main" val="3202182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C0AAA-C2B3-46EA-86F6-A430CCD0CFE1}"/>
              </a:ext>
            </a:extLst>
          </p:cNvPr>
          <p:cNvSpPr>
            <a:spLocks noGrp="1"/>
          </p:cNvSpPr>
          <p:nvPr>
            <p:ph type="title"/>
          </p:nvPr>
        </p:nvSpPr>
        <p:spPr>
          <a:xfrm>
            <a:off x="2569142" y="628164"/>
            <a:ext cx="8543925" cy="800039"/>
          </a:xfrm>
        </p:spPr>
        <p:txBody>
          <a:bodyPr/>
          <a:lstStyle/>
          <a:p>
            <a:pPr algn="r"/>
            <a:r>
              <a:rPr lang="ar-MA" dirty="0"/>
              <a:t>هدف الجلسة</a:t>
            </a:r>
            <a:endParaRPr lang="en-US" dirty="0"/>
          </a:p>
        </p:txBody>
      </p:sp>
      <p:sp>
        <p:nvSpPr>
          <p:cNvPr id="5" name="Text Placeholder 4">
            <a:extLst>
              <a:ext uri="{FF2B5EF4-FFF2-40B4-BE49-F238E27FC236}">
                <a16:creationId xmlns:a16="http://schemas.microsoft.com/office/drawing/2014/main" id="{4A75E590-BECA-4E50-9BD5-AF3F2215EC3D}"/>
              </a:ext>
            </a:extLst>
          </p:cNvPr>
          <p:cNvSpPr>
            <a:spLocks noGrp="1"/>
          </p:cNvSpPr>
          <p:nvPr>
            <p:ph idx="1"/>
          </p:nvPr>
        </p:nvSpPr>
        <p:spPr>
          <a:xfrm>
            <a:off x="2569143" y="1676400"/>
            <a:ext cx="8543925" cy="4932746"/>
          </a:xfrm>
        </p:spPr>
        <p:txBody>
          <a:bodyPr/>
          <a:lstStyle/>
          <a:p>
            <a:pPr marL="0" indent="0" algn="r" rtl="1">
              <a:buNone/>
            </a:pPr>
            <a:r>
              <a:rPr lang="ar-MA" sz="4000" dirty="0"/>
              <a:t>صف كل من المبادئ الأساسية للحد من العنف والاستجابة له للعاملين في مجال الرعاية الصحية وشرح أهميتها، لا سيما عند العمل مع أفراد الفئات الرئيسية</a:t>
            </a:r>
            <a:endParaRPr lang="fr-FR" sz="4000" dirty="0"/>
          </a:p>
        </p:txBody>
      </p:sp>
    </p:spTree>
    <p:extLst>
      <p:ext uri="{BB962C8B-B14F-4D97-AF65-F5344CB8AC3E}">
        <p14:creationId xmlns:p14="http://schemas.microsoft.com/office/powerpoint/2010/main" val="790048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959" y="628164"/>
            <a:ext cx="8543925" cy="800039"/>
          </a:xfrm>
        </p:spPr>
        <p:txBody>
          <a:bodyPr>
            <a:normAutofit/>
          </a:bodyPr>
          <a:lstStyle/>
          <a:p>
            <a:pPr algn="r" rtl="1"/>
            <a:r>
              <a:rPr lang="ar-MA" dirty="0"/>
              <a:t>المبادئ الأساسية للوقاية من العنف والاستجابة له</a:t>
            </a:r>
            <a:endParaRPr lang="fr-FR" dirty="0"/>
          </a:p>
        </p:txBody>
      </p:sp>
      <p:sp>
        <p:nvSpPr>
          <p:cNvPr id="4" name="Text Placeholder 3"/>
          <p:cNvSpPr>
            <a:spLocks noGrp="1"/>
          </p:cNvSpPr>
          <p:nvPr>
            <p:ph idx="1"/>
          </p:nvPr>
        </p:nvSpPr>
        <p:spPr>
          <a:xfrm>
            <a:off x="2546685" y="1676400"/>
            <a:ext cx="8155675" cy="4932746"/>
          </a:xfrm>
        </p:spPr>
        <p:txBody>
          <a:bodyPr/>
          <a:lstStyle/>
          <a:p>
            <a:pPr marL="514350" lvl="0" indent="-514350" algn="r" rtl="1">
              <a:buFont typeface="+mj-lt"/>
              <a:buAutoNum type="arabicPeriod"/>
            </a:pPr>
            <a:r>
              <a:rPr lang="ar-MA" dirty="0"/>
              <a:t>لا تؤذي.</a:t>
            </a:r>
            <a:endParaRPr lang="fr-FR" dirty="0"/>
          </a:p>
          <a:p>
            <a:pPr marL="514350" lvl="0" indent="-514350" algn="r" rtl="1">
              <a:buFont typeface="+mj-lt"/>
              <a:buAutoNum type="arabicPeriod"/>
            </a:pPr>
            <a:r>
              <a:rPr lang="ar-MA" dirty="0"/>
              <a:t>تعزيز الحماية الكاملة لحقوق الإنسان لكل الأشخاص.</a:t>
            </a:r>
            <a:endParaRPr lang="fr-FR" dirty="0"/>
          </a:p>
          <a:p>
            <a:pPr marL="514350" lvl="0" indent="-514350" algn="r" rtl="1">
              <a:buFont typeface="+mj-lt"/>
              <a:buAutoNum type="arabicPeriod"/>
            </a:pPr>
            <a:r>
              <a:rPr lang="ar-MA" dirty="0"/>
              <a:t>احترام حق جميع الأشخاص في تقرير المصير وحق جميع الناجين من العنف في مجموعة كاملة من الخدمات الموصى بها.</a:t>
            </a:r>
            <a:endParaRPr lang="fr-FR" dirty="0"/>
          </a:p>
          <a:p>
            <a:pPr marL="514350" indent="-514350" algn="r" rtl="1">
              <a:buFont typeface="+mj-lt"/>
              <a:buAutoNum type="arabicPeriod"/>
            </a:pPr>
            <a:r>
              <a:rPr lang="ar-MA" dirty="0"/>
              <a:t>ضمان الخصوصية والسرية والموافقة المستنيرة.</a:t>
            </a:r>
            <a:endParaRPr lang="en-US" dirty="0"/>
          </a:p>
        </p:txBody>
      </p:sp>
    </p:spTree>
    <p:extLst>
      <p:ext uri="{BB962C8B-B14F-4D97-AF65-F5344CB8AC3E}">
        <p14:creationId xmlns:p14="http://schemas.microsoft.com/office/powerpoint/2010/main" val="9635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547" y="588494"/>
            <a:ext cx="8543925" cy="800039"/>
          </a:xfrm>
        </p:spPr>
        <p:txBody>
          <a:bodyPr/>
          <a:lstStyle/>
          <a:p>
            <a:pPr algn="r" rtl="1"/>
            <a:r>
              <a:rPr lang="ar-MA" dirty="0"/>
              <a:t>المبدأ الأول: لا تؤذي</a:t>
            </a:r>
            <a:endParaRPr lang="fr-FR" dirty="0"/>
          </a:p>
        </p:txBody>
      </p:sp>
      <p:sp>
        <p:nvSpPr>
          <p:cNvPr id="3" name="Text Placeholder 2"/>
          <p:cNvSpPr>
            <a:spLocks noGrp="1"/>
          </p:cNvSpPr>
          <p:nvPr>
            <p:ph idx="1"/>
          </p:nvPr>
        </p:nvSpPr>
        <p:spPr>
          <a:xfrm>
            <a:off x="2301240" y="1560530"/>
            <a:ext cx="8543925" cy="4932746"/>
          </a:xfrm>
        </p:spPr>
        <p:txBody>
          <a:bodyPr>
            <a:noAutofit/>
          </a:bodyPr>
          <a:lstStyle/>
          <a:p>
            <a:pPr marL="0" indent="0" algn="r" rtl="1">
              <a:buNone/>
            </a:pPr>
            <a:r>
              <a:rPr lang="ar-MA" dirty="0"/>
              <a:t>يعتبر الأشخاص الذين يعملون مع الناجون من العنف ملزمون أخلاقيا بالنظر فيما إذا كانت أفعالهم يمكن أن تسبب الأذى وأن يتم التصدي لهذه النتيجة بشكل حثيث</a:t>
            </a:r>
            <a:endParaRPr lang="fr-FR" dirty="0"/>
          </a:p>
          <a:p>
            <a:pPr marL="0" indent="0" algn="r" rtl="1">
              <a:buNone/>
            </a:pPr>
            <a:endParaRPr lang="fr-FR" dirty="0"/>
          </a:p>
          <a:p>
            <a:pPr marL="0" indent="0" algn="r" rtl="1">
              <a:buNone/>
            </a:pPr>
            <a:r>
              <a:rPr lang="ar-MA" dirty="0"/>
              <a:t>ويملي هذا المبدأ:</a:t>
            </a:r>
            <a:endParaRPr lang="fr-FR" dirty="0"/>
          </a:p>
          <a:p>
            <a:pPr lvl="0" algn="r" rtl="1"/>
            <a:r>
              <a:rPr lang="ar-MA" dirty="0"/>
              <a:t>التصرف وفقًا لرغبات وخيارات جميع الناجين</a:t>
            </a:r>
            <a:endParaRPr lang="fr-FR" dirty="0"/>
          </a:p>
          <a:p>
            <a:pPr algn="r" rtl="1"/>
            <a:r>
              <a:rPr lang="ar-MA" dirty="0"/>
              <a:t>النظر في سلامة الناجين عند اتخاذ كل قرار</a:t>
            </a:r>
            <a:endParaRPr lang="en-US" dirty="0"/>
          </a:p>
        </p:txBody>
      </p:sp>
    </p:spTree>
    <p:extLst>
      <p:ext uri="{BB962C8B-B14F-4D97-AF65-F5344CB8AC3E}">
        <p14:creationId xmlns:p14="http://schemas.microsoft.com/office/powerpoint/2010/main" val="2245753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79D6-1691-473F-8023-0A1CDF1A33C9}"/>
              </a:ext>
            </a:extLst>
          </p:cNvPr>
          <p:cNvSpPr>
            <a:spLocks noGrp="1"/>
          </p:cNvSpPr>
          <p:nvPr>
            <p:ph type="title"/>
          </p:nvPr>
        </p:nvSpPr>
        <p:spPr>
          <a:xfrm>
            <a:off x="820366" y="593332"/>
            <a:ext cx="9685506" cy="800039"/>
          </a:xfrm>
        </p:spPr>
        <p:txBody>
          <a:bodyPr>
            <a:normAutofit/>
          </a:bodyPr>
          <a:lstStyle/>
          <a:p>
            <a:pPr algn="r" rtl="1"/>
            <a:r>
              <a:rPr lang="ar-MA" dirty="0"/>
              <a:t>النشاط و. الاختبار الموجز 1: كيفية تجنب التسبب في الأذى</a:t>
            </a:r>
            <a:endParaRPr lang="fr-FR" dirty="0"/>
          </a:p>
        </p:txBody>
      </p:sp>
      <p:sp>
        <p:nvSpPr>
          <p:cNvPr id="3" name="Text Placeholder 2">
            <a:extLst>
              <a:ext uri="{FF2B5EF4-FFF2-40B4-BE49-F238E27FC236}">
                <a16:creationId xmlns:a16="http://schemas.microsoft.com/office/drawing/2014/main" id="{E72B7E66-308B-4070-ADC4-27D0B0362A1B}"/>
              </a:ext>
            </a:extLst>
          </p:cNvPr>
          <p:cNvSpPr>
            <a:spLocks noGrp="1"/>
          </p:cNvSpPr>
          <p:nvPr>
            <p:ph idx="1"/>
          </p:nvPr>
        </p:nvSpPr>
        <p:spPr>
          <a:xfrm>
            <a:off x="838200" y="1636713"/>
            <a:ext cx="9959788" cy="4932362"/>
          </a:xfrm>
        </p:spPr>
        <p:txBody>
          <a:bodyPr>
            <a:normAutofit/>
          </a:bodyPr>
          <a:lstStyle/>
          <a:p>
            <a:pPr marL="0" indent="0" algn="r" rtl="1">
              <a:buNone/>
            </a:pPr>
            <a:r>
              <a:rPr lang="ar-MA" dirty="0"/>
              <a:t>روبرت مصاب بفيروس نقص المناعة البشرية ويسأله أحد العاملين في مجال الرعاية الصحية عن شركائه كجزء من اختبار المؤشر. روبرت يكشف أن صديقه ديفيد هدد بقتله في الماضي. </a:t>
            </a:r>
            <a:r>
              <a:rPr lang="ar-MA" b="1" dirty="0"/>
              <a:t>أي من الإجراءات التالية التي يتخذها عامل الرعاية الصحية </a:t>
            </a:r>
            <a:r>
              <a:rPr lang="ar-MA" b="1" u="sng" dirty="0"/>
              <a:t>لا</a:t>
            </a:r>
            <a:r>
              <a:rPr lang="ar-MA" b="1" dirty="0"/>
              <a:t> تسبب ضررًا؟</a:t>
            </a:r>
            <a:endParaRPr lang="fr-FR" dirty="0"/>
          </a:p>
          <a:p>
            <a:pPr marL="0" lvl="0" indent="0" algn="r" rtl="1">
              <a:buNone/>
            </a:pPr>
            <a:r>
              <a:rPr lang="ar-LB" dirty="0"/>
              <a:t>أ. </a:t>
            </a:r>
            <a:r>
              <a:rPr lang="ar-MA" dirty="0"/>
              <a:t>مطالبة روبرت بالإبلاغ عن تهديدات ديفيد للشرطة من أجل الحصول على الخدمات</a:t>
            </a:r>
            <a:endParaRPr lang="ar-LB" dirty="0"/>
          </a:p>
          <a:p>
            <a:pPr marL="0" lvl="0" indent="0" algn="r" rtl="1">
              <a:buNone/>
            </a:pPr>
            <a:r>
              <a:rPr lang="ar-LB" dirty="0"/>
              <a:t>ب. </a:t>
            </a:r>
            <a:r>
              <a:rPr lang="ar-MA" dirty="0"/>
              <a:t>مشاركة التوجه الجنسي لروبرت مع العاملين الآخرين في مجال الرعاية الصحية</a:t>
            </a:r>
            <a:endParaRPr lang="fr-FR" dirty="0"/>
          </a:p>
          <a:p>
            <a:pPr marL="0" indent="0" algn="r" rtl="1">
              <a:buNone/>
            </a:pPr>
            <a:r>
              <a:rPr lang="ar-MA" dirty="0"/>
              <a:t>ج.  إخبار روبرت أنه لا يستحق أن يعامل بهذه الطريقة.</a:t>
            </a:r>
            <a:endParaRPr lang="ar-LB" dirty="0"/>
          </a:p>
          <a:p>
            <a:pPr marL="0" indent="0" algn="r" rtl="1">
              <a:buNone/>
            </a:pPr>
            <a:r>
              <a:rPr lang="ar-MA" dirty="0"/>
              <a:t>د. الاتصال بديفيد لإبلاغه أن أحد شركائه الجنسيين مصاب بفيروس نقص المناعة البشرية</a:t>
            </a:r>
            <a:endParaRPr lang="fr-FR" dirty="0"/>
          </a:p>
          <a:p>
            <a:pPr marL="514350" indent="-514350">
              <a:buFont typeface="+mj-lt"/>
              <a:buAutoNum type="alphaUcPeriod"/>
            </a:pPr>
            <a:endParaRPr lang="en-US" sz="2000" dirty="0"/>
          </a:p>
        </p:txBody>
      </p:sp>
      <p:sp>
        <p:nvSpPr>
          <p:cNvPr id="7" name="Oval 6">
            <a:extLst>
              <a:ext uri="{FF2B5EF4-FFF2-40B4-BE49-F238E27FC236}">
                <a16:creationId xmlns:a16="http://schemas.microsoft.com/office/drawing/2014/main" id="{1E73BA5D-DAC3-42D0-9C51-78398C79BB44}"/>
              </a:ext>
            </a:extLst>
          </p:cNvPr>
          <p:cNvSpPr/>
          <p:nvPr/>
        </p:nvSpPr>
        <p:spPr>
          <a:xfrm>
            <a:off x="2229211" y="4710764"/>
            <a:ext cx="9046754" cy="675885"/>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tar: 5 Points 5">
            <a:extLst>
              <a:ext uri="{FF2B5EF4-FFF2-40B4-BE49-F238E27FC236}">
                <a16:creationId xmlns:a16="http://schemas.microsoft.com/office/drawing/2014/main" id="{6FA9047E-A96A-4220-94A9-C75418C6C30B}"/>
              </a:ext>
            </a:extLst>
          </p:cNvPr>
          <p:cNvSpPr/>
          <p:nvPr/>
        </p:nvSpPr>
        <p:spPr>
          <a:xfrm>
            <a:off x="529420"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894" y="660684"/>
            <a:ext cx="8543925" cy="800039"/>
          </a:xfrm>
        </p:spPr>
        <p:txBody>
          <a:bodyPr/>
          <a:lstStyle/>
          <a:p>
            <a:pPr algn="r" rtl="1"/>
            <a:r>
              <a:rPr lang="ar-MA" dirty="0"/>
              <a:t>المبدأ الثاني: النهوض بحقوق الإنسان</a:t>
            </a:r>
            <a:endParaRPr lang="fr-FR" dirty="0"/>
          </a:p>
        </p:txBody>
      </p:sp>
      <p:sp>
        <p:nvSpPr>
          <p:cNvPr id="3" name="Text Placeholder 2"/>
          <p:cNvSpPr>
            <a:spLocks noGrp="1"/>
          </p:cNvSpPr>
          <p:nvPr>
            <p:ph idx="1"/>
          </p:nvPr>
        </p:nvSpPr>
        <p:spPr>
          <a:xfrm>
            <a:off x="2468880" y="2337770"/>
            <a:ext cx="8543925" cy="4932746"/>
          </a:xfrm>
        </p:spPr>
        <p:txBody>
          <a:bodyPr/>
          <a:lstStyle/>
          <a:p>
            <a:pPr marL="0" indent="0" algn="r" rtl="1">
              <a:buNone/>
            </a:pPr>
            <a:r>
              <a:rPr lang="ar-MA" dirty="0"/>
              <a:t>النهوض بالحماية الكاملة لحقوق الإنسان لأفراد الفئات الرئيسية يعني:</a:t>
            </a:r>
            <a:endParaRPr lang="fr-FR" dirty="0"/>
          </a:p>
          <a:p>
            <a:pPr lvl="0" algn="r" rtl="1"/>
            <a:r>
              <a:rPr lang="ar-MA" dirty="0"/>
              <a:t>تقديم الخدمات لأفراد الفئات الرئيسية الناجين من العنف دون الوصم أو التمييز</a:t>
            </a:r>
            <a:endParaRPr lang="fr-FR" dirty="0"/>
          </a:p>
          <a:p>
            <a:pPr lvl="0" algn="r" rtl="1"/>
            <a:r>
              <a:rPr lang="ar-MA" dirty="0"/>
              <a:t>رفض الفكرة التي تشير إلى وجوب إنقاذ أفراد الفئات الرئيسية من أنفسهم</a:t>
            </a:r>
            <a:endParaRPr lang="fr-FR" dirty="0"/>
          </a:p>
          <a:p>
            <a:pPr marL="0" indent="0" algn="r">
              <a:buNone/>
            </a:pPr>
            <a:endParaRPr lang="en-US" dirty="0"/>
          </a:p>
          <a:p>
            <a:pPr algn="r"/>
            <a:endParaRPr lang="en-US" dirty="0"/>
          </a:p>
        </p:txBody>
      </p:sp>
    </p:spTree>
    <p:extLst>
      <p:ext uri="{BB962C8B-B14F-4D97-AF65-F5344CB8AC3E}">
        <p14:creationId xmlns:p14="http://schemas.microsoft.com/office/powerpoint/2010/main" val="150916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9985-C40C-4364-9681-7516F6276892}"/>
              </a:ext>
            </a:extLst>
          </p:cNvPr>
          <p:cNvSpPr>
            <a:spLocks noGrp="1"/>
          </p:cNvSpPr>
          <p:nvPr>
            <p:ph type="title"/>
          </p:nvPr>
        </p:nvSpPr>
        <p:spPr>
          <a:xfrm>
            <a:off x="838200" y="588494"/>
            <a:ext cx="10167257" cy="800039"/>
          </a:xfrm>
        </p:spPr>
        <p:txBody>
          <a:bodyPr>
            <a:normAutofit/>
          </a:bodyPr>
          <a:lstStyle/>
          <a:p>
            <a:pPr algn="r" rtl="1"/>
            <a:r>
              <a:rPr lang="ar-MA" dirty="0"/>
              <a:t>النشاط و. الاختبار الموجز الثاني: كيفية النهوض بحقوق الإنسان</a:t>
            </a:r>
            <a:endParaRPr lang="fr-FR" dirty="0"/>
          </a:p>
        </p:txBody>
      </p:sp>
      <p:sp>
        <p:nvSpPr>
          <p:cNvPr id="3" name="Text Placeholder 2">
            <a:extLst>
              <a:ext uri="{FF2B5EF4-FFF2-40B4-BE49-F238E27FC236}">
                <a16:creationId xmlns:a16="http://schemas.microsoft.com/office/drawing/2014/main" id="{B179A545-203C-4496-9736-FC5B56929CA8}"/>
              </a:ext>
            </a:extLst>
          </p:cNvPr>
          <p:cNvSpPr>
            <a:spLocks noGrp="1"/>
          </p:cNvSpPr>
          <p:nvPr>
            <p:ph idx="1"/>
          </p:nvPr>
        </p:nvSpPr>
        <p:spPr>
          <a:xfrm>
            <a:off x="1704575" y="1636711"/>
            <a:ext cx="9300882" cy="5100973"/>
          </a:xfrm>
        </p:spPr>
        <p:txBody>
          <a:bodyPr>
            <a:normAutofit fontScale="92500" lnSpcReduction="20000"/>
          </a:bodyPr>
          <a:lstStyle/>
          <a:p>
            <a:pPr marL="0" indent="0" algn="r">
              <a:lnSpc>
                <a:spcPct val="115000"/>
              </a:lnSpc>
              <a:buNone/>
            </a:pPr>
            <a:r>
              <a:rPr lang="ar-MA" dirty="0"/>
              <a:t>ماري عاملة بالجنس. تلتقي بعميل جديد وتتفاوض على السعر وتذهب إلى غرفته في الفندق. تجد ثلاثة رجال آخرين هناك. يقولون لماري إنهم سيقتلونها إذا لم تمارس الجنس معهم جميعًا. لا يرتدون الواقي الذكري. تذهب ماري إلى عيادة للحصول على وسائل منع الحمل الطارئة والعلاج الوقائي لما بعد التعرض.</a:t>
            </a:r>
            <a:endParaRPr lang="ar-LB" dirty="0"/>
          </a:p>
          <a:p>
            <a:pPr marL="0" indent="0" algn="r">
              <a:lnSpc>
                <a:spcPct val="115000"/>
              </a:lnSpc>
              <a:buNone/>
            </a:pPr>
            <a:r>
              <a:rPr lang="ar-MA" b="1" dirty="0"/>
              <a:t>أي من الإجراءات التالية التي يقوم بها عامل الرعاية الصحية يعزز حقوق ماري الإنسانية؟</a:t>
            </a:r>
            <a:endParaRPr lang="fr-FR" dirty="0"/>
          </a:p>
          <a:p>
            <a:pPr marL="0" indent="0" rtl="1">
              <a:buNone/>
            </a:pPr>
            <a:r>
              <a:rPr lang="ar-MA" b="1" dirty="0"/>
              <a:t> </a:t>
            </a:r>
            <a:endParaRPr lang="fr-FR" dirty="0"/>
          </a:p>
          <a:p>
            <a:pPr marL="0" lvl="0" indent="0" algn="r" rtl="1">
              <a:buNone/>
            </a:pPr>
            <a:r>
              <a:rPr lang="ar-LB" dirty="0">
                <a:solidFill>
                  <a:srgbClr val="FF0000"/>
                </a:solidFill>
              </a:rPr>
              <a:t>أ. </a:t>
            </a:r>
            <a:r>
              <a:rPr lang="ar-MA" dirty="0"/>
              <a:t>القول لماري أن تعرضها للاغتصاب كان خطأها </a:t>
            </a:r>
            <a:endParaRPr lang="fr-FR" dirty="0"/>
          </a:p>
          <a:p>
            <a:pPr marL="0" lvl="0" indent="0" algn="r" rtl="1">
              <a:buNone/>
            </a:pPr>
            <a:r>
              <a:rPr lang="ar-LB" dirty="0">
                <a:solidFill>
                  <a:srgbClr val="FF0000"/>
                </a:solidFill>
              </a:rPr>
              <a:t>ب. </a:t>
            </a:r>
            <a:r>
              <a:rPr lang="ar-MA" dirty="0"/>
              <a:t>تزويد ماري بمعلومات عن الخدمات الإضافية للناجين من العنف</a:t>
            </a:r>
            <a:endParaRPr lang="fr-FR" dirty="0"/>
          </a:p>
          <a:p>
            <a:pPr marL="0" lvl="0" indent="0" algn="r" rtl="1">
              <a:buNone/>
            </a:pPr>
            <a:r>
              <a:rPr lang="ar-LB" dirty="0">
                <a:solidFill>
                  <a:srgbClr val="FF0000"/>
                </a:solidFill>
              </a:rPr>
              <a:t>ج. </a:t>
            </a:r>
            <a:r>
              <a:rPr lang="ar-MA" dirty="0"/>
              <a:t>إعطاء ماري وسائل منع الحمل الطارئة و العلاج الوقائي لما بعد التعرض فقط إذا وافقت على ترك العمل في مجال الجنس</a:t>
            </a:r>
            <a:endParaRPr lang="fr-FR" dirty="0"/>
          </a:p>
          <a:p>
            <a:pPr marL="514350" indent="-514350" algn="r">
              <a:lnSpc>
                <a:spcPct val="115000"/>
              </a:lnSpc>
              <a:buFont typeface="+mj-lt"/>
              <a:buAutoNum type="alphaUcPeriod"/>
            </a:pPr>
            <a:endParaRPr lang="en-US" dirty="0"/>
          </a:p>
          <a:p>
            <a:endParaRPr lang="en-US" dirty="0"/>
          </a:p>
        </p:txBody>
      </p:sp>
      <p:sp>
        <p:nvSpPr>
          <p:cNvPr id="6" name="Oval 5">
            <a:extLst>
              <a:ext uri="{FF2B5EF4-FFF2-40B4-BE49-F238E27FC236}">
                <a16:creationId xmlns:a16="http://schemas.microsoft.com/office/drawing/2014/main" id="{FCCC4FD7-A7C8-495B-87F4-D84DD600782D}"/>
              </a:ext>
            </a:extLst>
          </p:cNvPr>
          <p:cNvSpPr/>
          <p:nvPr/>
        </p:nvSpPr>
        <p:spPr>
          <a:xfrm>
            <a:off x="1558387" y="5227320"/>
            <a:ext cx="9593258" cy="701040"/>
          </a:xfrm>
          <a:custGeom>
            <a:avLst/>
            <a:gdLst>
              <a:gd name="connsiteX0" fmla="*/ 0 w 10892589"/>
              <a:gd name="connsiteY0" fmla="*/ 547333 h 1094666"/>
              <a:gd name="connsiteX1" fmla="*/ 5446295 w 10892589"/>
              <a:gd name="connsiteY1" fmla="*/ 0 h 1094666"/>
              <a:gd name="connsiteX2" fmla="*/ 10892590 w 10892589"/>
              <a:gd name="connsiteY2" fmla="*/ 547333 h 1094666"/>
              <a:gd name="connsiteX3" fmla="*/ 5446295 w 10892589"/>
              <a:gd name="connsiteY3" fmla="*/ 1094666 h 1094666"/>
              <a:gd name="connsiteX4" fmla="*/ 0 w 10892589"/>
              <a:gd name="connsiteY4" fmla="*/ 547333 h 1094666"/>
              <a:gd name="connsiteX0" fmla="*/ 0 w 10894454"/>
              <a:gd name="connsiteY0" fmla="*/ 548058 h 1095391"/>
              <a:gd name="connsiteX1" fmla="*/ 5446295 w 10894454"/>
              <a:gd name="connsiteY1" fmla="*/ 725 h 1095391"/>
              <a:gd name="connsiteX2" fmla="*/ 10892590 w 10894454"/>
              <a:gd name="connsiteY2" fmla="*/ 548058 h 1095391"/>
              <a:gd name="connsiteX3" fmla="*/ 5446295 w 10894454"/>
              <a:gd name="connsiteY3" fmla="*/ 1095391 h 1095391"/>
              <a:gd name="connsiteX4" fmla="*/ 0 w 10894454"/>
              <a:gd name="connsiteY4" fmla="*/ 548058 h 1095391"/>
              <a:gd name="connsiteX0" fmla="*/ 0 w 10897204"/>
              <a:gd name="connsiteY0" fmla="*/ 548058 h 1095409"/>
              <a:gd name="connsiteX1" fmla="*/ 5446295 w 10897204"/>
              <a:gd name="connsiteY1" fmla="*/ 725 h 1095409"/>
              <a:gd name="connsiteX2" fmla="*/ 10892590 w 10897204"/>
              <a:gd name="connsiteY2" fmla="*/ 548058 h 1095409"/>
              <a:gd name="connsiteX3" fmla="*/ 5446295 w 10897204"/>
              <a:gd name="connsiteY3" fmla="*/ 1095391 h 1095409"/>
              <a:gd name="connsiteX4" fmla="*/ 0 w 10897204"/>
              <a:gd name="connsiteY4" fmla="*/ 548058 h 1095409"/>
              <a:gd name="connsiteX0" fmla="*/ 687 w 10897891"/>
              <a:gd name="connsiteY0" fmla="*/ 550234 h 1100468"/>
              <a:gd name="connsiteX1" fmla="*/ 5446982 w 10897891"/>
              <a:gd name="connsiteY1" fmla="*/ 2901 h 1100468"/>
              <a:gd name="connsiteX2" fmla="*/ 10893277 w 10897891"/>
              <a:gd name="connsiteY2" fmla="*/ 550234 h 1100468"/>
              <a:gd name="connsiteX3" fmla="*/ 5446982 w 10897891"/>
              <a:gd name="connsiteY3" fmla="*/ 1097567 h 1100468"/>
              <a:gd name="connsiteX4" fmla="*/ 687 w 10897891"/>
              <a:gd name="connsiteY4" fmla="*/ 550234 h 1100468"/>
              <a:gd name="connsiteX0" fmla="*/ 3572 w 10900776"/>
              <a:gd name="connsiteY0" fmla="*/ 559056 h 1118112"/>
              <a:gd name="connsiteX1" fmla="*/ 5449867 w 10900776"/>
              <a:gd name="connsiteY1" fmla="*/ 11723 h 1118112"/>
              <a:gd name="connsiteX2" fmla="*/ 10896162 w 10900776"/>
              <a:gd name="connsiteY2" fmla="*/ 559056 h 1118112"/>
              <a:gd name="connsiteX3" fmla="*/ 5449867 w 10900776"/>
              <a:gd name="connsiteY3" fmla="*/ 1106389 h 1118112"/>
              <a:gd name="connsiteX4" fmla="*/ 3572 w 10900776"/>
              <a:gd name="connsiteY4" fmla="*/ 559056 h 1118112"/>
              <a:gd name="connsiteX0" fmla="*/ 79 w 10897283"/>
              <a:gd name="connsiteY0" fmla="*/ 548950 h 1097899"/>
              <a:gd name="connsiteX1" fmla="*/ 5446374 w 10897283"/>
              <a:gd name="connsiteY1" fmla="*/ 1617 h 1097899"/>
              <a:gd name="connsiteX2" fmla="*/ 10892669 w 10897283"/>
              <a:gd name="connsiteY2" fmla="*/ 548950 h 1097899"/>
              <a:gd name="connsiteX3" fmla="*/ 5446374 w 10897283"/>
              <a:gd name="connsiteY3" fmla="*/ 1096283 h 1097899"/>
              <a:gd name="connsiteX4" fmla="*/ 79 w 10897283"/>
              <a:gd name="connsiteY4" fmla="*/ 548950 h 109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7283" h="1097899">
                <a:moveTo>
                  <a:pt x="79" y="548950"/>
                </a:moveTo>
                <a:cubicBezTo>
                  <a:pt x="16122" y="-58135"/>
                  <a:pt x="2438468" y="1617"/>
                  <a:pt x="5446374" y="1617"/>
                </a:cubicBezTo>
                <a:cubicBezTo>
                  <a:pt x="8454280" y="1617"/>
                  <a:pt x="10972879" y="-42092"/>
                  <a:pt x="10892669" y="548950"/>
                </a:cubicBezTo>
                <a:cubicBezTo>
                  <a:pt x="11021006" y="1107907"/>
                  <a:pt x="8454280" y="1096283"/>
                  <a:pt x="5446374" y="1096283"/>
                </a:cubicBezTo>
                <a:cubicBezTo>
                  <a:pt x="2438468" y="1096283"/>
                  <a:pt x="-15964" y="1156035"/>
                  <a:pt x="79" y="54895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Star: 5 Points 6">
            <a:extLst>
              <a:ext uri="{FF2B5EF4-FFF2-40B4-BE49-F238E27FC236}">
                <a16:creationId xmlns:a16="http://schemas.microsoft.com/office/drawing/2014/main" id="{12A88D21-3769-4468-B5BE-A1EBF6686409}"/>
              </a:ext>
            </a:extLst>
          </p:cNvPr>
          <p:cNvSpPr/>
          <p:nvPr/>
        </p:nvSpPr>
        <p:spPr>
          <a:xfrm>
            <a:off x="40106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6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E466-BC1F-441B-9593-664E6E3C5CDA}"/>
              </a:ext>
            </a:extLst>
          </p:cNvPr>
          <p:cNvSpPr>
            <a:spLocks noGrp="1"/>
          </p:cNvSpPr>
          <p:nvPr>
            <p:ph type="title"/>
          </p:nvPr>
        </p:nvSpPr>
        <p:spPr>
          <a:xfrm>
            <a:off x="2703723" y="483372"/>
            <a:ext cx="8173453" cy="800039"/>
          </a:xfrm>
        </p:spPr>
        <p:txBody>
          <a:bodyPr>
            <a:normAutofit fontScale="90000"/>
          </a:bodyPr>
          <a:lstStyle/>
          <a:p>
            <a:pPr algn="r" rtl="1"/>
            <a:r>
              <a:rPr lang="ar-MA" dirty="0"/>
              <a:t>المبدأ الثالث: تقرير المصير والوصول إلى جميع الخدمات</a:t>
            </a:r>
            <a:endParaRPr lang="fr-FR" dirty="0"/>
          </a:p>
        </p:txBody>
      </p:sp>
      <p:sp>
        <p:nvSpPr>
          <p:cNvPr id="3" name="Text Placeholder 2">
            <a:extLst>
              <a:ext uri="{FF2B5EF4-FFF2-40B4-BE49-F238E27FC236}">
                <a16:creationId xmlns:a16="http://schemas.microsoft.com/office/drawing/2014/main" id="{F6E4A215-1E60-4D4D-9766-123C9ECC1CC5}"/>
              </a:ext>
            </a:extLst>
          </p:cNvPr>
          <p:cNvSpPr>
            <a:spLocks noGrp="1"/>
          </p:cNvSpPr>
          <p:nvPr>
            <p:ph idx="1"/>
          </p:nvPr>
        </p:nvSpPr>
        <p:spPr>
          <a:xfrm>
            <a:off x="1092200" y="1042246"/>
            <a:ext cx="9784976" cy="4932362"/>
          </a:xfrm>
        </p:spPr>
        <p:txBody>
          <a:bodyPr>
            <a:normAutofit/>
          </a:bodyPr>
          <a:lstStyle/>
          <a:p>
            <a:pPr marL="0" indent="0" algn="r" rtl="1">
              <a:buNone/>
            </a:pPr>
            <a:r>
              <a:rPr lang="ar-MA" b="1" dirty="0"/>
              <a:t> </a:t>
            </a:r>
            <a:endParaRPr lang="fr-FR" dirty="0"/>
          </a:p>
          <a:p>
            <a:pPr lvl="0" algn="r" rtl="1"/>
            <a:r>
              <a:rPr lang="ar-MA" dirty="0"/>
              <a:t>يجب أن يكون جميع الناجين من العنف، بما في ذلك أفراد الفئات الرئيسية، قادرين على تحديد الخدمات، إن وجدت، التي يرغبون في الوصول إليها</a:t>
            </a:r>
            <a:endParaRPr lang="fr-FR" dirty="0"/>
          </a:p>
          <a:p>
            <a:pPr lvl="0" algn="r" rtl="1"/>
            <a:r>
              <a:rPr lang="ar-MA" dirty="0"/>
              <a:t>ينبغي أن تكون جميع الخدمات الموصى بها للناجين من العنف متوفرة أيضًا لأفراد الفئات الرئيسية</a:t>
            </a:r>
            <a:endParaRPr lang="fr-FR" dirty="0"/>
          </a:p>
          <a:p>
            <a:pPr lvl="0" algn="r" rtl="1"/>
            <a:r>
              <a:rPr lang="ar-MA" dirty="0"/>
              <a:t>تسمح المقاربة التي تركز على الناجين لكل ناجٍ بفهم ما هو متوفر ومن ثم اتخاذ الخيارات التي تلبي احتياجاته الشخصية</a:t>
            </a:r>
            <a:endParaRPr lang="fr-FR" dirty="0"/>
          </a:p>
          <a:p>
            <a:pPr lvl="1" algn="r" rtl="1"/>
            <a:r>
              <a:rPr lang="ar-MA" dirty="0"/>
              <a:t>يتطلب الدعم الفعال للناجين من العنف إعادة قوتهم وسيطرتهم إليهم (وليس اتخاذ القرارات نيابة عنهم)</a:t>
            </a:r>
            <a:endParaRPr lang="fr-FR" dirty="0"/>
          </a:p>
          <a:p>
            <a:pPr marL="0" indent="0">
              <a:buNone/>
            </a:pPr>
            <a:endParaRPr lang="en-US" dirty="0"/>
          </a:p>
        </p:txBody>
      </p:sp>
    </p:spTree>
    <p:extLst>
      <p:ext uri="{BB962C8B-B14F-4D97-AF65-F5344CB8AC3E}">
        <p14:creationId xmlns:p14="http://schemas.microsoft.com/office/powerpoint/2010/main" val="867197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7C6D-EE8E-49DE-AB83-5E59099638F9}"/>
              </a:ext>
            </a:extLst>
          </p:cNvPr>
          <p:cNvSpPr>
            <a:spLocks noGrp="1"/>
          </p:cNvSpPr>
          <p:nvPr>
            <p:ph type="title"/>
          </p:nvPr>
        </p:nvSpPr>
        <p:spPr>
          <a:xfrm>
            <a:off x="838200" y="588494"/>
            <a:ext cx="10576560" cy="800039"/>
          </a:xfrm>
        </p:spPr>
        <p:txBody>
          <a:bodyPr>
            <a:normAutofit/>
          </a:bodyPr>
          <a:lstStyle/>
          <a:p>
            <a:pPr algn="r" rtl="1"/>
            <a:r>
              <a:rPr lang="ar-MA" dirty="0"/>
              <a:t>النشاط و. الاختبار الموجز الثالث: كيفية ضمان تقرير المصير</a:t>
            </a:r>
            <a:endParaRPr lang="fr-FR" dirty="0"/>
          </a:p>
        </p:txBody>
      </p:sp>
      <p:sp>
        <p:nvSpPr>
          <p:cNvPr id="3" name="Text Placeholder 2">
            <a:extLst>
              <a:ext uri="{FF2B5EF4-FFF2-40B4-BE49-F238E27FC236}">
                <a16:creationId xmlns:a16="http://schemas.microsoft.com/office/drawing/2014/main" id="{E0E76829-A89F-4A7D-BEF6-F7C851BD1332}"/>
              </a:ext>
            </a:extLst>
          </p:cNvPr>
          <p:cNvSpPr>
            <a:spLocks noGrp="1"/>
          </p:cNvSpPr>
          <p:nvPr>
            <p:ph idx="1"/>
          </p:nvPr>
        </p:nvSpPr>
        <p:spPr>
          <a:xfrm>
            <a:off x="1468419" y="1636713"/>
            <a:ext cx="9946341" cy="4932362"/>
          </a:xfrm>
        </p:spPr>
        <p:txBody>
          <a:bodyPr/>
          <a:lstStyle/>
          <a:p>
            <a:pPr marL="0" indent="0" algn="r" rtl="1">
              <a:buNone/>
            </a:pPr>
            <a:r>
              <a:rPr lang="ar-MA" dirty="0"/>
              <a:t>أوليفيا امرأة عابرة جنسياً. تذهب إلى المرفق الصحي لعلاج الإصابات بعد تعرضها للاغتصاب. يستمع مقدم الخدمة المناوب إلى أوليفيا بلطف ويخبرها أنه يجب عليها إجراء اختبار فيروس نقص المناعة البشرية حتى تتمكن من بدء العلاج الوقائي لما بعد التعرض في أقرب وقت ممكن. </a:t>
            </a:r>
            <a:r>
              <a:rPr lang="ar-MA" b="1" dirty="0"/>
              <a:t>أي من هذه الإجراءات يضمن حق أوليفيا في تقرير مصيرها؟</a:t>
            </a:r>
            <a:endParaRPr lang="en-US" dirty="0"/>
          </a:p>
          <a:p>
            <a:pPr marL="0" lvl="0" indent="0" algn="r" rtl="1">
              <a:buNone/>
            </a:pPr>
            <a:r>
              <a:rPr lang="ar-LB" dirty="0">
                <a:solidFill>
                  <a:srgbClr val="FF0000"/>
                </a:solidFill>
              </a:rPr>
              <a:t>أ. </a:t>
            </a:r>
            <a:r>
              <a:rPr lang="ar-MA" dirty="0"/>
              <a:t>ينصت مقدم الخدمة لها بلطف</a:t>
            </a:r>
            <a:endParaRPr lang="fr-FR" dirty="0"/>
          </a:p>
          <a:p>
            <a:pPr marL="0" lvl="0" indent="0" algn="r" rtl="1">
              <a:buNone/>
            </a:pPr>
            <a:r>
              <a:rPr lang="ar-LB" dirty="0">
                <a:solidFill>
                  <a:srgbClr val="FF0000"/>
                </a:solidFill>
              </a:rPr>
              <a:t>ب. </a:t>
            </a:r>
            <a:r>
              <a:rPr lang="ar-MA" dirty="0"/>
              <a:t>يخبرها مقدم الخدمة أنها يجب أن تخضع لاختبار فيروس نقص المناعة البشرية</a:t>
            </a:r>
            <a:endParaRPr lang="fr-FR" dirty="0"/>
          </a:p>
          <a:p>
            <a:pPr marL="0" lvl="0" indent="0" algn="r" rtl="1">
              <a:buNone/>
            </a:pPr>
            <a:r>
              <a:rPr lang="ar-LB" dirty="0">
                <a:solidFill>
                  <a:srgbClr val="FF0000"/>
                </a:solidFill>
              </a:rPr>
              <a:t>ج. </a:t>
            </a:r>
            <a:r>
              <a:rPr lang="ar-MA" dirty="0"/>
              <a:t>يخبرها مقدم الخدمة أنها يجب أن تبدأ بأخذ العلاج الوقائي لما بعد التعرض</a:t>
            </a:r>
            <a:endParaRPr lang="fr-FR" dirty="0"/>
          </a:p>
          <a:p>
            <a:pPr marL="514350" indent="-514350">
              <a:buFont typeface="+mj-lt"/>
              <a:buAutoNum type="alphaUcPeriod"/>
            </a:pPr>
            <a:endParaRPr lang="en-US" dirty="0"/>
          </a:p>
        </p:txBody>
      </p:sp>
      <p:sp>
        <p:nvSpPr>
          <p:cNvPr id="6" name="Oval 5">
            <a:extLst>
              <a:ext uri="{FF2B5EF4-FFF2-40B4-BE49-F238E27FC236}">
                <a16:creationId xmlns:a16="http://schemas.microsoft.com/office/drawing/2014/main" id="{D50BA83C-089B-476C-81CA-A0BEE03D1B84}"/>
              </a:ext>
            </a:extLst>
          </p:cNvPr>
          <p:cNvSpPr/>
          <p:nvPr/>
        </p:nvSpPr>
        <p:spPr>
          <a:xfrm>
            <a:off x="6460957" y="3789608"/>
            <a:ext cx="5393843" cy="626572"/>
          </a:xfrm>
          <a:custGeom>
            <a:avLst/>
            <a:gdLst>
              <a:gd name="connsiteX0" fmla="*/ 0 w 8297078"/>
              <a:gd name="connsiteY0" fmla="*/ 306480 h 612960"/>
              <a:gd name="connsiteX1" fmla="*/ 4148539 w 8297078"/>
              <a:gd name="connsiteY1" fmla="*/ 0 h 612960"/>
              <a:gd name="connsiteX2" fmla="*/ 8297078 w 8297078"/>
              <a:gd name="connsiteY2" fmla="*/ 306480 h 612960"/>
              <a:gd name="connsiteX3" fmla="*/ 4148539 w 8297078"/>
              <a:gd name="connsiteY3" fmla="*/ 612960 h 612960"/>
              <a:gd name="connsiteX4" fmla="*/ 0 w 8297078"/>
              <a:gd name="connsiteY4" fmla="*/ 306480 h 612960"/>
              <a:gd name="connsiteX0" fmla="*/ 0 w 8297078"/>
              <a:gd name="connsiteY0" fmla="*/ 311839 h 618319"/>
              <a:gd name="connsiteX1" fmla="*/ 4148539 w 8297078"/>
              <a:gd name="connsiteY1" fmla="*/ 5359 h 618319"/>
              <a:gd name="connsiteX2" fmla="*/ 8297078 w 8297078"/>
              <a:gd name="connsiteY2" fmla="*/ 311839 h 618319"/>
              <a:gd name="connsiteX3" fmla="*/ 4148539 w 8297078"/>
              <a:gd name="connsiteY3" fmla="*/ 618319 h 618319"/>
              <a:gd name="connsiteX4" fmla="*/ 0 w 8297078"/>
              <a:gd name="connsiteY4" fmla="*/ 311839 h 618319"/>
              <a:gd name="connsiteX0" fmla="*/ 0 w 8297078"/>
              <a:gd name="connsiteY0" fmla="*/ 311839 h 626571"/>
              <a:gd name="connsiteX1" fmla="*/ 4148539 w 8297078"/>
              <a:gd name="connsiteY1" fmla="*/ 5359 h 626571"/>
              <a:gd name="connsiteX2" fmla="*/ 8297078 w 8297078"/>
              <a:gd name="connsiteY2" fmla="*/ 311839 h 626571"/>
              <a:gd name="connsiteX3" fmla="*/ 4148539 w 8297078"/>
              <a:gd name="connsiteY3" fmla="*/ 618319 h 626571"/>
              <a:gd name="connsiteX4" fmla="*/ 0 w 8297078"/>
              <a:gd name="connsiteY4" fmla="*/ 311839 h 626571"/>
              <a:gd name="connsiteX0" fmla="*/ 0 w 8297078"/>
              <a:gd name="connsiteY0" fmla="*/ 311839 h 626571"/>
              <a:gd name="connsiteX1" fmla="*/ 4148539 w 8297078"/>
              <a:gd name="connsiteY1" fmla="*/ 5359 h 626571"/>
              <a:gd name="connsiteX2" fmla="*/ 8297078 w 8297078"/>
              <a:gd name="connsiteY2" fmla="*/ 311839 h 626571"/>
              <a:gd name="connsiteX3" fmla="*/ 4148539 w 8297078"/>
              <a:gd name="connsiteY3" fmla="*/ 618319 h 626571"/>
              <a:gd name="connsiteX4" fmla="*/ 0 w 8297078"/>
              <a:gd name="connsiteY4" fmla="*/ 311839 h 626571"/>
              <a:gd name="connsiteX0" fmla="*/ 0 w 8297078"/>
              <a:gd name="connsiteY0" fmla="*/ 314732 h 629464"/>
              <a:gd name="connsiteX1" fmla="*/ 4148539 w 8297078"/>
              <a:gd name="connsiteY1" fmla="*/ 8252 h 629464"/>
              <a:gd name="connsiteX2" fmla="*/ 8297078 w 8297078"/>
              <a:gd name="connsiteY2" fmla="*/ 314732 h 629464"/>
              <a:gd name="connsiteX3" fmla="*/ 4148539 w 8297078"/>
              <a:gd name="connsiteY3" fmla="*/ 621212 h 629464"/>
              <a:gd name="connsiteX4" fmla="*/ 0 w 8297078"/>
              <a:gd name="connsiteY4" fmla="*/ 314732 h 629464"/>
              <a:gd name="connsiteX0" fmla="*/ 0 w 8297078"/>
              <a:gd name="connsiteY0" fmla="*/ 311840 h 626572"/>
              <a:gd name="connsiteX1" fmla="*/ 4148539 w 8297078"/>
              <a:gd name="connsiteY1" fmla="*/ 5360 h 626572"/>
              <a:gd name="connsiteX2" fmla="*/ 8297078 w 8297078"/>
              <a:gd name="connsiteY2" fmla="*/ 311840 h 626572"/>
              <a:gd name="connsiteX3" fmla="*/ 4148539 w 8297078"/>
              <a:gd name="connsiteY3" fmla="*/ 618320 h 626572"/>
              <a:gd name="connsiteX4" fmla="*/ 0 w 8297078"/>
              <a:gd name="connsiteY4" fmla="*/ 311840 h 6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078" h="626572">
                <a:moveTo>
                  <a:pt x="0" y="311840"/>
                </a:moveTo>
                <a:cubicBezTo>
                  <a:pt x="0" y="-49929"/>
                  <a:pt x="1857364" y="5360"/>
                  <a:pt x="4148539" y="5360"/>
                </a:cubicBezTo>
                <a:cubicBezTo>
                  <a:pt x="6439714" y="5360"/>
                  <a:pt x="8297078" y="-65971"/>
                  <a:pt x="8297078" y="311840"/>
                </a:cubicBezTo>
                <a:cubicBezTo>
                  <a:pt x="8297078" y="705693"/>
                  <a:pt x="6439714" y="618320"/>
                  <a:pt x="4148539" y="618320"/>
                </a:cubicBezTo>
                <a:cubicBezTo>
                  <a:pt x="1857364" y="618320"/>
                  <a:pt x="0" y="673609"/>
                  <a:pt x="0" y="31184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Star: 5 Points 6">
            <a:extLst>
              <a:ext uri="{FF2B5EF4-FFF2-40B4-BE49-F238E27FC236}">
                <a16:creationId xmlns:a16="http://schemas.microsoft.com/office/drawing/2014/main" id="{B536BBBB-E78B-4752-9F32-994B5BE9C1CF}"/>
              </a:ext>
            </a:extLst>
          </p:cNvPr>
          <p:cNvSpPr/>
          <p:nvPr/>
        </p:nvSpPr>
        <p:spPr>
          <a:xfrm>
            <a:off x="396168"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87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027" y="314174"/>
            <a:ext cx="8543925" cy="800039"/>
          </a:xfrm>
        </p:spPr>
        <p:txBody>
          <a:bodyPr>
            <a:normAutofit/>
          </a:bodyPr>
          <a:lstStyle/>
          <a:p>
            <a:pPr algn="r" rtl="1"/>
            <a:r>
              <a:rPr lang="ar-MA" dirty="0"/>
              <a:t>المبدأ الرابع: الخصوصية والسرية والموافقة المستنيرة</a:t>
            </a:r>
            <a:endParaRPr lang="fr-FR" dirty="0"/>
          </a:p>
        </p:txBody>
      </p:sp>
      <p:sp>
        <p:nvSpPr>
          <p:cNvPr id="3" name="Text Placeholder 2"/>
          <p:cNvSpPr>
            <a:spLocks noGrp="1"/>
          </p:cNvSpPr>
          <p:nvPr>
            <p:ph idx="1"/>
          </p:nvPr>
        </p:nvSpPr>
        <p:spPr>
          <a:xfrm>
            <a:off x="780047" y="1301432"/>
            <a:ext cx="10631905" cy="5419407"/>
          </a:xfrm>
        </p:spPr>
        <p:txBody>
          <a:bodyPr>
            <a:noAutofit/>
          </a:bodyPr>
          <a:lstStyle/>
          <a:p>
            <a:pPr marL="0" indent="0" algn="r" rtl="1">
              <a:buNone/>
            </a:pPr>
            <a:r>
              <a:rPr lang="ar-MA" sz="2000" dirty="0"/>
              <a:t>يجب ضمان الخصوصية والسرية قبل أن يتحدث الناجي عن العنف</a:t>
            </a:r>
            <a:endParaRPr lang="fr-FR" sz="2000" dirty="0"/>
          </a:p>
          <a:p>
            <a:pPr lvl="0" algn="r" rtl="1"/>
            <a:r>
              <a:rPr lang="ar-MA" sz="2000" dirty="0"/>
              <a:t>استخدم فضاءً لتقديم استشارة خاصة (لا يمكن رؤية الناجي أو سماعه خارج الغرفة)</a:t>
            </a:r>
            <a:endParaRPr lang="fr-FR" sz="2000" dirty="0"/>
          </a:p>
          <a:p>
            <a:pPr lvl="0" algn="r" rtl="1"/>
            <a:r>
              <a:rPr lang="ar-MA" sz="2000" dirty="0"/>
              <a:t>تحدث إلى الناجين لوحدهم. ينبغي ألا يسمع أي شخص يكون أكبر من عامين</a:t>
            </a:r>
            <a:r>
              <a:rPr lang="ar-LB" sz="2000" dirty="0"/>
              <a:t> </a:t>
            </a:r>
            <a:r>
              <a:rPr lang="ar-MA" sz="2000" dirty="0"/>
              <a:t>محادثتك.</a:t>
            </a:r>
            <a:endParaRPr lang="fr-FR" sz="2000" dirty="0"/>
          </a:p>
          <a:p>
            <a:pPr lvl="0" algn="r" rtl="1"/>
            <a:r>
              <a:rPr lang="ar-MA" sz="2000" dirty="0"/>
              <a:t>تأمين جميع سجلات الناجين وتخزينها</a:t>
            </a:r>
            <a:endParaRPr lang="fr-FR" sz="2000" dirty="0"/>
          </a:p>
          <a:p>
            <a:pPr lvl="0" algn="r" rtl="1"/>
            <a:r>
              <a:rPr lang="ar-MA" sz="2000" dirty="0"/>
              <a:t>أن تتوفر على سياسات واضحة حول تقاسم المعلومات يتم إبلاغ الناجي (ة) بها. </a:t>
            </a:r>
            <a:endParaRPr lang="fr-FR" sz="2000" dirty="0"/>
          </a:p>
          <a:p>
            <a:pPr marL="0" indent="0" algn="r" rtl="1">
              <a:buNone/>
            </a:pPr>
            <a:r>
              <a:rPr lang="ar-MA" sz="2000" dirty="0"/>
              <a:t>علي سبيل المثال:</a:t>
            </a:r>
            <a:endParaRPr lang="fr-FR" sz="2000" dirty="0"/>
          </a:p>
          <a:p>
            <a:pPr lvl="1" algn="r" rtl="1"/>
            <a:r>
              <a:rPr lang="ar-MA" sz="2000" dirty="0"/>
              <a:t>تفسير مآل المعلومات التي يتقاسمونها معك قبل مشاركتها، لا سيما أي قيود تتعلق بالسرية (مثل الإبلاغ الإلزامي)</a:t>
            </a:r>
            <a:endParaRPr lang="fr-FR" sz="2000" dirty="0"/>
          </a:p>
          <a:p>
            <a:pPr lvl="1" algn="r" rtl="1"/>
            <a:r>
              <a:rPr lang="ar-MA" sz="2000" dirty="0"/>
              <a:t>الحصول على الموافقة المستنيرة قبل تقاسم المعلومات</a:t>
            </a:r>
            <a:endParaRPr lang="fr-FR" sz="2000" dirty="0"/>
          </a:p>
          <a:p>
            <a:pPr marL="0" indent="0" algn="r" rtl="1">
              <a:buNone/>
            </a:pPr>
            <a:r>
              <a:rPr lang="ar-MA" sz="2000" dirty="0"/>
              <a:t>ملحوظة: لا ينبغي جعل الناجين يقومون بتكرار قصصهم لمقدمي خدمات متعددين، لا سيما لأشخاص غير معنيين بشكل مباشر.</a:t>
            </a:r>
            <a:endParaRPr lang="fr-FR" sz="2000" dirty="0"/>
          </a:p>
          <a:p>
            <a:pPr algn="r" rtl="1"/>
            <a:r>
              <a:rPr lang="ar-MA" sz="2000" dirty="0"/>
              <a:t>تدريب مقدمي الخدمة والموظفين على هذه الإجراءات</a:t>
            </a:r>
            <a:endParaRPr lang="ar-LB" sz="2000" dirty="0"/>
          </a:p>
        </p:txBody>
      </p:sp>
    </p:spTree>
    <p:extLst>
      <p:ext uri="{BB962C8B-B14F-4D97-AF65-F5344CB8AC3E}">
        <p14:creationId xmlns:p14="http://schemas.microsoft.com/office/powerpoint/2010/main" val="79599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F3E5-CA15-4EC0-A95A-5ACAD4B46973}"/>
              </a:ext>
            </a:extLst>
          </p:cNvPr>
          <p:cNvSpPr>
            <a:spLocks noGrp="1"/>
          </p:cNvSpPr>
          <p:nvPr>
            <p:ph type="title"/>
          </p:nvPr>
        </p:nvSpPr>
        <p:spPr>
          <a:xfrm>
            <a:off x="2390274" y="588494"/>
            <a:ext cx="8543925" cy="800039"/>
          </a:xfrm>
        </p:spPr>
        <p:txBody>
          <a:bodyPr>
            <a:normAutofit fontScale="90000"/>
          </a:bodyPr>
          <a:lstStyle/>
          <a:p>
            <a:pPr algn="r" rtl="1"/>
            <a:br>
              <a:rPr lang="en-US" dirty="0"/>
            </a:br>
            <a:r>
              <a:rPr lang="ar-MA" dirty="0"/>
              <a:t>النشاط أ. تقديم المشاركين</a:t>
            </a:r>
            <a:endParaRPr lang="en-US" dirty="0"/>
          </a:p>
        </p:txBody>
      </p:sp>
      <p:sp>
        <p:nvSpPr>
          <p:cNvPr id="3" name="Content Placeholder 2">
            <a:extLst>
              <a:ext uri="{FF2B5EF4-FFF2-40B4-BE49-F238E27FC236}">
                <a16:creationId xmlns:a16="http://schemas.microsoft.com/office/drawing/2014/main" id="{B81A87B2-FB0D-4D9A-836F-3EB5A6DA4DFB}"/>
              </a:ext>
            </a:extLst>
          </p:cNvPr>
          <p:cNvSpPr>
            <a:spLocks noGrp="1"/>
          </p:cNvSpPr>
          <p:nvPr>
            <p:ph idx="1"/>
          </p:nvPr>
        </p:nvSpPr>
        <p:spPr>
          <a:xfrm>
            <a:off x="2480733" y="1925254"/>
            <a:ext cx="8543925" cy="4932746"/>
          </a:xfrm>
        </p:spPr>
        <p:txBody>
          <a:bodyPr/>
          <a:lstStyle/>
          <a:p>
            <a:pPr marL="0" indent="0" algn="r" rtl="1">
              <a:buNone/>
            </a:pPr>
            <a:r>
              <a:rPr lang="ar-MA" dirty="0"/>
              <a:t>يرجى مشاركة </a:t>
            </a:r>
            <a:endParaRPr lang="fr-FR" dirty="0"/>
          </a:p>
          <a:p>
            <a:pPr lvl="0" algn="r" rtl="1"/>
            <a:r>
              <a:rPr lang="ar-MA" dirty="0"/>
              <a:t>الاسم</a:t>
            </a:r>
            <a:endParaRPr lang="fr-FR" dirty="0"/>
          </a:p>
          <a:p>
            <a:pPr lvl="0" algn="r" rtl="1"/>
            <a:r>
              <a:rPr lang="ar-MA" dirty="0"/>
              <a:t>البلد</a:t>
            </a:r>
            <a:endParaRPr lang="fr-FR" dirty="0"/>
          </a:p>
          <a:p>
            <a:pPr lvl="0" algn="r" rtl="1"/>
            <a:r>
              <a:rPr lang="ar-MA" dirty="0"/>
              <a:t>أمر تأمل في تحقيقه خلال هذا التدريب</a:t>
            </a:r>
            <a:endParaRPr lang="fr-FR" dirty="0"/>
          </a:p>
          <a:p>
            <a:pPr marL="0" indent="0">
              <a:buNone/>
            </a:pPr>
            <a:endParaRPr lang="en-US" dirty="0"/>
          </a:p>
        </p:txBody>
      </p:sp>
      <p:sp>
        <p:nvSpPr>
          <p:cNvPr id="5" name="Star: 5 Points 4">
            <a:extLst>
              <a:ext uri="{FF2B5EF4-FFF2-40B4-BE49-F238E27FC236}">
                <a16:creationId xmlns:a16="http://schemas.microsoft.com/office/drawing/2014/main" id="{3C33FC12-A044-4F4C-9DCA-76EE81FD157D}"/>
              </a:ext>
            </a:extLst>
          </p:cNvPr>
          <p:cNvSpPr/>
          <p:nvPr/>
        </p:nvSpPr>
        <p:spPr>
          <a:xfrm>
            <a:off x="372104"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715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9880" y="410444"/>
            <a:ext cx="8543925" cy="800039"/>
          </a:xfrm>
        </p:spPr>
        <p:txBody>
          <a:bodyPr/>
          <a:lstStyle/>
          <a:p>
            <a:pPr algn="r" rtl="1"/>
            <a:r>
              <a:rPr lang="ar-MA" dirty="0"/>
              <a:t>ماذا نعني بالسرية؟</a:t>
            </a:r>
            <a:endParaRPr lang="fr-FR" dirty="0"/>
          </a:p>
        </p:txBody>
      </p:sp>
      <p:sp>
        <p:nvSpPr>
          <p:cNvPr id="10" name="Text Placeholder 9"/>
          <p:cNvSpPr>
            <a:spLocks noGrp="1"/>
          </p:cNvSpPr>
          <p:nvPr>
            <p:ph idx="1"/>
          </p:nvPr>
        </p:nvSpPr>
        <p:spPr>
          <a:xfrm>
            <a:off x="1341120" y="1514810"/>
            <a:ext cx="10052685" cy="4932746"/>
          </a:xfrm>
        </p:spPr>
        <p:txBody>
          <a:bodyPr/>
          <a:lstStyle/>
          <a:p>
            <a:pPr marL="0" indent="0" algn="r" rtl="1">
              <a:buNone/>
            </a:pPr>
            <a:r>
              <a:rPr lang="ar-MA" sz="3600" dirty="0"/>
              <a:t>الحفاظ على سرية جميع </a:t>
            </a:r>
            <a:r>
              <a:rPr lang="ar-MA" sz="3600" b="1" dirty="0"/>
              <a:t>المعلومات المتعلقة بالناجي</a:t>
            </a:r>
            <a:r>
              <a:rPr lang="ar-LB" sz="3600" b="1" dirty="0"/>
              <a:t>/</a:t>
            </a:r>
            <a:r>
              <a:rPr lang="ar-MA" sz="3600" b="1" dirty="0"/>
              <a:t>ة</a:t>
            </a:r>
            <a:r>
              <a:rPr lang="ar-MA" sz="3600" dirty="0"/>
              <a:t> ومشاركتها فقط مع الآخرين الذين يحتاجون إلى المعرفة من أجل تقديم المساعدة، على </a:t>
            </a:r>
            <a:r>
              <a:rPr lang="ar-MA" sz="3600" b="1" dirty="0"/>
              <a:t>النحو المطلوب والموافقة عليه</a:t>
            </a:r>
            <a:r>
              <a:rPr lang="ar-MA" sz="3600" dirty="0"/>
              <a:t> من قبل الناجي</a:t>
            </a:r>
            <a:r>
              <a:rPr lang="ar-LB" sz="3600" dirty="0"/>
              <a:t>/</a:t>
            </a:r>
            <a:r>
              <a:rPr lang="ar-MA" sz="3600" dirty="0"/>
              <a:t>ة من العنف.</a:t>
            </a:r>
            <a:endParaRPr lang="fr-FR" sz="3600" dirty="0"/>
          </a:p>
        </p:txBody>
      </p:sp>
    </p:spTree>
    <p:extLst>
      <p:ext uri="{BB962C8B-B14F-4D97-AF65-F5344CB8AC3E}">
        <p14:creationId xmlns:p14="http://schemas.microsoft.com/office/powerpoint/2010/main" val="2526549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10270787" cy="800039"/>
          </a:xfrm>
        </p:spPr>
        <p:txBody>
          <a:bodyPr>
            <a:normAutofit/>
          </a:bodyPr>
          <a:lstStyle/>
          <a:p>
            <a:pPr algn="r" rtl="1"/>
            <a:r>
              <a:rPr lang="ar-MA" dirty="0"/>
              <a:t>النشاط و. الاختبار الموجز الرابع: الخصوصية والسرية</a:t>
            </a:r>
            <a:endParaRPr lang="fr-FR" dirty="0"/>
          </a:p>
        </p:txBody>
      </p:sp>
      <p:sp>
        <p:nvSpPr>
          <p:cNvPr id="3" name="Text Placeholder 2"/>
          <p:cNvSpPr>
            <a:spLocks noGrp="1"/>
          </p:cNvSpPr>
          <p:nvPr>
            <p:ph idx="1"/>
          </p:nvPr>
        </p:nvSpPr>
        <p:spPr>
          <a:xfrm>
            <a:off x="2193587" y="1636730"/>
            <a:ext cx="8915400" cy="5068870"/>
          </a:xfrm>
        </p:spPr>
        <p:txBody>
          <a:bodyPr>
            <a:normAutofit/>
          </a:bodyPr>
          <a:lstStyle/>
          <a:p>
            <a:pPr marL="0" indent="0" algn="r" rtl="1">
              <a:buNone/>
            </a:pPr>
            <a:r>
              <a:rPr lang="ar-MA" dirty="0"/>
              <a:t>تحب الطبيبة في مركز الاستقبال وظيفتها وتهتم حقًا بكل عميل. أخبر أحد العملاء، بيتر، الطبيبة أن لديه شريكًا جنسيًا أكبر منه سناً يجبره على ممارسة الجنس مع الآخرين. بيتر يسمي الجاني. إنه عميل آخر، إدغار، والذي كان دائمًا يبدو لطيفًا جدًا. تشعر الطبيبة بالصدمة والقلق. </a:t>
            </a:r>
            <a:r>
              <a:rPr lang="ar-MA" b="1" dirty="0"/>
              <a:t>أي من الإجراءات التالية التي ستتخذها الطبيبة تحترم خصوصية بيتر وسريته؟</a:t>
            </a:r>
            <a:endParaRPr lang="fr-FR" dirty="0"/>
          </a:p>
          <a:p>
            <a:pPr marL="0" lvl="0" indent="0" algn="r" rtl="1">
              <a:buNone/>
            </a:pPr>
            <a:r>
              <a:rPr lang="ar-LB" dirty="0">
                <a:solidFill>
                  <a:srgbClr val="FF0000"/>
                </a:solidFill>
              </a:rPr>
              <a:t>أ. </a:t>
            </a:r>
            <a:r>
              <a:rPr lang="ar-MA" dirty="0"/>
              <a:t>تزود الطبيبة بيتر بدعم من الخط الأول (مثل الانصات القائم على التعاطف) وتقدم الإحالات إلى خدمات أخرى.</a:t>
            </a:r>
            <a:endParaRPr lang="fr-FR" dirty="0"/>
          </a:p>
          <a:p>
            <a:pPr marL="0" lvl="0" indent="0" algn="r" rtl="1">
              <a:buNone/>
            </a:pPr>
            <a:r>
              <a:rPr lang="ar-LB" dirty="0">
                <a:solidFill>
                  <a:srgbClr val="FF0000"/>
                </a:solidFill>
              </a:rPr>
              <a:t>ب. </a:t>
            </a:r>
            <a:r>
              <a:rPr lang="ar-MA" dirty="0"/>
              <a:t>تخبر الطبيبة الموظفين الآخرين بأن يكونوا على دراية أن إدغار خطير.</a:t>
            </a:r>
            <a:endParaRPr lang="fr-FR" dirty="0"/>
          </a:p>
          <a:p>
            <a:pPr marL="0" lvl="0" indent="0" algn="r" rtl="1">
              <a:buNone/>
            </a:pPr>
            <a:r>
              <a:rPr lang="ar-LB" dirty="0">
                <a:solidFill>
                  <a:srgbClr val="FF0000"/>
                </a:solidFill>
              </a:rPr>
              <a:t>ج. </a:t>
            </a:r>
            <a:r>
              <a:rPr lang="ar-MA" dirty="0"/>
              <a:t>تقوم الطبيبة بمواجهة إدغار في المرة القادمة التي يأتي فيها إلى مركز الاستقبال.</a:t>
            </a:r>
            <a:endParaRPr lang="fr-FR" dirty="0"/>
          </a:p>
          <a:p>
            <a:pPr marL="0" indent="0" algn="r">
              <a:lnSpc>
                <a:spcPct val="105000"/>
              </a:lnSpc>
              <a:buNone/>
            </a:pPr>
            <a:endParaRPr lang="en-US" dirty="0"/>
          </a:p>
        </p:txBody>
      </p:sp>
      <p:sp>
        <p:nvSpPr>
          <p:cNvPr id="4" name="Oval 3">
            <a:extLst>
              <a:ext uri="{FF2B5EF4-FFF2-40B4-BE49-F238E27FC236}">
                <a16:creationId xmlns:a16="http://schemas.microsoft.com/office/drawing/2014/main" id="{F58E3889-EC87-43BB-ACD6-41C6AF21F16E}"/>
              </a:ext>
            </a:extLst>
          </p:cNvPr>
          <p:cNvSpPr/>
          <p:nvPr/>
        </p:nvSpPr>
        <p:spPr>
          <a:xfrm>
            <a:off x="2193587" y="3779520"/>
            <a:ext cx="9845040" cy="1004237"/>
          </a:xfrm>
          <a:custGeom>
            <a:avLst/>
            <a:gdLst>
              <a:gd name="connsiteX0" fmla="*/ 0 w 10270788"/>
              <a:gd name="connsiteY0" fmla="*/ 493966 h 987931"/>
              <a:gd name="connsiteX1" fmla="*/ 5135394 w 10270788"/>
              <a:gd name="connsiteY1" fmla="*/ 0 h 987931"/>
              <a:gd name="connsiteX2" fmla="*/ 10270788 w 10270788"/>
              <a:gd name="connsiteY2" fmla="*/ 493966 h 987931"/>
              <a:gd name="connsiteX3" fmla="*/ 5135394 w 10270788"/>
              <a:gd name="connsiteY3" fmla="*/ 987932 h 987931"/>
              <a:gd name="connsiteX4" fmla="*/ 0 w 10270788"/>
              <a:gd name="connsiteY4" fmla="*/ 493966 h 987931"/>
              <a:gd name="connsiteX0" fmla="*/ 0 w 10270788"/>
              <a:gd name="connsiteY0" fmla="*/ 493966 h 987932"/>
              <a:gd name="connsiteX1" fmla="*/ 5135394 w 10270788"/>
              <a:gd name="connsiteY1" fmla="*/ 0 h 987932"/>
              <a:gd name="connsiteX2" fmla="*/ 10270788 w 10270788"/>
              <a:gd name="connsiteY2" fmla="*/ 493966 h 987932"/>
              <a:gd name="connsiteX3" fmla="*/ 5135394 w 10270788"/>
              <a:gd name="connsiteY3" fmla="*/ 987932 h 987932"/>
              <a:gd name="connsiteX4" fmla="*/ 0 w 10270788"/>
              <a:gd name="connsiteY4" fmla="*/ 493966 h 987932"/>
              <a:gd name="connsiteX0" fmla="*/ 0 w 10270870"/>
              <a:gd name="connsiteY0" fmla="*/ 493966 h 987932"/>
              <a:gd name="connsiteX1" fmla="*/ 5135394 w 10270870"/>
              <a:gd name="connsiteY1" fmla="*/ 0 h 987932"/>
              <a:gd name="connsiteX2" fmla="*/ 10270788 w 10270870"/>
              <a:gd name="connsiteY2" fmla="*/ 493966 h 987932"/>
              <a:gd name="connsiteX3" fmla="*/ 5135394 w 10270870"/>
              <a:gd name="connsiteY3" fmla="*/ 987932 h 987932"/>
              <a:gd name="connsiteX4" fmla="*/ 0 w 10270870"/>
              <a:gd name="connsiteY4" fmla="*/ 493966 h 987932"/>
              <a:gd name="connsiteX0" fmla="*/ 0 w 10270870"/>
              <a:gd name="connsiteY0" fmla="*/ 496511 h 993022"/>
              <a:gd name="connsiteX1" fmla="*/ 5135394 w 10270870"/>
              <a:gd name="connsiteY1" fmla="*/ 2545 h 993022"/>
              <a:gd name="connsiteX2" fmla="*/ 10270788 w 10270870"/>
              <a:gd name="connsiteY2" fmla="*/ 496511 h 993022"/>
              <a:gd name="connsiteX3" fmla="*/ 5135394 w 10270870"/>
              <a:gd name="connsiteY3" fmla="*/ 990477 h 993022"/>
              <a:gd name="connsiteX4" fmla="*/ 0 w 10270870"/>
              <a:gd name="connsiteY4" fmla="*/ 496511 h 993022"/>
              <a:gd name="connsiteX0" fmla="*/ 0 w 10270870"/>
              <a:gd name="connsiteY0" fmla="*/ 494063 h 988125"/>
              <a:gd name="connsiteX1" fmla="*/ 5135394 w 10270870"/>
              <a:gd name="connsiteY1" fmla="*/ 97 h 988125"/>
              <a:gd name="connsiteX2" fmla="*/ 10270788 w 10270870"/>
              <a:gd name="connsiteY2" fmla="*/ 494063 h 988125"/>
              <a:gd name="connsiteX3" fmla="*/ 5135394 w 10270870"/>
              <a:gd name="connsiteY3" fmla="*/ 988029 h 988125"/>
              <a:gd name="connsiteX4" fmla="*/ 0 w 10270870"/>
              <a:gd name="connsiteY4" fmla="*/ 494063 h 988125"/>
              <a:gd name="connsiteX0" fmla="*/ 0 w 10270870"/>
              <a:gd name="connsiteY0" fmla="*/ 496511 h 990573"/>
              <a:gd name="connsiteX1" fmla="*/ 5135394 w 10270870"/>
              <a:gd name="connsiteY1" fmla="*/ 2545 h 990573"/>
              <a:gd name="connsiteX2" fmla="*/ 10270788 w 10270870"/>
              <a:gd name="connsiteY2" fmla="*/ 496511 h 990573"/>
              <a:gd name="connsiteX3" fmla="*/ 5135394 w 10270870"/>
              <a:gd name="connsiteY3" fmla="*/ 990477 h 990573"/>
              <a:gd name="connsiteX4" fmla="*/ 0 w 10270870"/>
              <a:gd name="connsiteY4" fmla="*/ 496511 h 99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0870" h="990573">
                <a:moveTo>
                  <a:pt x="0" y="496511"/>
                </a:moveTo>
                <a:cubicBezTo>
                  <a:pt x="0" y="-16930"/>
                  <a:pt x="2299194" y="2545"/>
                  <a:pt x="5135394" y="2545"/>
                </a:cubicBezTo>
                <a:cubicBezTo>
                  <a:pt x="7971594" y="2545"/>
                  <a:pt x="10238704" y="-65057"/>
                  <a:pt x="10270788" y="496511"/>
                </a:cubicBezTo>
                <a:cubicBezTo>
                  <a:pt x="10286830" y="913700"/>
                  <a:pt x="7971594" y="990477"/>
                  <a:pt x="5135394" y="990477"/>
                </a:cubicBezTo>
                <a:cubicBezTo>
                  <a:pt x="2299194" y="990477"/>
                  <a:pt x="0" y="1009952"/>
                  <a:pt x="0" y="496511"/>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tar: 5 Points 5">
            <a:extLst>
              <a:ext uri="{FF2B5EF4-FFF2-40B4-BE49-F238E27FC236}">
                <a16:creationId xmlns:a16="http://schemas.microsoft.com/office/drawing/2014/main" id="{3F639691-906C-4125-BA60-E1F445CA575F}"/>
              </a:ext>
            </a:extLst>
          </p:cNvPr>
          <p:cNvSpPr/>
          <p:nvPr/>
        </p:nvSpPr>
        <p:spPr>
          <a:xfrm>
            <a:off x="256309"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8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739" y="624738"/>
            <a:ext cx="8543925" cy="800039"/>
          </a:xfrm>
        </p:spPr>
        <p:txBody>
          <a:bodyPr/>
          <a:lstStyle/>
          <a:p>
            <a:pPr algn="r" rtl="1"/>
            <a:r>
              <a:rPr lang="ar-MA" dirty="0"/>
              <a:t>ماذا نعني بالموافقة؟</a:t>
            </a:r>
            <a:endParaRPr lang="fr-FR" dirty="0"/>
          </a:p>
        </p:txBody>
      </p:sp>
      <p:sp>
        <p:nvSpPr>
          <p:cNvPr id="13" name="Text Placeholder 12"/>
          <p:cNvSpPr>
            <a:spLocks noGrp="1"/>
          </p:cNvSpPr>
          <p:nvPr>
            <p:ph idx="1"/>
          </p:nvPr>
        </p:nvSpPr>
        <p:spPr>
          <a:xfrm>
            <a:off x="2346740" y="1636730"/>
            <a:ext cx="8543925" cy="4932746"/>
          </a:xfrm>
        </p:spPr>
        <p:txBody>
          <a:bodyPr/>
          <a:lstStyle/>
          <a:p>
            <a:pPr marL="0" indent="0" algn="r" rtl="1">
              <a:buNone/>
            </a:pPr>
            <a:r>
              <a:rPr lang="ar-MA" dirty="0"/>
              <a:t>عندما يوافق شخص ما...</a:t>
            </a:r>
            <a:endParaRPr lang="fr-FR" dirty="0"/>
          </a:p>
          <a:p>
            <a:pPr lvl="0" algn="r" rtl="1"/>
            <a:r>
              <a:rPr lang="ar-MA" dirty="0"/>
              <a:t>على القيام بأمر ما</a:t>
            </a:r>
            <a:endParaRPr lang="fr-FR" dirty="0"/>
          </a:p>
          <a:p>
            <a:pPr lvl="0" algn="r" rtl="1"/>
            <a:r>
              <a:rPr lang="ar-MA" dirty="0"/>
              <a:t>المشاركة في نشاط</a:t>
            </a:r>
            <a:endParaRPr lang="fr-FR" dirty="0"/>
          </a:p>
          <a:p>
            <a:pPr lvl="0" algn="r" rtl="1"/>
            <a:r>
              <a:rPr lang="ar-MA" dirty="0"/>
              <a:t>أن يحدث شيء ما </a:t>
            </a:r>
            <a:endParaRPr lang="fr-FR" dirty="0"/>
          </a:p>
        </p:txBody>
      </p:sp>
      <p:sp>
        <p:nvSpPr>
          <p:cNvPr id="6" name="Title 1">
            <a:extLst>
              <a:ext uri="{FF2B5EF4-FFF2-40B4-BE49-F238E27FC236}">
                <a16:creationId xmlns:a16="http://schemas.microsoft.com/office/drawing/2014/main" id="{A8D684EA-673C-41EB-8885-69CEE8A5B9C0}"/>
              </a:ext>
            </a:extLst>
          </p:cNvPr>
          <p:cNvSpPr txBox="1">
            <a:spLocks/>
          </p:cNvSpPr>
          <p:nvPr/>
        </p:nvSpPr>
        <p:spPr>
          <a:xfrm>
            <a:off x="1179095" y="4248829"/>
            <a:ext cx="9873918" cy="972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595959"/>
                </a:solidFill>
                <a:latin typeface="+mj-lt"/>
                <a:ea typeface="+mj-ea"/>
                <a:cs typeface="+mj-cs"/>
              </a:defRPr>
            </a:lvl1pPr>
          </a:lstStyle>
          <a:p>
            <a:pPr algn="r"/>
            <a:r>
              <a:rPr lang="ar-LB" b="1" dirty="0">
                <a:solidFill>
                  <a:srgbClr val="577F9F"/>
                </a:solidFill>
                <a:latin typeface="Arial" panose="020B0604020202020204" pitchFamily="34" charset="0"/>
                <a:cs typeface="Arial" panose="020B0604020202020204" pitchFamily="34" charset="0"/>
              </a:rPr>
              <a:t>لماذا تعتبر الموافقة المستنيرة امرا مختلفا؟</a:t>
            </a:r>
            <a:endParaRPr lang="en-US" b="1" dirty="0">
              <a:solidFill>
                <a:srgbClr val="577F9F"/>
              </a:solidFill>
              <a:latin typeface="Arial" panose="020B0604020202020204" pitchFamily="34" charset="0"/>
              <a:cs typeface="Arial" panose="020B0604020202020204" pitchFamily="34" charset="0"/>
            </a:endParaRPr>
          </a:p>
        </p:txBody>
      </p:sp>
      <p:sp>
        <p:nvSpPr>
          <p:cNvPr id="7" name="Text Placeholder 11">
            <a:extLst>
              <a:ext uri="{FF2B5EF4-FFF2-40B4-BE49-F238E27FC236}">
                <a16:creationId xmlns:a16="http://schemas.microsoft.com/office/drawing/2014/main" id="{85DA3451-635F-4F02-A5C4-999D1DCB9AD5}"/>
              </a:ext>
            </a:extLst>
          </p:cNvPr>
          <p:cNvSpPr txBox="1">
            <a:spLocks/>
          </p:cNvSpPr>
          <p:nvPr/>
        </p:nvSpPr>
        <p:spPr>
          <a:xfrm>
            <a:off x="2427914" y="5057444"/>
            <a:ext cx="8543925" cy="1917838"/>
          </a:xfrm>
          <a:prstGeom prst="rect">
            <a:avLst/>
          </a:prstGeom>
        </p:spPr>
        <p:txBody>
          <a:bodyPr vert="horz" lIns="91440" tIns="45720" rIns="91440" bIns="45720" rtlCol="0">
            <a:normAutofit/>
          </a:bodyPr>
          <a:lstStyle>
            <a:lvl1pPr marL="228600" indent="-228600" algn="l" defTabSz="914400" rtl="0" eaLnBrk="1" latinLnBrk="0" hangingPunct="1">
              <a:lnSpc>
                <a:spcPts val="3000"/>
              </a:lnSpc>
              <a:spcBef>
                <a:spcPts val="1200"/>
              </a:spcBef>
              <a:buClr>
                <a:srgbClr val="7EC9A3"/>
              </a:buClr>
              <a:buSzPct val="100000"/>
              <a:buFont typeface="Arial"/>
              <a:buChar char="•"/>
              <a:defRPr sz="2800" b="0" kern="1200" spc="0">
                <a:solidFill>
                  <a:srgbClr val="535352"/>
                </a:solidFill>
                <a:latin typeface="Calibri"/>
                <a:ea typeface="+mn-ea"/>
                <a:cs typeface="Calibri"/>
              </a:defRPr>
            </a:lvl1pPr>
            <a:lvl2pPr marL="685800" indent="-228600" algn="l" defTabSz="914400" rtl="0" eaLnBrk="1" latinLnBrk="0" hangingPunct="1">
              <a:lnSpc>
                <a:spcPct val="90000"/>
              </a:lnSpc>
              <a:spcBef>
                <a:spcPts val="500"/>
              </a:spcBef>
              <a:buClr>
                <a:srgbClr val="7EC9A3"/>
              </a:buClr>
              <a:buFont typeface="Arial" panose="020B0604020202020204" pitchFamily="34" charset="0"/>
              <a:buChar char="•"/>
              <a:defRPr sz="2400" kern="1200">
                <a:solidFill>
                  <a:srgbClr val="535352"/>
                </a:solidFill>
                <a:latin typeface="Calibri"/>
                <a:ea typeface="+mn-ea"/>
                <a:cs typeface="Calibri"/>
              </a:defRPr>
            </a:lvl2pPr>
            <a:lvl3pPr marL="1143000" indent="-228600" algn="l" defTabSz="914400" rtl="0" eaLnBrk="1" latinLnBrk="0" hangingPunct="1">
              <a:lnSpc>
                <a:spcPct val="90000"/>
              </a:lnSpc>
              <a:spcBef>
                <a:spcPts val="500"/>
              </a:spcBef>
              <a:buClr>
                <a:srgbClr val="7EC9A3"/>
              </a:buClr>
              <a:buSzPct val="83000"/>
              <a:buFont typeface="Calibri" panose="020F0502020204030204" pitchFamily="34" charset="0"/>
              <a:buChar char="‐"/>
              <a:defRPr sz="2000" kern="1200">
                <a:solidFill>
                  <a:srgbClr val="535352"/>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5000"/>
              </a:lnSpc>
              <a:buFont typeface="Arial"/>
              <a:buNone/>
            </a:pPr>
            <a:r>
              <a:rPr lang="ar-LB" dirty="0">
                <a:solidFill>
                  <a:schemeClr val="tx1"/>
                </a:solidFill>
                <a:latin typeface="+mn-lt"/>
              </a:rPr>
              <a:t>تعني الموافقة المستنيرة أن الشخص يوافق على المشاركة في نشاط او حدث بعد احاطتهم علما أو تلقيهم لكل المعلومات الخاصة بهذا النشاط.</a:t>
            </a:r>
            <a:endParaRPr lang="en-US" dirty="0">
              <a:solidFill>
                <a:schemeClr val="tx1"/>
              </a:solidFill>
              <a:latin typeface="+mn-lt"/>
            </a:endParaRPr>
          </a:p>
        </p:txBody>
      </p:sp>
    </p:spTree>
    <p:extLst>
      <p:ext uri="{BB962C8B-B14F-4D97-AF65-F5344CB8AC3E}">
        <p14:creationId xmlns:p14="http://schemas.microsoft.com/office/powerpoint/2010/main" val="3847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35709"/>
            <a:ext cx="10199574" cy="999177"/>
          </a:xfrm>
        </p:spPr>
        <p:txBody>
          <a:bodyPr>
            <a:normAutofit fontScale="90000"/>
          </a:bodyPr>
          <a:lstStyle/>
          <a:p>
            <a:pPr algn="r" rtl="1"/>
            <a:r>
              <a:rPr lang="ar-MA" dirty="0"/>
              <a:t>النشاط و. الاختبار الموجز الخامس: أي من هذه العبارات من شأنه أن يؤدي إلى الموافقة المستنيرة؟</a:t>
            </a:r>
            <a:endParaRPr lang="fr-FR" dirty="0"/>
          </a:p>
        </p:txBody>
      </p:sp>
      <p:sp>
        <p:nvSpPr>
          <p:cNvPr id="3" name="Text Placeholder 2"/>
          <p:cNvSpPr>
            <a:spLocks noGrp="1"/>
          </p:cNvSpPr>
          <p:nvPr>
            <p:ph idx="1"/>
          </p:nvPr>
        </p:nvSpPr>
        <p:spPr>
          <a:xfrm>
            <a:off x="2671014" y="1827310"/>
            <a:ext cx="8543925" cy="4932746"/>
          </a:xfrm>
        </p:spPr>
        <p:txBody>
          <a:bodyPr/>
          <a:lstStyle/>
          <a:p>
            <a:pPr marL="0" lvl="0" indent="0" algn="r" rtl="1">
              <a:buNone/>
            </a:pPr>
            <a:r>
              <a:rPr lang="ar-LB" dirty="0">
                <a:solidFill>
                  <a:srgbClr val="FF0000"/>
                </a:solidFill>
              </a:rPr>
              <a:t>أ</a:t>
            </a:r>
            <a:r>
              <a:rPr lang="ar-LB" dirty="0"/>
              <a:t>. </a:t>
            </a:r>
            <a:r>
              <a:rPr lang="ar-MA" dirty="0"/>
              <a:t>إذا قررت تناول العلاج الوقائي لما بعد التعرض، فسوف يقلل ذلك من فرص إصابتك بفيروس نقص المناعة البشرية.</a:t>
            </a:r>
            <a:endParaRPr lang="fr-FR" dirty="0"/>
          </a:p>
          <a:p>
            <a:pPr marL="0" lvl="0" indent="0" algn="r" rtl="1">
              <a:buNone/>
            </a:pPr>
            <a:r>
              <a:rPr lang="ar-LB" dirty="0">
                <a:solidFill>
                  <a:srgbClr val="FF0000"/>
                </a:solidFill>
              </a:rPr>
              <a:t>ب</a:t>
            </a:r>
            <a:r>
              <a:rPr lang="ar-LB" dirty="0"/>
              <a:t>. </a:t>
            </a:r>
            <a:r>
              <a:rPr lang="ar-MA" dirty="0"/>
              <a:t>إذا قررت تناول العلاج الوقائي لما بعد التعرض، فسوف يقلل ذلك من فرص إصابتك بفيروس نقص المناعة البشرية. يمكن أن تعاني من آثار جانبية مثل الغثيان والتعب والصداع</a:t>
            </a:r>
            <a:endParaRPr lang="fr-FR" dirty="0"/>
          </a:p>
        </p:txBody>
      </p:sp>
      <p:sp>
        <p:nvSpPr>
          <p:cNvPr id="5" name="Oval 4">
            <a:extLst>
              <a:ext uri="{FF2B5EF4-FFF2-40B4-BE49-F238E27FC236}">
                <a16:creationId xmlns:a16="http://schemas.microsoft.com/office/drawing/2014/main" id="{F807B5CD-7B42-4FE5-AEBC-6CF4DAD77BCC}"/>
              </a:ext>
            </a:extLst>
          </p:cNvPr>
          <p:cNvSpPr/>
          <p:nvPr/>
        </p:nvSpPr>
        <p:spPr>
          <a:xfrm>
            <a:off x="2415807" y="2652576"/>
            <a:ext cx="9558534" cy="1813559"/>
          </a:xfrm>
          <a:custGeom>
            <a:avLst/>
            <a:gdLst>
              <a:gd name="connsiteX0" fmla="*/ 0 w 9959502"/>
              <a:gd name="connsiteY0" fmla="*/ 975761 h 1951522"/>
              <a:gd name="connsiteX1" fmla="*/ 4979751 w 9959502"/>
              <a:gd name="connsiteY1" fmla="*/ 0 h 1951522"/>
              <a:gd name="connsiteX2" fmla="*/ 9959502 w 9959502"/>
              <a:gd name="connsiteY2" fmla="*/ 975761 h 1951522"/>
              <a:gd name="connsiteX3" fmla="*/ 4979751 w 9959502"/>
              <a:gd name="connsiteY3" fmla="*/ 1951522 h 1951522"/>
              <a:gd name="connsiteX4" fmla="*/ 0 w 9959502"/>
              <a:gd name="connsiteY4" fmla="*/ 975761 h 1951522"/>
              <a:gd name="connsiteX0" fmla="*/ 0 w 9959502"/>
              <a:gd name="connsiteY0" fmla="*/ 975761 h 1951522"/>
              <a:gd name="connsiteX1" fmla="*/ 4979751 w 9959502"/>
              <a:gd name="connsiteY1" fmla="*/ 0 h 1951522"/>
              <a:gd name="connsiteX2" fmla="*/ 9959502 w 9959502"/>
              <a:gd name="connsiteY2" fmla="*/ 975761 h 1951522"/>
              <a:gd name="connsiteX3" fmla="*/ 4979751 w 9959502"/>
              <a:gd name="connsiteY3" fmla="*/ 1951522 h 1951522"/>
              <a:gd name="connsiteX4" fmla="*/ 0 w 9959502"/>
              <a:gd name="connsiteY4" fmla="*/ 975761 h 1951522"/>
              <a:gd name="connsiteX0" fmla="*/ 0 w 9959587"/>
              <a:gd name="connsiteY0" fmla="*/ 975761 h 1951522"/>
              <a:gd name="connsiteX1" fmla="*/ 4979751 w 9959587"/>
              <a:gd name="connsiteY1" fmla="*/ 0 h 1951522"/>
              <a:gd name="connsiteX2" fmla="*/ 9959502 w 9959587"/>
              <a:gd name="connsiteY2" fmla="*/ 975761 h 1951522"/>
              <a:gd name="connsiteX3" fmla="*/ 4979751 w 9959587"/>
              <a:gd name="connsiteY3" fmla="*/ 1951522 h 1951522"/>
              <a:gd name="connsiteX4" fmla="*/ 0 w 9959587"/>
              <a:gd name="connsiteY4" fmla="*/ 975761 h 1951522"/>
              <a:gd name="connsiteX0" fmla="*/ 85 w 9959672"/>
              <a:gd name="connsiteY0" fmla="*/ 975761 h 1951522"/>
              <a:gd name="connsiteX1" fmla="*/ 4979836 w 9959672"/>
              <a:gd name="connsiteY1" fmla="*/ 0 h 1951522"/>
              <a:gd name="connsiteX2" fmla="*/ 9959587 w 9959672"/>
              <a:gd name="connsiteY2" fmla="*/ 975761 h 1951522"/>
              <a:gd name="connsiteX3" fmla="*/ 4979836 w 9959672"/>
              <a:gd name="connsiteY3" fmla="*/ 1951522 h 1951522"/>
              <a:gd name="connsiteX4" fmla="*/ 85 w 9959672"/>
              <a:gd name="connsiteY4" fmla="*/ 975761 h 195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672" h="1951522">
                <a:moveTo>
                  <a:pt x="85" y="975761"/>
                </a:moveTo>
                <a:cubicBezTo>
                  <a:pt x="-15957" y="228316"/>
                  <a:pt x="2229595" y="0"/>
                  <a:pt x="4979836" y="0"/>
                </a:cubicBezTo>
                <a:cubicBezTo>
                  <a:pt x="7730077" y="0"/>
                  <a:pt x="9927503" y="116020"/>
                  <a:pt x="9959587" y="975761"/>
                </a:cubicBezTo>
                <a:cubicBezTo>
                  <a:pt x="9975629" y="1771332"/>
                  <a:pt x="7730077" y="1951522"/>
                  <a:pt x="4979836" y="1951522"/>
                </a:cubicBezTo>
                <a:cubicBezTo>
                  <a:pt x="2229595" y="1951522"/>
                  <a:pt x="16127" y="1723206"/>
                  <a:pt x="85" y="975761"/>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Star: 5 Points 6">
            <a:extLst>
              <a:ext uri="{FF2B5EF4-FFF2-40B4-BE49-F238E27FC236}">
                <a16:creationId xmlns:a16="http://schemas.microsoft.com/office/drawing/2014/main" id="{72CFEE4E-39E7-4C5E-98CF-1583D68D2C8A}"/>
              </a:ext>
            </a:extLst>
          </p:cNvPr>
          <p:cNvSpPr/>
          <p:nvPr/>
        </p:nvSpPr>
        <p:spPr>
          <a:xfrm>
            <a:off x="251788"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81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449" y="429001"/>
            <a:ext cx="8543925" cy="800039"/>
          </a:xfrm>
        </p:spPr>
        <p:txBody>
          <a:bodyPr>
            <a:normAutofit/>
          </a:bodyPr>
          <a:lstStyle/>
          <a:p>
            <a:pPr algn="r" rtl="1"/>
            <a:r>
              <a:rPr lang="ar-MA" dirty="0"/>
              <a:t>النشاط ز. دراسة حالة: </a:t>
            </a:r>
            <a:r>
              <a:rPr lang="ar-MA" dirty="0" err="1"/>
              <a:t>ثاندي</a:t>
            </a:r>
            <a:endParaRPr lang="fr-FR" dirty="0"/>
          </a:p>
        </p:txBody>
      </p:sp>
      <p:sp>
        <p:nvSpPr>
          <p:cNvPr id="3" name="Content Placeholder 2"/>
          <p:cNvSpPr>
            <a:spLocks noGrp="1"/>
          </p:cNvSpPr>
          <p:nvPr>
            <p:ph idx="1"/>
          </p:nvPr>
        </p:nvSpPr>
        <p:spPr>
          <a:xfrm>
            <a:off x="534423" y="1540245"/>
            <a:ext cx="6382352" cy="4932746"/>
          </a:xfrm>
        </p:spPr>
        <p:txBody>
          <a:bodyPr>
            <a:normAutofit/>
          </a:bodyPr>
          <a:lstStyle/>
          <a:p>
            <a:pPr marL="0" indent="0" algn="r" rtl="1">
              <a:buNone/>
            </a:pPr>
            <a:r>
              <a:rPr lang="ar-MA" dirty="0" err="1"/>
              <a:t>ثاندي</a:t>
            </a:r>
            <a:r>
              <a:rPr lang="ar-MA" dirty="0"/>
              <a:t> شابة من [</a:t>
            </a:r>
            <a:r>
              <a:rPr lang="ar-MA" dirty="0">
                <a:solidFill>
                  <a:srgbClr val="00B050"/>
                </a:solidFill>
              </a:rPr>
              <a:t>مدينة محلية</a:t>
            </a:r>
            <a:r>
              <a:rPr lang="ar-MA" dirty="0"/>
              <a:t>]. إنها ذكية ومرحة ولطيفة وجميلة. لديها أسرة داعمة وهي جيدة في عملها. لديها الكثير من الأصدقاء، وخاصة الزملاء من العمل. إنهم يحترمونها ويعرفون أنها ستستمر في القيام بأشياء عظيمة.</a:t>
            </a:r>
            <a:endParaRPr lang="fr-FR" dirty="0"/>
          </a:p>
          <a:p>
            <a:pPr marL="0" indent="0" algn="r" rtl="1">
              <a:buNone/>
            </a:pPr>
            <a:r>
              <a:rPr lang="ar-MA" dirty="0"/>
              <a:t>تلتقي بجون ويقعان في الحب. يتزوجان وينتقلان للعيش معًا. يمثل هذا المستطيل الموجود على اليمين </a:t>
            </a:r>
            <a:r>
              <a:rPr lang="ar-MA" dirty="0" err="1"/>
              <a:t>ثاندي</a:t>
            </a:r>
            <a:r>
              <a:rPr lang="ar-MA" dirty="0"/>
              <a:t> واستقلاليتها (قدرتها على التصرف بمفردها) وتقديرها لذاتها ومجموعة كبيرة من الاحتمالات التي تشعر أن حياتها تحملها. شاهد واستمع بينما نصف ما يحدث بين </a:t>
            </a:r>
            <a:r>
              <a:rPr lang="ar-MA" dirty="0" err="1"/>
              <a:t>ثاندي</a:t>
            </a:r>
            <a:r>
              <a:rPr lang="ar-MA" dirty="0"/>
              <a:t> وجون.</a:t>
            </a:r>
            <a:endParaRPr lang="fr-FR" dirty="0"/>
          </a:p>
        </p:txBody>
      </p:sp>
      <p:sp>
        <p:nvSpPr>
          <p:cNvPr id="4" name="Rectangle 3">
            <a:extLst>
              <a:ext uri="{FF2B5EF4-FFF2-40B4-BE49-F238E27FC236}">
                <a16:creationId xmlns:a16="http://schemas.microsoft.com/office/drawing/2014/main" id="{0B76D36B-CD3E-4C67-B6F4-EFEA91F32AEA}"/>
              </a:ext>
            </a:extLst>
          </p:cNvPr>
          <p:cNvSpPr/>
          <p:nvPr/>
        </p:nvSpPr>
        <p:spPr>
          <a:xfrm>
            <a:off x="7228573" y="269507"/>
            <a:ext cx="4649002" cy="614329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2003AB8-6612-4DF2-801E-7E750DDF6A7D}"/>
              </a:ext>
            </a:extLst>
          </p:cNvPr>
          <p:cNvSpPr/>
          <p:nvPr/>
        </p:nvSpPr>
        <p:spPr>
          <a:xfrm>
            <a:off x="7228573" y="269507"/>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D5C5F2C9-15A8-437D-B830-3E280B088520}"/>
              </a:ext>
            </a:extLst>
          </p:cNvPr>
          <p:cNvSpPr/>
          <p:nvPr/>
        </p:nvSpPr>
        <p:spPr>
          <a:xfrm>
            <a:off x="7785234" y="2679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a:extLst>
              <a:ext uri="{FF2B5EF4-FFF2-40B4-BE49-F238E27FC236}">
                <a16:creationId xmlns:a16="http://schemas.microsoft.com/office/drawing/2014/main" id="{AD1A8B6E-F935-438D-87E3-B243ADC21821}"/>
              </a:ext>
            </a:extLst>
          </p:cNvPr>
          <p:cNvSpPr/>
          <p:nvPr/>
        </p:nvSpPr>
        <p:spPr>
          <a:xfrm>
            <a:off x="8332269"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53246773-CAC9-4CAA-92E4-758720F9C5E7}"/>
              </a:ext>
            </a:extLst>
          </p:cNvPr>
          <p:cNvSpPr/>
          <p:nvPr/>
        </p:nvSpPr>
        <p:spPr>
          <a:xfrm>
            <a:off x="8880912"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83C369E7-A55C-4059-B9FF-69EA9A48F5E5}"/>
              </a:ext>
            </a:extLst>
          </p:cNvPr>
          <p:cNvSpPr/>
          <p:nvPr/>
        </p:nvSpPr>
        <p:spPr>
          <a:xfrm>
            <a:off x="9427944" y="2679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Rectangle 9">
            <a:extLst>
              <a:ext uri="{FF2B5EF4-FFF2-40B4-BE49-F238E27FC236}">
                <a16:creationId xmlns:a16="http://schemas.microsoft.com/office/drawing/2014/main" id="{C0D81EFA-ECCC-4DA0-81F7-3168B60F071F}"/>
              </a:ext>
            </a:extLst>
          </p:cNvPr>
          <p:cNvSpPr/>
          <p:nvPr/>
        </p:nvSpPr>
        <p:spPr>
          <a:xfrm>
            <a:off x="9974979"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E22063DC-3C25-4926-9ADF-C970FE02E060}"/>
              </a:ext>
            </a:extLst>
          </p:cNvPr>
          <p:cNvSpPr/>
          <p:nvPr/>
        </p:nvSpPr>
        <p:spPr>
          <a:xfrm>
            <a:off x="10522011"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EA4335AC-8B26-448F-A0F1-C53CCCB33FD8}"/>
              </a:ext>
            </a:extLst>
          </p:cNvPr>
          <p:cNvSpPr/>
          <p:nvPr/>
        </p:nvSpPr>
        <p:spPr>
          <a:xfrm>
            <a:off x="11065838" y="266306"/>
            <a:ext cx="548640" cy="6133670"/>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Arrow: Up 12">
            <a:extLst>
              <a:ext uri="{FF2B5EF4-FFF2-40B4-BE49-F238E27FC236}">
                <a16:creationId xmlns:a16="http://schemas.microsoft.com/office/drawing/2014/main" id="{5E61F322-B5C2-4A54-B4DE-AEB4CBDB9E47}"/>
              </a:ext>
            </a:extLst>
          </p:cNvPr>
          <p:cNvSpPr/>
          <p:nvPr/>
        </p:nvSpPr>
        <p:spPr>
          <a:xfrm>
            <a:off x="11710730" y="6472991"/>
            <a:ext cx="125129" cy="29357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FAF40140-98F0-43B2-885D-C732DD3CA2E9}"/>
              </a:ext>
            </a:extLst>
          </p:cNvPr>
          <p:cNvSpPr/>
          <p:nvPr/>
        </p:nvSpPr>
        <p:spPr>
          <a:xfrm>
            <a:off x="314425" y="197252"/>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1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136" y="599610"/>
            <a:ext cx="8543925" cy="800039"/>
          </a:xfrm>
        </p:spPr>
        <p:txBody>
          <a:bodyPr>
            <a:normAutofit/>
          </a:bodyPr>
          <a:lstStyle/>
          <a:p>
            <a:pPr algn="r" rtl="1"/>
            <a:r>
              <a:rPr lang="ar-MA" dirty="0"/>
              <a:t>النشاط ز. دراسة حالة: </a:t>
            </a:r>
            <a:r>
              <a:rPr lang="ar-MA" dirty="0" err="1"/>
              <a:t>ثاندي</a:t>
            </a:r>
            <a:endParaRPr lang="fr-FR" dirty="0"/>
          </a:p>
        </p:txBody>
      </p:sp>
      <p:sp>
        <p:nvSpPr>
          <p:cNvPr id="3" name="Content Placeholder 2"/>
          <p:cNvSpPr>
            <a:spLocks noGrp="1"/>
          </p:cNvSpPr>
          <p:nvPr>
            <p:ph idx="1"/>
          </p:nvPr>
        </p:nvSpPr>
        <p:spPr>
          <a:xfrm>
            <a:off x="2861137" y="1837256"/>
            <a:ext cx="8543925" cy="5020744"/>
          </a:xfrm>
        </p:spPr>
        <p:txBody>
          <a:bodyPr>
            <a:noAutofit/>
          </a:bodyPr>
          <a:lstStyle/>
          <a:p>
            <a:pPr marL="514350" lvl="0" indent="-514350" algn="r" rtl="1">
              <a:buFont typeface="+mj-lt"/>
              <a:buAutoNum type="arabicPeriod"/>
            </a:pPr>
            <a:r>
              <a:rPr lang="ar-MA" dirty="0"/>
              <a:t>هل تعتبر قصة </a:t>
            </a:r>
            <a:r>
              <a:rPr lang="ar-MA" dirty="0" err="1"/>
              <a:t>ثاندي</a:t>
            </a:r>
            <a:r>
              <a:rPr lang="ar-MA" dirty="0"/>
              <a:t> شائعة في سياقك؟</a:t>
            </a:r>
            <a:endParaRPr lang="fr-FR" dirty="0"/>
          </a:p>
          <a:p>
            <a:pPr marL="514350" lvl="0" indent="-514350" algn="r" rtl="1">
              <a:buFont typeface="+mj-lt"/>
              <a:buAutoNum type="arabicPeriod"/>
            </a:pPr>
            <a:r>
              <a:rPr lang="ar-MA" dirty="0"/>
              <a:t>كيف تعتقد أن </a:t>
            </a:r>
            <a:r>
              <a:rPr lang="ar-MA" dirty="0" err="1"/>
              <a:t>ثاندي</a:t>
            </a:r>
            <a:r>
              <a:rPr lang="ar-MA" dirty="0"/>
              <a:t> تشعر في هذه المرحلة؟</a:t>
            </a:r>
            <a:endParaRPr lang="fr-FR" dirty="0"/>
          </a:p>
          <a:p>
            <a:pPr marL="514350" lvl="0" indent="-514350" algn="r" rtl="1">
              <a:buFont typeface="+mj-lt"/>
              <a:buAutoNum type="arabicPeriod"/>
            </a:pPr>
            <a:r>
              <a:rPr lang="ar-MA" dirty="0"/>
              <a:t>أحيانًا يسمع الناس عن تجارب الآخرين مع عنف الشريك الحميم ويقولون، "سأغادر في المرة الأولى التي كان فيها شخص ما عنيفًا تجاهي".</a:t>
            </a:r>
            <a:endParaRPr lang="fr-FR" dirty="0"/>
          </a:p>
          <a:p>
            <a:pPr lvl="1" algn="r" rtl="1"/>
            <a:r>
              <a:rPr lang="ar-MA" dirty="0"/>
              <a:t>متى "أصبح جون عنيفًا" فعلاً في هذه القصة؟</a:t>
            </a:r>
            <a:endParaRPr lang="fr-FR" dirty="0"/>
          </a:p>
          <a:p>
            <a:pPr lvl="1" algn="r" rtl="1"/>
            <a:r>
              <a:rPr lang="ar-MA" dirty="0"/>
              <a:t>لماذا يصعب على </a:t>
            </a:r>
            <a:r>
              <a:rPr lang="ar-MA" dirty="0" err="1"/>
              <a:t>ثاندي</a:t>
            </a:r>
            <a:r>
              <a:rPr lang="ar-MA" dirty="0"/>
              <a:t> طلب المساعدة عندما استخدم شريكها العنف الجسدي؟</a:t>
            </a:r>
            <a:endParaRPr lang="fr-FR" dirty="0"/>
          </a:p>
          <a:p>
            <a:pPr marL="6350" indent="0">
              <a:buNone/>
            </a:pPr>
            <a:endParaRPr lang="en-US" dirty="0"/>
          </a:p>
        </p:txBody>
      </p:sp>
      <p:sp>
        <p:nvSpPr>
          <p:cNvPr id="5" name="Star: 5 Points 4">
            <a:extLst>
              <a:ext uri="{FF2B5EF4-FFF2-40B4-BE49-F238E27FC236}">
                <a16:creationId xmlns:a16="http://schemas.microsoft.com/office/drawing/2014/main" id="{BC7DCEE3-BC72-40A9-A165-07F55CA730A8}"/>
              </a:ext>
            </a:extLst>
          </p:cNvPr>
          <p:cNvSpPr/>
          <p:nvPr/>
        </p:nvSpPr>
        <p:spPr>
          <a:xfrm>
            <a:off x="287883"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2437048" y="831273"/>
            <a:ext cx="8543925" cy="800039"/>
          </a:xfrm>
        </p:spPr>
        <p:txBody>
          <a:bodyPr/>
          <a:lstStyle/>
          <a:p>
            <a:pPr algn="r" rtl="1"/>
            <a:r>
              <a:rPr lang="ar-MA" dirty="0"/>
              <a:t>النشاط ح. الواجب المنزلي رقم 1</a:t>
            </a:r>
            <a:endParaRPr lang="fr-FR"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2437048" y="1928584"/>
            <a:ext cx="8543925" cy="3910630"/>
          </a:xfrm>
        </p:spPr>
        <p:txBody>
          <a:bodyPr/>
          <a:lstStyle/>
          <a:p>
            <a:pPr marL="514350" lvl="0" indent="-514350" algn="r" rtl="1">
              <a:buFont typeface="+mj-lt"/>
              <a:buAutoNum type="arabicPeriod"/>
            </a:pPr>
            <a:r>
              <a:rPr lang="ar-MA" dirty="0"/>
              <a:t>تخيل أن تأتي </a:t>
            </a:r>
            <a:r>
              <a:rPr lang="ar-MA" dirty="0" err="1"/>
              <a:t>ثاندي</a:t>
            </a:r>
            <a:r>
              <a:rPr lang="ar-MA" dirty="0"/>
              <a:t> إلى العيادة لإجراء اختبار فيروس نقص المناعة البشرية. كيف يمكن لعامل رعاية صحية مساعدة </a:t>
            </a:r>
            <a:r>
              <a:rPr lang="ar-MA" dirty="0" err="1"/>
              <a:t>ثاندي</a:t>
            </a:r>
            <a:r>
              <a:rPr lang="ar-MA" dirty="0"/>
              <a:t> في المشاكل التي تواجهها في المنزل؟</a:t>
            </a:r>
            <a:endParaRPr lang="fr-FR" dirty="0"/>
          </a:p>
          <a:p>
            <a:pPr marL="514350" lvl="0" indent="-514350" algn="r" rtl="1">
              <a:buFont typeface="+mj-lt"/>
              <a:buAutoNum type="arabicPeriod"/>
            </a:pPr>
            <a:r>
              <a:rPr lang="ar-MA" dirty="0"/>
              <a:t>تخيل أنه بدلاً من العمل في أحد البنوك، فإن </a:t>
            </a:r>
            <a:r>
              <a:rPr lang="ar-MA" dirty="0" err="1"/>
              <a:t>ثاندي</a:t>
            </a:r>
            <a:r>
              <a:rPr lang="ar-MA" dirty="0"/>
              <a:t> عاملة بالجنس في علاقة مبنية على الإساءة. هل تعتقد أنه سيكون من الأسهل أو الأصعب عليها الحصول على الدعم للتعامل مع المشاكل التي تواجهها في المنزل؟ اشرح اجابتك.</a:t>
            </a:r>
            <a:endParaRPr lang="fr-FR" dirty="0"/>
          </a:p>
        </p:txBody>
      </p:sp>
      <p:sp>
        <p:nvSpPr>
          <p:cNvPr id="4" name="TextBox 3">
            <a:extLst>
              <a:ext uri="{FF2B5EF4-FFF2-40B4-BE49-F238E27FC236}">
                <a16:creationId xmlns:a16="http://schemas.microsoft.com/office/drawing/2014/main" id="{F2FACCB5-D547-4CFE-AC3F-9850E4CE288D}"/>
              </a:ext>
            </a:extLst>
          </p:cNvPr>
          <p:cNvSpPr txBox="1"/>
          <p:nvPr/>
        </p:nvSpPr>
        <p:spPr>
          <a:xfrm>
            <a:off x="-548640" y="5839214"/>
            <a:ext cx="11741622" cy="369332"/>
          </a:xfrm>
          <a:prstGeom prst="rect">
            <a:avLst/>
          </a:prstGeom>
          <a:noFill/>
        </p:spPr>
        <p:txBody>
          <a:bodyPr wrap="square" rtlCol="0">
            <a:spAutoFit/>
          </a:bodyPr>
          <a:lstStyle/>
          <a:p>
            <a:pPr algn="r" rtl="1"/>
            <a:r>
              <a:rPr lang="ar-MA" dirty="0"/>
              <a:t>الواجب المنزلي: أرسل إجاباتك عبر البريد الإلكتروني إلى </a:t>
            </a:r>
            <a:r>
              <a:rPr lang="en-US" dirty="0">
                <a:solidFill>
                  <a:srgbClr val="00B050"/>
                </a:solidFill>
              </a:rPr>
              <a:t>XXXXX</a:t>
            </a:r>
            <a:r>
              <a:rPr lang="ar-MA" dirty="0"/>
              <a:t> قبل الجلسة الموالية:</a:t>
            </a:r>
            <a:endParaRPr lang="en-US" dirty="0"/>
          </a:p>
        </p:txBody>
      </p:sp>
      <p:sp>
        <p:nvSpPr>
          <p:cNvPr id="6" name="Star: 5 Points 5">
            <a:extLst>
              <a:ext uri="{FF2B5EF4-FFF2-40B4-BE49-F238E27FC236}">
                <a16:creationId xmlns:a16="http://schemas.microsoft.com/office/drawing/2014/main" id="{962DE49F-CEA8-4CC6-BC7F-7FBB8FC10CEC}"/>
              </a:ext>
            </a:extLst>
          </p:cNvPr>
          <p:cNvSpPr/>
          <p:nvPr/>
        </p:nvSpPr>
        <p:spPr>
          <a:xfrm>
            <a:off x="20366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91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7103-95E4-490C-BE95-4E3EC92DDFCA}"/>
              </a:ext>
            </a:extLst>
          </p:cNvPr>
          <p:cNvSpPr>
            <a:spLocks noGrp="1"/>
          </p:cNvSpPr>
          <p:nvPr>
            <p:ph type="title"/>
          </p:nvPr>
        </p:nvSpPr>
        <p:spPr>
          <a:xfrm>
            <a:off x="2453640" y="679934"/>
            <a:ext cx="8543925" cy="800039"/>
          </a:xfrm>
        </p:spPr>
        <p:txBody>
          <a:bodyPr>
            <a:normAutofit/>
          </a:bodyPr>
          <a:lstStyle/>
          <a:p>
            <a:pPr algn="r" rtl="1"/>
            <a:r>
              <a:rPr lang="ar-MA" dirty="0"/>
              <a:t>النشاط ط. التقييم: اليوم الأول</a:t>
            </a:r>
            <a:endParaRPr lang="fr-FR" dirty="0"/>
          </a:p>
        </p:txBody>
      </p:sp>
      <p:sp>
        <p:nvSpPr>
          <p:cNvPr id="3" name="Content Placeholder 2">
            <a:extLst>
              <a:ext uri="{FF2B5EF4-FFF2-40B4-BE49-F238E27FC236}">
                <a16:creationId xmlns:a16="http://schemas.microsoft.com/office/drawing/2014/main" id="{5A437F90-EE61-42DA-9090-F275412B3BB4}"/>
              </a:ext>
            </a:extLst>
          </p:cNvPr>
          <p:cNvSpPr>
            <a:spLocks noGrp="1"/>
          </p:cNvSpPr>
          <p:nvPr>
            <p:ph idx="1"/>
          </p:nvPr>
        </p:nvSpPr>
        <p:spPr>
          <a:xfrm>
            <a:off x="2453639" y="1789130"/>
            <a:ext cx="8543925" cy="4932746"/>
          </a:xfrm>
        </p:spPr>
        <p:txBody>
          <a:bodyPr/>
          <a:lstStyle/>
          <a:p>
            <a:pPr lvl="0" algn="r" rtl="1"/>
            <a:r>
              <a:rPr lang="ar-MA" dirty="0">
                <a:solidFill>
                  <a:srgbClr val="00B050"/>
                </a:solidFill>
                <a:highlight>
                  <a:srgbClr val="FFFF00"/>
                </a:highlight>
              </a:rPr>
              <a:t>أدخل رابط التقييم هنا</a:t>
            </a:r>
            <a:endParaRPr lang="fr-FR" dirty="0">
              <a:solidFill>
                <a:srgbClr val="00B050"/>
              </a:solidFill>
              <a:highlight>
                <a:srgbClr val="FFFF00"/>
              </a:highlight>
            </a:endParaRPr>
          </a:p>
          <a:p>
            <a:pPr lvl="0" algn="r" rtl="1"/>
            <a:r>
              <a:rPr lang="ar-MA" dirty="0"/>
              <a:t>يرجى إكمال هذا الاستطلاع.</a:t>
            </a:r>
            <a:endParaRPr lang="fr-FR" dirty="0"/>
          </a:p>
          <a:p>
            <a:pPr lvl="0" algn="r" rtl="1"/>
            <a:r>
              <a:rPr lang="ar-MA" dirty="0"/>
              <a:t>إنه نشاط يضمن سرية الهوية</a:t>
            </a:r>
            <a:endParaRPr lang="fr-FR" dirty="0"/>
          </a:p>
          <a:p>
            <a:pPr lvl="0" algn="r" rtl="1"/>
            <a:r>
              <a:rPr lang="ar-MA" dirty="0"/>
              <a:t>سنقوم بإجراء تغييرات بناءً على ملاحظاتك.</a:t>
            </a:r>
            <a:endParaRPr lang="fr-FR" dirty="0"/>
          </a:p>
          <a:p>
            <a:pPr marL="0" indent="0" algn="r">
              <a:buNone/>
            </a:pPr>
            <a:endParaRPr lang="en-US" dirty="0"/>
          </a:p>
        </p:txBody>
      </p:sp>
      <p:sp>
        <p:nvSpPr>
          <p:cNvPr id="5" name="Star: 5 Points 4">
            <a:extLst>
              <a:ext uri="{FF2B5EF4-FFF2-40B4-BE49-F238E27FC236}">
                <a16:creationId xmlns:a16="http://schemas.microsoft.com/office/drawing/2014/main" id="{DD4E5AD8-88A9-43E4-899F-F6EFC681780B}"/>
              </a:ext>
            </a:extLst>
          </p:cNvPr>
          <p:cNvSpPr/>
          <p:nvPr/>
        </p:nvSpPr>
        <p:spPr>
          <a:xfrm>
            <a:off x="27585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74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12F32E7-C795-488C-8356-19FA4DE9A8CE}"/>
              </a:ext>
            </a:extLst>
          </p:cNvPr>
          <p:cNvSpPr>
            <a:spLocks noGrp="1"/>
          </p:cNvSpPr>
          <p:nvPr>
            <p:ph type="pic" sz="quarter" idx="10"/>
          </p:nvPr>
        </p:nvSpPr>
        <p:spPr/>
      </p:sp>
      <p:sp>
        <p:nvSpPr>
          <p:cNvPr id="4" name="Title 3">
            <a:extLst>
              <a:ext uri="{FF2B5EF4-FFF2-40B4-BE49-F238E27FC236}">
                <a16:creationId xmlns:a16="http://schemas.microsoft.com/office/drawing/2014/main" id="{9B0AC72A-C083-4DE7-AF5F-E10AD9915E80}"/>
              </a:ext>
            </a:extLst>
          </p:cNvPr>
          <p:cNvSpPr>
            <a:spLocks noGrp="1"/>
          </p:cNvSpPr>
          <p:nvPr>
            <p:ph type="title"/>
          </p:nvPr>
        </p:nvSpPr>
        <p:spPr>
          <a:xfrm>
            <a:off x="1059584" y="4852737"/>
            <a:ext cx="10072831" cy="1506040"/>
          </a:xfrm>
        </p:spPr>
        <p:txBody>
          <a:bodyPr>
            <a:normAutofit fontScale="90000"/>
          </a:bodyPr>
          <a:lstStyle/>
          <a:p>
            <a:pPr algn="r"/>
            <a:r>
              <a:rPr lang="ar-MA" sz="4400" dirty="0"/>
              <a:t>استعراض الواجب المنزلي وملخص اليوم الأول</a:t>
            </a:r>
            <a:br>
              <a:rPr lang="fr-FR" sz="4400" dirty="0"/>
            </a:br>
            <a:br>
              <a:rPr lang="en-US" dirty="0"/>
            </a:br>
            <a:endParaRPr lang="en-US" dirty="0"/>
          </a:p>
        </p:txBody>
      </p:sp>
    </p:spTree>
    <p:extLst>
      <p:ext uri="{BB962C8B-B14F-4D97-AF65-F5344CB8AC3E}">
        <p14:creationId xmlns:p14="http://schemas.microsoft.com/office/powerpoint/2010/main" val="1130336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D4AC-2DB3-4528-BFA1-B35720CEFA9A}"/>
              </a:ext>
            </a:extLst>
          </p:cNvPr>
          <p:cNvSpPr>
            <a:spLocks noGrp="1"/>
          </p:cNvSpPr>
          <p:nvPr>
            <p:ph type="title"/>
          </p:nvPr>
        </p:nvSpPr>
        <p:spPr>
          <a:xfrm>
            <a:off x="838200" y="720842"/>
            <a:ext cx="9978957" cy="800039"/>
          </a:xfrm>
        </p:spPr>
        <p:txBody>
          <a:bodyPr>
            <a:normAutofit/>
          </a:bodyPr>
          <a:lstStyle/>
          <a:p>
            <a:pPr algn="r" rtl="1"/>
            <a:r>
              <a:rPr lang="ar-MA" dirty="0"/>
              <a:t>النشاط ي. أسئلة </a:t>
            </a:r>
            <a:r>
              <a:rPr lang="fr-FR" dirty="0" err="1"/>
              <a:t>Mentimeter</a:t>
            </a:r>
            <a:r>
              <a:rPr lang="fr-FR" dirty="0"/>
              <a:t> </a:t>
            </a:r>
            <a:r>
              <a:rPr lang="ar-LB" dirty="0"/>
              <a:t> </a:t>
            </a:r>
            <a:r>
              <a:rPr lang="ar-MA" dirty="0"/>
              <a:t>من اليوم الأول</a:t>
            </a:r>
            <a:endParaRPr lang="fr-FR" dirty="0"/>
          </a:p>
        </p:txBody>
      </p:sp>
      <p:sp>
        <p:nvSpPr>
          <p:cNvPr id="6" name="Content Placeholder 5">
            <a:extLst>
              <a:ext uri="{FF2B5EF4-FFF2-40B4-BE49-F238E27FC236}">
                <a16:creationId xmlns:a16="http://schemas.microsoft.com/office/drawing/2014/main" id="{4319FDBD-ABC3-4E32-B378-06167ACB3163}"/>
              </a:ext>
            </a:extLst>
          </p:cNvPr>
          <p:cNvSpPr>
            <a:spLocks noGrp="1"/>
          </p:cNvSpPr>
          <p:nvPr>
            <p:ph idx="1"/>
          </p:nvPr>
        </p:nvSpPr>
        <p:spPr>
          <a:xfrm>
            <a:off x="838200" y="1636730"/>
            <a:ext cx="9823315" cy="4932746"/>
          </a:xfrm>
        </p:spPr>
        <p:txBody>
          <a:bodyPr/>
          <a:lstStyle/>
          <a:p>
            <a:pPr algn="r" rtl="1"/>
            <a:endParaRPr lang="ar-LB" dirty="0">
              <a:solidFill>
                <a:srgbClr val="00B050"/>
              </a:solidFill>
              <a:highlight>
                <a:srgbClr val="FFFF00"/>
              </a:highlight>
            </a:endParaRPr>
          </a:p>
          <a:p>
            <a:pPr algn="r" rtl="1"/>
            <a:r>
              <a:rPr lang="ar-MA" dirty="0">
                <a:solidFill>
                  <a:srgbClr val="00B050"/>
                </a:solidFill>
                <a:highlight>
                  <a:srgbClr val="FFFF00"/>
                </a:highlight>
              </a:rPr>
              <a:t>أدخل رابط الاختبار الموجز الخاص بـ </a:t>
            </a:r>
            <a:r>
              <a:rPr lang="fr-FR" dirty="0">
                <a:solidFill>
                  <a:srgbClr val="00B050"/>
                </a:solidFill>
                <a:highlight>
                  <a:srgbClr val="FFFF00"/>
                </a:highlight>
              </a:rPr>
              <a:t>MENTIMETER </a:t>
            </a:r>
            <a:endParaRPr lang="en-US" dirty="0">
              <a:solidFill>
                <a:srgbClr val="00B050"/>
              </a:solidFill>
              <a:highlight>
                <a:srgbClr val="FFFF00"/>
              </a:highlight>
            </a:endParaRPr>
          </a:p>
        </p:txBody>
      </p:sp>
      <p:sp>
        <p:nvSpPr>
          <p:cNvPr id="5" name="Star: 5 Points 4">
            <a:extLst>
              <a:ext uri="{FF2B5EF4-FFF2-40B4-BE49-F238E27FC236}">
                <a16:creationId xmlns:a16="http://schemas.microsoft.com/office/drawing/2014/main" id="{0E40E4D1-6089-4823-A185-112B61FCEB60}"/>
              </a:ext>
            </a:extLst>
          </p:cNvPr>
          <p:cNvSpPr/>
          <p:nvPr/>
        </p:nvSpPr>
        <p:spPr>
          <a:xfrm>
            <a:off x="256309"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64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BF17-E162-45D2-87A7-B9F4144CCE88}"/>
              </a:ext>
            </a:extLst>
          </p:cNvPr>
          <p:cNvSpPr>
            <a:spLocks noGrp="1"/>
          </p:cNvSpPr>
          <p:nvPr>
            <p:ph type="title"/>
          </p:nvPr>
        </p:nvSpPr>
        <p:spPr>
          <a:xfrm>
            <a:off x="2243666" y="555548"/>
            <a:ext cx="8543925" cy="800100"/>
          </a:xfrm>
        </p:spPr>
        <p:txBody>
          <a:bodyPr>
            <a:normAutofit fontScale="90000"/>
          </a:bodyPr>
          <a:lstStyle/>
          <a:p>
            <a:pPr algn="r"/>
            <a:br>
              <a:rPr lang="en-US" dirty="0"/>
            </a:br>
            <a:r>
              <a:rPr lang="ar-MA" dirty="0"/>
              <a:t>أهداف التعلم للتدريب</a:t>
            </a:r>
            <a:endParaRPr lang="en-US" dirty="0"/>
          </a:p>
        </p:txBody>
      </p:sp>
      <p:sp>
        <p:nvSpPr>
          <p:cNvPr id="3" name="Text Placeholder 2">
            <a:extLst>
              <a:ext uri="{FF2B5EF4-FFF2-40B4-BE49-F238E27FC236}">
                <a16:creationId xmlns:a16="http://schemas.microsoft.com/office/drawing/2014/main" id="{CB5E8290-FD1A-4D54-B38C-016F35B31ED5}"/>
              </a:ext>
            </a:extLst>
          </p:cNvPr>
          <p:cNvSpPr>
            <a:spLocks noGrp="1"/>
          </p:cNvSpPr>
          <p:nvPr>
            <p:ph idx="1"/>
          </p:nvPr>
        </p:nvSpPr>
        <p:spPr>
          <a:xfrm>
            <a:off x="2696944" y="1582942"/>
            <a:ext cx="8090647" cy="5140587"/>
          </a:xfrm>
        </p:spPr>
        <p:txBody>
          <a:bodyPr>
            <a:normAutofit fontScale="92500" lnSpcReduction="10000"/>
          </a:bodyPr>
          <a:lstStyle/>
          <a:p>
            <a:pPr lvl="0" algn="r" rtl="1"/>
            <a:r>
              <a:rPr lang="ar-MA" dirty="0"/>
              <a:t>صف أسباب تحديد العنف في برنامج فيروس نقص المناعة البشرية</a:t>
            </a:r>
            <a:endParaRPr lang="fr-FR" dirty="0"/>
          </a:p>
          <a:p>
            <a:pPr lvl="0" algn="r" rtl="1"/>
            <a:r>
              <a:rPr lang="ar-MA" dirty="0"/>
              <a:t>التسمية والتصرف وفقًا لمبادئ الوقاية من العنف والاستجابة له</a:t>
            </a:r>
            <a:endParaRPr lang="fr-FR" dirty="0"/>
          </a:p>
          <a:p>
            <a:pPr lvl="0" algn="r" rtl="1"/>
            <a:r>
              <a:rPr lang="ar-MA" dirty="0"/>
              <a:t>تحديد ووضع خطط لتلبية متطلبات خطة بيبفار للسؤال عن العنف والاستجابة له ورصد الأحداث السلبية، بما في ذلك ضمن اختبار المؤشر (استطلاع </a:t>
            </a:r>
            <a:r>
              <a:rPr lang="en-US" dirty="0" err="1"/>
              <a:t>REDCap</a:t>
            </a:r>
            <a:r>
              <a:rPr lang="ar-MA" dirty="0"/>
              <a:t>)</a:t>
            </a:r>
            <a:endParaRPr lang="fr-FR" dirty="0"/>
          </a:p>
          <a:p>
            <a:pPr lvl="0" algn="r" rtl="1"/>
            <a:r>
              <a:rPr lang="ar-MA" dirty="0"/>
              <a:t>إظهار المهارات العملية للسؤال عن العنف والاستجابة له بشكل أخلاقي (</a:t>
            </a:r>
            <a:r>
              <a:rPr lang="en-US" dirty="0"/>
              <a:t>LIVES</a:t>
            </a:r>
            <a:r>
              <a:rPr lang="ar-MA" dirty="0"/>
              <a:t>)</a:t>
            </a:r>
            <a:endParaRPr lang="fr-FR" dirty="0"/>
          </a:p>
          <a:p>
            <a:pPr lvl="0" algn="r" rtl="1"/>
            <a:r>
              <a:rPr lang="ar-MA" dirty="0"/>
              <a:t>توثيق الأحداث السلبية المتعلقة باختبار المؤشر والتحقيق بشأنها</a:t>
            </a:r>
            <a:endParaRPr lang="fr-FR" dirty="0"/>
          </a:p>
          <a:p>
            <a:pPr lvl="0" algn="r" rtl="1"/>
            <a:r>
              <a:rPr lang="ar-MA" dirty="0">
                <a:solidFill>
                  <a:srgbClr val="00B050"/>
                </a:solidFill>
              </a:rPr>
              <a:t>العصف الذهني للتكيفات اللازمة لبرنامجهم </a:t>
            </a:r>
            <a:endParaRPr lang="fr-FR" dirty="0">
              <a:solidFill>
                <a:srgbClr val="00B050"/>
              </a:solidFill>
            </a:endParaRPr>
          </a:p>
          <a:p>
            <a:pPr lvl="0" algn="r" rtl="1"/>
            <a:r>
              <a:rPr lang="ar-MA" dirty="0">
                <a:solidFill>
                  <a:srgbClr val="00B050"/>
                </a:solidFill>
              </a:rPr>
              <a:t>كن مستعدًا لبدء التدريب في برنامجهم (افتراضيًا أو حضوريًا)</a:t>
            </a:r>
            <a:endParaRPr lang="fr-FR" dirty="0">
              <a:solidFill>
                <a:srgbClr val="00B050"/>
              </a:solidFill>
            </a:endParaRPr>
          </a:p>
          <a:p>
            <a:pPr lvl="0">
              <a:lnSpc>
                <a:spcPct val="115000"/>
              </a:lnSpc>
            </a:pPr>
            <a:endParaRPr lang="en-US" dirty="0">
              <a:solidFill>
                <a:srgbClr val="00B050"/>
              </a:solidFill>
            </a:endParaRPr>
          </a:p>
        </p:txBody>
      </p:sp>
    </p:spTree>
    <p:extLst>
      <p:ext uri="{BB962C8B-B14F-4D97-AF65-F5344CB8AC3E}">
        <p14:creationId xmlns:p14="http://schemas.microsoft.com/office/powerpoint/2010/main" val="1688227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1661160" y="515389"/>
            <a:ext cx="9531485" cy="800039"/>
          </a:xfrm>
        </p:spPr>
        <p:txBody>
          <a:bodyPr>
            <a:normAutofit/>
          </a:bodyPr>
          <a:lstStyle/>
          <a:p>
            <a:pPr algn="r" rtl="1"/>
            <a:r>
              <a:rPr lang="ar-MA" dirty="0"/>
              <a:t>النشاط ك. مناقشة الواجب المنزلي رقم 1 (الجزء الأول)</a:t>
            </a:r>
            <a:endParaRPr lang="fr-FR"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1661160" y="1636713"/>
            <a:ext cx="9531485" cy="4932362"/>
          </a:xfrm>
        </p:spPr>
        <p:txBody>
          <a:bodyPr/>
          <a:lstStyle/>
          <a:p>
            <a:pPr marL="514350" lvl="0" indent="-514350" algn="r" rtl="1">
              <a:buFont typeface="+mj-lt"/>
              <a:buAutoNum type="arabicPeriod"/>
            </a:pPr>
            <a:r>
              <a:rPr lang="ar-MA" dirty="0"/>
              <a:t>تخيل أن تأتي </a:t>
            </a:r>
            <a:r>
              <a:rPr lang="ar-MA" dirty="0" err="1"/>
              <a:t>ثاندي</a:t>
            </a:r>
            <a:r>
              <a:rPr lang="ar-MA" dirty="0"/>
              <a:t> إلى العيادة لإجراء اختبار فيروس نقص المناعة البشرية. كيف يمكن لعامل رعاية صحية مساعدة </a:t>
            </a:r>
            <a:r>
              <a:rPr lang="ar-MA" dirty="0" err="1"/>
              <a:t>ثاندي</a:t>
            </a:r>
            <a:r>
              <a:rPr lang="ar-MA" dirty="0"/>
              <a:t> في المشاكل التي تواجهها في المنزل؟</a:t>
            </a:r>
            <a:endParaRPr lang="ar-LB" dirty="0"/>
          </a:p>
          <a:p>
            <a:pPr marL="0" lvl="0" indent="0" algn="r" rtl="1">
              <a:buNone/>
            </a:pPr>
            <a:endParaRPr lang="fr-FR" dirty="0"/>
          </a:p>
          <a:p>
            <a:pPr lvl="1" algn="r" rtl="1"/>
            <a:r>
              <a:rPr lang="ar-MA" dirty="0"/>
              <a:t>قد يُمثل العاملون في مجال الرعاية الصحية نافذة الدخول الوحيدة إلى خدمات العنف القائم على النوع الاجتماعي لشخص مثل </a:t>
            </a:r>
            <a:r>
              <a:rPr lang="ar-MA" dirty="0" err="1"/>
              <a:t>ثاندي</a:t>
            </a:r>
            <a:endParaRPr lang="fr-FR" dirty="0"/>
          </a:p>
          <a:p>
            <a:pPr lvl="1" algn="r" rtl="1"/>
            <a:r>
              <a:rPr lang="ar-MA" dirty="0"/>
              <a:t>يحتاج عامل الرعاية الصحية أولاً إلى معرفة ما يحدث في المنزل. ويمكن القيام بذلك عن طريق التواصل والمساعدة في خلق مساحة، لا سيما من خلال طرح سؤال صريح عن العنف، حيث يمكن </a:t>
            </a:r>
            <a:r>
              <a:rPr lang="ar-MA" dirty="0" err="1"/>
              <a:t>لثاندي</a:t>
            </a:r>
            <a:r>
              <a:rPr lang="ar-MA" dirty="0"/>
              <a:t> مشاركة ما يحدث مع جون.</a:t>
            </a:r>
            <a:endParaRPr lang="fr-FR" dirty="0"/>
          </a:p>
          <a:p>
            <a:pPr lvl="1" algn="r" rtl="1"/>
            <a:r>
              <a:rPr lang="ar-MA" dirty="0"/>
              <a:t>يمكن لعامل الرعاية الصحية الاستماع إليها والتحقق من صحتها وربطها بالموارد.</a:t>
            </a:r>
            <a:endParaRPr lang="fr-FR" dirty="0"/>
          </a:p>
          <a:p>
            <a:pPr marL="0" indent="0" algn="r" rtl="1">
              <a:buNone/>
            </a:pPr>
            <a:endParaRPr lang="fr-FR" dirty="0"/>
          </a:p>
          <a:p>
            <a:pPr marL="339725" indent="-339725">
              <a:buNone/>
            </a:pPr>
            <a:endParaRPr lang="en-US" dirty="0"/>
          </a:p>
        </p:txBody>
      </p:sp>
      <p:sp>
        <p:nvSpPr>
          <p:cNvPr id="5" name="Star: 5 Points 4">
            <a:extLst>
              <a:ext uri="{FF2B5EF4-FFF2-40B4-BE49-F238E27FC236}">
                <a16:creationId xmlns:a16="http://schemas.microsoft.com/office/drawing/2014/main" id="{65FB83D4-01F2-4554-BCB5-1ACF1E00E0AF}"/>
              </a:ext>
            </a:extLst>
          </p:cNvPr>
          <p:cNvSpPr/>
          <p:nvPr/>
        </p:nvSpPr>
        <p:spPr>
          <a:xfrm>
            <a:off x="323978"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5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1550373" y="515389"/>
            <a:ext cx="9687128" cy="800039"/>
          </a:xfrm>
        </p:spPr>
        <p:txBody>
          <a:bodyPr>
            <a:normAutofit/>
          </a:bodyPr>
          <a:lstStyle/>
          <a:p>
            <a:pPr algn="r" rtl="1"/>
            <a:r>
              <a:rPr lang="ar-MA" dirty="0"/>
              <a:t>النشاط ك. مناقشة الواجب المنزلي رقم 1 (الجزء 2)</a:t>
            </a:r>
            <a:endParaRPr lang="fr-FR"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1006648" y="1437208"/>
            <a:ext cx="10230853" cy="5221287"/>
          </a:xfrm>
        </p:spPr>
        <p:txBody>
          <a:bodyPr/>
          <a:lstStyle/>
          <a:p>
            <a:pPr marL="0" lvl="0" indent="0" algn="r" rtl="1">
              <a:buNone/>
            </a:pPr>
            <a:r>
              <a:rPr lang="en-US" sz="2200" dirty="0"/>
              <a:t>2.</a:t>
            </a:r>
            <a:r>
              <a:rPr lang="ar-LB" sz="2200" dirty="0"/>
              <a:t> </a:t>
            </a:r>
            <a:r>
              <a:rPr lang="ar-MA" dirty="0"/>
              <a:t>تخيل أنه بدلاً من العمل في أحد البنوك، فإن </a:t>
            </a:r>
            <a:r>
              <a:rPr lang="ar-MA" dirty="0" err="1"/>
              <a:t>ثاندي</a:t>
            </a:r>
            <a:r>
              <a:rPr lang="ar-MA" dirty="0"/>
              <a:t> عاملة بالجنس في علاقة مبنية على الإساءة. هل تعتقد أنه سيكون من الأسهل أو الأصعب عليها الحصول على الدعم للتعامل مع المشاكل التي تواجهها في المنزل؟ اشرح اجابتك.</a:t>
            </a:r>
            <a:endParaRPr lang="ar-LB" dirty="0"/>
          </a:p>
          <a:p>
            <a:pPr marL="0" lvl="0" indent="0" algn="r" rtl="1">
              <a:buNone/>
            </a:pPr>
            <a:endParaRPr lang="fr-FR" dirty="0"/>
          </a:p>
          <a:p>
            <a:pPr algn="r" rtl="1"/>
            <a:r>
              <a:rPr lang="ar-MA" dirty="0"/>
              <a:t>يمكن أن يكون عنف الشريك الحميم مشكلة معقدة وصعبة بالنسبة لأي شخص.</a:t>
            </a:r>
            <a:endParaRPr lang="fr-FR" dirty="0"/>
          </a:p>
          <a:p>
            <a:pPr algn="r" rtl="1"/>
            <a:r>
              <a:rPr lang="ar-MA" dirty="0"/>
              <a:t>من المرجح، بطريقة ما، أن تتلقى </a:t>
            </a:r>
            <a:r>
              <a:rPr lang="ar-MA" dirty="0" err="1"/>
              <a:t>ثاندي</a:t>
            </a:r>
            <a:r>
              <a:rPr lang="ar-MA" dirty="0"/>
              <a:t> الدعم أكثر من أي فرد من الفئة الرئيسية.</a:t>
            </a:r>
            <a:endParaRPr lang="fr-FR" dirty="0"/>
          </a:p>
          <a:p>
            <a:pPr lvl="1" algn="r" rtl="1"/>
            <a:r>
              <a:rPr lang="ar-MA" dirty="0"/>
              <a:t>بدأت بمزيد من الموارد وتقدير الذات والدعم أكثر من العديد من أفراد الفئة الرئيسية.</a:t>
            </a:r>
            <a:endParaRPr lang="fr-FR" dirty="0"/>
          </a:p>
          <a:p>
            <a:pPr lvl="1" algn="r" rtl="1"/>
            <a:r>
              <a:rPr lang="ar-MA" dirty="0"/>
              <a:t>قد تعتبرها السلطات "ضحية تبعث على التعاطف" مقارنة بفرد من الفئة الرئيسية.</a:t>
            </a:r>
            <a:endParaRPr lang="fr-FR" dirty="0"/>
          </a:p>
          <a:p>
            <a:pPr lvl="1" algn="r" rtl="1"/>
            <a:r>
              <a:rPr lang="ar-MA" dirty="0"/>
              <a:t>قد تنطبق القوانين المتعلقة بعنف الشريك الحميم فقط على النساء في العلاقات الجنسية متوافقة الجنسين أو المتزوجات فقط، مما يقصي بعض أفراد الفئات الرئيسية، وخاصة الأشخاص الذين تم تعيينهم ذكورًا عند الولادة.</a:t>
            </a:r>
            <a:endParaRPr lang="fr-FR" dirty="0"/>
          </a:p>
          <a:p>
            <a:pPr algn="r" rtl="1">
              <a:buNone/>
            </a:pPr>
            <a:endParaRPr lang="en-US" dirty="0"/>
          </a:p>
        </p:txBody>
      </p:sp>
      <p:sp>
        <p:nvSpPr>
          <p:cNvPr id="5" name="Star: 5 Points 4">
            <a:extLst>
              <a:ext uri="{FF2B5EF4-FFF2-40B4-BE49-F238E27FC236}">
                <a16:creationId xmlns:a16="http://schemas.microsoft.com/office/drawing/2014/main" id="{51EE0449-1D95-4E92-8652-41B3CE846F47}"/>
              </a:ext>
            </a:extLst>
          </p:cNvPr>
          <p:cNvSpPr/>
          <p:nvPr/>
        </p:nvSpPr>
        <p:spPr>
          <a:xfrm>
            <a:off x="256309"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3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C8F022-668A-463F-A012-8E1691BD90B4}"/>
              </a:ext>
            </a:extLst>
          </p:cNvPr>
          <p:cNvSpPr>
            <a:spLocks noGrp="1"/>
          </p:cNvSpPr>
          <p:nvPr>
            <p:ph type="pic" sz="quarter" idx="10"/>
          </p:nvPr>
        </p:nvSpPr>
        <p:spPr/>
      </p:sp>
      <p:sp>
        <p:nvSpPr>
          <p:cNvPr id="4" name="Title 3">
            <a:extLst>
              <a:ext uri="{FF2B5EF4-FFF2-40B4-BE49-F238E27FC236}">
                <a16:creationId xmlns:a16="http://schemas.microsoft.com/office/drawing/2014/main" id="{AA0CB0D9-FAAB-4891-9468-19AC187EB68D}"/>
              </a:ext>
            </a:extLst>
          </p:cNvPr>
          <p:cNvSpPr>
            <a:spLocks noGrp="1"/>
          </p:cNvSpPr>
          <p:nvPr>
            <p:ph type="title"/>
          </p:nvPr>
        </p:nvSpPr>
        <p:spPr>
          <a:xfrm>
            <a:off x="1366897" y="4752477"/>
            <a:ext cx="9817601" cy="1325563"/>
          </a:xfrm>
        </p:spPr>
        <p:txBody>
          <a:bodyPr>
            <a:normAutofit/>
          </a:bodyPr>
          <a:lstStyle/>
          <a:p>
            <a:pPr algn="r" rtl="1"/>
            <a:r>
              <a:rPr lang="ar-MA" b="1" dirty="0"/>
              <a:t>السؤال عن العنف والاستجابة له</a:t>
            </a:r>
            <a:endParaRPr lang="fr-FR" dirty="0"/>
          </a:p>
        </p:txBody>
      </p:sp>
    </p:spTree>
    <p:extLst>
      <p:ext uri="{BB962C8B-B14F-4D97-AF65-F5344CB8AC3E}">
        <p14:creationId xmlns:p14="http://schemas.microsoft.com/office/powerpoint/2010/main" val="2397015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D8D8-3E37-4036-9F76-8FABA69FC22F}"/>
              </a:ext>
            </a:extLst>
          </p:cNvPr>
          <p:cNvSpPr>
            <a:spLocks noGrp="1"/>
          </p:cNvSpPr>
          <p:nvPr>
            <p:ph type="title"/>
          </p:nvPr>
        </p:nvSpPr>
        <p:spPr>
          <a:xfrm>
            <a:off x="303904" y="876361"/>
            <a:ext cx="10515600" cy="800039"/>
          </a:xfrm>
        </p:spPr>
        <p:txBody>
          <a:bodyPr/>
          <a:lstStyle/>
          <a:p>
            <a:pPr algn="r" rtl="1"/>
            <a:r>
              <a:rPr lang="ar-MA" dirty="0"/>
              <a:t>هدف الجلسة</a:t>
            </a:r>
            <a:endParaRPr lang="fr-FR" dirty="0"/>
          </a:p>
        </p:txBody>
      </p:sp>
      <p:sp>
        <p:nvSpPr>
          <p:cNvPr id="3" name="Content Placeholder 2">
            <a:extLst>
              <a:ext uri="{FF2B5EF4-FFF2-40B4-BE49-F238E27FC236}">
                <a16:creationId xmlns:a16="http://schemas.microsoft.com/office/drawing/2014/main" id="{C546C3D0-17D4-450A-A255-0C263BB82163}"/>
              </a:ext>
            </a:extLst>
          </p:cNvPr>
          <p:cNvSpPr>
            <a:spLocks noGrp="1"/>
          </p:cNvSpPr>
          <p:nvPr>
            <p:ph idx="1"/>
          </p:nvPr>
        </p:nvSpPr>
        <p:spPr>
          <a:xfrm>
            <a:off x="2164080" y="2276810"/>
            <a:ext cx="8655424" cy="4932746"/>
          </a:xfrm>
        </p:spPr>
        <p:txBody>
          <a:bodyPr/>
          <a:lstStyle/>
          <a:p>
            <a:pPr lvl="0" algn="r" rtl="1"/>
            <a:r>
              <a:rPr lang="ar-MA" dirty="0"/>
              <a:t>إظهار المهارات العملية للسؤال عن العنف والاستجابة له أخلاقياً (</a:t>
            </a:r>
            <a:r>
              <a:rPr lang="en-US" dirty="0"/>
              <a:t>LIVES</a:t>
            </a:r>
            <a:r>
              <a:rPr lang="ar-MA" dirty="0"/>
              <a:t>).</a:t>
            </a:r>
            <a:endParaRPr lang="fr-FR" dirty="0"/>
          </a:p>
          <a:p>
            <a:endParaRPr lang="en-US" dirty="0"/>
          </a:p>
        </p:txBody>
      </p:sp>
    </p:spTree>
    <p:extLst>
      <p:ext uri="{BB962C8B-B14F-4D97-AF65-F5344CB8AC3E}">
        <p14:creationId xmlns:p14="http://schemas.microsoft.com/office/powerpoint/2010/main" val="4219435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61774"/>
            <a:ext cx="9203575" cy="800039"/>
          </a:xfrm>
        </p:spPr>
        <p:txBody>
          <a:bodyPr>
            <a:normAutofit/>
          </a:bodyPr>
          <a:lstStyle/>
          <a:p>
            <a:pPr algn="r" rtl="1"/>
            <a:r>
              <a:rPr lang="ar-MA" dirty="0"/>
              <a:t>خطوات السؤال عن عنف الشريك الحميم والاستجابة له</a:t>
            </a:r>
            <a:endParaRPr lang="fr-FR" dirty="0"/>
          </a:p>
        </p:txBody>
      </p:sp>
      <p:sp>
        <p:nvSpPr>
          <p:cNvPr id="3" name="Text Placeholder 2"/>
          <p:cNvSpPr>
            <a:spLocks noGrp="1"/>
          </p:cNvSpPr>
          <p:nvPr>
            <p:ph idx="1"/>
          </p:nvPr>
        </p:nvSpPr>
        <p:spPr>
          <a:xfrm>
            <a:off x="531152" y="1069075"/>
            <a:ext cx="11187023" cy="4932362"/>
          </a:xfrm>
        </p:spPr>
        <p:txBody>
          <a:bodyPr>
            <a:noAutofit/>
          </a:bodyPr>
          <a:lstStyle/>
          <a:p>
            <a:pPr lvl="0" algn="r" rtl="1"/>
            <a:r>
              <a:rPr lang="ar-MA" sz="2400" dirty="0"/>
              <a:t>تأكد من أن العميل لوحده (باستثناء في حال تواجد طفل أقل من عامين). *</a:t>
            </a:r>
            <a:endParaRPr lang="fr-FR" sz="2400" dirty="0"/>
          </a:p>
          <a:p>
            <a:pPr lvl="0" algn="r" rtl="1"/>
            <a:r>
              <a:rPr lang="ar-MA" sz="2400" dirty="0"/>
              <a:t>اشرح سبب استفسارك عن عنف الشريك الحميم (على سبيل المثال، أنت تهتم برفاهية العملاء، والعلاقة بين النتائج المتعلقة بفيروس نقص المناعة البشرية والعنف، والرغبة في إجراء اختبار المؤشر الآمن).</a:t>
            </a:r>
            <a:endParaRPr lang="fr-FR" sz="2400" dirty="0"/>
          </a:p>
          <a:p>
            <a:pPr lvl="0" algn="r" rtl="1"/>
            <a:r>
              <a:rPr lang="ar-MA" sz="2400" dirty="0"/>
              <a:t>اطرح أسئلة محددة، في اختبار المؤشر، حول كل شريك مسمى.</a:t>
            </a:r>
            <a:endParaRPr lang="fr-FR" sz="2400" dirty="0"/>
          </a:p>
          <a:p>
            <a:pPr lvl="0" algn="r" rtl="1"/>
            <a:r>
              <a:rPr lang="ar-MA" sz="2400" dirty="0"/>
              <a:t>إذا تم الإفصاح عن العنف، فقم بتوفير دعم الخط الأول (</a:t>
            </a:r>
            <a:r>
              <a:rPr lang="en-US" sz="2400" dirty="0"/>
              <a:t>LIVES</a:t>
            </a:r>
            <a:r>
              <a:rPr lang="ar-MA" sz="2400" dirty="0"/>
              <a:t>):</a:t>
            </a:r>
            <a:endParaRPr lang="fr-FR" sz="2400" dirty="0"/>
          </a:p>
          <a:p>
            <a:pPr lvl="1" algn="r" rtl="1"/>
            <a:r>
              <a:rPr lang="ar-MA" sz="2000" dirty="0"/>
              <a:t>كخطوة أخيرة بشأن </a:t>
            </a:r>
            <a:r>
              <a:rPr lang="en-US" sz="2000" dirty="0"/>
              <a:t>LIVES</a:t>
            </a:r>
            <a:r>
              <a:rPr lang="ar-MA" sz="2000" dirty="0"/>
              <a:t>، قم </a:t>
            </a:r>
            <a:r>
              <a:rPr lang="ar-LB" sz="2000" dirty="0"/>
              <a:t>ب</a:t>
            </a:r>
            <a:r>
              <a:rPr lang="ar-MA" sz="2000" dirty="0"/>
              <a:t>دعم العميل للتواصل مع خدمات الاستجابة الإضافية للعنف القائم على النوع الاجتماعي.</a:t>
            </a:r>
            <a:endParaRPr lang="fr-FR" sz="2000" dirty="0"/>
          </a:p>
          <a:p>
            <a:pPr lvl="0" algn="r" rtl="1"/>
            <a:r>
              <a:rPr lang="ar-MA" sz="2400" dirty="0"/>
              <a:t>قم بالاطلاع على المحتوى الأصلي المتعلق بفيروس نقص المناعة البشرية وصمم ما تعلمته.</a:t>
            </a:r>
            <a:endParaRPr lang="fr-FR" sz="2400" dirty="0"/>
          </a:p>
          <a:p>
            <a:pPr lvl="1" algn="r" rtl="1"/>
            <a:r>
              <a:rPr lang="ar-MA" sz="2000" dirty="0"/>
              <a:t>على سبيل المثال، ناقش كيف أن شخصا يختبر العنف سيتمكن من أخذ العلاج الوقائي لما قبل التعرض ومضادات الفيروسات القهقرية بأمان.</a:t>
            </a:r>
            <a:r>
              <a:rPr lang="ar-MA" dirty="0"/>
              <a:t> </a:t>
            </a:r>
            <a:endParaRPr lang="fr-FR" dirty="0"/>
          </a:p>
        </p:txBody>
      </p:sp>
      <p:sp>
        <p:nvSpPr>
          <p:cNvPr id="5" name="TextBox 4">
            <a:extLst>
              <a:ext uri="{FF2B5EF4-FFF2-40B4-BE49-F238E27FC236}">
                <a16:creationId xmlns:a16="http://schemas.microsoft.com/office/drawing/2014/main" id="{6C66B46D-9930-43C8-B10D-90272EDD969E}"/>
              </a:ext>
            </a:extLst>
          </p:cNvPr>
          <p:cNvSpPr txBox="1"/>
          <p:nvPr/>
        </p:nvSpPr>
        <p:spPr>
          <a:xfrm>
            <a:off x="0" y="5834452"/>
            <a:ext cx="11849100" cy="861774"/>
          </a:xfrm>
          <a:prstGeom prst="rect">
            <a:avLst/>
          </a:prstGeom>
          <a:noFill/>
        </p:spPr>
        <p:txBody>
          <a:bodyPr wrap="square" rtlCol="0">
            <a:spAutoFit/>
          </a:bodyPr>
          <a:lstStyle/>
          <a:p>
            <a:pPr marL="120650" indent="-120650" algn="r"/>
            <a:r>
              <a:rPr lang="ar-MA" dirty="0"/>
              <a:t>* </a:t>
            </a:r>
            <a:r>
              <a:rPr lang="ar-MA" b="1" dirty="0"/>
              <a:t>هذا ينطبق على سؤال شخص ما عن العنف عندما يأتي لخدمات أخرى. إذا كان العميل قد كشف بالفعل عن عنف لأحد الأقران أو شخص آخر رافق العميل إلى المرفق من أجل الحصول على المساعدة، فيمكن منح العميل خيار السماح لهذا الشخص بالبقاء.</a:t>
            </a:r>
            <a:endParaRPr lang="fr-FR" dirty="0"/>
          </a:p>
          <a:p>
            <a:pPr marL="120650" indent="-120650" algn="r"/>
            <a:endParaRPr lang="en-US" sz="1400" dirty="0"/>
          </a:p>
        </p:txBody>
      </p:sp>
    </p:spTree>
    <p:extLst>
      <p:ext uri="{BB962C8B-B14F-4D97-AF65-F5344CB8AC3E}">
        <p14:creationId xmlns:p14="http://schemas.microsoft.com/office/powerpoint/2010/main" val="4016023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5CB66FE6-F0FB-46C4-B87A-F5F02BA85B3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26999" y="5726367"/>
            <a:ext cx="1744155" cy="980964"/>
          </a:xfrm>
          <a:prstGeom prst="rect">
            <a:avLst/>
          </a:prstGeom>
        </p:spPr>
      </p:pic>
      <p:sp>
        <p:nvSpPr>
          <p:cNvPr id="7" name="TextBox 6">
            <a:extLst>
              <a:ext uri="{FF2B5EF4-FFF2-40B4-BE49-F238E27FC236}">
                <a16:creationId xmlns:a16="http://schemas.microsoft.com/office/drawing/2014/main" id="{F608905C-1283-4C95-B4B9-F2389E5A0AFB}"/>
              </a:ext>
            </a:extLst>
          </p:cNvPr>
          <p:cNvSpPr txBox="1"/>
          <p:nvPr/>
        </p:nvSpPr>
        <p:spPr>
          <a:xfrm>
            <a:off x="55805" y="5438719"/>
            <a:ext cx="1104900" cy="276999"/>
          </a:xfrm>
          <a:prstGeom prst="rect">
            <a:avLst/>
          </a:prstGeom>
          <a:noFill/>
        </p:spPr>
        <p:txBody>
          <a:bodyPr wrap="square" rtlCol="0">
            <a:spAutoFit/>
          </a:bodyPr>
          <a:lstStyle/>
          <a:p>
            <a:r>
              <a:rPr lang="en-US" sz="1200" dirty="0"/>
              <a:t>Taken from</a:t>
            </a:r>
          </a:p>
        </p:txBody>
      </p:sp>
      <p:sp>
        <p:nvSpPr>
          <p:cNvPr id="5" name="Arrow: Right 4">
            <a:extLst>
              <a:ext uri="{FF2B5EF4-FFF2-40B4-BE49-F238E27FC236}">
                <a16:creationId xmlns:a16="http://schemas.microsoft.com/office/drawing/2014/main" id="{5BBA3498-51C9-4446-8C57-A6328A0C00FF}"/>
              </a:ext>
            </a:extLst>
          </p:cNvPr>
          <p:cNvSpPr/>
          <p:nvPr/>
        </p:nvSpPr>
        <p:spPr>
          <a:xfrm>
            <a:off x="124982" y="252481"/>
            <a:ext cx="729263" cy="52957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1400" b="1" dirty="0">
                <a:solidFill>
                  <a:schemeClr val="bg1"/>
                </a:solidFill>
              </a:rPr>
              <a:t>بداية</a:t>
            </a:r>
            <a:endParaRPr lang="en-US" sz="1400" b="1" dirty="0">
              <a:solidFill>
                <a:schemeClr val="bg1"/>
              </a:solidFill>
            </a:endParaRPr>
          </a:p>
        </p:txBody>
      </p:sp>
      <p:sp>
        <p:nvSpPr>
          <p:cNvPr id="8" name="Rounded Rectangle 4"/>
          <p:cNvSpPr/>
          <p:nvPr/>
        </p:nvSpPr>
        <p:spPr>
          <a:xfrm>
            <a:off x="194552" y="1286480"/>
            <a:ext cx="1964987" cy="1303506"/>
          </a:xfrm>
          <a:prstGeom prst="round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SA" b="1" dirty="0"/>
              <a:t>يتم تقديم وقبول خدمات إخطار الشركاء</a:t>
            </a:r>
            <a:endParaRPr lang="fr-FR" sz="1600" dirty="0"/>
          </a:p>
        </p:txBody>
      </p:sp>
      <p:sp>
        <p:nvSpPr>
          <p:cNvPr id="10" name="Rounded Rectangle 5"/>
          <p:cNvSpPr/>
          <p:nvPr/>
        </p:nvSpPr>
        <p:spPr>
          <a:xfrm>
            <a:off x="1008209" y="301549"/>
            <a:ext cx="2885532" cy="595008"/>
          </a:xfrm>
          <a:prstGeom prst="round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SA" b="1" dirty="0"/>
              <a:t>تحليل العميل إيجابي لفيروس نقص المناعة البشرية</a:t>
            </a:r>
            <a:endParaRPr lang="en-US" dirty="0"/>
          </a:p>
        </p:txBody>
      </p:sp>
      <p:sp>
        <p:nvSpPr>
          <p:cNvPr id="11" name="Rounded Rectangle 6"/>
          <p:cNvSpPr/>
          <p:nvPr/>
        </p:nvSpPr>
        <p:spPr>
          <a:xfrm>
            <a:off x="2401761" y="1191637"/>
            <a:ext cx="2840476" cy="1702493"/>
          </a:xfrm>
          <a:prstGeom prst="round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SA" b="1" dirty="0"/>
              <a:t>يقوم مقدم الرعاية الصحية بإجراء تقييم المخاطر المرتبطة بعنف الشريك الحميم من خلال طرح سلسلة من الأسئلة القياسية حول عنف الشريك الحميم لكل شريك محدد</a:t>
            </a:r>
            <a:endParaRPr lang="fr-FR" sz="1600" dirty="0"/>
          </a:p>
        </p:txBody>
      </p:sp>
      <p:sp>
        <p:nvSpPr>
          <p:cNvPr id="12" name="Oval 8"/>
          <p:cNvSpPr/>
          <p:nvPr/>
        </p:nvSpPr>
        <p:spPr>
          <a:xfrm>
            <a:off x="5569082" y="556905"/>
            <a:ext cx="2315182" cy="88521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ar-SA" b="1" u="sng" dirty="0"/>
              <a:t>لم يتم</a:t>
            </a:r>
            <a:r>
              <a:rPr lang="ar-SA" b="1" dirty="0"/>
              <a:t> الكشف عن العنف أو الاشتباه به</a:t>
            </a:r>
            <a:endParaRPr lang="fr-FR" sz="1600" dirty="0"/>
          </a:p>
        </p:txBody>
      </p:sp>
      <p:sp>
        <p:nvSpPr>
          <p:cNvPr id="13" name="Oval 10"/>
          <p:cNvSpPr/>
          <p:nvPr/>
        </p:nvSpPr>
        <p:spPr>
          <a:xfrm>
            <a:off x="5758771" y="1877434"/>
            <a:ext cx="1935805" cy="87548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ar-SA" b="1" dirty="0"/>
              <a:t>تم الكشف عن العنف أو الاشتباه به</a:t>
            </a:r>
            <a:endParaRPr lang="fr-FR" sz="1600" dirty="0"/>
          </a:p>
        </p:txBody>
      </p:sp>
      <p:sp>
        <p:nvSpPr>
          <p:cNvPr id="14" name="Rounded Rectangle 11"/>
          <p:cNvSpPr/>
          <p:nvPr/>
        </p:nvSpPr>
        <p:spPr>
          <a:xfrm>
            <a:off x="8128919" y="301549"/>
            <a:ext cx="2244343" cy="972767"/>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SA" b="1" dirty="0"/>
              <a:t>واصل إخطار الشريك</a:t>
            </a:r>
            <a:endParaRPr lang="fr-FR" dirty="0"/>
          </a:p>
        </p:txBody>
      </p:sp>
      <p:sp>
        <p:nvSpPr>
          <p:cNvPr id="15" name="Rounded Rectangle 13"/>
          <p:cNvSpPr/>
          <p:nvPr/>
        </p:nvSpPr>
        <p:spPr>
          <a:xfrm>
            <a:off x="8222795" y="1371595"/>
            <a:ext cx="2150467" cy="1887166"/>
          </a:xfrm>
          <a:prstGeom prst="round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r" rtl="1"/>
            <a:r>
              <a:rPr lang="ar-SA" b="1" dirty="0">
                <a:solidFill>
                  <a:schemeClr val="tx1"/>
                </a:solidFill>
              </a:rPr>
              <a:t>عرض المساعدة في حالات الطوارئ (</a:t>
            </a:r>
            <a:r>
              <a:rPr lang="fr-FR" b="1" dirty="0">
                <a:solidFill>
                  <a:schemeClr val="tx1"/>
                </a:solidFill>
              </a:rPr>
              <a:t>LIVES</a:t>
            </a:r>
            <a:r>
              <a:rPr lang="ar-SA" b="1" dirty="0">
                <a:solidFill>
                  <a:schemeClr val="tx1"/>
                </a:solidFill>
              </a:rPr>
              <a:t>):</a:t>
            </a:r>
            <a:endParaRPr lang="fr-FR" dirty="0">
              <a:solidFill>
                <a:schemeClr val="tx1"/>
              </a:solidFill>
            </a:endParaRPr>
          </a:p>
          <a:p>
            <a:pPr algn="r" rtl="1"/>
            <a:r>
              <a:rPr lang="ar-SA" b="1" dirty="0">
                <a:solidFill>
                  <a:schemeClr val="tx1"/>
                </a:solidFill>
              </a:rPr>
              <a:t>الإنصات</a:t>
            </a:r>
            <a:endParaRPr lang="fr-FR" dirty="0">
              <a:solidFill>
                <a:schemeClr val="tx1"/>
              </a:solidFill>
            </a:endParaRPr>
          </a:p>
          <a:p>
            <a:pPr algn="r" rtl="1"/>
            <a:r>
              <a:rPr lang="ar-SA" b="1" dirty="0">
                <a:solidFill>
                  <a:schemeClr val="tx1"/>
                </a:solidFill>
              </a:rPr>
              <a:t>الاستعلام</a:t>
            </a:r>
            <a:endParaRPr lang="fr-FR" dirty="0">
              <a:solidFill>
                <a:schemeClr val="tx1"/>
              </a:solidFill>
            </a:endParaRPr>
          </a:p>
          <a:p>
            <a:pPr algn="r" rtl="1"/>
            <a:r>
              <a:rPr lang="ar-SA" b="1" dirty="0">
                <a:solidFill>
                  <a:schemeClr val="tx1"/>
                </a:solidFill>
              </a:rPr>
              <a:t>تعزيز السلامة</a:t>
            </a:r>
            <a:endParaRPr lang="fr-FR" dirty="0">
              <a:solidFill>
                <a:schemeClr val="tx1"/>
              </a:solidFill>
            </a:endParaRPr>
          </a:p>
          <a:p>
            <a:pPr algn="r" rtl="1"/>
            <a:r>
              <a:rPr lang="ar-SA" b="1" dirty="0">
                <a:solidFill>
                  <a:schemeClr val="tx1"/>
                </a:solidFill>
              </a:rPr>
              <a:t>الدعم</a:t>
            </a:r>
            <a:endParaRPr lang="fr-FR" dirty="0">
              <a:solidFill>
                <a:schemeClr val="tx1"/>
              </a:solidFill>
            </a:endParaRPr>
          </a:p>
        </p:txBody>
      </p:sp>
      <p:sp>
        <p:nvSpPr>
          <p:cNvPr id="16" name="Rounded Rectangle 14"/>
          <p:cNvSpPr/>
          <p:nvPr/>
        </p:nvSpPr>
        <p:spPr>
          <a:xfrm>
            <a:off x="4770601" y="3788922"/>
            <a:ext cx="3852152" cy="1157590"/>
          </a:xfrm>
          <a:prstGeom prst="round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ar-SA" b="1" dirty="0">
                <a:solidFill>
                  <a:schemeClr val="tx1"/>
                </a:solidFill>
              </a:rPr>
              <a:t>يوصي مقدم الرعاية الصحية بعدم إبلاغ الشريك</a:t>
            </a:r>
            <a:endParaRPr lang="fr-FR" sz="1600" b="1" dirty="0">
              <a:solidFill>
                <a:schemeClr val="tx1"/>
              </a:solidFill>
            </a:endParaRPr>
          </a:p>
        </p:txBody>
      </p:sp>
      <p:sp>
        <p:nvSpPr>
          <p:cNvPr id="17" name="Oval 15"/>
          <p:cNvSpPr/>
          <p:nvPr/>
        </p:nvSpPr>
        <p:spPr>
          <a:xfrm>
            <a:off x="4788438" y="5077327"/>
            <a:ext cx="992222" cy="5447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ar-LB" b="1" dirty="0"/>
              <a:t>نعم</a:t>
            </a:r>
            <a:endParaRPr lang="en-US" b="1" dirty="0"/>
          </a:p>
        </p:txBody>
      </p:sp>
      <p:sp>
        <p:nvSpPr>
          <p:cNvPr id="18" name="Oval 16"/>
          <p:cNvSpPr/>
          <p:nvPr/>
        </p:nvSpPr>
        <p:spPr>
          <a:xfrm>
            <a:off x="7436792" y="5092436"/>
            <a:ext cx="894945" cy="6323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ar-LB" b="1" dirty="0"/>
              <a:t>لا</a:t>
            </a:r>
            <a:endParaRPr lang="en-US" b="1" dirty="0"/>
          </a:p>
        </p:txBody>
      </p:sp>
      <p:sp>
        <p:nvSpPr>
          <p:cNvPr id="19" name="Rounded Rectangle 17"/>
          <p:cNvSpPr/>
          <p:nvPr/>
        </p:nvSpPr>
        <p:spPr>
          <a:xfrm>
            <a:off x="9465005" y="3812979"/>
            <a:ext cx="2684833" cy="1507780"/>
          </a:xfrm>
          <a:prstGeom prst="round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r" rtl="1"/>
            <a:r>
              <a:rPr lang="ar-SA" b="1" dirty="0">
                <a:solidFill>
                  <a:schemeClr val="tx1"/>
                </a:solidFill>
              </a:rPr>
              <a:t>هل سيكون الشخص في أمان إذا طلب إشعار الشريك ؟</a:t>
            </a:r>
            <a:endParaRPr lang="fr-FR" dirty="0">
              <a:solidFill>
                <a:schemeClr val="tx1"/>
              </a:solidFill>
            </a:endParaRPr>
          </a:p>
        </p:txBody>
      </p:sp>
      <p:sp>
        <p:nvSpPr>
          <p:cNvPr id="20" name="Rounded Rectangle 18"/>
          <p:cNvSpPr/>
          <p:nvPr/>
        </p:nvSpPr>
        <p:spPr>
          <a:xfrm>
            <a:off x="3438724" y="5841302"/>
            <a:ext cx="3346315" cy="875483"/>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ar-SA" b="1" dirty="0"/>
              <a:t>واصل إخطار الشركاء. مع الوضع في الاعتبار الأساليب التي لا تتطلب الإفصاح</a:t>
            </a:r>
            <a:endParaRPr lang="fr-FR" sz="1600" dirty="0"/>
          </a:p>
        </p:txBody>
      </p:sp>
      <p:sp>
        <p:nvSpPr>
          <p:cNvPr id="21" name="Rounded Rectangle 19"/>
          <p:cNvSpPr/>
          <p:nvPr/>
        </p:nvSpPr>
        <p:spPr>
          <a:xfrm>
            <a:off x="6969864" y="5962257"/>
            <a:ext cx="2723745" cy="719837"/>
          </a:xfrm>
          <a:prstGeom prst="roundRect">
            <a:avLst/>
          </a:prstGeom>
          <a:solidFill>
            <a:srgbClr val="FF0000"/>
          </a:solidFill>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ar-SA" b="1" dirty="0"/>
              <a:t>عدم مواصلة إخطار الشركاء</a:t>
            </a:r>
            <a:endParaRPr lang="fr-FR" sz="1600" dirty="0"/>
          </a:p>
        </p:txBody>
      </p:sp>
      <p:sp>
        <p:nvSpPr>
          <p:cNvPr id="22" name="TextBox 20"/>
          <p:cNvSpPr txBox="1"/>
          <p:nvPr/>
        </p:nvSpPr>
        <p:spPr>
          <a:xfrm>
            <a:off x="614351" y="3623985"/>
            <a:ext cx="2355273" cy="1200329"/>
          </a:xfrm>
          <a:prstGeom prst="rect">
            <a:avLst/>
          </a:prstGeom>
          <a:noFill/>
          <a:ln>
            <a:noFill/>
          </a:ln>
        </p:spPr>
        <p:txBody>
          <a:bodyPr wrap="square" rtlCol="0">
            <a:spAutoFit/>
          </a:bodyPr>
          <a:lstStyle/>
          <a:p>
            <a:pPr algn="r"/>
            <a:r>
              <a:rPr lang="ar-SA" b="1" dirty="0"/>
              <a:t>الخطوات الرئيسية لتقييم المخاطر المرتبطة بعنف الشريك الحميم والاستجابة لها</a:t>
            </a:r>
            <a:endParaRPr lang="fr-FR" sz="3200" dirty="0">
              <a:latin typeface="Times New Roman" panose="02020603050405020304" pitchFamily="18" charset="0"/>
              <a:cs typeface="Times New Roman" panose="02020603050405020304" pitchFamily="18" charset="0"/>
            </a:endParaRPr>
          </a:p>
        </p:txBody>
      </p:sp>
      <p:cxnSp>
        <p:nvCxnSpPr>
          <p:cNvPr id="23" name="Straight Arrow Connector 23"/>
          <p:cNvCxnSpPr/>
          <p:nvPr/>
        </p:nvCxnSpPr>
        <p:spPr>
          <a:xfrm>
            <a:off x="1177045" y="744159"/>
            <a:ext cx="0" cy="4474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6"/>
          <p:cNvCxnSpPr/>
          <p:nvPr/>
        </p:nvCxnSpPr>
        <p:spPr>
          <a:xfrm>
            <a:off x="2159539" y="1877434"/>
            <a:ext cx="24222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30"/>
          <p:cNvCxnSpPr/>
          <p:nvPr/>
        </p:nvCxnSpPr>
        <p:spPr>
          <a:xfrm>
            <a:off x="5241257" y="1937013"/>
            <a:ext cx="517514" cy="2906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31"/>
          <p:cNvCxnSpPr/>
          <p:nvPr/>
        </p:nvCxnSpPr>
        <p:spPr>
          <a:xfrm flipV="1">
            <a:off x="5242237" y="1200547"/>
            <a:ext cx="460757" cy="3834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37"/>
          <p:cNvCxnSpPr/>
          <p:nvPr/>
        </p:nvCxnSpPr>
        <p:spPr>
          <a:xfrm>
            <a:off x="7843366" y="4824314"/>
            <a:ext cx="13632" cy="3917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38"/>
          <p:cNvCxnSpPr/>
          <p:nvPr/>
        </p:nvCxnSpPr>
        <p:spPr>
          <a:xfrm flipH="1">
            <a:off x="5284549" y="4829524"/>
            <a:ext cx="11563" cy="3865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39"/>
          <p:cNvCxnSpPr/>
          <p:nvPr/>
        </p:nvCxnSpPr>
        <p:spPr>
          <a:xfrm>
            <a:off x="9865895" y="3280131"/>
            <a:ext cx="683167" cy="5087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40"/>
          <p:cNvCxnSpPr/>
          <p:nvPr/>
        </p:nvCxnSpPr>
        <p:spPr>
          <a:xfrm flipH="1">
            <a:off x="8046365" y="3261696"/>
            <a:ext cx="867385" cy="4474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41"/>
          <p:cNvCxnSpPr/>
          <p:nvPr/>
        </p:nvCxnSpPr>
        <p:spPr>
          <a:xfrm flipV="1">
            <a:off x="7694576" y="2160752"/>
            <a:ext cx="521732" cy="668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42"/>
          <p:cNvCxnSpPr/>
          <p:nvPr/>
        </p:nvCxnSpPr>
        <p:spPr>
          <a:xfrm flipV="1">
            <a:off x="10393904" y="749409"/>
            <a:ext cx="310316" cy="97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43"/>
          <p:cNvCxnSpPr/>
          <p:nvPr/>
        </p:nvCxnSpPr>
        <p:spPr>
          <a:xfrm>
            <a:off x="7884264" y="896559"/>
            <a:ext cx="24465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56"/>
          <p:cNvCxnSpPr/>
          <p:nvPr/>
        </p:nvCxnSpPr>
        <p:spPr>
          <a:xfrm>
            <a:off x="7884264" y="5514778"/>
            <a:ext cx="0" cy="4474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57"/>
          <p:cNvCxnSpPr/>
          <p:nvPr/>
        </p:nvCxnSpPr>
        <p:spPr>
          <a:xfrm flipH="1">
            <a:off x="5241257" y="5573950"/>
            <a:ext cx="3241" cy="2431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Rounded Rectangle 12"/>
          <p:cNvSpPr/>
          <p:nvPr/>
        </p:nvSpPr>
        <p:spPr>
          <a:xfrm>
            <a:off x="10717711" y="170135"/>
            <a:ext cx="1453789" cy="2057491"/>
          </a:xfrm>
          <a:prstGeom prst="roundRect">
            <a:avLst/>
          </a:prstGeom>
          <a:solidFill>
            <a:srgbClr val="7030A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ar-SA" b="1" dirty="0">
                <a:solidFill>
                  <a:schemeClr val="bg1"/>
                </a:solidFill>
              </a:rPr>
              <a:t>المتابعة مع العميل بشأن أي أحداث سلبية بعد اختبار فحص الشريك</a:t>
            </a:r>
            <a:endParaRPr lang="fr-FR" dirty="0">
              <a:solidFill>
                <a:schemeClr val="bg1"/>
              </a:solidFill>
            </a:endParaRPr>
          </a:p>
          <a:p>
            <a:pPr algn="ctr"/>
            <a:endParaRPr lang="fr-FR" sz="1600" dirty="0"/>
          </a:p>
        </p:txBody>
      </p:sp>
    </p:spTree>
    <p:extLst>
      <p:ext uri="{BB962C8B-B14F-4D97-AF65-F5344CB8AC3E}">
        <p14:creationId xmlns:p14="http://schemas.microsoft.com/office/powerpoint/2010/main" val="2905329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128C-DFBA-4019-9D4F-B0670CE383C5}"/>
              </a:ext>
            </a:extLst>
          </p:cNvPr>
          <p:cNvSpPr>
            <a:spLocks noGrp="1"/>
          </p:cNvSpPr>
          <p:nvPr>
            <p:ph type="title"/>
          </p:nvPr>
        </p:nvSpPr>
        <p:spPr>
          <a:xfrm>
            <a:off x="3017520" y="390374"/>
            <a:ext cx="8543925" cy="800039"/>
          </a:xfrm>
        </p:spPr>
        <p:txBody>
          <a:bodyPr/>
          <a:lstStyle/>
          <a:p>
            <a:pPr algn="r" rtl="1"/>
            <a:r>
              <a:rPr lang="ar-MA" dirty="0"/>
              <a:t>تقديم الموضوع</a:t>
            </a:r>
            <a:endParaRPr lang="fr-FR" dirty="0"/>
          </a:p>
        </p:txBody>
      </p:sp>
      <p:sp>
        <p:nvSpPr>
          <p:cNvPr id="3" name="Text Placeholder 2">
            <a:extLst>
              <a:ext uri="{FF2B5EF4-FFF2-40B4-BE49-F238E27FC236}">
                <a16:creationId xmlns:a16="http://schemas.microsoft.com/office/drawing/2014/main" id="{43C52D4E-3350-446C-9A7D-7190FECEF0FB}"/>
              </a:ext>
            </a:extLst>
          </p:cNvPr>
          <p:cNvSpPr>
            <a:spLocks noGrp="1"/>
          </p:cNvSpPr>
          <p:nvPr>
            <p:ph idx="1"/>
          </p:nvPr>
        </p:nvSpPr>
        <p:spPr>
          <a:xfrm>
            <a:off x="838200" y="1499553"/>
            <a:ext cx="10723245" cy="4932362"/>
          </a:xfrm>
        </p:spPr>
        <p:txBody>
          <a:bodyPr>
            <a:normAutofit/>
          </a:bodyPr>
          <a:lstStyle/>
          <a:p>
            <a:pPr marL="0" indent="0" algn="r" rtl="1">
              <a:buNone/>
            </a:pPr>
            <a:r>
              <a:rPr lang="ar-MA" dirty="0"/>
              <a:t>"يعاني الكثير من الأشخاص من مشاكل مع أزواجهم أو شركائهم. قد يشمل هذا العنف. ويمكن أن يؤثر العنف من الشريك سلبًا على صحتك ولأنني أهتم بصحتك ورفاهيتك، أود أن أطرح عليك الأسئلة التالية قبل أن نتحدث عن إخطار الشريك. أريدك أن تعرف أنني </a:t>
            </a:r>
            <a:r>
              <a:rPr lang="ar-LB" dirty="0"/>
              <a:t>سيبقى </a:t>
            </a:r>
            <a:r>
              <a:rPr lang="ar-MA" dirty="0"/>
              <a:t>أي شيء تخبرني به بيننا، ما لم تسمح لي بمشاركته ".</a:t>
            </a:r>
            <a:endParaRPr lang="fr-FR" dirty="0"/>
          </a:p>
          <a:p>
            <a:pPr marL="0" indent="0" algn="r" rtl="1">
              <a:buNone/>
            </a:pPr>
            <a:endParaRPr lang="fr-FR" dirty="0"/>
          </a:p>
          <a:p>
            <a:pPr marL="0" indent="0" algn="r" rtl="1">
              <a:buNone/>
            </a:pPr>
            <a:r>
              <a:rPr lang="ar-MA" dirty="0"/>
              <a:t>ولأن سلامتك مهمة بالنسبة إلي، أود أن أطرح عليك الأسئلة التالية:</a:t>
            </a:r>
            <a:endParaRPr lang="fr-FR" dirty="0"/>
          </a:p>
          <a:p>
            <a:pPr lvl="0" algn="r" rtl="1"/>
            <a:r>
              <a:rPr lang="ar-MA" dirty="0"/>
              <a:t>هل سبق أن ضربك [الشريك] أو ركلك أو صفعك؟</a:t>
            </a:r>
            <a:endParaRPr lang="fr-FR" dirty="0"/>
          </a:p>
          <a:p>
            <a:pPr lvl="0" algn="r" rtl="1"/>
            <a:r>
              <a:rPr lang="ar-MA" dirty="0"/>
              <a:t>هل سبق أن هدد [الشريك] بإيذائك أو قام بإهانتك أو تحكم في تحركاتك؟</a:t>
            </a:r>
            <a:endParaRPr lang="fr-FR" dirty="0"/>
          </a:p>
          <a:p>
            <a:pPr lvl="0" algn="r" rtl="1"/>
            <a:r>
              <a:rPr lang="ar-MA" dirty="0"/>
              <a:t>هل أجبرك [الشريك] على فعل أي شيء جنسي جعلك تشعر بعدم الارتياح؟</a:t>
            </a:r>
            <a:endParaRPr lang="fr-FR" dirty="0"/>
          </a:p>
          <a:p>
            <a:pPr marL="0" indent="0" algn="r">
              <a:buNone/>
            </a:pPr>
            <a:endParaRPr lang="fr-FR" dirty="0"/>
          </a:p>
        </p:txBody>
      </p:sp>
    </p:spTree>
    <p:extLst>
      <p:ext uri="{BB962C8B-B14F-4D97-AF65-F5344CB8AC3E}">
        <p14:creationId xmlns:p14="http://schemas.microsoft.com/office/powerpoint/2010/main" val="219776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1AB-A460-4597-A765-C648D1393FC7}"/>
              </a:ext>
            </a:extLst>
          </p:cNvPr>
          <p:cNvSpPr>
            <a:spLocks noGrp="1"/>
          </p:cNvSpPr>
          <p:nvPr>
            <p:ph type="title"/>
          </p:nvPr>
        </p:nvSpPr>
        <p:spPr>
          <a:xfrm>
            <a:off x="2735232" y="520810"/>
            <a:ext cx="8543925" cy="800039"/>
          </a:xfrm>
        </p:spPr>
        <p:txBody>
          <a:bodyPr>
            <a:normAutofit fontScale="90000"/>
          </a:bodyPr>
          <a:lstStyle/>
          <a:p>
            <a:pPr algn="r" rtl="1"/>
            <a:r>
              <a:rPr lang="ar-MA" dirty="0"/>
              <a:t>السؤال عن عنف الشريك الحميم بين أفراد الفئات الرئيسية</a:t>
            </a:r>
            <a:endParaRPr lang="fr-FR" dirty="0"/>
          </a:p>
        </p:txBody>
      </p:sp>
      <p:sp>
        <p:nvSpPr>
          <p:cNvPr id="5" name="Text Placeholder 4">
            <a:extLst>
              <a:ext uri="{FF2B5EF4-FFF2-40B4-BE49-F238E27FC236}">
                <a16:creationId xmlns:a16="http://schemas.microsoft.com/office/drawing/2014/main" id="{55F16646-DFC1-4B4C-8BE6-DF249E5DF7B6}"/>
              </a:ext>
            </a:extLst>
          </p:cNvPr>
          <p:cNvSpPr>
            <a:spLocks noGrp="1"/>
          </p:cNvSpPr>
          <p:nvPr>
            <p:ph idx="1"/>
          </p:nvPr>
        </p:nvSpPr>
        <p:spPr>
          <a:xfrm>
            <a:off x="838200" y="1636730"/>
            <a:ext cx="10440957" cy="4932746"/>
          </a:xfrm>
        </p:spPr>
        <p:txBody>
          <a:bodyPr/>
          <a:lstStyle/>
          <a:p>
            <a:pPr marL="0" indent="0" algn="r" rtl="1">
              <a:buNone/>
            </a:pPr>
            <a:r>
              <a:rPr lang="ar-MA" dirty="0"/>
              <a:t>ضع في اعتبارك الأسئلة المصممة للفئات الرئيسية، على سبيل المثال:</a:t>
            </a:r>
            <a:endParaRPr lang="ar-LB" dirty="0"/>
          </a:p>
          <a:p>
            <a:pPr marL="0" indent="0" algn="r" rtl="1">
              <a:buNone/>
            </a:pPr>
            <a:endParaRPr lang="fr-FR" dirty="0"/>
          </a:p>
          <a:p>
            <a:pPr lvl="0" algn="r" rtl="1"/>
            <a:r>
              <a:rPr lang="ar-MA" dirty="0"/>
              <a:t>هل قام شريكك بضربك أو هدد بإخبار عائلتك أو الآخرين عن ميولك الجنسي أو هويتك الجنسية أو مهنتك (العمل في مجال الجنس) أو استخدام المخدرات من أجل إيذائك؟</a:t>
            </a:r>
            <a:endParaRPr lang="fr-FR" dirty="0"/>
          </a:p>
          <a:p>
            <a:pPr lvl="0" algn="r" rtl="1"/>
            <a:r>
              <a:rPr lang="ar-MA" dirty="0"/>
              <a:t>هل حاول شريكك التحكم في عملية التحول (في حالة عملاء عابرين جنسيًا)؟</a:t>
            </a:r>
            <a:endParaRPr lang="fr-FR" dirty="0"/>
          </a:p>
          <a:p>
            <a:endParaRPr lang="en-US" dirty="0"/>
          </a:p>
        </p:txBody>
      </p:sp>
      <p:sp>
        <p:nvSpPr>
          <p:cNvPr id="6" name="Footer Placeholder 3">
            <a:extLst>
              <a:ext uri="{FF2B5EF4-FFF2-40B4-BE49-F238E27FC236}">
                <a16:creationId xmlns:a16="http://schemas.microsoft.com/office/drawing/2014/main" id="{493B10C7-A18A-470D-8FF9-F516F6EC840A}"/>
              </a:ext>
            </a:extLst>
          </p:cNvPr>
          <p:cNvSpPr txBox="1">
            <a:spLocks/>
          </p:cNvSpPr>
          <p:nvPr/>
        </p:nvSpPr>
        <p:spPr>
          <a:xfrm>
            <a:off x="1351041" y="5803430"/>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
        <p:nvSpPr>
          <p:cNvPr id="8" name="Footer Placeholder 3">
            <a:extLst>
              <a:ext uri="{FF2B5EF4-FFF2-40B4-BE49-F238E27FC236}">
                <a16:creationId xmlns:a16="http://schemas.microsoft.com/office/drawing/2014/main" id="{9CE492A5-9399-4F45-8602-4472058D2D31}"/>
              </a:ext>
            </a:extLst>
          </p:cNvPr>
          <p:cNvSpPr txBox="1">
            <a:spLocks/>
          </p:cNvSpPr>
          <p:nvPr/>
        </p:nvSpPr>
        <p:spPr>
          <a:xfrm>
            <a:off x="7751791" y="6202558"/>
            <a:ext cx="3527366" cy="134632"/>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768931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ACEF-2FA0-4C08-8694-8F61C645BF96}"/>
              </a:ext>
            </a:extLst>
          </p:cNvPr>
          <p:cNvSpPr>
            <a:spLocks noGrp="1"/>
          </p:cNvSpPr>
          <p:nvPr>
            <p:ph type="title"/>
          </p:nvPr>
        </p:nvSpPr>
        <p:spPr>
          <a:xfrm>
            <a:off x="4163728" y="633429"/>
            <a:ext cx="7523747" cy="800039"/>
          </a:xfrm>
        </p:spPr>
        <p:txBody>
          <a:bodyPr>
            <a:normAutofit fontScale="90000"/>
          </a:bodyPr>
          <a:lstStyle/>
          <a:p>
            <a:pPr algn="r" rtl="1"/>
            <a:r>
              <a:rPr lang="ar-MA" dirty="0"/>
              <a:t>إذا أجاب أحدهم "لا" لجميع الأسئلة المتعلقة بالعنف ...</a:t>
            </a:r>
            <a:endParaRPr lang="fr-FR" dirty="0"/>
          </a:p>
        </p:txBody>
      </p:sp>
      <p:sp>
        <p:nvSpPr>
          <p:cNvPr id="3" name="Text Placeholder 2">
            <a:extLst>
              <a:ext uri="{FF2B5EF4-FFF2-40B4-BE49-F238E27FC236}">
                <a16:creationId xmlns:a16="http://schemas.microsoft.com/office/drawing/2014/main" id="{24190D59-F532-42D2-B5EE-4CEC5DF8D337}"/>
              </a:ext>
            </a:extLst>
          </p:cNvPr>
          <p:cNvSpPr>
            <a:spLocks noGrp="1"/>
          </p:cNvSpPr>
          <p:nvPr>
            <p:ph idx="1"/>
          </p:nvPr>
        </p:nvSpPr>
        <p:spPr>
          <a:xfrm>
            <a:off x="2683843" y="1712930"/>
            <a:ext cx="9003632" cy="4932746"/>
          </a:xfrm>
        </p:spPr>
        <p:txBody>
          <a:bodyPr>
            <a:normAutofit/>
          </a:bodyPr>
          <a:lstStyle/>
          <a:p>
            <a:pPr lvl="0" algn="r" rtl="1"/>
            <a:r>
              <a:rPr lang="ar-MA" dirty="0"/>
              <a:t>حتى إذا كنت تشك في أن شخصًا ما يتعرض للعنف، فتقبل رده.</a:t>
            </a:r>
            <a:endParaRPr lang="fr-FR" dirty="0"/>
          </a:p>
          <a:p>
            <a:pPr lvl="0" algn="r" rtl="1"/>
            <a:r>
              <a:rPr lang="ar-MA" dirty="0"/>
              <a:t>أعلمهم أنك هنا من أجلهم إذا ما تذكروا أي حوادث أو أي شيء يحدث في المستقبل.</a:t>
            </a:r>
            <a:endParaRPr lang="fr-FR" dirty="0"/>
          </a:p>
          <a:p>
            <a:pPr lvl="0" algn="r" rtl="1"/>
            <a:r>
              <a:rPr lang="ar-MA" dirty="0"/>
              <a:t>قم بإخبارهم بالخدمات المتوفرة لأي شخص تعرض للعنف.</a:t>
            </a:r>
            <a:endParaRPr lang="fr-FR" dirty="0"/>
          </a:p>
          <a:p>
            <a:pPr lvl="0" algn="r" rtl="1"/>
            <a:r>
              <a:rPr lang="ar-MA" dirty="0"/>
              <a:t>كثير من الناس في المرافق الصحية لا يتوقعون أسئلة حول العنف. قد لا يأتون مستعدين لمشاركة هذه المعلومات. ومع ذلك، بعد التفكير في الأمر، قد يكونون على استعداد للعودة ووصف تجاربهم.</a:t>
            </a:r>
            <a:endParaRPr lang="fr-FR" dirty="0"/>
          </a:p>
        </p:txBody>
      </p:sp>
    </p:spTree>
    <p:extLst>
      <p:ext uri="{BB962C8B-B14F-4D97-AF65-F5344CB8AC3E}">
        <p14:creationId xmlns:p14="http://schemas.microsoft.com/office/powerpoint/2010/main" val="1166476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D9CB-9239-4C48-AFED-D7502A067E72}"/>
              </a:ext>
            </a:extLst>
          </p:cNvPr>
          <p:cNvSpPr>
            <a:spLocks noGrp="1"/>
          </p:cNvSpPr>
          <p:nvPr>
            <p:ph type="title"/>
          </p:nvPr>
        </p:nvSpPr>
        <p:spPr>
          <a:xfrm>
            <a:off x="2977515" y="490637"/>
            <a:ext cx="8543925" cy="800039"/>
          </a:xfrm>
        </p:spPr>
        <p:txBody>
          <a:bodyPr>
            <a:normAutofit/>
          </a:bodyPr>
          <a:lstStyle/>
          <a:p>
            <a:pPr algn="r" rtl="1"/>
            <a:r>
              <a:rPr lang="ar-MA" dirty="0"/>
              <a:t>إذا أجاب أحدهم "نعم" على أي سؤال حول العنف ...</a:t>
            </a:r>
            <a:endParaRPr lang="fr-FR" dirty="0"/>
          </a:p>
        </p:txBody>
      </p:sp>
      <p:sp>
        <p:nvSpPr>
          <p:cNvPr id="3" name="Text Placeholder 2">
            <a:extLst>
              <a:ext uri="{FF2B5EF4-FFF2-40B4-BE49-F238E27FC236}">
                <a16:creationId xmlns:a16="http://schemas.microsoft.com/office/drawing/2014/main" id="{01C25948-000E-4BFE-842A-F88904F22904}"/>
              </a:ext>
            </a:extLst>
          </p:cNvPr>
          <p:cNvSpPr>
            <a:spLocks noGrp="1"/>
          </p:cNvSpPr>
          <p:nvPr>
            <p:ph idx="1"/>
          </p:nvPr>
        </p:nvSpPr>
        <p:spPr>
          <a:xfrm>
            <a:off x="838200" y="1636730"/>
            <a:ext cx="10683240" cy="4932746"/>
          </a:xfrm>
        </p:spPr>
        <p:txBody>
          <a:bodyPr>
            <a:normAutofit/>
          </a:bodyPr>
          <a:lstStyle/>
          <a:p>
            <a:pPr lvl="0" algn="r" rtl="1"/>
            <a:r>
              <a:rPr lang="ar-MA" dirty="0"/>
              <a:t>إذا قام شخص ما بالإفصاح عن العنف، فلا تقم ببساطة باستبعاده من اختبار المؤشر أو الانتقال لمناقشة شريك آخر.</a:t>
            </a:r>
            <a:endParaRPr lang="fr-FR" dirty="0"/>
          </a:p>
          <a:p>
            <a:pPr lvl="0" algn="r" rtl="1"/>
            <a:r>
              <a:rPr lang="ar-MA" dirty="0"/>
              <a:t>قام العميل الذي يفصح عن عنف الشريك الحميم بمشاركة معلومات مهمة يمكن أن تؤثر على التزامه بالعلاج والحمولة الفيروسية والرفاهية العامة. </a:t>
            </a:r>
            <a:r>
              <a:rPr lang="ar-MA" b="1" dirty="0"/>
              <a:t>ينبغي معالجة هذا الأمر على الفور</a:t>
            </a:r>
            <a:r>
              <a:rPr lang="ar-MA" dirty="0"/>
              <a:t>.</a:t>
            </a:r>
            <a:endParaRPr lang="fr-FR" dirty="0"/>
          </a:p>
          <a:p>
            <a:pPr lvl="0" algn="r" rtl="1"/>
            <a:r>
              <a:rPr lang="ar-MA" dirty="0"/>
              <a:t>ينبغي الاستجابة لعمليات الإفصاح عن العنف بدعم من الخط الأول. وقد يؤدي عدم القيام بذلك إلى ضرر.</a:t>
            </a:r>
            <a:endParaRPr lang="fr-FR" dirty="0"/>
          </a:p>
          <a:p>
            <a:pPr algn="r" rtl="1"/>
            <a:endParaRPr lang="en-US" dirty="0"/>
          </a:p>
        </p:txBody>
      </p:sp>
    </p:spTree>
    <p:extLst>
      <p:ext uri="{BB962C8B-B14F-4D97-AF65-F5344CB8AC3E}">
        <p14:creationId xmlns:p14="http://schemas.microsoft.com/office/powerpoint/2010/main" val="1585629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3AE72D-3289-4FB4-8A90-B73A0685519D}"/>
              </a:ext>
            </a:extLst>
          </p:cNvPr>
          <p:cNvSpPr>
            <a:spLocks noGrp="1"/>
          </p:cNvSpPr>
          <p:nvPr>
            <p:ph idx="1"/>
          </p:nvPr>
        </p:nvSpPr>
        <p:spPr>
          <a:xfrm>
            <a:off x="465220" y="1008425"/>
            <a:ext cx="10806954" cy="5741291"/>
          </a:xfrm>
        </p:spPr>
        <p:txBody>
          <a:bodyPr/>
          <a:lstStyle/>
          <a:p>
            <a:pPr marL="0" indent="0" algn="r">
              <a:buNone/>
            </a:pPr>
            <a:r>
              <a:rPr lang="ar-MA" sz="2000" b="1" dirty="0"/>
              <a:t>ينبغي على كل الحاضرين الذين سيواصلون تدريب الآخرين تلبية التوقعات أدناه:</a:t>
            </a:r>
            <a:endParaRPr lang="en-US" sz="2000" b="1" dirty="0"/>
          </a:p>
          <a:p>
            <a:pPr lvl="0" algn="r" rtl="1"/>
            <a:r>
              <a:rPr lang="ar-MA" sz="2000" b="1" dirty="0"/>
              <a:t>المشاركة في جميع الجلسات، كل جلسة حتى نهايتها</a:t>
            </a:r>
            <a:endParaRPr lang="fr-FR" sz="2000" b="1" dirty="0"/>
          </a:p>
          <a:p>
            <a:pPr lvl="0" algn="r" rtl="1"/>
            <a:r>
              <a:rPr lang="ar-MA" sz="2000" b="1" dirty="0"/>
              <a:t>المساهمة شفهيًا (جوهريًا) مرتين على الأقل في كل جلسة</a:t>
            </a:r>
            <a:endParaRPr lang="fr-FR" sz="2000" b="1" dirty="0"/>
          </a:p>
          <a:p>
            <a:pPr lvl="0" algn="r" rtl="1"/>
            <a:r>
              <a:rPr lang="ar-MA" sz="2000" b="1" dirty="0"/>
              <a:t>المساهمة عبر الدردشة خمس مرات على الأقل خلال كل جلسة</a:t>
            </a:r>
            <a:endParaRPr lang="fr-FR" sz="2000" b="1" dirty="0"/>
          </a:p>
          <a:p>
            <a:pPr lvl="0" algn="r" rtl="1"/>
            <a:r>
              <a:rPr lang="ar-MA" sz="2000" b="1" dirty="0"/>
              <a:t>إكمال مهام الواجبات المنزلية بعد الجلستين 1 و 2</a:t>
            </a:r>
            <a:endParaRPr lang="en-US" sz="2000" b="1" dirty="0"/>
          </a:p>
          <a:p>
            <a:pPr lvl="1" algn="r" rtl="1"/>
            <a:r>
              <a:rPr lang="ar-MA" sz="2000" b="1" dirty="0"/>
              <a:t>(1) تفكير في قصة </a:t>
            </a:r>
            <a:r>
              <a:rPr lang="ar-MA" sz="2000" b="1" dirty="0" err="1"/>
              <a:t>ثاندي</a:t>
            </a:r>
            <a:endParaRPr lang="fr-FR" sz="2000" b="1" dirty="0"/>
          </a:p>
          <a:p>
            <a:pPr lvl="1" algn="r" rtl="1"/>
            <a:r>
              <a:rPr lang="ar-MA" sz="2000" b="1" dirty="0"/>
              <a:t>(2) تمرين دعم الخط الأول (</a:t>
            </a:r>
            <a:r>
              <a:rPr lang="en-US" sz="2000" b="1" dirty="0"/>
              <a:t>LIVES</a:t>
            </a:r>
            <a:r>
              <a:rPr lang="ar-MA" sz="2000" b="1" dirty="0"/>
              <a:t>) في مجموعات مكونة من ثلاثة أشخاص، مع تقديم ملاحظات</a:t>
            </a:r>
            <a:endParaRPr lang="en-US" sz="2000" b="1" dirty="0"/>
          </a:p>
          <a:p>
            <a:pPr algn="r" rtl="1"/>
            <a:r>
              <a:rPr lang="ar-MA" sz="2000" b="1" dirty="0"/>
              <a:t>تسجيل 90٪ في الاختبار البعدي</a:t>
            </a:r>
            <a:endParaRPr lang="fr-FR" sz="2000" b="1" dirty="0"/>
          </a:p>
          <a:p>
            <a:pPr algn="r" rtl="1"/>
            <a:r>
              <a:rPr lang="ar-MA" sz="2000" b="1" dirty="0"/>
              <a:t>إرسال مقطع فيديو لنفسك باستخدام مهارات </a:t>
            </a:r>
            <a:r>
              <a:rPr lang="en-US" sz="2000" b="1" dirty="0"/>
              <a:t>LIVES</a:t>
            </a:r>
            <a:r>
              <a:rPr lang="ar-MA" sz="2000" b="1" dirty="0"/>
              <a:t> للمراجعة أو إظهار مهارات </a:t>
            </a:r>
            <a:r>
              <a:rPr lang="en-US" sz="2000" b="1" dirty="0"/>
              <a:t>LIVES</a:t>
            </a:r>
            <a:r>
              <a:rPr lang="ar-MA" sz="2000" b="1" dirty="0"/>
              <a:t> عبر لعب الأدوار (في مكالمة هاتفية)</a:t>
            </a:r>
            <a:endParaRPr lang="fr-FR" sz="2000" b="1" dirty="0"/>
          </a:p>
          <a:p>
            <a:endParaRPr lang="en-US" sz="2000" dirty="0"/>
          </a:p>
          <a:p>
            <a:pPr marL="0" indent="0" algn="ctr">
              <a:buNone/>
            </a:pPr>
            <a:r>
              <a:rPr lang="ar-MA" b="1" dirty="0"/>
              <a:t>ينبغي على جميع الحاضرين، طوال التدريب، الاهتمام بصحتهم العقلية</a:t>
            </a:r>
            <a:endParaRPr lang="en-US" sz="2400" b="1" dirty="0"/>
          </a:p>
        </p:txBody>
      </p:sp>
      <p:sp>
        <p:nvSpPr>
          <p:cNvPr id="5" name="Title 4">
            <a:extLst>
              <a:ext uri="{FF2B5EF4-FFF2-40B4-BE49-F238E27FC236}">
                <a16:creationId xmlns:a16="http://schemas.microsoft.com/office/drawing/2014/main" id="{ED6059B0-B027-457C-8A1A-D948622F4734}"/>
              </a:ext>
            </a:extLst>
          </p:cNvPr>
          <p:cNvSpPr>
            <a:spLocks noGrp="1"/>
          </p:cNvSpPr>
          <p:nvPr>
            <p:ph type="title"/>
          </p:nvPr>
        </p:nvSpPr>
        <p:spPr>
          <a:xfrm>
            <a:off x="1419962" y="208386"/>
            <a:ext cx="9852212" cy="800039"/>
          </a:xfrm>
        </p:spPr>
        <p:txBody>
          <a:bodyPr>
            <a:normAutofit fontScale="90000"/>
          </a:bodyPr>
          <a:lstStyle/>
          <a:p>
            <a:pPr algn="r"/>
            <a:br>
              <a:rPr lang="en-US" dirty="0"/>
            </a:br>
            <a:r>
              <a:rPr lang="ar-MA" dirty="0"/>
              <a:t>متطلبات تدريب المدربين المشاركين</a:t>
            </a:r>
            <a:endParaRPr lang="en-US" dirty="0"/>
          </a:p>
        </p:txBody>
      </p:sp>
    </p:spTree>
    <p:extLst>
      <p:ext uri="{BB962C8B-B14F-4D97-AF65-F5344CB8AC3E}">
        <p14:creationId xmlns:p14="http://schemas.microsoft.com/office/powerpoint/2010/main" val="756453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269" y="299864"/>
            <a:ext cx="10515600" cy="800039"/>
          </a:xfrm>
        </p:spPr>
        <p:txBody>
          <a:bodyPr>
            <a:normAutofit/>
          </a:bodyPr>
          <a:lstStyle/>
          <a:p>
            <a:pPr algn="r" rtl="1"/>
            <a:r>
              <a:rPr lang="ar-MA" dirty="0"/>
              <a:t>دعم الخط الأول</a:t>
            </a:r>
            <a:endParaRPr lang="fr-FR"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Footer Placeholder 3">
            <a:extLst>
              <a:ext uri="{FF2B5EF4-FFF2-40B4-BE49-F238E27FC236}">
                <a16:creationId xmlns:a16="http://schemas.microsoft.com/office/drawing/2014/main" id="{F051A67A-08EC-4079-BBC8-8DC5E56FB43C}"/>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graphicFrame>
        <p:nvGraphicFramePr>
          <p:cNvPr id="5" name="Table 4">
            <a:extLst>
              <a:ext uri="{FF2B5EF4-FFF2-40B4-BE49-F238E27FC236}">
                <a16:creationId xmlns:a16="http://schemas.microsoft.com/office/drawing/2014/main" id="{1F4DFCAF-A5CA-4A45-98B5-60046E50E31B}"/>
              </a:ext>
            </a:extLst>
          </p:cNvPr>
          <p:cNvGraphicFramePr>
            <a:graphicFrameLocks noGrp="1"/>
          </p:cNvGraphicFramePr>
          <p:nvPr>
            <p:extLst>
              <p:ext uri="{D42A27DB-BD31-4B8C-83A1-F6EECF244321}">
                <p14:modId xmlns:p14="http://schemas.microsoft.com/office/powerpoint/2010/main" val="384461068"/>
              </p:ext>
            </p:extLst>
          </p:nvPr>
        </p:nvGraphicFramePr>
        <p:xfrm>
          <a:off x="6156960" y="1113189"/>
          <a:ext cx="5902549" cy="4737660"/>
        </p:xfrm>
        <a:graphic>
          <a:graphicData uri="http://schemas.openxmlformats.org/drawingml/2006/table">
            <a:tbl>
              <a:tblPr firstRow="1" bandRow="1">
                <a:tableStyleId>{5C22544A-7EE6-4342-B048-85BDC9FD1C3A}</a:tableStyleId>
              </a:tblPr>
              <a:tblGrid>
                <a:gridCol w="3215640">
                  <a:extLst>
                    <a:ext uri="{9D8B030D-6E8A-4147-A177-3AD203B41FA5}">
                      <a16:colId xmlns:a16="http://schemas.microsoft.com/office/drawing/2014/main" val="1756839787"/>
                    </a:ext>
                  </a:extLst>
                </a:gridCol>
                <a:gridCol w="2686909">
                  <a:extLst>
                    <a:ext uri="{9D8B030D-6E8A-4147-A177-3AD203B41FA5}">
                      <a16:colId xmlns:a16="http://schemas.microsoft.com/office/drawing/2014/main" val="2373836967"/>
                    </a:ext>
                  </a:extLst>
                </a:gridCol>
              </a:tblGrid>
              <a:tr h="456868">
                <a:tc>
                  <a:txBody>
                    <a:bodyPr/>
                    <a:lstStyle/>
                    <a:p>
                      <a:pPr algn="r"/>
                      <a:r>
                        <a:rPr lang="ar-MA" sz="1800" b="1" kern="1200" dirty="0">
                          <a:solidFill>
                            <a:schemeClr val="lt1"/>
                          </a:solidFill>
                          <a:effectLst/>
                          <a:latin typeface="+mn-lt"/>
                          <a:ea typeface="+mn-ea"/>
                          <a:cs typeface="+mn-cs"/>
                        </a:rPr>
                        <a:t>الشرح</a:t>
                      </a:r>
                      <a:endParaRPr lang="en-US" dirty="0"/>
                    </a:p>
                  </a:txBody>
                  <a:tcPr/>
                </a:tc>
                <a:tc>
                  <a:txBody>
                    <a:bodyPr/>
                    <a:lstStyle/>
                    <a:p>
                      <a:pPr algn="r"/>
                      <a:r>
                        <a:rPr lang="ar-MA" sz="1800" b="1" kern="1200" dirty="0">
                          <a:solidFill>
                            <a:schemeClr val="lt1"/>
                          </a:solidFill>
                          <a:effectLst/>
                          <a:latin typeface="+mn-lt"/>
                          <a:ea typeface="+mn-ea"/>
                          <a:cs typeface="+mn-cs"/>
                        </a:rPr>
                        <a:t>المهمة</a:t>
                      </a:r>
                      <a:endParaRPr lang="en-US" dirty="0"/>
                    </a:p>
                  </a:txBody>
                  <a:tcPr/>
                </a:tc>
                <a:extLst>
                  <a:ext uri="{0D108BD9-81ED-4DB2-BD59-A6C34878D82A}">
                    <a16:rowId xmlns:a16="http://schemas.microsoft.com/office/drawing/2014/main" val="2491337047"/>
                  </a:ext>
                </a:extLst>
              </a:tr>
              <a:tr h="788567">
                <a:tc>
                  <a:txBody>
                    <a:bodyPr/>
                    <a:lstStyle/>
                    <a:p>
                      <a:pPr algn="r"/>
                      <a:r>
                        <a:rPr lang="ar-MA" sz="1800" kern="1200" dirty="0">
                          <a:solidFill>
                            <a:schemeClr val="dk1"/>
                          </a:solidFill>
                          <a:effectLst/>
                          <a:latin typeface="+mn-lt"/>
                          <a:ea typeface="+mn-ea"/>
                          <a:cs typeface="+mn-cs"/>
                        </a:rPr>
                        <a:t>أنصت عن كثب مع إبداء التعاطف وعدم إصدار الحكم</a:t>
                      </a:r>
                      <a:endParaRPr lang="en-US" sz="2000" dirty="0">
                        <a:solidFill>
                          <a:schemeClr val="tx1"/>
                        </a:solidFill>
                        <a:latin typeface="Arial" panose="020B0604020202020204" pitchFamily="34" charset="0"/>
                      </a:endParaRPr>
                    </a:p>
                  </a:txBody>
                  <a:tcPr/>
                </a:tc>
                <a:tc>
                  <a:txBody>
                    <a:bodyPr/>
                    <a:lstStyle/>
                    <a:p>
                      <a:pPr algn="r"/>
                      <a:r>
                        <a:rPr lang="ar-MA" sz="1800" kern="1200" dirty="0">
                          <a:solidFill>
                            <a:schemeClr val="dk1"/>
                          </a:solidFill>
                          <a:effectLst/>
                          <a:latin typeface="+mn-lt"/>
                          <a:ea typeface="+mn-ea"/>
                          <a:cs typeface="+mn-cs"/>
                        </a:rPr>
                        <a:t>الإنصات</a:t>
                      </a:r>
                      <a:endParaRPr lang="en-US" sz="2000" b="0" dirty="0">
                        <a:solidFill>
                          <a:schemeClr val="tx1"/>
                        </a:solidFill>
                        <a:latin typeface="Arial" panose="020B0604020202020204" pitchFamily="34" charset="0"/>
                      </a:endParaRPr>
                    </a:p>
                  </a:txBody>
                  <a:tcPr/>
                </a:tc>
                <a:extLst>
                  <a:ext uri="{0D108BD9-81ED-4DB2-BD59-A6C34878D82A}">
                    <a16:rowId xmlns:a16="http://schemas.microsoft.com/office/drawing/2014/main" val="331020810"/>
                  </a:ext>
                </a:extLst>
              </a:tr>
              <a:tr h="1126524">
                <a:tc>
                  <a:txBody>
                    <a:bodyPr/>
                    <a:lstStyle/>
                    <a:p>
                      <a:pPr algn="r"/>
                      <a:r>
                        <a:rPr lang="ar-MA" sz="1800" kern="1200" dirty="0">
                          <a:solidFill>
                            <a:schemeClr val="dk1"/>
                          </a:solidFill>
                          <a:effectLst/>
                          <a:latin typeface="+mn-lt"/>
                          <a:ea typeface="+mn-ea"/>
                          <a:cs typeface="+mn-cs"/>
                        </a:rPr>
                        <a:t>تقييم الاحتياجات والانشغالات المختلفة والاستجابة لها- العاطفية والجسدية والاجتماعية والسلامة</a:t>
                      </a:r>
                      <a:endParaRPr lang="en-US" sz="2000" dirty="0">
                        <a:solidFill>
                          <a:schemeClr val="tx1"/>
                        </a:solidFill>
                      </a:endParaRPr>
                    </a:p>
                  </a:txBody>
                  <a:tcPr/>
                </a:tc>
                <a:tc>
                  <a:txBody>
                    <a:bodyPr/>
                    <a:lstStyle/>
                    <a:p>
                      <a:pPr algn="r"/>
                      <a:r>
                        <a:rPr lang="ar-MA" sz="1800" kern="1200" dirty="0">
                          <a:solidFill>
                            <a:schemeClr val="dk1"/>
                          </a:solidFill>
                          <a:effectLst/>
                          <a:latin typeface="+mn-lt"/>
                          <a:ea typeface="+mn-ea"/>
                          <a:cs typeface="+mn-cs"/>
                        </a:rPr>
                        <a:t>استفسر عن الاحتياجات والانشغالات</a:t>
                      </a:r>
                      <a:endParaRPr lang="en-US" sz="2000" b="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8439156"/>
                  </a:ext>
                </a:extLst>
              </a:tr>
              <a:tr h="788567">
                <a:tc>
                  <a:txBody>
                    <a:bodyPr/>
                    <a:lstStyle/>
                    <a:p>
                      <a:pPr algn="r"/>
                      <a:r>
                        <a:rPr lang="ar-MA" sz="1800" kern="1200" dirty="0">
                          <a:solidFill>
                            <a:schemeClr val="dk1"/>
                          </a:solidFill>
                          <a:effectLst/>
                          <a:latin typeface="+mn-lt"/>
                          <a:ea typeface="+mn-ea"/>
                          <a:cs typeface="+mn-cs"/>
                        </a:rPr>
                        <a:t>أظهر أنك تصدق وتفهم، وطمئن الناجي بأنه لا لوم يقع عليه</a:t>
                      </a:r>
                      <a:endParaRPr lang="en-US" sz="2000" dirty="0">
                        <a:solidFill>
                          <a:schemeClr val="tx1"/>
                        </a:solidFill>
                      </a:endParaRPr>
                    </a:p>
                  </a:txBody>
                  <a:tcPr/>
                </a:tc>
                <a:tc>
                  <a:txBody>
                    <a:bodyPr/>
                    <a:lstStyle/>
                    <a:p>
                      <a:pPr algn="r"/>
                      <a:r>
                        <a:rPr lang="ar-MA" sz="1800" kern="1200" dirty="0">
                          <a:solidFill>
                            <a:schemeClr val="dk1"/>
                          </a:solidFill>
                          <a:effectLst/>
                          <a:latin typeface="+mn-lt"/>
                          <a:ea typeface="+mn-ea"/>
                          <a:cs typeface="+mn-cs"/>
                        </a:rPr>
                        <a:t>تحقق من صحة تجاربهم</a:t>
                      </a:r>
                      <a:endParaRPr lang="en-US" sz="2000" b="0" dirty="0">
                        <a:solidFill>
                          <a:schemeClr val="tx1"/>
                        </a:solidFill>
                        <a:latin typeface="Arial" panose="020B0604020202020204" pitchFamily="34" charset="0"/>
                      </a:endParaRPr>
                    </a:p>
                  </a:txBody>
                  <a:tcPr/>
                </a:tc>
                <a:extLst>
                  <a:ext uri="{0D108BD9-81ED-4DB2-BD59-A6C34878D82A}">
                    <a16:rowId xmlns:a16="http://schemas.microsoft.com/office/drawing/2014/main" val="2488916490"/>
                  </a:ext>
                </a:extLst>
              </a:tr>
              <a:tr h="788567">
                <a:tc>
                  <a:txBody>
                    <a:bodyPr/>
                    <a:lstStyle/>
                    <a:p>
                      <a:pPr algn="r"/>
                      <a:r>
                        <a:rPr lang="ar-MA" sz="1800" kern="1200" dirty="0">
                          <a:solidFill>
                            <a:schemeClr val="dk1"/>
                          </a:solidFill>
                          <a:effectLst/>
                          <a:latin typeface="+mn-lt"/>
                          <a:ea typeface="+mn-ea"/>
                          <a:cs typeface="+mn-cs"/>
                        </a:rPr>
                        <a:t>ناقش خطة لحماية الناجي(ة) من المزيد من الأذى إذا تكرر العنف مرة أخرى</a:t>
                      </a:r>
                      <a:endParaRPr lang="en-US" sz="2000" dirty="0">
                        <a:solidFill>
                          <a:schemeClr val="tx1"/>
                        </a:solidFill>
                      </a:endParaRPr>
                    </a:p>
                  </a:txBody>
                  <a:tcPr/>
                </a:tc>
                <a:tc>
                  <a:txBody>
                    <a:bodyPr/>
                    <a:lstStyle/>
                    <a:p>
                      <a:pPr algn="r"/>
                      <a:r>
                        <a:rPr lang="ar-MA" sz="1800" kern="1200" dirty="0">
                          <a:solidFill>
                            <a:schemeClr val="dk1"/>
                          </a:solidFill>
                          <a:effectLst/>
                          <a:latin typeface="+mn-lt"/>
                          <a:ea typeface="+mn-ea"/>
                          <a:cs typeface="+mn-cs"/>
                        </a:rPr>
                        <a:t>تحسين السلامة</a:t>
                      </a:r>
                      <a:endParaRPr lang="en-US" sz="2000" b="0" dirty="0">
                        <a:solidFill>
                          <a:schemeClr val="tx1"/>
                        </a:solidFill>
                        <a:latin typeface="Arial" panose="020B0604020202020204" pitchFamily="34" charset="0"/>
                      </a:endParaRPr>
                    </a:p>
                  </a:txBody>
                  <a:tcPr/>
                </a:tc>
                <a:extLst>
                  <a:ext uri="{0D108BD9-81ED-4DB2-BD59-A6C34878D82A}">
                    <a16:rowId xmlns:a16="http://schemas.microsoft.com/office/drawing/2014/main" val="1823880914"/>
                  </a:ext>
                </a:extLst>
              </a:tr>
              <a:tr h="788567">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MA" sz="1800" kern="1200" dirty="0">
                          <a:solidFill>
                            <a:schemeClr val="dk1"/>
                          </a:solidFill>
                          <a:effectLst/>
                          <a:latin typeface="+mn-lt"/>
                          <a:ea typeface="+mn-ea"/>
                          <a:cs typeface="+mn-cs"/>
                        </a:rPr>
                        <a:t>ادعم الناجين للتواصل مع الخدمات الإضافية</a:t>
                      </a:r>
                      <a:endParaRPr lang="en-US" sz="2000" kern="1200" dirty="0">
                        <a:solidFill>
                          <a:schemeClr val="tx1"/>
                        </a:solidFill>
                        <a:latin typeface="+mn-lt"/>
                        <a:ea typeface="+mn-ea"/>
                        <a:cs typeface="+mn-cs"/>
                      </a:endParaRP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MA" sz="1800" kern="1200" dirty="0">
                          <a:solidFill>
                            <a:schemeClr val="dk1"/>
                          </a:solidFill>
                          <a:effectLst/>
                          <a:latin typeface="+mn-lt"/>
                          <a:ea typeface="+mn-ea"/>
                          <a:cs typeface="+mn-cs"/>
                        </a:rPr>
                        <a:t>الدعم</a:t>
                      </a:r>
                      <a:endParaRPr lang="en-US" sz="2000" b="0" dirty="0">
                        <a:solidFill>
                          <a:sysClr val="windowText" lastClr="000000"/>
                        </a:solidFill>
                        <a:latin typeface="Arial" panose="020B0604020202020204" pitchFamily="34" charset="0"/>
                      </a:endParaRPr>
                    </a:p>
                  </a:txBody>
                  <a:tcPr/>
                </a:tc>
                <a:extLst>
                  <a:ext uri="{0D108BD9-81ED-4DB2-BD59-A6C34878D82A}">
                    <a16:rowId xmlns:a16="http://schemas.microsoft.com/office/drawing/2014/main" val="2964941564"/>
                  </a:ext>
                </a:extLst>
              </a:tr>
            </a:tbl>
          </a:graphicData>
        </a:graphic>
      </p:graphicFrame>
      <p:pic>
        <p:nvPicPr>
          <p:cNvPr id="7" name="Picture 6">
            <a:extLst>
              <a:ext uri="{FF2B5EF4-FFF2-40B4-BE49-F238E27FC236}">
                <a16:creationId xmlns:a16="http://schemas.microsoft.com/office/drawing/2014/main" id="{239C38A9-36B2-4100-95B5-113B1499C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449" y="1252304"/>
            <a:ext cx="4744288" cy="4416487"/>
          </a:xfrm>
          <a:prstGeom prst="rect">
            <a:avLst/>
          </a:prstGeom>
        </p:spPr>
      </p:pic>
      <p:sp>
        <p:nvSpPr>
          <p:cNvPr id="6" name="TextBox 5">
            <a:extLst>
              <a:ext uri="{FF2B5EF4-FFF2-40B4-BE49-F238E27FC236}">
                <a16:creationId xmlns:a16="http://schemas.microsoft.com/office/drawing/2014/main" id="{117BED8E-24CC-45AF-9D1E-95D367EDAF3C}"/>
              </a:ext>
            </a:extLst>
          </p:cNvPr>
          <p:cNvSpPr txBox="1"/>
          <p:nvPr/>
        </p:nvSpPr>
        <p:spPr>
          <a:xfrm>
            <a:off x="-172603" y="5864135"/>
            <a:ext cx="6276341" cy="861774"/>
          </a:xfrm>
          <a:prstGeom prst="rect">
            <a:avLst/>
          </a:prstGeom>
          <a:noFill/>
        </p:spPr>
        <p:txBody>
          <a:bodyPr wrap="square" rtlCol="0">
            <a:spAutoFit/>
          </a:bodyPr>
          <a:lstStyle/>
          <a:p>
            <a:pPr marL="342900" indent="-342900" algn="r" rtl="1">
              <a:buFontTx/>
              <a:buAutoNum type="arabicPeriod"/>
            </a:pPr>
            <a:r>
              <a:rPr lang="ar-MA" dirty="0"/>
              <a:t>المحتوى يرتبط بـ </a:t>
            </a:r>
            <a:r>
              <a:rPr lang="en-US" dirty="0"/>
              <a:t>LIVES</a:t>
            </a:r>
            <a:r>
              <a:rPr lang="ar-MA" dirty="0"/>
              <a:t> مأخوذ عن منظمة الصحة العالمية، 2014.</a:t>
            </a:r>
            <a:endParaRPr lang="ar-LB" dirty="0"/>
          </a:p>
          <a:p>
            <a:pPr algn="r" rtl="1"/>
            <a:r>
              <a:rPr lang="ar-MA" dirty="0"/>
              <a:t> الرعاية الصحية للنساء اللائي تعرضن لعنف الشريك الحميم أو العنف الجنسي.</a:t>
            </a:r>
            <a:endParaRPr lang="fr-FR" dirty="0"/>
          </a:p>
          <a:p>
            <a:pPr marL="342900" indent="-342900">
              <a:buAutoNum type="arabicPeriod"/>
            </a:pPr>
            <a:endParaRPr lang="en-US" sz="1400" dirty="0"/>
          </a:p>
        </p:txBody>
      </p:sp>
    </p:spTree>
    <p:extLst>
      <p:ext uri="{BB962C8B-B14F-4D97-AF65-F5344CB8AC3E}">
        <p14:creationId xmlns:p14="http://schemas.microsoft.com/office/powerpoint/2010/main" val="1436835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208" y="469996"/>
            <a:ext cx="9139989" cy="800039"/>
          </a:xfrm>
        </p:spPr>
        <p:txBody>
          <a:bodyPr>
            <a:normAutofit/>
          </a:bodyPr>
          <a:lstStyle/>
          <a:p>
            <a:pPr algn="r" rtl="1"/>
            <a:r>
              <a:rPr lang="ar-MA" dirty="0"/>
              <a:t>أنصت عن كثب مع إبداء التعاطف وعدم إصدار الأحكام</a:t>
            </a:r>
            <a:endParaRPr lang="fr-FR" dirty="0"/>
          </a:p>
        </p:txBody>
      </p:sp>
      <p:sp>
        <p:nvSpPr>
          <p:cNvPr id="10" name="Text Placeholder 9"/>
          <p:cNvSpPr>
            <a:spLocks noGrp="1"/>
          </p:cNvSpPr>
          <p:nvPr>
            <p:ph idx="1"/>
          </p:nvPr>
        </p:nvSpPr>
        <p:spPr>
          <a:xfrm>
            <a:off x="3012281" y="1497841"/>
            <a:ext cx="7968916" cy="4932746"/>
          </a:xfrm>
        </p:spPr>
        <p:txBody>
          <a:bodyPr/>
          <a:lstStyle/>
          <a:p>
            <a:pPr marL="0" indent="0" algn="r" rtl="1">
              <a:buNone/>
            </a:pPr>
            <a:r>
              <a:rPr lang="ar-MA" dirty="0"/>
              <a:t>الغاية</a:t>
            </a:r>
            <a:endParaRPr lang="fr-FR" dirty="0"/>
          </a:p>
          <a:p>
            <a:pPr marL="0" indent="0" algn="r" rtl="1">
              <a:buNone/>
            </a:pPr>
            <a:r>
              <a:rPr lang="ar-MA" dirty="0"/>
              <a:t>امنح الناجين فرصة لمشاركة تجاربهم في مكان آمن وخاص مع شخص يهتم ويريد المساعدة.</a:t>
            </a:r>
            <a:endParaRPr lang="fr-FR" dirty="0"/>
          </a:p>
          <a:p>
            <a:pPr marL="0" indent="0" algn="r" rtl="1">
              <a:buNone/>
            </a:pPr>
            <a:endParaRPr lang="fr-FR"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2783681" y="86922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2844253" y="1021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8" name="Footer Placeholder 3">
            <a:extLst>
              <a:ext uri="{FF2B5EF4-FFF2-40B4-BE49-F238E27FC236}">
                <a16:creationId xmlns:a16="http://schemas.microsoft.com/office/drawing/2014/main" id="{52F30B10-9732-44E1-BF22-C7583D6A684E}"/>
              </a:ext>
            </a:extLst>
          </p:cNvPr>
          <p:cNvSpPr txBox="1">
            <a:spLocks/>
          </p:cNvSpPr>
          <p:nvPr/>
        </p:nvSpPr>
        <p:spPr>
          <a:xfrm>
            <a:off x="2105891" y="6396595"/>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524550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735" y="515389"/>
            <a:ext cx="8543925" cy="800039"/>
          </a:xfrm>
        </p:spPr>
        <p:txBody>
          <a:bodyPr/>
          <a:lstStyle/>
          <a:p>
            <a:pPr algn="r" rtl="1"/>
            <a:r>
              <a:rPr lang="ar-MA" dirty="0"/>
              <a:t>النشاط ل. مهارات المستمع الجيد</a:t>
            </a:r>
            <a:endParaRPr lang="fr-FR" dirty="0"/>
          </a:p>
        </p:txBody>
      </p:sp>
      <p:sp>
        <p:nvSpPr>
          <p:cNvPr id="3" name="Text Placeholder 2"/>
          <p:cNvSpPr>
            <a:spLocks noGrp="1"/>
          </p:cNvSpPr>
          <p:nvPr>
            <p:ph idx="1"/>
          </p:nvPr>
        </p:nvSpPr>
        <p:spPr>
          <a:xfrm>
            <a:off x="2532334" y="1590993"/>
            <a:ext cx="8872728" cy="5037042"/>
          </a:xfrm>
        </p:spPr>
        <p:txBody>
          <a:bodyPr>
            <a:normAutofit/>
          </a:bodyPr>
          <a:lstStyle/>
          <a:p>
            <a:pPr marL="0" indent="0" algn="r" rtl="1">
              <a:buNone/>
            </a:pPr>
            <a:r>
              <a:rPr lang="ar-MA" b="1" dirty="0"/>
              <a:t>السيناريو</a:t>
            </a:r>
            <a:endParaRPr lang="fr-FR" dirty="0"/>
          </a:p>
          <a:p>
            <a:pPr marL="0" indent="0" algn="r" rtl="1">
              <a:buNone/>
            </a:pPr>
            <a:r>
              <a:rPr lang="ar-MA" dirty="0"/>
              <a:t>كان يومك سيئا. أختك مريضة وأولادها معك. أنت تعمل في وظيفة إضافية للمساعدة في التكاليف الطبية لها. إنك مرهق وعملك لا يسير على النحو الحسن. أخبرتك المشرفة أن أداءك غير جيد وأنه سيتعين عليها الإبلاغ عن أدائك الضعيف إذا استمر ذلك.</a:t>
            </a:r>
            <a:endParaRPr lang="fr-FR" dirty="0"/>
          </a:p>
          <a:p>
            <a:pPr marL="0" indent="0" algn="r" rtl="1">
              <a:buNone/>
            </a:pPr>
            <a:r>
              <a:rPr lang="ar-MA" dirty="0"/>
              <a:t>ناقش في الدردشة:</a:t>
            </a:r>
            <a:endParaRPr lang="fr-FR" dirty="0"/>
          </a:p>
          <a:p>
            <a:pPr lvl="0" algn="r" rtl="1"/>
            <a:r>
              <a:rPr lang="ar-MA" dirty="0"/>
              <a:t>إلى من يمكنك الحديث عن يومك؟</a:t>
            </a:r>
            <a:endParaRPr lang="fr-FR" dirty="0"/>
          </a:p>
          <a:p>
            <a:pPr lvl="0" algn="r" rtl="1"/>
            <a:r>
              <a:rPr lang="ar-MA" dirty="0"/>
              <a:t>لماذا ستختار هذا الشخص؟</a:t>
            </a:r>
            <a:endParaRPr lang="fr-FR" dirty="0"/>
          </a:p>
        </p:txBody>
      </p:sp>
      <p:sp>
        <p:nvSpPr>
          <p:cNvPr id="5" name="Star: 5 Points 4">
            <a:extLst>
              <a:ext uri="{FF2B5EF4-FFF2-40B4-BE49-F238E27FC236}">
                <a16:creationId xmlns:a16="http://schemas.microsoft.com/office/drawing/2014/main" id="{E6425A41-0005-403A-8C2A-5D926FCBF276}"/>
              </a:ext>
            </a:extLst>
          </p:cNvPr>
          <p:cNvSpPr/>
          <p:nvPr/>
        </p:nvSpPr>
        <p:spPr>
          <a:xfrm>
            <a:off x="420230"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33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MA" dirty="0"/>
              <a:t>الإنصات: ما ينبغي القيام به وما لا ينبغي القيام به</a:t>
            </a:r>
            <a:endParaRPr lang="fr-FR" dirty="0"/>
          </a:p>
        </p:txBody>
      </p:sp>
      <p:graphicFrame>
        <p:nvGraphicFramePr>
          <p:cNvPr id="4" name="Table 3"/>
          <p:cNvGraphicFramePr>
            <a:graphicFrameLocks noGrp="1"/>
          </p:cNvGraphicFramePr>
          <p:nvPr>
            <p:extLst>
              <p:ext uri="{D42A27DB-BD31-4B8C-83A1-F6EECF244321}">
                <p14:modId xmlns:p14="http://schemas.microsoft.com/office/powerpoint/2010/main" val="1196054977"/>
              </p:ext>
            </p:extLst>
          </p:nvPr>
        </p:nvGraphicFramePr>
        <p:xfrm>
          <a:off x="929640" y="1413437"/>
          <a:ext cx="10867030" cy="4677673"/>
        </p:xfrm>
        <a:graphic>
          <a:graphicData uri="http://schemas.openxmlformats.org/drawingml/2006/table">
            <a:tbl>
              <a:tblPr firstRow="1" bandRow="1">
                <a:tableStyleId>{5C22544A-7EE6-4342-B048-85BDC9FD1C3A}</a:tableStyleId>
              </a:tblPr>
              <a:tblGrid>
                <a:gridCol w="5433515">
                  <a:extLst>
                    <a:ext uri="{9D8B030D-6E8A-4147-A177-3AD203B41FA5}">
                      <a16:colId xmlns:a16="http://schemas.microsoft.com/office/drawing/2014/main" val="20000"/>
                    </a:ext>
                  </a:extLst>
                </a:gridCol>
                <a:gridCol w="5433515">
                  <a:extLst>
                    <a:ext uri="{9D8B030D-6E8A-4147-A177-3AD203B41FA5}">
                      <a16:colId xmlns:a16="http://schemas.microsoft.com/office/drawing/2014/main" val="20001"/>
                    </a:ext>
                  </a:extLst>
                </a:gridCol>
              </a:tblGrid>
              <a:tr h="561928">
                <a:tc>
                  <a:txBody>
                    <a:bodyPr/>
                    <a:lstStyle/>
                    <a:p>
                      <a:pPr algn="ctr"/>
                      <a:r>
                        <a:rPr lang="ar-MA" sz="1800" b="1" kern="1200" dirty="0">
                          <a:solidFill>
                            <a:schemeClr val="lt1"/>
                          </a:solidFill>
                          <a:effectLst/>
                          <a:latin typeface="+mn-lt"/>
                          <a:ea typeface="+mn-ea"/>
                          <a:cs typeface="+mn-cs"/>
                        </a:rPr>
                        <a:t>ما </a:t>
                      </a:r>
                      <a:r>
                        <a:rPr lang="ar-MA" sz="1800" b="1" u="sng" kern="1200" dirty="0">
                          <a:solidFill>
                            <a:schemeClr val="lt1"/>
                          </a:solidFill>
                          <a:effectLst/>
                          <a:latin typeface="+mn-lt"/>
                          <a:ea typeface="+mn-ea"/>
                          <a:cs typeface="+mn-cs"/>
                        </a:rPr>
                        <a:t>لا</a:t>
                      </a:r>
                      <a:r>
                        <a:rPr lang="ar-MA" sz="1800" b="1" kern="1200" dirty="0">
                          <a:solidFill>
                            <a:schemeClr val="lt1"/>
                          </a:solidFill>
                          <a:effectLst/>
                          <a:latin typeface="+mn-lt"/>
                          <a:ea typeface="+mn-ea"/>
                          <a:cs typeface="+mn-cs"/>
                        </a:rPr>
                        <a:t> ينبغي على المنصت أن يقوم به</a:t>
                      </a:r>
                      <a:endParaRPr lang="en-US" sz="2600" dirty="0"/>
                    </a:p>
                  </a:txBody>
                  <a:tcPr anchor="ctr"/>
                </a:tc>
                <a:tc>
                  <a:txBody>
                    <a:bodyPr/>
                    <a:lstStyle/>
                    <a:p>
                      <a:pPr algn="ctr"/>
                      <a:r>
                        <a:rPr lang="ar-MA" sz="1800" b="1" kern="1200" dirty="0">
                          <a:solidFill>
                            <a:schemeClr val="lt1"/>
                          </a:solidFill>
                          <a:effectLst/>
                          <a:latin typeface="+mn-lt"/>
                          <a:ea typeface="+mn-ea"/>
                          <a:cs typeface="+mn-cs"/>
                        </a:rPr>
                        <a:t>ما ينبغي على المنصت أن يقوم به</a:t>
                      </a:r>
                      <a:endParaRPr lang="en-US" sz="2600" u="sng" dirty="0"/>
                    </a:p>
                  </a:txBody>
                  <a:tcPr anchor="ctr"/>
                </a:tc>
                <a:extLst>
                  <a:ext uri="{0D108BD9-81ED-4DB2-BD59-A6C34878D82A}">
                    <a16:rowId xmlns:a16="http://schemas.microsoft.com/office/drawing/2014/main" val="10000"/>
                  </a:ext>
                </a:extLst>
              </a:tr>
              <a:tr h="4115745">
                <a:tc>
                  <a:txBody>
                    <a:bodyPr/>
                    <a:lstStyle/>
                    <a:p>
                      <a:endParaRPr lang="en-US" sz="2200" dirty="0"/>
                    </a:p>
                  </a:txBody>
                  <a:tcPr/>
                </a:tc>
                <a:tc>
                  <a:txBody>
                    <a:bodyPr/>
                    <a:lstStyle/>
                    <a:p>
                      <a:endParaRPr lang="en-US" sz="2100" dirty="0"/>
                    </a:p>
                  </a:txBody>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27352B77-755E-4272-BC89-E412B8604937}"/>
              </a:ext>
            </a:extLst>
          </p:cNvPr>
          <p:cNvSpPr/>
          <p:nvPr/>
        </p:nvSpPr>
        <p:spPr>
          <a:xfrm>
            <a:off x="838200" y="2309130"/>
            <a:ext cx="5257800" cy="378198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285750" lvl="0" indent="-285750" algn="r" rtl="1">
              <a:buFont typeface="Arial" panose="020B0604020202020204" pitchFamily="34" charset="0"/>
              <a:buChar char="•"/>
            </a:pPr>
            <a:r>
              <a:rPr lang="ar-MA" dirty="0"/>
              <a:t>الضغط على العميل</a:t>
            </a:r>
            <a:endParaRPr lang="fr-FR" dirty="0"/>
          </a:p>
          <a:p>
            <a:pPr marL="285750" lvl="0" indent="-285750" algn="r" rtl="1">
              <a:buFont typeface="Arial" panose="020B0604020202020204" pitchFamily="34" charset="0"/>
              <a:buChar char="•"/>
            </a:pPr>
            <a:r>
              <a:rPr lang="ar-MA" dirty="0"/>
              <a:t>النظر إلى الساعة أو أن تبدو مشتت الذهن</a:t>
            </a:r>
            <a:endParaRPr lang="fr-FR" dirty="0"/>
          </a:p>
          <a:p>
            <a:pPr marL="285750" lvl="0" indent="-285750" algn="r" rtl="1">
              <a:buFont typeface="Arial" panose="020B0604020202020204" pitchFamily="34" charset="0"/>
              <a:buChar char="•"/>
            </a:pPr>
            <a:r>
              <a:rPr lang="ar-MA" dirty="0"/>
              <a:t>الحكم على العميل</a:t>
            </a:r>
            <a:endParaRPr lang="fr-FR" dirty="0"/>
          </a:p>
          <a:p>
            <a:pPr marL="285750" lvl="0" indent="-285750" algn="r" rtl="1">
              <a:buFont typeface="Arial" panose="020B0604020202020204" pitchFamily="34" charset="0"/>
              <a:buChar char="•"/>
            </a:pPr>
            <a:r>
              <a:rPr lang="ar-MA" dirty="0"/>
              <a:t>استعجال العميل</a:t>
            </a:r>
            <a:endParaRPr lang="fr-FR" dirty="0"/>
          </a:p>
          <a:p>
            <a:pPr marL="285750" lvl="0" indent="-285750" algn="r" rtl="1">
              <a:buFont typeface="Arial" panose="020B0604020202020204" pitchFamily="34" charset="0"/>
              <a:buChar char="•"/>
            </a:pPr>
            <a:r>
              <a:rPr lang="ar-MA" dirty="0"/>
              <a:t>الافتراض أنك على علم أفضل</a:t>
            </a:r>
            <a:endParaRPr lang="fr-FR" dirty="0"/>
          </a:p>
          <a:p>
            <a:pPr marL="285750" lvl="0" indent="-285750" algn="r" rtl="1">
              <a:buFont typeface="Arial" panose="020B0604020202020204" pitchFamily="34" charset="0"/>
              <a:buChar char="•"/>
            </a:pPr>
            <a:r>
              <a:rPr lang="ar-MA" dirty="0"/>
              <a:t>المقاطعة</a:t>
            </a:r>
            <a:endParaRPr lang="fr-FR" dirty="0"/>
          </a:p>
          <a:p>
            <a:pPr marL="285750" lvl="0" indent="-285750" algn="r" rtl="1">
              <a:buFont typeface="Arial" panose="020B0604020202020204" pitchFamily="34" charset="0"/>
              <a:buChar char="•"/>
            </a:pPr>
            <a:r>
              <a:rPr lang="ar-MA" dirty="0"/>
              <a:t>إكمال أفكار العميل</a:t>
            </a:r>
            <a:endParaRPr lang="fr-FR" dirty="0"/>
          </a:p>
          <a:p>
            <a:pPr marL="285750" lvl="0" indent="-285750" algn="r" rtl="1">
              <a:buFont typeface="Arial" panose="020B0604020202020204" pitchFamily="34" charset="0"/>
              <a:buChar char="•"/>
            </a:pPr>
            <a:r>
              <a:rPr lang="ar-MA" dirty="0"/>
              <a:t>إخبار العميل بمشاكلك الخاصة أو مشاكل شخص آخر</a:t>
            </a:r>
            <a:endParaRPr lang="fr-FR" dirty="0"/>
          </a:p>
          <a:p>
            <a:pPr marL="285750" indent="-285750" algn="r" rtl="1">
              <a:buFont typeface="Arial" panose="020B0604020202020204" pitchFamily="34" charset="0"/>
              <a:buChar char="•"/>
            </a:pPr>
            <a:r>
              <a:rPr lang="ar-MA" b="1" dirty="0"/>
              <a:t>التفكير والتصرف كما لو كان بإمكانهم حل مشاكل العميل</a:t>
            </a:r>
            <a:endParaRPr lang="en-US" sz="2100" dirty="0">
              <a:solidFill>
                <a:schemeClr val="bg1"/>
              </a:solidFill>
            </a:endParaRPr>
          </a:p>
        </p:txBody>
      </p:sp>
      <p:sp>
        <p:nvSpPr>
          <p:cNvPr id="5" name="Rectangle 4">
            <a:extLst>
              <a:ext uri="{FF2B5EF4-FFF2-40B4-BE49-F238E27FC236}">
                <a16:creationId xmlns:a16="http://schemas.microsoft.com/office/drawing/2014/main" id="{4A0B0D81-9CD0-4214-80DE-3E1A99DE0ADC}"/>
              </a:ext>
            </a:extLst>
          </p:cNvPr>
          <p:cNvSpPr/>
          <p:nvPr/>
        </p:nvSpPr>
        <p:spPr>
          <a:xfrm>
            <a:off x="6332561" y="2317418"/>
            <a:ext cx="5136108" cy="386922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285750" lvl="0" indent="-285750" algn="r" rtl="1">
              <a:buFont typeface="Arial" panose="020B0604020202020204" pitchFamily="34" charset="0"/>
              <a:buChar char="•"/>
            </a:pPr>
            <a:r>
              <a:rPr lang="ar-MA" dirty="0"/>
              <a:t>كن صبورا وهادئا</a:t>
            </a:r>
            <a:endParaRPr lang="fr-FR" dirty="0"/>
          </a:p>
          <a:p>
            <a:pPr marL="285750" lvl="0" indent="-285750" algn="r" rtl="1">
              <a:buFont typeface="Arial" panose="020B0604020202020204" pitchFamily="34" charset="0"/>
              <a:buChar char="•"/>
            </a:pPr>
            <a:r>
              <a:rPr lang="ar-MA" dirty="0"/>
              <a:t>دع العميل يعرف أنك تنصت (إيماءة الرأس، والتواصل بالعين، إلخ)</a:t>
            </a:r>
            <a:endParaRPr lang="fr-FR" dirty="0"/>
          </a:p>
          <a:p>
            <a:pPr marL="285750" lvl="0" indent="-285750" algn="r" rtl="1">
              <a:buFont typeface="Arial" panose="020B0604020202020204" pitchFamily="34" charset="0"/>
              <a:buChar char="•"/>
            </a:pPr>
            <a:r>
              <a:rPr lang="ar-MA" dirty="0"/>
              <a:t>الاعتراف بما يشعر به العميل</a:t>
            </a:r>
            <a:endParaRPr lang="fr-FR" dirty="0"/>
          </a:p>
          <a:p>
            <a:pPr marL="285750" lvl="0" indent="-285750" algn="r" rtl="1">
              <a:buFont typeface="Arial" panose="020B0604020202020204" pitchFamily="34" charset="0"/>
              <a:buChar char="•"/>
            </a:pPr>
            <a:r>
              <a:rPr lang="ar-MA" dirty="0"/>
              <a:t>دع العميل يروي القصة بوتيرته الخاصة</a:t>
            </a:r>
            <a:endParaRPr lang="fr-FR" dirty="0"/>
          </a:p>
          <a:p>
            <a:pPr marL="285750" lvl="0" indent="-285750" algn="r" rtl="1">
              <a:buFont typeface="Arial" panose="020B0604020202020204" pitchFamily="34" charset="0"/>
              <a:buChar char="•"/>
            </a:pPr>
            <a:r>
              <a:rPr lang="ar-MA" dirty="0"/>
              <a:t>تشجيع العميل على المشاركة</a:t>
            </a:r>
            <a:endParaRPr lang="fr-FR" dirty="0"/>
          </a:p>
          <a:p>
            <a:pPr marL="285750" lvl="0" indent="-285750" algn="r" rtl="1">
              <a:buFont typeface="Arial" panose="020B0604020202020204" pitchFamily="34" charset="0"/>
              <a:buChar char="•"/>
            </a:pPr>
            <a:r>
              <a:rPr lang="ar-MA" dirty="0"/>
              <a:t>إعطاء الوقت الكافي للعميل للتفكير</a:t>
            </a:r>
            <a:endParaRPr lang="fr-FR" dirty="0"/>
          </a:p>
          <a:p>
            <a:pPr marL="285750" lvl="0" indent="-285750" algn="r" rtl="1">
              <a:buFont typeface="Arial" panose="020B0604020202020204" pitchFamily="34" charset="0"/>
              <a:buChar char="•"/>
            </a:pPr>
            <a:r>
              <a:rPr lang="ar-MA" dirty="0"/>
              <a:t>التركيز على العميل</a:t>
            </a:r>
            <a:endParaRPr lang="fr-FR" dirty="0"/>
          </a:p>
          <a:p>
            <a:pPr marL="285750" indent="-285750" algn="r" rtl="1">
              <a:buFont typeface="Arial" panose="020B0604020202020204" pitchFamily="34" charset="0"/>
              <a:buChar char="•"/>
            </a:pPr>
            <a:r>
              <a:rPr lang="ar-MA" b="1" dirty="0"/>
              <a:t>احترام رغبات العميل</a:t>
            </a:r>
            <a:endParaRPr lang="en-US" sz="2100" b="1" dirty="0"/>
          </a:p>
        </p:txBody>
      </p:sp>
    </p:spTree>
    <p:extLst>
      <p:ext uri="{BB962C8B-B14F-4D97-AF65-F5344CB8AC3E}">
        <p14:creationId xmlns:p14="http://schemas.microsoft.com/office/powerpoint/2010/main" val="1827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544" y="436094"/>
            <a:ext cx="8543925" cy="800039"/>
          </a:xfrm>
        </p:spPr>
        <p:txBody>
          <a:bodyPr/>
          <a:lstStyle/>
          <a:p>
            <a:pPr algn="r" rtl="1"/>
            <a:r>
              <a:rPr lang="ar-MA" dirty="0"/>
              <a:t>استفسر عن الاحتياجات والانشغالات</a:t>
            </a:r>
            <a:endParaRPr lang="fr-FR" dirty="0"/>
          </a:p>
        </p:txBody>
      </p:sp>
      <p:sp>
        <p:nvSpPr>
          <p:cNvPr id="3" name="Content Placeholder 2"/>
          <p:cNvSpPr>
            <a:spLocks noGrp="1"/>
          </p:cNvSpPr>
          <p:nvPr>
            <p:ph idx="1"/>
          </p:nvPr>
        </p:nvSpPr>
        <p:spPr>
          <a:xfrm>
            <a:off x="2721543" y="1625819"/>
            <a:ext cx="8543925" cy="4932746"/>
          </a:xfrm>
        </p:spPr>
        <p:txBody>
          <a:bodyPr/>
          <a:lstStyle/>
          <a:p>
            <a:pPr marL="0" indent="0" algn="r" rtl="1">
              <a:buNone/>
            </a:pPr>
            <a:r>
              <a:rPr lang="ar-MA" dirty="0"/>
              <a:t>الغاية</a:t>
            </a:r>
            <a:endParaRPr lang="fr-FR" dirty="0"/>
          </a:p>
          <a:p>
            <a:pPr marL="0" indent="0" algn="r" rtl="1">
              <a:buNone/>
            </a:pPr>
            <a:r>
              <a:rPr lang="ar-MA" dirty="0"/>
              <a:t>تعرف على الأمر الأكثر أهمية للناجين.</a:t>
            </a:r>
            <a:endParaRPr lang="fr-FR" dirty="0"/>
          </a:p>
          <a:p>
            <a:pPr marL="0" indent="0" algn="r" rtl="1">
              <a:buNone/>
            </a:pPr>
            <a:r>
              <a:rPr lang="ar-MA" dirty="0"/>
              <a:t>احترم رغباتهم واستجب لاحتياجاتهم.</a:t>
            </a:r>
            <a:endParaRPr lang="en-US" dirty="0"/>
          </a:p>
        </p:txBody>
      </p:sp>
      <p:sp>
        <p:nvSpPr>
          <p:cNvPr id="4" name="Footer Placeholder 3">
            <a:extLst>
              <a:ext uri="{FF2B5EF4-FFF2-40B4-BE49-F238E27FC236}">
                <a16:creationId xmlns:a16="http://schemas.microsoft.com/office/drawing/2014/main" id="{9D92AC41-5B70-42EC-9D4E-8889BB68CDF7}"/>
              </a:ext>
            </a:extLst>
          </p:cNvPr>
          <p:cNvSpPr txBox="1">
            <a:spLocks/>
          </p:cNvSpPr>
          <p:nvPr/>
        </p:nvSpPr>
        <p:spPr>
          <a:xfrm>
            <a:off x="2105891" y="6285515"/>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806483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5855-E02C-4D95-93EF-25DB9E999F58}"/>
              </a:ext>
            </a:extLst>
          </p:cNvPr>
          <p:cNvSpPr>
            <a:spLocks noGrp="1"/>
          </p:cNvSpPr>
          <p:nvPr>
            <p:ph type="title"/>
          </p:nvPr>
        </p:nvSpPr>
        <p:spPr>
          <a:xfrm>
            <a:off x="593677" y="462035"/>
            <a:ext cx="10515600" cy="800039"/>
          </a:xfrm>
        </p:spPr>
        <p:txBody>
          <a:bodyPr>
            <a:normAutofit/>
          </a:bodyPr>
          <a:lstStyle/>
          <a:p>
            <a:pPr algn="r" rtl="1"/>
            <a:r>
              <a:rPr lang="ar-MA" dirty="0"/>
              <a:t>تقنيات للاستعلام عن الاحتياجات والانشغالات</a:t>
            </a:r>
            <a:endParaRPr lang="fr-FR" dirty="0"/>
          </a:p>
        </p:txBody>
      </p:sp>
      <p:graphicFrame>
        <p:nvGraphicFramePr>
          <p:cNvPr id="4" name="Table 3">
            <a:extLst>
              <a:ext uri="{FF2B5EF4-FFF2-40B4-BE49-F238E27FC236}">
                <a16:creationId xmlns:a16="http://schemas.microsoft.com/office/drawing/2014/main" id="{42BD995E-0E8F-4A65-8D88-AAB6345724B1}"/>
              </a:ext>
            </a:extLst>
          </p:cNvPr>
          <p:cNvGraphicFramePr>
            <a:graphicFrameLocks noGrp="1"/>
          </p:cNvGraphicFramePr>
          <p:nvPr>
            <p:extLst>
              <p:ext uri="{D42A27DB-BD31-4B8C-83A1-F6EECF244321}">
                <p14:modId xmlns:p14="http://schemas.microsoft.com/office/powerpoint/2010/main" val="1030984296"/>
              </p:ext>
            </p:extLst>
          </p:nvPr>
        </p:nvGraphicFramePr>
        <p:xfrm>
          <a:off x="1105467" y="1388533"/>
          <a:ext cx="10003810" cy="4607412"/>
        </p:xfrm>
        <a:graphic>
          <a:graphicData uri="http://schemas.openxmlformats.org/drawingml/2006/table">
            <a:tbl>
              <a:tblPr firstRow="1" bandRow="1">
                <a:tableStyleId>{5C22544A-7EE6-4342-B048-85BDC9FD1C3A}</a:tableStyleId>
              </a:tblPr>
              <a:tblGrid>
                <a:gridCol w="5001905">
                  <a:extLst>
                    <a:ext uri="{9D8B030D-6E8A-4147-A177-3AD203B41FA5}">
                      <a16:colId xmlns:a16="http://schemas.microsoft.com/office/drawing/2014/main" val="43887432"/>
                    </a:ext>
                  </a:extLst>
                </a:gridCol>
                <a:gridCol w="5001905">
                  <a:extLst>
                    <a:ext uri="{9D8B030D-6E8A-4147-A177-3AD203B41FA5}">
                      <a16:colId xmlns:a16="http://schemas.microsoft.com/office/drawing/2014/main" val="931881373"/>
                    </a:ext>
                  </a:extLst>
                </a:gridCol>
              </a:tblGrid>
              <a:tr h="0">
                <a:tc>
                  <a:txBody>
                    <a:bodyPr/>
                    <a:lstStyle/>
                    <a:p>
                      <a:pPr algn="r"/>
                      <a:r>
                        <a:rPr lang="ar-MA" sz="1800" b="1" kern="1200" dirty="0">
                          <a:solidFill>
                            <a:schemeClr val="lt1"/>
                          </a:solidFill>
                          <a:effectLst/>
                          <a:latin typeface="+mn-lt"/>
                          <a:ea typeface="+mn-ea"/>
                          <a:cs typeface="+mn-cs"/>
                        </a:rPr>
                        <a:t>مثال</a:t>
                      </a:r>
                      <a:endParaRPr lang="en-US" dirty="0"/>
                    </a:p>
                  </a:txBody>
                  <a:tcPr marT="91440" marB="91440"/>
                </a:tc>
                <a:tc>
                  <a:txBody>
                    <a:bodyPr/>
                    <a:lstStyle/>
                    <a:p>
                      <a:pPr algn="r"/>
                      <a:r>
                        <a:rPr lang="ar-MA" sz="1800" b="1" kern="1200" dirty="0">
                          <a:solidFill>
                            <a:schemeClr val="lt1"/>
                          </a:solidFill>
                          <a:effectLst/>
                          <a:latin typeface="+mn-lt"/>
                          <a:ea typeface="+mn-ea"/>
                          <a:cs typeface="+mn-cs"/>
                        </a:rPr>
                        <a:t>التقنية</a:t>
                      </a:r>
                      <a:endParaRPr lang="en-US" dirty="0"/>
                    </a:p>
                  </a:txBody>
                  <a:tcPr marT="91440" marB="91440"/>
                </a:tc>
                <a:extLst>
                  <a:ext uri="{0D108BD9-81ED-4DB2-BD59-A6C34878D82A}">
                    <a16:rowId xmlns:a16="http://schemas.microsoft.com/office/drawing/2014/main" val="896585879"/>
                  </a:ext>
                </a:extLst>
              </a:tr>
              <a:tr h="0">
                <a:tc>
                  <a:txBody>
                    <a:bodyPr/>
                    <a:lstStyle/>
                    <a:p>
                      <a:pPr marL="0" lvl="0" indent="0" algn="r">
                        <a:buNone/>
                      </a:pPr>
                      <a:r>
                        <a:rPr lang="ar-MA" sz="1800" kern="1200" dirty="0">
                          <a:solidFill>
                            <a:schemeClr val="dk1"/>
                          </a:solidFill>
                          <a:effectLst/>
                          <a:latin typeface="+mn-lt"/>
                          <a:ea typeface="+mn-ea"/>
                          <a:cs typeface="+mn-cs"/>
                        </a:rPr>
                        <a:t>عن أي شيء تحب أن تتحدث؟</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صِغ أسئلتك على شكل دعوات للتحدث</a:t>
                      </a:r>
                      <a:endParaRPr lang="en-US" dirty="0"/>
                    </a:p>
                  </a:txBody>
                  <a:tcPr marT="91440" marB="91440" anchor="ctr"/>
                </a:tc>
                <a:extLst>
                  <a:ext uri="{0D108BD9-81ED-4DB2-BD59-A6C34878D82A}">
                    <a16:rowId xmlns:a16="http://schemas.microsoft.com/office/drawing/2014/main" val="4057646724"/>
                  </a:ext>
                </a:extLst>
              </a:tr>
              <a:tr h="580353">
                <a:tc>
                  <a:txBody>
                    <a:bodyPr/>
                    <a:lstStyle/>
                    <a:p>
                      <a:pPr marL="0" lvl="0" indent="0" algn="r">
                        <a:buNone/>
                      </a:pPr>
                      <a:r>
                        <a:rPr lang="ar-MA" sz="1800" kern="1200" dirty="0">
                          <a:solidFill>
                            <a:schemeClr val="dk1"/>
                          </a:solidFill>
                          <a:effectLst/>
                          <a:latin typeface="+mn-lt"/>
                          <a:ea typeface="+mn-ea"/>
                          <a:cs typeface="+mn-cs"/>
                        </a:rPr>
                        <a:t>كيف تشعر حيال ذلك؟</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اطرح أسئلة مفتوحة تشجع الناجي (ة) على التحدث</a:t>
                      </a:r>
                      <a:endParaRPr lang="en-US" dirty="0"/>
                    </a:p>
                  </a:txBody>
                  <a:tcPr marT="91440" marB="91440" anchor="ctr"/>
                </a:tc>
                <a:extLst>
                  <a:ext uri="{0D108BD9-81ED-4DB2-BD59-A6C34878D82A}">
                    <a16:rowId xmlns:a16="http://schemas.microsoft.com/office/drawing/2014/main" val="4151741746"/>
                  </a:ext>
                </a:extLst>
              </a:tr>
              <a:tr h="580353">
                <a:tc>
                  <a:txBody>
                    <a:bodyPr/>
                    <a:lstStyle/>
                    <a:p>
                      <a:pPr marL="0" indent="0" algn="r">
                        <a:buNone/>
                      </a:pPr>
                      <a:r>
                        <a:rPr lang="ar-MA" sz="1800" kern="1200" dirty="0">
                          <a:solidFill>
                            <a:schemeClr val="dk1"/>
                          </a:solidFill>
                          <a:effectLst/>
                          <a:latin typeface="+mn-lt"/>
                          <a:ea typeface="+mn-ea"/>
                          <a:cs typeface="+mn-cs"/>
                        </a:rPr>
                        <a:t>لقد ذكرت أنك تشعر بإحباط شديد.</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كرر أو أعد صياغة ما يقوله الشخص للتحقق من فهمك.</a:t>
                      </a:r>
                      <a:endParaRPr lang="en-US" dirty="0"/>
                    </a:p>
                  </a:txBody>
                  <a:tcPr marT="91440" marB="91440" anchor="ctr"/>
                </a:tc>
                <a:extLst>
                  <a:ext uri="{0D108BD9-81ED-4DB2-BD59-A6C34878D82A}">
                    <a16:rowId xmlns:a16="http://schemas.microsoft.com/office/drawing/2014/main" val="2657474123"/>
                  </a:ext>
                </a:extLst>
              </a:tr>
              <a:tr h="580353">
                <a:tc>
                  <a:txBody>
                    <a:bodyPr/>
                    <a:lstStyle/>
                    <a:p>
                      <a:pPr marL="0" indent="0" algn="r">
                        <a:buNone/>
                      </a:pPr>
                      <a:r>
                        <a:rPr lang="ar-MA" sz="1800" kern="1200" dirty="0">
                          <a:solidFill>
                            <a:schemeClr val="dk1"/>
                          </a:solidFill>
                          <a:effectLst/>
                          <a:latin typeface="+mn-lt"/>
                          <a:ea typeface="+mn-ea"/>
                          <a:cs typeface="+mn-cs"/>
                        </a:rPr>
                        <a:t>يبدو أنك تشعر بالغضب حيال ذلك.</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قم بعكس المشاعر التي عبر عنها الناجي (ة)</a:t>
                      </a:r>
                      <a:r>
                        <a:rPr lang="en-US" dirty="0"/>
                        <a:t>.</a:t>
                      </a:r>
                    </a:p>
                  </a:txBody>
                  <a:tcPr marT="91440" marB="91440" anchor="ctr"/>
                </a:tc>
                <a:extLst>
                  <a:ext uri="{0D108BD9-81ED-4DB2-BD59-A6C34878D82A}">
                    <a16:rowId xmlns:a16="http://schemas.microsoft.com/office/drawing/2014/main" val="697671411"/>
                  </a:ext>
                </a:extLst>
              </a:tr>
              <a:tr h="0">
                <a:tc>
                  <a:txBody>
                    <a:bodyPr/>
                    <a:lstStyle/>
                    <a:p>
                      <a:pPr marL="0" lvl="0" indent="0" algn="r">
                        <a:buNone/>
                      </a:pPr>
                      <a:r>
                        <a:rPr lang="ar-MA" sz="1800" kern="1200" dirty="0">
                          <a:solidFill>
                            <a:schemeClr val="dk1"/>
                          </a:solidFill>
                          <a:effectLst/>
                          <a:latin typeface="+mn-lt"/>
                          <a:ea typeface="+mn-ea"/>
                          <a:cs typeface="+mn-cs"/>
                        </a:rPr>
                        <a:t>هل يمكن أن تخبرني المزيد عن ذلك؟</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استكشف حسب الحاجة</a:t>
                      </a:r>
                      <a:endParaRPr lang="en-US" dirty="0"/>
                    </a:p>
                  </a:txBody>
                  <a:tcPr marT="91440" marB="91440" anchor="ctr"/>
                </a:tc>
                <a:extLst>
                  <a:ext uri="{0D108BD9-81ED-4DB2-BD59-A6C34878D82A}">
                    <a16:rowId xmlns:a16="http://schemas.microsoft.com/office/drawing/2014/main" val="96754861"/>
                  </a:ext>
                </a:extLst>
              </a:tr>
              <a:tr h="0">
                <a:tc>
                  <a:txBody>
                    <a:bodyPr/>
                    <a:lstStyle/>
                    <a:p>
                      <a:pPr marL="0" lvl="0" indent="0" algn="r">
                        <a:buNone/>
                      </a:pPr>
                      <a:r>
                        <a:rPr lang="ar-MA" sz="1800" kern="1200" dirty="0">
                          <a:solidFill>
                            <a:schemeClr val="dk1"/>
                          </a:solidFill>
                          <a:effectLst/>
                          <a:latin typeface="+mn-lt"/>
                          <a:ea typeface="+mn-ea"/>
                          <a:cs typeface="+mn-cs"/>
                        </a:rPr>
                        <a:t>هل يمكنك اعادة الشرح مره اخرى من فضلك؟</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اطلب التوضيح إذا لم تفهم</a:t>
                      </a:r>
                      <a:endParaRPr lang="en-US" dirty="0"/>
                    </a:p>
                  </a:txBody>
                  <a:tcPr marT="91440" marB="91440" anchor="ctr"/>
                </a:tc>
                <a:extLst>
                  <a:ext uri="{0D108BD9-81ED-4DB2-BD59-A6C34878D82A}">
                    <a16:rowId xmlns:a16="http://schemas.microsoft.com/office/drawing/2014/main" val="1563123052"/>
                  </a:ext>
                </a:extLst>
              </a:tr>
              <a:tr h="580353">
                <a:tc>
                  <a:txBody>
                    <a:bodyPr/>
                    <a:lstStyle/>
                    <a:p>
                      <a:pPr marL="0" lvl="0" indent="0" algn="r">
                        <a:buNone/>
                      </a:pPr>
                      <a:r>
                        <a:rPr lang="ar-MA" sz="1800" kern="1200" dirty="0">
                          <a:solidFill>
                            <a:schemeClr val="dk1"/>
                          </a:solidFill>
                          <a:effectLst/>
                          <a:latin typeface="+mn-lt"/>
                          <a:ea typeface="+mn-ea"/>
                          <a:cs typeface="+mn-cs"/>
                        </a:rPr>
                        <a:t>هل هناك أي شيء تحتاجه أو تقلق بشأنه؟</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ساعد الناجي على تحديد احتياجاته وانشغالاته والتعبير عنها</a:t>
                      </a:r>
                      <a:endParaRPr lang="en-US" dirty="0"/>
                    </a:p>
                  </a:txBody>
                  <a:tcPr marT="91440" marB="91440" anchor="ctr"/>
                </a:tc>
                <a:extLst>
                  <a:ext uri="{0D108BD9-81ED-4DB2-BD59-A6C34878D82A}">
                    <a16:rowId xmlns:a16="http://schemas.microsoft.com/office/drawing/2014/main" val="1933386309"/>
                  </a:ext>
                </a:extLst>
              </a:tr>
              <a:tr h="361816">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MA" sz="1800" kern="1200" dirty="0">
                          <a:solidFill>
                            <a:schemeClr val="dk1"/>
                          </a:solidFill>
                          <a:effectLst/>
                          <a:latin typeface="+mn-lt"/>
                          <a:ea typeface="+mn-ea"/>
                          <a:cs typeface="+mn-cs"/>
                        </a:rPr>
                        <a:t>يبدو أنك تعني...</a:t>
                      </a:r>
                      <a:endParaRPr lang="en-US" dirty="0"/>
                    </a:p>
                  </a:txBody>
                  <a:tcPr marT="91440" marB="91440" anchor="ctr"/>
                </a:tc>
                <a:tc>
                  <a:txBody>
                    <a:bodyPr/>
                    <a:lstStyle/>
                    <a:p>
                      <a:pPr algn="r"/>
                      <a:r>
                        <a:rPr lang="ar-MA" sz="1800" kern="1200" dirty="0">
                          <a:solidFill>
                            <a:schemeClr val="dk1"/>
                          </a:solidFill>
                          <a:effectLst/>
                          <a:latin typeface="+mn-lt"/>
                          <a:ea typeface="+mn-ea"/>
                          <a:cs typeface="+mn-cs"/>
                        </a:rPr>
                        <a:t>لخص ما عبّرت عنه الناجي (ة)</a:t>
                      </a:r>
                      <a:endParaRPr lang="en-US" dirty="0"/>
                    </a:p>
                  </a:txBody>
                  <a:tcPr marT="91440" marB="91440" anchor="ctr"/>
                </a:tc>
                <a:extLst>
                  <a:ext uri="{0D108BD9-81ED-4DB2-BD59-A6C34878D82A}">
                    <a16:rowId xmlns:a16="http://schemas.microsoft.com/office/drawing/2014/main" val="1692493159"/>
                  </a:ext>
                </a:extLst>
              </a:tr>
            </a:tbl>
          </a:graphicData>
        </a:graphic>
      </p:graphicFrame>
    </p:spTree>
    <p:extLst>
      <p:ext uri="{BB962C8B-B14F-4D97-AF65-F5344CB8AC3E}">
        <p14:creationId xmlns:p14="http://schemas.microsoft.com/office/powerpoint/2010/main" val="3852136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0" y="361048"/>
            <a:ext cx="9813758" cy="800039"/>
          </a:xfrm>
        </p:spPr>
        <p:txBody>
          <a:bodyPr>
            <a:normAutofit/>
          </a:bodyPr>
          <a:lstStyle/>
          <a:p>
            <a:pPr algn="r" rtl="1"/>
            <a:r>
              <a:rPr lang="ar-MA" dirty="0"/>
              <a:t>النشاط م. الاستفسار عن الاحتياجات والانشغالات (1)</a:t>
            </a:r>
            <a:endParaRPr lang="fr-FR" dirty="0"/>
          </a:p>
        </p:txBody>
      </p:sp>
      <p:sp>
        <p:nvSpPr>
          <p:cNvPr id="3" name="Text Placeholder 2"/>
          <p:cNvSpPr>
            <a:spLocks noGrp="1"/>
          </p:cNvSpPr>
          <p:nvPr>
            <p:ph idx="1"/>
          </p:nvPr>
        </p:nvSpPr>
        <p:spPr>
          <a:xfrm>
            <a:off x="4235116" y="1340750"/>
            <a:ext cx="7169946" cy="4932746"/>
          </a:xfrm>
        </p:spPr>
        <p:txBody>
          <a:bodyPr>
            <a:normAutofit/>
          </a:bodyPr>
          <a:lstStyle/>
          <a:p>
            <a:pPr marL="0" indent="0" algn="r" rtl="1">
              <a:buNone/>
            </a:pPr>
            <a:r>
              <a:rPr lang="ar-MA" dirty="0"/>
              <a:t>تصريح العميل رقم 1: "صديقي يهينني أمام أطفالي."</a:t>
            </a:r>
            <a:endParaRPr lang="fr-FR" dirty="0"/>
          </a:p>
          <a:p>
            <a:endParaRPr lang="en-US" dirty="0"/>
          </a:p>
          <a:p>
            <a:pPr marL="0" indent="0" algn="r" rtl="1">
              <a:buNone/>
            </a:pPr>
            <a:r>
              <a:rPr lang="ar-MA" b="1" dirty="0"/>
              <a:t>التقنية: شجع الناجي (ة) على التحدث</a:t>
            </a:r>
            <a:endParaRPr lang="fr-FR" dirty="0"/>
          </a:p>
          <a:p>
            <a:pPr marL="0" indent="0" algn="r">
              <a:buNone/>
            </a:pPr>
            <a:r>
              <a:rPr lang="ar-LB" dirty="0"/>
              <a:t>أ. </a:t>
            </a:r>
            <a:r>
              <a:rPr lang="ar-MA" dirty="0"/>
              <a:t>"هل يمكن أن تخبرني المزيد عن هذا الموضوع؟"</a:t>
            </a:r>
            <a:endParaRPr lang="en-US" dirty="0"/>
          </a:p>
          <a:p>
            <a:endParaRPr lang="en-US" dirty="0"/>
          </a:p>
        </p:txBody>
      </p:sp>
      <p:graphicFrame>
        <p:nvGraphicFramePr>
          <p:cNvPr id="4" name="Table 3">
            <a:extLst>
              <a:ext uri="{FF2B5EF4-FFF2-40B4-BE49-F238E27FC236}">
                <a16:creationId xmlns:a16="http://schemas.microsoft.com/office/drawing/2014/main" id="{16819EDB-2990-4945-AC65-A987A10699BA}"/>
              </a:ext>
            </a:extLst>
          </p:cNvPr>
          <p:cNvGraphicFramePr>
            <a:graphicFrameLocks noGrp="1"/>
          </p:cNvGraphicFramePr>
          <p:nvPr>
            <p:extLst>
              <p:ext uri="{D42A27DB-BD31-4B8C-83A1-F6EECF244321}">
                <p14:modId xmlns:p14="http://schemas.microsoft.com/office/powerpoint/2010/main" val="2343308130"/>
              </p:ext>
            </p:extLst>
          </p:nvPr>
        </p:nvGraphicFramePr>
        <p:xfrm>
          <a:off x="604812" y="2352042"/>
          <a:ext cx="3455603" cy="3921454"/>
        </p:xfrm>
        <a:graphic>
          <a:graphicData uri="http://schemas.openxmlformats.org/drawingml/2006/table">
            <a:tbl>
              <a:tblPr firstRow="1" bandRow="1">
                <a:tableStyleId>{5C22544A-7EE6-4342-B048-85BDC9FD1C3A}</a:tableStyleId>
              </a:tblPr>
              <a:tblGrid>
                <a:gridCol w="3455603">
                  <a:extLst>
                    <a:ext uri="{9D8B030D-6E8A-4147-A177-3AD203B41FA5}">
                      <a16:colId xmlns:a16="http://schemas.microsoft.com/office/drawing/2014/main" val="3149925191"/>
                    </a:ext>
                  </a:extLst>
                </a:gridCol>
              </a:tblGrid>
              <a:tr h="435717">
                <a:tc>
                  <a:txBody>
                    <a:bodyPr/>
                    <a:lstStyle/>
                    <a:p>
                      <a:pPr algn="ctr"/>
                      <a:r>
                        <a:rPr lang="ar-LB" dirty="0">
                          <a:solidFill>
                            <a:schemeClr val="bg1"/>
                          </a:solidFill>
                        </a:rPr>
                        <a:t>خيارات</a:t>
                      </a:r>
                      <a:endParaRPr lang="en-US"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5204966"/>
                  </a:ext>
                </a:extLst>
              </a:tr>
              <a:tr h="762505">
                <a:tc>
                  <a:txBody>
                    <a:bodyPr/>
                    <a:lstStyle/>
                    <a:p>
                      <a:pPr algn="r"/>
                      <a:r>
                        <a:rPr lang="ar-LB" dirty="0"/>
                        <a:t>أ.</a:t>
                      </a:r>
                      <a:r>
                        <a:rPr lang="ar-MA" sz="1800" kern="1200" dirty="0">
                          <a:solidFill>
                            <a:schemeClr val="dk1"/>
                          </a:solidFill>
                          <a:effectLst/>
                          <a:latin typeface="+mn-lt"/>
                          <a:ea typeface="+mn-ea"/>
                          <a:cs typeface="+mn-cs"/>
                        </a:rPr>
                        <a:t> هل يمكن أن تخبرني المزيد عن هذا الموضوع؟</a:t>
                      </a:r>
                      <a:endParaRPr lang="en-US" dirty="0"/>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8708484"/>
                  </a:ext>
                </a:extLst>
              </a:tr>
              <a:tr h="762505">
                <a:tc>
                  <a:txBody>
                    <a:bodyPr/>
                    <a:lstStyle/>
                    <a:p>
                      <a:pPr algn="r"/>
                      <a:r>
                        <a:rPr lang="ar-LB" dirty="0"/>
                        <a:t>ب.</a:t>
                      </a:r>
                      <a:r>
                        <a:rPr lang="ar-LB" baseline="0" dirty="0"/>
                        <a:t> </a:t>
                      </a:r>
                      <a:r>
                        <a:rPr lang="ar-MA" sz="1800" kern="1200" dirty="0">
                          <a:solidFill>
                            <a:schemeClr val="dk1"/>
                          </a:solidFill>
                          <a:effectLst/>
                          <a:latin typeface="+mn-lt"/>
                          <a:ea typeface="+mn-ea"/>
                          <a:cs typeface="+mn-cs"/>
                        </a:rPr>
                        <a:t>يبدو أنك تشعر بالغضب حيال ذلك.</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9241173"/>
                  </a:ext>
                </a:extLst>
              </a:tr>
              <a:tr h="762505">
                <a:tc>
                  <a:txBody>
                    <a:bodyPr/>
                    <a:lstStyle/>
                    <a:p>
                      <a:pPr algn="r"/>
                      <a:r>
                        <a:rPr lang="ar-LB" sz="1800" kern="1200" dirty="0">
                          <a:solidFill>
                            <a:schemeClr val="dk1"/>
                          </a:solidFill>
                          <a:effectLst/>
                          <a:latin typeface="+mn-lt"/>
                          <a:ea typeface="+mn-ea"/>
                          <a:cs typeface="+mn-cs"/>
                        </a:rPr>
                        <a:t>ج. </a:t>
                      </a:r>
                      <a:r>
                        <a:rPr lang="ar-MA" sz="1800" kern="1200" dirty="0">
                          <a:solidFill>
                            <a:schemeClr val="dk1"/>
                          </a:solidFill>
                          <a:effectLst/>
                          <a:latin typeface="+mn-lt"/>
                          <a:ea typeface="+mn-ea"/>
                          <a:cs typeface="+mn-cs"/>
                        </a:rPr>
                        <a:t>هل يمكنك إعادة الشرح مرة أخرى من فضلك؟</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8963838"/>
                  </a:ext>
                </a:extLst>
              </a:tr>
              <a:tr h="762505">
                <a:tc>
                  <a:txBody>
                    <a:bodyPr/>
                    <a:lstStyle/>
                    <a:p>
                      <a:pPr algn="r"/>
                      <a:r>
                        <a:rPr lang="ar-LB" baseline="0" dirty="0"/>
                        <a:t>د. </a:t>
                      </a:r>
                      <a:r>
                        <a:rPr lang="ar-MA" sz="1800" kern="1200" dirty="0">
                          <a:solidFill>
                            <a:schemeClr val="dk1"/>
                          </a:solidFill>
                          <a:effectLst/>
                          <a:latin typeface="+mn-lt"/>
                          <a:ea typeface="+mn-ea"/>
                          <a:cs typeface="+mn-cs"/>
                        </a:rPr>
                        <a:t>هل هناك أي شيء تحتاجه أو تقلق بشأنه؟</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8386"/>
                  </a:ext>
                </a:extLst>
              </a:tr>
              <a:tr h="435717">
                <a:tc>
                  <a:txBody>
                    <a:bodyPr/>
                    <a:lstStyle/>
                    <a:p>
                      <a:pPr algn="r"/>
                      <a:r>
                        <a:rPr lang="ar-LB" dirty="0"/>
                        <a:t>ه.</a:t>
                      </a:r>
                      <a:r>
                        <a:rPr lang="ar-LB" baseline="0" dirty="0"/>
                        <a:t> </a:t>
                      </a:r>
                      <a:r>
                        <a:rPr lang="ar-MA" sz="1800" kern="1200" dirty="0">
                          <a:solidFill>
                            <a:schemeClr val="dk1"/>
                          </a:solidFill>
                          <a:effectLst/>
                          <a:latin typeface="+mn-lt"/>
                          <a:ea typeface="+mn-ea"/>
                          <a:cs typeface="+mn-cs"/>
                        </a:rPr>
                        <a:t>يبدو أنك تعني...</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14604"/>
                  </a:ext>
                </a:extLst>
              </a:tr>
            </a:tbl>
          </a:graphicData>
        </a:graphic>
      </p:graphicFrame>
      <p:sp>
        <p:nvSpPr>
          <p:cNvPr id="6" name="Star: 5 Points 5">
            <a:extLst>
              <a:ext uri="{FF2B5EF4-FFF2-40B4-BE49-F238E27FC236}">
                <a16:creationId xmlns:a16="http://schemas.microsoft.com/office/drawing/2014/main" id="{82919D79-F55C-4446-BE3A-555A7F450FC7}"/>
              </a:ext>
            </a:extLst>
          </p:cNvPr>
          <p:cNvSpPr/>
          <p:nvPr/>
        </p:nvSpPr>
        <p:spPr>
          <a:xfrm>
            <a:off x="31386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8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410" y="588494"/>
            <a:ext cx="9926053" cy="800039"/>
          </a:xfrm>
        </p:spPr>
        <p:txBody>
          <a:bodyPr>
            <a:normAutofit/>
          </a:bodyPr>
          <a:lstStyle/>
          <a:p>
            <a:pPr algn="r"/>
            <a:r>
              <a:rPr lang="ar-MA" dirty="0"/>
              <a:t>النشاط م. الاستفسار عن الاحتياجات والانشغالات (2)</a:t>
            </a:r>
            <a:endParaRPr lang="en-US" dirty="0"/>
          </a:p>
        </p:txBody>
      </p:sp>
      <p:sp>
        <p:nvSpPr>
          <p:cNvPr id="3" name="Text Placeholder 2"/>
          <p:cNvSpPr>
            <a:spLocks noGrp="1"/>
          </p:cNvSpPr>
          <p:nvPr>
            <p:ph idx="1"/>
          </p:nvPr>
        </p:nvSpPr>
        <p:spPr>
          <a:xfrm>
            <a:off x="5051232" y="1749024"/>
            <a:ext cx="6705600" cy="4932746"/>
          </a:xfrm>
        </p:spPr>
        <p:txBody>
          <a:bodyPr>
            <a:normAutofit/>
          </a:bodyPr>
          <a:lstStyle/>
          <a:p>
            <a:pPr marL="0" indent="0" algn="r" rtl="1">
              <a:buNone/>
            </a:pPr>
            <a:r>
              <a:rPr lang="ar-MA" dirty="0"/>
              <a:t>تصريح العميل رقم 2: "لقد هدد شريكي بإيذائي في الماضي. أشعر بالخوف الشديد ".</a:t>
            </a:r>
            <a:endParaRPr lang="fr-FR" dirty="0"/>
          </a:p>
          <a:p>
            <a:pPr marL="0" indent="0" algn="r" rtl="1">
              <a:buNone/>
            </a:pPr>
            <a:r>
              <a:rPr lang="ar-MA" b="1" dirty="0"/>
              <a:t>التقنية: تحقق من فهمك</a:t>
            </a:r>
            <a:endParaRPr lang="fr-FR" dirty="0"/>
          </a:p>
          <a:p>
            <a:pPr marL="0" indent="0" algn="r" rtl="1">
              <a:buNone/>
            </a:pPr>
            <a:endParaRPr lang="fr-FR" dirty="0"/>
          </a:p>
          <a:p>
            <a:pPr marL="0" indent="0" algn="r" rtl="1">
              <a:buNone/>
            </a:pPr>
            <a:r>
              <a:rPr lang="ar-LB" dirty="0"/>
              <a:t>ه. </a:t>
            </a:r>
            <a:r>
              <a:rPr lang="ar-MA" dirty="0"/>
              <a:t>"يبدو أن تهديدات شريكك تسبب لك القلق بشأن سلامتك. هل هذا صحيح؟"</a:t>
            </a:r>
            <a:endParaRPr lang="fr-FR" dirty="0"/>
          </a:p>
          <a:p>
            <a:endParaRPr lang="en-US" dirty="0"/>
          </a:p>
          <a:p>
            <a:endParaRPr lang="en-US" dirty="0"/>
          </a:p>
        </p:txBody>
      </p:sp>
      <p:graphicFrame>
        <p:nvGraphicFramePr>
          <p:cNvPr id="4" name="Table 3">
            <a:extLst>
              <a:ext uri="{FF2B5EF4-FFF2-40B4-BE49-F238E27FC236}">
                <a16:creationId xmlns:a16="http://schemas.microsoft.com/office/drawing/2014/main" id="{16819EDB-2990-4945-AC65-A987A10699BA}"/>
              </a:ext>
            </a:extLst>
          </p:cNvPr>
          <p:cNvGraphicFramePr>
            <a:graphicFrameLocks noGrp="1"/>
          </p:cNvGraphicFramePr>
          <p:nvPr>
            <p:extLst>
              <p:ext uri="{D42A27DB-BD31-4B8C-83A1-F6EECF244321}">
                <p14:modId xmlns:p14="http://schemas.microsoft.com/office/powerpoint/2010/main" val="1581882745"/>
              </p:ext>
            </p:extLst>
          </p:nvPr>
        </p:nvGraphicFramePr>
        <p:xfrm>
          <a:off x="838199" y="2539512"/>
          <a:ext cx="3979859" cy="3351770"/>
        </p:xfrm>
        <a:graphic>
          <a:graphicData uri="http://schemas.openxmlformats.org/drawingml/2006/table">
            <a:tbl>
              <a:tblPr firstRow="1" bandRow="1">
                <a:tableStyleId>{5C22544A-7EE6-4342-B048-85BDC9FD1C3A}</a:tableStyleId>
              </a:tblPr>
              <a:tblGrid>
                <a:gridCol w="3979859">
                  <a:extLst>
                    <a:ext uri="{9D8B030D-6E8A-4147-A177-3AD203B41FA5}">
                      <a16:colId xmlns:a16="http://schemas.microsoft.com/office/drawing/2014/main" val="3149925191"/>
                    </a:ext>
                  </a:extLst>
                </a:gridCol>
              </a:tblGrid>
              <a:tr h="394818">
                <a:tc>
                  <a:txBody>
                    <a:bodyPr/>
                    <a:lstStyle/>
                    <a:p>
                      <a:pPr algn="ctr"/>
                      <a:r>
                        <a:rPr lang="ar-LB" dirty="0">
                          <a:solidFill>
                            <a:schemeClr val="bg1"/>
                          </a:solidFill>
                        </a:rPr>
                        <a:t>خيارات</a:t>
                      </a:r>
                      <a:endParaRPr lang="en-US"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175204966"/>
                  </a:ext>
                </a:extLst>
              </a:tr>
              <a:tr h="394818">
                <a:tc>
                  <a:txBody>
                    <a:bodyPr/>
                    <a:lstStyle/>
                    <a:p>
                      <a:pPr algn="r"/>
                      <a:r>
                        <a:rPr lang="ar-LB" dirty="0"/>
                        <a:t>أ.</a:t>
                      </a:r>
                      <a:r>
                        <a:rPr lang="ar-LB" baseline="0" dirty="0"/>
                        <a:t> </a:t>
                      </a:r>
                      <a:r>
                        <a:rPr lang="ar-MA" sz="1800" kern="1200" dirty="0">
                          <a:solidFill>
                            <a:schemeClr val="dk1"/>
                          </a:solidFill>
                          <a:effectLst/>
                          <a:latin typeface="+mn-lt"/>
                          <a:ea typeface="+mn-ea"/>
                          <a:cs typeface="+mn-cs"/>
                        </a:rPr>
                        <a:t>عن أي شيء تحب أن تتحدث؟</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8708484"/>
                  </a:ext>
                </a:extLst>
              </a:tr>
              <a:tr h="626458">
                <a:tc>
                  <a:txBody>
                    <a:bodyPr/>
                    <a:lstStyle/>
                    <a:p>
                      <a:pPr algn="r"/>
                      <a:r>
                        <a:rPr lang="ar-LB" dirty="0"/>
                        <a:t>ب. </a:t>
                      </a:r>
                      <a:r>
                        <a:rPr lang="ar-MA" sz="1800" kern="1200" dirty="0">
                          <a:solidFill>
                            <a:schemeClr val="dk1"/>
                          </a:solidFill>
                          <a:effectLst/>
                          <a:latin typeface="+mn-lt"/>
                          <a:ea typeface="+mn-ea"/>
                          <a:cs typeface="+mn-cs"/>
                        </a:rPr>
                        <a:t>يبدو أنك تشعر بالغضب حيال ذلك.</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9241173"/>
                  </a:ext>
                </a:extLst>
              </a:tr>
              <a:tr h="394818">
                <a:tc>
                  <a:txBody>
                    <a:bodyPr/>
                    <a:lstStyle/>
                    <a:p>
                      <a:pPr algn="r"/>
                      <a:r>
                        <a:rPr lang="ar-LB" dirty="0"/>
                        <a:t>ج.</a:t>
                      </a:r>
                      <a:r>
                        <a:rPr lang="ar-LB" baseline="0" dirty="0"/>
                        <a:t> </a:t>
                      </a:r>
                      <a:r>
                        <a:rPr lang="ar-MA" sz="1800" kern="1200" dirty="0">
                          <a:solidFill>
                            <a:schemeClr val="dk1"/>
                          </a:solidFill>
                          <a:effectLst/>
                          <a:latin typeface="+mn-lt"/>
                          <a:ea typeface="+mn-ea"/>
                          <a:cs typeface="+mn-cs"/>
                        </a:rPr>
                        <a:t>هل يمكن أن تخبرني المزيد عن ذلك؟</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8963838"/>
                  </a:ext>
                </a:extLst>
              </a:tr>
              <a:tr h="626458">
                <a:tc>
                  <a:txBody>
                    <a:bodyPr/>
                    <a:lstStyle/>
                    <a:p>
                      <a:pPr algn="r"/>
                      <a:r>
                        <a:rPr lang="ar-LB" dirty="0"/>
                        <a:t>د.</a:t>
                      </a:r>
                      <a:r>
                        <a:rPr lang="ar-LB" baseline="0" dirty="0"/>
                        <a:t> </a:t>
                      </a:r>
                      <a:r>
                        <a:rPr lang="ar-MA" sz="1800" kern="1200" dirty="0">
                          <a:solidFill>
                            <a:schemeClr val="dk1"/>
                          </a:solidFill>
                          <a:effectLst/>
                          <a:latin typeface="+mn-lt"/>
                          <a:ea typeface="+mn-ea"/>
                          <a:cs typeface="+mn-cs"/>
                        </a:rPr>
                        <a:t>هل يمكنك إعادة الشرح مرة أخرى من فضلك؟</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8386"/>
                  </a:ext>
                </a:extLst>
              </a:tr>
              <a:tr h="394818">
                <a:tc>
                  <a:txBody>
                    <a:bodyPr/>
                    <a:lstStyle/>
                    <a:p>
                      <a:pPr algn="r"/>
                      <a:r>
                        <a:rPr lang="ar-LB" dirty="0"/>
                        <a:t>ه.</a:t>
                      </a:r>
                      <a:r>
                        <a:rPr lang="ar-LB" baseline="0" dirty="0"/>
                        <a:t> </a:t>
                      </a:r>
                      <a:r>
                        <a:rPr lang="ar-MA" sz="1800" kern="1200" dirty="0">
                          <a:solidFill>
                            <a:schemeClr val="dk1"/>
                          </a:solidFill>
                          <a:effectLst/>
                          <a:latin typeface="+mn-lt"/>
                          <a:ea typeface="+mn-ea"/>
                          <a:cs typeface="+mn-cs"/>
                        </a:rPr>
                        <a:t>هل هناك أي شيء تحتاجه أو تقلق بشأنه؟</a:t>
                      </a:r>
                      <a:endParaRPr lang="ar-LB" sz="1800" kern="1200" dirty="0">
                        <a:solidFill>
                          <a:schemeClr val="dk1"/>
                        </a:solidFill>
                        <a:effectLst/>
                        <a:latin typeface="+mn-lt"/>
                        <a:ea typeface="+mn-ea"/>
                        <a:cs typeface="+mn-cs"/>
                      </a:endParaRPr>
                    </a:p>
                    <a:p>
                      <a:pPr algn="r"/>
                      <a:r>
                        <a:rPr lang="ar-LB" sz="1800" kern="1200" dirty="0">
                          <a:solidFill>
                            <a:schemeClr val="dk1"/>
                          </a:solidFill>
                          <a:effectLst/>
                          <a:latin typeface="+mn-lt"/>
                          <a:ea typeface="+mn-ea"/>
                          <a:cs typeface="+mn-cs"/>
                        </a:rPr>
                        <a:t>و.</a:t>
                      </a:r>
                      <a:r>
                        <a:rPr lang="ar-LB" sz="1800" kern="1200" baseline="0" dirty="0">
                          <a:solidFill>
                            <a:schemeClr val="dk1"/>
                          </a:solidFill>
                          <a:effectLst/>
                          <a:latin typeface="+mn-lt"/>
                          <a:ea typeface="+mn-ea"/>
                          <a:cs typeface="+mn-cs"/>
                        </a:rPr>
                        <a:t> </a:t>
                      </a:r>
                      <a:r>
                        <a:rPr lang="ar-MA" sz="1800" kern="1200" dirty="0">
                          <a:solidFill>
                            <a:schemeClr val="dk1"/>
                          </a:solidFill>
                          <a:effectLst/>
                          <a:latin typeface="+mn-lt"/>
                          <a:ea typeface="+mn-ea"/>
                          <a:cs typeface="+mn-cs"/>
                        </a:rPr>
                        <a:t>يبدو أن تهديدات شريكك تسبب لك القلق بشأن سلامتك. هل هذا صحيح؟</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14604"/>
                  </a:ext>
                </a:extLst>
              </a:tr>
            </a:tbl>
          </a:graphicData>
        </a:graphic>
      </p:graphicFrame>
      <p:sp>
        <p:nvSpPr>
          <p:cNvPr id="8" name="Star: 5 Points 7">
            <a:extLst>
              <a:ext uri="{FF2B5EF4-FFF2-40B4-BE49-F238E27FC236}">
                <a16:creationId xmlns:a16="http://schemas.microsoft.com/office/drawing/2014/main" id="{BD158BFF-B2C5-45F2-B40B-8D81DB4C75DA}"/>
              </a:ext>
            </a:extLst>
          </p:cNvPr>
          <p:cNvSpPr/>
          <p:nvPr/>
        </p:nvSpPr>
        <p:spPr>
          <a:xfrm>
            <a:off x="348041"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8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978" y="427135"/>
            <a:ext cx="9557084" cy="800039"/>
          </a:xfrm>
        </p:spPr>
        <p:txBody>
          <a:bodyPr>
            <a:normAutofit/>
          </a:bodyPr>
          <a:lstStyle/>
          <a:p>
            <a:pPr algn="r" rtl="1"/>
            <a:r>
              <a:rPr lang="ar-MA" dirty="0"/>
              <a:t>النشاط م. الاستفسار عن الاحتياجات والانشغالات (3)</a:t>
            </a:r>
            <a:endParaRPr lang="fr-FR" dirty="0"/>
          </a:p>
        </p:txBody>
      </p:sp>
      <p:sp>
        <p:nvSpPr>
          <p:cNvPr id="3" name="Text Placeholder 2"/>
          <p:cNvSpPr>
            <a:spLocks noGrp="1"/>
          </p:cNvSpPr>
          <p:nvPr>
            <p:ph idx="1"/>
          </p:nvPr>
        </p:nvSpPr>
        <p:spPr>
          <a:xfrm>
            <a:off x="4081901" y="1469938"/>
            <a:ext cx="7323161" cy="4932746"/>
          </a:xfrm>
        </p:spPr>
        <p:txBody>
          <a:bodyPr>
            <a:normAutofit/>
          </a:bodyPr>
          <a:lstStyle/>
          <a:p>
            <a:pPr marL="0" indent="0" algn="r" rtl="1">
              <a:buNone/>
            </a:pPr>
            <a:r>
              <a:rPr lang="ar-MA" dirty="0"/>
              <a:t>تصريح العميل رقم 3: "شريكي لا يمكن التنبؤ بتصرفاته. أحاول أن أبقيه سعيدًا، لكن في بعض الأحيان يغضب من دون سبب. إن الأمر يزداد سوءًا مؤخرًا ".</a:t>
            </a:r>
            <a:endParaRPr lang="fr-FR" dirty="0"/>
          </a:p>
          <a:p>
            <a:pPr marL="0" indent="0" algn="r" rtl="1">
              <a:buNone/>
            </a:pPr>
            <a:r>
              <a:rPr lang="ar-MA" dirty="0"/>
              <a:t> </a:t>
            </a:r>
            <a:endParaRPr lang="fr-FR" dirty="0"/>
          </a:p>
          <a:p>
            <a:pPr marL="0" indent="0" algn="r" rtl="1">
              <a:buNone/>
            </a:pPr>
            <a:r>
              <a:rPr lang="ar-MA" b="1" dirty="0"/>
              <a:t>التقنية: ساعد الناجي (ة) على تحديد الاحتياجات والانشغالات الفورية والتعبير عنها</a:t>
            </a:r>
            <a:endParaRPr lang="fr-FR" dirty="0"/>
          </a:p>
          <a:p>
            <a:pPr marL="0" indent="0" algn="r" rtl="1">
              <a:buNone/>
            </a:pPr>
            <a:r>
              <a:rPr lang="ar-MA" b="1" dirty="0"/>
              <a:t> </a:t>
            </a:r>
            <a:endParaRPr lang="fr-FR" dirty="0"/>
          </a:p>
          <a:p>
            <a:pPr marL="0" indent="0" algn="r">
              <a:buNone/>
            </a:pPr>
            <a:r>
              <a:rPr lang="ar-LB" dirty="0"/>
              <a:t>د. </a:t>
            </a:r>
            <a:r>
              <a:rPr lang="ar-MA" dirty="0"/>
              <a:t>"ما هي أكبر انشغالاتك الآن؟"</a:t>
            </a:r>
            <a:endParaRPr lang="en-US" dirty="0"/>
          </a:p>
          <a:p>
            <a:endParaRPr lang="en-US" dirty="0"/>
          </a:p>
        </p:txBody>
      </p:sp>
      <p:graphicFrame>
        <p:nvGraphicFramePr>
          <p:cNvPr id="5" name="Table 4">
            <a:extLst>
              <a:ext uri="{FF2B5EF4-FFF2-40B4-BE49-F238E27FC236}">
                <a16:creationId xmlns:a16="http://schemas.microsoft.com/office/drawing/2014/main" id="{B730EE98-BE1F-4436-BE87-0E555085EE3E}"/>
              </a:ext>
            </a:extLst>
          </p:cNvPr>
          <p:cNvGraphicFramePr>
            <a:graphicFrameLocks noGrp="1"/>
          </p:cNvGraphicFramePr>
          <p:nvPr>
            <p:extLst>
              <p:ext uri="{D42A27DB-BD31-4B8C-83A1-F6EECF244321}">
                <p14:modId xmlns:p14="http://schemas.microsoft.com/office/powerpoint/2010/main" val="3491245293"/>
              </p:ext>
            </p:extLst>
          </p:nvPr>
        </p:nvGraphicFramePr>
        <p:xfrm>
          <a:off x="525923" y="2853337"/>
          <a:ext cx="3563887" cy="2906564"/>
        </p:xfrm>
        <a:graphic>
          <a:graphicData uri="http://schemas.openxmlformats.org/drawingml/2006/table">
            <a:tbl>
              <a:tblPr firstRow="1" bandRow="1">
                <a:tableStyleId>{5C22544A-7EE6-4342-B048-85BDC9FD1C3A}</a:tableStyleId>
              </a:tblPr>
              <a:tblGrid>
                <a:gridCol w="3563887">
                  <a:extLst>
                    <a:ext uri="{9D8B030D-6E8A-4147-A177-3AD203B41FA5}">
                      <a16:colId xmlns:a16="http://schemas.microsoft.com/office/drawing/2014/main" val="3149925191"/>
                    </a:ext>
                  </a:extLst>
                </a:gridCol>
              </a:tblGrid>
              <a:tr h="0">
                <a:tc>
                  <a:txBody>
                    <a:bodyPr/>
                    <a:lstStyle/>
                    <a:p>
                      <a:pPr algn="ctr"/>
                      <a:r>
                        <a:rPr lang="ar-LB" dirty="0">
                          <a:solidFill>
                            <a:schemeClr val="bg1"/>
                          </a:solidFill>
                        </a:rPr>
                        <a:t>خيارات</a:t>
                      </a:r>
                      <a:endParaRPr lang="en-US" dirty="0">
                        <a:solidFill>
                          <a:schemeClr val="bg1"/>
                        </a:solidFill>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5204966"/>
                  </a:ext>
                </a:extLst>
              </a:tr>
              <a:tr h="374258">
                <a:tc>
                  <a:txBody>
                    <a:bodyPr/>
                    <a:lstStyle/>
                    <a:p>
                      <a:pPr algn="r"/>
                      <a:r>
                        <a:rPr lang="ar-LB" dirty="0"/>
                        <a:t>أ.</a:t>
                      </a:r>
                      <a:r>
                        <a:rPr lang="ar-LB" baseline="0" dirty="0"/>
                        <a:t> </a:t>
                      </a:r>
                      <a:r>
                        <a:rPr lang="ar-MA" sz="1800" kern="1200" dirty="0">
                          <a:solidFill>
                            <a:schemeClr val="dk1"/>
                          </a:solidFill>
                          <a:effectLst/>
                          <a:latin typeface="+mn-lt"/>
                          <a:ea typeface="+mn-ea"/>
                          <a:cs typeface="+mn-cs"/>
                        </a:rPr>
                        <a:t>كيف تشعر حيال ذلك؟</a:t>
                      </a:r>
                      <a:endParaRPr lang="en-US" dirty="0"/>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7959334"/>
                  </a:ext>
                </a:extLst>
              </a:tr>
              <a:tr h="580353">
                <a:tc>
                  <a:txBody>
                    <a:bodyPr/>
                    <a:lstStyle/>
                    <a:p>
                      <a:pPr algn="r"/>
                      <a:r>
                        <a:rPr lang="ar-LB" dirty="0"/>
                        <a:t>ب.</a:t>
                      </a:r>
                      <a:r>
                        <a:rPr lang="ar-LB" baseline="0" dirty="0"/>
                        <a:t> </a:t>
                      </a:r>
                      <a:r>
                        <a:rPr lang="ar-MA" sz="1800" kern="1200" dirty="0">
                          <a:solidFill>
                            <a:schemeClr val="dk1"/>
                          </a:solidFill>
                          <a:effectLst/>
                          <a:latin typeface="+mn-lt"/>
                          <a:ea typeface="+mn-ea"/>
                          <a:cs typeface="+mn-cs"/>
                        </a:rPr>
                        <a:t>لقد ذكرت أنك تشعر بإحباط شديد.</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3180413"/>
                  </a:ext>
                </a:extLst>
              </a:tr>
              <a:tr h="0">
                <a:tc>
                  <a:txBody>
                    <a:bodyPr/>
                    <a:lstStyle/>
                    <a:p>
                      <a:pPr algn="r"/>
                      <a:r>
                        <a:rPr lang="ar-LB" dirty="0"/>
                        <a:t>ج.</a:t>
                      </a:r>
                      <a:r>
                        <a:rPr lang="ar-LB" baseline="0" dirty="0"/>
                        <a:t> </a:t>
                      </a:r>
                      <a:r>
                        <a:rPr lang="ar-MA" sz="1800" kern="1200" dirty="0">
                          <a:solidFill>
                            <a:schemeClr val="dk1"/>
                          </a:solidFill>
                          <a:effectLst/>
                          <a:latin typeface="+mn-lt"/>
                          <a:ea typeface="+mn-ea"/>
                          <a:cs typeface="+mn-cs"/>
                        </a:rPr>
                        <a:t>هل يمكنك إعادة الشرح مرة أخرى من فضلك؟</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8963838"/>
                  </a:ext>
                </a:extLst>
              </a:tr>
              <a:tr h="580353">
                <a:tc>
                  <a:txBody>
                    <a:bodyPr/>
                    <a:lstStyle/>
                    <a:p>
                      <a:pPr algn="r"/>
                      <a:r>
                        <a:rPr lang="ar-LB" dirty="0"/>
                        <a:t>د.</a:t>
                      </a:r>
                      <a:r>
                        <a:rPr lang="ar-LB" baseline="0" dirty="0"/>
                        <a:t> </a:t>
                      </a:r>
                      <a:r>
                        <a:rPr lang="ar-MA" sz="1800" kern="1200" dirty="0">
                          <a:solidFill>
                            <a:schemeClr val="dk1"/>
                          </a:solidFill>
                          <a:effectLst/>
                          <a:latin typeface="+mn-lt"/>
                          <a:ea typeface="+mn-ea"/>
                          <a:cs typeface="+mn-cs"/>
                        </a:rPr>
                        <a:t>ما هي أكبر انشغالاتك الآن؟</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8386"/>
                  </a:ext>
                </a:extLst>
              </a:tr>
              <a:tr h="361816">
                <a:tc>
                  <a:txBody>
                    <a:bodyPr/>
                    <a:lstStyle/>
                    <a:p>
                      <a:pPr algn="r"/>
                      <a:r>
                        <a:rPr lang="ar-LB" dirty="0"/>
                        <a:t>ه.</a:t>
                      </a:r>
                      <a:r>
                        <a:rPr lang="ar-LB" baseline="0" dirty="0"/>
                        <a:t> </a:t>
                      </a:r>
                      <a:r>
                        <a:rPr lang="ar-MA" sz="1800" kern="1200" dirty="0">
                          <a:solidFill>
                            <a:schemeClr val="dk1"/>
                          </a:solidFill>
                          <a:effectLst/>
                          <a:latin typeface="+mn-lt"/>
                          <a:ea typeface="+mn-ea"/>
                          <a:cs typeface="+mn-cs"/>
                        </a:rPr>
                        <a:t>يبدو أنك تعني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114604"/>
                  </a:ext>
                </a:extLst>
              </a:tr>
            </a:tbl>
          </a:graphicData>
        </a:graphic>
      </p:graphicFrame>
      <p:sp>
        <p:nvSpPr>
          <p:cNvPr id="7" name="Star: 5 Points 6">
            <a:extLst>
              <a:ext uri="{FF2B5EF4-FFF2-40B4-BE49-F238E27FC236}">
                <a16:creationId xmlns:a16="http://schemas.microsoft.com/office/drawing/2014/main" id="{555C96C1-C1D5-44D9-81E8-BF0BBF3CE041}"/>
              </a:ext>
            </a:extLst>
          </p:cNvPr>
          <p:cNvSpPr/>
          <p:nvPr/>
        </p:nvSpPr>
        <p:spPr>
          <a:xfrm>
            <a:off x="32368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176" y="684107"/>
            <a:ext cx="9692640" cy="992293"/>
          </a:xfrm>
        </p:spPr>
        <p:txBody>
          <a:bodyPr>
            <a:normAutofit fontScale="90000"/>
          </a:bodyPr>
          <a:lstStyle/>
          <a:p>
            <a:pPr algn="r"/>
            <a:r>
              <a:rPr lang="ar-MA" dirty="0"/>
              <a:t>التصديق</a:t>
            </a:r>
            <a:br>
              <a:rPr lang="fr-FR" dirty="0"/>
            </a:br>
            <a:endParaRPr lang="en-US" dirty="0"/>
          </a:p>
        </p:txBody>
      </p:sp>
      <p:sp>
        <p:nvSpPr>
          <p:cNvPr id="3" name="Content Placeholder 2"/>
          <p:cNvSpPr>
            <a:spLocks noGrp="1"/>
          </p:cNvSpPr>
          <p:nvPr>
            <p:ph idx="1"/>
          </p:nvPr>
        </p:nvSpPr>
        <p:spPr>
          <a:xfrm>
            <a:off x="2105891" y="1676400"/>
            <a:ext cx="8543925" cy="4932746"/>
          </a:xfrm>
        </p:spPr>
        <p:txBody>
          <a:bodyPr/>
          <a:lstStyle/>
          <a:p>
            <a:pPr marL="0" indent="0" algn="r" rtl="1">
              <a:buNone/>
            </a:pPr>
            <a:r>
              <a:rPr lang="ar-MA" dirty="0"/>
              <a:t>الغاية</a:t>
            </a:r>
            <a:endParaRPr lang="fr-FR" dirty="0"/>
          </a:p>
          <a:p>
            <a:pPr marL="0" indent="0" algn="r" rtl="1">
              <a:buNone/>
            </a:pPr>
            <a:r>
              <a:rPr lang="ar-MA" dirty="0"/>
              <a:t> </a:t>
            </a:r>
            <a:endParaRPr lang="fr-FR" dirty="0"/>
          </a:p>
          <a:p>
            <a:pPr marL="0" indent="0" algn="r" rtl="1">
              <a:buNone/>
            </a:pPr>
            <a:r>
              <a:rPr lang="ar-MA" dirty="0"/>
              <a:t>دع الناجين يعرفون أن مشاعرهم أمر شائع، وأنه من الآمن التعبير عنها، وأن لكل فرد الحق في العيش بدون عنف.</a:t>
            </a:r>
            <a:endParaRPr lang="fr-FR" dirty="0"/>
          </a:p>
        </p:txBody>
      </p:sp>
      <p:sp>
        <p:nvSpPr>
          <p:cNvPr id="4" name="Footer Placeholder 3">
            <a:extLst>
              <a:ext uri="{FF2B5EF4-FFF2-40B4-BE49-F238E27FC236}">
                <a16:creationId xmlns:a16="http://schemas.microsoft.com/office/drawing/2014/main" id="{FC468846-DA68-4195-86F7-E984CD64F828}"/>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428053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321F25-3323-4AC5-8CA5-F1E069779575}"/>
              </a:ext>
            </a:extLst>
          </p:cNvPr>
          <p:cNvSpPr>
            <a:spLocks noGrp="1"/>
          </p:cNvSpPr>
          <p:nvPr>
            <p:ph type="pic" sz="quarter" idx="10"/>
          </p:nvPr>
        </p:nvSpPr>
        <p:spPr/>
      </p:sp>
      <p:sp>
        <p:nvSpPr>
          <p:cNvPr id="8" name="Title 7">
            <a:extLst>
              <a:ext uri="{FF2B5EF4-FFF2-40B4-BE49-F238E27FC236}">
                <a16:creationId xmlns:a16="http://schemas.microsoft.com/office/drawing/2014/main" id="{31F64733-7A82-4C2A-8D46-AF11D9DE55E0}"/>
              </a:ext>
            </a:extLst>
          </p:cNvPr>
          <p:cNvSpPr>
            <a:spLocks noGrp="1"/>
          </p:cNvSpPr>
          <p:nvPr>
            <p:ph type="title"/>
          </p:nvPr>
        </p:nvSpPr>
        <p:spPr/>
        <p:txBody>
          <a:bodyPr/>
          <a:lstStyle/>
          <a:p>
            <a:pPr algn="r"/>
            <a:r>
              <a:rPr lang="ar-MA" b="1" dirty="0"/>
              <a:t>الاختبار القبلي</a:t>
            </a:r>
            <a:br>
              <a:rPr lang="fr-FR" dirty="0"/>
            </a:br>
            <a:endParaRPr lang="en-US" dirty="0"/>
          </a:p>
        </p:txBody>
      </p:sp>
    </p:spTree>
    <p:extLst>
      <p:ext uri="{BB962C8B-B14F-4D97-AF65-F5344CB8AC3E}">
        <p14:creationId xmlns:p14="http://schemas.microsoft.com/office/powerpoint/2010/main" val="3610901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005" y="312739"/>
            <a:ext cx="8543925" cy="800039"/>
          </a:xfrm>
        </p:spPr>
        <p:txBody>
          <a:bodyPr/>
          <a:lstStyle/>
          <a:p>
            <a:pPr algn="r" rtl="1"/>
            <a:r>
              <a:rPr lang="ar-MA" dirty="0"/>
              <a:t>التصديق: الرسائل المراد استخدامها</a:t>
            </a:r>
            <a:endParaRPr lang="fr-FR" dirty="0"/>
          </a:p>
        </p:txBody>
      </p:sp>
      <p:sp>
        <p:nvSpPr>
          <p:cNvPr id="7" name="Text Placeholder 6"/>
          <p:cNvSpPr>
            <a:spLocks noGrp="1"/>
          </p:cNvSpPr>
          <p:nvPr>
            <p:ph idx="1"/>
          </p:nvPr>
        </p:nvSpPr>
        <p:spPr>
          <a:xfrm>
            <a:off x="2606006" y="1310577"/>
            <a:ext cx="8543925" cy="4932362"/>
          </a:xfrm>
        </p:spPr>
        <p:txBody>
          <a:bodyPr>
            <a:noAutofit/>
          </a:bodyPr>
          <a:lstStyle/>
          <a:p>
            <a:pPr lvl="0" algn="r" rtl="1"/>
            <a:r>
              <a:rPr lang="ar-MA" dirty="0"/>
              <a:t>"شكرا لك لتقاسم ذلك معي."</a:t>
            </a:r>
            <a:endParaRPr lang="fr-FR" dirty="0"/>
          </a:p>
          <a:p>
            <a:pPr lvl="0" algn="r" rtl="1"/>
            <a:r>
              <a:rPr lang="ar-MA" dirty="0"/>
              <a:t>"لا بأس في التحدث."</a:t>
            </a:r>
            <a:endParaRPr lang="fr-FR" dirty="0"/>
          </a:p>
          <a:p>
            <a:pPr lvl="0" algn="r" rtl="1"/>
            <a:r>
              <a:rPr lang="ar-MA" dirty="0"/>
              <a:t>"لست وحدك. لسوء الحظ، يواجه العديد من الأشخاص الآخرين هذه المشكلة أيضًا".</a:t>
            </a:r>
            <a:endParaRPr lang="fr-FR" dirty="0"/>
          </a:p>
          <a:p>
            <a:pPr lvl="0" algn="r" rtl="1"/>
            <a:r>
              <a:rPr lang="ar-MA" dirty="0"/>
              <a:t>"يستحق الجميع الشعور بالأمان في المنزل".</a:t>
            </a:r>
            <a:endParaRPr lang="fr-FR" dirty="0"/>
          </a:p>
          <a:p>
            <a:pPr lvl="0" algn="r" rtl="1"/>
            <a:r>
              <a:rPr lang="ar-MA" dirty="0"/>
              <a:t>"أنا هنا لدعمك وشرح خياراتك."</a:t>
            </a:r>
            <a:endParaRPr lang="fr-FR" dirty="0"/>
          </a:p>
          <a:p>
            <a:pPr lvl="0" algn="r" rtl="1"/>
            <a:r>
              <a:rPr lang="ar-MA" dirty="0"/>
              <a:t>"إنها ليست غلطتك."</a:t>
            </a:r>
            <a:endParaRPr lang="fr-FR" dirty="0"/>
          </a:p>
          <a:p>
            <a:pPr lvl="0" algn="r" rtl="1"/>
            <a:r>
              <a:rPr lang="ar-MA" dirty="0"/>
              <a:t>"ما حدث لا مبرر له ولا عذر".</a:t>
            </a:r>
            <a:endParaRPr lang="fr-FR" dirty="0"/>
          </a:p>
          <a:p>
            <a:pPr lvl="0" algn="r" rtl="1"/>
            <a:r>
              <a:rPr lang="ar-MA" dirty="0"/>
              <a:t>"حياتك، صحتك، أنت شخص ذو قيمة."</a:t>
            </a:r>
            <a:endParaRPr lang="fr-FR" dirty="0"/>
          </a:p>
          <a:p>
            <a:pPr rtl="1"/>
            <a:r>
              <a:rPr lang="ar-MA" dirty="0"/>
              <a:t> </a:t>
            </a:r>
            <a:endParaRPr lang="fr-FR" dirty="0"/>
          </a:p>
          <a:p>
            <a:pPr marL="0" indent="0">
              <a:buNone/>
            </a:pPr>
            <a:endParaRPr lang="en-US" sz="2600"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31865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520" y="431253"/>
            <a:ext cx="8543925" cy="800039"/>
          </a:xfrm>
        </p:spPr>
        <p:txBody>
          <a:bodyPr/>
          <a:lstStyle/>
          <a:p>
            <a:pPr algn="r"/>
            <a:r>
              <a:rPr lang="ar-MA" dirty="0"/>
              <a:t>النشاط ن: تدرب على الاستجابة</a:t>
            </a:r>
            <a:endParaRPr lang="en-US" dirty="0"/>
          </a:p>
        </p:txBody>
      </p:sp>
      <p:sp>
        <p:nvSpPr>
          <p:cNvPr id="3" name="Content Placeholder 2"/>
          <p:cNvSpPr>
            <a:spLocks noGrp="1"/>
          </p:cNvSpPr>
          <p:nvPr>
            <p:ph idx="1"/>
          </p:nvPr>
        </p:nvSpPr>
        <p:spPr>
          <a:xfrm>
            <a:off x="2766361" y="1469090"/>
            <a:ext cx="8414084" cy="4932746"/>
          </a:xfrm>
        </p:spPr>
        <p:txBody>
          <a:bodyPr>
            <a:normAutofit/>
          </a:bodyPr>
          <a:lstStyle/>
          <a:p>
            <a:pPr lvl="0" algn="r" rtl="1"/>
            <a:r>
              <a:rPr lang="ar-MA" dirty="0"/>
              <a:t>تصريح الناجي رقم 1: هددني شريكي بإخبار عائلتي أنني مثلي إذا حاولت تركه.</a:t>
            </a:r>
            <a:endParaRPr lang="fr-FR" dirty="0"/>
          </a:p>
          <a:p>
            <a:pPr lvl="0" algn="r" rtl="1"/>
            <a:r>
              <a:rPr lang="ar-MA" dirty="0"/>
              <a:t>تصريح الناجي</a:t>
            </a:r>
            <a:r>
              <a:rPr lang="ar-LB" dirty="0"/>
              <a:t>(</a:t>
            </a:r>
            <a:r>
              <a:rPr lang="ar-MA" dirty="0"/>
              <a:t>ة</a:t>
            </a:r>
            <a:r>
              <a:rPr lang="ar-LB" dirty="0"/>
              <a:t>)</a:t>
            </a:r>
            <a:r>
              <a:rPr lang="ar-MA" dirty="0"/>
              <a:t> رقم 2: صديقي يرفض استخدام الواقي الذكري، على الرغم من أنني أعرف أن لديه شركاء آخرين. كلما حاولت طرح الموضوع، يهدد بإجباري أنا وأولادي على المغادرة.</a:t>
            </a:r>
            <a:endParaRPr lang="fr-FR" dirty="0"/>
          </a:p>
          <a:p>
            <a:pPr lvl="0" algn="r" rtl="1"/>
            <a:r>
              <a:rPr lang="ar-MA" dirty="0"/>
              <a:t>تصريح الناجي (ة) رقم 3: اغتصبني أحد العملاء. أخشى أن يعود ليؤذيني مرة أخرى.</a:t>
            </a:r>
            <a:endParaRPr lang="fr-FR" dirty="0"/>
          </a:p>
        </p:txBody>
      </p:sp>
      <p:sp>
        <p:nvSpPr>
          <p:cNvPr id="5" name="Star: 5 Points 4">
            <a:extLst>
              <a:ext uri="{FF2B5EF4-FFF2-40B4-BE49-F238E27FC236}">
                <a16:creationId xmlns:a16="http://schemas.microsoft.com/office/drawing/2014/main" id="{DA11A5A4-B7FB-44F4-A0D0-DFBD64D935C1}"/>
              </a:ext>
            </a:extLst>
          </p:cNvPr>
          <p:cNvSpPr/>
          <p:nvPr/>
        </p:nvSpPr>
        <p:spPr>
          <a:xfrm>
            <a:off x="251788"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6919" y="314971"/>
            <a:ext cx="8543925" cy="800039"/>
          </a:xfrm>
        </p:spPr>
        <p:txBody>
          <a:bodyPr/>
          <a:lstStyle/>
          <a:p>
            <a:pPr algn="r" rtl="1"/>
            <a:r>
              <a:rPr lang="ar-MA" dirty="0"/>
              <a:t>التصديق: الرسائل التي ينبغي تفاديها</a:t>
            </a:r>
            <a:endParaRPr lang="fr-FR" dirty="0"/>
          </a:p>
        </p:txBody>
      </p:sp>
      <p:sp>
        <p:nvSpPr>
          <p:cNvPr id="3" name="Text Placeholder 2"/>
          <p:cNvSpPr>
            <a:spLocks noGrp="1"/>
          </p:cNvSpPr>
          <p:nvPr>
            <p:ph idx="1"/>
          </p:nvPr>
        </p:nvSpPr>
        <p:spPr>
          <a:xfrm>
            <a:off x="6080760" y="1166752"/>
            <a:ext cx="5503688" cy="4932746"/>
          </a:xfrm>
        </p:spPr>
        <p:txBody>
          <a:bodyPr>
            <a:noAutofit/>
          </a:bodyPr>
          <a:lstStyle/>
          <a:p>
            <a:pPr marL="0" indent="0" algn="r" rtl="1">
              <a:buNone/>
            </a:pPr>
            <a:r>
              <a:rPr lang="ar-MA" b="1" dirty="0"/>
              <a:t>تفادى </a:t>
            </a:r>
            <a:r>
              <a:rPr lang="ar-MA" b="1" u="sng" dirty="0"/>
              <a:t>التصريحات</a:t>
            </a:r>
            <a:r>
              <a:rPr lang="ar-MA" b="1" dirty="0"/>
              <a:t> التي تقوم 	</a:t>
            </a:r>
            <a:endParaRPr lang="fr-FR" dirty="0"/>
          </a:p>
          <a:p>
            <a:pPr algn="r" rtl="1"/>
            <a:r>
              <a:rPr lang="ar-MA" dirty="0"/>
              <a:t>بوضع اللوم على الناجي	</a:t>
            </a:r>
            <a:endParaRPr lang="fr-FR" dirty="0"/>
          </a:p>
          <a:p>
            <a:pPr algn="r" rtl="1"/>
            <a:r>
              <a:rPr lang="ar-MA" dirty="0"/>
              <a:t>قول أي شيء يحكم على ما فعله الناجي أو سيفعله</a:t>
            </a:r>
            <a:endParaRPr lang="fr-FR" dirty="0"/>
          </a:p>
          <a:p>
            <a:pPr algn="r" rtl="1"/>
            <a:r>
              <a:rPr lang="ar-MA" dirty="0"/>
              <a:t>التشكيك في قصة الناجي (عدم التصديق) أو استجواب الناجي (ة)</a:t>
            </a:r>
            <a:endParaRPr lang="fr-FR" dirty="0"/>
          </a:p>
          <a:p>
            <a:pPr algn="r" rtl="1"/>
            <a:r>
              <a:rPr lang="ar-MA" dirty="0"/>
              <a:t>قول أي شيء يقلل من شعور الناجي</a:t>
            </a:r>
            <a:endParaRPr lang="fr-FR" dirty="0"/>
          </a:p>
          <a:p>
            <a:pPr algn="r" rtl="1"/>
            <a:r>
              <a:rPr lang="ar-MA" dirty="0"/>
              <a:t>إلقاء محاضرة أو إعطاء أمر أو نصيحة</a:t>
            </a:r>
            <a:endParaRPr lang="fr-FR" dirty="0"/>
          </a:p>
          <a:p>
            <a:pPr algn="r" rtl="1"/>
            <a:r>
              <a:rPr lang="ar-MA" dirty="0"/>
              <a:t>التوصية بتغيير المهنة أو التوجه الجنسي أو الهوية الجنسية لتجنب العنف</a:t>
            </a:r>
            <a:endParaRPr lang="en-US" sz="2000" dirty="0"/>
          </a:p>
        </p:txBody>
      </p:sp>
      <p:sp>
        <p:nvSpPr>
          <p:cNvPr id="4" name="Text Placeholder 2">
            <a:extLst>
              <a:ext uri="{FF2B5EF4-FFF2-40B4-BE49-F238E27FC236}">
                <a16:creationId xmlns:a16="http://schemas.microsoft.com/office/drawing/2014/main" id="{48464DD1-10B1-4930-8EFD-2BCEF36EB31E}"/>
              </a:ext>
            </a:extLst>
          </p:cNvPr>
          <p:cNvSpPr txBox="1">
            <a:spLocks/>
          </p:cNvSpPr>
          <p:nvPr/>
        </p:nvSpPr>
        <p:spPr>
          <a:xfrm>
            <a:off x="767497" y="1574906"/>
            <a:ext cx="4378845" cy="4360278"/>
          </a:xfrm>
          <a:prstGeom prst="rect">
            <a:avLst/>
          </a:prstGeom>
        </p:spPr>
        <p:txBody>
          <a:bodyPr vert="horz" numCol="1">
            <a:noAutofit/>
          </a:bodyPr>
          <a:lstStyle>
            <a:lvl1pPr marL="342900" indent="-342900" algn="l" defTabSz="457200" rtl="0" eaLnBrk="1" latinLnBrk="0" hangingPunct="1">
              <a:lnSpc>
                <a:spcPts val="3000"/>
              </a:lnSpc>
              <a:spcBef>
                <a:spcPts val="1200"/>
              </a:spcBef>
              <a:buClr>
                <a:srgbClr val="7EC9A3"/>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Clr>
                <a:srgbClr val="7EC9A3"/>
              </a:buClr>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Clr>
                <a:srgbClr val="7EC9A3"/>
              </a:buClr>
              <a:buSzPct val="83000"/>
              <a:buFont typeface="Calibri" panose="020F0502020204030204" pitchFamily="34" charset="0"/>
              <a:buChar char="‐"/>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rtl="1">
              <a:buNone/>
            </a:pPr>
            <a:r>
              <a:rPr lang="ar-MA" b="1" dirty="0">
                <a:solidFill>
                  <a:schemeClr val="tx1"/>
                </a:solidFill>
              </a:rPr>
              <a:t>تجنب </a:t>
            </a:r>
            <a:r>
              <a:rPr lang="ar-MA" b="1" u="sng" dirty="0">
                <a:solidFill>
                  <a:schemeClr val="tx1"/>
                </a:solidFill>
              </a:rPr>
              <a:t>الأسئلة</a:t>
            </a:r>
            <a:r>
              <a:rPr lang="ar-MA" b="1" dirty="0">
                <a:solidFill>
                  <a:schemeClr val="tx1"/>
                </a:solidFill>
              </a:rPr>
              <a:t> التي توحي بالفعل الخطأ (الأمثلة أدناه)</a:t>
            </a:r>
            <a:endParaRPr lang="fr-FR" dirty="0">
              <a:solidFill>
                <a:schemeClr val="tx1"/>
              </a:solidFill>
            </a:endParaRPr>
          </a:p>
          <a:p>
            <a:pPr algn="r" rtl="1">
              <a:buClr>
                <a:schemeClr val="accent4"/>
              </a:buClr>
            </a:pPr>
            <a:r>
              <a:rPr lang="ar-MA" dirty="0">
                <a:solidFill>
                  <a:schemeClr val="tx1"/>
                </a:solidFill>
              </a:rPr>
              <a:t>لماذا كنت ترتدي مثل هذه الملابس الكاشفة؟</a:t>
            </a:r>
            <a:endParaRPr lang="fr-FR" dirty="0">
              <a:solidFill>
                <a:schemeClr val="tx1"/>
              </a:solidFill>
            </a:endParaRPr>
          </a:p>
          <a:p>
            <a:pPr lvl="0" algn="r" rtl="1">
              <a:buClr>
                <a:schemeClr val="accent4"/>
              </a:buClr>
            </a:pPr>
            <a:r>
              <a:rPr lang="ar-MA" dirty="0">
                <a:solidFill>
                  <a:schemeClr val="tx1"/>
                </a:solidFill>
              </a:rPr>
              <a:t>ماذا فعلت لتغضب الجاني؟</a:t>
            </a:r>
            <a:endParaRPr lang="fr-FR" dirty="0">
              <a:solidFill>
                <a:schemeClr val="tx1"/>
              </a:solidFill>
            </a:endParaRPr>
          </a:p>
          <a:p>
            <a:pPr lvl="0" algn="r" rtl="1">
              <a:buClr>
                <a:schemeClr val="accent4"/>
              </a:buClr>
            </a:pPr>
            <a:r>
              <a:rPr lang="ar-MA" dirty="0">
                <a:solidFill>
                  <a:schemeClr val="tx1"/>
                </a:solidFill>
              </a:rPr>
              <a:t>إذا كنت خائفًا حقًا، فلماذا لم تركض أو تصرخ؟</a:t>
            </a:r>
            <a:endParaRPr lang="fr-FR" dirty="0">
              <a:solidFill>
                <a:schemeClr val="tx1"/>
              </a:solidFill>
            </a:endParaRPr>
          </a:p>
          <a:p>
            <a:pPr lvl="0" algn="r" rtl="1">
              <a:buClr>
                <a:schemeClr val="accent4"/>
              </a:buClr>
            </a:pPr>
            <a:r>
              <a:rPr lang="ar-MA" dirty="0">
                <a:solidFill>
                  <a:schemeClr val="tx1"/>
                </a:solidFill>
              </a:rPr>
              <a:t>لماذا تختار أن تضع نفسك في مواقف خطرة؟</a:t>
            </a:r>
            <a:endParaRPr lang="fr-FR" dirty="0">
              <a:solidFill>
                <a:schemeClr val="tx1"/>
              </a:solidFill>
            </a:endParaRPr>
          </a:p>
        </p:txBody>
      </p:sp>
    </p:spTree>
    <p:extLst>
      <p:ext uri="{BB962C8B-B14F-4D97-AF65-F5344CB8AC3E}">
        <p14:creationId xmlns:p14="http://schemas.microsoft.com/office/powerpoint/2010/main" val="758585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826" y="566035"/>
            <a:ext cx="8543925" cy="800039"/>
          </a:xfrm>
        </p:spPr>
        <p:txBody>
          <a:bodyPr/>
          <a:lstStyle/>
          <a:p>
            <a:pPr algn="r"/>
            <a:r>
              <a:rPr lang="ar-MA" dirty="0"/>
              <a:t>تحسين السلامة</a:t>
            </a:r>
            <a:endParaRPr lang="en-US" dirty="0"/>
          </a:p>
        </p:txBody>
      </p:sp>
      <p:sp>
        <p:nvSpPr>
          <p:cNvPr id="3" name="Content Placeholder 2"/>
          <p:cNvSpPr>
            <a:spLocks noGrp="1"/>
          </p:cNvSpPr>
          <p:nvPr>
            <p:ph idx="1"/>
          </p:nvPr>
        </p:nvSpPr>
        <p:spPr>
          <a:xfrm>
            <a:off x="3298930" y="1616583"/>
            <a:ext cx="7568821" cy="4932746"/>
          </a:xfrm>
        </p:spPr>
        <p:txBody>
          <a:bodyPr/>
          <a:lstStyle/>
          <a:p>
            <a:pPr marL="0" indent="0" algn="r" rtl="1">
              <a:buNone/>
            </a:pPr>
            <a:r>
              <a:rPr lang="ar-MA" dirty="0"/>
              <a:t>الغاية</a:t>
            </a:r>
            <a:endParaRPr lang="fr-FR" dirty="0"/>
          </a:p>
          <a:p>
            <a:pPr marL="0" indent="0" algn="r" rtl="1">
              <a:buNone/>
            </a:pPr>
            <a:r>
              <a:rPr lang="ar-MA" dirty="0"/>
              <a:t> </a:t>
            </a:r>
            <a:endParaRPr lang="fr-FR" dirty="0"/>
          </a:p>
          <a:p>
            <a:pPr marL="0" indent="0" algn="r" rtl="1">
              <a:buNone/>
            </a:pPr>
            <a:r>
              <a:rPr lang="ar-MA" dirty="0"/>
              <a:t>ساعد في تقييم وضع الناجي (ة) ووضع خطة لسلامته في المستقبل.</a:t>
            </a:r>
            <a:endParaRPr lang="fr-FR" dirty="0"/>
          </a:p>
        </p:txBody>
      </p:sp>
      <p:sp>
        <p:nvSpPr>
          <p:cNvPr id="4" name="Footer Placeholder 3">
            <a:extLst>
              <a:ext uri="{FF2B5EF4-FFF2-40B4-BE49-F238E27FC236}">
                <a16:creationId xmlns:a16="http://schemas.microsoft.com/office/drawing/2014/main" id="{1CF44719-5DC2-4CDD-B5D4-A3987AFE1016}"/>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4111262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9" y="312570"/>
            <a:ext cx="8543925" cy="800039"/>
          </a:xfrm>
        </p:spPr>
        <p:txBody>
          <a:bodyPr/>
          <a:lstStyle/>
          <a:p>
            <a:pPr algn="r" rtl="1"/>
            <a:r>
              <a:rPr lang="ar-MA" dirty="0"/>
              <a:t>اسأل عن السلامة</a:t>
            </a:r>
            <a:endParaRPr lang="fr-FR" dirty="0"/>
          </a:p>
        </p:txBody>
      </p:sp>
      <p:sp>
        <p:nvSpPr>
          <p:cNvPr id="3" name="Content Placeholder 2"/>
          <p:cNvSpPr>
            <a:spLocks noGrp="1"/>
          </p:cNvSpPr>
          <p:nvPr>
            <p:ph idx="1"/>
          </p:nvPr>
        </p:nvSpPr>
        <p:spPr>
          <a:xfrm>
            <a:off x="2743200" y="1362410"/>
            <a:ext cx="8543925" cy="4932746"/>
          </a:xfrm>
        </p:spPr>
        <p:txBody>
          <a:bodyPr>
            <a:normAutofit/>
          </a:bodyPr>
          <a:lstStyle/>
          <a:p>
            <a:pPr lvl="0" algn="r" rtl="1"/>
            <a:r>
              <a:rPr lang="ar-MA" dirty="0"/>
              <a:t>هل لديك أي مخاوف بشأن سلامتك أو سلامة أطفالك (إذا كان ذلك مناسبًا)؟</a:t>
            </a:r>
            <a:endParaRPr lang="fr-FR" dirty="0"/>
          </a:p>
          <a:p>
            <a:pPr lvl="0" algn="r" rtl="1"/>
            <a:r>
              <a:rPr lang="ar-MA" dirty="0"/>
              <a:t>إذا كان العميل متأكدًا من عدم وجود مخاطر، فذكره أن هناك خطوات يمكنه اتخاذها لزيادة سلامته وأنك متوفر لإجراء هذه المناقشة إذا رغب في ذلك.</a:t>
            </a:r>
            <a:endParaRPr lang="fr-FR" dirty="0"/>
          </a:p>
          <a:p>
            <a:pPr lvl="0" algn="r" rtl="1"/>
            <a:r>
              <a:rPr lang="ar-MA" dirty="0"/>
              <a:t>إذا كان العميل غير متأكد، أو يود المساعدة في التفكير في المخاطر، فراجع الشفافة التالية.</a:t>
            </a:r>
            <a:endParaRPr lang="fr-FR" dirty="0"/>
          </a:p>
          <a:p>
            <a:pPr algn="r" rtl="1"/>
            <a:r>
              <a:rPr lang="ar-MA" dirty="0"/>
              <a:t>إذا كان العميل قلقًا بشأن سلامته، فانتقل مباشرةً إلى تخطيط السلامة.</a:t>
            </a:r>
            <a:endParaRPr lang="en-US" dirty="0"/>
          </a:p>
        </p:txBody>
      </p:sp>
    </p:spTree>
    <p:extLst>
      <p:ext uri="{BB962C8B-B14F-4D97-AF65-F5344CB8AC3E}">
        <p14:creationId xmlns:p14="http://schemas.microsoft.com/office/powerpoint/2010/main" val="145669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2D46-60D5-45F4-84DB-83BD25DF30FA}"/>
              </a:ext>
            </a:extLst>
          </p:cNvPr>
          <p:cNvSpPr>
            <a:spLocks noGrp="1"/>
          </p:cNvSpPr>
          <p:nvPr>
            <p:ph type="title"/>
          </p:nvPr>
        </p:nvSpPr>
        <p:spPr>
          <a:xfrm>
            <a:off x="2916555" y="392648"/>
            <a:ext cx="8543925" cy="800039"/>
          </a:xfrm>
        </p:spPr>
        <p:txBody>
          <a:bodyPr/>
          <a:lstStyle/>
          <a:p>
            <a:pPr algn="r"/>
            <a:r>
              <a:rPr lang="ar-MA" dirty="0"/>
              <a:t>تقييم الخطر</a:t>
            </a:r>
            <a:endParaRPr lang="en-US" dirty="0"/>
          </a:p>
        </p:txBody>
      </p:sp>
      <p:sp>
        <p:nvSpPr>
          <p:cNvPr id="3" name="Text Placeholder 2">
            <a:extLst>
              <a:ext uri="{FF2B5EF4-FFF2-40B4-BE49-F238E27FC236}">
                <a16:creationId xmlns:a16="http://schemas.microsoft.com/office/drawing/2014/main" id="{70AD038F-80B7-4E98-AF86-C566E59E170B}"/>
              </a:ext>
            </a:extLst>
          </p:cNvPr>
          <p:cNvSpPr>
            <a:spLocks noGrp="1"/>
          </p:cNvSpPr>
          <p:nvPr>
            <p:ph idx="1"/>
          </p:nvPr>
        </p:nvSpPr>
        <p:spPr>
          <a:xfrm>
            <a:off x="853440" y="1334186"/>
            <a:ext cx="10607040" cy="5221288"/>
          </a:xfrm>
        </p:spPr>
        <p:txBody>
          <a:bodyPr>
            <a:normAutofit/>
          </a:bodyPr>
          <a:lstStyle/>
          <a:p>
            <a:pPr marL="0" indent="0" algn="r" rtl="1">
              <a:buNone/>
            </a:pPr>
            <a:r>
              <a:rPr lang="ar-MA" dirty="0"/>
              <a:t>إذا كان الفرد غير متأكد مما إذا كان آمنًا مع شريكه الحميم، فيمكن أن تساعد الأسئلة التالية في تحديد المخاطر العالية للعنف الفوري.</a:t>
            </a:r>
            <a:endParaRPr lang="fr-FR" dirty="0"/>
          </a:p>
          <a:p>
            <a:pPr lvl="0" algn="r" rtl="1"/>
            <a:r>
              <a:rPr lang="ar-MA" dirty="0"/>
              <a:t>هل حدث العنف الجسدي أكثر أم ازداد سوءًا خلال الأشهر الستة الماضية؟</a:t>
            </a:r>
            <a:endParaRPr lang="fr-FR" dirty="0"/>
          </a:p>
          <a:p>
            <a:pPr lvl="0" algn="r" rtl="1"/>
            <a:r>
              <a:rPr lang="ar-MA" dirty="0"/>
              <a:t>هل سبق أن استخدم شريكك سلاحًا أو هددك بسلاح؟</a:t>
            </a:r>
            <a:endParaRPr lang="fr-FR" dirty="0"/>
          </a:p>
          <a:p>
            <a:pPr lvl="0" algn="r" rtl="1"/>
            <a:r>
              <a:rPr lang="ar-MA" dirty="0"/>
              <a:t>هل حاول شريكك خنقك من قبل؟</a:t>
            </a:r>
            <a:endParaRPr lang="fr-FR" dirty="0"/>
          </a:p>
          <a:p>
            <a:pPr lvl="0" algn="r" rtl="1"/>
            <a:r>
              <a:rPr lang="ar-MA" dirty="0"/>
              <a:t>هل تعتقد أن شريكك قد يقتلك؟</a:t>
            </a:r>
            <a:endParaRPr lang="fr-FR" dirty="0"/>
          </a:p>
          <a:p>
            <a:pPr lvl="0" algn="r" rtl="1"/>
            <a:r>
              <a:rPr lang="ar-MA" dirty="0"/>
              <a:t>هل سبق أن ضربك شريكك وأنت حامل؟</a:t>
            </a:r>
            <a:endParaRPr lang="fr-FR" dirty="0"/>
          </a:p>
          <a:p>
            <a:pPr lvl="0" algn="r" rtl="1"/>
            <a:r>
              <a:rPr lang="ar-MA" dirty="0"/>
              <a:t>هل شريكك يغار منك بعنف أم باستمرار؟</a:t>
            </a:r>
            <a:endParaRPr lang="fr-FR" dirty="0"/>
          </a:p>
          <a:p>
            <a:pPr marL="0" indent="0" algn="r">
              <a:lnSpc>
                <a:spcPct val="115000"/>
              </a:lnSpc>
              <a:buNone/>
            </a:pPr>
            <a:endParaRPr lang="en-US" dirty="0"/>
          </a:p>
        </p:txBody>
      </p:sp>
    </p:spTree>
    <p:extLst>
      <p:ext uri="{BB962C8B-B14F-4D97-AF65-F5344CB8AC3E}">
        <p14:creationId xmlns:p14="http://schemas.microsoft.com/office/powerpoint/2010/main" val="1845983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702-19AF-4EEF-A03F-3FF1C0E71ED9}"/>
              </a:ext>
            </a:extLst>
          </p:cNvPr>
          <p:cNvSpPr>
            <a:spLocks noGrp="1"/>
          </p:cNvSpPr>
          <p:nvPr>
            <p:ph type="title"/>
          </p:nvPr>
        </p:nvSpPr>
        <p:spPr>
          <a:xfrm>
            <a:off x="2773681" y="306955"/>
            <a:ext cx="8543925" cy="800039"/>
          </a:xfrm>
        </p:spPr>
        <p:txBody>
          <a:bodyPr/>
          <a:lstStyle/>
          <a:p>
            <a:pPr algn="r"/>
            <a:r>
              <a:rPr lang="ar-MA" dirty="0"/>
              <a:t>إذا كان خطر العنف الفوري مرتفعًا</a:t>
            </a:r>
            <a:endParaRPr lang="en-US" dirty="0"/>
          </a:p>
        </p:txBody>
      </p:sp>
      <p:sp>
        <p:nvSpPr>
          <p:cNvPr id="3" name="Text Placeholder 2">
            <a:extLst>
              <a:ext uri="{FF2B5EF4-FFF2-40B4-BE49-F238E27FC236}">
                <a16:creationId xmlns:a16="http://schemas.microsoft.com/office/drawing/2014/main" id="{70BC22AD-8006-40A1-8CD3-752491CF295D}"/>
              </a:ext>
            </a:extLst>
          </p:cNvPr>
          <p:cNvSpPr>
            <a:spLocks noGrp="1"/>
          </p:cNvSpPr>
          <p:nvPr>
            <p:ph idx="1"/>
          </p:nvPr>
        </p:nvSpPr>
        <p:spPr>
          <a:xfrm>
            <a:off x="2773681" y="1408130"/>
            <a:ext cx="8660642" cy="4932746"/>
          </a:xfrm>
        </p:spPr>
        <p:txBody>
          <a:bodyPr/>
          <a:lstStyle/>
          <a:p>
            <a:pPr lvl="0" algn="r" rtl="1"/>
            <a:r>
              <a:rPr lang="ar-MA" dirty="0"/>
              <a:t>إذا أجاب العميل بـ"نعم" على ثلاثة أو أكثر من هذه الأسئلة، فقد يكون معرضًا بشكل خاص لخطر العنف المباشر.</a:t>
            </a:r>
            <a:endParaRPr lang="fr-FR" dirty="0"/>
          </a:p>
          <a:p>
            <a:pPr lvl="0" algn="r" rtl="1"/>
            <a:r>
              <a:rPr lang="ar-MA" dirty="0"/>
              <a:t>يمكنك القول، "أنا قلق بشأن سلامتك. دعنا نناقش ما ينبغي القيام به حتى لا تتأذى".</a:t>
            </a:r>
            <a:endParaRPr lang="fr-FR" dirty="0"/>
          </a:p>
          <a:p>
            <a:pPr lvl="0" algn="r" rtl="1"/>
            <a:r>
              <a:rPr lang="ar-MA" dirty="0"/>
              <a:t>اعتمادًا على تفضيلات العميل والشبكة الاجتماعية وما هو آمن لذلك الفرد، قد يكون الاتصال بالشرطة و / أو مساعدة العميل في العثور على مكان آخر للإقامة - مثل منزل صديق أو قريب أو ملجأ أو كنيسة - من الخيارات المتاحة.</a:t>
            </a:r>
            <a:endParaRPr lang="fr-FR" dirty="0"/>
          </a:p>
        </p:txBody>
      </p:sp>
    </p:spTree>
    <p:extLst>
      <p:ext uri="{BB962C8B-B14F-4D97-AF65-F5344CB8AC3E}">
        <p14:creationId xmlns:p14="http://schemas.microsoft.com/office/powerpoint/2010/main" val="2002558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9DF2-E34B-4F37-9EC0-F23D6E810C70}"/>
              </a:ext>
            </a:extLst>
          </p:cNvPr>
          <p:cNvSpPr>
            <a:spLocks noGrp="1"/>
          </p:cNvSpPr>
          <p:nvPr>
            <p:ph type="title"/>
          </p:nvPr>
        </p:nvSpPr>
        <p:spPr>
          <a:xfrm>
            <a:off x="-4419600" y="344654"/>
            <a:ext cx="10515600" cy="800039"/>
          </a:xfrm>
        </p:spPr>
        <p:txBody>
          <a:bodyPr/>
          <a:lstStyle/>
          <a:p>
            <a:pPr algn="r"/>
            <a:r>
              <a:rPr lang="ar-MA" dirty="0"/>
              <a:t>تخطيط السلامة</a:t>
            </a:r>
            <a:endParaRPr lang="en-US" dirty="0"/>
          </a:p>
        </p:txBody>
      </p:sp>
      <p:sp>
        <p:nvSpPr>
          <p:cNvPr id="3" name="Text Placeholder 2">
            <a:extLst>
              <a:ext uri="{FF2B5EF4-FFF2-40B4-BE49-F238E27FC236}">
                <a16:creationId xmlns:a16="http://schemas.microsoft.com/office/drawing/2014/main" id="{D2912AE3-CB27-488E-8E88-24270D667C93}"/>
              </a:ext>
            </a:extLst>
          </p:cNvPr>
          <p:cNvSpPr>
            <a:spLocks noGrp="1"/>
          </p:cNvSpPr>
          <p:nvPr>
            <p:ph idx="1"/>
          </p:nvPr>
        </p:nvSpPr>
        <p:spPr>
          <a:xfrm>
            <a:off x="1024719" y="1640305"/>
            <a:ext cx="5071281" cy="4932746"/>
          </a:xfrm>
        </p:spPr>
        <p:txBody>
          <a:bodyPr>
            <a:normAutofit/>
          </a:bodyPr>
          <a:lstStyle/>
          <a:p>
            <a:pPr lvl="0" algn="r" rtl="1"/>
            <a:r>
              <a:rPr lang="ar-MA" dirty="0"/>
              <a:t>إذا أبلغ العميل عن قلقه بشأن سلامته أو سلامة أطفاله، فاستخدم هذه الأسئلة لوضع خطة أمان.</a:t>
            </a:r>
            <a:endParaRPr lang="fr-FR" dirty="0"/>
          </a:p>
          <a:p>
            <a:pPr lvl="0" algn="r" rtl="1"/>
            <a:r>
              <a:rPr lang="ar-MA" dirty="0"/>
              <a:t>تذكر ألا تخبر العميل بما يجب فعله؛ بدلاً من ذلك، استخدم الأسئلة للسماح للعميل بالتوصل إلى حلوله الخاصة.</a:t>
            </a:r>
            <a:endParaRPr lang="fr-FR" dirty="0"/>
          </a:p>
        </p:txBody>
      </p:sp>
      <p:pic>
        <p:nvPicPr>
          <p:cNvPr id="5" name="Content Placeholder 3" descr="Screen Shot 2017-10-12 at 2.53.22 PM.png">
            <a:extLst>
              <a:ext uri="{FF2B5EF4-FFF2-40B4-BE49-F238E27FC236}">
                <a16:creationId xmlns:a16="http://schemas.microsoft.com/office/drawing/2014/main" id="{251EF8A2-143B-4E0F-A1A3-AB64FED464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64" r="-103"/>
          <a:stretch/>
        </p:blipFill>
        <p:spPr>
          <a:xfrm>
            <a:off x="6633992" y="174166"/>
            <a:ext cx="5391148" cy="6509668"/>
          </a:xfrm>
          <a:prstGeom prst="rect">
            <a:avLst/>
          </a:prstGeom>
          <a:effectLst>
            <a:outerShdw blurRad="50800" dist="38100" dir="2700000" algn="tl" rotWithShape="0">
              <a:prstClr val="black">
                <a:alpha val="40000"/>
              </a:prstClr>
            </a:outerShdw>
          </a:effectLst>
        </p:spPr>
      </p:pic>
      <p:sp>
        <p:nvSpPr>
          <p:cNvPr id="6" name="Footer Placeholder 3">
            <a:extLst>
              <a:ext uri="{FF2B5EF4-FFF2-40B4-BE49-F238E27FC236}">
                <a16:creationId xmlns:a16="http://schemas.microsoft.com/office/drawing/2014/main" id="{F4C97922-C189-4497-BCB7-315101D4FA48}"/>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171026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C953-1FA3-4739-9B62-82E4DCB0F651}"/>
              </a:ext>
            </a:extLst>
          </p:cNvPr>
          <p:cNvSpPr>
            <a:spLocks noGrp="1"/>
          </p:cNvSpPr>
          <p:nvPr>
            <p:ph type="title"/>
          </p:nvPr>
        </p:nvSpPr>
        <p:spPr>
          <a:xfrm>
            <a:off x="435323" y="552469"/>
            <a:ext cx="11174786" cy="792132"/>
          </a:xfrm>
        </p:spPr>
        <p:txBody>
          <a:bodyPr>
            <a:normAutofit fontScale="90000"/>
          </a:bodyPr>
          <a:lstStyle/>
          <a:p>
            <a:pPr algn="r"/>
            <a:r>
              <a:rPr lang="ar-MA" dirty="0"/>
              <a:t>النشاط س. استراتيجيات السلامة خلال كوفيد-19</a:t>
            </a:r>
            <a:br>
              <a:rPr lang="fr-FR" dirty="0"/>
            </a:br>
            <a:endParaRPr lang="en-US" dirty="0"/>
          </a:p>
        </p:txBody>
      </p:sp>
      <p:sp>
        <p:nvSpPr>
          <p:cNvPr id="3" name="Text Placeholder 2">
            <a:extLst>
              <a:ext uri="{FF2B5EF4-FFF2-40B4-BE49-F238E27FC236}">
                <a16:creationId xmlns:a16="http://schemas.microsoft.com/office/drawing/2014/main" id="{E0D96C97-D0D2-43DB-A2D8-3294672017C3}"/>
              </a:ext>
            </a:extLst>
          </p:cNvPr>
          <p:cNvSpPr>
            <a:spLocks noGrp="1"/>
          </p:cNvSpPr>
          <p:nvPr>
            <p:ph idx="1"/>
          </p:nvPr>
        </p:nvSpPr>
        <p:spPr>
          <a:xfrm>
            <a:off x="810780" y="1076019"/>
            <a:ext cx="10885227" cy="4832954"/>
          </a:xfrm>
        </p:spPr>
        <p:txBody>
          <a:bodyPr>
            <a:noAutofit/>
          </a:bodyPr>
          <a:lstStyle/>
          <a:p>
            <a:pPr marL="514350" lvl="0" indent="-514350" algn="r" rtl="1">
              <a:buFont typeface="+mj-lt"/>
              <a:buAutoNum type="arabicPeriod"/>
            </a:pPr>
            <a:r>
              <a:rPr lang="ar-LB" sz="2400" dirty="0"/>
              <a:t>يمكن لمقدم الخدمة ان يسأل: </a:t>
            </a:r>
            <a:r>
              <a:rPr lang="ar-MA" sz="2400" dirty="0"/>
              <a:t>هل يمكنك خلق كلمة سر يمكنك إرسالها أو استخدامها عند الاتصال بشخص تشير إلى أنك بحاجة إلى مساعدة فورية؟</a:t>
            </a:r>
            <a:endParaRPr lang="fr-FR" sz="2400" dirty="0"/>
          </a:p>
          <a:p>
            <a:pPr marL="514350" lvl="0" indent="-514350" algn="r" rtl="1">
              <a:buFont typeface="+mj-lt"/>
              <a:buAutoNum type="arabicPeriod"/>
            </a:pPr>
            <a:r>
              <a:rPr lang="ar-LB" sz="2400" dirty="0"/>
              <a:t>يمكن لمقدم الخدمة ان يسأل: </a:t>
            </a:r>
            <a:r>
              <a:rPr lang="ar-MA" sz="2400" dirty="0"/>
              <a:t>هل تتوفر على غرفة أو مكان في منزلك حيث يمكنك الحصول على بعض الخصوصية (مثل الحمام حيث يمكن تشغيل الماء لتغطية الصوت) ؟</a:t>
            </a:r>
            <a:endParaRPr lang="fr-FR" sz="2400" dirty="0"/>
          </a:p>
          <a:p>
            <a:pPr marL="514350" lvl="0" indent="-514350" algn="r" rtl="1">
              <a:buFont typeface="+mj-lt"/>
              <a:buAutoNum type="arabicPeriod"/>
            </a:pPr>
            <a:r>
              <a:rPr lang="ar-LB" sz="2400" dirty="0"/>
              <a:t>يمكن لمقدم الخدمة ان يسأل: </a:t>
            </a:r>
            <a:r>
              <a:rPr lang="ar-MA" sz="2400" dirty="0"/>
              <a:t>هل لديك صديق يمكنك أن تحتمي به إذا كان المنزل غير آمن؟</a:t>
            </a:r>
            <a:endParaRPr lang="fr-FR" sz="2400" dirty="0"/>
          </a:p>
          <a:p>
            <a:pPr marL="514350" lvl="0" indent="-514350" algn="r" rtl="1">
              <a:buFont typeface="+mj-lt"/>
              <a:buAutoNum type="arabicPeriod"/>
            </a:pPr>
            <a:r>
              <a:rPr lang="ar-LB" sz="2400" dirty="0"/>
              <a:t>يمكن لمقدم الخدمة ان يسأل: </a:t>
            </a:r>
            <a:r>
              <a:rPr lang="ar-MA" sz="2400" dirty="0"/>
              <a:t>هل توجد أسلحة في المنزل يمكن إزالتها (حتى على المدى القصير)؟</a:t>
            </a:r>
            <a:endParaRPr lang="fr-FR" sz="2400" dirty="0"/>
          </a:p>
          <a:p>
            <a:pPr marL="514350" lvl="0" indent="-514350" algn="r" rtl="1">
              <a:buFont typeface="+mj-lt"/>
              <a:buAutoNum type="arabicPeriod"/>
            </a:pPr>
            <a:r>
              <a:rPr lang="ar-LB" sz="2400" dirty="0">
                <a:solidFill>
                  <a:srgbClr val="00B050"/>
                </a:solidFill>
              </a:rPr>
              <a:t>يمكن لمقدم الخدمة ان يتقاسم أسماء ومعلومات المنظمات التي تقدم الدعم المالي للسفر وخدمات الطوارئ والمساعدة الغذائية </a:t>
            </a:r>
            <a:endParaRPr lang="fr-FR" sz="2400" dirty="0">
              <a:solidFill>
                <a:srgbClr val="00B050"/>
              </a:solidFill>
            </a:endParaRPr>
          </a:p>
          <a:p>
            <a:pPr marL="514350" lvl="0" indent="-514350" algn="r" rtl="1">
              <a:buFont typeface="+mj-lt"/>
              <a:buAutoNum type="arabicPeriod"/>
            </a:pPr>
            <a:r>
              <a:rPr lang="ar-LB" sz="2400" dirty="0">
                <a:solidFill>
                  <a:srgbClr val="00B050"/>
                </a:solidFill>
              </a:rPr>
              <a:t>يمكن لمقدم الخدمة ان يتقاسم معلومات محدثة عن  الخدمات المتوفرة للعنف القائم على النوع الاجتماعي بما في ذلك حجر التجول المتعلق </a:t>
            </a:r>
            <a:r>
              <a:rPr lang="ar-LB" sz="2400" dirty="0" err="1">
                <a:solidFill>
                  <a:srgbClr val="00B050"/>
                </a:solidFill>
              </a:rPr>
              <a:t>بكوفيد</a:t>
            </a:r>
            <a:r>
              <a:rPr lang="ar-LB" sz="2400" dirty="0">
                <a:solidFill>
                  <a:srgbClr val="00B050"/>
                </a:solidFill>
              </a:rPr>
              <a:t> 19</a:t>
            </a:r>
            <a:endParaRPr lang="fr-FR" sz="2400" dirty="0">
              <a:solidFill>
                <a:srgbClr val="00B050"/>
              </a:solidFill>
            </a:endParaRPr>
          </a:p>
        </p:txBody>
      </p:sp>
      <p:sp>
        <p:nvSpPr>
          <p:cNvPr id="5" name="TextBox 4">
            <a:extLst>
              <a:ext uri="{FF2B5EF4-FFF2-40B4-BE49-F238E27FC236}">
                <a16:creationId xmlns:a16="http://schemas.microsoft.com/office/drawing/2014/main" id="{B8E462BA-1A8C-49E0-960E-2750CD3B80AC}"/>
              </a:ext>
            </a:extLst>
          </p:cNvPr>
          <p:cNvSpPr txBox="1"/>
          <p:nvPr/>
        </p:nvSpPr>
        <p:spPr>
          <a:xfrm>
            <a:off x="810780" y="6153719"/>
            <a:ext cx="10645747" cy="369332"/>
          </a:xfrm>
          <a:prstGeom prst="rect">
            <a:avLst/>
          </a:prstGeom>
          <a:noFill/>
        </p:spPr>
        <p:txBody>
          <a:bodyPr wrap="square" rtlCol="0">
            <a:spAutoFit/>
          </a:bodyPr>
          <a:lstStyle/>
          <a:p>
            <a:pPr algn="r" rtl="1"/>
            <a:r>
              <a:rPr lang="ar-MA" b="1" dirty="0"/>
              <a:t>حدد في الدردشة رقم كل استراتيجية تعتقد أنها يمكن أن تنجح في سياقك.</a:t>
            </a:r>
            <a:endParaRPr lang="en-US" sz="2000" b="1" dirty="0"/>
          </a:p>
        </p:txBody>
      </p:sp>
      <p:sp>
        <p:nvSpPr>
          <p:cNvPr id="6" name="Star: 5 Points 5">
            <a:extLst>
              <a:ext uri="{FF2B5EF4-FFF2-40B4-BE49-F238E27FC236}">
                <a16:creationId xmlns:a16="http://schemas.microsoft.com/office/drawing/2014/main" id="{41EB3CB8-7BD1-4432-9580-CFB933FEDD6A}"/>
              </a:ext>
            </a:extLst>
          </p:cNvPr>
          <p:cNvSpPr/>
          <p:nvPr/>
        </p:nvSpPr>
        <p:spPr>
          <a:xfrm>
            <a:off x="435323" y="237077"/>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8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902" y="308671"/>
            <a:ext cx="8543925" cy="800039"/>
          </a:xfrm>
        </p:spPr>
        <p:txBody>
          <a:bodyPr/>
          <a:lstStyle/>
          <a:p>
            <a:pPr algn="r"/>
            <a:r>
              <a:rPr lang="ar-MA" dirty="0"/>
              <a:t>الدعم</a:t>
            </a:r>
            <a:endParaRPr lang="en-US" dirty="0"/>
          </a:p>
        </p:txBody>
      </p:sp>
      <p:sp>
        <p:nvSpPr>
          <p:cNvPr id="3" name="Content Placeholder 2"/>
          <p:cNvSpPr>
            <a:spLocks noGrp="1"/>
          </p:cNvSpPr>
          <p:nvPr>
            <p:ph idx="1"/>
          </p:nvPr>
        </p:nvSpPr>
        <p:spPr>
          <a:xfrm>
            <a:off x="2553903" y="1480058"/>
            <a:ext cx="8543925" cy="4932746"/>
          </a:xfrm>
        </p:spPr>
        <p:txBody>
          <a:bodyPr/>
          <a:lstStyle/>
          <a:p>
            <a:pPr marL="0" indent="0" algn="r" rtl="1">
              <a:buNone/>
            </a:pPr>
            <a:r>
              <a:rPr lang="ar-MA" dirty="0"/>
              <a:t>الغاية</a:t>
            </a:r>
            <a:endParaRPr lang="fr-FR" dirty="0"/>
          </a:p>
          <a:p>
            <a:pPr marL="0" indent="0" algn="r" rtl="1">
              <a:buNone/>
            </a:pPr>
            <a:endParaRPr lang="fr-FR" dirty="0"/>
          </a:p>
          <a:p>
            <a:pPr marL="0" indent="0" algn="r" rtl="1">
              <a:buNone/>
            </a:pPr>
            <a:r>
              <a:rPr lang="ar-MA" dirty="0"/>
              <a:t>ربط الناجين بالموارد الأخرى لتلبية احتياجاتهم الصحية والاجتماعية والقضائية/القانونية لأن احتياجاتهم تتعدى بشكل عام ما يمكن توفره في المرفق الصحي.</a:t>
            </a:r>
            <a:endParaRPr lang="fr-FR" dirty="0"/>
          </a:p>
          <a:p>
            <a:endParaRPr lang="en-US" dirty="0"/>
          </a:p>
          <a:p>
            <a:endParaRPr lang="en-US" dirty="0"/>
          </a:p>
        </p:txBody>
      </p:sp>
      <p:sp>
        <p:nvSpPr>
          <p:cNvPr id="4" name="Footer Placeholder 3">
            <a:extLst>
              <a:ext uri="{FF2B5EF4-FFF2-40B4-BE49-F238E27FC236}">
                <a16:creationId xmlns:a16="http://schemas.microsoft.com/office/drawing/2014/main" id="{EBBE2D4B-7E3B-49CB-B03D-741F97173FE3}"/>
              </a:ext>
            </a:extLst>
          </p:cNvPr>
          <p:cNvSpPr txBox="1">
            <a:spLocks/>
          </p:cNvSpPr>
          <p:nvPr/>
        </p:nvSpPr>
        <p:spPr>
          <a:xfrm>
            <a:off x="2105891" y="6276279"/>
            <a:ext cx="4332288" cy="27305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dirty="0">
              <a:latin typeface="+mn-lt"/>
            </a:endParaRPr>
          </a:p>
        </p:txBody>
      </p:sp>
    </p:spTree>
    <p:extLst>
      <p:ext uri="{BB962C8B-B14F-4D97-AF65-F5344CB8AC3E}">
        <p14:creationId xmlns:p14="http://schemas.microsoft.com/office/powerpoint/2010/main" val="344127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92B7-8B12-4D1A-839D-D997BEA3B7B2}"/>
              </a:ext>
            </a:extLst>
          </p:cNvPr>
          <p:cNvSpPr>
            <a:spLocks noGrp="1"/>
          </p:cNvSpPr>
          <p:nvPr>
            <p:ph type="title"/>
          </p:nvPr>
        </p:nvSpPr>
        <p:spPr>
          <a:xfrm>
            <a:off x="585537" y="732873"/>
            <a:ext cx="10515600" cy="800039"/>
          </a:xfrm>
        </p:spPr>
        <p:txBody>
          <a:bodyPr>
            <a:normAutofit fontScale="90000"/>
          </a:bodyPr>
          <a:lstStyle/>
          <a:p>
            <a:pPr algn="r"/>
            <a:br>
              <a:rPr lang="en-US" dirty="0"/>
            </a:br>
            <a:r>
              <a:rPr lang="ar-MA" dirty="0"/>
              <a:t>هدف الجلسة</a:t>
            </a:r>
            <a:endParaRPr lang="en-US" dirty="0"/>
          </a:p>
        </p:txBody>
      </p:sp>
      <p:sp>
        <p:nvSpPr>
          <p:cNvPr id="3" name="Content Placeholder 2">
            <a:extLst>
              <a:ext uri="{FF2B5EF4-FFF2-40B4-BE49-F238E27FC236}">
                <a16:creationId xmlns:a16="http://schemas.microsoft.com/office/drawing/2014/main" id="{7A89258A-F533-47F0-9802-3EA9827B7E78}"/>
              </a:ext>
            </a:extLst>
          </p:cNvPr>
          <p:cNvSpPr>
            <a:spLocks noGrp="1"/>
          </p:cNvSpPr>
          <p:nvPr>
            <p:ph idx="1"/>
          </p:nvPr>
        </p:nvSpPr>
        <p:spPr>
          <a:xfrm>
            <a:off x="585537" y="1781109"/>
            <a:ext cx="10515600" cy="4932746"/>
          </a:xfrm>
        </p:spPr>
        <p:txBody>
          <a:bodyPr/>
          <a:lstStyle/>
          <a:p>
            <a:pPr algn="r" rtl="1"/>
            <a:r>
              <a:rPr lang="ar-MA" dirty="0"/>
              <a:t>إظهار المعرفة الموجودة من خلال الاختبار القبلي.</a:t>
            </a:r>
            <a:endParaRPr lang="en-US" dirty="0"/>
          </a:p>
        </p:txBody>
      </p:sp>
    </p:spTree>
    <p:extLst>
      <p:ext uri="{BB962C8B-B14F-4D97-AF65-F5344CB8AC3E}">
        <p14:creationId xmlns:p14="http://schemas.microsoft.com/office/powerpoint/2010/main" val="27995802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293" y="1176"/>
            <a:ext cx="10515600" cy="800039"/>
          </a:xfrm>
        </p:spPr>
        <p:txBody>
          <a:bodyPr/>
          <a:lstStyle/>
          <a:p>
            <a:pPr algn="r"/>
            <a:r>
              <a:rPr lang="ar-MA" dirty="0"/>
              <a:t>النشاط ع. تلبية احتياجات الناجين</a:t>
            </a:r>
            <a:endParaRPr lang="en-US" dirty="0"/>
          </a:p>
        </p:txBody>
      </p:sp>
      <p:graphicFrame>
        <p:nvGraphicFramePr>
          <p:cNvPr id="7" name="Table 6">
            <a:extLst>
              <a:ext uri="{FF2B5EF4-FFF2-40B4-BE49-F238E27FC236}">
                <a16:creationId xmlns:a16="http://schemas.microsoft.com/office/drawing/2014/main" id="{C5663EC3-D9D9-4E3D-A22B-CF3A68902E92}"/>
              </a:ext>
            </a:extLst>
          </p:cNvPr>
          <p:cNvGraphicFramePr>
            <a:graphicFrameLocks noGrp="1"/>
          </p:cNvGraphicFramePr>
          <p:nvPr>
            <p:extLst>
              <p:ext uri="{D42A27DB-BD31-4B8C-83A1-F6EECF244321}">
                <p14:modId xmlns:p14="http://schemas.microsoft.com/office/powerpoint/2010/main" val="905436304"/>
              </p:ext>
            </p:extLst>
          </p:nvPr>
        </p:nvGraphicFramePr>
        <p:xfrm>
          <a:off x="284942" y="831273"/>
          <a:ext cx="11605951" cy="5852160"/>
        </p:xfrm>
        <a:graphic>
          <a:graphicData uri="http://schemas.openxmlformats.org/drawingml/2006/table">
            <a:tbl>
              <a:tblPr firstRow="1" lastCol="1" bandRow="1">
                <a:tableStyleId>{5C22544A-7EE6-4342-B048-85BDC9FD1C3A}</a:tableStyleId>
              </a:tblPr>
              <a:tblGrid>
                <a:gridCol w="1188718">
                  <a:extLst>
                    <a:ext uri="{9D8B030D-6E8A-4147-A177-3AD203B41FA5}">
                      <a16:colId xmlns:a16="http://schemas.microsoft.com/office/drawing/2014/main" val="1954361719"/>
                    </a:ext>
                  </a:extLst>
                </a:gridCol>
                <a:gridCol w="1417320">
                  <a:extLst>
                    <a:ext uri="{9D8B030D-6E8A-4147-A177-3AD203B41FA5}">
                      <a16:colId xmlns:a16="http://schemas.microsoft.com/office/drawing/2014/main" val="1611687006"/>
                    </a:ext>
                  </a:extLst>
                </a:gridCol>
                <a:gridCol w="7393382">
                  <a:extLst>
                    <a:ext uri="{9D8B030D-6E8A-4147-A177-3AD203B41FA5}">
                      <a16:colId xmlns:a16="http://schemas.microsoft.com/office/drawing/2014/main" val="1248924323"/>
                    </a:ext>
                  </a:extLst>
                </a:gridCol>
                <a:gridCol w="1606531">
                  <a:extLst>
                    <a:ext uri="{9D8B030D-6E8A-4147-A177-3AD203B41FA5}">
                      <a16:colId xmlns:a16="http://schemas.microsoft.com/office/drawing/2014/main" val="2266014990"/>
                    </a:ext>
                  </a:extLst>
                </a:gridCol>
              </a:tblGrid>
              <a:tr h="0">
                <a:tc>
                  <a:txBody>
                    <a:bodyPr/>
                    <a:lstStyle/>
                    <a:p>
                      <a:pPr marL="0" marR="0" algn="r">
                        <a:spcBef>
                          <a:spcPts val="0"/>
                        </a:spcBef>
                        <a:spcAft>
                          <a:spcPts val="0"/>
                        </a:spcAft>
                      </a:pPr>
                      <a:r>
                        <a:rPr lang="ar-MA" sz="1800" b="1" kern="1200">
                          <a:solidFill>
                            <a:schemeClr val="lt1"/>
                          </a:solidFill>
                          <a:effectLst/>
                          <a:latin typeface="+mn-lt"/>
                          <a:ea typeface="+mn-ea"/>
                          <a:cs typeface="+mn-cs"/>
                        </a:rPr>
                        <a:t>التفاصيل</a:t>
                      </a:r>
                      <a:r>
                        <a:rPr lang="en-US" sz="1600">
                          <a:effectLst/>
                        </a:rPr>
                        <a:t> </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ar-MA" sz="1800" b="1" kern="1200">
                          <a:solidFill>
                            <a:schemeClr val="lt1"/>
                          </a:solidFill>
                          <a:effectLst/>
                          <a:latin typeface="+mn-lt"/>
                          <a:ea typeface="+mn-ea"/>
                          <a:cs typeface="+mn-cs"/>
                        </a:rPr>
                        <a:t>مكان توفرها</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ts val="1800"/>
                        </a:lnSpc>
                        <a:spcBef>
                          <a:spcPts val="0"/>
                        </a:spcBef>
                        <a:spcAft>
                          <a:spcPts val="0"/>
                        </a:spcAft>
                      </a:pPr>
                      <a:r>
                        <a:rPr lang="ar-MA" sz="1800" b="1" kern="1200">
                          <a:solidFill>
                            <a:schemeClr val="lt1"/>
                          </a:solidFill>
                          <a:effectLst/>
                          <a:latin typeface="+mn-lt"/>
                          <a:ea typeface="+mn-ea"/>
                          <a:cs typeface="+mn-cs"/>
                        </a:rPr>
                        <a:t>الخدمات (المحتمل) طلبها</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defTabSz="914400" rtl="0" eaLnBrk="1" latinLnBrk="0" hangingPunct="1">
                        <a:lnSpc>
                          <a:spcPts val="1800"/>
                        </a:lnSpc>
                        <a:spcBef>
                          <a:spcPts val="0"/>
                        </a:spcBef>
                        <a:spcAft>
                          <a:spcPts val="0"/>
                        </a:spcAft>
                      </a:pPr>
                      <a:endParaRPr lang="en-US" sz="1600" b="1" kern="1200" dirty="0">
                        <a:solidFill>
                          <a:schemeClr val="lt1"/>
                        </a:solidFill>
                        <a:effectLst/>
                        <a:latin typeface="+mn-lt"/>
                        <a:ea typeface="+mn-ea"/>
                        <a:cs typeface="+mn-cs"/>
                      </a:endParaRPr>
                    </a:p>
                  </a:txBody>
                  <a:tcPr marL="68580" marR="6858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134797"/>
                  </a:ext>
                </a:extLst>
              </a:tr>
              <a:tr h="1322490">
                <a:tc>
                  <a:txBody>
                    <a:bodyPr/>
                    <a:lstStyle/>
                    <a:p>
                      <a:pPr marL="0" marR="0" algn="r">
                        <a:lnSpc>
                          <a:spcPts val="1800"/>
                        </a:lnSpc>
                        <a:spcBef>
                          <a:spcPts val="0"/>
                        </a:spcBef>
                        <a:spcAft>
                          <a:spcPts val="0"/>
                        </a:spcAft>
                      </a:pPr>
                      <a:endParaRPr lang="en-US" sz="1600" dirty="0">
                        <a:effectLst/>
                        <a:latin typeface="+mn-lt"/>
                        <a:ea typeface="MS Mincho" panose="02020609040205080304" pitchFamily="49" charset="-128"/>
                        <a:cs typeface="Mangal" panose="02040503050203030202" pitchFamily="18" charset="0"/>
                      </a:endParaRPr>
                    </a:p>
                  </a:txBody>
                  <a:tcPr marL="68580" marR="68580" marT="91440" marB="9144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marR="0" indent="-173038" algn="r" defTabSz="457200" rtl="0" eaLnBrk="1" latinLnBrk="0" hangingPunct="1">
                        <a:lnSpc>
                          <a:spcPts val="1800"/>
                        </a:lnSpc>
                        <a:spcBef>
                          <a:spcPts val="0"/>
                        </a:spcBef>
                        <a:spcAft>
                          <a:spcPts val="0"/>
                        </a:spcAft>
                        <a:buFont typeface="Arial" panose="020B0604020202020204" pitchFamily="34" charset="0"/>
                        <a:buChar char="•"/>
                      </a:pPr>
                      <a:endParaRPr lang="en-US" sz="1600" kern="1200" dirty="0">
                        <a:solidFill>
                          <a:schemeClr val="dk1"/>
                        </a:solidFill>
                        <a:effectLst/>
                        <a:latin typeface="+mn-lt"/>
                        <a:ea typeface="+mn-ea"/>
                        <a:cs typeface="+mn-cs"/>
                      </a:endParaRPr>
                    </a:p>
                  </a:txBody>
                  <a:tcPr marL="68580" marR="68580"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علاج الإصابات الطارئة</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اختبار فيروس نقص المناعة البشرية والأمراض المنقولة جنسيا/الوقاية/ الرعاية</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وسائل منع الحمل في حالات الطوارئ</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أطقم كشف الاغتصاب / فحص الطب الشرعي</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اللقاحات ذات الصلة</a:t>
                      </a:r>
                      <a:endParaRPr lang="fr-FR" sz="1800" kern="1200" dirty="0">
                        <a:solidFill>
                          <a:schemeClr val="dk1"/>
                        </a:solidFill>
                        <a:effectLst/>
                        <a:latin typeface="+mn-lt"/>
                        <a:ea typeface="+mn-ea"/>
                        <a:cs typeface="+mn-cs"/>
                      </a:endParaRPr>
                    </a:p>
                    <a:p>
                      <a:pPr marL="285750" indent="-285750" algn="r" rtl="1">
                        <a:buFont typeface="Arial" panose="020B0604020202020204" pitchFamily="34" charset="0"/>
                        <a:buChar char="•"/>
                      </a:pPr>
                      <a:r>
                        <a:rPr lang="ar-MA" sz="1800" kern="1200" dirty="0">
                          <a:solidFill>
                            <a:schemeClr val="dk1"/>
                          </a:solidFill>
                          <a:effectLst/>
                          <a:latin typeface="+mn-lt"/>
                          <a:ea typeface="+mn-ea"/>
                          <a:cs typeface="+mn-cs"/>
                        </a:rPr>
                        <a:t>فحص / علاج الصحة العقلية للاكتئاب واضطراب ما بعد الصدمة</a:t>
                      </a:r>
                      <a:endParaRPr lang="en-US" sz="1600" dirty="0">
                        <a:effectLst/>
                        <a:latin typeface="Calibri" panose="020F0502020204030204" pitchFamily="34" charset="0"/>
                        <a:ea typeface="MS Mincho" panose="02020609040205080304" pitchFamily="49" charset="-128"/>
                        <a:cs typeface="Mangal" panose="02040503050203030202" pitchFamily="18" charset="0"/>
                      </a:endParaRPr>
                    </a:p>
                  </a:txBody>
                  <a:tcPr marL="68580" marR="68580"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defTabSz="914400" rtl="0" eaLnBrk="1" latinLnBrk="0" hangingPunct="1">
                        <a:lnSpc>
                          <a:spcPts val="1800"/>
                        </a:lnSpc>
                        <a:spcBef>
                          <a:spcPts val="0"/>
                        </a:spcBef>
                        <a:spcAft>
                          <a:spcPts val="0"/>
                        </a:spcAft>
                      </a:pPr>
                      <a:r>
                        <a:rPr lang="ar-MA" sz="1800" b="1" kern="1200" dirty="0">
                          <a:solidFill>
                            <a:schemeClr val="lt1"/>
                          </a:solidFill>
                          <a:effectLst/>
                          <a:latin typeface="+mn-lt"/>
                          <a:ea typeface="+mn-ea"/>
                          <a:cs typeface="+mn-cs"/>
                        </a:rPr>
                        <a:t>خدمات الصحة البدنية والعقلية</a:t>
                      </a:r>
                      <a:endParaRPr lang="en-US" sz="1600" b="1" kern="1200" dirty="0">
                        <a:solidFill>
                          <a:schemeClr val="lt1"/>
                        </a:solidFill>
                        <a:effectLst/>
                        <a:latin typeface="+mn-lt"/>
                        <a:ea typeface="+mn-ea"/>
                        <a:cs typeface="+mn-cs"/>
                      </a:endParaRPr>
                    </a:p>
                  </a:txBody>
                  <a:tcPr marL="68580" marR="68580" marT="91440" marB="9144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3499359"/>
                  </a:ext>
                </a:extLst>
              </a:tr>
              <a:tr h="1318674">
                <a:tc>
                  <a:txBody>
                    <a:bodyPr/>
                    <a:lstStyle/>
                    <a:p>
                      <a:pPr marL="0" marR="0" algn="r">
                        <a:lnSpc>
                          <a:spcPts val="1800"/>
                        </a:lnSpc>
                        <a:spcBef>
                          <a:spcPts val="0"/>
                        </a:spcBef>
                        <a:spcAft>
                          <a:spcPts val="0"/>
                        </a:spcAft>
                      </a:pPr>
                      <a:endParaRPr lang="en-US" sz="1600" dirty="0">
                        <a:effectLst/>
                        <a:latin typeface="+mn-lt"/>
                        <a:ea typeface="MS Mincho" panose="02020609040205080304" pitchFamily="49" charset="-128"/>
                        <a:cs typeface="Mangal" panose="02040503050203030202" pitchFamily="18" charset="0"/>
                      </a:endParaRPr>
                    </a:p>
                  </a:txBody>
                  <a:tcPr marL="68580" marR="68580" marT="91440" marB="9144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marR="0" indent="-173038" algn="r" defTabSz="457200" rtl="0" eaLnBrk="1" latinLnBrk="0" hangingPunct="1">
                        <a:lnSpc>
                          <a:spcPts val="1800"/>
                        </a:lnSpc>
                        <a:spcBef>
                          <a:spcPts val="0"/>
                        </a:spcBef>
                        <a:spcAft>
                          <a:spcPts val="0"/>
                        </a:spcAft>
                        <a:buFont typeface="Arial" panose="020B0604020202020204" pitchFamily="34" charset="0"/>
                        <a:buChar char="•"/>
                      </a:pPr>
                      <a:endParaRPr lang="en-US" sz="1600" kern="1200" dirty="0">
                        <a:solidFill>
                          <a:schemeClr val="dk1"/>
                        </a:solidFill>
                        <a:effectLst/>
                        <a:latin typeface="+mn-lt"/>
                        <a:ea typeface="+mn-ea"/>
                        <a:cs typeface="+mn-cs"/>
                      </a:endParaRPr>
                    </a:p>
                  </a:txBody>
                  <a:tcPr marL="68580" marR="68580"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الدعم النفسي والاجتماعي (مجموعات الدعم، المشورة الخاصة بالأزمات)</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تأمين / استبدال وثائق الهوية</a:t>
                      </a:r>
                      <a:endParaRPr lang="fr-FR" sz="1800" kern="1200" dirty="0">
                        <a:solidFill>
                          <a:schemeClr val="dk1"/>
                        </a:solidFill>
                        <a:effectLst/>
                        <a:latin typeface="+mn-lt"/>
                        <a:ea typeface="+mn-ea"/>
                        <a:cs typeface="+mn-cs"/>
                      </a:endParaRPr>
                    </a:p>
                    <a:p>
                      <a:pPr marL="285750" indent="-285750" algn="r" rtl="1">
                        <a:buFont typeface="Arial" panose="020B0604020202020204" pitchFamily="34" charset="0"/>
                        <a:buChar char="•"/>
                      </a:pPr>
                      <a:r>
                        <a:rPr lang="ar-MA" sz="1800" kern="1200" dirty="0">
                          <a:solidFill>
                            <a:schemeClr val="dk1"/>
                          </a:solidFill>
                          <a:effectLst/>
                          <a:latin typeface="+mn-lt"/>
                          <a:ea typeface="+mn-ea"/>
                          <a:cs typeface="+mn-cs"/>
                        </a:rPr>
                        <a:t>المأوى</a:t>
                      </a:r>
                      <a:r>
                        <a:rPr lang="ar-LB" sz="1800" kern="1200" dirty="0">
                          <a:solidFill>
                            <a:schemeClr val="dk1"/>
                          </a:solidFill>
                          <a:effectLst/>
                          <a:latin typeface="+mn-lt"/>
                          <a:ea typeface="+mn-ea"/>
                          <a:cs typeface="+mn-cs"/>
                        </a:rPr>
                        <a:t>          </a:t>
                      </a:r>
                      <a:r>
                        <a:rPr lang="ar-MA" sz="1800" kern="1200" dirty="0">
                          <a:solidFill>
                            <a:schemeClr val="dk1"/>
                          </a:solidFill>
                          <a:effectLst/>
                          <a:latin typeface="+mn-lt"/>
                          <a:ea typeface="+mn-ea"/>
                          <a:cs typeface="+mn-cs"/>
                        </a:rPr>
                        <a:t> • المساعدة التعليمية</a:t>
                      </a:r>
                      <a:endParaRPr lang="fr-FR" sz="1800" kern="1200" dirty="0">
                        <a:solidFill>
                          <a:schemeClr val="dk1"/>
                        </a:solidFill>
                        <a:effectLst/>
                        <a:latin typeface="+mn-lt"/>
                        <a:ea typeface="+mn-ea"/>
                        <a:cs typeface="+mn-cs"/>
                      </a:endParaRPr>
                    </a:p>
                    <a:p>
                      <a:pPr marL="285750" indent="-285750" algn="r" rtl="1">
                        <a:buFont typeface="Arial" panose="020B0604020202020204" pitchFamily="34" charset="0"/>
                        <a:buChar char="•"/>
                      </a:pPr>
                      <a:r>
                        <a:rPr lang="ar-MA" sz="1800" kern="1200" dirty="0">
                          <a:solidFill>
                            <a:schemeClr val="dk1"/>
                          </a:solidFill>
                          <a:effectLst/>
                          <a:latin typeface="+mn-lt"/>
                          <a:ea typeface="+mn-ea"/>
                          <a:cs typeface="+mn-cs"/>
                        </a:rPr>
                        <a:t>مساعدات مالية</a:t>
                      </a:r>
                      <a:r>
                        <a:rPr lang="ar-LB" sz="1800" kern="1200" dirty="0">
                          <a:solidFill>
                            <a:schemeClr val="dk1"/>
                          </a:solidFill>
                          <a:effectLst/>
                          <a:latin typeface="+mn-lt"/>
                          <a:ea typeface="+mn-ea"/>
                          <a:cs typeface="+mn-cs"/>
                        </a:rPr>
                        <a:t> </a:t>
                      </a:r>
                      <a:r>
                        <a:rPr lang="ar-MA" sz="1800" kern="1200" dirty="0">
                          <a:solidFill>
                            <a:schemeClr val="dk1"/>
                          </a:solidFill>
                          <a:effectLst/>
                          <a:latin typeface="+mn-lt"/>
                          <a:ea typeface="+mn-ea"/>
                          <a:cs typeface="+mn-cs"/>
                        </a:rPr>
                        <a:t> • مساعدات غذائية</a:t>
                      </a:r>
                      <a:endParaRPr lang="fr-FR" sz="1800" kern="1200" dirty="0">
                        <a:solidFill>
                          <a:schemeClr val="dk1"/>
                        </a:solidFill>
                        <a:effectLst/>
                        <a:latin typeface="+mn-lt"/>
                        <a:ea typeface="+mn-ea"/>
                        <a:cs typeface="+mn-cs"/>
                      </a:endParaRPr>
                    </a:p>
                    <a:p>
                      <a:pPr marL="285750" indent="-285750" algn="r" rtl="1">
                        <a:buFont typeface="Arial" panose="020B0604020202020204" pitchFamily="34" charset="0"/>
                        <a:buChar char="•"/>
                      </a:pPr>
                      <a:r>
                        <a:rPr lang="ar-MA" sz="1800" kern="1200" dirty="0">
                          <a:solidFill>
                            <a:schemeClr val="dk1"/>
                          </a:solidFill>
                          <a:effectLst/>
                          <a:latin typeface="+mn-lt"/>
                          <a:ea typeface="+mn-ea"/>
                          <a:cs typeface="+mn-cs"/>
                        </a:rPr>
                        <a:t>رعاية الطفل</a:t>
                      </a:r>
                      <a:r>
                        <a:rPr lang="ar-LB" sz="1800" kern="1200" dirty="0">
                          <a:solidFill>
                            <a:schemeClr val="dk1"/>
                          </a:solidFill>
                          <a:effectLst/>
                          <a:latin typeface="+mn-lt"/>
                          <a:ea typeface="+mn-ea"/>
                          <a:cs typeface="+mn-cs"/>
                        </a:rPr>
                        <a:t>   </a:t>
                      </a:r>
                      <a:r>
                        <a:rPr lang="ar-MA" sz="1800" kern="1200" dirty="0">
                          <a:solidFill>
                            <a:schemeClr val="dk1"/>
                          </a:solidFill>
                          <a:effectLst/>
                          <a:latin typeface="+mn-lt"/>
                          <a:ea typeface="+mn-ea"/>
                          <a:cs typeface="+mn-cs"/>
                        </a:rPr>
                        <a:t> • المترجمين الفوريين</a:t>
                      </a:r>
                      <a:endParaRPr lang="en-US" sz="1600" kern="1200" dirty="0">
                        <a:solidFill>
                          <a:schemeClr val="dk1"/>
                        </a:solidFill>
                        <a:effectLst/>
                        <a:latin typeface="Calibri" panose="020F0502020204030204" pitchFamily="34" charset="0"/>
                        <a:ea typeface="MS Mincho" panose="02020609040205080304" pitchFamily="49" charset="-128"/>
                        <a:cs typeface="Mangal" panose="02040503050203030202" pitchFamily="18" charset="0"/>
                      </a:endParaRPr>
                    </a:p>
                  </a:txBody>
                  <a:tcPr marL="68580" marR="68580"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defTabSz="914400" rtl="0" eaLnBrk="1" latinLnBrk="0" hangingPunct="1">
                        <a:lnSpc>
                          <a:spcPts val="1800"/>
                        </a:lnSpc>
                        <a:spcBef>
                          <a:spcPts val="0"/>
                        </a:spcBef>
                        <a:spcAft>
                          <a:spcPts val="0"/>
                        </a:spcAft>
                      </a:pPr>
                      <a:r>
                        <a:rPr lang="ar-MA" sz="1800" b="1" kern="1200" dirty="0">
                          <a:solidFill>
                            <a:schemeClr val="lt1"/>
                          </a:solidFill>
                          <a:effectLst/>
                          <a:latin typeface="+mn-lt"/>
                          <a:ea typeface="+mn-ea"/>
                          <a:cs typeface="+mn-cs"/>
                        </a:rPr>
                        <a:t>خدمات اجتماعية</a:t>
                      </a:r>
                      <a:endParaRPr lang="en-US" sz="1600" b="1" kern="1200" dirty="0">
                        <a:solidFill>
                          <a:schemeClr val="lt1"/>
                        </a:solidFill>
                        <a:effectLst/>
                        <a:latin typeface="+mn-lt"/>
                        <a:ea typeface="+mn-ea"/>
                        <a:cs typeface="+mn-cs"/>
                      </a:endParaRPr>
                    </a:p>
                  </a:txBody>
                  <a:tcPr marL="68580" marR="68580" marT="91440" marB="9144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684421"/>
                  </a:ext>
                </a:extLst>
              </a:tr>
              <a:tr h="1593398">
                <a:tc>
                  <a:txBody>
                    <a:bodyPr/>
                    <a:lstStyle/>
                    <a:p>
                      <a:pPr marL="0" marR="0" algn="r">
                        <a:lnSpc>
                          <a:spcPts val="1800"/>
                        </a:lnSpc>
                        <a:spcBef>
                          <a:spcPts val="0"/>
                        </a:spcBef>
                        <a:spcAft>
                          <a:spcPts val="0"/>
                        </a:spcAft>
                      </a:pPr>
                      <a:endParaRPr lang="en-US" sz="1600" dirty="0">
                        <a:effectLst/>
                        <a:latin typeface="+mn-lt"/>
                        <a:ea typeface="MS Mincho" panose="02020609040205080304" pitchFamily="49" charset="-128"/>
                        <a:cs typeface="Mangal" panose="02040503050203030202" pitchFamily="18" charset="0"/>
                      </a:endParaRPr>
                    </a:p>
                  </a:txBody>
                  <a:tcPr marL="68580" marR="68580" marT="91440" marB="9144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587" marR="0" indent="0" algn="r" defTabSz="457200" rtl="0" eaLnBrk="1" latinLnBrk="0" hangingPunct="1">
                        <a:lnSpc>
                          <a:spcPts val="1800"/>
                        </a:lnSpc>
                        <a:spcBef>
                          <a:spcPts val="0"/>
                        </a:spcBef>
                        <a:spcAft>
                          <a:spcPts val="0"/>
                        </a:spcAft>
                        <a:buFont typeface="Arial" panose="020B0604020202020204" pitchFamily="34" charset="0"/>
                        <a:buNone/>
                      </a:pPr>
                      <a:endParaRPr lang="en-US" sz="1600" kern="1200" dirty="0">
                        <a:solidFill>
                          <a:schemeClr val="dk1"/>
                        </a:solidFill>
                        <a:effectLst/>
                        <a:latin typeface="+mn-lt"/>
                        <a:ea typeface="+mn-ea"/>
                        <a:cs typeface="+mn-cs"/>
                      </a:endParaRPr>
                    </a:p>
                  </a:txBody>
                  <a:tcPr marL="68580" marR="68580"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معلومات عن حقوقهم</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معلومات عن إجراءات إنفاذ القانون</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الدعم من تطبيق القانون</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مستشار قانوني</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القدرة على الإدلاء ببيان/ توثيق الحالة</a:t>
                      </a:r>
                      <a:endParaRPr lang="fr-FR" sz="1800" kern="1200" dirty="0">
                        <a:solidFill>
                          <a:schemeClr val="dk1"/>
                        </a:solidFill>
                        <a:effectLst/>
                        <a:latin typeface="+mn-lt"/>
                        <a:ea typeface="+mn-ea"/>
                        <a:cs typeface="+mn-cs"/>
                      </a:endParaRPr>
                    </a:p>
                    <a:p>
                      <a:pPr marL="285750" lvl="0" indent="-285750" algn="r" rtl="1">
                        <a:buFont typeface="Arial" panose="020B0604020202020204" pitchFamily="34" charset="0"/>
                        <a:buChar char="•"/>
                      </a:pPr>
                      <a:r>
                        <a:rPr lang="ar-MA" sz="1800" kern="1200" dirty="0">
                          <a:solidFill>
                            <a:schemeClr val="dk1"/>
                          </a:solidFill>
                          <a:effectLst/>
                          <a:latin typeface="+mn-lt"/>
                          <a:ea typeface="+mn-ea"/>
                          <a:cs typeface="+mn-cs"/>
                        </a:rPr>
                        <a:t>القدرة على التماس الإنصاف عند القبض بخطأ</a:t>
                      </a:r>
                      <a:endParaRPr lang="fr-FR" sz="1800" kern="1200" dirty="0">
                        <a:solidFill>
                          <a:schemeClr val="dk1"/>
                        </a:solidFill>
                        <a:effectLst/>
                        <a:latin typeface="+mn-lt"/>
                        <a:ea typeface="+mn-ea"/>
                        <a:cs typeface="+mn-cs"/>
                      </a:endParaRPr>
                    </a:p>
                    <a:p>
                      <a:pPr marL="285750" indent="-285750" algn="r" rtl="1">
                        <a:buFont typeface="Arial" panose="020B0604020202020204" pitchFamily="34" charset="0"/>
                        <a:buChar char="•"/>
                      </a:pPr>
                      <a:r>
                        <a:rPr lang="ar-MA" sz="1800" kern="1200" dirty="0">
                          <a:solidFill>
                            <a:schemeClr val="dk1"/>
                          </a:solidFill>
                          <a:effectLst/>
                          <a:latin typeface="+mn-lt"/>
                          <a:ea typeface="+mn-ea"/>
                          <a:cs typeface="+mn-cs"/>
                        </a:rPr>
                        <a:t>الوصول إلى الأدوية المضادة للفيروسات القهقرية حتى أثناء التواجد في السجن</a:t>
                      </a:r>
                      <a:endParaRPr lang="en-US" sz="1600" dirty="0"/>
                    </a:p>
                  </a:txBody>
                  <a:tcPr marL="68580" marR="68580"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r" defTabSz="914400" rtl="0" eaLnBrk="1" latinLnBrk="0" hangingPunct="1">
                        <a:lnSpc>
                          <a:spcPts val="1800"/>
                        </a:lnSpc>
                        <a:spcBef>
                          <a:spcPts val="0"/>
                        </a:spcBef>
                        <a:spcAft>
                          <a:spcPts val="0"/>
                        </a:spcAft>
                      </a:pPr>
                      <a:r>
                        <a:rPr lang="ar-MA" sz="1800" b="1" kern="1200" dirty="0">
                          <a:solidFill>
                            <a:schemeClr val="lt1"/>
                          </a:solidFill>
                          <a:effectLst/>
                          <a:latin typeface="+mn-lt"/>
                          <a:ea typeface="+mn-ea"/>
                          <a:cs typeface="+mn-cs"/>
                        </a:rPr>
                        <a:t>الخدمات القانونية  القضائية</a:t>
                      </a:r>
                      <a:endParaRPr lang="en-US" sz="1600" b="1" kern="1200" dirty="0">
                        <a:solidFill>
                          <a:schemeClr val="lt1"/>
                        </a:solidFill>
                        <a:effectLst/>
                        <a:latin typeface="+mn-lt"/>
                        <a:ea typeface="+mn-ea"/>
                        <a:cs typeface="+mn-cs"/>
                      </a:endParaRPr>
                    </a:p>
                  </a:txBody>
                  <a:tcPr marL="68580" marR="68580" marT="91440" marB="9144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2636185"/>
                  </a:ext>
                </a:extLst>
              </a:tr>
            </a:tbl>
          </a:graphicData>
        </a:graphic>
      </p:graphicFrame>
      <p:sp>
        <p:nvSpPr>
          <p:cNvPr id="5" name="Star: 5 Points 4">
            <a:extLst>
              <a:ext uri="{FF2B5EF4-FFF2-40B4-BE49-F238E27FC236}">
                <a16:creationId xmlns:a16="http://schemas.microsoft.com/office/drawing/2014/main" id="{38B1D337-0004-43A6-97F6-3CA272E38A5B}"/>
              </a:ext>
            </a:extLst>
          </p:cNvPr>
          <p:cNvSpPr/>
          <p:nvPr/>
        </p:nvSpPr>
        <p:spPr>
          <a:xfrm>
            <a:off x="312696" y="115369"/>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65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426A-E743-4614-882B-0A8DBF6B3EFA}"/>
              </a:ext>
            </a:extLst>
          </p:cNvPr>
          <p:cNvSpPr>
            <a:spLocks noGrp="1"/>
          </p:cNvSpPr>
          <p:nvPr>
            <p:ph type="title"/>
          </p:nvPr>
        </p:nvSpPr>
        <p:spPr>
          <a:xfrm>
            <a:off x="950595" y="515389"/>
            <a:ext cx="10128885" cy="800039"/>
          </a:xfrm>
        </p:spPr>
        <p:txBody>
          <a:bodyPr/>
          <a:lstStyle/>
          <a:p>
            <a:pPr algn="r"/>
            <a:r>
              <a:rPr lang="ar-MA" dirty="0"/>
              <a:t>النشاط ف: ماذا تحتاج؟</a:t>
            </a:r>
            <a:endParaRPr lang="en-US" dirty="0"/>
          </a:p>
        </p:txBody>
      </p:sp>
      <p:sp>
        <p:nvSpPr>
          <p:cNvPr id="3" name="Content Placeholder 2">
            <a:extLst>
              <a:ext uri="{FF2B5EF4-FFF2-40B4-BE49-F238E27FC236}">
                <a16:creationId xmlns:a16="http://schemas.microsoft.com/office/drawing/2014/main" id="{D1D94B4B-F76A-41E8-B7A1-E68CEF2EE619}"/>
              </a:ext>
            </a:extLst>
          </p:cNvPr>
          <p:cNvSpPr>
            <a:spLocks noGrp="1"/>
          </p:cNvSpPr>
          <p:nvPr>
            <p:ph idx="1"/>
          </p:nvPr>
        </p:nvSpPr>
        <p:spPr>
          <a:xfrm>
            <a:off x="2087880" y="1494001"/>
            <a:ext cx="8991600" cy="4932746"/>
          </a:xfrm>
        </p:spPr>
        <p:txBody>
          <a:bodyPr/>
          <a:lstStyle/>
          <a:p>
            <a:pPr marL="0" indent="0" algn="r">
              <a:buNone/>
            </a:pPr>
            <a:r>
              <a:rPr lang="ar-MA" b="1" dirty="0"/>
              <a:t>السيناريو</a:t>
            </a:r>
            <a:endParaRPr lang="ar-LB" b="1" dirty="0"/>
          </a:p>
          <a:p>
            <a:pPr marL="0" indent="0" algn="r" rtl="1">
              <a:buNone/>
            </a:pPr>
            <a:r>
              <a:rPr lang="ar-MA" dirty="0"/>
              <a:t>تخيل أنك تحاول الحصول على لقاح </a:t>
            </a:r>
            <a:r>
              <a:rPr lang="ar-MA" dirty="0" err="1"/>
              <a:t>كوفيد</a:t>
            </a:r>
            <a:r>
              <a:rPr lang="ar-MA" dirty="0"/>
              <a:t> - 19. يخبرك أحد العاملين في مجال الرعاية الصحية، "اذهب إلى المنظمة أ. سوف يقدمون لك المساعدة."</a:t>
            </a:r>
            <a:endParaRPr lang="fr-FR" dirty="0"/>
          </a:p>
          <a:p>
            <a:pPr lvl="0" algn="r" rtl="1"/>
            <a:r>
              <a:rPr lang="ar-MA" dirty="0"/>
              <a:t>ما المعلومات التي تحتاجها حول المنظمة "أ"؟</a:t>
            </a:r>
            <a:endParaRPr lang="fr-FR" dirty="0"/>
          </a:p>
          <a:p>
            <a:pPr lvl="1" algn="r" rtl="1"/>
            <a:r>
              <a:rPr lang="ar-MA" dirty="0"/>
              <a:t>أوقات العمل</a:t>
            </a:r>
            <a:endParaRPr lang="fr-FR" dirty="0"/>
          </a:p>
          <a:p>
            <a:pPr lvl="1" algn="r" rtl="1"/>
            <a:r>
              <a:rPr lang="ar-MA" dirty="0"/>
              <a:t>معلومات الاتصال (و، بشكل مثالي، شخص للاتصال به)</a:t>
            </a:r>
            <a:endParaRPr lang="fr-FR" dirty="0"/>
          </a:p>
          <a:p>
            <a:pPr lvl="1" algn="r" rtl="1"/>
            <a:r>
              <a:rPr lang="ar-MA" dirty="0"/>
              <a:t>العنوان</a:t>
            </a:r>
            <a:endParaRPr lang="fr-FR" dirty="0"/>
          </a:p>
          <a:p>
            <a:pPr lvl="1" algn="r" rtl="1"/>
            <a:r>
              <a:rPr lang="ar-MA" dirty="0"/>
              <a:t>معرفة ما إذا كنت مؤهلاً للحصول على اللقاح</a:t>
            </a:r>
            <a:endParaRPr lang="en-US" dirty="0"/>
          </a:p>
        </p:txBody>
      </p:sp>
      <p:sp>
        <p:nvSpPr>
          <p:cNvPr id="5" name="Star: 5 Points 4">
            <a:extLst>
              <a:ext uri="{FF2B5EF4-FFF2-40B4-BE49-F238E27FC236}">
                <a16:creationId xmlns:a16="http://schemas.microsoft.com/office/drawing/2014/main" id="{907B3102-95A2-4135-83B5-0E61EC8BDDE8}"/>
              </a:ext>
            </a:extLst>
          </p:cNvPr>
          <p:cNvSpPr/>
          <p:nvPr/>
        </p:nvSpPr>
        <p:spPr>
          <a:xfrm>
            <a:off x="360073"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0" y="384944"/>
            <a:ext cx="11750040" cy="800039"/>
          </a:xfrm>
        </p:spPr>
        <p:txBody>
          <a:bodyPr>
            <a:normAutofit fontScale="90000"/>
          </a:bodyPr>
          <a:lstStyle/>
          <a:p>
            <a:pPr algn="r" rtl="1"/>
            <a:br>
              <a:rPr lang="ar-LB" dirty="0"/>
            </a:br>
            <a:r>
              <a:rPr lang="ar-MA" dirty="0"/>
              <a:t>عملية الإحالة </a:t>
            </a:r>
            <a:r>
              <a:rPr lang="fr-FR" dirty="0">
                <a:solidFill>
                  <a:srgbClr val="00B050"/>
                </a:solidFill>
              </a:rPr>
              <a:t>X</a:t>
            </a:r>
            <a:r>
              <a:rPr lang="ar-MA" dirty="0">
                <a:solidFill>
                  <a:srgbClr val="00B050"/>
                </a:solidFill>
              </a:rPr>
              <a:t> إقليم / مقاطعة </a:t>
            </a:r>
            <a:br>
              <a:rPr lang="fr-FR" dirty="0"/>
            </a:br>
            <a:endParaRPr lang="fr-FR" dirty="0"/>
          </a:p>
        </p:txBody>
      </p:sp>
      <p:sp>
        <p:nvSpPr>
          <p:cNvPr id="3" name="Text Placeholder 2"/>
          <p:cNvSpPr>
            <a:spLocks noGrp="1"/>
          </p:cNvSpPr>
          <p:nvPr>
            <p:ph idx="1"/>
          </p:nvPr>
        </p:nvSpPr>
        <p:spPr>
          <a:xfrm>
            <a:off x="2314070" y="630519"/>
            <a:ext cx="10515600" cy="516467"/>
          </a:xfrm>
        </p:spPr>
        <p:txBody>
          <a:bodyPr/>
          <a:lstStyle/>
          <a:p>
            <a:pPr marL="0" indent="0">
              <a:buNone/>
            </a:pPr>
            <a:r>
              <a:rPr lang="ar-MA" sz="2400" dirty="0">
                <a:solidFill>
                  <a:srgbClr val="00B050"/>
                </a:solidFill>
              </a:rPr>
              <a:t>[يقوم الفريق القطري بإضافة معلومات حول عملية الإحالة لخدمات ما بعد العنف إذا تم تأسيسها.]</a:t>
            </a:r>
            <a:endParaRPr lang="en-US" sz="2400" dirty="0">
              <a:solidFill>
                <a:srgbClr val="00B050"/>
              </a:solidFill>
            </a:endParaRPr>
          </a:p>
        </p:txBody>
      </p:sp>
      <p:graphicFrame>
        <p:nvGraphicFramePr>
          <p:cNvPr id="5" name="Table 4">
            <a:extLst>
              <a:ext uri="{FF2B5EF4-FFF2-40B4-BE49-F238E27FC236}">
                <a16:creationId xmlns:a16="http://schemas.microsoft.com/office/drawing/2014/main" id="{731FB6DE-9AC2-4BB9-BDD1-4A970190410A}"/>
              </a:ext>
            </a:extLst>
          </p:cNvPr>
          <p:cNvGraphicFramePr>
            <a:graphicFrameLocks noGrp="1"/>
          </p:cNvGraphicFramePr>
          <p:nvPr>
            <p:extLst>
              <p:ext uri="{D42A27DB-BD31-4B8C-83A1-F6EECF244321}">
                <p14:modId xmlns:p14="http://schemas.microsoft.com/office/powerpoint/2010/main" val="3053365109"/>
              </p:ext>
            </p:extLst>
          </p:nvPr>
        </p:nvGraphicFramePr>
        <p:xfrm>
          <a:off x="1161279" y="1184983"/>
          <a:ext cx="10475793" cy="5212080"/>
        </p:xfrm>
        <a:graphic>
          <a:graphicData uri="http://schemas.openxmlformats.org/drawingml/2006/table">
            <a:tbl>
              <a:tblPr firstRow="1" bandRow="1">
                <a:tableStyleId>{5C22544A-7EE6-4342-B048-85BDC9FD1C3A}</a:tableStyleId>
              </a:tblPr>
              <a:tblGrid>
                <a:gridCol w="3491931">
                  <a:extLst>
                    <a:ext uri="{9D8B030D-6E8A-4147-A177-3AD203B41FA5}">
                      <a16:colId xmlns:a16="http://schemas.microsoft.com/office/drawing/2014/main" val="1590768146"/>
                    </a:ext>
                  </a:extLst>
                </a:gridCol>
                <a:gridCol w="3491931">
                  <a:extLst>
                    <a:ext uri="{9D8B030D-6E8A-4147-A177-3AD203B41FA5}">
                      <a16:colId xmlns:a16="http://schemas.microsoft.com/office/drawing/2014/main" val="4280322874"/>
                    </a:ext>
                  </a:extLst>
                </a:gridCol>
                <a:gridCol w="3491931">
                  <a:extLst>
                    <a:ext uri="{9D8B030D-6E8A-4147-A177-3AD203B41FA5}">
                      <a16:colId xmlns:a16="http://schemas.microsoft.com/office/drawing/2014/main" val="8306329"/>
                    </a:ext>
                  </a:extLst>
                </a:gridCol>
              </a:tblGrid>
              <a:tr h="267133">
                <a:tc>
                  <a:txBody>
                    <a:bodyPr/>
                    <a:lstStyle/>
                    <a:p>
                      <a:pPr algn="ctr"/>
                      <a:r>
                        <a:rPr lang="ar-MA" sz="1800" b="1" kern="1200" dirty="0">
                          <a:solidFill>
                            <a:schemeClr val="lt1"/>
                          </a:solidFill>
                          <a:effectLst/>
                          <a:latin typeface="+mn-lt"/>
                          <a:ea typeface="+mn-ea"/>
                          <a:cs typeface="+mn-cs"/>
                        </a:rPr>
                        <a:t>الخدمات القضائية/القانونية</a:t>
                      </a:r>
                      <a:endParaRPr lang="en-US" sz="1800" b="0" i="0" u="none" strike="noStrike" kern="1200" baseline="0" dirty="0">
                        <a:solidFill>
                          <a:schemeClr val="lt1"/>
                        </a:solidFill>
                        <a:latin typeface="+mn-lt"/>
                        <a:ea typeface="+mn-ea"/>
                        <a:cs typeface="+mn-cs"/>
                      </a:endParaRPr>
                    </a:p>
                  </a:txBody>
                  <a:tcPr marL="137160" marT="91440" marB="91440"/>
                </a:tc>
                <a:tc>
                  <a:txBody>
                    <a:bodyPr/>
                    <a:lstStyle/>
                    <a:p>
                      <a:pPr algn="ctr"/>
                      <a:r>
                        <a:rPr lang="ar-MA" sz="1800" b="1" kern="1200" dirty="0">
                          <a:solidFill>
                            <a:schemeClr val="lt1"/>
                          </a:solidFill>
                          <a:effectLst/>
                          <a:latin typeface="+mn-lt"/>
                          <a:ea typeface="+mn-ea"/>
                          <a:cs typeface="+mn-cs"/>
                        </a:rPr>
                        <a:t>الخدمات الاجتماعية</a:t>
                      </a:r>
                      <a:endParaRPr lang="en-US" sz="1800" b="0" i="0" u="none" strike="noStrike" kern="1200" baseline="0" dirty="0">
                        <a:solidFill>
                          <a:schemeClr val="lt1"/>
                        </a:solidFill>
                        <a:latin typeface="+mn-lt"/>
                        <a:ea typeface="+mn-ea"/>
                        <a:cs typeface="+mn-cs"/>
                      </a:endParaRPr>
                    </a:p>
                  </a:txBody>
                  <a:tcPr marL="137160" marT="91440" marB="91440"/>
                </a:tc>
                <a:tc>
                  <a:txBody>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ar-MA" sz="1800" b="1" kern="1200" dirty="0">
                          <a:solidFill>
                            <a:schemeClr val="lt1"/>
                          </a:solidFill>
                          <a:effectLst/>
                          <a:latin typeface="+mn-lt"/>
                          <a:ea typeface="+mn-ea"/>
                          <a:cs typeface="+mn-cs"/>
                        </a:rPr>
                        <a:t>الخدمات الصحية</a:t>
                      </a:r>
                      <a:endParaRPr lang="en-US" dirty="0"/>
                    </a:p>
                  </a:txBody>
                  <a:tcPr marL="137160" marT="91440" marB="91440"/>
                </a:tc>
                <a:extLst>
                  <a:ext uri="{0D108BD9-81ED-4DB2-BD59-A6C34878D82A}">
                    <a16:rowId xmlns:a16="http://schemas.microsoft.com/office/drawing/2014/main" val="1232636100"/>
                  </a:ext>
                </a:extLst>
              </a:tr>
              <a:tr h="1498531">
                <a:tc>
                  <a:txBody>
                    <a:bodyPr/>
                    <a:lstStyle/>
                    <a:p>
                      <a:pPr algn="r" rtl="1"/>
                      <a:r>
                        <a:rPr lang="en-US" sz="1400" b="1" u="none" strike="noStrike" kern="1200" baseline="0" dirty="0">
                          <a:solidFill>
                            <a:schemeClr val="dk1"/>
                          </a:solidFill>
                        </a:rPr>
                        <a:t>[</a:t>
                      </a:r>
                      <a:r>
                        <a:rPr lang="ar-MA" sz="1800" b="1" kern="1200" dirty="0">
                          <a:solidFill>
                            <a:schemeClr val="dk1"/>
                          </a:solidFill>
                          <a:effectLst/>
                          <a:latin typeface="+mn-lt"/>
                          <a:ea typeface="+mn-ea"/>
                          <a:cs typeface="+mn-cs"/>
                        </a:rPr>
                        <a:t>اسم المنظمة / المرفق]</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ساعات العمل: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الموقع:</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نقطة الاتصال: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الهاتف:</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البريد إلكتروني:</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الخدمات المتاحة:</a:t>
                      </a:r>
                      <a:endParaRPr lang="fr-FR" sz="1800" kern="1200" dirty="0">
                        <a:solidFill>
                          <a:schemeClr val="dk1"/>
                        </a:solidFill>
                        <a:effectLst/>
                        <a:latin typeface="+mn-lt"/>
                        <a:ea typeface="+mn-ea"/>
                        <a:cs typeface="+mn-cs"/>
                      </a:endParaRPr>
                    </a:p>
                    <a:p>
                      <a:pPr algn="r"/>
                      <a:r>
                        <a:rPr lang="ar-MA" sz="1800" kern="1200" dirty="0">
                          <a:solidFill>
                            <a:schemeClr val="dk1"/>
                          </a:solidFill>
                          <a:effectLst/>
                          <a:latin typeface="+mn-lt"/>
                          <a:ea typeface="+mn-ea"/>
                          <a:cs typeface="+mn-cs"/>
                        </a:rPr>
                        <a:t>الفئات التي تقدم لها الخدمة:</a:t>
                      </a:r>
                      <a:endParaRPr lang="en-US" sz="1400" dirty="0"/>
                    </a:p>
                  </a:txBody>
                  <a:tcPr marL="137160" marT="91440" marB="91440">
                    <a:solidFill>
                      <a:schemeClr val="accent5">
                        <a:lumMod val="20000"/>
                        <a:lumOff val="80000"/>
                      </a:schemeClr>
                    </a:solidFill>
                  </a:tcPr>
                </a:tc>
                <a:tc>
                  <a:txBody>
                    <a:bodyPr/>
                    <a:lstStyle/>
                    <a:p>
                      <a:pPr algn="r" rtl="1"/>
                      <a:r>
                        <a:rPr lang="ar-MA" sz="1800" b="1" kern="1200" dirty="0">
                          <a:solidFill>
                            <a:schemeClr val="dk1"/>
                          </a:solidFill>
                          <a:effectLst/>
                          <a:latin typeface="+mn-lt"/>
                          <a:ea typeface="+mn-ea"/>
                          <a:cs typeface="+mn-cs"/>
                        </a:rPr>
                        <a:t>[اسم المنظمة / المرفق]</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ساعات العمل: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الموقع:</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نقطة الاتصال: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الهاتف:</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البريد إلكتروني:</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الخدمات المتاحة:</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الفئات التي تقدم لها الخدمة:</a:t>
                      </a:r>
                      <a:endParaRPr lang="en-US" sz="1400" dirty="0"/>
                    </a:p>
                  </a:txBody>
                  <a:tcPr marL="137160" marT="91440" marB="91440">
                    <a:solidFill>
                      <a:schemeClr val="accent5">
                        <a:lumMod val="20000"/>
                        <a:lumOff val="80000"/>
                      </a:schemeClr>
                    </a:solidFill>
                  </a:tcPr>
                </a:tc>
                <a:tc>
                  <a:txBody>
                    <a:bodyPr/>
                    <a:lstStyle/>
                    <a:p>
                      <a:pPr algn="r" rtl="1"/>
                      <a:r>
                        <a:rPr lang="ar-MA" sz="1800" b="1" kern="1200" dirty="0">
                          <a:solidFill>
                            <a:schemeClr val="dk1"/>
                          </a:solidFill>
                          <a:effectLst/>
                          <a:latin typeface="+mn-lt"/>
                          <a:ea typeface="+mn-ea"/>
                          <a:cs typeface="+mn-cs"/>
                        </a:rPr>
                        <a:t>[اسم المنظمة / المرفق]</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ساعات العمل: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الموقع:</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نقطة الاتصال: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الهاتف:</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البريد إلكتروني:</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الخدمات المتاحة:</a:t>
                      </a:r>
                      <a:endParaRPr lang="fr-FR" sz="1800" kern="1200" dirty="0">
                        <a:solidFill>
                          <a:schemeClr val="dk1"/>
                        </a:solidFill>
                        <a:effectLst/>
                        <a:latin typeface="+mn-lt"/>
                        <a:ea typeface="+mn-ea"/>
                        <a:cs typeface="+mn-cs"/>
                      </a:endParaRPr>
                    </a:p>
                    <a:p>
                      <a:pPr algn="r"/>
                      <a:r>
                        <a:rPr lang="ar-MA" sz="1800" u="none" kern="1200" dirty="0">
                          <a:solidFill>
                            <a:schemeClr val="dk1"/>
                          </a:solidFill>
                          <a:effectLst/>
                          <a:latin typeface="+mn-lt"/>
                          <a:ea typeface="+mn-ea"/>
                          <a:cs typeface="+mn-cs"/>
                        </a:rPr>
                        <a:t>الفئات التي تقدم لها الخدمة:</a:t>
                      </a:r>
                      <a:endParaRPr lang="en-US" sz="1400" u="none" dirty="0"/>
                    </a:p>
                  </a:txBody>
                  <a:tcPr marL="137160" marT="91440" marB="91440">
                    <a:solidFill>
                      <a:schemeClr val="accent5">
                        <a:lumMod val="20000"/>
                        <a:lumOff val="80000"/>
                      </a:schemeClr>
                    </a:solidFill>
                  </a:tcPr>
                </a:tc>
                <a:extLst>
                  <a:ext uri="{0D108BD9-81ED-4DB2-BD59-A6C34878D82A}">
                    <a16:rowId xmlns:a16="http://schemas.microsoft.com/office/drawing/2014/main" val="10001"/>
                  </a:ext>
                </a:extLst>
              </a:tr>
              <a:tr h="1498531">
                <a:tc>
                  <a:txBody>
                    <a:bodyPr/>
                    <a:lstStyle/>
                    <a:p>
                      <a:pPr algn="r" rtl="1"/>
                      <a:r>
                        <a:rPr lang="ar-MA" sz="1800" b="1" kern="1200" dirty="0">
                          <a:solidFill>
                            <a:schemeClr val="dk1"/>
                          </a:solidFill>
                          <a:effectLst/>
                          <a:latin typeface="+mn-lt"/>
                          <a:ea typeface="+mn-ea"/>
                          <a:cs typeface="+mn-cs"/>
                        </a:rPr>
                        <a:t>[اسم المنظمة / المرفق]</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ساعات العمل: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الموقع:</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نقطة الاتصال: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الهاتف:</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البريد إلكتروني:</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الخدمات المتاحة:</a:t>
                      </a:r>
                      <a:endParaRPr lang="fr-FR" sz="1800" kern="1200" dirty="0">
                        <a:solidFill>
                          <a:schemeClr val="dk1"/>
                        </a:solidFill>
                        <a:effectLst/>
                        <a:latin typeface="+mn-lt"/>
                        <a:ea typeface="+mn-ea"/>
                        <a:cs typeface="+mn-cs"/>
                      </a:endParaRPr>
                    </a:p>
                    <a:p>
                      <a:pPr algn="r"/>
                      <a:r>
                        <a:rPr lang="ar-MA" sz="1800" kern="1200" dirty="0">
                          <a:solidFill>
                            <a:schemeClr val="dk1"/>
                          </a:solidFill>
                          <a:effectLst/>
                          <a:latin typeface="+mn-lt"/>
                          <a:ea typeface="+mn-ea"/>
                          <a:cs typeface="+mn-cs"/>
                        </a:rPr>
                        <a:t>الفئات التي تقدم لها الخدمة:</a:t>
                      </a:r>
                      <a:endParaRPr lang="en-US" sz="1400" dirty="0"/>
                    </a:p>
                  </a:txBody>
                  <a:tcPr marL="137160" marT="91440" marB="91440">
                    <a:solidFill>
                      <a:schemeClr val="accent5">
                        <a:lumMod val="20000"/>
                        <a:lumOff val="80000"/>
                      </a:schemeClr>
                    </a:solidFill>
                  </a:tcPr>
                </a:tc>
                <a:tc>
                  <a:txBody>
                    <a:bodyPr/>
                    <a:lstStyle/>
                    <a:p>
                      <a:pPr algn="r" rtl="1"/>
                      <a:r>
                        <a:rPr lang="ar-MA" sz="1800" b="1" kern="1200" dirty="0">
                          <a:solidFill>
                            <a:schemeClr val="dk1"/>
                          </a:solidFill>
                          <a:effectLst/>
                          <a:latin typeface="+mn-lt"/>
                          <a:ea typeface="+mn-ea"/>
                          <a:cs typeface="+mn-cs"/>
                        </a:rPr>
                        <a:t>[اسم المنظمة / المرفق]</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ساعات العمل: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الموقع:</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نقطة الاتصال: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الهاتف:</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البريد إلكتروني:</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الخدمات المتاحة:</a:t>
                      </a:r>
                      <a:endParaRPr lang="fr-FR" sz="1800" kern="1200" dirty="0">
                        <a:solidFill>
                          <a:schemeClr val="dk1"/>
                        </a:solidFill>
                        <a:effectLst/>
                        <a:latin typeface="+mn-lt"/>
                        <a:ea typeface="+mn-ea"/>
                        <a:cs typeface="+mn-cs"/>
                      </a:endParaRPr>
                    </a:p>
                    <a:p>
                      <a:pPr algn="r"/>
                      <a:r>
                        <a:rPr lang="ar-MA" sz="1800" kern="1200" dirty="0">
                          <a:solidFill>
                            <a:schemeClr val="dk1"/>
                          </a:solidFill>
                          <a:effectLst/>
                          <a:latin typeface="+mn-lt"/>
                          <a:ea typeface="+mn-ea"/>
                          <a:cs typeface="+mn-cs"/>
                        </a:rPr>
                        <a:t>الفئات التي تقدم لها الخدمة:</a:t>
                      </a:r>
                      <a:endParaRPr lang="en-US" sz="1400" dirty="0"/>
                    </a:p>
                  </a:txBody>
                  <a:tcPr marL="137160" marT="91440" marB="91440">
                    <a:solidFill>
                      <a:schemeClr val="accent5">
                        <a:lumMod val="20000"/>
                        <a:lumOff val="80000"/>
                      </a:schemeClr>
                    </a:solidFill>
                  </a:tcPr>
                </a:tc>
                <a:tc>
                  <a:txBody>
                    <a:bodyPr/>
                    <a:lstStyle/>
                    <a:p>
                      <a:pPr algn="r" rtl="1"/>
                      <a:r>
                        <a:rPr lang="ar-MA" sz="1800" b="1" kern="1200" dirty="0">
                          <a:solidFill>
                            <a:schemeClr val="dk1"/>
                          </a:solidFill>
                          <a:effectLst/>
                          <a:latin typeface="+mn-lt"/>
                          <a:ea typeface="+mn-ea"/>
                          <a:cs typeface="+mn-cs"/>
                        </a:rPr>
                        <a:t>[اسم المنظمة / المرفق]</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ساعات العمل: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الموقع:</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نقطة الاتصال:</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الهاتف:</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البريد إلكتروني:</a:t>
                      </a:r>
                      <a:endParaRPr lang="fr-FR" sz="1800" kern="1200" dirty="0">
                        <a:solidFill>
                          <a:schemeClr val="dk1"/>
                        </a:solidFill>
                        <a:effectLst/>
                        <a:latin typeface="+mn-lt"/>
                        <a:ea typeface="+mn-ea"/>
                        <a:cs typeface="+mn-cs"/>
                      </a:endParaRPr>
                    </a:p>
                    <a:p>
                      <a:pPr algn="r" rtl="1"/>
                      <a:r>
                        <a:rPr lang="ar-MA" sz="1800" kern="1200" dirty="0">
                          <a:solidFill>
                            <a:schemeClr val="dk1"/>
                          </a:solidFill>
                          <a:effectLst/>
                          <a:latin typeface="+mn-lt"/>
                          <a:ea typeface="+mn-ea"/>
                          <a:cs typeface="+mn-cs"/>
                        </a:rPr>
                        <a:t>الخدمات المتاحة:</a:t>
                      </a:r>
                      <a:endParaRPr lang="fr-FR" sz="1800" kern="1200" dirty="0">
                        <a:solidFill>
                          <a:schemeClr val="dk1"/>
                        </a:solidFill>
                        <a:effectLst/>
                        <a:latin typeface="+mn-lt"/>
                        <a:ea typeface="+mn-ea"/>
                        <a:cs typeface="+mn-cs"/>
                      </a:endParaRPr>
                    </a:p>
                    <a:p>
                      <a:pPr algn="r"/>
                      <a:r>
                        <a:rPr lang="ar-MA" sz="1800" kern="1200" dirty="0">
                          <a:solidFill>
                            <a:schemeClr val="dk1"/>
                          </a:solidFill>
                          <a:effectLst/>
                          <a:latin typeface="+mn-lt"/>
                          <a:ea typeface="+mn-ea"/>
                          <a:cs typeface="+mn-cs"/>
                        </a:rPr>
                        <a:t>الفئات التي تقدم لها الخدمة:</a:t>
                      </a:r>
                      <a:endParaRPr lang="en-US" sz="1400" dirty="0"/>
                    </a:p>
                  </a:txBody>
                  <a:tcPr marL="137160" marT="91440" marB="91440">
                    <a:solidFill>
                      <a:schemeClr val="accent5">
                        <a:lumMod val="20000"/>
                        <a:lumOff val="80000"/>
                      </a:schemeClr>
                    </a:solidFill>
                  </a:tcPr>
                </a:tc>
                <a:extLst>
                  <a:ext uri="{0D108BD9-81ED-4DB2-BD59-A6C34878D82A}">
                    <a16:rowId xmlns:a16="http://schemas.microsoft.com/office/drawing/2014/main" val="3772837966"/>
                  </a:ext>
                </a:extLst>
              </a:tr>
            </a:tbl>
          </a:graphicData>
        </a:graphic>
      </p:graphicFrame>
      <p:sp>
        <p:nvSpPr>
          <p:cNvPr id="4" name="Oval 3">
            <a:extLst>
              <a:ext uri="{FF2B5EF4-FFF2-40B4-BE49-F238E27FC236}">
                <a16:creationId xmlns:a16="http://schemas.microsoft.com/office/drawing/2014/main" id="{87E43DA3-CA84-40C0-AD02-F1BD12D84AEB}"/>
              </a:ext>
            </a:extLst>
          </p:cNvPr>
          <p:cNvSpPr/>
          <p:nvPr/>
        </p:nvSpPr>
        <p:spPr>
          <a:xfrm>
            <a:off x="9387174" y="3513957"/>
            <a:ext cx="2416872" cy="4768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6159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CCAA-0E87-46B5-921B-59BF77E4FBDA}"/>
              </a:ext>
            </a:extLst>
          </p:cNvPr>
          <p:cNvSpPr>
            <a:spLocks noGrp="1"/>
          </p:cNvSpPr>
          <p:nvPr>
            <p:ph type="title"/>
          </p:nvPr>
        </p:nvSpPr>
        <p:spPr>
          <a:xfrm>
            <a:off x="2947035" y="371925"/>
            <a:ext cx="8543925" cy="800039"/>
          </a:xfrm>
        </p:spPr>
        <p:txBody>
          <a:bodyPr>
            <a:normAutofit/>
          </a:bodyPr>
          <a:lstStyle/>
          <a:p>
            <a:pPr algn="r"/>
            <a:r>
              <a:rPr lang="ar-MA" dirty="0"/>
              <a:t>ملاحظة حول الخدمات السريرية الفورية</a:t>
            </a:r>
            <a:endParaRPr lang="en-US" dirty="0"/>
          </a:p>
        </p:txBody>
      </p:sp>
      <p:sp>
        <p:nvSpPr>
          <p:cNvPr id="3" name="Text Placeholder 2">
            <a:extLst>
              <a:ext uri="{FF2B5EF4-FFF2-40B4-BE49-F238E27FC236}">
                <a16:creationId xmlns:a16="http://schemas.microsoft.com/office/drawing/2014/main" id="{8BE8DA44-B57F-44CB-82CD-8849A17D5729}"/>
              </a:ext>
            </a:extLst>
          </p:cNvPr>
          <p:cNvSpPr>
            <a:spLocks noGrp="1"/>
          </p:cNvSpPr>
          <p:nvPr>
            <p:ph idx="1"/>
          </p:nvPr>
        </p:nvSpPr>
        <p:spPr>
          <a:xfrm>
            <a:off x="1021080" y="1347153"/>
            <a:ext cx="10469880" cy="4932362"/>
          </a:xfrm>
        </p:spPr>
        <p:txBody>
          <a:bodyPr>
            <a:normAutofit/>
          </a:bodyPr>
          <a:lstStyle/>
          <a:p>
            <a:pPr lvl="0" algn="r" rtl="1"/>
            <a:r>
              <a:rPr lang="ar-MA" dirty="0"/>
              <a:t>يمكن أن يقي العلاج الوقائي لما بعد التعرض من الإصابة بفيروس نقص المناعة البشرية.</a:t>
            </a:r>
            <a:endParaRPr lang="fr-FR" dirty="0"/>
          </a:p>
          <a:p>
            <a:pPr lvl="1" algn="r" rtl="1"/>
            <a:r>
              <a:rPr lang="ar-MA" dirty="0"/>
              <a:t>إذا تعرض شخص ما لفيروس نقص المناعة البشرية (على سبيل المثال، من خلال الاغتصاب)، فعليه أن يبدأ العلاج الوقائي خلال 72 ساعة.</a:t>
            </a:r>
            <a:r>
              <a:rPr lang="fr-FR" dirty="0"/>
              <a:t> </a:t>
            </a:r>
          </a:p>
          <a:p>
            <a:pPr lvl="0" algn="r" rtl="1"/>
            <a:r>
              <a:rPr lang="ar-MA" dirty="0"/>
              <a:t>تمنع وسائل منع الحمل الطارئة الإباضة لمنع الحمل غير المخطط له.</a:t>
            </a:r>
            <a:endParaRPr lang="fr-FR" dirty="0"/>
          </a:p>
          <a:p>
            <a:pPr lvl="1" algn="r" rtl="1"/>
            <a:r>
              <a:rPr lang="ar-MA" dirty="0"/>
              <a:t>إذا كانت المرأة معرضة لخطر الحمل غير المخطط له (على سبيل المثال، بسبب الاغتصاب)، يمكنها أن تأخذ وسائل منع الحمل الطارئة في غضون 72-120 ساعة (بناءً على الإرشادات المحلية).</a:t>
            </a:r>
            <a:endParaRPr lang="fr-FR" dirty="0"/>
          </a:p>
          <a:p>
            <a:pPr marL="0" indent="0" algn="r" rtl="1">
              <a:buNone/>
            </a:pPr>
            <a:r>
              <a:rPr lang="ar-MA" dirty="0">
                <a:solidFill>
                  <a:srgbClr val="00B050"/>
                </a:solidFill>
              </a:rPr>
              <a:t> </a:t>
            </a:r>
            <a:endParaRPr lang="ar-LB" dirty="0">
              <a:solidFill>
                <a:srgbClr val="00B050"/>
              </a:solidFill>
            </a:endParaRPr>
          </a:p>
          <a:p>
            <a:pPr marL="0" indent="0" algn="r" rtl="1">
              <a:buNone/>
            </a:pPr>
            <a:r>
              <a:rPr lang="ar-MA" dirty="0">
                <a:solidFill>
                  <a:srgbClr val="00B050"/>
                </a:solidFill>
              </a:rPr>
              <a:t>[على الفريق القطري تضمين معلومات حول الإجراء المحلي للوصول إلى العلاج الوقائي لما بعد التعرض ووسائل منع الحمل الطارئة.]</a:t>
            </a:r>
            <a:endParaRPr lang="fr-FR" dirty="0">
              <a:solidFill>
                <a:srgbClr val="00B050"/>
              </a:solidFill>
            </a:endParaRPr>
          </a:p>
          <a:p>
            <a:pPr marL="0" indent="0" rtl="1">
              <a:buNone/>
            </a:pPr>
            <a:endParaRPr lang="en-US" dirty="0">
              <a:solidFill>
                <a:srgbClr val="00B050"/>
              </a:solidFill>
            </a:endParaRPr>
          </a:p>
        </p:txBody>
      </p:sp>
    </p:spTree>
    <p:extLst>
      <p:ext uri="{BB962C8B-B14F-4D97-AF65-F5344CB8AC3E}">
        <p14:creationId xmlns:p14="http://schemas.microsoft.com/office/powerpoint/2010/main" val="1050631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D984-4A43-4C42-B050-524C6F172DC8}"/>
              </a:ext>
            </a:extLst>
          </p:cNvPr>
          <p:cNvSpPr>
            <a:spLocks noGrp="1"/>
          </p:cNvSpPr>
          <p:nvPr>
            <p:ph type="title"/>
          </p:nvPr>
        </p:nvSpPr>
        <p:spPr>
          <a:xfrm>
            <a:off x="2421513" y="430479"/>
            <a:ext cx="8543925" cy="800039"/>
          </a:xfrm>
        </p:spPr>
        <p:txBody>
          <a:bodyPr>
            <a:normAutofit/>
          </a:bodyPr>
          <a:lstStyle/>
          <a:p>
            <a:r>
              <a:rPr lang="ar-MA" dirty="0"/>
              <a:t>توفير المعلومات والقيام بالإحالات إلى الموارد المتوفرة</a:t>
            </a:r>
            <a:endParaRPr lang="en-US" dirty="0"/>
          </a:p>
        </p:txBody>
      </p:sp>
      <p:sp>
        <p:nvSpPr>
          <p:cNvPr id="3" name="Text Placeholder 2">
            <a:extLst>
              <a:ext uri="{FF2B5EF4-FFF2-40B4-BE49-F238E27FC236}">
                <a16:creationId xmlns:a16="http://schemas.microsoft.com/office/drawing/2014/main" id="{FA51031D-D7F3-439D-B7B6-324A20B99063}"/>
              </a:ext>
            </a:extLst>
          </p:cNvPr>
          <p:cNvSpPr>
            <a:spLocks noGrp="1"/>
          </p:cNvSpPr>
          <p:nvPr>
            <p:ph idx="1"/>
          </p:nvPr>
        </p:nvSpPr>
        <p:spPr>
          <a:xfrm>
            <a:off x="838200" y="1636713"/>
            <a:ext cx="9970827" cy="4932362"/>
          </a:xfrm>
        </p:spPr>
        <p:txBody>
          <a:bodyPr>
            <a:noAutofit/>
          </a:bodyPr>
          <a:lstStyle/>
          <a:p>
            <a:pPr marL="0" indent="0" algn="r" rtl="1">
              <a:buNone/>
            </a:pPr>
            <a:r>
              <a:rPr lang="ar-MA" dirty="0"/>
              <a:t>عند تقديم المعلومات وإجراء الإحالات:</a:t>
            </a:r>
            <a:endParaRPr lang="fr-FR" dirty="0"/>
          </a:p>
          <a:p>
            <a:pPr lvl="0" algn="r" rtl="1"/>
            <a:r>
              <a:rPr lang="ar-MA" dirty="0"/>
              <a:t>قدم معلومات مطبوعة (ولكن تذكر تقديم تحذير في حالة لفتت المواد انتباه الشخص المسيء)</a:t>
            </a:r>
            <a:endParaRPr lang="fr-FR" dirty="0"/>
          </a:p>
          <a:p>
            <a:pPr lvl="0" algn="r" rtl="1"/>
            <a:r>
              <a:rPr lang="ar-MA" dirty="0"/>
              <a:t>معرفة معلومات محددة حول نقاط الإحالة؛ لا تقم بالإحالة إلى مكان لا تعرفه</a:t>
            </a:r>
            <a:endParaRPr lang="fr-FR" dirty="0"/>
          </a:p>
          <a:p>
            <a:pPr lvl="0" algn="r" rtl="1"/>
            <a:r>
              <a:rPr lang="ar-MA" dirty="0"/>
              <a:t>اسأل الناجي عما إذا كانوا يريدون المرافقة إلى الموارد أو أن تتصلوا مسبقًا (وتسمى أيضًا الإحالة النشطة)، وإذا كان الأمر كذلك، قم باتخاذ الترتيبات</a:t>
            </a:r>
            <a:endParaRPr lang="fr-FR" dirty="0"/>
          </a:p>
          <a:p>
            <a:pPr lvl="0" algn="r" rtl="1"/>
            <a:r>
              <a:rPr lang="ar-MA" dirty="0"/>
              <a:t>لا تضغط على الناجي(ة) لقبول إحالة أو إعطاء تفاصيل عن حادثة ما</a:t>
            </a:r>
            <a:endParaRPr lang="fr-FR" dirty="0"/>
          </a:p>
          <a:p>
            <a:pPr algn="r" rtl="1"/>
            <a:r>
              <a:rPr lang="ar-MA" dirty="0"/>
              <a:t>قدم نفسك كمورد إذا كان الناجي يريد إحالات في المستقبل</a:t>
            </a:r>
            <a:endParaRPr lang="en-US" sz="2400" dirty="0"/>
          </a:p>
        </p:txBody>
      </p:sp>
    </p:spTree>
    <p:extLst>
      <p:ext uri="{BB962C8B-B14F-4D97-AF65-F5344CB8AC3E}">
        <p14:creationId xmlns:p14="http://schemas.microsoft.com/office/powerpoint/2010/main" val="33439106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768" y="574707"/>
            <a:ext cx="8543925" cy="800039"/>
          </a:xfrm>
        </p:spPr>
        <p:txBody>
          <a:bodyPr>
            <a:normAutofit/>
          </a:bodyPr>
          <a:lstStyle/>
          <a:p>
            <a:pPr algn="r"/>
            <a:r>
              <a:rPr lang="ar-MA" dirty="0"/>
              <a:t>تحديد نقاط القوة والشبكات الموجودة</a:t>
            </a:r>
            <a:endParaRPr lang="en-US" dirty="0"/>
          </a:p>
        </p:txBody>
      </p:sp>
      <p:sp>
        <p:nvSpPr>
          <p:cNvPr id="7" name="Text Placeholder 6"/>
          <p:cNvSpPr>
            <a:spLocks noGrp="1"/>
          </p:cNvSpPr>
          <p:nvPr>
            <p:ph idx="1"/>
          </p:nvPr>
        </p:nvSpPr>
        <p:spPr>
          <a:xfrm>
            <a:off x="1393477" y="1676400"/>
            <a:ext cx="9348216" cy="4932362"/>
          </a:xfrm>
        </p:spPr>
        <p:txBody>
          <a:bodyPr>
            <a:normAutofit/>
          </a:bodyPr>
          <a:lstStyle/>
          <a:p>
            <a:pPr lvl="0" algn="r" rtl="1"/>
            <a:r>
              <a:rPr lang="ar-MA" b="1" dirty="0"/>
              <a:t>ساعد الناجين على تحديد واستخدام نقاط قوتهم الحالية:</a:t>
            </a:r>
            <a:endParaRPr lang="fr-FR" dirty="0"/>
          </a:p>
          <a:p>
            <a:pPr lvl="1" algn="r" rtl="1"/>
            <a:r>
              <a:rPr lang="ar-MA" dirty="0"/>
              <a:t>"ما الذي ساعدك في التغلب على الأوقات الصعبة في الماضي؟"</a:t>
            </a:r>
            <a:endParaRPr lang="fr-FR" dirty="0"/>
          </a:p>
          <a:p>
            <a:pPr lvl="1" algn="r" rtl="1"/>
            <a:r>
              <a:rPr lang="ar-MA" dirty="0"/>
              <a:t>"ما الأنشطة التي تساعدك عندما تشعر بالقلق؟"</a:t>
            </a:r>
            <a:endParaRPr lang="fr-FR" dirty="0"/>
          </a:p>
          <a:p>
            <a:pPr lvl="1" algn="r" rtl="1"/>
            <a:r>
              <a:rPr lang="ar-MA" dirty="0"/>
              <a:t>"كيف يمكن أن يكون ما ساعد في الماضي مفيدًا الآن؟"</a:t>
            </a:r>
            <a:endParaRPr lang="fr-FR" dirty="0"/>
          </a:p>
          <a:p>
            <a:pPr lvl="0" algn="r" rtl="1"/>
            <a:r>
              <a:rPr lang="ar-MA" b="1" dirty="0"/>
              <a:t>ساعد الناجين على استكشاف شبكات الدعم الحالية:</a:t>
            </a:r>
            <a:endParaRPr lang="fr-FR" dirty="0"/>
          </a:p>
          <a:p>
            <a:pPr lvl="1" algn="r" rtl="1"/>
            <a:r>
              <a:rPr lang="ar-MA" dirty="0"/>
              <a:t>"عندما لا تكون على ما يرام، من تحب أن تكون معه؟"</a:t>
            </a:r>
            <a:endParaRPr lang="fr-FR" dirty="0"/>
          </a:p>
          <a:p>
            <a:pPr lvl="1" algn="r" rtl="1"/>
            <a:r>
              <a:rPr lang="ar-MA" dirty="0"/>
              <a:t>"من ساعدك في الماضي؟ هل يمكن أن يقدم لك مساعدة الآن؟"</a:t>
            </a:r>
            <a:endParaRPr lang="fr-FR" dirty="0"/>
          </a:p>
          <a:p>
            <a:pPr lvl="1" algn="r" rtl="1"/>
            <a:r>
              <a:rPr lang="ar-MA" dirty="0"/>
              <a:t>"هل هناك أشخاص تثق بهم يمكنك التحدث معهم؟"</a:t>
            </a:r>
            <a:endParaRPr lang="fr-FR" dirty="0"/>
          </a:p>
        </p:txBody>
      </p:sp>
      <p:sp>
        <p:nvSpPr>
          <p:cNvPr id="3" name="AutoShape 2"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ITEhUSEhIVFRUXFhUYFhUWFhcYGhsVFxgXFxUZFRkYISggGBslGxUaITEhJSkrMC4wFx8zODMsNygtMCsBCgoKDg0OGxAQGy8lICUtLTAtLS0tLS0tKy0tLS0tKy0tLS0tLS0tLS0tLS4tKy0tLy0tLS8tLS0tLS0tLS0tLf/AABEIAMQBAgMBEQACEQEDEQH/xAAbAAEAAgMBAQAAAAAAAAAAAAAABQYDBAcCAf/EAE0QAAIBAwAGBAYLDgYDAQEAAAECAwAEEQUGEiExQQcTUXEiMmGBkaEUNEJScnOCsbLB0RUWIyQzNVNUdJKTs8LSQ0RiosPhY/Dxgxf/xAAaAQEBAAMBAQAAAAAAAAAAAAAAAQIEBQMG/8QAOhEAAgECAgUKBAYCAwEBAAAAAAECAxEEMQUSIUFxE1FhgZGhscHR8BUiNFIUMjNC4fEjkmJyolND/9oADAMBAAIRAxEAPwDuNAKAUAoBQCgMc06r4zAd5xWE6kIK8mlxBoy6biHDabuH24rSnpPDxyd+C9bAj7nWlF4hV+G4HqrXelZS/Tpt++hMhFz6+Qj/ADFuO5gT89T8XjZflp9zFzQm6RIB/m1+ShPzKal9JSyVv9fMXNOTpIt/1lz3RuP6RTkdJPf3xJc15Okm3/TTHuB+sip+D0g85f8AoXMLdI0B4G4b/wB+FU+H4zfP/wBMXPP3/wAR/wAK5PyR/dUejsRvqL/Zi4GvEZ/y91+4P7qwejav/wBI9r9Bc+nXaP8AVrr+GP7qi0bV/wDpHtYueTryn6tdfuD+6svhtV//AKR7WLnw69Rc7e5HyF/uqfC6v3x7X6C4+/8AtvdLMO9V/uq/CcRuku1+guZY+kC0/SSD5J+omp8NxiyfeLm1Fr3aHhcuO9ZR9VR4PHx5/wDb+S3N6LXKA8L1flPj6VY6uPj93iLkhb6y7XiXKN3NGaxeKxsM79cf4Fzfj03N2qfN9lVaVrrO3Z/JTMun35op7sj7a9o6Ynviu3+wZV1h7Y/93/Vei0wt8O/+AZU0/HzVh6D9desdL0Xmn3eoMyaahPEkd6n6q9o6Tw7326mDOmkYjwkXznHz17xxdCWU12gzpKp4MD3EGvZSjLJg91kBQCgFAKAUBDaw6z2tmuZ5QGPioN7nuUb8eXhUk2lsVyXKDd9JVxcErZWrsOG0dw85HD0itKtrrbVqKC5ln2vyRLmibfS8295ooAeIUBm9O/6Vc6VXAQd9VzfO/a8BtH3mu/5e9nk7QDgehi1T4nGP6dKK99QsZodRLMcVd/hOR9HFYS0tiXk0ur1uLG7FqrZLwt1PwizfSJrxlpDEv977kWxsx6DtV4W8P8NfsryeKrvOb7WLGyllEOEUY7kUfVXm6s3nJ9rBlWNRwAHcBWDbYPVQDNAM0AzQDNAM0AoDw0SnioPeBWSk1kwYJNGwN40MR741P1Vmq9VZSfawa0mr1oeNtF5kA+avVYzELKb7RY1JtTrFv8DHwXcfMcV6x0nio/u7l6EsjXOo9sN8bzRn/RJ9or0+K1n+ZJ8ULD703HiX90O9yfrFPiEX+alHsFj59w79fE0iT5HjB9ZJp+LwsvzUex/0LM+9TpZOEltL8JSp/wBoFNbAS/bJe+sbT790tJL41lG/ljlA9RJNTkMFLKq1xQ2mJtcurdUubWWDPMnaGO3gMjuzWa0ZrxcqM1LuFy0QSggOjAggFWU8uIIIrmWlCXM12opaNC6Q6wbLeOPWO2vo9H4zl46svzLv6fUpJ10QKAUBjnmVFLuwVVBLMxAAA4kk8BQHJNcuk95GMGj8gE7PXY8NjwxEvIeUjJ5AcayskrsxbNLV/U0flrzMkjb9hmJ39sh4u3k4d9cHGaUbepR2Ln9ObxCRcY4woCqAoHAAAAdwFcZtt3ZT1UAoBQCgFAKAUAoBQCgFAKAUAoBQCgFAKAUAoBQCgFAa2kLCOdDHKoZT6QeRU8j5a9aVWdKWvB2YKxqvI9rcPYSHKkF4GPMcSB3jJx2q3bXTxqjiKKxMFtyl797GiLmLxYT7Eit2Hf3Hca0MJV5KtGXbwZS419aUUBq6S0hFBE00zhEQZZj6gO0k7gBxzQHF9cNZ5b4CRw0drtYt7cePO4O5pMcVB7PIBv315Sq/PycM1m90V683azBu5J6p6tCAddMAZ2HDdiMH3K8s9p8w8vBx2O5X/HT/ACrvKkWauYUUAoBQCgFAKAUAoBQCgFAKAUAoBQCgFAKAUAoBQCgFAKAUBVdeB1bW10OMcwUn/Q28/RI+Ua6ujXrqpRe9d6Iy1GuUUuls+UU9qg+kV9nTlrQUudFPtxMqKzuwVVBZmJwAoGSSezFZg5fpG5+6JN5cnq9HwseojbweuYbjLKPeDgB5ubZ18VWlRh8ivJ7FxMcyN1agFzO14y4jT8HbJjAVV3bQHAfUSewVx8ZN0KSoJ/M9s3zt7gi21ySigFAKAUAoBQCgFAKAUAoBQCgFAKAUAoBQCgFAKAUAoBQCgFAVzpBTNjIexoz/ALwPrrpaKdsTHr8CPInbOTajRu1FPpANaFRWm10spbLOf8Gm8eKvPyCvpsNU/wAMOC8ClP6WdJL+LWTSGOOZy07Lkt1UeDsADeWZjgAcSoFb8TGRB6/dZ7FUyxiIbKJbWg/wgxwDJjc0uwvDgucDJyTpTqt4qNNZJXb8uHOGTmirMQwxxD3Cgd590fOcnz18zXqurUlN72U2q8gKAUBrX1/FCu1NKka9rsFGfJnjWcKcpu0VfgDUtNY7OVtmO6hZjwUSLk9wzvr0lhqsVeUX2AlK8AeJpVRSzsFUDJZiAAO0k7hVSbdkCOttZLORgiXUDMdwUSLknyb9/mr2lhq0VdxduAJSvAHiaZUG07KqjiWIA37hkmqk27IHi3uo5M9W6PjjssGx344VZRlHNWBkkcKCzEAAZJJwAOZJPCok3sQPFvco4yjq4BwSrBhnsyKsouOasD1LKqgszBVG8sxAAHlJ4VEm3ZAjIdZ7FmCLdwFjuAEi7z5N++vZ4asldwfYCWrwBgnvIkOHkRCd4DOqnHbvNZKEpZIGP7q2/wCni/iJ9tZclP7X2AyQXkTnCSI5G8hXVjjt3GsXCUc0D7cXcceOskRM8NplXOOOMnfxpGEpZK4PcUqsAysGU8CpBB7iKjTTswebi4RBl3VBnGWYKM9mTVjFyyVwGuUCdYXUJgHbLDZweB2uGDmmq72ttBg+61v+sQ/xE+2suSqfa+xgfda3/WIf4ifbTkqn2vsYNi3uEcZR1cZxlWDDPZkc99Yyi47GrAyViCD13XNjN3IfQ6mt7RrtiYdfgyPI3tBtm2gPbFH9AV4YlWrTXS/EqLHBMNld3IfNXWoy/wAceC8AQ4kibTN1PMVCWVtCm03BXlzJtDy4JHbvrtbhvKzrlLNcXtqZFMcbTgxwsPC2YwpLydjEHxeQO/fnHNq1IJ1nHNRs3x3LxIy0180UUAoCO1h0ulpbyXD7wg3D3zE4VfOSO6vahRdWooLeDmeqWrcmlXe+v3Zo9oqiAkbWOIX3sa8MDeTnfuOexicTHCRVGitu/wB85S13fRjo51IWN4zyZZHJHmckVox0niE9rv1ehCz6JsFghjgUlgihQWOSccz3mtOrUdSbm94OW6Xml0xpI2iSFbWEttY4EIcPJjmxJwueAPfntUlHB4flGvmfu3qUn9L9Ftm0JW3DRygeCxcsGYDcHB3YPaMY9VatLSlVTvPaiHjor1kklEllcEmWHxS3jFAdllbtKnAz2HyVdJYaMLVYZP33lJXpU/Nk/fF/NSvDRv1MevwZDnHRbpZrW8RH3R3S7IzwyGZY2/fVl+Ua6+kaSq0m1nH2+7aU63rj7Quv2eX6BrhYX9eHFEKr0J+05f2hv5cdbul/1lw82UiteJXvtKxaN6wpEuztAc2KdY7Y5nZ3DPDzmvfBqNDDOva7/mwLJN0YaOKbISRWx+UEjFs9uD4PqrTWk8QndtcLEJrVPQr2lusDztNsk4YjAVeSqN5AHlJ4nlWviayrVNdRsDnvS/CHvrRDnDIqnHHBlIOPTXV0W9WjNrn8ik6eiWx/SXH76f2VrfFq3Mu/1ITWq+pVvYyPJC0pLrsHbZSMZDbsKN+6tfEY2pXioyS2cwKb05Dfad0//FW/ofKfV5lNzod0swWaxl3PExZAeIGcSL5m3/KNYaVpK8a0cn7QNjps9pxftC/y5Kw0R+s+HmgTejdEpd6Jgt5CwR7e3yUIDeDsOMZBHFRyrXqVXSxUpxzTfmQqWs/RraW9pNOkk5aNNoBmjIzkDfhAefbW9h9JValWMGlZ8fUppai9H9teWgnlkmVi7rhGQDCnd4yk+uvTGaQqUaupFK3Tf1B0nVfV2KxiaGFnZWcuS5UnJVV9yBuwgrkYjESry1pc1thCYrXBD63j8Sn+B9YrcwH1MOIZm1bP4pb/ABMf0RWGM+on/wBn4hFkhQbI7h81b1J/JHggRmq9vE93pK6lI2UuseEcIOpiUB2zuyu0d54ceO+voGEVjTWkOv0laSBSIi9x1bHcXGz42z7lTgYzvPHA3VxqqSp4hp3ey/Rt8ecm8tFcEooBQHNum68xBbxZ8eRmPdGoG/8AiV19EQvOUuZeP9FLvq1YiC0giAxsxJn4RGWPnYk+eudiJ69WUudkJKvEGjpy6MVtPKOKQyOO9UJHrFetGOvUjHnaBQehC0AhuJubOqeZV2v6/VXT0vP54x6LlOmVxyHJtn2PrJ4O5ZWyQOfWxb8/LOfNXc/U0ft3eT9Clt6VPzZP3xfzUrR0b9THr8GQ59daFMmhLa6TPWQPLkjj1bTNv3e9bB8mWrqxrauMlTeUrdtil9bTIu9CzT+6NtKJB2SKhD+k7+4iuXyPI4xQ/wCStwIRvQn7Tl/aG/lx17aX/WXDzZTQ6StDXEF0mlLYZ2dkyYGdlkGAzDmhUAHu8teuArQqU3h6nV75wWbVLXy2vAEJ6qc/4bHif/G3uu7j5K08TgKlHbnHn9SFrrRByXpdlCX9o7cFRSe4Skmu7otN0Zpe9hS2HpL0Z+nb+FJ9laPw3Efb3ohZdG38c8STRHKOMqSCMjOOB3jhWnUpypycZZoHMunPjad0/wDxV2dD/v6vMp510ibR+kbfSMY8CTZ6wDmwAWQfKQ5HlBNMI1iKEqDzWXl2MEp0zyBrGBlOVadCCOYMchB9FeOiU1WknzeaBbNTvaFr+zw/QFaOK/XnxfiQ19f/AM3XXxf9QrLBfUQ4gi+iL83L8ZL84r30p9Q+CBdK5wFAROtntOf4s/VW3gfqIcQz3qz7Ut/iY/oipjPqJ8WETqTbh3CtqnL5FwQI3UbRYuIpZJWzC17dSmPG53EmEMh5ouxnZ5nBPDFfSMiKxpvSYmvrV4wSizyJ1pHgMzYDCPmwGD4XDJ51w40XClXUnte229K7s36At9cMooBQHMunC2JitpOSvIn76qR/LNdnQ8vmlHoXd/ZToOh7kSW8Mi8HijYedQa5VWLjOUXubIbleYI/WC2MtrcRji8MqjvKMB669aEtWrGT3NeIKL0IXIMFxFzWRX8zrs/0V09LxevGXR78SnSq45Dk1w3XayKBvEbAZH/jiy2flZFdyK1NHu+/zZS29Kn5sn74v5qVo6N+pj1+DIYujOBZNExxuNpW69WB5q0jgj0GstISccU2s1bwQKRouVrI6T0ZIfBaCZoiebLGSCPhR7/kV0aiVfkq8edX7fJlLN0J+05f2hv5cdael/1lw82Q6Ea5QKBrj0bQzhpbQCKbedgbkc9mPcHyjd5OddTC6SnD5am1d69QeuinWSW4jkt7gkyQ4wzeMUORh87yykYye0dlNJYaNOSnDJlIPpaQNf2akZBVAQeYMpBFbGjHahNr3sBfTqdo/wDU4f3a5n4yv97IS1papEixxqERRhVHADjurwlJyetJ7Qcv6c+Np3T/APFXa0P+/q8yl21u0GLyxaHHh7IeM9kijK92d69zGubha/I1lLdv4EOS6R0yZtERwP8AlLe5VTnj1Zjl2M9xBX5Iruwo6mLc1lKPfdX9SnYtTvaFr+zw/QFcDFfrz4vxIa+v/wCbrr4v+oVlgvqIcQRfRF+bl+Ml+cV76U+ofBAulc4CgIrWr2nP8W1beB+ohxDPuq/tO3+KT5qmN+onxYRLdYv+r91vsrKMvlQI7UTRUtzaJHKdi1Ek7OoPhTyGeTKvjxIlxgrxY8fB8b6xkRC9IE8cXUb1Vo7hXVBu8BCQ2AOCjdXAwVOc6tVW2NSV+m+wMtNcYooBQELrjoP2ZaSQbgxw0ZPKRd657Ad4PkY1s4WvyNVT3b+AKLqFrmtopsL8NEYmIR2BOMnJR8ZI3nIbhg8sDPSxuDdZ8tR2393KW6/1+0dEufZCueSxguT6Nw85FaEMBiJu2rbiQl9BaVS6gS4jDBXGcMMEEHBB7d44868K1J0puD3A5fNt6F0m0hVjaz7XD3jHawOW0jcuzvrsq2Nw2rf5l77ylw0v0i2MUJkilEzkeBGobJblt5HgDtzv760KWjq0p6slZb2QheibQcm1LpCcHbm2urzuJDHakkx2E4A7jyNbGk68bKjDJZ+SKTvSp+bJ++L+ala2jfqY9fgyHzoq/NkPfL/MerpL6mXV4Ar/AEzaFJSO9j3FPwchHvG8QnuJK/LFbWiq210nv2opt9CftOX9ob+XHXnpf9ZcPNgnNZNdILKeKGZX2XUsZACQu/C7vdc843jduOa1sPgp14OUXluIeNI9IGj4ojIs6yHHgxpksTjcCMeD3nFWno+vKWq426WCvdEGjpSbi9lXZExwnLayxZ2A97nAHn7K29KVI2jSju9opH9LsoS+tHbgqKT3CUk166LTdGaXvYC1HpM0b+mf+E/2Vo/DMRzd6ISOgtcbO7k6qCRmfZLYKMvgjAO8jyivKtg6tGOtNbOIKR058bTun/4q6Wh/39XmU6nB4q9w+auI8yHDOlPQptrxnTdFcfhABw2wfwg9J2vl19Lo2tylKzzjs9PfQU69qd7Qtf2eH6Arg4r9efF+JDX1/wDzddfF/wBQrLBfUQ4gi+iL83L8ZL84r30p9Q+CBdK5wFARetJ/E7j4pvmrawX1EOKDGqw/E7f4pfmpjfqJ8WEWqCzyqnHEA8+yujRw96cX0IEFqnpcwWpt4k6y5N1eJFFnA8Gdy0kh9zGu0CW8oA3kV3WREdpXVvEd0rt1k8ofblIxlvGUKPcIDjC187WxUoYtLKMZZLpzfF3FjJqxe9dawvz2ArfCXwW9Y9daeNpclXlHp8dpUSlaoFAKAjNMav2t17YgSQgYDEYYDsDLhh6a9qWIqUvySsDRsdR9HRHaS1Qnj4ZaT0CQmvWeOxE1Zy8vAFhArVBr31lFMhjmjWRDxVgCPId/Py1lCcoPWi7MEJa6i6OjfbW1TPHwi7jzK5I9VbEsdiJKzl5AsYrUBgvbOOVDHKiuhxlWGQcHIyO8VnCcoPWi7MCys44UEcSKiDOFUYAycnA7zSc5TetJ3YPV1bJIhjkUOjDDKwyCPKKkZOLvF2YMWj9GwwKVhiSNSckIAATgDO7ngD0VlOpOo7zdwfb+winTYmjSRfeuoIz2jPA+UVIVJQd4uzBCW+oejUbbFqhPYzO6/usxHqrZlj8RJWcvAFjVQAABgDcAOAHkrUBo6R0JbTsGngjkYDALqCQM5wM+U16U69SmrQk0DU+9Kw/U4P4a16fi6/3vtBs2GgbWBtuG3ijbBG0igHB4jI5bqwnXqTVpSbQMmktEW9xs9fDHLs52dtQ2M4zjPDOB6KlOtOn+RtA3AK8waukdGQTgLPEkgU5AdQ2DwyM1nTqzp7YOwM9vCqKqIoVVACqNwAG4ADsrGUnJ3YPl1bJIhjkUOjDDKwyCPKKRk4u8XtB4sbGKFNiGNY0yTsqMDJ4nAqznKbvJ3YNisAKAgtd5dmymPaFX951Fb2jY62Jh1+DIyQ0NFsW8K9kUY9CitfEy1qs5dL8Sl/tYQEUY4Ko9VfV0YatOMeZIpUtSoI477SibIEgnRy2N/VTIJFGewNtnz17PIiIvT5N7MRGStofGkG4zkeCyxn9FlcFvdb8bt54mOcKFXlErzeXMt1+l83MMyH1bYQXNxZ8F2uuiH+lgNpR2Y3bvIa1sYnWoQxG/8r4reRFnrmFFAKAUAoBQCgFAKAUAoBQCgFAKAUAoBQCgFAKAUAoBQCgFAKAq3SCxaGKEcZZkXzb/AKytdTRStUlUf7YtkZbrKDadEHDIHmHH1Vo0IcrVjHnf9lLpX2BTnus2jM6WhQyNHDewlJQu4yG3Jfq9oeKGUgE8SARzrJZGLzJHXW52RHb2qqZwu5QPAihPgiSTHiqCMKvM8OBrm4+hTlFVKmUc7Zu+7tsVlF09oiO2iSdJPxlZAwkfJaZ23MhA45HADhw5k1pYXEyrzdOS+RrJZRW5kZYNB6ZjuUyvguu6SM+MjcCCOzPOuficNOhKzy3Pcy3JKtYCgFAKAUAoBQCgFAKAUAoBQCgFAKAUAoBQCgFAKAUAoBQCgKrd/jGk40G9LZC7fGNwH0fQa6sP8OClLfN2XBe2TedE1ctckyHluXv5n/3tr00TQu3VfBeZkT9d0FX6Q9HSSWomgH4e2dZ4vKU8ZfLlc7ueBVRGYtBzW8dgLl3MzXIV5HAzJLK4wsaKOYPgKg8XZ7zWNSCnFxlkwivwaDkE3X3YHXY/Bxg5SJDw2eTP2t27hXzmLboL8PBWW975fx0Ai9OWMUtwBAXS6GC0sWAEXkZ+RzyXie6ssNVqU6LdSzp7k97/AOPrkuJD5Npe9tFzdRJLGN3XRsFPYMq3E9wFI4bDYh2oycXzNX7wbVvrjaMcO7RN72VCp9IyPXXnLRmIW2KUl0O4uSttpGGT8nNG3wXU+oGtSdCpD80WuoptV5AUAoBQCgFAKAUAoBQCgFAKAUAoBQCgFAKAUAoBQEPrJp5LWPO5pSPwcfMnkSOS/wDytzB4OWIl/wAd797w2ZdQtXpAhaT8rKesmY8RnOF7953dpNbdSLxlbUp7IR2e+O4JHSYIgihVGAOFdynTjTioxyRT3WYFAUC50T9zbr2WkLz2h2z1aZZrV5DmSSKPgUbnjeozyzWWZjkbWlNZ7a8WOCyljkmlzsuTjqUGNuRw2DkZACe6OOQJHjWw9OqrVFct+Y+fe4tlAzBwY1BeSRzhmPFncniT/wDK5GLwFepPWi01uWVlzLcMiH0foK4uHF1cwsFG+3gIzsDlJIP0h7D4vfWNXD1qMOSpRbv+aXP0Lo8Qe9YJGBEC2/XTuMrGyZCrwMkm7wUHrO4Vr4fB1U3KV4pZ2vfgvewMhZ9VLS3haS7XaPFnAZBtHgsSLgDecAVsfjMZOoo0k0tya722SxraH1VdgzmSe2UkGKNJTtKv/lyOPA4HCriNIRi1G0ZtZtrY30CxivI7xJhb217JNJxcOqkRryMjnPoxn1VlTlh503VrUlFbrN7eC2A2NI3OkraPrJbi3YcACp2mY8FUKoyTWFKGCrz1YQkuvLpe0bTbtrrSpUMYbbeM7JLKw7xnANeM6eATaUpdzQ2mvZazXkjOsdmkuwcMyS4XPYGO4nur0qYHDwScqjV+dbewXM11rPcxKXmsGRRxbrkI+asIYCjUlq06t3/1YuZTrPKPG0fc+Zdr5hWP4Cm8q0fAXMS67JkqbW52l8YbAJGeGRnIrJ6Lla+vG3EXPX37248aK4XvjH91T4VV3Si+v+Bc9LrzZ8zIO+M/VUeisR0douexrtY/pSO+OT6hU+FYr7e9eoujIuuVif8AHH7kn9tYvRmK+zvXqLo9ffdY/px+6/8AbU+G4n7O9eouj4dcLH9P/sk/tq/DcV9nevUXRjOu1j+lJ7o5PrWsvheK+3vXqLowvr3ZjgZD3J9pFZLRGJfN2i5hbX6DcEhmYnhuUZPk3ms/hFX90ort9Bc8S64z+40fMfK22PmQ/PWUdGUv3Vl3eouY9Ba5Sz3EcTRIquWGQWJBVS3HgeHZzrLE6Mp0aMpqTbVu92CZcZpVRS7HCqCSewAZJrjxi5NRWbKUqz1h0jOGkhgiMQZsM+FwBv3kuM4HE12qmDwdJqFST1uj+mS7Im71tvnVcOilzhViUFzy3A7RGTuHM8q26ejcMpWs3bny8iXLdqHqDMzeyr0MHJBRZDl/hMDwbszw7M8PWvSlUXJQ+WG+2/oXRzlSOp21ssY2VGB8/lNetGjClHVgrIyM1eoFAKAUBXNNajaPuSWltl2jxdCUJPa2wRtHvzVuyWRE/wD8wtgNmO5vIl96kw2cdhBXf/1S4sZ31Muh4ml7wfD2X9W6lxYj4dRdIRPJLDpdg8mNtmgVi2yMLksx3DJ3AVbolmeL3VTTDvHI2kIZTExaMPCqqGIxtFVXBYcic45UuhZmd7XWEZ/CWL+UhgR3eCB6alosu0j9E6O0zaoUWzs5SWZ3dmzI7scszszAE7+wDG4VjKEJZruJtNV7XSpufZM2iYpSqhYkEsSpH75wAx2mO7wjvGN2KxVCkouKSs89mY2n3T1xpGeEw/cd4gxXaaOdSxQEF0GB4O0N21vxk7jWEcHh4yUlFXXQNpltdLzRIEXV+dFXcoSWQj+Xx8tYVMDQqScpK7fS/UX6CKN673DTXWibx1XHURKshSPA8JmyvhuTz4DAwKyhg6UIOENl89rv25g39I61nqn6nRt8suDsGSNtgHtbAycccY34rX+FYfp7Rc1NCaZtrdSPYOkmkfBllMalnbmT2Djgcs1618BTrW1nsWSWSFzDpTSy3Myq9ppD2KoBMSxfhJZP9Z3BUHYCc+TlKGj6VFtxz5+bgLkrLrLGIyItG6RDBSEVoMICBhQdkEhe4V4/CaLd232/wLkXoa/SIdZLo3SE1w4HWyGHAzzWNdk7KDkPIM1sVMFTnFQu0luT7+JLmTSt916BBoq/jUt4ezF4TJg5UMU8DJxvHLI51KWBp05aybfFlPS3kapspoO63DC7UWd+N20eryaPBRbu5y/2Y6jW0BEkSlptD3k075Lv1OEznOI0K4RfNmvWph4zio6zSXM3385EfNMJLM6AaHukgXJkjVSjSN7nLrH4KjsHGpSwsKb1k3fpbZSTt9L3CAKugJwAMAB3GAOHCGvGWjqEneV31v1HUQc+nZLe49kXujpS7ZFujSNGsaDcwjBQ7b7xluO/lXosDRVN00tjz258WS5bb/QLSFWuzuYbQtFY9Wg9yJG3GZ+Oc4UchzrlYzUwlo0FZvN5tLovkZWIJFV9KqqABLaEggDADMDuGPJJ6jWDbhgW5PbOXh/RN5918vGKx2kW+SdhkD3gPqyfUpqaMpRUpV55R8ffkGedB6saRnVLVpI7aAKQwQbTFfdbWDvJJ98Bv4VvUZYWrXcopylnd5Lh5bBZnQ9V9SrSx8KJNqXGDNJ4T+XZ5IO4Dz11G7lSsWOoUUAoBQCgFAKAUAoBQCgFAKAUAoBQCgFAKAUAoBQCgFAKAUAoDmWs8iXGmoUmdVt7KLr5SxwobIbwid3Ew+g1ksjF5mDWPWGa4aWW2HVW6Ln2TIp2mCrn8DG3aeDNu31xcVToyxHzvWk7JRW7i/JC5q6h2jCFriTfJOxck8dkE7PpJJ+UK1NJ1E6ipRygre/AI1dXB7JvZ7w70Q9VF6MEjzb/AP8AQ16Yv/BhoUFm9r9+8gszqOrkGEL++OB3D/vPora0TS1abnzvuX83MiXrqgUAoBQCgFAKAUAoBQCgFAKAUAoBQCgFAKAUAoBQCgFAKAUAoBQHNdWtDw3WltIzTxiTqpY1RW3rtAEZK8GIEYxnhWTyMbbSI150vHcy+w4H2jJOEd18XZUgsFbgxG7OOGK5KoOlXqYmeSV12WDZJ6w3It7SVl8HZTZTyE4RMdxIrj4SDrYiKe93fiysw6m2XVWcQ5sNs977x6FwPNWekavKYiT5tnYEdMsItmNF7FGe/ifXX0eGp8nSjHmRTYr2AoBQCgFAKAUAoBQCgFAKAUAoBQCgFAKAUAoBQCgFAKAUAoBQCgOXaP0NJPpPSNsZ2igMsUsyKMPKjqSqhxvVN+Gxx4VluMd5401aRrpiOKNVWOC12lRQAFLZTGBw3FTXK0ilToTks5NX6v6G80OkNiYI4hxlmRfUfrxWjolJVZTf7YthlrtoRlUHDKqO7cBXOgteok97Xeyl4r7IooBQCgFAKAUAoBQCgFAKAUAoBQCgFAKAUAoBQCgFAKAUAoBQCgFAUPSsTppoKkhi9l2TRh1AJEkb7RYBtxYIN2QeNXcY7yBstEpb6Uuo49sqkUILuxd2eQK7M7HiSQT5q5WmL8jHj5Dea+tQ2ruwj5dYzn5JQj5jWjgflw9aXQl23DLlo5cyp8IerfWpg1evBdJS4V9aUUAoBQCgFAKAUAoBQCgFAKAUAoBQCgFAKAUAoBQCgFAKAUAoBQCgKV0kjqjZXw/y9yoc9kMuEk+YDz1URms8GdLXy83tbeRfLsEr9o89auOpcrh5JZ59g3lc0xv0nZjsSU/7X/trjYfZgar6V4om8ueifyyd/wBRrWwH1EOPkylur6sooBQCgFAKAUAoBQCgFAKAUAoBQCgFAKAUAoBQCgFAKAUAoBQCgFAR2seixdWs1u3+IjKD2NxU+ZgD5qIM5/qlpJnvLGWTdI1vcWM4PET2xWQbXlZQTWTMUYNZrbq9NWy43GKQr3FZvm4Vxq1DkcLVisrprhdB5lq0Ufwyd/1GuXgfqIcfIpbq+rKKAUAoBQCgPlAfaAUAoBQCgFAKAUAoBQCgFAKAUAoBQCgFAKAUAoBQCgOSdIttJYXkd7EPwMk0UrgDhPGGDY7C8bN3+F5KyW0xewkdcF63S+jmjIYPDMVPaBHI27vB3VrYuk6mHnCOf83DzJrR35VPhD56+ZwmyvDiUuFfWlFAKAUAoBQCgFAKAUAoBQCgFAKAUAoBQCgFAKAUAoBQCgFAKAUAoBQGhp3RMd1A9vKMq4xnmCN6svlBwfNQHKNFCeHSejrK4Hh2rTosg4SQSI3VFee7DLjluHEGs9xhvOmaRs8TxuqnBYbWBzBG89/1VxcVhrYmnUgs2r9uZmTVdcCgFAKAUAoBQCgFAKAUAoBQCgFAKAUAoBQCgFAKAUAoBQCgFAKAUAoBQFU1m0YjX1hcHIdHdRjGCCpO/dy+uqiMtdQooBQCgFAKAUB//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46056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E9AC-A426-4138-AFD2-60FE4AB8671A}"/>
              </a:ext>
            </a:extLst>
          </p:cNvPr>
          <p:cNvSpPr>
            <a:spLocks noGrp="1"/>
          </p:cNvSpPr>
          <p:nvPr>
            <p:ph type="title"/>
          </p:nvPr>
        </p:nvSpPr>
        <p:spPr>
          <a:xfrm>
            <a:off x="2754430" y="431253"/>
            <a:ext cx="8543925" cy="800039"/>
          </a:xfrm>
        </p:spPr>
        <p:txBody>
          <a:bodyPr>
            <a:normAutofit/>
          </a:bodyPr>
          <a:lstStyle/>
          <a:p>
            <a:pPr algn="r"/>
            <a:r>
              <a:rPr lang="ar-MA" dirty="0"/>
              <a:t>النشاط ص. رؤية كل ذلك معًا</a:t>
            </a:r>
            <a:endParaRPr lang="en-US" dirty="0"/>
          </a:p>
        </p:txBody>
      </p:sp>
      <p:sp>
        <p:nvSpPr>
          <p:cNvPr id="3" name="Text Placeholder 2">
            <a:extLst>
              <a:ext uri="{FF2B5EF4-FFF2-40B4-BE49-F238E27FC236}">
                <a16:creationId xmlns:a16="http://schemas.microsoft.com/office/drawing/2014/main" id="{4A6D3F2C-90D0-4A23-BA06-504FE991B1AA}"/>
              </a:ext>
            </a:extLst>
          </p:cNvPr>
          <p:cNvSpPr>
            <a:spLocks noGrp="1"/>
          </p:cNvSpPr>
          <p:nvPr>
            <p:ph idx="1"/>
          </p:nvPr>
        </p:nvSpPr>
        <p:spPr>
          <a:xfrm>
            <a:off x="4027607" y="1316960"/>
            <a:ext cx="7377455" cy="4932362"/>
          </a:xfrm>
        </p:spPr>
        <p:txBody>
          <a:bodyPr>
            <a:normAutofit/>
          </a:bodyPr>
          <a:lstStyle/>
          <a:p>
            <a:pPr marL="0" indent="0" algn="r" rtl="1">
              <a:buNone/>
            </a:pPr>
            <a:r>
              <a:rPr lang="ar-MA" b="1" dirty="0"/>
              <a:t>السيناريو</a:t>
            </a:r>
            <a:endParaRPr lang="fr-FR" dirty="0"/>
          </a:p>
          <a:p>
            <a:pPr marL="0" indent="0" algn="r" rtl="1">
              <a:buNone/>
            </a:pPr>
            <a:r>
              <a:rPr lang="ar-MA" dirty="0"/>
              <a:t>ثبتت إصابة امرأة تبلغ من العمر 18 عامًا بفيروس نقص المناعة البشرية منذ أسبوعين. حاليا، خلال زيارة تتبع، يسألها مقدم الخدمة عن شركائها الجنسيين في سياق اختبار المؤشر.</a:t>
            </a:r>
            <a:endParaRPr lang="fr-FR" dirty="0"/>
          </a:p>
          <a:p>
            <a:pPr marL="0" indent="0" algn="r" rtl="1">
              <a:buNone/>
            </a:pPr>
            <a:r>
              <a:rPr lang="ar-MA" dirty="0"/>
              <a:t> </a:t>
            </a:r>
            <a:endParaRPr lang="fr-FR" dirty="0"/>
          </a:p>
          <a:p>
            <a:pPr marL="0" indent="0" algn="r" rtl="1">
              <a:buNone/>
            </a:pPr>
            <a:r>
              <a:rPr lang="ar-MA" dirty="0"/>
              <a:t>كشفت العميلة أن صديقها منذ عامين يسيء لها لفظيًا بشكل شديد وهددها بالعنف الجسدي في عدة مناسبات.</a:t>
            </a:r>
            <a:endParaRPr lang="fr-FR" dirty="0"/>
          </a:p>
        </p:txBody>
      </p:sp>
      <p:sp>
        <p:nvSpPr>
          <p:cNvPr id="6" name="Star: 5 Points 5">
            <a:extLst>
              <a:ext uri="{FF2B5EF4-FFF2-40B4-BE49-F238E27FC236}">
                <a16:creationId xmlns:a16="http://schemas.microsoft.com/office/drawing/2014/main" id="{039B2F2C-53FC-40ED-8695-1AD8D9ADD179}"/>
              </a:ext>
            </a:extLst>
          </p:cNvPr>
          <p:cNvSpPr/>
          <p:nvPr/>
        </p:nvSpPr>
        <p:spPr>
          <a:xfrm>
            <a:off x="44651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7AD6CC-AD20-4704-AD3B-E56F163F5B80}"/>
              </a:ext>
            </a:extLst>
          </p:cNvPr>
          <p:cNvSpPr/>
          <p:nvPr/>
        </p:nvSpPr>
        <p:spPr>
          <a:xfrm>
            <a:off x="446516" y="1509938"/>
            <a:ext cx="3252247" cy="41768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t>قائمة تدقيق الملاحظ</a:t>
            </a:r>
            <a:endParaRPr lang="ar-LB" dirty="0"/>
          </a:p>
          <a:p>
            <a:pPr algn="ctr"/>
            <a:endParaRPr lang="en-US" sz="1600" b="1" dirty="0"/>
          </a:p>
          <a:p>
            <a:pPr marL="285750" indent="-285750" algn="r" rtl="1">
              <a:buFont typeface="Wingdings" panose="05000000000000000000" pitchFamily="2" charset="2"/>
              <a:buChar char="q"/>
            </a:pPr>
            <a:r>
              <a:rPr lang="ar-MA" dirty="0"/>
              <a:t>اسأل عن العنف</a:t>
            </a:r>
            <a:endParaRPr lang="fr-FR" sz="1200" dirty="0"/>
          </a:p>
          <a:p>
            <a:pPr marL="285750" indent="-285750" algn="r" rtl="1">
              <a:buFont typeface="Wingdings" panose="05000000000000000000" pitchFamily="2" charset="2"/>
              <a:buChar char="q"/>
            </a:pPr>
            <a:r>
              <a:rPr lang="ar-MA" dirty="0"/>
              <a:t>أنصت عن كثب مع إبداء التعاطف وعدم إصدار الأحكام</a:t>
            </a:r>
            <a:endParaRPr lang="fr-FR" sz="1200" dirty="0"/>
          </a:p>
          <a:p>
            <a:pPr marL="285750" indent="-285750" algn="r" rtl="1">
              <a:buFont typeface="Wingdings" panose="05000000000000000000" pitchFamily="2" charset="2"/>
              <a:buChar char="q"/>
            </a:pPr>
            <a:r>
              <a:rPr lang="ar-MA" dirty="0"/>
              <a:t>تفسر عن احتياجاتهم وانشغالاتهم</a:t>
            </a:r>
            <a:endParaRPr lang="fr-FR" sz="1200" dirty="0"/>
          </a:p>
          <a:p>
            <a:pPr marL="285750" indent="-285750" algn="r" rtl="1">
              <a:buFont typeface="Wingdings" panose="05000000000000000000" pitchFamily="2" charset="2"/>
              <a:buChar char="q"/>
            </a:pPr>
            <a:r>
              <a:rPr lang="ar-MA" dirty="0"/>
              <a:t>تحقق من صحة تجاربهم</a:t>
            </a:r>
            <a:endParaRPr lang="fr-FR" sz="1200" dirty="0"/>
          </a:p>
          <a:p>
            <a:pPr marL="285750" indent="-285750" algn="r" rtl="1">
              <a:buFont typeface="Wingdings" panose="05000000000000000000" pitchFamily="2" charset="2"/>
              <a:buChar char="q"/>
            </a:pPr>
            <a:r>
              <a:rPr lang="ar-MA" dirty="0"/>
              <a:t>قم بتحسين سلامتهم</a:t>
            </a:r>
            <a:endParaRPr lang="fr-FR" sz="1200" dirty="0"/>
          </a:p>
          <a:p>
            <a:pPr marL="285750" indent="-285750" algn="r" rtl="1">
              <a:buFont typeface="Wingdings" panose="05000000000000000000" pitchFamily="2" charset="2"/>
              <a:buChar char="q"/>
            </a:pPr>
            <a:r>
              <a:rPr lang="ar-MA" dirty="0"/>
              <a:t>قدم الدعم للتواصل مع الخدمات الإضافية</a:t>
            </a:r>
            <a:endParaRPr lang="en-US" sz="1800" dirty="0"/>
          </a:p>
        </p:txBody>
      </p:sp>
    </p:spTree>
    <p:extLst>
      <p:ext uri="{BB962C8B-B14F-4D97-AF65-F5344CB8AC3E}">
        <p14:creationId xmlns:p14="http://schemas.microsoft.com/office/powerpoint/2010/main" val="490502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 y="370566"/>
            <a:ext cx="10271759" cy="800039"/>
          </a:xfrm>
        </p:spPr>
        <p:txBody>
          <a:bodyPr>
            <a:normAutofit/>
          </a:bodyPr>
          <a:lstStyle/>
          <a:p>
            <a:pPr algn="r"/>
            <a:r>
              <a:rPr lang="ar-MA" dirty="0"/>
              <a:t>النشاط س. الواجب المنزلي رقم 2: تدرب على الاستجابة للعنف</a:t>
            </a:r>
            <a:endParaRPr lang="en-US" dirty="0"/>
          </a:p>
        </p:txBody>
      </p:sp>
      <p:sp>
        <p:nvSpPr>
          <p:cNvPr id="3" name="Text Placeholder 2"/>
          <p:cNvSpPr>
            <a:spLocks noGrp="1"/>
          </p:cNvSpPr>
          <p:nvPr>
            <p:ph idx="1"/>
          </p:nvPr>
        </p:nvSpPr>
        <p:spPr>
          <a:xfrm>
            <a:off x="4287482" y="1316960"/>
            <a:ext cx="7117580" cy="4932362"/>
          </a:xfrm>
        </p:spPr>
        <p:txBody>
          <a:bodyPr>
            <a:normAutofit/>
          </a:bodyPr>
          <a:lstStyle/>
          <a:p>
            <a:pPr lvl="0" algn="r" rtl="1"/>
            <a:r>
              <a:rPr lang="ar-MA" dirty="0"/>
              <a:t>في مجموعات من ثلاثة أشخاص، قم بتناوب الأدوار بحيث يكون كل شخص ناجيًا وعامل رعاية صحية وملاحظا مرة واحدة. تخيل أنك تجري اختبار مؤشر ويجب أن تسأل عن عنف الشريك الحميم.</a:t>
            </a:r>
            <a:endParaRPr lang="fr-FR" dirty="0"/>
          </a:p>
          <a:p>
            <a:pPr lvl="0" algn="r" rtl="1"/>
            <a:r>
              <a:rPr lang="ar-MA" dirty="0"/>
              <a:t>أثناء التفاعل، سيستخدم عامل الرعاية الصحية مهاراته للسؤال عن عنف الشريك الحميم وتقديم استجابة الخط الأول، بما في ذلك إجراء الإحالات حسب رغبة الناجي.</a:t>
            </a:r>
            <a:endParaRPr lang="fr-FR" dirty="0"/>
          </a:p>
          <a:p>
            <a:pPr lvl="0" algn="r" rtl="1"/>
            <a:r>
              <a:rPr lang="ar-MA" dirty="0"/>
              <a:t>بمجرد اكتمال كل تمرين، يقدم الملاحظ تعليقاته حول المهارات من قائمة التدقيق التي تم استخدامها، وما الذي تم بشكل جيد، وما الذي يمكن تحسينه.</a:t>
            </a:r>
            <a:endParaRPr lang="fr-FR" dirty="0"/>
          </a:p>
        </p:txBody>
      </p:sp>
      <p:sp>
        <p:nvSpPr>
          <p:cNvPr id="7" name="Star: 5 Points 6">
            <a:extLst>
              <a:ext uri="{FF2B5EF4-FFF2-40B4-BE49-F238E27FC236}">
                <a16:creationId xmlns:a16="http://schemas.microsoft.com/office/drawing/2014/main" id="{CBDF45AE-4A20-4517-94E3-E5B5AE805498}"/>
              </a:ext>
            </a:extLst>
          </p:cNvPr>
          <p:cNvSpPr/>
          <p:nvPr/>
        </p:nvSpPr>
        <p:spPr>
          <a:xfrm>
            <a:off x="347750"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AD4E40-9395-48CD-8D07-3CEDDFE90C4D}"/>
              </a:ext>
            </a:extLst>
          </p:cNvPr>
          <p:cNvSpPr/>
          <p:nvPr/>
        </p:nvSpPr>
        <p:spPr>
          <a:xfrm>
            <a:off x="446516" y="1509938"/>
            <a:ext cx="3252247" cy="41768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t>قائمة تدقيق الملاحظ</a:t>
            </a:r>
            <a:endParaRPr lang="ar-LB" dirty="0"/>
          </a:p>
          <a:p>
            <a:pPr algn="ctr"/>
            <a:endParaRPr lang="en-US" sz="1600" b="1" dirty="0"/>
          </a:p>
          <a:p>
            <a:pPr marL="285750" indent="-285750" algn="r" rtl="1">
              <a:buFont typeface="Wingdings" panose="05000000000000000000" pitchFamily="2" charset="2"/>
              <a:buChar char="q"/>
            </a:pPr>
            <a:r>
              <a:rPr lang="ar-MA" dirty="0"/>
              <a:t>اسأل عن العنف</a:t>
            </a:r>
            <a:endParaRPr lang="fr-FR" sz="1200" dirty="0"/>
          </a:p>
          <a:p>
            <a:pPr marL="285750" indent="-285750" algn="r" rtl="1">
              <a:buFont typeface="Wingdings" panose="05000000000000000000" pitchFamily="2" charset="2"/>
              <a:buChar char="q"/>
            </a:pPr>
            <a:r>
              <a:rPr lang="ar-MA" dirty="0"/>
              <a:t>أنصت عن كثب مع إبداء التعاطف وعدم إصدار الأحكام</a:t>
            </a:r>
            <a:endParaRPr lang="fr-FR" sz="1200" dirty="0"/>
          </a:p>
          <a:p>
            <a:pPr marL="285750" indent="-285750" algn="r" rtl="1">
              <a:buFont typeface="Wingdings" panose="05000000000000000000" pitchFamily="2" charset="2"/>
              <a:buChar char="q"/>
            </a:pPr>
            <a:r>
              <a:rPr lang="ar-MA" dirty="0"/>
              <a:t>تفسر عن احتياجاتهم وانشغالاتهم</a:t>
            </a:r>
            <a:endParaRPr lang="fr-FR" sz="1200" dirty="0"/>
          </a:p>
          <a:p>
            <a:pPr marL="285750" indent="-285750" algn="r" rtl="1">
              <a:buFont typeface="Wingdings" panose="05000000000000000000" pitchFamily="2" charset="2"/>
              <a:buChar char="q"/>
            </a:pPr>
            <a:r>
              <a:rPr lang="ar-MA" dirty="0"/>
              <a:t>تحقق من صحة تجاربهم</a:t>
            </a:r>
            <a:endParaRPr lang="fr-FR" sz="1200" dirty="0"/>
          </a:p>
          <a:p>
            <a:pPr marL="285750" indent="-285750" algn="r" rtl="1">
              <a:buFont typeface="Wingdings" panose="05000000000000000000" pitchFamily="2" charset="2"/>
              <a:buChar char="q"/>
            </a:pPr>
            <a:r>
              <a:rPr lang="ar-MA" dirty="0"/>
              <a:t>قم بتحسين سلامتهم</a:t>
            </a:r>
            <a:endParaRPr lang="fr-FR" sz="1200" dirty="0"/>
          </a:p>
          <a:p>
            <a:pPr marL="285750" indent="-285750" algn="r" rtl="1">
              <a:buFont typeface="Wingdings" panose="05000000000000000000" pitchFamily="2" charset="2"/>
              <a:buChar char="q"/>
            </a:pPr>
            <a:r>
              <a:rPr lang="ar-MA" dirty="0"/>
              <a:t>قدم الدعم للتواصل مع الخدمات الإضافية</a:t>
            </a:r>
            <a:endParaRPr lang="en-US" sz="1800" dirty="0"/>
          </a:p>
        </p:txBody>
      </p:sp>
    </p:spTree>
    <p:extLst>
      <p:ext uri="{BB962C8B-B14F-4D97-AF65-F5344CB8AC3E}">
        <p14:creationId xmlns:p14="http://schemas.microsoft.com/office/powerpoint/2010/main" val="26308393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C0A4-0FDD-4E37-A27B-C9CF5844FE03}"/>
              </a:ext>
            </a:extLst>
          </p:cNvPr>
          <p:cNvSpPr>
            <a:spLocks noGrp="1"/>
          </p:cNvSpPr>
          <p:nvPr>
            <p:ph type="title"/>
          </p:nvPr>
        </p:nvSpPr>
        <p:spPr>
          <a:xfrm>
            <a:off x="2697480" y="312592"/>
            <a:ext cx="8543925" cy="800039"/>
          </a:xfrm>
        </p:spPr>
        <p:txBody>
          <a:bodyPr/>
          <a:lstStyle/>
          <a:p>
            <a:pPr algn="r"/>
            <a:r>
              <a:rPr lang="ar-MA" dirty="0"/>
              <a:t>مجموعات من أجل القيام بالواجب المنزلي رقم 2</a:t>
            </a:r>
            <a:endParaRPr lang="en-US" dirty="0"/>
          </a:p>
        </p:txBody>
      </p:sp>
      <p:sp>
        <p:nvSpPr>
          <p:cNvPr id="3" name="Content Placeholder 2">
            <a:extLst>
              <a:ext uri="{FF2B5EF4-FFF2-40B4-BE49-F238E27FC236}">
                <a16:creationId xmlns:a16="http://schemas.microsoft.com/office/drawing/2014/main" id="{47476A2C-FBC5-490C-8C97-D8F801033E24}"/>
              </a:ext>
            </a:extLst>
          </p:cNvPr>
          <p:cNvSpPr>
            <a:spLocks noGrp="1"/>
          </p:cNvSpPr>
          <p:nvPr>
            <p:ph idx="1"/>
          </p:nvPr>
        </p:nvSpPr>
        <p:spPr>
          <a:xfrm>
            <a:off x="-5599994" y="1112631"/>
            <a:ext cx="9128760" cy="4932362"/>
          </a:xfrm>
        </p:spPr>
        <p:txBody>
          <a:bodyPr/>
          <a:lstStyle/>
          <a:p>
            <a:pPr lvl="0" algn="r" rtl="1"/>
            <a:r>
              <a:rPr lang="ar-MA" dirty="0">
                <a:solidFill>
                  <a:srgbClr val="00B050"/>
                </a:solidFill>
              </a:rPr>
              <a:t>المجموعة أ		</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1</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2</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3</a:t>
            </a:r>
            <a:endParaRPr lang="fr-FR" dirty="0">
              <a:solidFill>
                <a:srgbClr val="00B050"/>
              </a:solidFill>
            </a:endParaRPr>
          </a:p>
          <a:p>
            <a:pPr lvl="0" algn="r" rtl="1"/>
            <a:r>
              <a:rPr lang="ar-MA" dirty="0">
                <a:solidFill>
                  <a:srgbClr val="00B050"/>
                </a:solidFill>
              </a:rPr>
              <a:t>المجموعة ب</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1</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2</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3</a:t>
            </a:r>
            <a:endParaRPr lang="fr-FR" dirty="0">
              <a:solidFill>
                <a:srgbClr val="00B050"/>
              </a:solidFill>
            </a:endParaRPr>
          </a:p>
          <a:p>
            <a:pPr lvl="0" algn="r" rtl="1"/>
            <a:r>
              <a:rPr lang="ar-MA" dirty="0">
                <a:solidFill>
                  <a:srgbClr val="00B050"/>
                </a:solidFill>
              </a:rPr>
              <a:t>المجموعة ج</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1</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2</a:t>
            </a:r>
            <a:endParaRPr lang="fr-FR" dirty="0">
              <a:solidFill>
                <a:srgbClr val="00B050"/>
              </a:solidFill>
            </a:endParaRPr>
          </a:p>
          <a:p>
            <a:pPr lvl="1" algn="r" rtl="1"/>
            <a:r>
              <a:rPr lang="ar-MA" dirty="0" err="1">
                <a:solidFill>
                  <a:srgbClr val="00B050"/>
                </a:solidFill>
              </a:rPr>
              <a:t>الإسم</a:t>
            </a:r>
            <a:r>
              <a:rPr lang="ar-MA" dirty="0">
                <a:solidFill>
                  <a:srgbClr val="00B050"/>
                </a:solidFill>
              </a:rPr>
              <a:t> 3</a:t>
            </a:r>
            <a:endParaRPr lang="fr-FR" dirty="0">
              <a:solidFill>
                <a:srgbClr val="00B050"/>
              </a:solidFill>
            </a:endParaRPr>
          </a:p>
          <a:p>
            <a:endParaRPr lang="en-US" dirty="0"/>
          </a:p>
        </p:txBody>
      </p:sp>
      <p:sp>
        <p:nvSpPr>
          <p:cNvPr id="4" name="Content Placeholder 2">
            <a:extLst>
              <a:ext uri="{FF2B5EF4-FFF2-40B4-BE49-F238E27FC236}">
                <a16:creationId xmlns:a16="http://schemas.microsoft.com/office/drawing/2014/main" id="{2AAD142F-EE09-4931-B6A1-B5B1D6D9D781}"/>
              </a:ext>
            </a:extLst>
          </p:cNvPr>
          <p:cNvSpPr txBox="1">
            <a:spLocks/>
          </p:cNvSpPr>
          <p:nvPr/>
        </p:nvSpPr>
        <p:spPr>
          <a:xfrm>
            <a:off x="3779901" y="1458557"/>
            <a:ext cx="7461504" cy="4968240"/>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MA" dirty="0"/>
              <a:t>يجب أن يكتب الشخص الأول في كل مجموعة إلى أعضاء المجموعة الآخرين لتحديد وقت لممارسة مهارات </a:t>
            </a:r>
            <a:r>
              <a:rPr lang="en-US" dirty="0"/>
              <a:t>LIVES</a:t>
            </a:r>
            <a:r>
              <a:rPr lang="ar-MA" dirty="0"/>
              <a:t>. ستحتاج إلى ساعة واحدة على الأقل معًا.</a:t>
            </a:r>
            <a:endParaRPr lang="fr-FR" dirty="0"/>
          </a:p>
          <a:p>
            <a:pPr marL="0" indent="0" algn="r" rtl="1">
              <a:buNone/>
            </a:pPr>
            <a:r>
              <a:rPr lang="ar-MA" dirty="0"/>
              <a:t>عند إرسال دعوة إلى أعضاء المجموعة الآخرين، ابعث نسخة للميسر: </a:t>
            </a:r>
            <a:r>
              <a:rPr lang="ar-MA" dirty="0">
                <a:solidFill>
                  <a:srgbClr val="00B050"/>
                </a:solidFill>
              </a:rPr>
              <a:t>أدخل عنوان البريد الإلكتروني</a:t>
            </a:r>
            <a:r>
              <a:rPr lang="ar-MA" dirty="0"/>
              <a:t>. لن يقوم هذا الشخص(الميسر) بحضور الاجتماع ولكنه سيكون قادرًا على ملاحظة أنه تم جدولة هذه الممارسة.</a:t>
            </a:r>
            <a:endParaRPr lang="fr-FR" dirty="0"/>
          </a:p>
        </p:txBody>
      </p:sp>
      <p:sp>
        <p:nvSpPr>
          <p:cNvPr id="6" name="Star: 5 Points 5">
            <a:extLst>
              <a:ext uri="{FF2B5EF4-FFF2-40B4-BE49-F238E27FC236}">
                <a16:creationId xmlns:a16="http://schemas.microsoft.com/office/drawing/2014/main" id="{CFCA3FBF-B9E7-4469-A111-CCCA7C147679}"/>
              </a:ext>
            </a:extLst>
          </p:cNvPr>
          <p:cNvSpPr/>
          <p:nvPr/>
        </p:nvSpPr>
        <p:spPr>
          <a:xfrm>
            <a:off x="368704"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485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E2E5-AFAE-4D95-861E-01EC3C7B8247}"/>
              </a:ext>
            </a:extLst>
          </p:cNvPr>
          <p:cNvSpPr>
            <a:spLocks noGrp="1"/>
          </p:cNvSpPr>
          <p:nvPr>
            <p:ph type="title"/>
          </p:nvPr>
        </p:nvSpPr>
        <p:spPr>
          <a:xfrm>
            <a:off x="2322195" y="515389"/>
            <a:ext cx="8543925" cy="800039"/>
          </a:xfrm>
        </p:spPr>
        <p:txBody>
          <a:bodyPr>
            <a:normAutofit/>
          </a:bodyPr>
          <a:lstStyle/>
          <a:p>
            <a:pPr algn="r" rtl="1"/>
            <a:r>
              <a:rPr lang="ar-MA" dirty="0"/>
              <a:t>النشاط ق. التقييم: اليوم الثاني</a:t>
            </a:r>
            <a:endParaRPr lang="fr-FR" dirty="0"/>
          </a:p>
        </p:txBody>
      </p:sp>
      <p:sp>
        <p:nvSpPr>
          <p:cNvPr id="3" name="Content Placeholder 2">
            <a:extLst>
              <a:ext uri="{FF2B5EF4-FFF2-40B4-BE49-F238E27FC236}">
                <a16:creationId xmlns:a16="http://schemas.microsoft.com/office/drawing/2014/main" id="{14B8ADC5-23D9-41AF-B4B4-81DD425BD476}"/>
              </a:ext>
            </a:extLst>
          </p:cNvPr>
          <p:cNvSpPr>
            <a:spLocks noGrp="1"/>
          </p:cNvSpPr>
          <p:nvPr>
            <p:ph idx="1"/>
          </p:nvPr>
        </p:nvSpPr>
        <p:spPr>
          <a:xfrm>
            <a:off x="838200" y="1925254"/>
            <a:ext cx="10027920" cy="4932746"/>
          </a:xfrm>
        </p:spPr>
        <p:txBody>
          <a:bodyPr/>
          <a:lstStyle/>
          <a:p>
            <a:pPr lvl="0" algn="r" rtl="1"/>
            <a:r>
              <a:rPr lang="ar-MA" dirty="0">
                <a:solidFill>
                  <a:srgbClr val="00B050"/>
                </a:solidFill>
              </a:rPr>
              <a:t>أدخل رابط التقييم هنا</a:t>
            </a:r>
            <a:endParaRPr lang="fr-FR" dirty="0">
              <a:solidFill>
                <a:srgbClr val="00B050"/>
              </a:solidFill>
            </a:endParaRPr>
          </a:p>
          <a:p>
            <a:pPr lvl="0" algn="r" rtl="1"/>
            <a:r>
              <a:rPr lang="ar-MA" dirty="0"/>
              <a:t>يرجى إكمال هذا الاستطلاع.</a:t>
            </a:r>
            <a:endParaRPr lang="fr-FR" dirty="0"/>
          </a:p>
          <a:p>
            <a:pPr lvl="0" algn="r" rtl="1"/>
            <a:r>
              <a:rPr lang="ar-MA" dirty="0"/>
              <a:t>إنه أمر مجهول الهوية</a:t>
            </a:r>
            <a:endParaRPr lang="fr-FR" dirty="0"/>
          </a:p>
          <a:p>
            <a:pPr algn="r" rtl="1"/>
            <a:r>
              <a:rPr lang="ar-MA" dirty="0"/>
              <a:t>سنقوم بإجراء تغييرات بناءً على ملاحظاتك.</a:t>
            </a:r>
            <a:endParaRPr lang="en-US" dirty="0"/>
          </a:p>
        </p:txBody>
      </p:sp>
      <p:sp>
        <p:nvSpPr>
          <p:cNvPr id="5" name="Star: 5 Points 4">
            <a:extLst>
              <a:ext uri="{FF2B5EF4-FFF2-40B4-BE49-F238E27FC236}">
                <a16:creationId xmlns:a16="http://schemas.microsoft.com/office/drawing/2014/main" id="{36B93FB2-DA08-45E4-8C9E-FEA473001DA6}"/>
              </a:ext>
            </a:extLst>
          </p:cNvPr>
          <p:cNvSpPr/>
          <p:nvPr/>
        </p:nvSpPr>
        <p:spPr>
          <a:xfrm>
            <a:off x="360073"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15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D83A-46F5-4080-8FD3-A37CAA2557A9}"/>
              </a:ext>
            </a:extLst>
          </p:cNvPr>
          <p:cNvSpPr>
            <a:spLocks noGrp="1"/>
          </p:cNvSpPr>
          <p:nvPr>
            <p:ph type="title"/>
          </p:nvPr>
        </p:nvSpPr>
        <p:spPr>
          <a:xfrm>
            <a:off x="251788" y="588494"/>
            <a:ext cx="10515600" cy="800039"/>
          </a:xfrm>
        </p:spPr>
        <p:txBody>
          <a:bodyPr/>
          <a:lstStyle/>
          <a:p>
            <a:pPr algn="r" rtl="1"/>
            <a:r>
              <a:rPr lang="ar-MA" dirty="0"/>
              <a:t>النشاط ب. الاختبار القبلي</a:t>
            </a:r>
            <a:endParaRPr lang="fr-FR" dirty="0"/>
          </a:p>
        </p:txBody>
      </p:sp>
      <p:sp>
        <p:nvSpPr>
          <p:cNvPr id="3" name="Content Placeholder 2">
            <a:extLst>
              <a:ext uri="{FF2B5EF4-FFF2-40B4-BE49-F238E27FC236}">
                <a16:creationId xmlns:a16="http://schemas.microsoft.com/office/drawing/2014/main" id="{816E7B35-D238-44ED-83E2-0D19F3E275A2}"/>
              </a:ext>
            </a:extLst>
          </p:cNvPr>
          <p:cNvSpPr>
            <a:spLocks noGrp="1"/>
          </p:cNvSpPr>
          <p:nvPr>
            <p:ph idx="1"/>
          </p:nvPr>
        </p:nvSpPr>
        <p:spPr>
          <a:xfrm>
            <a:off x="2029326" y="1636730"/>
            <a:ext cx="8738062" cy="4932746"/>
          </a:xfrm>
        </p:spPr>
        <p:txBody>
          <a:bodyPr/>
          <a:lstStyle/>
          <a:p>
            <a:pPr lvl="0" algn="r" rtl="1"/>
            <a:r>
              <a:rPr lang="ar-MA" dirty="0"/>
              <a:t>يرجى اتباع هذا الرابط لإجراء الاختبار القبلي</a:t>
            </a:r>
            <a:endParaRPr lang="fr-FR" dirty="0"/>
          </a:p>
          <a:p>
            <a:pPr marL="0" indent="0" algn="r" rtl="1">
              <a:buNone/>
            </a:pPr>
            <a:r>
              <a:rPr lang="ar-LB" dirty="0">
                <a:solidFill>
                  <a:srgbClr val="00B050"/>
                </a:solidFill>
                <a:highlight>
                  <a:srgbClr val="FFFF00"/>
                </a:highlight>
              </a:rPr>
              <a:t>ا</a:t>
            </a:r>
            <a:r>
              <a:rPr lang="ar-MA" dirty="0">
                <a:solidFill>
                  <a:srgbClr val="00B050"/>
                </a:solidFill>
                <a:highlight>
                  <a:srgbClr val="FFFF00"/>
                </a:highlight>
              </a:rPr>
              <a:t>دخل الرابط هنا</a:t>
            </a:r>
            <a:endParaRPr lang="fr-FR" dirty="0">
              <a:solidFill>
                <a:srgbClr val="00B050"/>
              </a:solidFill>
              <a:highlight>
                <a:srgbClr val="FFFF00"/>
              </a:highlight>
            </a:endParaRPr>
          </a:p>
          <a:p>
            <a:pPr lvl="0" algn="r" rtl="1"/>
            <a:r>
              <a:rPr lang="ar-MA" dirty="0"/>
              <a:t>لن تحدد درجة الاختبار القبلي الخاصة بك ما إذا كنت ستنجح في الدورة التدريبية ولكن سيتم توثيقها ومقارنتها بدرجة الاختبار البعدي</a:t>
            </a:r>
            <a:endParaRPr lang="fr-FR" dirty="0"/>
          </a:p>
          <a:p>
            <a:pPr lvl="0" algn="r" rtl="1"/>
            <a:r>
              <a:rPr lang="ar-MA" dirty="0"/>
              <a:t>بعد الانتهاء من الاختبار القبلي، اكتب "تم" في الدردشة</a:t>
            </a:r>
            <a:endParaRPr lang="fr-FR" dirty="0"/>
          </a:p>
          <a:p>
            <a:pPr algn="r"/>
            <a:endParaRPr lang="en-US" dirty="0"/>
          </a:p>
          <a:p>
            <a:endParaRPr lang="en-US" dirty="0"/>
          </a:p>
        </p:txBody>
      </p:sp>
      <p:sp>
        <p:nvSpPr>
          <p:cNvPr id="7" name="Star: 5 Points 6">
            <a:extLst>
              <a:ext uri="{FF2B5EF4-FFF2-40B4-BE49-F238E27FC236}">
                <a16:creationId xmlns:a16="http://schemas.microsoft.com/office/drawing/2014/main" id="{DC22FE26-B518-4200-8D8A-D0EBF9E2ECB9}"/>
              </a:ext>
            </a:extLst>
          </p:cNvPr>
          <p:cNvSpPr/>
          <p:nvPr/>
        </p:nvSpPr>
        <p:spPr>
          <a:xfrm>
            <a:off x="251788"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1938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AA8A91C-C333-4CD0-8385-D0D139F01ADF}"/>
              </a:ext>
            </a:extLst>
          </p:cNvPr>
          <p:cNvSpPr>
            <a:spLocks noGrp="1"/>
          </p:cNvSpPr>
          <p:nvPr>
            <p:ph type="pic" sz="quarter" idx="10"/>
          </p:nvPr>
        </p:nvSpPr>
        <p:spPr/>
      </p:sp>
      <p:sp>
        <p:nvSpPr>
          <p:cNvPr id="4" name="Title 3">
            <a:extLst>
              <a:ext uri="{FF2B5EF4-FFF2-40B4-BE49-F238E27FC236}">
                <a16:creationId xmlns:a16="http://schemas.microsoft.com/office/drawing/2014/main" id="{C3D3AA44-9BA1-49EF-852B-4153557B1000}"/>
              </a:ext>
            </a:extLst>
          </p:cNvPr>
          <p:cNvSpPr>
            <a:spLocks noGrp="1"/>
          </p:cNvSpPr>
          <p:nvPr>
            <p:ph type="title"/>
          </p:nvPr>
        </p:nvSpPr>
        <p:spPr>
          <a:xfrm>
            <a:off x="904087" y="4692319"/>
            <a:ext cx="10383825" cy="1325563"/>
          </a:xfrm>
        </p:spPr>
        <p:txBody>
          <a:bodyPr>
            <a:normAutofit/>
          </a:bodyPr>
          <a:lstStyle/>
          <a:p>
            <a:pPr algn="r"/>
            <a:r>
              <a:rPr lang="ar-MA" b="1" dirty="0"/>
              <a:t>استعراض الواجب المنزلي وملخص اليوم الثاني</a:t>
            </a:r>
            <a:endParaRPr lang="en-US" dirty="0"/>
          </a:p>
        </p:txBody>
      </p:sp>
    </p:spTree>
    <p:extLst>
      <p:ext uri="{BB962C8B-B14F-4D97-AF65-F5344CB8AC3E}">
        <p14:creationId xmlns:p14="http://schemas.microsoft.com/office/powerpoint/2010/main" val="4181023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D4AC-2DB3-4528-BFA1-B35720CEFA9A}"/>
              </a:ext>
            </a:extLst>
          </p:cNvPr>
          <p:cNvSpPr>
            <a:spLocks noGrp="1"/>
          </p:cNvSpPr>
          <p:nvPr>
            <p:ph type="title"/>
          </p:nvPr>
        </p:nvSpPr>
        <p:spPr>
          <a:xfrm>
            <a:off x="838200" y="431253"/>
            <a:ext cx="10169769" cy="800039"/>
          </a:xfrm>
        </p:spPr>
        <p:txBody>
          <a:bodyPr>
            <a:normAutofit/>
          </a:bodyPr>
          <a:lstStyle/>
          <a:p>
            <a:pPr algn="r"/>
            <a:r>
              <a:rPr lang="ar-LB" dirty="0"/>
              <a:t> </a:t>
            </a:r>
            <a:r>
              <a:rPr lang="ar-MA" dirty="0"/>
              <a:t>النشاط ر. أسئلة </a:t>
            </a:r>
            <a:r>
              <a:rPr lang="fr-FR" dirty="0" err="1"/>
              <a:t>Mentimeter</a:t>
            </a:r>
            <a:r>
              <a:rPr lang="fr-FR" dirty="0"/>
              <a:t> </a:t>
            </a:r>
            <a:r>
              <a:rPr lang="ar-MA" dirty="0"/>
              <a:t>من اليوم الثاني</a:t>
            </a:r>
            <a:endParaRPr lang="en-US" dirty="0"/>
          </a:p>
        </p:txBody>
      </p:sp>
      <p:sp>
        <p:nvSpPr>
          <p:cNvPr id="6" name="Content Placeholder 5">
            <a:extLst>
              <a:ext uri="{FF2B5EF4-FFF2-40B4-BE49-F238E27FC236}">
                <a16:creationId xmlns:a16="http://schemas.microsoft.com/office/drawing/2014/main" id="{4DB6A229-6796-48D8-9884-12D11A555830}"/>
              </a:ext>
            </a:extLst>
          </p:cNvPr>
          <p:cNvSpPr>
            <a:spLocks noGrp="1"/>
          </p:cNvSpPr>
          <p:nvPr>
            <p:ph idx="1"/>
          </p:nvPr>
        </p:nvSpPr>
        <p:spPr>
          <a:xfrm>
            <a:off x="1692235" y="1636730"/>
            <a:ext cx="9315734" cy="4932746"/>
          </a:xfrm>
        </p:spPr>
        <p:txBody>
          <a:bodyPr/>
          <a:lstStyle/>
          <a:p>
            <a:pPr algn="r" rtl="1"/>
            <a:r>
              <a:rPr lang="ar-MA" dirty="0">
                <a:solidFill>
                  <a:srgbClr val="00B050"/>
                </a:solidFill>
                <a:highlight>
                  <a:srgbClr val="FFFF00"/>
                </a:highlight>
              </a:rPr>
              <a:t>أدخل رابط اختبار </a:t>
            </a:r>
            <a:r>
              <a:rPr lang="ar-MA" dirty="0" err="1">
                <a:solidFill>
                  <a:srgbClr val="00B050"/>
                </a:solidFill>
                <a:highlight>
                  <a:srgbClr val="FFFF00"/>
                </a:highlight>
              </a:rPr>
              <a:t>منتيميتر</a:t>
            </a:r>
            <a:r>
              <a:rPr lang="ar-MA" dirty="0">
                <a:solidFill>
                  <a:srgbClr val="00B050"/>
                </a:solidFill>
                <a:highlight>
                  <a:srgbClr val="FFFF00"/>
                </a:highlight>
              </a:rPr>
              <a:t> الموجز هنا</a:t>
            </a:r>
            <a:endParaRPr lang="en-US" dirty="0">
              <a:solidFill>
                <a:srgbClr val="00B050"/>
              </a:solidFill>
              <a:highlight>
                <a:srgbClr val="FFFF00"/>
              </a:highlight>
            </a:endParaRPr>
          </a:p>
        </p:txBody>
      </p:sp>
      <p:sp>
        <p:nvSpPr>
          <p:cNvPr id="5" name="Star: 5 Points 4">
            <a:extLst>
              <a:ext uri="{FF2B5EF4-FFF2-40B4-BE49-F238E27FC236}">
                <a16:creationId xmlns:a16="http://schemas.microsoft.com/office/drawing/2014/main" id="{28B647FD-A63F-4270-ACA8-52448C10318D}"/>
              </a:ext>
            </a:extLst>
          </p:cNvPr>
          <p:cNvSpPr/>
          <p:nvPr/>
        </p:nvSpPr>
        <p:spPr>
          <a:xfrm>
            <a:off x="38413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916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7991-B66E-4718-9AEC-D082931D6030}"/>
              </a:ext>
            </a:extLst>
          </p:cNvPr>
          <p:cNvSpPr>
            <a:spLocks noGrp="1"/>
          </p:cNvSpPr>
          <p:nvPr>
            <p:ph type="title"/>
          </p:nvPr>
        </p:nvSpPr>
        <p:spPr>
          <a:xfrm>
            <a:off x="2359977" y="519537"/>
            <a:ext cx="9059779" cy="800039"/>
          </a:xfrm>
        </p:spPr>
        <p:txBody>
          <a:bodyPr>
            <a:noAutofit/>
          </a:bodyPr>
          <a:lstStyle/>
          <a:p>
            <a:pPr algn="r" rtl="1"/>
            <a:r>
              <a:rPr lang="ar-MA" dirty="0"/>
              <a:t>النشاط ش: مناقشة الواجب المنزلي رقم 2</a:t>
            </a:r>
            <a:endParaRPr lang="fr-FR" dirty="0"/>
          </a:p>
        </p:txBody>
      </p:sp>
      <p:sp>
        <p:nvSpPr>
          <p:cNvPr id="3" name="Content Placeholder 2">
            <a:extLst>
              <a:ext uri="{FF2B5EF4-FFF2-40B4-BE49-F238E27FC236}">
                <a16:creationId xmlns:a16="http://schemas.microsoft.com/office/drawing/2014/main" id="{4C8B7958-ABD5-40BC-970B-AAE0477AD195}"/>
              </a:ext>
            </a:extLst>
          </p:cNvPr>
          <p:cNvSpPr>
            <a:spLocks noGrp="1"/>
          </p:cNvSpPr>
          <p:nvPr>
            <p:ph idx="1"/>
          </p:nvPr>
        </p:nvSpPr>
        <p:spPr>
          <a:xfrm>
            <a:off x="4152900" y="1509938"/>
            <a:ext cx="7266856" cy="4932362"/>
          </a:xfrm>
        </p:spPr>
        <p:txBody>
          <a:bodyPr/>
          <a:lstStyle/>
          <a:p>
            <a:pPr lvl="0" algn="r" rtl="1"/>
            <a:r>
              <a:rPr lang="ar-MA" dirty="0"/>
              <a:t>تشارك كل مجموعة أفكارها حول استخدام </a:t>
            </a:r>
            <a:r>
              <a:rPr lang="en-US" dirty="0"/>
              <a:t>LIVES</a:t>
            </a:r>
            <a:r>
              <a:rPr lang="ar-MA" dirty="0"/>
              <a:t> </a:t>
            </a:r>
            <a:r>
              <a:rPr lang="ar-MA" dirty="0">
                <a:solidFill>
                  <a:srgbClr val="00B050"/>
                </a:solidFill>
                <a:highlight>
                  <a:srgbClr val="FFFF00"/>
                </a:highlight>
              </a:rPr>
              <a:t>(اعرض المجموعات من الشفافة 8</a:t>
            </a:r>
            <a:r>
              <a:rPr lang="en-US" dirty="0">
                <a:solidFill>
                  <a:srgbClr val="00B050"/>
                </a:solidFill>
                <a:highlight>
                  <a:srgbClr val="FFFF00"/>
                </a:highlight>
              </a:rPr>
              <a:t>8</a:t>
            </a:r>
            <a:r>
              <a:rPr lang="ar-MA" dirty="0">
                <a:solidFill>
                  <a:srgbClr val="00B050"/>
                </a:solidFill>
                <a:highlight>
                  <a:srgbClr val="FFFF00"/>
                </a:highlight>
              </a:rPr>
              <a:t>)</a:t>
            </a:r>
            <a:endParaRPr lang="fr-FR" dirty="0">
              <a:solidFill>
                <a:srgbClr val="00B050"/>
              </a:solidFill>
              <a:highlight>
                <a:srgbClr val="FFFF00"/>
              </a:highlight>
            </a:endParaRPr>
          </a:p>
          <a:p>
            <a:pPr lvl="1" algn="r" rtl="1"/>
            <a:r>
              <a:rPr lang="ar-MA" dirty="0"/>
              <a:t>صف شيئين سارا بشكل جيد في مجموعتك</a:t>
            </a:r>
            <a:endParaRPr lang="fr-FR" dirty="0"/>
          </a:p>
          <a:p>
            <a:pPr lvl="1" algn="r" rtl="1"/>
            <a:r>
              <a:rPr lang="ar-MA" dirty="0"/>
              <a:t>صف شيئين كانا صعبين</a:t>
            </a:r>
            <a:endParaRPr lang="fr-FR" dirty="0"/>
          </a:p>
          <a:p>
            <a:pPr lvl="0" algn="r" rtl="1"/>
            <a:r>
              <a:rPr lang="ar-MA" dirty="0"/>
              <a:t>إذا كانت مجموعة أخرى قد قدمت إجابة مشابهة لتجربتك، فشارك شيئًا آخر سار بشكل جيد أو كان صعبًا</a:t>
            </a:r>
            <a:endParaRPr lang="fr-FR" dirty="0"/>
          </a:p>
        </p:txBody>
      </p:sp>
      <p:sp>
        <p:nvSpPr>
          <p:cNvPr id="5" name="Rectangle 4">
            <a:extLst>
              <a:ext uri="{FF2B5EF4-FFF2-40B4-BE49-F238E27FC236}">
                <a16:creationId xmlns:a16="http://schemas.microsoft.com/office/drawing/2014/main" id="{E7889806-6332-41E3-AB48-439CA6E7611D}"/>
              </a:ext>
            </a:extLst>
          </p:cNvPr>
          <p:cNvSpPr/>
          <p:nvPr/>
        </p:nvSpPr>
        <p:spPr>
          <a:xfrm>
            <a:off x="446516" y="1509938"/>
            <a:ext cx="3252247" cy="41768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dirty="0"/>
              <a:t>قائمة تدقيق الملاحظ</a:t>
            </a:r>
            <a:endParaRPr lang="ar-LB" dirty="0"/>
          </a:p>
          <a:p>
            <a:pPr algn="ctr"/>
            <a:endParaRPr lang="en-US" sz="1600" b="1" dirty="0"/>
          </a:p>
          <a:p>
            <a:pPr marL="285750" indent="-285750" algn="r" rtl="1">
              <a:buFont typeface="Wingdings" panose="05000000000000000000" pitchFamily="2" charset="2"/>
              <a:buChar char="q"/>
            </a:pPr>
            <a:r>
              <a:rPr lang="ar-MA" dirty="0"/>
              <a:t>اسأل عن العنف</a:t>
            </a:r>
            <a:endParaRPr lang="fr-FR" sz="1200" dirty="0"/>
          </a:p>
          <a:p>
            <a:pPr marL="285750" indent="-285750" algn="r" rtl="1">
              <a:buFont typeface="Wingdings" panose="05000000000000000000" pitchFamily="2" charset="2"/>
              <a:buChar char="q"/>
            </a:pPr>
            <a:r>
              <a:rPr lang="ar-MA" dirty="0"/>
              <a:t>أنصت عن كثب مع إبداء التعاطف وعدم إصدار الأحكام</a:t>
            </a:r>
            <a:endParaRPr lang="fr-FR" sz="1200" dirty="0"/>
          </a:p>
          <a:p>
            <a:pPr marL="285750" indent="-285750" algn="r" rtl="1">
              <a:buFont typeface="Wingdings" panose="05000000000000000000" pitchFamily="2" charset="2"/>
              <a:buChar char="q"/>
            </a:pPr>
            <a:r>
              <a:rPr lang="ar-MA" dirty="0"/>
              <a:t>تفسر عن احتياجاتهم وانشغالاتهم</a:t>
            </a:r>
            <a:endParaRPr lang="fr-FR" sz="1200" dirty="0"/>
          </a:p>
          <a:p>
            <a:pPr marL="285750" indent="-285750" algn="r" rtl="1">
              <a:buFont typeface="Wingdings" panose="05000000000000000000" pitchFamily="2" charset="2"/>
              <a:buChar char="q"/>
            </a:pPr>
            <a:r>
              <a:rPr lang="ar-MA" dirty="0"/>
              <a:t>تحقق من صحة تجاربهم</a:t>
            </a:r>
            <a:endParaRPr lang="fr-FR" sz="1200" dirty="0"/>
          </a:p>
          <a:p>
            <a:pPr marL="285750" indent="-285750" algn="r" rtl="1">
              <a:buFont typeface="Wingdings" panose="05000000000000000000" pitchFamily="2" charset="2"/>
              <a:buChar char="q"/>
            </a:pPr>
            <a:r>
              <a:rPr lang="ar-MA" dirty="0"/>
              <a:t>قم بتحسين سلامتهم</a:t>
            </a:r>
            <a:endParaRPr lang="fr-FR" sz="1200" dirty="0"/>
          </a:p>
          <a:p>
            <a:pPr marL="285750" indent="-285750" algn="r" rtl="1">
              <a:buFont typeface="Wingdings" panose="05000000000000000000" pitchFamily="2" charset="2"/>
              <a:buChar char="q"/>
            </a:pPr>
            <a:r>
              <a:rPr lang="ar-MA" dirty="0"/>
              <a:t>قدم الدعم للتواصل مع الخدمات الإضافية</a:t>
            </a:r>
            <a:endParaRPr lang="en-US" sz="1800" dirty="0"/>
          </a:p>
        </p:txBody>
      </p:sp>
      <p:sp>
        <p:nvSpPr>
          <p:cNvPr id="7" name="Star: 5 Points 6">
            <a:extLst>
              <a:ext uri="{FF2B5EF4-FFF2-40B4-BE49-F238E27FC236}">
                <a16:creationId xmlns:a16="http://schemas.microsoft.com/office/drawing/2014/main" id="{C482F107-6F6A-4921-9129-B2A7D9D54DD7}"/>
              </a:ext>
            </a:extLst>
          </p:cNvPr>
          <p:cNvSpPr/>
          <p:nvPr/>
        </p:nvSpPr>
        <p:spPr>
          <a:xfrm>
            <a:off x="446516"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3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6AAA4B-40E0-418F-AE1F-107361043674}"/>
              </a:ext>
            </a:extLst>
          </p:cNvPr>
          <p:cNvSpPr>
            <a:spLocks noGrp="1"/>
          </p:cNvSpPr>
          <p:nvPr>
            <p:ph type="pic" sz="quarter" idx="10"/>
          </p:nvPr>
        </p:nvSpPr>
        <p:spPr/>
      </p:sp>
      <p:sp>
        <p:nvSpPr>
          <p:cNvPr id="2" name="Title 1">
            <a:extLst>
              <a:ext uri="{FF2B5EF4-FFF2-40B4-BE49-F238E27FC236}">
                <a16:creationId xmlns:a16="http://schemas.microsoft.com/office/drawing/2014/main" id="{43B51DA1-0C9B-4188-AD0B-E1600D5F5DF9}"/>
              </a:ext>
            </a:extLst>
          </p:cNvPr>
          <p:cNvSpPr>
            <a:spLocks noGrp="1"/>
          </p:cNvSpPr>
          <p:nvPr>
            <p:ph type="title"/>
          </p:nvPr>
        </p:nvSpPr>
        <p:spPr>
          <a:xfrm>
            <a:off x="1187199" y="4788571"/>
            <a:ext cx="9817601" cy="1325563"/>
          </a:xfrm>
        </p:spPr>
        <p:txBody>
          <a:bodyPr>
            <a:normAutofit fontScale="90000"/>
          </a:bodyPr>
          <a:lstStyle/>
          <a:p>
            <a:pPr algn="r"/>
            <a:r>
              <a:rPr lang="ar-MA" b="1" dirty="0"/>
              <a:t>أسئلة عملية</a:t>
            </a:r>
            <a:br>
              <a:rPr lang="fr-FR" dirty="0"/>
            </a:br>
            <a:br>
              <a:rPr lang="en-US" dirty="0"/>
            </a:br>
            <a:endParaRPr lang="en-US" dirty="0"/>
          </a:p>
        </p:txBody>
      </p:sp>
    </p:spTree>
    <p:extLst>
      <p:ext uri="{BB962C8B-B14F-4D97-AF65-F5344CB8AC3E}">
        <p14:creationId xmlns:p14="http://schemas.microsoft.com/office/powerpoint/2010/main" val="24124708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EFDF-900E-4FB5-A1BB-DA52EA33A2EB}"/>
              </a:ext>
            </a:extLst>
          </p:cNvPr>
          <p:cNvSpPr>
            <a:spLocks noGrp="1"/>
          </p:cNvSpPr>
          <p:nvPr>
            <p:ph type="title"/>
          </p:nvPr>
        </p:nvSpPr>
        <p:spPr>
          <a:xfrm>
            <a:off x="2758439" y="566035"/>
            <a:ext cx="8543925" cy="800039"/>
          </a:xfrm>
        </p:spPr>
        <p:txBody>
          <a:bodyPr/>
          <a:lstStyle/>
          <a:p>
            <a:pPr algn="r"/>
            <a:r>
              <a:rPr lang="ar-MA" dirty="0"/>
              <a:t>هدف الجلسة</a:t>
            </a:r>
            <a:endParaRPr lang="en-US" dirty="0"/>
          </a:p>
        </p:txBody>
      </p:sp>
      <p:sp>
        <p:nvSpPr>
          <p:cNvPr id="3" name="Content Placeholder 2">
            <a:extLst>
              <a:ext uri="{FF2B5EF4-FFF2-40B4-BE49-F238E27FC236}">
                <a16:creationId xmlns:a16="http://schemas.microsoft.com/office/drawing/2014/main" id="{273F58F6-87FC-4747-9D11-917E45D9D53E}"/>
              </a:ext>
            </a:extLst>
          </p:cNvPr>
          <p:cNvSpPr>
            <a:spLocks noGrp="1"/>
          </p:cNvSpPr>
          <p:nvPr>
            <p:ph idx="1"/>
          </p:nvPr>
        </p:nvSpPr>
        <p:spPr>
          <a:xfrm>
            <a:off x="2758440" y="1530050"/>
            <a:ext cx="8543925" cy="4932746"/>
          </a:xfrm>
        </p:spPr>
        <p:txBody>
          <a:bodyPr/>
          <a:lstStyle/>
          <a:p>
            <a:pPr algn="r" rtl="1"/>
            <a:r>
              <a:rPr lang="ar-MA" dirty="0"/>
              <a:t>أجب عن الأسئلة الشائعة حول تقديم خطوات </a:t>
            </a:r>
            <a:r>
              <a:rPr lang="en-US" dirty="0"/>
              <a:t>LIVES</a:t>
            </a:r>
            <a:r>
              <a:rPr lang="ar-MA" dirty="0"/>
              <a:t> للناجين من العنف.</a:t>
            </a:r>
            <a:endParaRPr lang="en-US" dirty="0"/>
          </a:p>
        </p:txBody>
      </p:sp>
    </p:spTree>
    <p:extLst>
      <p:ext uri="{BB962C8B-B14F-4D97-AF65-F5344CB8AC3E}">
        <p14:creationId xmlns:p14="http://schemas.microsoft.com/office/powerpoint/2010/main" val="41580492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1645920" y="146021"/>
            <a:ext cx="9400674" cy="800039"/>
          </a:xfrm>
        </p:spPr>
        <p:txBody>
          <a:bodyPr>
            <a:normAutofit/>
          </a:bodyPr>
          <a:lstStyle/>
          <a:p>
            <a:pPr algn="r" rtl="1"/>
            <a:r>
              <a:rPr lang="ar-MA" dirty="0"/>
              <a:t>النشاط ث. الأسئلة التي يتكرر طرحها (</a:t>
            </a:r>
            <a:r>
              <a:rPr lang="en-US" dirty="0"/>
              <a:t>FAQs</a:t>
            </a:r>
            <a:r>
              <a:rPr lang="ar-MA" dirty="0"/>
              <a:t>)</a:t>
            </a:r>
            <a:endParaRPr lang="fr-FR" dirty="0"/>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2968176" y="1159420"/>
            <a:ext cx="8727831" cy="5303176"/>
          </a:xfrm>
        </p:spPr>
        <p:txBody>
          <a:bodyPr>
            <a:noAutofit/>
          </a:bodyPr>
          <a:lstStyle/>
          <a:p>
            <a:pPr marL="514350" lvl="0" indent="-514350" algn="r" rtl="1">
              <a:buFont typeface="+mj-lt"/>
              <a:buAutoNum type="arabicPeriod"/>
            </a:pPr>
            <a:r>
              <a:rPr lang="ar-MA" sz="2400" dirty="0"/>
              <a:t>ماذا لو قال العميل لا يوجد عنف، لكنني أعرف أو أعتقد أن العنف قائم؟</a:t>
            </a:r>
            <a:endParaRPr lang="fr-FR" sz="2400" dirty="0"/>
          </a:p>
          <a:p>
            <a:pPr marL="514350" lvl="0" indent="-514350" algn="r" rtl="1">
              <a:buFont typeface="+mj-lt"/>
              <a:buAutoNum type="arabicPeriod"/>
            </a:pPr>
            <a:r>
              <a:rPr lang="ar-MA" sz="2400" dirty="0"/>
              <a:t>ماذا لو لم يرى العميل الإساءة التي يتعرض لها على أنها مشكلة؟</a:t>
            </a:r>
            <a:endParaRPr lang="fr-FR" sz="2400" dirty="0"/>
          </a:p>
          <a:p>
            <a:pPr marL="514350" lvl="0" indent="-514350" algn="r" rtl="1">
              <a:buFont typeface="+mj-lt"/>
              <a:buAutoNum type="arabicPeriod"/>
            </a:pPr>
            <a:r>
              <a:rPr lang="ar-MA" sz="2400" dirty="0"/>
              <a:t>ماذا لو كان العميل لا يريد أي خدمات دعم؟</a:t>
            </a:r>
            <a:endParaRPr lang="fr-FR" sz="2400" dirty="0"/>
          </a:p>
          <a:p>
            <a:pPr marL="514350" lvl="0" indent="-514350" algn="r" rtl="1">
              <a:buFont typeface="+mj-lt"/>
              <a:buAutoNum type="arabicPeriod"/>
            </a:pPr>
            <a:r>
              <a:rPr lang="ar-MA" sz="2400" dirty="0"/>
              <a:t>ماذا عن التتبع مع العميل بعد الإفصاح عن العنف؟</a:t>
            </a:r>
            <a:endParaRPr lang="fr-FR" sz="2400" dirty="0"/>
          </a:p>
          <a:p>
            <a:pPr marL="514350" lvl="0" indent="-514350" algn="r" rtl="1">
              <a:buFont typeface="+mj-lt"/>
              <a:buAutoNum type="arabicPeriod"/>
            </a:pPr>
            <a:r>
              <a:rPr lang="ar-MA" sz="2400" dirty="0"/>
              <a:t>إذا قال العميل إن الشريك أ يتسم بالعنف، فهل الشريك أ غير مؤهل لإخطار الشريك؟</a:t>
            </a:r>
            <a:endParaRPr lang="fr-FR" sz="2400" dirty="0"/>
          </a:p>
          <a:p>
            <a:pPr marL="514350" lvl="0" indent="-514350" algn="r" rtl="1">
              <a:buFont typeface="+mj-lt"/>
              <a:buAutoNum type="arabicPeriod"/>
            </a:pPr>
            <a:r>
              <a:rPr lang="ar-MA" sz="2400" dirty="0"/>
              <a:t>ماذا لو قام الطفل بالإفصاح عن العنف؟</a:t>
            </a:r>
            <a:endParaRPr lang="fr-FR" sz="2400" dirty="0"/>
          </a:p>
          <a:p>
            <a:pPr marL="514350" lvl="0" indent="-514350" algn="r" rtl="1">
              <a:buFont typeface="+mj-lt"/>
              <a:buAutoNum type="arabicPeriod"/>
            </a:pPr>
            <a:r>
              <a:rPr lang="ar-MA" sz="2400" dirty="0"/>
              <a:t>ماذا لو كنت مضطرًا لإخبار سلطات إنفاذ القانون عن عمليات الإفصاح عن العنف؟</a:t>
            </a:r>
            <a:endParaRPr lang="fr-FR" sz="2400" dirty="0"/>
          </a:p>
          <a:p>
            <a:pPr marL="514350" lvl="0" indent="-514350" algn="r" rtl="1">
              <a:buFont typeface="+mj-lt"/>
              <a:buAutoNum type="arabicPeriod"/>
            </a:pPr>
            <a:r>
              <a:rPr lang="ar-MA" sz="2400" dirty="0"/>
              <a:t>كيف أعرف ما هي خدمات العنف القائم على النوع الاجتماعي المتوفرة للناجين؟</a:t>
            </a:r>
            <a:endParaRPr lang="fr-FR" sz="2400" dirty="0"/>
          </a:p>
          <a:p>
            <a:pPr marL="514350" lvl="0" indent="-514350" algn="r" rtl="1">
              <a:buFont typeface="+mj-lt"/>
              <a:buAutoNum type="arabicPeriod"/>
            </a:pPr>
            <a:r>
              <a:rPr lang="ar-MA" sz="2400" dirty="0"/>
              <a:t>كيف يمكنني تدبير الوقت؟</a:t>
            </a:r>
            <a:endParaRPr lang="fr-FR" sz="2400" dirty="0"/>
          </a:p>
        </p:txBody>
      </p:sp>
      <p:sp>
        <p:nvSpPr>
          <p:cNvPr id="5" name="TextBox 4">
            <a:extLst>
              <a:ext uri="{FF2B5EF4-FFF2-40B4-BE49-F238E27FC236}">
                <a16:creationId xmlns:a16="http://schemas.microsoft.com/office/drawing/2014/main" id="{85C4239F-D465-4DDC-B84E-A70B154ECB7B}"/>
              </a:ext>
            </a:extLst>
          </p:cNvPr>
          <p:cNvSpPr txBox="1"/>
          <p:nvPr/>
        </p:nvSpPr>
        <p:spPr>
          <a:xfrm>
            <a:off x="622847" y="946060"/>
            <a:ext cx="2046146" cy="5262979"/>
          </a:xfrm>
          <a:prstGeom prst="rect">
            <a:avLst/>
          </a:prstGeom>
          <a:noFill/>
        </p:spPr>
        <p:txBody>
          <a:bodyPr wrap="square" rtlCol="0">
            <a:spAutoFit/>
          </a:bodyPr>
          <a:lstStyle/>
          <a:p>
            <a:pPr algn="r" rtl="1"/>
            <a:r>
              <a:rPr lang="ar-MA" sz="2800" dirty="0">
                <a:solidFill>
                  <a:srgbClr val="0070C0"/>
                </a:solidFill>
              </a:rPr>
              <a:t>كمجموعة، قوموا بمراجعة السؤال المخصص لكم.</a:t>
            </a:r>
            <a:endParaRPr lang="fr-FR" sz="2800" dirty="0">
              <a:solidFill>
                <a:srgbClr val="0070C0"/>
              </a:solidFill>
            </a:endParaRPr>
          </a:p>
          <a:p>
            <a:pPr algn="r" rtl="1"/>
            <a:endParaRPr lang="ar-LB" sz="2800" dirty="0">
              <a:solidFill>
                <a:srgbClr val="0070C0"/>
              </a:solidFill>
            </a:endParaRPr>
          </a:p>
          <a:p>
            <a:pPr algn="r" rtl="1"/>
            <a:r>
              <a:rPr lang="ar-MA" sz="2800" dirty="0">
                <a:solidFill>
                  <a:srgbClr val="0070C0"/>
                </a:solidFill>
              </a:rPr>
              <a:t>خذوا أربع دقائق لمناقشة إجاباتكم.</a:t>
            </a:r>
            <a:endParaRPr lang="fr-FR" sz="2800" dirty="0">
              <a:solidFill>
                <a:srgbClr val="0070C0"/>
              </a:solidFill>
            </a:endParaRPr>
          </a:p>
          <a:p>
            <a:pPr algn="r" rtl="1"/>
            <a:endParaRPr lang="ar-LB" sz="2800" dirty="0">
              <a:solidFill>
                <a:srgbClr val="0070C0"/>
              </a:solidFill>
            </a:endParaRPr>
          </a:p>
          <a:p>
            <a:pPr algn="r" rtl="1"/>
            <a:r>
              <a:rPr lang="ar-MA" sz="2800" dirty="0">
                <a:solidFill>
                  <a:srgbClr val="0070C0"/>
                </a:solidFill>
              </a:rPr>
              <a:t>سيكون لديكم دقيقة واحدة لمشاركة اقتراحاتكم</a:t>
            </a:r>
            <a:r>
              <a:rPr lang="ar-MA" dirty="0">
                <a:solidFill>
                  <a:srgbClr val="0070C0"/>
                </a:solidFill>
              </a:rPr>
              <a:t>.</a:t>
            </a:r>
            <a:endParaRPr lang="fr-FR" dirty="0">
              <a:solidFill>
                <a:srgbClr val="0070C0"/>
              </a:solidFill>
            </a:endParaRPr>
          </a:p>
        </p:txBody>
      </p:sp>
      <p:sp>
        <p:nvSpPr>
          <p:cNvPr id="6" name="Star: 5 Points 5">
            <a:extLst>
              <a:ext uri="{FF2B5EF4-FFF2-40B4-BE49-F238E27FC236}">
                <a16:creationId xmlns:a16="http://schemas.microsoft.com/office/drawing/2014/main" id="{E7041EA5-6A22-440A-98F7-20A5B9527837}"/>
              </a:ext>
            </a:extLst>
          </p:cNvPr>
          <p:cNvSpPr/>
          <p:nvPr/>
        </p:nvSpPr>
        <p:spPr>
          <a:xfrm>
            <a:off x="331901"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7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FBA3-48CD-48D0-8899-D18CE5E7A893}"/>
              </a:ext>
            </a:extLst>
          </p:cNvPr>
          <p:cNvSpPr>
            <a:spLocks noGrp="1"/>
          </p:cNvSpPr>
          <p:nvPr>
            <p:ph type="title"/>
          </p:nvPr>
        </p:nvSpPr>
        <p:spPr>
          <a:xfrm>
            <a:off x="2575560" y="343889"/>
            <a:ext cx="8543925" cy="800039"/>
          </a:xfrm>
        </p:spPr>
        <p:txBody>
          <a:bodyPr/>
          <a:lstStyle/>
          <a:p>
            <a:pPr algn="r" rtl="1"/>
            <a:r>
              <a:rPr lang="ar-MA" dirty="0"/>
              <a:t>النشاط خ. السؤال الذي يتكرر طرحه رقم 1</a:t>
            </a:r>
            <a:endParaRPr lang="fr-FR" dirty="0"/>
          </a:p>
        </p:txBody>
      </p:sp>
      <p:sp>
        <p:nvSpPr>
          <p:cNvPr id="3" name="Text Placeholder 2">
            <a:extLst>
              <a:ext uri="{FF2B5EF4-FFF2-40B4-BE49-F238E27FC236}">
                <a16:creationId xmlns:a16="http://schemas.microsoft.com/office/drawing/2014/main" id="{68C95A11-FBF8-4A22-8316-3B275DCE7BE9}"/>
              </a:ext>
            </a:extLst>
          </p:cNvPr>
          <p:cNvSpPr>
            <a:spLocks noGrp="1"/>
          </p:cNvSpPr>
          <p:nvPr>
            <p:ph idx="1"/>
          </p:nvPr>
        </p:nvSpPr>
        <p:spPr>
          <a:xfrm>
            <a:off x="2008467" y="1396591"/>
            <a:ext cx="9111018" cy="5118929"/>
          </a:xfrm>
        </p:spPr>
        <p:txBody>
          <a:bodyPr>
            <a:normAutofit/>
          </a:bodyPr>
          <a:lstStyle/>
          <a:p>
            <a:pPr marL="0" indent="0" algn="r" rtl="1">
              <a:buNone/>
            </a:pPr>
            <a:r>
              <a:rPr lang="ar-MA" b="1" dirty="0"/>
              <a:t>ماذا لو قال العميل إنه لا يوجد عنف، لكنني أعرف أو أعتقد أن العنف قائم؟</a:t>
            </a:r>
            <a:endParaRPr lang="fr-FR" dirty="0"/>
          </a:p>
          <a:p>
            <a:pPr lvl="0" algn="r" rtl="1"/>
            <a:r>
              <a:rPr lang="ar-MA" dirty="0"/>
              <a:t>إذا كان العميل لا يرغب في المشاركة، فلا تضغط عليه.</a:t>
            </a:r>
            <a:endParaRPr lang="fr-FR" dirty="0"/>
          </a:p>
          <a:p>
            <a:pPr lvl="0" algn="r" rtl="1"/>
            <a:r>
              <a:rPr lang="ar-MA" dirty="0"/>
              <a:t>ذكرهم بالأضرار الصحية التي يمكن أن تنتج عن العنف (مثل صعوبة الالتزام بمضادات الفيروسات القهقرية).</a:t>
            </a:r>
            <a:endParaRPr lang="fr-FR" dirty="0"/>
          </a:p>
          <a:p>
            <a:pPr lvl="0" algn="r" rtl="1"/>
            <a:r>
              <a:rPr lang="ar-MA" dirty="0"/>
              <a:t>أخبرهم عن الخدمات المتوفرة لشخص يتعرض للعنف.</a:t>
            </a:r>
            <a:endParaRPr lang="fr-FR" dirty="0"/>
          </a:p>
          <a:p>
            <a:pPr lvl="0" algn="r" rtl="1"/>
            <a:r>
              <a:rPr lang="ar-MA" dirty="0"/>
              <a:t>قم باطلاعهم أنه يمكنهم العودة في أي وقت للمشاركة، على سبيل المثال، إذا كانت لديهم تجربة جديدة من العنف أو يتذكرون شيئًا يرغبون في مشاركته.</a:t>
            </a:r>
            <a:endParaRPr lang="fr-FR" dirty="0"/>
          </a:p>
          <a:p>
            <a:pPr lvl="0" algn="r" rtl="1"/>
            <a:r>
              <a:rPr lang="ar-MA" dirty="0"/>
              <a:t>اعرض زيارة تتبع.</a:t>
            </a:r>
            <a:endParaRPr lang="fr-FR" dirty="0"/>
          </a:p>
          <a:p>
            <a:endParaRPr lang="en-US" dirty="0"/>
          </a:p>
        </p:txBody>
      </p:sp>
      <p:sp>
        <p:nvSpPr>
          <p:cNvPr id="5" name="Star: 5 Points 4">
            <a:extLst>
              <a:ext uri="{FF2B5EF4-FFF2-40B4-BE49-F238E27FC236}">
                <a16:creationId xmlns:a16="http://schemas.microsoft.com/office/drawing/2014/main" id="{7CAFCAA7-F6F9-42B3-AF57-AE0EFB4DE095}"/>
              </a:ext>
            </a:extLst>
          </p:cNvPr>
          <p:cNvSpPr/>
          <p:nvPr/>
        </p:nvSpPr>
        <p:spPr>
          <a:xfrm>
            <a:off x="360073"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3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2584383" y="231138"/>
            <a:ext cx="8543925" cy="800039"/>
          </a:xfrm>
        </p:spPr>
        <p:txBody>
          <a:bodyPr/>
          <a:lstStyle/>
          <a:p>
            <a:pPr algn="r" rtl="1"/>
            <a:r>
              <a:rPr lang="ar-MA" dirty="0"/>
              <a:t>النشاط خ. السؤال الذي يتكرر طرحه رقم 2</a:t>
            </a:r>
            <a:endParaRPr lang="fr-FR" dirty="0"/>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418700" y="1107913"/>
            <a:ext cx="10820400" cy="5518949"/>
          </a:xfrm>
        </p:spPr>
        <p:txBody>
          <a:bodyPr>
            <a:noAutofit/>
          </a:bodyPr>
          <a:lstStyle/>
          <a:p>
            <a:pPr marL="0" indent="0" algn="r" rtl="1">
              <a:buNone/>
            </a:pPr>
            <a:r>
              <a:rPr lang="ar-MA" b="1" dirty="0"/>
              <a:t>ماذا لو لم يرى العميل تجربته على أنها عنف؟</a:t>
            </a:r>
            <a:endParaRPr lang="fr-FR" dirty="0"/>
          </a:p>
          <a:p>
            <a:pPr lvl="0" algn="r" rtl="1"/>
            <a:r>
              <a:rPr lang="ar-MA" dirty="0"/>
              <a:t>في بعض الأحيان يقوم الناس بتطبيع العنف الذي يتعرضون له، وخاصة العنف العاطفي</a:t>
            </a:r>
            <a:endParaRPr lang="fr-FR" dirty="0"/>
          </a:p>
          <a:p>
            <a:pPr lvl="0" algn="r" rtl="1"/>
            <a:r>
              <a:rPr lang="ar-MA" dirty="0"/>
              <a:t>يمكن أن تسمح ردودك للعميل بمعرفة أنه يستحق أن يُعامل باحترام وأن يشعر بالأمان في منزله.</a:t>
            </a:r>
            <a:endParaRPr lang="fr-FR" dirty="0"/>
          </a:p>
          <a:p>
            <a:pPr lvl="0" algn="r" rtl="1"/>
            <a:r>
              <a:rPr lang="ar-MA" dirty="0"/>
              <a:t>أخبر العميل أن ما يواجهه يمكن أن يسبب ضررًا، بما في ذلك المشكلات الصحية، وأنك قلق على صحته.</a:t>
            </a:r>
            <a:endParaRPr lang="fr-FR" dirty="0"/>
          </a:p>
          <a:p>
            <a:pPr lvl="0" algn="r" rtl="1"/>
            <a:r>
              <a:rPr lang="ar-MA" dirty="0"/>
              <a:t>أخبرهم أنهم إذا أرادوا الاتصال بالخدمات أو التحدث أكثر عن المشكلة في المستقبل، فستكون متواجدًا من أجلهم.</a:t>
            </a:r>
            <a:endParaRPr lang="fr-FR" dirty="0"/>
          </a:p>
          <a:p>
            <a:pPr lvl="0" algn="r" rtl="1"/>
            <a:r>
              <a:rPr lang="ar-MA" dirty="0"/>
              <a:t>قم بشرح الخدمات المتوفرة.</a:t>
            </a:r>
            <a:endParaRPr lang="fr-FR" dirty="0"/>
          </a:p>
          <a:p>
            <a:pPr algn="r" rtl="1"/>
            <a:r>
              <a:rPr lang="ar-MA" dirty="0"/>
              <a:t>اعرض تحديد موعد زيارة تتبع.</a:t>
            </a:r>
            <a:endParaRPr lang="en-US" sz="2200" dirty="0"/>
          </a:p>
        </p:txBody>
      </p:sp>
      <p:sp>
        <p:nvSpPr>
          <p:cNvPr id="5" name="Star: 5 Points 4">
            <a:extLst>
              <a:ext uri="{FF2B5EF4-FFF2-40B4-BE49-F238E27FC236}">
                <a16:creationId xmlns:a16="http://schemas.microsoft.com/office/drawing/2014/main" id="{CFA46FBA-06B5-4FD9-83D4-5CAC34D21C42}"/>
              </a:ext>
            </a:extLst>
          </p:cNvPr>
          <p:cNvSpPr/>
          <p:nvPr/>
        </p:nvSpPr>
        <p:spPr>
          <a:xfrm>
            <a:off x="418700"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3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2861137" y="431253"/>
            <a:ext cx="8543925" cy="800039"/>
          </a:xfrm>
        </p:spPr>
        <p:txBody>
          <a:bodyPr/>
          <a:lstStyle/>
          <a:p>
            <a:pPr algn="r"/>
            <a:r>
              <a:rPr lang="ar-MA" dirty="0"/>
              <a:t>النشاط خ. السؤال الذي يتكرر طرحه رقم 3</a:t>
            </a:r>
            <a:endParaRPr lang="en-US" dirty="0"/>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2021089" y="1407202"/>
            <a:ext cx="9383973" cy="5118929"/>
          </a:xfrm>
        </p:spPr>
        <p:txBody>
          <a:bodyPr>
            <a:normAutofit fontScale="85000" lnSpcReduction="20000"/>
          </a:bodyPr>
          <a:lstStyle/>
          <a:p>
            <a:pPr marL="0" indent="0" algn="r" rtl="1">
              <a:buNone/>
            </a:pPr>
            <a:r>
              <a:rPr lang="ar-MA" b="1" dirty="0"/>
              <a:t>ماذا لو كان العميل لا يريد أي خدمات دعم؟</a:t>
            </a:r>
            <a:endParaRPr lang="fr-FR" dirty="0"/>
          </a:p>
          <a:p>
            <a:pPr marL="0" indent="0" algn="r" rtl="1">
              <a:buNone/>
            </a:pPr>
            <a:endParaRPr lang="fr-FR" dirty="0"/>
          </a:p>
          <a:p>
            <a:pPr lvl="0" algn="r" rtl="1"/>
            <a:r>
              <a:rPr lang="ar-MA" dirty="0"/>
              <a:t>يعطي مقدم الخدمة المعلومات ويطرح أسئلة لمساعدة العميل على اتخاذ القرار. مقدم الخدمة لا يتخذ القرارات. هذا الأمر يرجع للعميل.</a:t>
            </a:r>
            <a:endParaRPr lang="fr-FR" dirty="0"/>
          </a:p>
          <a:p>
            <a:pPr lvl="0" algn="r" rtl="1"/>
            <a:r>
              <a:rPr lang="ar-MA" dirty="0"/>
              <a:t>يعتبر الضغط على شخص لقبول الخدمات غير فعال. قد يعني أن العميل:</a:t>
            </a:r>
            <a:endParaRPr lang="fr-FR" dirty="0"/>
          </a:p>
          <a:p>
            <a:pPr lvl="1" algn="r" rtl="1"/>
            <a:r>
              <a:rPr lang="ar-MA" dirty="0"/>
              <a:t>يعد بالذهاب إلى خدمة ثم ببساطة لا يفعل و / أو</a:t>
            </a:r>
            <a:endParaRPr lang="fr-FR" dirty="0"/>
          </a:p>
          <a:p>
            <a:pPr lvl="1" algn="r" rtl="1"/>
            <a:r>
              <a:rPr lang="ar-MA" dirty="0"/>
              <a:t>يقلقهم من أنهم خذلوك بعدم الذهاب ثم لا يعودون إليك في المستقبل</a:t>
            </a:r>
            <a:endParaRPr lang="fr-FR" dirty="0"/>
          </a:p>
          <a:p>
            <a:pPr lvl="0" algn="r" rtl="1"/>
            <a:r>
              <a:rPr lang="ar-MA" dirty="0"/>
              <a:t>إذا أوضحت مدى توفر الخدمات المتاحة وفوائدها ولا يرغب العميل في استخدام هذه الخدمات، فلا بأس بذلك.</a:t>
            </a:r>
            <a:endParaRPr lang="fr-FR" dirty="0"/>
          </a:p>
          <a:p>
            <a:pPr lvl="0" algn="r" rtl="1"/>
            <a:r>
              <a:rPr lang="ar-MA" dirty="0"/>
              <a:t>دع العميل يعرف أنك متواجد من أجله في المستقبل، لا سيما إذا قرر أنه يرغب في أن يتم ربطه بخدمات الدعم.</a:t>
            </a:r>
            <a:endParaRPr lang="fr-FR" dirty="0"/>
          </a:p>
          <a:p>
            <a:pPr marL="0" indent="0" rtl="1">
              <a:buNone/>
            </a:pPr>
            <a:r>
              <a:rPr lang="ar-MA" b="1" dirty="0"/>
              <a:t> </a:t>
            </a:r>
            <a:endParaRPr lang="fr-FR" dirty="0"/>
          </a:p>
        </p:txBody>
      </p:sp>
      <p:sp>
        <p:nvSpPr>
          <p:cNvPr id="5" name="Star: 5 Points 4">
            <a:extLst>
              <a:ext uri="{FF2B5EF4-FFF2-40B4-BE49-F238E27FC236}">
                <a16:creationId xmlns:a16="http://schemas.microsoft.com/office/drawing/2014/main" id="{F47ACC5B-887B-4738-88B3-01BA51ACD5E3}"/>
              </a:ext>
            </a:extLst>
          </p:cNvPr>
          <p:cNvSpPr/>
          <p:nvPr/>
        </p:nvSpPr>
        <p:spPr>
          <a:xfrm>
            <a:off x="495992" y="199505"/>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0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FCC0-AAA2-49E7-A8CE-0616B93E0BF6}"/>
              </a:ext>
            </a:extLst>
          </p:cNvPr>
          <p:cNvSpPr>
            <a:spLocks noGrp="1"/>
          </p:cNvSpPr>
          <p:nvPr>
            <p:ph type="title"/>
          </p:nvPr>
        </p:nvSpPr>
        <p:spPr>
          <a:xfrm>
            <a:off x="3283721" y="176259"/>
            <a:ext cx="8543925" cy="800039"/>
          </a:xfrm>
        </p:spPr>
        <p:txBody>
          <a:bodyPr/>
          <a:lstStyle/>
          <a:p>
            <a:pPr algn="r"/>
            <a:r>
              <a:rPr lang="ar-MA" dirty="0"/>
              <a:t>النشاط خ. السؤال الذي يتكرر طرحه رقم 4</a:t>
            </a:r>
            <a:endParaRPr lang="en-US" dirty="0"/>
          </a:p>
        </p:txBody>
      </p:sp>
      <p:sp>
        <p:nvSpPr>
          <p:cNvPr id="3" name="Text Placeholder 2">
            <a:extLst>
              <a:ext uri="{FF2B5EF4-FFF2-40B4-BE49-F238E27FC236}">
                <a16:creationId xmlns:a16="http://schemas.microsoft.com/office/drawing/2014/main" id="{9015D3F2-0C71-4C55-AE6D-5D17812709F6}"/>
              </a:ext>
            </a:extLst>
          </p:cNvPr>
          <p:cNvSpPr>
            <a:spLocks noGrp="1"/>
          </p:cNvSpPr>
          <p:nvPr>
            <p:ph idx="1"/>
          </p:nvPr>
        </p:nvSpPr>
        <p:spPr>
          <a:xfrm>
            <a:off x="8333" y="976299"/>
            <a:ext cx="11819313" cy="5221287"/>
          </a:xfrm>
        </p:spPr>
        <p:txBody>
          <a:bodyPr>
            <a:normAutofit/>
          </a:bodyPr>
          <a:lstStyle/>
          <a:p>
            <a:pPr marL="0" indent="0" algn="r" rtl="1">
              <a:buNone/>
            </a:pPr>
            <a:r>
              <a:rPr lang="ar-MA" b="1" dirty="0"/>
              <a:t>ماذا عن التتبع مع العميل؟</a:t>
            </a:r>
            <a:endParaRPr lang="fr-FR" dirty="0"/>
          </a:p>
          <a:p>
            <a:pPr lvl="0" algn="r" rtl="1"/>
            <a:r>
              <a:rPr lang="ar-MA" dirty="0"/>
              <a:t>إذا كنت تقدم خدمات سريرية لمرحلة ما بعد العنف مثل العلاج الوقائي لما بعد التعرض أو ووسائل منع الحمل الطارئة، فاتبع إرشادات منظمة الصحة العالمية فيما يتعلق بالزيارات المستقبلية المجدولة.</a:t>
            </a:r>
            <a:endParaRPr lang="fr-FR" dirty="0"/>
          </a:p>
          <a:p>
            <a:pPr lvl="0" algn="r" rtl="1"/>
            <a:r>
              <a:rPr lang="ar-MA" dirty="0"/>
              <a:t>إذا قمت، بصفتك أحد العاملين في الرعاية الصحية، بإحالة العميل إلى المستشار / الأخصائي النفسي في موقعك ويلعب هذا الموظف دورًا في إدارة الحالة، فلن تحتاج إلى التتبع فيما يتعلق بالعنف.</a:t>
            </a:r>
            <a:endParaRPr lang="fr-FR" dirty="0"/>
          </a:p>
          <a:p>
            <a:pPr lvl="0" algn="r" rtl="1"/>
            <a:r>
              <a:rPr lang="ar-MA" dirty="0"/>
              <a:t>إذا لم يكن هناك من يضمن إكمال عملية الإحالات، اسأل العميل عما إذا كان يمكنك الاتصال بمرفق الإحالة للتأكد من وصوله.</a:t>
            </a:r>
          </a:p>
          <a:p>
            <a:pPr algn="r" rtl="1"/>
            <a:r>
              <a:rPr lang="ar-MA" dirty="0"/>
              <a:t>إذا كنت الشخص الوحيد الذي أطلعه العميل عن العنف ولا يود العميل إحالته إلى أي خدمات أخرى، فقم بتقديم زيارة تتبع أو إجراء مكالمة هاتفية. *</a:t>
            </a:r>
            <a:endParaRPr lang="en-US" dirty="0"/>
          </a:p>
        </p:txBody>
      </p:sp>
      <p:sp>
        <p:nvSpPr>
          <p:cNvPr id="4" name="TextBox 3">
            <a:extLst>
              <a:ext uri="{FF2B5EF4-FFF2-40B4-BE49-F238E27FC236}">
                <a16:creationId xmlns:a16="http://schemas.microsoft.com/office/drawing/2014/main" id="{3DA8600B-3387-4A12-BBA9-217C117A4199}"/>
              </a:ext>
            </a:extLst>
          </p:cNvPr>
          <p:cNvSpPr txBox="1"/>
          <p:nvPr/>
        </p:nvSpPr>
        <p:spPr>
          <a:xfrm>
            <a:off x="645480" y="6211669"/>
            <a:ext cx="11182166" cy="646331"/>
          </a:xfrm>
          <a:prstGeom prst="rect">
            <a:avLst/>
          </a:prstGeom>
          <a:noFill/>
        </p:spPr>
        <p:txBody>
          <a:bodyPr wrap="square" rtlCol="0">
            <a:spAutoFit/>
          </a:bodyPr>
          <a:lstStyle/>
          <a:p>
            <a:pPr algn="r"/>
            <a:r>
              <a:rPr lang="ar-MA" dirty="0"/>
              <a:t>*إذا كنت ستتصل بهم عبر الهاتف، فاسأل عن طريقة / وقت آمن للاتصال لن يعرض العميل للخطر.</a:t>
            </a:r>
            <a:endParaRPr lang="fr-FR" dirty="0"/>
          </a:p>
          <a:p>
            <a:r>
              <a:rPr lang="en-US" i="1" dirty="0"/>
              <a:t>.</a:t>
            </a:r>
          </a:p>
        </p:txBody>
      </p:sp>
      <p:sp>
        <p:nvSpPr>
          <p:cNvPr id="6" name="Star: 5 Points 5">
            <a:extLst>
              <a:ext uri="{FF2B5EF4-FFF2-40B4-BE49-F238E27FC236}">
                <a16:creationId xmlns:a16="http://schemas.microsoft.com/office/drawing/2014/main" id="{F6180A3B-640A-4F18-A663-DBC8329E3CF9}"/>
              </a:ext>
            </a:extLst>
          </p:cNvPr>
          <p:cNvSpPr/>
          <p:nvPr/>
        </p:nvSpPr>
        <p:spPr>
          <a:xfrm>
            <a:off x="364354" y="231666"/>
            <a:ext cx="581891" cy="631768"/>
          </a:xfrm>
          <a:prstGeom prst="star5">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Theme1EpiC">
  <a:themeElements>
    <a:clrScheme name="EpiC chart color options">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EpiC" id="{D8B133F9-8889-4DEA-9FDD-BA9A4625C8B1}" vid="{4A40793F-5A3D-4280-A8EA-37036BA5A5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25025EA42C304EBCD929921F538C3F" ma:contentTypeVersion="13" ma:contentTypeDescription="Create a new document." ma:contentTypeScope="" ma:versionID="ad7cddfda0a8a315eb68c7491343c2ff">
  <xsd:schema xmlns:xsd="http://www.w3.org/2001/XMLSchema" xmlns:xs="http://www.w3.org/2001/XMLSchema" xmlns:p="http://schemas.microsoft.com/office/2006/metadata/properties" xmlns:ns3="a873ff08-4e00-4b20-be27-6a6630b41a1a" xmlns:ns4="850f1754-e3dd-4eec-8003-3b9176809a28" targetNamespace="http://schemas.microsoft.com/office/2006/metadata/properties" ma:root="true" ma:fieldsID="35ef3a3d96e74a99494701d1a63e6fcc" ns3:_="" ns4:_="">
    <xsd:import namespace="a873ff08-4e00-4b20-be27-6a6630b41a1a"/>
    <xsd:import namespace="850f1754-e3dd-4eec-8003-3b9176809a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73ff08-4e00-4b20-be27-6a6630b41a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f1754-e3dd-4eec-8003-3b9176809a2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43FC06-8517-4F92-ADF5-603F559FE3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73ff08-4e00-4b20-be27-6a6630b41a1a"/>
    <ds:schemaRef ds:uri="850f1754-e3dd-4eec-8003-3b9176809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AB5A79-7828-46A2-AB36-10C003360B5D}">
  <ds:schemaRefs>
    <ds:schemaRef ds:uri="http://www.w3.org/XML/1998/namespace"/>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850f1754-e3dd-4eec-8003-3b9176809a28"/>
    <ds:schemaRef ds:uri="a873ff08-4e00-4b20-be27-6a6630b41a1a"/>
    <ds:schemaRef ds:uri="http://purl.org/dc/elements/1.1/"/>
  </ds:schemaRefs>
</ds:datastoreItem>
</file>

<file path=customXml/itemProps3.xml><?xml version="1.0" encoding="utf-8"?>
<ds:datastoreItem xmlns:ds="http://schemas.openxmlformats.org/officeDocument/2006/customXml" ds:itemID="{CD45A440-63D1-45BA-8965-9A6F1D3357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27230</TotalTime>
  <Words>27934</Words>
  <Application>Microsoft Office PowerPoint</Application>
  <PresentationFormat>Widescreen</PresentationFormat>
  <Paragraphs>1852</Paragraphs>
  <Slides>135</Slides>
  <Notes>135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135</vt:i4>
      </vt:variant>
    </vt:vector>
  </HeadingPairs>
  <TitlesOfParts>
    <vt:vector size="143" baseType="lpstr">
      <vt:lpstr>Arial</vt:lpstr>
      <vt:lpstr>Calibri</vt:lpstr>
      <vt:lpstr>Calibri Light</vt:lpstr>
      <vt:lpstr>Symbol</vt:lpstr>
      <vt:lpstr>Times New Roman</vt:lpstr>
      <vt:lpstr>Wingdings</vt:lpstr>
      <vt:lpstr>ThemeEpiC</vt:lpstr>
      <vt:lpstr>Theme1EpiC</vt:lpstr>
      <vt:lpstr>تحديد العنف في برامج مكافحة فيروس نقص المناعة البشرية، التي تخدم الفئات الرئيسية، والوقاية منه والاستجابة له: بناء قدرات العاملين في مجال الرعاية الصحية من أجل توفير كشف مؤشر آمن وأخلاقي</vt:lpstr>
      <vt:lpstr>تقديم المشاركين</vt:lpstr>
      <vt:lpstr> هدف الجلسة</vt:lpstr>
      <vt:lpstr> النشاط أ. تقديم المشاركين</vt:lpstr>
      <vt:lpstr> أهداف التعلم للتدريب</vt:lpstr>
      <vt:lpstr> متطلبات تدريب المدربين المشاركين</vt:lpstr>
      <vt:lpstr>الاختبار القبلي </vt:lpstr>
      <vt:lpstr> هدف الجلسة</vt:lpstr>
      <vt:lpstr>النشاط ب. الاختبار القبلي</vt:lpstr>
      <vt:lpstr>نبذة مرجعية </vt:lpstr>
      <vt:lpstr>هدف الجلسة</vt:lpstr>
      <vt:lpstr>النشاط ج. ما مدى صعوبة الأمر؟</vt:lpstr>
      <vt:lpstr>ما الذي يجعل تقاسم المعلومات أمرًا سهلاً، وماذا نتعلم من هذا الأمر؟</vt:lpstr>
      <vt:lpstr>تصف العديد من التصريحات الأكثر صعوبة العنف / الإساءة</vt:lpstr>
      <vt:lpstr>النشاط د. عصف ذهني لأمثلة عن العنف القائم على النوع الاجتماعي</vt:lpstr>
      <vt:lpstr>النشاط د. عصف ذهني لأمثلة عن العنف القائم على النوع الاجتماعي</vt:lpstr>
      <vt:lpstr>يمكن أن تحدث إساءة المعاملة، القائمة على فروق القوة (سواء كانت قائمة على النوع الاجتماعي أم لا)، داخل مرفق الرعاية الصحية كذلك</vt:lpstr>
      <vt:lpstr>يؤثر العنف على وباء فيروس نقص المناعة البشرية</vt:lpstr>
      <vt:lpstr>آثار عنف الشريك الحميم على قدرة المرأة على استخدام العلاج الوقائي قبل التعرض </vt:lpstr>
      <vt:lpstr>عبء العنف غير المتناسب بين الفئات السكانية الرئيسية</vt:lpstr>
      <vt:lpstr>النشاط هـ. الاختبار الموجز الأول: العنف وانتقال فيروس نقص المناعة البشرية</vt:lpstr>
      <vt:lpstr>النشاط هـ. الاختبار الموجز الأول: العنف وانتقال فيروس نقص المناعة البشرية</vt:lpstr>
      <vt:lpstr>النشاط هـ. الاختبار الموجز 2: العنف وأخذ العلاج</vt:lpstr>
      <vt:lpstr>النشاط هـ. الاختبار الموجز الثاني: العنف وأخذ العلاج</vt:lpstr>
      <vt:lpstr>ليس فقط منطقيًا وأخلاقيًا؛ إنه أمر مطلوب</vt:lpstr>
      <vt:lpstr>الحد الأدنى من المتطلبات التي يجب توفرها قبل السؤال عن العنف</vt:lpstr>
      <vt:lpstr>أسئلة استطلاعREDCap  – عنف الشريك الحميم</vt:lpstr>
      <vt:lpstr>أسئلة استطلاع REDCap - الأحداث السلبية</vt:lpstr>
      <vt:lpstr>بينما يتجاوز هذا التدريب اختبار المؤشر، فإنه يغطي الخطوتين 5 و 10 من اختبار المؤشر الآمن والأخلاقي</vt:lpstr>
      <vt:lpstr>المبادئ الأساسية للوقاية من العنف والاستجابة له  </vt:lpstr>
      <vt:lpstr>هدف الجلسة</vt:lpstr>
      <vt:lpstr>المبادئ الأساسية للوقاية من العنف والاستجابة له</vt:lpstr>
      <vt:lpstr>المبدأ الأول: لا تؤذي</vt:lpstr>
      <vt:lpstr>النشاط و. الاختبار الموجز 1: كيفية تجنب التسبب في الأذى</vt:lpstr>
      <vt:lpstr>المبدأ الثاني: النهوض بحقوق الإنسان</vt:lpstr>
      <vt:lpstr>النشاط و. الاختبار الموجز الثاني: كيفية النهوض بحقوق الإنسان</vt:lpstr>
      <vt:lpstr>المبدأ الثالث: تقرير المصير والوصول إلى جميع الخدمات</vt:lpstr>
      <vt:lpstr>النشاط و. الاختبار الموجز الثالث: كيفية ضمان تقرير المصير</vt:lpstr>
      <vt:lpstr>المبدأ الرابع: الخصوصية والسرية والموافقة المستنيرة</vt:lpstr>
      <vt:lpstr>ماذا نعني بالسرية؟</vt:lpstr>
      <vt:lpstr>النشاط و. الاختبار الموجز الرابع: الخصوصية والسرية</vt:lpstr>
      <vt:lpstr>ماذا نعني بالموافقة؟</vt:lpstr>
      <vt:lpstr>النشاط و. الاختبار الموجز الخامس: أي من هذه العبارات من شأنه أن يؤدي إلى الموافقة المستنيرة؟</vt:lpstr>
      <vt:lpstr>النشاط ز. دراسة حالة: ثاندي</vt:lpstr>
      <vt:lpstr>النشاط ز. دراسة حالة: ثاندي</vt:lpstr>
      <vt:lpstr>النشاط ح. الواجب المنزلي رقم 1</vt:lpstr>
      <vt:lpstr>النشاط ط. التقييم: اليوم الأول</vt:lpstr>
      <vt:lpstr>استعراض الواجب المنزلي وملخص اليوم الأول  </vt:lpstr>
      <vt:lpstr>النشاط ي. أسئلة Mentimeter  من اليوم الأول</vt:lpstr>
      <vt:lpstr>النشاط ك. مناقشة الواجب المنزلي رقم 1 (الجزء الأول)</vt:lpstr>
      <vt:lpstr>النشاط ك. مناقشة الواجب المنزلي رقم 1 (الجزء 2)</vt:lpstr>
      <vt:lpstr>السؤال عن العنف والاستجابة له</vt:lpstr>
      <vt:lpstr>هدف الجلسة</vt:lpstr>
      <vt:lpstr>خطوات السؤال عن عنف الشريك الحميم والاستجابة له</vt:lpstr>
      <vt:lpstr>PowerPoint Presentation</vt:lpstr>
      <vt:lpstr>تقديم الموضوع</vt:lpstr>
      <vt:lpstr>السؤال عن عنف الشريك الحميم بين أفراد الفئات الرئيسية</vt:lpstr>
      <vt:lpstr>إذا أجاب أحدهم "لا" لجميع الأسئلة المتعلقة بالعنف ...</vt:lpstr>
      <vt:lpstr>إذا أجاب أحدهم "نعم" على أي سؤال حول العنف ...</vt:lpstr>
      <vt:lpstr>دعم الخط الأول</vt:lpstr>
      <vt:lpstr>أنصت عن كثب مع إبداء التعاطف وعدم إصدار الأحكام</vt:lpstr>
      <vt:lpstr>النشاط ل. مهارات المستمع الجيد</vt:lpstr>
      <vt:lpstr>الإنصات: ما ينبغي القيام به وما لا ينبغي القيام به</vt:lpstr>
      <vt:lpstr>استفسر عن الاحتياجات والانشغالات</vt:lpstr>
      <vt:lpstr>تقنيات للاستعلام عن الاحتياجات والانشغالات</vt:lpstr>
      <vt:lpstr>النشاط م. الاستفسار عن الاحتياجات والانشغالات (1)</vt:lpstr>
      <vt:lpstr>النشاط م. الاستفسار عن الاحتياجات والانشغالات (2)</vt:lpstr>
      <vt:lpstr>النشاط م. الاستفسار عن الاحتياجات والانشغالات (3)</vt:lpstr>
      <vt:lpstr>التصديق </vt:lpstr>
      <vt:lpstr>التصديق: الرسائل المراد استخدامها</vt:lpstr>
      <vt:lpstr>النشاط ن: تدرب على الاستجابة</vt:lpstr>
      <vt:lpstr>التصديق: الرسائل التي ينبغي تفاديها</vt:lpstr>
      <vt:lpstr>تحسين السلامة</vt:lpstr>
      <vt:lpstr>اسأل عن السلامة</vt:lpstr>
      <vt:lpstr>تقييم الخطر</vt:lpstr>
      <vt:lpstr>إذا كان خطر العنف الفوري مرتفعًا</vt:lpstr>
      <vt:lpstr>تخطيط السلامة</vt:lpstr>
      <vt:lpstr>النشاط س. استراتيجيات السلامة خلال كوفيد-19 </vt:lpstr>
      <vt:lpstr>الدعم</vt:lpstr>
      <vt:lpstr>النشاط ع. تلبية احتياجات الناجين</vt:lpstr>
      <vt:lpstr>النشاط ف: ماذا تحتاج؟</vt:lpstr>
      <vt:lpstr> عملية الإحالة X إقليم / مقاطعة  </vt:lpstr>
      <vt:lpstr>ملاحظة حول الخدمات السريرية الفورية</vt:lpstr>
      <vt:lpstr>توفير المعلومات والقيام بالإحالات إلى الموارد المتوفرة</vt:lpstr>
      <vt:lpstr>تحديد نقاط القوة والشبكات الموجودة</vt:lpstr>
      <vt:lpstr>النشاط ص. رؤية كل ذلك معًا</vt:lpstr>
      <vt:lpstr>النشاط س. الواجب المنزلي رقم 2: تدرب على الاستجابة للعنف</vt:lpstr>
      <vt:lpstr>مجموعات من أجل القيام بالواجب المنزلي رقم 2</vt:lpstr>
      <vt:lpstr>النشاط ق. التقييم: اليوم الثاني</vt:lpstr>
      <vt:lpstr>استعراض الواجب المنزلي وملخص اليوم الثاني</vt:lpstr>
      <vt:lpstr> النشاط ر. أسئلة Mentimeter من اليوم الثاني</vt:lpstr>
      <vt:lpstr>النشاط ش: مناقشة الواجب المنزلي رقم 2</vt:lpstr>
      <vt:lpstr>أسئلة عملية  </vt:lpstr>
      <vt:lpstr>هدف الجلسة</vt:lpstr>
      <vt:lpstr>النشاط ث. الأسئلة التي يتكرر طرحها (FAQs)</vt:lpstr>
      <vt:lpstr>النشاط خ. السؤال الذي يتكرر طرحه رقم 1</vt:lpstr>
      <vt:lpstr>النشاط خ. السؤال الذي يتكرر طرحه رقم 2</vt:lpstr>
      <vt:lpstr>النشاط خ. السؤال الذي يتكرر طرحه رقم 3</vt:lpstr>
      <vt:lpstr>النشاط خ. السؤال الذي يتكرر طرحه رقم 4</vt:lpstr>
      <vt:lpstr>النشاط خ. السؤال الذي يتكرر طرحه رقم 5</vt:lpstr>
      <vt:lpstr>النشاط خ. السؤال الذي يتكرر طرحه رقم 6</vt:lpstr>
      <vt:lpstr>النشاط خ. السؤال الذي يتكرر طرحه رقم 7</vt:lpstr>
      <vt:lpstr>النشاط خ. السؤال الذي يتكرر طرحه رقم 8</vt:lpstr>
      <vt:lpstr>النشاط خ. السؤال الذي يتكرر طرحه رقم 9</vt:lpstr>
      <vt:lpstr>النشاط ذ: ما الذي قد يفكر فيه مقدم الخدمة غير المدرب لكل من هؤلاء العملاء؟ (الجزء الأول)</vt:lpstr>
      <vt:lpstr>النشاط ث: ما الذي قد يفكر فيه مقدم الخدمة غير المدرب لكل واحد من هؤلاء العملاء؟ (الجزء 2)</vt:lpstr>
      <vt:lpstr>الأحداث السلبية المتعلقة باختبار المؤشر </vt:lpstr>
      <vt:lpstr>هدف الجلسة</vt:lpstr>
      <vt:lpstr>يعتبر الحدث السلبي المتعلق باختبار المؤشر حادث ينتج عنه ضرر للعميل أو للآخرين نتيجة لمشاركتهم في خدمات اختبار المؤشر.</vt:lpstr>
      <vt:lpstr>النشاط ص. أي من هذه الأمور موجود بالفعل؟</vt:lpstr>
      <vt:lpstr>متطلبات على مستوى العيادة (1)</vt:lpstr>
      <vt:lpstr>متطلبات على مستوى العيادة (2)</vt:lpstr>
      <vt:lpstr>متطلبات على مستوى العيادة (3)</vt:lpstr>
      <vt:lpstr>التوقع المتعلق برصد القبول والرفض</vt:lpstr>
      <vt:lpstr>متطلبات على مستوى العيادة (4)</vt:lpstr>
      <vt:lpstr>متطلبات على مستوى العيادة (5)</vt:lpstr>
      <vt:lpstr>متطلبات مقدم الخدمة (1) التحقق بعد اختبار المؤشر</vt:lpstr>
      <vt:lpstr>متطلبات مقدم الخدمة (2) تقديم الخدمات المطلوبة بعد وقوع حدث سلبي</vt:lpstr>
      <vt:lpstr>ينبغي أن تغطي إجراءات التشغيل الموحدة جميع متطلبات العيادة ومقدمي الخدمة</vt:lpstr>
      <vt:lpstr>الرصد والتوثيق  </vt:lpstr>
      <vt:lpstr>هدف الجلسة</vt:lpstr>
      <vt:lpstr>نماذج وأنظمة لجمع المعلومات عن عنف الشريك الحميم والأحداث السلبية</vt:lpstr>
      <vt:lpstr>الأداة المعدلة 12</vt:lpstr>
      <vt:lpstr>سجل أمان المنفذ</vt:lpstr>
      <vt:lpstr>أنظمة رضا المرضى</vt:lpstr>
      <vt:lpstr>تحسين الموقع من خلال نظام الرصد 4.1 (SIMS 4.1)</vt:lpstr>
      <vt:lpstr>التفكير فيما تعلمناه وكيفية دمجه في عملنا </vt:lpstr>
      <vt:lpstr>أهداف الجلسة</vt:lpstr>
      <vt:lpstr>ما المطلوب من كل واحد منكم (الحاضرين في تدريب المدربين)</vt:lpstr>
      <vt:lpstr>ما المطلوب من كل عامل في مجال الرعاية الصحية</vt:lpstr>
      <vt:lpstr>كيف سندعمك</vt:lpstr>
      <vt:lpstr>ما نطلبه من الأفراد المدربون الأقران / فرق الاستجابة للأزمات</vt:lpstr>
      <vt:lpstr>النشاط ز. التخطيط لبدء هذا التدريب</vt:lpstr>
      <vt:lpstr>الاختتام</vt:lpstr>
      <vt:lpstr>النشاط أأ. الاختتام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preventing, and responding to violence (including adverse events) in HIV programs serving key populations</dc:title>
  <dc:creator>Robyn Dayton</dc:creator>
  <cp:lastModifiedBy>Lucy Harber</cp:lastModifiedBy>
  <cp:revision>512</cp:revision>
  <dcterms:created xsi:type="dcterms:W3CDTF">2021-02-13T23:04:19Z</dcterms:created>
  <dcterms:modified xsi:type="dcterms:W3CDTF">2021-07-30T02:01:26Z</dcterms:modified>
</cp:coreProperties>
</file>