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6"/>
  </p:notesMasterIdLst>
  <p:sldIdLst>
    <p:sldId id="365" r:id="rId6"/>
    <p:sldId id="364" r:id="rId7"/>
    <p:sldId id="363" r:id="rId8"/>
    <p:sldId id="352" r:id="rId9"/>
    <p:sldId id="358" r:id="rId10"/>
    <p:sldId id="357" r:id="rId11"/>
    <p:sldId id="354" r:id="rId12"/>
    <p:sldId id="360" r:id="rId13"/>
    <p:sldId id="361" r:id="rId14"/>
    <p:sldId id="362" r:id="rId15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Mack" initials="NM" lastIdx="2" clrIdx="0">
    <p:extLst>
      <p:ext uri="{19B8F6BF-5375-455C-9EA6-DF929625EA0E}">
        <p15:presenceInfo xmlns:p15="http://schemas.microsoft.com/office/powerpoint/2012/main" userId="S::NMack@fhi360.org::dd6df02e-e96d-48db-a0a1-f12d88ae6a8a" providerId="AD"/>
      </p:ext>
    </p:extLst>
  </p:cmAuthor>
  <p:cmAuthor id="2" name="Irene" initials="I" lastIdx="2" clrIdx="1">
    <p:extLst>
      <p:ext uri="{19B8F6BF-5375-455C-9EA6-DF929625EA0E}">
        <p15:presenceInfo xmlns:p15="http://schemas.microsoft.com/office/powerpoint/2012/main" userId="S::IYacobson@fhi360.org::23291031-6c17-4d60-a834-b425bfc74606" providerId="AD"/>
      </p:ext>
    </p:extLst>
  </p:cmAuthor>
  <p:cmAuthor id="3" name="Moses Bateganya" initials="MB" lastIdx="1" clrIdx="2">
    <p:extLst>
      <p:ext uri="{19B8F6BF-5375-455C-9EA6-DF929625EA0E}">
        <p15:presenceInfo xmlns:p15="http://schemas.microsoft.com/office/powerpoint/2012/main" userId="Moses Bategan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2308" autoAdjust="0"/>
  </p:normalViewPr>
  <p:slideViewPr>
    <p:cSldViewPr snapToGrid="0">
      <p:cViewPr varScale="1">
        <p:scale>
          <a:sx n="70" d="100"/>
          <a:sy n="70" d="100"/>
        </p:scale>
        <p:origin x="3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0"/>
    </p:cViewPr>
  </p:sorterViewPr>
  <p:notesViewPr>
    <p:cSldViewPr snapToGrid="0" showGuides="1">
      <p:cViewPr varScale="1">
        <p:scale>
          <a:sx n="83" d="100"/>
          <a:sy n="83" d="100"/>
        </p:scale>
        <p:origin x="24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D336-A625-469B-8A26-F74D51EF05A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7209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6A192-7426-4065-8ADF-CBF8BA962C87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pPr/>
              <a:t>1</a:t>
            </a:fld>
            <a:endParaRPr lang="en-US" dirty="0"/>
          </a:p>
          <a:p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7180A1CA-422A-4F57-B3BB-4697652E8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E9F3297E-C618-4150-ACE3-FDE328CE7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0198F14-E99F-4BDF-B57B-A33CEB8EC7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5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t>10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42E14E6-A5F4-4A9F-A842-C82FF7B12A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7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t>2</a:t>
            </a:fld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07A75-018D-42BF-BBDD-06F5306A86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3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t>3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309823F-7304-4889-A98C-12FE22F67E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1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t>4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BD23609-202C-4207-BC94-C6923BD6C9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t>5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4FCAC06-1573-4DA1-B3CB-F9496A1237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0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t>6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83B45BC-3FAE-4189-B653-1FE16AD821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6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t>7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5AEF354-F755-449A-85F8-CE33F84D75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4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t>8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897D299-4ABB-4EC7-997C-28325D595A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1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A192-7426-4065-8ADF-CBF8BA962C87}" type="slidenum">
              <a:rPr lang="en-US" smtClean="0"/>
              <a:t>9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153662B-3BED-4A4F-9434-E7A31E0634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774" y="8685213"/>
            <a:ext cx="581049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9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8A6D-752D-41D8-85B8-3AC89EE3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AB2A3-8570-485A-AB3F-60F81DB5B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3EE6E-7EB9-40BD-8586-17DC7EF1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2A5A-044C-4FDB-9F50-D08382A9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99A6-83A0-4529-8BFE-F0740BF9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826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E1E7-F1E6-4618-AEF9-3E937603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D3649-3A3A-4AAC-A08F-F920DAEDA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B9AEE-BA7D-4B96-AD8E-72946CF4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7C9E5-7FA8-44A7-960E-0228CF80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DF6C1-7032-4E88-9C6D-612D6AA0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43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F028E-F56E-4395-A325-8CFDF4011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D27BF-EB64-426F-8D81-3679401AE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3D815-6774-4DE2-8AB6-97DD68B9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A0E3C-E3B7-412B-8221-84C26B04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B4A00-0CDD-4D6E-8FE7-9FAC57D4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490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B9B2F-F28D-B24A-888B-C4AF3D81D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-476" t="-4739" r="45636" b="42707"/>
          <a:stretch/>
        </p:blipFill>
        <p:spPr>
          <a:xfrm rot="16200000">
            <a:off x="8592039" y="20567"/>
            <a:ext cx="3608226" cy="35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BB5FE-399F-1645-BCE9-2AA73BDCECF6}"/>
              </a:ext>
            </a:extLst>
          </p:cNvPr>
          <p:cNvSpPr/>
          <p:nvPr userDrawn="1"/>
        </p:nvSpPr>
        <p:spPr>
          <a:xfrm>
            <a:off x="0" y="0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3000A1-482C-504F-9727-CB826E9D6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56" y="5999126"/>
            <a:ext cx="2067183" cy="636056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98745FC-FEB0-4F4F-861E-E6A1FC227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7069" y="5796503"/>
            <a:ext cx="1430383" cy="8414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0BC728C-7529-1048-8009-BAF6710FC242}"/>
              </a:ext>
            </a:extLst>
          </p:cNvPr>
          <p:cNvSpPr/>
          <p:nvPr userDrawn="1"/>
        </p:nvSpPr>
        <p:spPr>
          <a:xfrm>
            <a:off x="1759143" y="37054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0D12AA-A1FC-F342-BC7F-23897ECCADBB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9599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F1B06FC-A0B9-AB49-AAFE-310A4E5E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9143" y="1276916"/>
            <a:ext cx="8216348" cy="129284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C0382FE-4D36-024F-8483-69234F9E3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9143" y="2799841"/>
            <a:ext cx="8216348" cy="65587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F15D0C-8700-8E4B-991C-FFA0A2D70488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54602" r="55624" b="-475"/>
          <a:stretch/>
        </p:blipFill>
        <p:spPr bwMode="auto">
          <a:xfrm rot="10800000">
            <a:off x="-1" y="3856525"/>
            <a:ext cx="1878228" cy="193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608882FF-7C72-854B-BB07-53C6DBD6C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143" y="3919177"/>
            <a:ext cx="4691277" cy="343899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23C5BC6-3A0E-A343-B0FC-4E306911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8950" y="4288132"/>
            <a:ext cx="4727575" cy="325438"/>
          </a:xfrm>
        </p:spPr>
        <p:txBody>
          <a:bodyPr>
            <a:noAutofit/>
          </a:bodyPr>
          <a:lstStyle>
            <a:lvl1pPr marL="0" indent="0">
              <a:buNone/>
              <a:defRPr sz="20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AD2982-2AD3-48B9-A985-A0C9A6AEC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13793" y="5915677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3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DD07B64-0B68-274F-8E7D-729AEDC4D0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3416" y="0"/>
            <a:ext cx="7488584" cy="3771411"/>
          </a:xfrm>
          <a:solidFill>
            <a:srgbClr val="10254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617280-F625-A644-975B-8B64FEFBE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978" t="15834" r="19350" b="17045"/>
          <a:stretch/>
        </p:blipFill>
        <p:spPr>
          <a:xfrm>
            <a:off x="715616" y="5860"/>
            <a:ext cx="3987800" cy="37655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B87B3F-5EBC-C84C-A9F6-19C9BA9453E5}"/>
              </a:ext>
            </a:extLst>
          </p:cNvPr>
          <p:cNvSpPr/>
          <p:nvPr userDrawn="1"/>
        </p:nvSpPr>
        <p:spPr>
          <a:xfrm>
            <a:off x="-1" y="-1"/>
            <a:ext cx="715617" cy="3771412"/>
          </a:xfrm>
          <a:prstGeom prst="rect">
            <a:avLst/>
          </a:prstGeom>
          <a:solidFill>
            <a:srgbClr val="E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DBCB90-1054-0D42-822A-509700C8589C}"/>
              </a:ext>
            </a:extLst>
          </p:cNvPr>
          <p:cNvSpPr/>
          <p:nvPr userDrawn="1"/>
        </p:nvSpPr>
        <p:spPr>
          <a:xfrm>
            <a:off x="0" y="3771411"/>
            <a:ext cx="12192000" cy="3147204"/>
          </a:xfrm>
          <a:prstGeom prst="rect">
            <a:avLst/>
          </a:prstGeom>
          <a:solidFill>
            <a:srgbClr val="446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6BBB84-AB1B-884B-9CE3-D4CF0C045B12}"/>
              </a:ext>
            </a:extLst>
          </p:cNvPr>
          <p:cNvSpPr/>
          <p:nvPr userDrawn="1"/>
        </p:nvSpPr>
        <p:spPr>
          <a:xfrm>
            <a:off x="1486861" y="4433867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B54EAE4-0834-FE41-A4DF-7D51B9D5E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97" y="4752477"/>
            <a:ext cx="9817601" cy="1325563"/>
          </a:xfrm>
        </p:spPr>
        <p:txBody>
          <a:bodyPr>
            <a:normAutofit/>
          </a:bodyPr>
          <a:lstStyle>
            <a:lvl1pPr>
              <a:defRPr sz="36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SECTIONS TITLE HERE, ARIAL REGULAR, 36PT, ALL CAPS, EXPANDED</a:t>
            </a:r>
          </a:p>
        </p:txBody>
      </p:sp>
    </p:spTree>
    <p:extLst>
      <p:ext uri="{BB962C8B-B14F-4D97-AF65-F5344CB8AC3E}">
        <p14:creationId xmlns:p14="http://schemas.microsoft.com/office/powerpoint/2010/main" val="350194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B9B2F-F28D-B24A-888B-C4AF3D81D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-476" t="-4739" r="45636" b="42707"/>
          <a:stretch/>
        </p:blipFill>
        <p:spPr>
          <a:xfrm rot="16200000">
            <a:off x="8592039" y="20567"/>
            <a:ext cx="3608226" cy="35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3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0659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244" y="774443"/>
            <a:ext cx="5131075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8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2" y="3094810"/>
            <a:ext cx="4612871" cy="12734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EB123-A9D5-1547-B8E4-C7EBCDB64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17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844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3" y="597274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1" y="1871134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518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2685-D103-4477-9441-310D462F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9292-6509-4BBE-94C9-D59D0BE09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AAD3D-42A1-4347-AE0B-4273CF56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8417B-9EB2-412D-99A6-D71ED320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3DE78-7176-45B7-BE8A-7F1F9E89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1747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7" y="597274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29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7" y="1786468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0414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6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149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771525" y="1"/>
            <a:ext cx="422498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0" y="365127"/>
            <a:ext cx="3862295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0" y="1288899"/>
            <a:ext cx="3862295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0" y="2044407"/>
            <a:ext cx="3862295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536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154C-856D-489B-8B7C-9C64B20C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3CCA1-60C3-4C32-A63A-4A169669C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9B8DA-6EAC-49A5-BB06-08BFF2A5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7B71C-3EA0-4B6B-8BC8-B6AEB073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0BFCB-1563-46CF-A806-5C8B0053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048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1644-79AC-45BF-9977-B5AEDDBC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E9CAE-05AC-4A2D-85CE-171EFE0D1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12A34-5489-4EF3-A460-9D34CCCA5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282BC-4999-4267-B9A3-7D9DD40C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E1D67-9B70-46DF-AFA2-81825F4C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8391F-A541-48C8-842D-2BF849C8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561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14D6-4157-4017-9B66-518DC18B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9FBCD-77ED-4BC4-9993-B12EF9737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2A8C2-6145-456F-A416-A9D036D2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6FC99-B767-496D-9934-947AB9347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92D73-6D7A-4FD6-BE35-CA7F84EF5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33F57-6B1D-4631-8FC4-BF95D018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87485-E837-438C-B6D1-9AA3DAE5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EB4B5-8F41-4EA0-A48A-D76C3844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61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B4E5-510B-40C8-A08D-DE97B1BD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C55F6-6ECD-47DC-82F4-F16BDD8C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80C5F-5168-4A0A-ACA7-6440DB82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E8258-EF70-4250-8F9D-68A1C73C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098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3C7D3-0EBD-42DD-AAD9-B2A20D9E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E0E7C-7101-4859-BCE9-A6C8E51F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9E5DA-A582-4594-87B0-1628E486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180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C4D5-FB79-459E-9680-844241044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BD81-457C-408C-92C1-74C63B0F8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22B37-BB62-4329-948E-DFB0597DA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CE653-66AD-46CC-BF2E-48BA1F66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47ECC-1C6A-49C1-BE25-8D75CCBE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5CD49-E97C-4BB4-BB11-43D89253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05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05EB-8AF2-4F55-A60A-E6456D85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D8876-77F7-4AFD-A7AE-0A7BE30BA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31E2C-DBE8-4F2B-AC4F-D378EB56B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1341C-989E-4ADF-80C0-F88843F2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EA1E3-6FC7-4ADB-A14F-DC84E149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D296D-7FDD-4F1C-87AE-18640B3C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86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CFAA0-8B6C-4D43-AA8E-65CA5C38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23770-9B17-4835-974E-8D25AA9F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1A22-CDED-4F44-9BF2-E319E79D8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FF7A-6C14-451C-99C6-38158186975D}" type="datetimeFigureOut">
              <a:rPr lang="pt-PT" smtClean="0"/>
              <a:t>16/09/2021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7E00-1D97-44CF-9C54-B086BF2E9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301E-664E-4A3B-BB7F-1854CBB96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9D92-6297-4A2E-AE23-EB8FAB6D0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581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2722D-56F1-E64E-A95C-4E0EC49E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C111D-7313-984F-B62D-BF2063CA0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7ACB-0185-8543-AEA9-BEC465546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E683-D839-E041-9A26-5D4F5EFE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E141-32F9-6545-9E6F-E6C09D23A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759143" y="1090670"/>
            <a:ext cx="8216348" cy="218057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Session 9</a:t>
            </a: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Decentralized Drug Distribution of Antiretroviral Therapy in the Private Sector: </a:t>
            </a:r>
            <a:r>
              <a:rPr lang="en-US" sz="2800" dirty="0">
                <a:latin typeface="+mj-lt"/>
                <a:ea typeface="Calibri" panose="020F0502020204030204" pitchFamily="34" charset="0"/>
              </a:rPr>
              <a:t>Ethics and Client Privacy Protection </a:t>
            </a:r>
            <a:r>
              <a:rPr lang="en-US" sz="2800" dirty="0"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r>
              <a:rPr lang="aa-ET" sz="2800" dirty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B30BF-F1CD-415C-A079-F181CFC63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1E377-7F24-41A0-9B04-09FF3CA91A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4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8C88-B1D7-40BD-AB99-922A2503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777"/>
            <a:ext cx="8543925" cy="800100"/>
          </a:xfrm>
        </p:spPr>
        <p:txBody>
          <a:bodyPr>
            <a:normAutofit/>
          </a:bodyPr>
          <a:lstStyle/>
          <a:p>
            <a:r>
              <a:rPr lang="en-US" dirty="0"/>
              <a:t>Informed consent and 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CDDC-F149-4739-B05F-55467166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07"/>
            <a:ext cx="9815111" cy="51386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Key issues to consider:</a:t>
            </a:r>
          </a:p>
          <a:p>
            <a:r>
              <a:rPr lang="en-GB" dirty="0"/>
              <a:t>All clients must provide written informed consent </a:t>
            </a:r>
            <a:br>
              <a:rPr lang="en-GB" dirty="0"/>
            </a:br>
            <a:r>
              <a:rPr lang="en-GB" dirty="0"/>
              <a:t>agreeing to be devolved to decentralized drug </a:t>
            </a:r>
            <a:br>
              <a:rPr lang="en-GB" dirty="0"/>
            </a:br>
            <a:r>
              <a:rPr lang="en-GB" dirty="0"/>
              <a:t>distribution of antiretroviral therapy. </a:t>
            </a:r>
          </a:p>
          <a:p>
            <a:r>
              <a:rPr lang="en-GB" dirty="0"/>
              <a:t>Clients should be allowed to decide whether to be devolved without any persuasion or coercion.</a:t>
            </a:r>
          </a:p>
          <a:p>
            <a:r>
              <a:rPr lang="en-GB" dirty="0"/>
              <a:t>Reassure clients that their private information will not be disclosed to any third party without their permission.</a:t>
            </a:r>
          </a:p>
          <a:p>
            <a:r>
              <a:rPr lang="en-GB" dirty="0"/>
              <a:t>Make sure safeguards are in place and that client information/test results are</a:t>
            </a:r>
            <a:r>
              <a:rPr lang="en-US" dirty="0"/>
              <a:t> safe from unauthorized access. </a:t>
            </a:r>
          </a:p>
        </p:txBody>
      </p:sp>
    </p:spTree>
    <p:extLst>
      <p:ext uri="{BB962C8B-B14F-4D97-AF65-F5344CB8AC3E}">
        <p14:creationId xmlns:p14="http://schemas.microsoft.com/office/powerpoint/2010/main" val="418064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D0C1-E093-4946-B562-02D3FC6A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C748-7E66-4BC7-A6FF-628772CF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8911728" cy="4932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the end of this session, participants will be able to:</a:t>
            </a:r>
            <a:endParaRPr lang="aa-ET" dirty="0"/>
          </a:p>
          <a:p>
            <a:r>
              <a:rPr lang="en-US" dirty="0"/>
              <a:t>Explain the requirements for ensuring client privacy and confidentiality before, during, and after provision of refills</a:t>
            </a:r>
            <a:endParaRPr lang="aa-ET" dirty="0"/>
          </a:p>
          <a:p>
            <a:r>
              <a:rPr lang="en-US" dirty="0"/>
              <a:t>Provide refills in a way that does not cause stigma and unintentional disclosure of the client’s HIV status</a:t>
            </a:r>
          </a:p>
          <a:p>
            <a:r>
              <a:rPr lang="en-US" dirty="0"/>
              <a:t>Discuss how to behave ethically before, during, and after providing client refills </a:t>
            </a:r>
          </a:p>
        </p:txBody>
      </p:sp>
    </p:spTree>
    <p:extLst>
      <p:ext uri="{BB962C8B-B14F-4D97-AF65-F5344CB8AC3E}">
        <p14:creationId xmlns:p14="http://schemas.microsoft.com/office/powerpoint/2010/main" val="256264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D86B-96B0-47F2-B682-A0AE2302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/>
          </a:bodyPr>
          <a:lstStyle/>
          <a:p>
            <a:r>
              <a:rPr lang="en-US" dirty="0"/>
              <a:t>Overview of ethical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F527-07AD-494A-BB2E-0095C073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6542"/>
            <a:ext cx="9297319" cy="522128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 three major ethics principles in clinical settings are:</a:t>
            </a:r>
            <a:endParaRPr lang="aa-ET" dirty="0"/>
          </a:p>
          <a:p>
            <a:pPr>
              <a:spcBef>
                <a:spcPts val="1200"/>
              </a:spcBef>
            </a:pPr>
            <a:r>
              <a:rPr lang="en-US" b="1" dirty="0"/>
              <a:t>Respect: </a:t>
            </a:r>
            <a:r>
              <a:rPr lang="en-US" dirty="0"/>
              <a:t>Refers to respecting the decisions of patients and protecting those who may be unable to make decisions for themselves (e.g., mentally challenged, elderly, children, marginalized people).</a:t>
            </a:r>
            <a:endParaRPr lang="aa-ET" dirty="0"/>
          </a:p>
          <a:p>
            <a:pPr>
              <a:spcBef>
                <a:spcPts val="1200"/>
              </a:spcBef>
            </a:pPr>
            <a:r>
              <a:rPr lang="en-US" b="1" dirty="0"/>
              <a:t>Beneficence: </a:t>
            </a:r>
            <a:r>
              <a:rPr lang="en-US" dirty="0"/>
              <a:t>Responsibility of the clinician/pharmacist to act in the best interests of clients. This requires minimizing risk to levels that are acceptable given the potential benefits of the treatment.</a:t>
            </a:r>
            <a:endParaRPr lang="aa-ET" dirty="0"/>
          </a:p>
          <a:p>
            <a:pPr>
              <a:spcBef>
                <a:spcPts val="1200"/>
              </a:spcBef>
            </a:pPr>
            <a:r>
              <a:rPr lang="en-US" b="1" dirty="0"/>
              <a:t>Justice: </a:t>
            </a:r>
            <a:r>
              <a:rPr lang="en-US" dirty="0"/>
              <a:t>People should be treated fairly, with benefits and burdens distributed fairly in society.</a:t>
            </a:r>
            <a:endParaRPr lang="aa-E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2D42-EAEE-4702-84B3-C4A3F292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/>
          </a:bodyPr>
          <a:lstStyle/>
          <a:p>
            <a:r>
              <a:rPr lang="pt-PT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620B-44B8-4450-B093-4463A2F8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8790542" cy="4932362"/>
          </a:xfrm>
        </p:spPr>
        <p:txBody>
          <a:bodyPr/>
          <a:lstStyle/>
          <a:p>
            <a:r>
              <a:rPr lang="en-US" altLang="aa-ET" b="1" dirty="0"/>
              <a:t>Privacy: </a:t>
            </a:r>
            <a:r>
              <a:rPr lang="en-US" altLang="aa-ET" dirty="0"/>
              <a:t>Right to keep things to oneself, be left alone, and make decisions about how personal information is shared.</a:t>
            </a:r>
          </a:p>
          <a:p>
            <a:r>
              <a:rPr lang="en-US" altLang="aa-ET" b="1" dirty="0"/>
              <a:t>Confidentiality: </a:t>
            </a:r>
            <a:r>
              <a:rPr lang="en-US" altLang="aa-ET" dirty="0"/>
              <a:t>Right to keep things about oneself from being disclosed to others. Professionals who have access to client records or communication are obligated to keep that information in confidence. </a:t>
            </a:r>
            <a:endParaRPr lang="pt-PT" dirty="0"/>
          </a:p>
          <a:p>
            <a:r>
              <a:rPr lang="en-GB" altLang="aa-ET" b="1" dirty="0"/>
              <a:t>Security: </a:t>
            </a:r>
            <a:r>
              <a:rPr lang="en-GB" altLang="aa-ET" dirty="0"/>
              <a:t>M</a:t>
            </a:r>
            <a:r>
              <a:rPr lang="en-US" altLang="aa-ET" dirty="0" err="1"/>
              <a:t>easures</a:t>
            </a:r>
            <a:r>
              <a:rPr lang="en-US" altLang="aa-ET" dirty="0"/>
              <a:t> put in place to protect paper-based and digital data during storage, transfer, and use from being accessed by unauthorized users</a:t>
            </a:r>
            <a:r>
              <a:rPr lang="en-GB" altLang="aa-ET" dirty="0"/>
              <a:t>.</a:t>
            </a:r>
            <a:r>
              <a:rPr lang="en-US" altLang="aa-E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879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F327-71FA-4C11-A47A-3509AB2C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 fontScale="90000"/>
          </a:bodyPr>
          <a:lstStyle/>
          <a:p>
            <a:r>
              <a:rPr lang="en-US" dirty="0"/>
              <a:t>Why keep client information confidential?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066D-30DB-4055-81B5-4B1DA050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9043930" cy="4932362"/>
          </a:xfrm>
        </p:spPr>
        <p:txBody>
          <a:bodyPr/>
          <a:lstStyle/>
          <a:p>
            <a:r>
              <a:rPr lang="en-US" dirty="0"/>
              <a:t>Privacy and confidentiality are key to successful health provider-client relationship and necessary for optimizing outcomes</a:t>
            </a:r>
          </a:p>
          <a:p>
            <a:r>
              <a:rPr lang="en-US" dirty="0"/>
              <a:t>Improves client/patient confidence in health system and encourages positive health-seeking behaviors</a:t>
            </a:r>
          </a:p>
          <a:p>
            <a:r>
              <a:rPr lang="en-US" dirty="0"/>
              <a:t>Clients more likely to trust health providers if know their personal information remains safe from unauthorized disclosure</a:t>
            </a:r>
          </a:p>
          <a:p>
            <a:r>
              <a:rPr lang="en-US" dirty="0"/>
              <a:t>Protects clients from HIV stigma and discrimination within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41383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5C65-A630-41EC-A241-1CE74B09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considered sensitive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8BEB7-18AF-48CF-80D7-BFCC073C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560"/>
            <a:ext cx="10443072" cy="50835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Sensitive client information requiring protection includes: </a:t>
            </a:r>
          </a:p>
          <a:p>
            <a:r>
              <a:rPr lang="en-GB" dirty="0"/>
              <a:t>Any information in a medical record that can be used to identify an individual</a:t>
            </a:r>
          </a:p>
          <a:p>
            <a:r>
              <a:rPr lang="en-GB" dirty="0"/>
              <a:t>Information obtained, created, used, or disclosed in the course of providing a health care service (diagnosis or treatment)</a:t>
            </a:r>
          </a:p>
          <a:p>
            <a:pPr lvl="1"/>
            <a:r>
              <a:rPr lang="en-GB" dirty="0"/>
              <a:t>Client medical history</a:t>
            </a:r>
          </a:p>
          <a:p>
            <a:pPr lvl="1"/>
            <a:r>
              <a:rPr lang="en-GB" dirty="0"/>
              <a:t>Laboratory test results</a:t>
            </a:r>
          </a:p>
          <a:p>
            <a:pPr lvl="1"/>
            <a:r>
              <a:rPr lang="en-GB" dirty="0"/>
              <a:t>Medicines/drug pick-up records</a:t>
            </a:r>
          </a:p>
          <a:p>
            <a:pPr lvl="1"/>
            <a:r>
              <a:rPr lang="en-GB" dirty="0"/>
              <a:t>Client contact information</a:t>
            </a:r>
          </a:p>
          <a:p>
            <a:pPr lvl="1"/>
            <a:r>
              <a:rPr lang="en-GB" dirty="0"/>
              <a:t>Family history</a:t>
            </a:r>
          </a:p>
          <a:p>
            <a:pPr lvl="1"/>
            <a:r>
              <a:rPr lang="en-GB" dirty="0"/>
              <a:t>Data concerning a person’s sex life or sexual orientation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847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CB95-F264-4A61-B32E-63CA5E16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/>
          </a:bodyPr>
          <a:lstStyle/>
          <a:p>
            <a:r>
              <a:rPr lang="en-US" altLang="aa-ET" dirty="0"/>
              <a:t>Breaches of confidentiality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FF3B-A61A-44D7-929D-F9A9B003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9826128" cy="4932362"/>
          </a:xfrm>
        </p:spPr>
        <p:txBody>
          <a:bodyPr/>
          <a:lstStyle/>
          <a:p>
            <a:r>
              <a:rPr lang="en-US" altLang="aa-ET" dirty="0"/>
              <a:t>Accidental disclosures (inadvertent actions, </a:t>
            </a:r>
            <a:br>
              <a:rPr lang="en-US" altLang="aa-ET" dirty="0"/>
            </a:br>
            <a:r>
              <a:rPr lang="en-US" altLang="aa-ET" dirty="0"/>
              <a:t>unintentional mistakes)</a:t>
            </a:r>
          </a:p>
          <a:p>
            <a:r>
              <a:rPr lang="en-US" altLang="aa-ET" dirty="0"/>
              <a:t>Insiders (e.g., neighbor, friend, family member) accessing client information without client’s knowledge/approval</a:t>
            </a:r>
          </a:p>
          <a:p>
            <a:r>
              <a:rPr lang="en-US" altLang="aa-ET" dirty="0"/>
              <a:t>Uncontrolled secondary usage of client information for purposes other than intended without client’s authorization; sharing of passwords with unauthorized individuals</a:t>
            </a:r>
          </a:p>
          <a:p>
            <a:r>
              <a:rPr lang="en-US" altLang="aa-ET" dirty="0"/>
              <a:t>Unauthorized access (hacking or use of another’s password)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016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7E6B-C0E6-4A22-9247-55F5CECA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778"/>
            <a:ext cx="8543925" cy="800100"/>
          </a:xfrm>
        </p:spPr>
        <p:txBody>
          <a:bodyPr>
            <a:normAutofit/>
          </a:bodyPr>
          <a:lstStyle/>
          <a:p>
            <a:r>
              <a:rPr lang="en-US" dirty="0"/>
              <a:t>How to protect client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7A66-9381-4ED8-96E7-2F73CF566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61291"/>
            <a:ext cx="9396470" cy="537552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When speaking to a client, ensure you are in a location with visual </a:t>
            </a:r>
            <a:br>
              <a:rPr lang="en-US" sz="2200" dirty="0"/>
            </a:br>
            <a:r>
              <a:rPr lang="en-US" sz="2200" dirty="0"/>
              <a:t>and audio privacy.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Never discuss client information with unauthorized personnel.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Limit access to personal information only to those who need to know (e.g., those who need the information for decisions about client care).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Use secure passwords for accessing electronic data, lockable storage for physical records, and covered folders for patient charts/files.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Use encrypted storage or devices and ensure that client information is de-identified.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Maintain data integrity when transferring information (e.g., verify that the information arrived as it was sent and was not modified in any way).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Train all personnel with access to client information on procedures for protecting this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1468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7217-3EAE-458B-88B4-7FC8F0E2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Autofit/>
          </a:bodyPr>
          <a:lstStyle/>
          <a:p>
            <a:r>
              <a:rPr lang="en-US" dirty="0"/>
              <a:t>Breaches of 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E6C99-D9F5-449A-BC1B-28848926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</p:spPr>
        <p:txBody>
          <a:bodyPr/>
          <a:lstStyle/>
          <a:p>
            <a:r>
              <a:rPr lang="en-US" dirty="0"/>
              <a:t>Provider may disclose information without a client’s consent when they:</a:t>
            </a:r>
          </a:p>
          <a:p>
            <a:pPr lvl="1"/>
            <a:r>
              <a:rPr lang="en-US" dirty="0"/>
              <a:t>Are involving other health care personnel in providing care to the individual (multidisciplinary team)</a:t>
            </a:r>
          </a:p>
          <a:p>
            <a:pPr lvl="1"/>
            <a:r>
              <a:rPr lang="en-US" dirty="0"/>
              <a:t>Are required by law to inform the authorities</a:t>
            </a:r>
          </a:p>
          <a:p>
            <a:pPr lvl="1"/>
            <a:r>
              <a:rPr lang="en-US" dirty="0"/>
              <a:t>Believe client will seriously harm self or someone else </a:t>
            </a:r>
            <a:endParaRPr lang="en-GB" dirty="0"/>
          </a:p>
          <a:p>
            <a:pPr>
              <a:spcBef>
                <a:spcPts val="2400"/>
              </a:spcBef>
            </a:pPr>
            <a:r>
              <a:rPr lang="en-GB" dirty="0"/>
              <a:t>Client/patient must be told when and why the information is being disclosed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EpiC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EpiC" id="{4DDD17E9-E049-4379-A544-BE082605ACC8}" vid="{C82A1404-AE97-4DB8-A11B-4D813ECCD5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DA0D9DFEA7E94D83B062B2820FBDD9" ma:contentTypeVersion="12" ma:contentTypeDescription="Create a new document." ma:contentTypeScope="" ma:versionID="cca63be9f599698ac806259150e4ed0f">
  <xsd:schema xmlns:xsd="http://www.w3.org/2001/XMLSchema" xmlns:xs="http://www.w3.org/2001/XMLSchema" xmlns:p="http://schemas.microsoft.com/office/2006/metadata/properties" xmlns:ns2="2d51870d-230e-40c3-a0cc-f8073ac490ee" xmlns:ns3="b0dfa122-c670-4093-b813-ee989e2b14db" targetNamespace="http://schemas.microsoft.com/office/2006/metadata/properties" ma:root="true" ma:fieldsID="a2b738417ee05158be9161ae2d7af56e" ns2:_="" ns3:_="">
    <xsd:import namespace="2d51870d-230e-40c3-a0cc-f8073ac490ee"/>
    <xsd:import namespace="b0dfa122-c670-4093-b813-ee989e2b14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1870d-230e-40c3-a0cc-f8073ac49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fa122-c670-4093-b813-ee989e2b14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03D149-D29A-4125-A245-D358F3A30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51870d-230e-40c3-a0cc-f8073ac490ee"/>
    <ds:schemaRef ds:uri="b0dfa122-c670-4093-b813-ee989e2b14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18B05A-7A49-47E4-8681-FFC6EFDA1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AD702-0454-4677-8161-52074302DB41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0dfa122-c670-4093-b813-ee989e2b14db"/>
    <ds:schemaRef ds:uri="2d51870d-230e-40c3-a0cc-f8073ac490ee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9191</TotalTime>
  <Words>893</Words>
  <Application>Microsoft Office PowerPoint</Application>
  <PresentationFormat>Widescreen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ThemeEpiC</vt:lpstr>
      <vt:lpstr>Session 9  Decentralized Drug Distribution of Antiretroviral Therapy in the Private Sector: Ethics and Client Privacy Protection   </vt:lpstr>
      <vt:lpstr>Learning objectives</vt:lpstr>
      <vt:lpstr>Overview of ethical principles</vt:lpstr>
      <vt:lpstr>Definitions</vt:lpstr>
      <vt:lpstr>Why keep client information confidential?</vt:lpstr>
      <vt:lpstr>What is considered sensitive information?</vt:lpstr>
      <vt:lpstr>Breaches of confidentiality</vt:lpstr>
      <vt:lpstr>How to protect client information</vt:lpstr>
      <vt:lpstr>Breaches of confidentiality</vt:lpstr>
      <vt:lpstr>Informed consent and confidentiality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Maranga</dc:creator>
  <cp:lastModifiedBy>Lirica Nishimoto</cp:lastModifiedBy>
  <cp:revision>66</cp:revision>
  <dcterms:created xsi:type="dcterms:W3CDTF">2020-09-05T22:02:01Z</dcterms:created>
  <dcterms:modified xsi:type="dcterms:W3CDTF">2021-09-16T15:52:20Z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0x010100DADA0D9DFEA7E94D83B062B2820FBDD9</vt:lpwstr>
  </property>
</Properties>
</file>