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6"/>
  </p:notesMasterIdLst>
  <p:sldIdLst>
    <p:sldId id="370" r:id="rId6"/>
    <p:sldId id="364" r:id="rId7"/>
    <p:sldId id="365" r:id="rId8"/>
    <p:sldId id="366" r:id="rId9"/>
    <p:sldId id="371" r:id="rId10"/>
    <p:sldId id="367" r:id="rId11"/>
    <p:sldId id="369" r:id="rId12"/>
    <p:sldId id="372" r:id="rId13"/>
    <p:sldId id="368" r:id="rId14"/>
    <p:sldId id="373" r:id="rId15"/>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Maranga" initials="AM" lastIdx="4" clrIdx="0">
    <p:extLst>
      <p:ext uri="{19B8F6BF-5375-455C-9EA6-DF929625EA0E}">
        <p15:presenceInfo xmlns:p15="http://schemas.microsoft.com/office/powerpoint/2012/main" userId="Andrew Maranga" providerId="None"/>
      </p:ext>
    </p:extLst>
  </p:cmAuthor>
  <p:cmAuthor id="2" name="Irina Yacobson" initials="IY" lastIdx="1" clrIdx="1">
    <p:extLst>
      <p:ext uri="{19B8F6BF-5375-455C-9EA6-DF929625EA0E}">
        <p15:presenceInfo xmlns:p15="http://schemas.microsoft.com/office/powerpoint/2012/main" userId="S::IYacobson@fhi360.org::23291031-6c17-4d60-a834-b425bfc74606" providerId="AD"/>
      </p:ext>
    </p:extLst>
  </p:cmAuthor>
  <p:cmAuthor id="3" name="Lirica Nishimoto" initials="LN" lastIdx="1" clrIdx="2">
    <p:extLst>
      <p:ext uri="{19B8F6BF-5375-455C-9EA6-DF929625EA0E}">
        <p15:presenceInfo xmlns:p15="http://schemas.microsoft.com/office/powerpoint/2012/main" userId="S::LNishimoto@fhi360.org::d8c8b4ab-0fd9-44be-a0ea-2749eabf89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439"/>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74713" autoAdjust="0"/>
  </p:normalViewPr>
  <p:slideViewPr>
    <p:cSldViewPr snapToGrid="0">
      <p:cViewPr varScale="1">
        <p:scale>
          <a:sx n="56" d="100"/>
          <a:sy n="56" d="100"/>
        </p:scale>
        <p:origin x="808"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78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05CB-E3B9-4318-8D4B-CBC8C2A8F78B}"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
        <p:nvSpPr>
          <p:cNvPr id="7" name="Slide Number Placeholder 6"/>
          <p:cNvSpPr>
            <a:spLocks noGrp="1"/>
          </p:cNvSpPr>
          <p:nvPr>
            <p:ph type="sldNum" sz="quarter" idx="5"/>
          </p:nvPr>
        </p:nvSpPr>
        <p:spPr>
          <a:xfrm>
            <a:off x="3583528" y="8517948"/>
            <a:ext cx="2971800" cy="458787"/>
          </a:xfrm>
          <a:prstGeom prst="rect">
            <a:avLst/>
          </a:prstGeom>
        </p:spPr>
        <p:txBody>
          <a:bodyPr vert="horz" lIns="91440" tIns="45720" rIns="91440" bIns="45720" rtlCol="0" anchor="b"/>
          <a:lstStyle>
            <a:lvl1pPr algn="r">
              <a:defRPr sz="1200"/>
            </a:lvl1pPr>
          </a:lstStyle>
          <a:p>
            <a:fld id="{F25B6DE2-4557-40CA-B635-AE75E36EB939}" type="slidenum">
              <a:rPr lang="en-US" smtClean="0"/>
              <a:t>‹#›</a:t>
            </a:fld>
            <a:endParaRPr lang="en-US"/>
          </a:p>
        </p:txBody>
      </p:sp>
    </p:spTree>
    <p:extLst>
      <p:ext uri="{BB962C8B-B14F-4D97-AF65-F5344CB8AC3E}">
        <p14:creationId xmlns:p14="http://schemas.microsoft.com/office/powerpoint/2010/main" val="355100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1</a:t>
            </a:fld>
            <a:endParaRPr lang="en-US"/>
          </a:p>
        </p:txBody>
      </p:sp>
      <p:sp>
        <p:nvSpPr>
          <p:cNvPr id="5" name="Footer Placeholder 5">
            <a:extLst>
              <a:ext uri="{FF2B5EF4-FFF2-40B4-BE49-F238E27FC236}">
                <a16:creationId xmlns:a16="http://schemas.microsoft.com/office/drawing/2014/main" id="{5B144EF6-4347-4B61-98E3-23194EFCB9F3}"/>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101731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10</a:t>
            </a:fld>
            <a:endParaRPr lang="en-US"/>
          </a:p>
        </p:txBody>
      </p:sp>
      <p:sp>
        <p:nvSpPr>
          <p:cNvPr id="5" name="Footer Placeholder 5">
            <a:extLst>
              <a:ext uri="{FF2B5EF4-FFF2-40B4-BE49-F238E27FC236}">
                <a16:creationId xmlns:a16="http://schemas.microsoft.com/office/drawing/2014/main" id="{7D255C1D-93A4-4ADD-9139-B95B3407C0EE}"/>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56011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2</a:t>
            </a:fld>
            <a:endParaRPr lang="en-US"/>
          </a:p>
        </p:txBody>
      </p:sp>
      <p:sp>
        <p:nvSpPr>
          <p:cNvPr id="5" name="Footer Placeholder 5">
            <a:extLst>
              <a:ext uri="{FF2B5EF4-FFF2-40B4-BE49-F238E27FC236}">
                <a16:creationId xmlns:a16="http://schemas.microsoft.com/office/drawing/2014/main" id="{B96832BD-5B28-4E00-B4CD-0DEAE7928A15}"/>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244140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3</a:t>
            </a:fld>
            <a:endParaRPr lang="en-US"/>
          </a:p>
        </p:txBody>
      </p:sp>
      <p:sp>
        <p:nvSpPr>
          <p:cNvPr id="5" name="Footer Placeholder 5">
            <a:extLst>
              <a:ext uri="{FF2B5EF4-FFF2-40B4-BE49-F238E27FC236}">
                <a16:creationId xmlns:a16="http://schemas.microsoft.com/office/drawing/2014/main" id="{CB1172EB-8C66-48DA-B2DC-D275773DD619}"/>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86030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4</a:t>
            </a:fld>
            <a:endParaRPr lang="en-US"/>
          </a:p>
        </p:txBody>
      </p:sp>
      <p:sp>
        <p:nvSpPr>
          <p:cNvPr id="5" name="Footer Placeholder 5">
            <a:extLst>
              <a:ext uri="{FF2B5EF4-FFF2-40B4-BE49-F238E27FC236}">
                <a16:creationId xmlns:a16="http://schemas.microsoft.com/office/drawing/2014/main" id="{97C077C5-555B-4BFA-8930-A363779B3F86}"/>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287729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5</a:t>
            </a:fld>
            <a:endParaRPr lang="en-US"/>
          </a:p>
        </p:txBody>
      </p:sp>
      <p:sp>
        <p:nvSpPr>
          <p:cNvPr id="5" name="Footer Placeholder 5">
            <a:extLst>
              <a:ext uri="{FF2B5EF4-FFF2-40B4-BE49-F238E27FC236}">
                <a16:creationId xmlns:a16="http://schemas.microsoft.com/office/drawing/2014/main" id="{49CABCF8-74F1-4342-8B81-661D15EF530E}"/>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109488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6</a:t>
            </a:fld>
            <a:endParaRPr lang="en-US"/>
          </a:p>
        </p:txBody>
      </p:sp>
      <p:sp>
        <p:nvSpPr>
          <p:cNvPr id="5" name="Footer Placeholder 5">
            <a:extLst>
              <a:ext uri="{FF2B5EF4-FFF2-40B4-BE49-F238E27FC236}">
                <a16:creationId xmlns:a16="http://schemas.microsoft.com/office/drawing/2014/main" id="{3DB8F708-F127-41AE-9E1C-83D5D858B5E2}"/>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93277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7</a:t>
            </a:fld>
            <a:endParaRPr lang="en-US"/>
          </a:p>
        </p:txBody>
      </p:sp>
      <p:sp>
        <p:nvSpPr>
          <p:cNvPr id="5" name="Footer Placeholder 5">
            <a:extLst>
              <a:ext uri="{FF2B5EF4-FFF2-40B4-BE49-F238E27FC236}">
                <a16:creationId xmlns:a16="http://schemas.microsoft.com/office/drawing/2014/main" id="{92761A62-F039-4EEF-A00B-42BDE5038F53}"/>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338782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8</a:t>
            </a:fld>
            <a:endParaRPr lang="en-US"/>
          </a:p>
        </p:txBody>
      </p:sp>
      <p:sp>
        <p:nvSpPr>
          <p:cNvPr id="5" name="Footer Placeholder 5">
            <a:extLst>
              <a:ext uri="{FF2B5EF4-FFF2-40B4-BE49-F238E27FC236}">
                <a16:creationId xmlns:a16="http://schemas.microsoft.com/office/drawing/2014/main" id="{8A2505A3-DE1F-4998-87E6-1A7E6C921462}"/>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306172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B6DE2-4557-40CA-B635-AE75E36EB939}" type="slidenum">
              <a:rPr lang="en-US" smtClean="0"/>
              <a:t>9</a:t>
            </a:fld>
            <a:endParaRPr lang="en-US"/>
          </a:p>
        </p:txBody>
      </p:sp>
      <p:sp>
        <p:nvSpPr>
          <p:cNvPr id="5" name="Footer Placeholder 5">
            <a:extLst>
              <a:ext uri="{FF2B5EF4-FFF2-40B4-BE49-F238E27FC236}">
                <a16:creationId xmlns:a16="http://schemas.microsoft.com/office/drawing/2014/main" id="{71A0EDFD-7318-462E-8BBC-0C2C000B4E51}"/>
              </a:ext>
            </a:extLst>
          </p:cNvPr>
          <p:cNvSpPr>
            <a:spLocks noGrp="1"/>
          </p:cNvSpPr>
          <p:nvPr>
            <p:ph type="ftr" sz="quarter" idx="4"/>
          </p:nvPr>
        </p:nvSpPr>
        <p:spPr>
          <a:xfrm>
            <a:off x="183994" y="8685212"/>
            <a:ext cx="5687122" cy="458787"/>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5</a:t>
            </a:r>
          </a:p>
          <a:p>
            <a:endParaRPr lang="en-US" dirty="0"/>
          </a:p>
        </p:txBody>
      </p:sp>
    </p:spTree>
    <p:extLst>
      <p:ext uri="{BB962C8B-B14F-4D97-AF65-F5344CB8AC3E}">
        <p14:creationId xmlns:p14="http://schemas.microsoft.com/office/powerpoint/2010/main" val="335419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8A6D-752D-41D8-85B8-3AC89EE3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PT"/>
          </a:p>
        </p:txBody>
      </p:sp>
      <p:sp>
        <p:nvSpPr>
          <p:cNvPr id="3" name="Subtitle 2">
            <a:extLst>
              <a:ext uri="{FF2B5EF4-FFF2-40B4-BE49-F238E27FC236}">
                <a16:creationId xmlns:a16="http://schemas.microsoft.com/office/drawing/2014/main" id="{E7DAB2A3-8570-485A-AB3F-60F81DB5B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PT"/>
          </a:p>
        </p:txBody>
      </p:sp>
      <p:sp>
        <p:nvSpPr>
          <p:cNvPr id="4" name="Date Placeholder 3">
            <a:extLst>
              <a:ext uri="{FF2B5EF4-FFF2-40B4-BE49-F238E27FC236}">
                <a16:creationId xmlns:a16="http://schemas.microsoft.com/office/drawing/2014/main" id="{0503EE6E-7EB9-40BD-8586-17DC7EF1DAA0}"/>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5" name="Footer Placeholder 4">
            <a:extLst>
              <a:ext uri="{FF2B5EF4-FFF2-40B4-BE49-F238E27FC236}">
                <a16:creationId xmlns:a16="http://schemas.microsoft.com/office/drawing/2014/main" id="{5D212A5A-044C-4FDB-9F50-D08382A9A4FD}"/>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FEDD99A6-83A0-4529-8BFE-F0740BF94B8C}"/>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251826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E1E7-F1E6-4618-AEF9-3E9376030A43}"/>
              </a:ext>
            </a:extLst>
          </p:cNvPr>
          <p:cNvSpPr>
            <a:spLocks noGrp="1"/>
          </p:cNvSpPr>
          <p:nvPr>
            <p:ph type="title"/>
          </p:nvPr>
        </p:nvSpPr>
        <p:spPr/>
        <p:txBody>
          <a:bodyPr/>
          <a:lstStyle/>
          <a:p>
            <a:r>
              <a:rPr lang="en-US"/>
              <a:t>Click to edit Master title style</a:t>
            </a:r>
            <a:endParaRPr lang="pt-PT"/>
          </a:p>
        </p:txBody>
      </p:sp>
      <p:sp>
        <p:nvSpPr>
          <p:cNvPr id="3" name="Vertical Text Placeholder 2">
            <a:extLst>
              <a:ext uri="{FF2B5EF4-FFF2-40B4-BE49-F238E27FC236}">
                <a16:creationId xmlns:a16="http://schemas.microsoft.com/office/drawing/2014/main" id="{AC7D3649-3A3A-4AAC-A08F-F920DAEDA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30CB9AEE-BA7D-4B96-AD8E-72946CF444F5}"/>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5" name="Footer Placeholder 4">
            <a:extLst>
              <a:ext uri="{FF2B5EF4-FFF2-40B4-BE49-F238E27FC236}">
                <a16:creationId xmlns:a16="http://schemas.microsoft.com/office/drawing/2014/main" id="{7797C9E5-7FA8-44A7-960E-0228CF80286A}"/>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748DF6C1-7032-4E88-9C6D-612D6AA0C34F}"/>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359438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F028E-F56E-4395-A325-8CFDF40115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PT"/>
          </a:p>
        </p:txBody>
      </p:sp>
      <p:sp>
        <p:nvSpPr>
          <p:cNvPr id="3" name="Vertical Text Placeholder 2">
            <a:extLst>
              <a:ext uri="{FF2B5EF4-FFF2-40B4-BE49-F238E27FC236}">
                <a16:creationId xmlns:a16="http://schemas.microsoft.com/office/drawing/2014/main" id="{00FD27BF-EB64-426F-8D81-3679401AE8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EF63D815-6774-4DE2-8AB6-97DD68B9D037}"/>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5" name="Footer Placeholder 4">
            <a:extLst>
              <a:ext uri="{FF2B5EF4-FFF2-40B4-BE49-F238E27FC236}">
                <a16:creationId xmlns:a16="http://schemas.microsoft.com/office/drawing/2014/main" id="{385A0E3C-E3B7-412B-8221-84C26B04A070}"/>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070B4A00-0CDD-4D6E-8FE7-9FAC57D4D529}"/>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310490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a:alphaModFix amt="40000"/>
          </a:blip>
          <a:srcRect l="-476" t="-4739" r="45636" b="42707"/>
          <a:stretch/>
        </p:blipFill>
        <p:spPr>
          <a:xfrm rot="16200000">
            <a:off x="8592039" y="20567"/>
            <a:ext cx="3608226" cy="3591697"/>
          </a:xfrm>
          <a:prstGeom prst="rect">
            <a:avLst/>
          </a:prstGeom>
        </p:spPr>
      </p:pic>
    </p:spTree>
    <p:extLst>
      <p:ext uri="{BB962C8B-B14F-4D97-AF65-F5344CB8AC3E}">
        <p14:creationId xmlns:p14="http://schemas.microsoft.com/office/powerpoint/2010/main" val="328180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a:alphaModFix/>
            <a:extLst>
              <a:ext uri="{28A0092B-C50C-407E-A947-70E740481C1C}">
                <a14:useLocalDpi xmlns:a14="http://schemas.microsoft.com/office/drawing/2010/main" val="0"/>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a:alphaModFix/>
            <a:extLst>
              <a:ext uri="{28A0092B-C50C-407E-A947-70E740481C1C}">
                <a14:useLocalDpi xmlns:a14="http://schemas.microsoft.com/office/drawing/2010/main" val="0"/>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75108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a:srcRect l="16978" t="15834" r="19350" b="17045"/>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600" b="0" i="0" spc="300">
                <a:solidFill>
                  <a:schemeClr val="bg1"/>
                </a:solidFill>
                <a:latin typeface="Arial" panose="020B0604020202020204" pitchFamily="34" charset="0"/>
                <a:cs typeface="Arial" panose="020B0604020202020204" pitchFamily="34" charset="0"/>
              </a:defRPr>
            </a:lvl1pPr>
          </a:lstStyle>
          <a:p>
            <a:r>
              <a:rPr lang="en-US" dirty="0"/>
              <a:t>SECTIONS TITLE HERE, ARIAL REGULAR, 36PT, ALL CAPS, EXPANDED</a:t>
            </a:r>
          </a:p>
        </p:txBody>
      </p:sp>
    </p:spTree>
    <p:extLst>
      <p:ext uri="{BB962C8B-B14F-4D97-AF65-F5344CB8AC3E}">
        <p14:creationId xmlns:p14="http://schemas.microsoft.com/office/powerpoint/2010/main" val="110838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a:alphaModFix amt="40000"/>
          </a:blip>
          <a:srcRect l="-476" t="-4739" r="45636" b="42707"/>
          <a:stretch/>
        </p:blipFill>
        <p:spPr>
          <a:xfrm rot="16200000">
            <a:off x="8592039" y="20567"/>
            <a:ext cx="3608226" cy="3591697"/>
          </a:xfrm>
          <a:prstGeom prst="rect">
            <a:avLst/>
          </a:prstGeom>
        </p:spPr>
      </p:pic>
    </p:spTree>
    <p:extLst>
      <p:ext uri="{BB962C8B-B14F-4D97-AF65-F5344CB8AC3E}">
        <p14:creationId xmlns:p14="http://schemas.microsoft.com/office/powerpoint/2010/main" val="2914028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771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a:alphaModFix amt="14000"/>
          </a:blip>
          <a:srcRect r="50248" b="50000"/>
          <a:stretch/>
        </p:blipFill>
        <p:spPr>
          <a:xfrm rot="10800000">
            <a:off x="0" y="-20736"/>
            <a:ext cx="3273461" cy="2895009"/>
          </a:xfrm>
          <a:prstGeom prst="rect">
            <a:avLst/>
          </a:prstGeom>
        </p:spPr>
      </p:pic>
    </p:spTree>
    <p:extLst>
      <p:ext uri="{BB962C8B-B14F-4D97-AF65-F5344CB8AC3E}">
        <p14:creationId xmlns:p14="http://schemas.microsoft.com/office/powerpoint/2010/main" val="319779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96601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258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2685-D103-4477-9441-310D462F707E}"/>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id="{37039292-6509-4BBE-94C9-D59D0BE09C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3B6AAD3D-42A1-4347-AE0B-4273CF560DED}"/>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5" name="Footer Placeholder 4">
            <a:extLst>
              <a:ext uri="{FF2B5EF4-FFF2-40B4-BE49-F238E27FC236}">
                <a16:creationId xmlns:a16="http://schemas.microsoft.com/office/drawing/2014/main" id="{F058417B-9EB2-412D-99A6-D71ED320BED2}"/>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0503DE78-7176-45B7-BE8A-7F1F9E897C4F}"/>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2451747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39740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83497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135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154C-856D-489B-8B7C-9C64B20CE0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PT"/>
          </a:p>
        </p:txBody>
      </p:sp>
      <p:sp>
        <p:nvSpPr>
          <p:cNvPr id="3" name="Text Placeholder 2">
            <a:extLst>
              <a:ext uri="{FF2B5EF4-FFF2-40B4-BE49-F238E27FC236}">
                <a16:creationId xmlns:a16="http://schemas.microsoft.com/office/drawing/2014/main" id="{5FC3CCA1-60C3-4C32-A63A-4A169669C9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39B8DA-6EAC-49A5-BB06-08BFF2A51150}"/>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5" name="Footer Placeholder 4">
            <a:extLst>
              <a:ext uri="{FF2B5EF4-FFF2-40B4-BE49-F238E27FC236}">
                <a16:creationId xmlns:a16="http://schemas.microsoft.com/office/drawing/2014/main" id="{00C7B71C-3EA0-4B6B-8BC8-B6AEB073C828}"/>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0620BFCB-1563-46CF-A806-5C8B00536C7F}"/>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193048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1644-79AC-45BF-9977-B5AEDDBC22C3}"/>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id="{631E9CAE-05AC-4A2D-85CE-171EFE0D1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a:extLst>
              <a:ext uri="{FF2B5EF4-FFF2-40B4-BE49-F238E27FC236}">
                <a16:creationId xmlns:a16="http://schemas.microsoft.com/office/drawing/2014/main" id="{D8012A34-5489-4EF3-A460-9D34CCCA5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a:extLst>
              <a:ext uri="{FF2B5EF4-FFF2-40B4-BE49-F238E27FC236}">
                <a16:creationId xmlns:a16="http://schemas.microsoft.com/office/drawing/2014/main" id="{46E282BC-4999-4267-B9A3-7D9DD40CD7F0}"/>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6" name="Footer Placeholder 5">
            <a:extLst>
              <a:ext uri="{FF2B5EF4-FFF2-40B4-BE49-F238E27FC236}">
                <a16:creationId xmlns:a16="http://schemas.microsoft.com/office/drawing/2014/main" id="{08DE1D67-9B70-46DF-AFA2-81825F4C6454}"/>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11C8391F-A541-48C8-842D-2BF849C8A6FB}"/>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97561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14D6-4157-4017-9B66-518DC18B5D21}"/>
              </a:ext>
            </a:extLst>
          </p:cNvPr>
          <p:cNvSpPr>
            <a:spLocks noGrp="1"/>
          </p:cNvSpPr>
          <p:nvPr>
            <p:ph type="title"/>
          </p:nvPr>
        </p:nvSpPr>
        <p:spPr>
          <a:xfrm>
            <a:off x="839788" y="365125"/>
            <a:ext cx="10515600" cy="1325563"/>
          </a:xfrm>
        </p:spPr>
        <p:txBody>
          <a:bodyPr/>
          <a:lstStyle/>
          <a:p>
            <a:r>
              <a:rPr lang="en-US"/>
              <a:t>Click to edit Master title style</a:t>
            </a:r>
            <a:endParaRPr lang="pt-PT"/>
          </a:p>
        </p:txBody>
      </p:sp>
      <p:sp>
        <p:nvSpPr>
          <p:cNvPr id="3" name="Text Placeholder 2">
            <a:extLst>
              <a:ext uri="{FF2B5EF4-FFF2-40B4-BE49-F238E27FC236}">
                <a16:creationId xmlns:a16="http://schemas.microsoft.com/office/drawing/2014/main" id="{53A9FBCD-77ED-4BC4-9993-B12EF97372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2A8C2-6145-456F-A416-A9D036D2A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a:extLst>
              <a:ext uri="{FF2B5EF4-FFF2-40B4-BE49-F238E27FC236}">
                <a16:creationId xmlns:a16="http://schemas.microsoft.com/office/drawing/2014/main" id="{2606FC99-B767-496D-9934-947AB9347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92D73-6D7A-4FD6-BE35-CA7F84EF55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a:extLst>
              <a:ext uri="{FF2B5EF4-FFF2-40B4-BE49-F238E27FC236}">
                <a16:creationId xmlns:a16="http://schemas.microsoft.com/office/drawing/2014/main" id="{F9533F57-6B1D-4631-8FC4-BF95D018E4B5}"/>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8" name="Footer Placeholder 7">
            <a:extLst>
              <a:ext uri="{FF2B5EF4-FFF2-40B4-BE49-F238E27FC236}">
                <a16:creationId xmlns:a16="http://schemas.microsoft.com/office/drawing/2014/main" id="{6E087485-E837-438C-B6D1-9AA3DAE5C9DF}"/>
              </a:ext>
            </a:extLst>
          </p:cNvPr>
          <p:cNvSpPr>
            <a:spLocks noGrp="1"/>
          </p:cNvSpPr>
          <p:nvPr>
            <p:ph type="ftr" sz="quarter" idx="11"/>
          </p:nvPr>
        </p:nvSpPr>
        <p:spPr/>
        <p:txBody>
          <a:bodyPr/>
          <a:lstStyle/>
          <a:p>
            <a:endParaRPr lang="pt-PT"/>
          </a:p>
        </p:txBody>
      </p:sp>
      <p:sp>
        <p:nvSpPr>
          <p:cNvPr id="9" name="Slide Number Placeholder 8">
            <a:extLst>
              <a:ext uri="{FF2B5EF4-FFF2-40B4-BE49-F238E27FC236}">
                <a16:creationId xmlns:a16="http://schemas.microsoft.com/office/drawing/2014/main" id="{94DEB4B5-8F41-4EA0-A48A-D76C3844DDA1}"/>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32061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B4E5-510B-40C8-A08D-DE97B1BDFADC}"/>
              </a:ext>
            </a:extLst>
          </p:cNvPr>
          <p:cNvSpPr>
            <a:spLocks noGrp="1"/>
          </p:cNvSpPr>
          <p:nvPr>
            <p:ph type="title"/>
          </p:nvPr>
        </p:nvSpPr>
        <p:spPr/>
        <p:txBody>
          <a:bodyPr/>
          <a:lstStyle/>
          <a:p>
            <a:r>
              <a:rPr lang="en-US"/>
              <a:t>Click to edit Master title style</a:t>
            </a:r>
            <a:endParaRPr lang="pt-PT"/>
          </a:p>
        </p:txBody>
      </p:sp>
      <p:sp>
        <p:nvSpPr>
          <p:cNvPr id="3" name="Date Placeholder 2">
            <a:extLst>
              <a:ext uri="{FF2B5EF4-FFF2-40B4-BE49-F238E27FC236}">
                <a16:creationId xmlns:a16="http://schemas.microsoft.com/office/drawing/2014/main" id="{678C55F6-6ECD-47DC-82F4-F16BDD8CF575}"/>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4" name="Footer Placeholder 3">
            <a:extLst>
              <a:ext uri="{FF2B5EF4-FFF2-40B4-BE49-F238E27FC236}">
                <a16:creationId xmlns:a16="http://schemas.microsoft.com/office/drawing/2014/main" id="{C4580C5F-5168-4A0A-ACA7-6440DB82E619}"/>
              </a:ext>
            </a:extLst>
          </p:cNvPr>
          <p:cNvSpPr>
            <a:spLocks noGrp="1"/>
          </p:cNvSpPr>
          <p:nvPr>
            <p:ph type="ftr" sz="quarter" idx="11"/>
          </p:nvPr>
        </p:nvSpPr>
        <p:spPr/>
        <p:txBody>
          <a:bodyPr/>
          <a:lstStyle/>
          <a:p>
            <a:endParaRPr lang="pt-PT"/>
          </a:p>
        </p:txBody>
      </p:sp>
      <p:sp>
        <p:nvSpPr>
          <p:cNvPr id="5" name="Slide Number Placeholder 4">
            <a:extLst>
              <a:ext uri="{FF2B5EF4-FFF2-40B4-BE49-F238E27FC236}">
                <a16:creationId xmlns:a16="http://schemas.microsoft.com/office/drawing/2014/main" id="{AE7E8258-EF70-4250-8F9D-68A1C73C2F53}"/>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219098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33C7D3-0EBD-42DD-AAD9-B2A20D9E0324}"/>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3" name="Footer Placeholder 2">
            <a:extLst>
              <a:ext uri="{FF2B5EF4-FFF2-40B4-BE49-F238E27FC236}">
                <a16:creationId xmlns:a16="http://schemas.microsoft.com/office/drawing/2014/main" id="{88AE0E7C-7101-4859-BCE9-A6C8E51F04CF}"/>
              </a:ext>
            </a:extLst>
          </p:cNvPr>
          <p:cNvSpPr>
            <a:spLocks noGrp="1"/>
          </p:cNvSpPr>
          <p:nvPr>
            <p:ph type="ftr" sz="quarter" idx="11"/>
          </p:nvPr>
        </p:nvSpPr>
        <p:spPr/>
        <p:txBody>
          <a:bodyPr/>
          <a:lstStyle/>
          <a:p>
            <a:endParaRPr lang="pt-PT"/>
          </a:p>
        </p:txBody>
      </p:sp>
      <p:sp>
        <p:nvSpPr>
          <p:cNvPr id="4" name="Slide Number Placeholder 3">
            <a:extLst>
              <a:ext uri="{FF2B5EF4-FFF2-40B4-BE49-F238E27FC236}">
                <a16:creationId xmlns:a16="http://schemas.microsoft.com/office/drawing/2014/main" id="{2539E5DA-A582-4594-87B0-1628E486F436}"/>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317180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C4D5-FB79-459E-9680-844241044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Content Placeholder 2">
            <a:extLst>
              <a:ext uri="{FF2B5EF4-FFF2-40B4-BE49-F238E27FC236}">
                <a16:creationId xmlns:a16="http://schemas.microsoft.com/office/drawing/2014/main" id="{C4D6BD81-457C-408C-92C1-74C63B0F8A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a:extLst>
              <a:ext uri="{FF2B5EF4-FFF2-40B4-BE49-F238E27FC236}">
                <a16:creationId xmlns:a16="http://schemas.microsoft.com/office/drawing/2014/main" id="{13722B37-BB62-4329-948E-DFB0597DA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CE653-66AD-46CC-BF2E-48BA1F666DF9}"/>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6" name="Footer Placeholder 5">
            <a:extLst>
              <a:ext uri="{FF2B5EF4-FFF2-40B4-BE49-F238E27FC236}">
                <a16:creationId xmlns:a16="http://schemas.microsoft.com/office/drawing/2014/main" id="{7F747ECC-1C6A-49C1-BE25-8D75CCBEFEC9}"/>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9AC5CD49-E97C-4BB4-BB11-43D892539E73}"/>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332005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05EB-8AF2-4F55-A60A-E6456D851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Picture Placeholder 2">
            <a:extLst>
              <a:ext uri="{FF2B5EF4-FFF2-40B4-BE49-F238E27FC236}">
                <a16:creationId xmlns:a16="http://schemas.microsoft.com/office/drawing/2014/main" id="{D55D8876-77F7-4AFD-A7AE-0A7BE30BA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a:extLst>
              <a:ext uri="{FF2B5EF4-FFF2-40B4-BE49-F238E27FC236}">
                <a16:creationId xmlns:a16="http://schemas.microsoft.com/office/drawing/2014/main" id="{FD931E2C-DBE8-4F2B-AC4F-D378EB56B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1341C-989E-4ADF-80C0-F88843F27385}"/>
              </a:ext>
            </a:extLst>
          </p:cNvPr>
          <p:cNvSpPr>
            <a:spLocks noGrp="1"/>
          </p:cNvSpPr>
          <p:nvPr>
            <p:ph type="dt" sz="half" idx="10"/>
          </p:nvPr>
        </p:nvSpPr>
        <p:spPr/>
        <p:txBody>
          <a:bodyPr/>
          <a:lstStyle/>
          <a:p>
            <a:fld id="{FF4CFF7A-6C14-451C-99C6-38158186975D}" type="datetimeFigureOut">
              <a:rPr lang="pt-PT" smtClean="0"/>
              <a:t>16/09/2021</a:t>
            </a:fld>
            <a:endParaRPr lang="pt-PT"/>
          </a:p>
        </p:txBody>
      </p:sp>
      <p:sp>
        <p:nvSpPr>
          <p:cNvPr id="6" name="Footer Placeholder 5">
            <a:extLst>
              <a:ext uri="{FF2B5EF4-FFF2-40B4-BE49-F238E27FC236}">
                <a16:creationId xmlns:a16="http://schemas.microsoft.com/office/drawing/2014/main" id="{EDEEA1E3-6FC7-4ADB-A14F-DC84E1497291}"/>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F9FD296D-7FDD-4F1C-87AE-18640B3CDE54}"/>
              </a:ext>
            </a:extLst>
          </p:cNvPr>
          <p:cNvSpPr>
            <a:spLocks noGrp="1"/>
          </p:cNvSpPr>
          <p:nvPr>
            <p:ph type="sldNum" sz="quarter" idx="12"/>
          </p:nvPr>
        </p:nvSpPr>
        <p:spPr/>
        <p:txBody>
          <a:bodyPr/>
          <a:lstStyle/>
          <a:p>
            <a:fld id="{0BD79D92-6297-4A2E-AE23-EB8FAB6D0CA0}" type="slidenum">
              <a:rPr lang="pt-PT" smtClean="0"/>
              <a:t>‹#›</a:t>
            </a:fld>
            <a:endParaRPr lang="pt-PT"/>
          </a:p>
        </p:txBody>
      </p:sp>
    </p:spTree>
    <p:extLst>
      <p:ext uri="{BB962C8B-B14F-4D97-AF65-F5344CB8AC3E}">
        <p14:creationId xmlns:p14="http://schemas.microsoft.com/office/powerpoint/2010/main" val="405860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CFAA0-8B6C-4D43-AA8E-65CA5C384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PT"/>
          </a:p>
        </p:txBody>
      </p:sp>
      <p:sp>
        <p:nvSpPr>
          <p:cNvPr id="3" name="Text Placeholder 2">
            <a:extLst>
              <a:ext uri="{FF2B5EF4-FFF2-40B4-BE49-F238E27FC236}">
                <a16:creationId xmlns:a16="http://schemas.microsoft.com/office/drawing/2014/main" id="{82923770-9B17-4835-974E-8D25AA9F6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6BB91A22-CDED-4F44-9BF2-E319E79D8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CFF7A-6C14-451C-99C6-38158186975D}" type="datetimeFigureOut">
              <a:rPr lang="pt-PT" smtClean="0"/>
              <a:t>16/09/2021</a:t>
            </a:fld>
            <a:endParaRPr lang="pt-PT"/>
          </a:p>
        </p:txBody>
      </p:sp>
      <p:sp>
        <p:nvSpPr>
          <p:cNvPr id="5" name="Footer Placeholder 4">
            <a:extLst>
              <a:ext uri="{FF2B5EF4-FFF2-40B4-BE49-F238E27FC236}">
                <a16:creationId xmlns:a16="http://schemas.microsoft.com/office/drawing/2014/main" id="{45877E00-1D97-44CF-9C54-B086BF2E9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a:extLst>
              <a:ext uri="{FF2B5EF4-FFF2-40B4-BE49-F238E27FC236}">
                <a16:creationId xmlns:a16="http://schemas.microsoft.com/office/drawing/2014/main" id="{97E5301E-664E-4A3B-BB7F-1854CBB96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79D92-6297-4A2E-AE23-EB8FAB6D0CA0}" type="slidenum">
              <a:rPr lang="pt-PT" smtClean="0"/>
              <a:t>‹#›</a:t>
            </a:fld>
            <a:endParaRPr lang="pt-PT"/>
          </a:p>
        </p:txBody>
      </p:sp>
    </p:spTree>
    <p:extLst>
      <p:ext uri="{BB962C8B-B14F-4D97-AF65-F5344CB8AC3E}">
        <p14:creationId xmlns:p14="http://schemas.microsoft.com/office/powerpoint/2010/main" val="105581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9/16/2021</a:t>
            </a:fld>
            <a:endParaRPr lang="en-US" dirty="0"/>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2496416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758950" y="941695"/>
            <a:ext cx="8040143" cy="2370613"/>
          </a:xfrm>
        </p:spPr>
        <p:txBody>
          <a:bodyPr>
            <a:normAutofit/>
          </a:bodyPr>
          <a:lstStyle/>
          <a:p>
            <a:r>
              <a:rPr lang="en-US" sz="2800" dirty="0"/>
              <a:t>Session 5</a:t>
            </a:r>
            <a:br>
              <a:rPr lang="en-US" sz="2800" dirty="0"/>
            </a:br>
            <a:br>
              <a:rPr lang="en-US" sz="2800" dirty="0"/>
            </a:br>
            <a:r>
              <a:rPr lang="en-US" sz="2800" dirty="0"/>
              <a:t>Decentralized Drug Distribution of Antiretroviral Therapy in the Private Sector: </a:t>
            </a:r>
            <a:r>
              <a:rPr lang="en-GB" sz="2800" dirty="0"/>
              <a:t>Patient Referrals and Coordination of Care</a:t>
            </a:r>
            <a:endParaRPr lang="en-US" sz="2800" dirty="0"/>
          </a:p>
        </p:txBody>
      </p:sp>
      <p:sp>
        <p:nvSpPr>
          <p:cNvPr id="4" name="Text Placeholder 3">
            <a:extLst>
              <a:ext uri="{FF2B5EF4-FFF2-40B4-BE49-F238E27FC236}">
                <a16:creationId xmlns:a16="http://schemas.microsoft.com/office/drawing/2014/main" id="{9C8EAA89-02C0-4954-9C52-5D0BCCDCB1B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A86D7B2-8F3E-44F9-905E-28AF8B77212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581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36FF-E0FC-473E-9CE2-A2FEC737EF4C}"/>
              </a:ext>
            </a:extLst>
          </p:cNvPr>
          <p:cNvSpPr>
            <a:spLocks noGrp="1"/>
          </p:cNvSpPr>
          <p:nvPr>
            <p:ph type="title"/>
          </p:nvPr>
        </p:nvSpPr>
        <p:spPr>
          <a:xfrm>
            <a:off x="1676400" y="588494"/>
            <a:ext cx="10515600" cy="800039"/>
          </a:xfrm>
        </p:spPr>
        <p:txBody>
          <a:bodyPr>
            <a:normAutofit/>
          </a:bodyPr>
          <a:lstStyle/>
          <a:p>
            <a:r>
              <a:rPr lang="en-US" sz="3200" dirty="0">
                <a:solidFill>
                  <a:srgbClr val="E73439"/>
                </a:solidFill>
              </a:rPr>
              <a:t>Activity: </a:t>
            </a:r>
            <a:r>
              <a:rPr lang="en-US" sz="3200" dirty="0"/>
              <a:t>Country-specific referral process</a:t>
            </a:r>
            <a:endParaRPr lang="en-US" dirty="0"/>
          </a:p>
        </p:txBody>
      </p:sp>
      <p:sp>
        <p:nvSpPr>
          <p:cNvPr id="3" name="Content Placeholder 2">
            <a:extLst>
              <a:ext uri="{FF2B5EF4-FFF2-40B4-BE49-F238E27FC236}">
                <a16:creationId xmlns:a16="http://schemas.microsoft.com/office/drawing/2014/main" id="{23E26866-BA05-4B64-8D4A-A6C1387AF3D2}"/>
              </a:ext>
            </a:extLst>
          </p:cNvPr>
          <p:cNvSpPr>
            <a:spLocks noGrp="1"/>
          </p:cNvSpPr>
          <p:nvPr>
            <p:ph idx="1"/>
          </p:nvPr>
        </p:nvSpPr>
        <p:spPr>
          <a:xfrm>
            <a:off x="1676400" y="1636730"/>
            <a:ext cx="8363339" cy="4932746"/>
          </a:xfrm>
        </p:spPr>
        <p:txBody>
          <a:bodyPr/>
          <a:lstStyle/>
          <a:p>
            <a:r>
              <a:rPr lang="en-US" dirty="0">
                <a:solidFill>
                  <a:srgbClr val="E73439"/>
                </a:solidFill>
              </a:rPr>
              <a:t>Practice filling out the forms required for making the referral. Include the DDD App Referral process if DDD App is used by country program.</a:t>
            </a:r>
          </a:p>
        </p:txBody>
      </p:sp>
      <p:pic>
        <p:nvPicPr>
          <p:cNvPr id="4" name="Picture 3" descr="A close up of a logo&#10;&#10;Description automatically generated">
            <a:extLst>
              <a:ext uri="{FF2B5EF4-FFF2-40B4-BE49-F238E27FC236}">
                <a16:creationId xmlns:a16="http://schemas.microsoft.com/office/drawing/2014/main" id="{B28CB95A-DF4F-4505-8224-4887841560B8}"/>
              </a:ext>
            </a:extLst>
          </p:cNvPr>
          <p:cNvPicPr>
            <a:picLocks noChangeAspect="1"/>
          </p:cNvPicPr>
          <p:nvPr/>
        </p:nvPicPr>
        <p:blipFill>
          <a:blip r:embed="rId3"/>
          <a:stretch>
            <a:fillRect/>
          </a:stretch>
        </p:blipFill>
        <p:spPr>
          <a:xfrm>
            <a:off x="327903" y="676086"/>
            <a:ext cx="1117331" cy="1603345"/>
          </a:xfrm>
          <a:prstGeom prst="rect">
            <a:avLst/>
          </a:prstGeom>
        </p:spPr>
      </p:pic>
    </p:spTree>
    <p:extLst>
      <p:ext uri="{BB962C8B-B14F-4D97-AF65-F5344CB8AC3E}">
        <p14:creationId xmlns:p14="http://schemas.microsoft.com/office/powerpoint/2010/main" val="273733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D0C1-E093-4946-B562-02D3FC6A749A}"/>
              </a:ext>
            </a:extLst>
          </p:cNvPr>
          <p:cNvSpPr>
            <a:spLocks noGrp="1"/>
          </p:cNvSpPr>
          <p:nvPr>
            <p:ph type="title"/>
          </p:nvPr>
        </p:nvSpPr>
        <p:spPr>
          <a:xfrm>
            <a:off x="838200" y="588494"/>
            <a:ext cx="8543925" cy="800039"/>
          </a:xfrm>
        </p:spPr>
        <p:txBody>
          <a:bodyPr/>
          <a:lstStyle/>
          <a:p>
            <a:r>
              <a:rPr lang="en-US" dirty="0"/>
              <a:t>Learning objectives</a:t>
            </a:r>
          </a:p>
        </p:txBody>
      </p:sp>
      <p:sp>
        <p:nvSpPr>
          <p:cNvPr id="3" name="Content Placeholder 2">
            <a:extLst>
              <a:ext uri="{FF2B5EF4-FFF2-40B4-BE49-F238E27FC236}">
                <a16:creationId xmlns:a16="http://schemas.microsoft.com/office/drawing/2014/main" id="{B02DC748-7E66-4BC7-A6FF-628772CF2436}"/>
              </a:ext>
            </a:extLst>
          </p:cNvPr>
          <p:cNvSpPr>
            <a:spLocks noGrp="1"/>
          </p:cNvSpPr>
          <p:nvPr>
            <p:ph idx="1"/>
          </p:nvPr>
        </p:nvSpPr>
        <p:spPr>
          <a:xfrm>
            <a:off x="838200" y="1636713"/>
            <a:ext cx="8646994" cy="4932362"/>
          </a:xfrm>
        </p:spPr>
        <p:txBody>
          <a:bodyPr/>
          <a:lstStyle/>
          <a:p>
            <a:pPr marL="0" indent="0">
              <a:buNone/>
            </a:pPr>
            <a:r>
              <a:rPr lang="en-US" dirty="0"/>
              <a:t>By the end of this session, participants will be able to:</a:t>
            </a:r>
          </a:p>
          <a:p>
            <a:r>
              <a:rPr lang="en-US" dirty="0"/>
              <a:t>Define patient referral</a:t>
            </a:r>
          </a:p>
          <a:p>
            <a:r>
              <a:rPr lang="en-US" dirty="0"/>
              <a:t>List the indications for referral from the facility to the DDD outlet and from the DDD outlet back to </a:t>
            </a:r>
            <a:br>
              <a:rPr lang="en-US" dirty="0"/>
            </a:br>
            <a:r>
              <a:rPr lang="en-US" dirty="0"/>
              <a:t>the facility</a:t>
            </a:r>
          </a:p>
          <a:p>
            <a:r>
              <a:rPr lang="en-US" dirty="0"/>
              <a:t>List symptoms that warrant referral from the DDD outlet back to the facility</a:t>
            </a:r>
          </a:p>
          <a:p>
            <a:r>
              <a:rPr lang="en-US" dirty="0"/>
              <a:t>Explain referral process and required documentation within your program</a:t>
            </a:r>
          </a:p>
          <a:p>
            <a:endParaRPr lang="en-US" dirty="0"/>
          </a:p>
          <a:p>
            <a:endParaRPr lang="en-US" dirty="0"/>
          </a:p>
          <a:p>
            <a:endParaRPr lang="en-US" dirty="0"/>
          </a:p>
        </p:txBody>
      </p:sp>
    </p:spTree>
    <p:extLst>
      <p:ext uri="{BB962C8B-B14F-4D97-AF65-F5344CB8AC3E}">
        <p14:creationId xmlns:p14="http://schemas.microsoft.com/office/powerpoint/2010/main" val="256264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0A7F-4D3E-4C3A-82FD-51D5EE6B4907}"/>
              </a:ext>
            </a:extLst>
          </p:cNvPr>
          <p:cNvSpPr>
            <a:spLocks noGrp="1"/>
          </p:cNvSpPr>
          <p:nvPr>
            <p:ph type="title"/>
          </p:nvPr>
        </p:nvSpPr>
        <p:spPr>
          <a:xfrm>
            <a:off x="838200" y="588494"/>
            <a:ext cx="8543925" cy="800039"/>
          </a:xfrm>
        </p:spPr>
        <p:txBody>
          <a:bodyPr>
            <a:normAutofit/>
          </a:bodyPr>
          <a:lstStyle/>
          <a:p>
            <a:r>
              <a:rPr lang="en-US" dirty="0"/>
              <a:t>What is patient referral?</a:t>
            </a:r>
          </a:p>
        </p:txBody>
      </p:sp>
      <p:sp>
        <p:nvSpPr>
          <p:cNvPr id="3" name="Content Placeholder 2">
            <a:extLst>
              <a:ext uri="{FF2B5EF4-FFF2-40B4-BE49-F238E27FC236}">
                <a16:creationId xmlns:a16="http://schemas.microsoft.com/office/drawing/2014/main" id="{E49E56D0-692B-4826-AE2F-0A224D2820FA}"/>
              </a:ext>
            </a:extLst>
          </p:cNvPr>
          <p:cNvSpPr>
            <a:spLocks noGrp="1"/>
          </p:cNvSpPr>
          <p:nvPr>
            <p:ph idx="1"/>
          </p:nvPr>
        </p:nvSpPr>
        <p:spPr>
          <a:xfrm>
            <a:off x="838200" y="1636713"/>
            <a:ext cx="9294845" cy="4932362"/>
          </a:xfrm>
        </p:spPr>
        <p:txBody>
          <a:bodyPr/>
          <a:lstStyle/>
          <a:p>
            <a:r>
              <a:rPr lang="en-US" dirty="0"/>
              <a:t>Patient referral is the transfer of some or all responsibility for client care, temporarily or permanently, for a particular purpose, including consultation, investigation, care, refills, or treatment</a:t>
            </a:r>
          </a:p>
          <a:p>
            <a:r>
              <a:rPr lang="en-US" dirty="0"/>
              <a:t>Involves cooperation, coordination, and transfer of information between service delivery points</a:t>
            </a:r>
          </a:p>
          <a:p>
            <a:r>
              <a:rPr lang="en-US" dirty="0"/>
              <a:t>Within DDD:</a:t>
            </a:r>
          </a:p>
          <a:p>
            <a:pPr lvl="1"/>
            <a:r>
              <a:rPr lang="en-US" dirty="0"/>
              <a:t>Health facilities refer clinically stable clients to the selected DDD outlet to receive their scheduled ARV refills</a:t>
            </a:r>
          </a:p>
          <a:p>
            <a:pPr lvl="1"/>
            <a:r>
              <a:rPr lang="en-US" dirty="0"/>
              <a:t>DDD outlets may refer client back to the health facility when necessary/appropriate </a:t>
            </a:r>
          </a:p>
          <a:p>
            <a:endParaRPr lang="en-US" dirty="0"/>
          </a:p>
        </p:txBody>
      </p:sp>
    </p:spTree>
    <p:extLst>
      <p:ext uri="{BB962C8B-B14F-4D97-AF65-F5344CB8AC3E}">
        <p14:creationId xmlns:p14="http://schemas.microsoft.com/office/powerpoint/2010/main" val="169738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B8E6-F4F9-45F9-9ED2-CEA8858C4D9C}"/>
              </a:ext>
            </a:extLst>
          </p:cNvPr>
          <p:cNvSpPr>
            <a:spLocks noGrp="1"/>
          </p:cNvSpPr>
          <p:nvPr>
            <p:ph type="title"/>
          </p:nvPr>
        </p:nvSpPr>
        <p:spPr/>
        <p:txBody>
          <a:bodyPr>
            <a:normAutofit/>
          </a:bodyPr>
          <a:lstStyle/>
          <a:p>
            <a:r>
              <a:rPr lang="en-US" sz="3000" dirty="0"/>
              <a:t>Referral from facility to DDD outlet</a:t>
            </a:r>
          </a:p>
        </p:txBody>
      </p:sp>
      <p:sp>
        <p:nvSpPr>
          <p:cNvPr id="3" name="Content Placeholder 2">
            <a:extLst>
              <a:ext uri="{FF2B5EF4-FFF2-40B4-BE49-F238E27FC236}">
                <a16:creationId xmlns:a16="http://schemas.microsoft.com/office/drawing/2014/main" id="{09DAE40A-8AD5-4E08-BAEC-AC7EE1340486}"/>
              </a:ext>
            </a:extLst>
          </p:cNvPr>
          <p:cNvSpPr>
            <a:spLocks noGrp="1"/>
          </p:cNvSpPr>
          <p:nvPr>
            <p:ph idx="1"/>
          </p:nvPr>
        </p:nvSpPr>
        <p:spPr>
          <a:xfrm>
            <a:off x="838200" y="1636730"/>
            <a:ext cx="5985681" cy="4932746"/>
          </a:xfrm>
        </p:spPr>
        <p:txBody>
          <a:bodyPr/>
          <a:lstStyle/>
          <a:p>
            <a:pPr marL="0" indent="0">
              <a:spcBef>
                <a:spcPts val="1200"/>
              </a:spcBef>
              <a:buNone/>
            </a:pPr>
            <a:r>
              <a:rPr lang="en-US" dirty="0"/>
              <a:t>A public facility may refer client to DDD outlet for ARV refills if client:</a:t>
            </a:r>
          </a:p>
          <a:p>
            <a:pPr>
              <a:spcBef>
                <a:spcPts val="1200"/>
              </a:spcBef>
            </a:pPr>
            <a:r>
              <a:rPr lang="en-US" sz="2600" dirty="0"/>
              <a:t>Meets “clinically stable” criteria </a:t>
            </a:r>
          </a:p>
          <a:p>
            <a:pPr marL="0" indent="0">
              <a:spcBef>
                <a:spcPts val="1200"/>
              </a:spcBef>
              <a:buNone/>
            </a:pPr>
            <a:r>
              <a:rPr lang="en-US" sz="2600" dirty="0"/>
              <a:t>AND</a:t>
            </a:r>
          </a:p>
          <a:p>
            <a:pPr>
              <a:spcBef>
                <a:spcPts val="1200"/>
              </a:spcBef>
            </a:pPr>
            <a:r>
              <a:rPr lang="en-US" sz="2600" dirty="0"/>
              <a:t>Is willing to enroll in DDD for ART and chooses a specific DDD outlet for devolvement </a:t>
            </a:r>
          </a:p>
          <a:p>
            <a:pPr marL="0" indent="0">
              <a:spcBef>
                <a:spcPts val="1200"/>
              </a:spcBef>
              <a:buNone/>
            </a:pPr>
            <a:r>
              <a:rPr lang="en-US" sz="2600" dirty="0"/>
              <a:t>AND</a:t>
            </a:r>
          </a:p>
          <a:p>
            <a:pPr>
              <a:spcBef>
                <a:spcPts val="1200"/>
              </a:spcBef>
            </a:pPr>
            <a:r>
              <a:rPr lang="en-US" sz="2600" dirty="0"/>
              <a:t>Provides written informed consent</a:t>
            </a:r>
          </a:p>
          <a:p>
            <a:pPr lvl="1">
              <a:spcBef>
                <a:spcPts val="1200"/>
              </a:spcBef>
            </a:pPr>
            <a:endParaRPr lang="en-US" dirty="0"/>
          </a:p>
          <a:p>
            <a:endParaRPr lang="en-US" dirty="0"/>
          </a:p>
        </p:txBody>
      </p:sp>
      <p:pic>
        <p:nvPicPr>
          <p:cNvPr id="7" name="Picture 6" descr="A picture containing object, window, drawing, room&#10;&#10;Description automatically generated">
            <a:extLst>
              <a:ext uri="{FF2B5EF4-FFF2-40B4-BE49-F238E27FC236}">
                <a16:creationId xmlns:a16="http://schemas.microsoft.com/office/drawing/2014/main" id="{5BB061CC-29E9-4E7D-8C3C-211924A64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258" y="3865829"/>
            <a:ext cx="2305476" cy="2113611"/>
          </a:xfrm>
          <a:prstGeom prst="rect">
            <a:avLst/>
          </a:prstGeom>
        </p:spPr>
      </p:pic>
      <p:pic>
        <p:nvPicPr>
          <p:cNvPr id="10" name="Picture 9" descr="A picture containing drawing, sign&#10;&#10;Description automatically generated">
            <a:extLst>
              <a:ext uri="{FF2B5EF4-FFF2-40B4-BE49-F238E27FC236}">
                <a16:creationId xmlns:a16="http://schemas.microsoft.com/office/drawing/2014/main" id="{51EC1792-EDD2-4E34-A650-3F44D9CEF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7186" y="2261951"/>
            <a:ext cx="1252855" cy="2570480"/>
          </a:xfrm>
          <a:prstGeom prst="rect">
            <a:avLst/>
          </a:prstGeom>
        </p:spPr>
      </p:pic>
      <p:pic>
        <p:nvPicPr>
          <p:cNvPr id="12" name="Picture 11" descr="A close up of a sign&#10;&#10;Description automatically generated">
            <a:extLst>
              <a:ext uri="{FF2B5EF4-FFF2-40B4-BE49-F238E27FC236}">
                <a16:creationId xmlns:a16="http://schemas.microsoft.com/office/drawing/2014/main" id="{502EE78E-6401-4036-9792-A081244E8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3260" y="770097"/>
            <a:ext cx="2987775" cy="2488257"/>
          </a:xfrm>
          <a:prstGeom prst="rect">
            <a:avLst/>
          </a:prstGeom>
        </p:spPr>
      </p:pic>
    </p:spTree>
    <p:extLst>
      <p:ext uri="{BB962C8B-B14F-4D97-AF65-F5344CB8AC3E}">
        <p14:creationId xmlns:p14="http://schemas.microsoft.com/office/powerpoint/2010/main" val="18256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B8E6-F4F9-45F9-9ED2-CEA8858C4D9C}"/>
              </a:ext>
            </a:extLst>
          </p:cNvPr>
          <p:cNvSpPr>
            <a:spLocks noGrp="1"/>
          </p:cNvSpPr>
          <p:nvPr>
            <p:ph type="title"/>
          </p:nvPr>
        </p:nvSpPr>
        <p:spPr/>
        <p:txBody>
          <a:bodyPr>
            <a:normAutofit/>
          </a:bodyPr>
          <a:lstStyle/>
          <a:p>
            <a:r>
              <a:rPr lang="en-US" sz="3000" dirty="0"/>
              <a:t>Referral from DDD outlet back to facility</a:t>
            </a:r>
          </a:p>
        </p:txBody>
      </p:sp>
      <p:sp>
        <p:nvSpPr>
          <p:cNvPr id="3" name="Content Placeholder 2">
            <a:extLst>
              <a:ext uri="{FF2B5EF4-FFF2-40B4-BE49-F238E27FC236}">
                <a16:creationId xmlns:a16="http://schemas.microsoft.com/office/drawing/2014/main" id="{09DAE40A-8AD5-4E08-BAEC-AC7EE1340486}"/>
              </a:ext>
            </a:extLst>
          </p:cNvPr>
          <p:cNvSpPr>
            <a:spLocks noGrp="1"/>
          </p:cNvSpPr>
          <p:nvPr>
            <p:ph idx="1"/>
          </p:nvPr>
        </p:nvSpPr>
        <p:spPr>
          <a:xfrm>
            <a:off x="838199" y="1636730"/>
            <a:ext cx="7205311" cy="4932746"/>
          </a:xfrm>
        </p:spPr>
        <p:txBody>
          <a:bodyPr/>
          <a:lstStyle/>
          <a:p>
            <a:pPr marL="0" indent="0">
              <a:spcBef>
                <a:spcPts val="1200"/>
              </a:spcBef>
              <a:buNone/>
            </a:pPr>
            <a:r>
              <a:rPr lang="en-US" dirty="0"/>
              <a:t>A DDD outlet should refer clients back to health facility if client:</a:t>
            </a:r>
          </a:p>
          <a:p>
            <a:pPr>
              <a:spcBef>
                <a:spcPts val="1200"/>
              </a:spcBef>
            </a:pPr>
            <a:r>
              <a:rPr lang="en-US" sz="2400" dirty="0"/>
              <a:t>Develops a condition that requires clinical review (e.g., signs of tuberculosis [TB] or any other opportunistic infection, adverse drug reaction)</a:t>
            </a:r>
          </a:p>
          <a:p>
            <a:pPr>
              <a:spcBef>
                <a:spcPts val="1200"/>
              </a:spcBef>
            </a:pPr>
            <a:r>
              <a:rPr lang="en-US" sz="2400" dirty="0"/>
              <a:t>Requires laboratory tests (e.g., viral load)</a:t>
            </a:r>
          </a:p>
          <a:p>
            <a:pPr>
              <a:spcBef>
                <a:spcPts val="1200"/>
              </a:spcBef>
            </a:pPr>
            <a:r>
              <a:rPr lang="en-US" sz="2400" dirty="0"/>
              <a:t>Has demonstrated poor adherence (e.g., habitually late for pick-up)</a:t>
            </a:r>
          </a:p>
          <a:p>
            <a:pPr>
              <a:spcBef>
                <a:spcPts val="1200"/>
              </a:spcBef>
            </a:pPr>
            <a:r>
              <a:rPr lang="en-US" sz="2400" dirty="0"/>
              <a:t>Becomes pregnant</a:t>
            </a:r>
          </a:p>
          <a:p>
            <a:pPr>
              <a:spcBef>
                <a:spcPts val="1200"/>
              </a:spcBef>
            </a:pPr>
            <a:r>
              <a:rPr lang="en-US" sz="2400" dirty="0"/>
              <a:t>Opts out of DDD or wants to switch to a different DDD outlet</a:t>
            </a:r>
          </a:p>
          <a:p>
            <a:pPr lvl="1">
              <a:spcBef>
                <a:spcPts val="1200"/>
              </a:spcBef>
            </a:pPr>
            <a:endParaRPr lang="en-US" dirty="0"/>
          </a:p>
          <a:p>
            <a:endParaRPr lang="en-US" dirty="0"/>
          </a:p>
        </p:txBody>
      </p:sp>
      <p:pic>
        <p:nvPicPr>
          <p:cNvPr id="7" name="Picture 6" descr="A picture containing object, window, drawing, room&#10;&#10;Description automatically generated">
            <a:extLst>
              <a:ext uri="{FF2B5EF4-FFF2-40B4-BE49-F238E27FC236}">
                <a16:creationId xmlns:a16="http://schemas.microsoft.com/office/drawing/2014/main" id="{5BB061CC-29E9-4E7D-8C3C-211924A64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737" y="1185712"/>
            <a:ext cx="2160905" cy="1981072"/>
          </a:xfrm>
          <a:prstGeom prst="rect">
            <a:avLst/>
          </a:prstGeom>
        </p:spPr>
      </p:pic>
      <p:pic>
        <p:nvPicPr>
          <p:cNvPr id="10" name="Picture 9" descr="A picture containing drawing, sign&#10;&#10;Description automatically generated">
            <a:extLst>
              <a:ext uri="{FF2B5EF4-FFF2-40B4-BE49-F238E27FC236}">
                <a16:creationId xmlns:a16="http://schemas.microsoft.com/office/drawing/2014/main" id="{51EC1792-EDD2-4E34-A650-3F44D9CEF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642" y="1774710"/>
            <a:ext cx="1252855" cy="2570480"/>
          </a:xfrm>
          <a:prstGeom prst="rect">
            <a:avLst/>
          </a:prstGeom>
        </p:spPr>
      </p:pic>
      <p:pic>
        <p:nvPicPr>
          <p:cNvPr id="12" name="Picture 11" descr="A close up of a sign&#10;&#10;Description automatically generated">
            <a:extLst>
              <a:ext uri="{FF2B5EF4-FFF2-40B4-BE49-F238E27FC236}">
                <a16:creationId xmlns:a16="http://schemas.microsoft.com/office/drawing/2014/main" id="{502EE78E-6401-4036-9792-A081244E8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9496" y="3781249"/>
            <a:ext cx="2987775" cy="2488257"/>
          </a:xfrm>
          <a:prstGeom prst="rect">
            <a:avLst/>
          </a:prstGeom>
        </p:spPr>
      </p:pic>
    </p:spTree>
    <p:extLst>
      <p:ext uri="{BB962C8B-B14F-4D97-AF65-F5344CB8AC3E}">
        <p14:creationId xmlns:p14="http://schemas.microsoft.com/office/powerpoint/2010/main" val="315609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1A61B-70B3-43CF-9F6B-33C536FD9F7D}"/>
              </a:ext>
            </a:extLst>
          </p:cNvPr>
          <p:cNvSpPr>
            <a:spLocks noGrp="1"/>
          </p:cNvSpPr>
          <p:nvPr>
            <p:ph idx="1"/>
          </p:nvPr>
        </p:nvSpPr>
        <p:spPr>
          <a:xfrm>
            <a:off x="838200" y="1126770"/>
            <a:ext cx="10515600" cy="5506042"/>
          </a:xfrm>
        </p:spPr>
        <p:txBody>
          <a:bodyPr/>
          <a:lstStyle/>
          <a:p>
            <a:pPr marL="0" indent="0">
              <a:buNone/>
            </a:pPr>
            <a:r>
              <a:rPr lang="en-US" sz="2400" dirty="0"/>
              <a:t>Providers at DDD outlets should ask clients about any new health issues and screen for TB and adverse drug reactions every time they come for ARV refills. They should refer clients to the hub health facility if clients report:</a:t>
            </a:r>
          </a:p>
          <a:p>
            <a:pPr>
              <a:spcBef>
                <a:spcPts val="600"/>
              </a:spcBef>
            </a:pPr>
            <a:r>
              <a:rPr lang="en-US" sz="2400" dirty="0"/>
              <a:t>Dry cough</a:t>
            </a:r>
          </a:p>
          <a:p>
            <a:pPr>
              <a:spcBef>
                <a:spcPts val="600"/>
              </a:spcBef>
            </a:pPr>
            <a:r>
              <a:rPr lang="en-US" sz="2400" dirty="0"/>
              <a:t>Shortness of breath</a:t>
            </a:r>
          </a:p>
          <a:p>
            <a:pPr>
              <a:spcBef>
                <a:spcPts val="600"/>
              </a:spcBef>
            </a:pPr>
            <a:r>
              <a:rPr lang="en-US" sz="2400" dirty="0"/>
              <a:t>Chest pain</a:t>
            </a:r>
          </a:p>
          <a:p>
            <a:pPr>
              <a:spcBef>
                <a:spcPts val="600"/>
              </a:spcBef>
            </a:pPr>
            <a:r>
              <a:rPr lang="en-US" sz="2400" dirty="0"/>
              <a:t>Recurring fever</a:t>
            </a:r>
          </a:p>
          <a:p>
            <a:pPr>
              <a:spcBef>
                <a:spcPts val="600"/>
              </a:spcBef>
            </a:pPr>
            <a:r>
              <a:rPr lang="en-US" sz="2400" dirty="0"/>
              <a:t>Profuse night sweats</a:t>
            </a:r>
          </a:p>
          <a:p>
            <a:pPr>
              <a:spcBef>
                <a:spcPts val="600"/>
              </a:spcBef>
            </a:pPr>
            <a:r>
              <a:rPr lang="en-US" sz="2400" dirty="0"/>
              <a:t>Profound, unexplained fatigue</a:t>
            </a:r>
          </a:p>
          <a:p>
            <a:pPr>
              <a:spcBef>
                <a:spcPts val="600"/>
              </a:spcBef>
            </a:pPr>
            <a:r>
              <a:rPr lang="en-US" sz="2400" dirty="0"/>
              <a:t>Rapid weight loss</a:t>
            </a:r>
          </a:p>
          <a:p>
            <a:pPr>
              <a:spcBef>
                <a:spcPts val="600"/>
              </a:spcBef>
            </a:pPr>
            <a:r>
              <a:rPr lang="en-US" sz="2400" dirty="0"/>
              <a:t>Diarrhea that lasts longer than a week</a:t>
            </a:r>
          </a:p>
          <a:p>
            <a:pPr>
              <a:spcBef>
                <a:spcPts val="600"/>
              </a:spcBef>
            </a:pPr>
            <a:r>
              <a:rPr lang="en-US" sz="2400" dirty="0"/>
              <a:t>White spots on tongue or in mouth or throat</a:t>
            </a:r>
          </a:p>
          <a:p>
            <a:pPr>
              <a:spcBef>
                <a:spcPts val="600"/>
              </a:spcBef>
            </a:pPr>
            <a:r>
              <a:rPr lang="en-US" sz="2400" dirty="0"/>
              <a:t>Memory loss, depression</a:t>
            </a:r>
          </a:p>
        </p:txBody>
      </p:sp>
      <p:sp>
        <p:nvSpPr>
          <p:cNvPr id="2" name="Title 1">
            <a:extLst>
              <a:ext uri="{FF2B5EF4-FFF2-40B4-BE49-F238E27FC236}">
                <a16:creationId xmlns:a16="http://schemas.microsoft.com/office/drawing/2014/main" id="{7D56BAAB-C54F-4EAD-8419-93AE3C332877}"/>
              </a:ext>
            </a:extLst>
          </p:cNvPr>
          <p:cNvSpPr>
            <a:spLocks noGrp="1"/>
          </p:cNvSpPr>
          <p:nvPr>
            <p:ph type="title"/>
          </p:nvPr>
        </p:nvSpPr>
        <p:spPr>
          <a:xfrm>
            <a:off x="838200" y="225188"/>
            <a:ext cx="10515600" cy="800039"/>
          </a:xfrm>
        </p:spPr>
        <p:txBody>
          <a:bodyPr>
            <a:normAutofit/>
          </a:bodyPr>
          <a:lstStyle/>
          <a:p>
            <a:r>
              <a:rPr lang="en-US" dirty="0"/>
              <a:t>Symptoms that warrant referral back to facility</a:t>
            </a:r>
          </a:p>
        </p:txBody>
      </p:sp>
      <p:pic>
        <p:nvPicPr>
          <p:cNvPr id="7" name="Picture 6" descr="A picture containing sitting, photo, table, small&#10;&#10;Description automatically generated">
            <a:extLst>
              <a:ext uri="{FF2B5EF4-FFF2-40B4-BE49-F238E27FC236}">
                <a16:creationId xmlns:a16="http://schemas.microsoft.com/office/drawing/2014/main" id="{AA724389-1E2F-405E-A37E-409DA4A0414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32630" y="3429000"/>
            <a:ext cx="1766026" cy="2204720"/>
          </a:xfrm>
          <a:prstGeom prst="rect">
            <a:avLst/>
          </a:prstGeom>
        </p:spPr>
      </p:pic>
      <p:pic>
        <p:nvPicPr>
          <p:cNvPr id="9" name="Picture 8" descr="A close up of a logo&#10;&#10;Description automatically generated">
            <a:extLst>
              <a:ext uri="{FF2B5EF4-FFF2-40B4-BE49-F238E27FC236}">
                <a16:creationId xmlns:a16="http://schemas.microsoft.com/office/drawing/2014/main" id="{39BA5A8A-993C-4442-9D7E-CEC87C38616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91597" y="2398183"/>
            <a:ext cx="2585890" cy="2585890"/>
          </a:xfrm>
          <a:prstGeom prst="rect">
            <a:avLst/>
          </a:prstGeom>
        </p:spPr>
      </p:pic>
    </p:spTree>
    <p:extLst>
      <p:ext uri="{BB962C8B-B14F-4D97-AF65-F5344CB8AC3E}">
        <p14:creationId xmlns:p14="http://schemas.microsoft.com/office/powerpoint/2010/main" val="131648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A89D-FDD4-4AF4-BE84-43EBF2F94213}"/>
              </a:ext>
            </a:extLst>
          </p:cNvPr>
          <p:cNvSpPr>
            <a:spLocks noGrp="1"/>
          </p:cNvSpPr>
          <p:nvPr>
            <p:ph type="title"/>
          </p:nvPr>
        </p:nvSpPr>
        <p:spPr/>
        <p:txBody>
          <a:bodyPr>
            <a:normAutofit/>
          </a:bodyPr>
          <a:lstStyle/>
          <a:p>
            <a:r>
              <a:rPr lang="en-US" sz="3200" dirty="0"/>
              <a:t>Importance of referral</a:t>
            </a:r>
          </a:p>
        </p:txBody>
      </p:sp>
      <p:sp>
        <p:nvSpPr>
          <p:cNvPr id="3" name="Content Placeholder 2">
            <a:extLst>
              <a:ext uri="{FF2B5EF4-FFF2-40B4-BE49-F238E27FC236}">
                <a16:creationId xmlns:a16="http://schemas.microsoft.com/office/drawing/2014/main" id="{AC61983B-D889-4CFB-92F4-9D955D132E86}"/>
              </a:ext>
            </a:extLst>
          </p:cNvPr>
          <p:cNvSpPr>
            <a:spLocks noGrp="1"/>
          </p:cNvSpPr>
          <p:nvPr>
            <p:ph idx="1"/>
          </p:nvPr>
        </p:nvSpPr>
        <p:spPr>
          <a:xfrm>
            <a:off x="1083860" y="2702756"/>
            <a:ext cx="4206240" cy="3894265"/>
          </a:xfrm>
          <a:solidFill>
            <a:schemeClr val="accent1">
              <a:lumMod val="40000"/>
              <a:lumOff val="60000"/>
            </a:schemeClr>
          </a:solidFill>
        </p:spPr>
        <p:txBody>
          <a:bodyPr lIns="182880" tIns="91440" bIns="91440"/>
          <a:lstStyle/>
          <a:p>
            <a:pPr marL="0" indent="0">
              <a:buNone/>
            </a:pPr>
            <a:r>
              <a:rPr lang="en-US" sz="2300" b="1" dirty="0"/>
              <a:t>Advantages of referral from facility to DDD outlet:</a:t>
            </a:r>
          </a:p>
          <a:p>
            <a:pPr>
              <a:spcBef>
                <a:spcPts val="600"/>
              </a:spcBef>
            </a:pPr>
            <a:r>
              <a:rPr lang="en-US" sz="2300" dirty="0"/>
              <a:t>Allows clients to choose where to access services</a:t>
            </a:r>
          </a:p>
          <a:p>
            <a:pPr>
              <a:spcBef>
                <a:spcPts val="600"/>
              </a:spcBef>
            </a:pPr>
            <a:r>
              <a:rPr lang="en-US" sz="2300" dirty="0"/>
              <a:t>Brings services closer to clients</a:t>
            </a:r>
          </a:p>
          <a:p>
            <a:pPr>
              <a:spcBef>
                <a:spcPts val="600"/>
              </a:spcBef>
            </a:pPr>
            <a:r>
              <a:rPr lang="en-US" sz="2300" dirty="0"/>
              <a:t>Facilitates client-centered care</a:t>
            </a:r>
          </a:p>
          <a:p>
            <a:pPr>
              <a:spcBef>
                <a:spcPts val="600"/>
              </a:spcBef>
            </a:pPr>
            <a:r>
              <a:rPr lang="en-US" sz="2300" dirty="0"/>
              <a:t>Enables efficient use of time and resources</a:t>
            </a:r>
          </a:p>
          <a:p>
            <a:endParaRPr lang="en-US" dirty="0"/>
          </a:p>
          <a:p>
            <a:endParaRPr lang="en-US" dirty="0"/>
          </a:p>
        </p:txBody>
      </p:sp>
      <p:sp>
        <p:nvSpPr>
          <p:cNvPr id="5" name="Content Placeholder 2">
            <a:extLst>
              <a:ext uri="{FF2B5EF4-FFF2-40B4-BE49-F238E27FC236}">
                <a16:creationId xmlns:a16="http://schemas.microsoft.com/office/drawing/2014/main" id="{FC098650-5177-4AE1-BDF8-E4BBB3218C7C}"/>
              </a:ext>
            </a:extLst>
          </p:cNvPr>
          <p:cNvSpPr txBox="1">
            <a:spLocks/>
          </p:cNvSpPr>
          <p:nvPr/>
        </p:nvSpPr>
        <p:spPr>
          <a:xfrm>
            <a:off x="6096001" y="2675211"/>
            <a:ext cx="4206240" cy="3894265"/>
          </a:xfrm>
          <a:prstGeom prst="rect">
            <a:avLst/>
          </a:prstGeom>
          <a:solidFill>
            <a:schemeClr val="accent1">
              <a:lumMod val="40000"/>
              <a:lumOff val="60000"/>
            </a:schemeClr>
          </a:solidFill>
        </p:spPr>
        <p:txBody>
          <a:bodyPr vert="horz" lIns="182880" tIns="91440" rIns="91440" bIns="91440" rtlCol="0">
            <a:noAutofit/>
          </a:bodyPr>
          <a:lstStyle>
            <a:lvl1pPr marL="346075" indent="-346075" algn="l" defTabSz="914400" rtl="0" eaLnBrk="1" latinLnBrk="0" hangingPunct="1">
              <a:lnSpc>
                <a:spcPct val="95000"/>
              </a:lnSpc>
              <a:spcBef>
                <a:spcPts val="1800"/>
              </a:spcBef>
              <a:buClr>
                <a:srgbClr val="E73439"/>
              </a:buClr>
              <a:buFont typeface="Arial" panose="020B0604020202020204" pitchFamily="34" charset="0"/>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339725" algn="l" defTabSz="914400" rtl="0" eaLnBrk="1" latinLnBrk="0" hangingPunct="1">
              <a:lnSpc>
                <a:spcPct val="95000"/>
              </a:lnSpc>
              <a:spcBef>
                <a:spcPts val="500"/>
              </a:spcBef>
              <a:buClr>
                <a:srgbClr val="E73439"/>
              </a:buClr>
              <a:buFont typeface="Arial" panose="020B0604020202020204" pitchFamily="34" charset="0"/>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5000"/>
              </a:lnSpc>
              <a:spcBef>
                <a:spcPts val="500"/>
              </a:spcBef>
              <a:buClr>
                <a:srgbClr val="E73439"/>
              </a:buClr>
              <a:buFont typeface="Calibri" panose="020F0502020204030204" pitchFamily="34" charset="0"/>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73439"/>
              </a:buClr>
              <a:buFont typeface="Arial" panose="020B0604020202020204" pitchFamily="34" charset="0"/>
              <a:buChar char="–"/>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73439"/>
              </a:buClr>
              <a:buFont typeface="Arial" panose="020B0604020202020204" pitchFamily="34" charset="0"/>
              <a:buChar char="–"/>
              <a:defRPr sz="18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b="1" dirty="0"/>
              <a:t>Advantages of referral from DDD outlet to facility:</a:t>
            </a:r>
          </a:p>
          <a:p>
            <a:pPr>
              <a:spcBef>
                <a:spcPts val="600"/>
              </a:spcBef>
            </a:pPr>
            <a:r>
              <a:rPr lang="en-US" sz="2300" dirty="0"/>
              <a:t>Provides clients timely access to services not available at DDD outlet (e.g., management of side effects, lab tests)</a:t>
            </a:r>
          </a:p>
          <a:p>
            <a:pPr>
              <a:spcBef>
                <a:spcPts val="600"/>
              </a:spcBef>
            </a:pPr>
            <a:r>
              <a:rPr lang="en-US" sz="2300" dirty="0"/>
              <a:t>Ensures clients get best possible care from most competent health providers</a:t>
            </a:r>
          </a:p>
          <a:p>
            <a:pPr marL="0" indent="0">
              <a:buNone/>
            </a:pPr>
            <a:endParaRPr lang="en-US" dirty="0"/>
          </a:p>
        </p:txBody>
      </p:sp>
      <p:sp>
        <p:nvSpPr>
          <p:cNvPr id="6" name="TextBox 5">
            <a:extLst>
              <a:ext uri="{FF2B5EF4-FFF2-40B4-BE49-F238E27FC236}">
                <a16:creationId xmlns:a16="http://schemas.microsoft.com/office/drawing/2014/main" id="{82363862-DEEF-4195-BC1E-0AB742BF2138}"/>
              </a:ext>
            </a:extLst>
          </p:cNvPr>
          <p:cNvSpPr txBox="1"/>
          <p:nvPr/>
        </p:nvSpPr>
        <p:spPr>
          <a:xfrm>
            <a:off x="651508" y="1388533"/>
            <a:ext cx="9559293" cy="1144929"/>
          </a:xfrm>
          <a:prstGeom prst="rect">
            <a:avLst/>
          </a:prstGeom>
          <a:noFill/>
        </p:spPr>
        <p:txBody>
          <a:bodyPr wrap="square" rtlCol="0">
            <a:spAutoFit/>
          </a:bodyPr>
          <a:lstStyle/>
          <a:p>
            <a:pPr marL="346075" indent="-346075">
              <a:lnSpc>
                <a:spcPct val="95000"/>
              </a:lnSpc>
              <a:spcBef>
                <a:spcPts val="1800"/>
              </a:spcBef>
              <a:buClr>
                <a:srgbClr val="E73439"/>
              </a:buClr>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Appropriate referral between public facilities and DDD outlets contributes to client satisfaction with care and improves confidence in health system. </a:t>
            </a:r>
          </a:p>
        </p:txBody>
      </p:sp>
    </p:spTree>
    <p:extLst>
      <p:ext uri="{BB962C8B-B14F-4D97-AF65-F5344CB8AC3E}">
        <p14:creationId xmlns:p14="http://schemas.microsoft.com/office/powerpoint/2010/main" val="245387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BAAB-C54F-4EAD-8419-93AE3C332877}"/>
              </a:ext>
            </a:extLst>
          </p:cNvPr>
          <p:cNvSpPr>
            <a:spLocks noGrp="1"/>
          </p:cNvSpPr>
          <p:nvPr>
            <p:ph type="title"/>
          </p:nvPr>
        </p:nvSpPr>
        <p:spPr>
          <a:xfrm>
            <a:off x="838200" y="588494"/>
            <a:ext cx="8543925" cy="800039"/>
          </a:xfrm>
        </p:spPr>
        <p:txBody>
          <a:bodyPr>
            <a:normAutofit/>
          </a:bodyPr>
          <a:lstStyle/>
          <a:p>
            <a:r>
              <a:rPr lang="en-US" dirty="0"/>
              <a:t>Referral process: Basic information</a:t>
            </a:r>
          </a:p>
        </p:txBody>
      </p:sp>
      <p:sp>
        <p:nvSpPr>
          <p:cNvPr id="3" name="Content Placeholder 2">
            <a:extLst>
              <a:ext uri="{FF2B5EF4-FFF2-40B4-BE49-F238E27FC236}">
                <a16:creationId xmlns:a16="http://schemas.microsoft.com/office/drawing/2014/main" id="{B2F1A61B-70B3-43CF-9F6B-33C536FD9F7D}"/>
              </a:ext>
            </a:extLst>
          </p:cNvPr>
          <p:cNvSpPr>
            <a:spLocks noGrp="1"/>
          </p:cNvSpPr>
          <p:nvPr>
            <p:ph idx="1"/>
          </p:nvPr>
        </p:nvSpPr>
        <p:spPr>
          <a:xfrm>
            <a:off x="838200" y="1524746"/>
            <a:ext cx="8543925" cy="5221287"/>
          </a:xfrm>
        </p:spPr>
        <p:txBody>
          <a:bodyPr/>
          <a:lstStyle/>
          <a:p>
            <a:r>
              <a:rPr lang="en-US" sz="2400" dirty="0"/>
              <a:t>Providers on both sides of referral should:</a:t>
            </a:r>
          </a:p>
          <a:p>
            <a:pPr lvl="1"/>
            <a:r>
              <a:rPr lang="en-US" sz="2000" dirty="0"/>
              <a:t>Inform clients about reasons for referral </a:t>
            </a:r>
          </a:p>
          <a:p>
            <a:pPr lvl="1"/>
            <a:r>
              <a:rPr lang="en-US" sz="2000" dirty="0"/>
              <a:t>Follow established procedures for referral, including appropriate  documentation</a:t>
            </a:r>
          </a:p>
          <a:p>
            <a:r>
              <a:rPr lang="en-US" sz="2400" dirty="0"/>
              <a:t>Clear documentation is necessary to:</a:t>
            </a:r>
          </a:p>
          <a:p>
            <a:pPr lvl="1"/>
            <a:r>
              <a:rPr lang="en-US" sz="2000" dirty="0"/>
              <a:t>Ensure provision of complete and correct client information</a:t>
            </a:r>
          </a:p>
          <a:p>
            <a:pPr lvl="1"/>
            <a:r>
              <a:rPr lang="en-US" sz="2000" dirty="0"/>
              <a:t>Inform receiving facility/provider of reason for referral and/or services requested</a:t>
            </a:r>
          </a:p>
          <a:p>
            <a:pPr lvl="1"/>
            <a:r>
              <a:rPr lang="en-US" sz="2000" dirty="0"/>
              <a:t>Provide client’s medical history to facilitate continued service at receiving facility</a:t>
            </a:r>
          </a:p>
          <a:p>
            <a:r>
              <a:rPr lang="en-US" sz="2400" dirty="0"/>
              <a:t>Referring facility/outlets should follow up to ensure completion of referral by client</a:t>
            </a:r>
          </a:p>
          <a:p>
            <a:r>
              <a:rPr lang="en-US" sz="2400" dirty="0"/>
              <a:t>Feedback should be sent to referring facility</a:t>
            </a:r>
          </a:p>
          <a:p>
            <a:endParaRPr lang="en-US" sz="2400" dirty="0"/>
          </a:p>
        </p:txBody>
      </p:sp>
    </p:spTree>
    <p:extLst>
      <p:ext uri="{BB962C8B-B14F-4D97-AF65-F5344CB8AC3E}">
        <p14:creationId xmlns:p14="http://schemas.microsoft.com/office/powerpoint/2010/main" val="320187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36FF-E0FC-473E-9CE2-A2FEC737EF4C}"/>
              </a:ext>
            </a:extLst>
          </p:cNvPr>
          <p:cNvSpPr>
            <a:spLocks noGrp="1"/>
          </p:cNvSpPr>
          <p:nvPr>
            <p:ph type="title"/>
          </p:nvPr>
        </p:nvSpPr>
        <p:spPr>
          <a:xfrm>
            <a:off x="838200" y="588494"/>
            <a:ext cx="8543925" cy="800039"/>
          </a:xfrm>
        </p:spPr>
        <p:txBody>
          <a:bodyPr>
            <a:normAutofit/>
          </a:bodyPr>
          <a:lstStyle/>
          <a:p>
            <a:r>
              <a:rPr lang="en-US"/>
              <a:t>Country-specific referral process</a:t>
            </a:r>
            <a:endParaRPr lang="en-US" dirty="0"/>
          </a:p>
        </p:txBody>
      </p:sp>
      <p:sp>
        <p:nvSpPr>
          <p:cNvPr id="3" name="Content Placeholder 2">
            <a:extLst>
              <a:ext uri="{FF2B5EF4-FFF2-40B4-BE49-F238E27FC236}">
                <a16:creationId xmlns:a16="http://schemas.microsoft.com/office/drawing/2014/main" id="{23E26866-BA05-4B64-8D4A-A6C1387AF3D2}"/>
              </a:ext>
            </a:extLst>
          </p:cNvPr>
          <p:cNvSpPr>
            <a:spLocks noGrp="1"/>
          </p:cNvSpPr>
          <p:nvPr>
            <p:ph idx="1"/>
          </p:nvPr>
        </p:nvSpPr>
        <p:spPr>
          <a:xfrm>
            <a:off x="838200" y="1636730"/>
            <a:ext cx="8543925" cy="4932746"/>
          </a:xfrm>
        </p:spPr>
        <p:txBody>
          <a:bodyPr/>
          <a:lstStyle/>
          <a:p>
            <a:r>
              <a:rPr lang="en-US" dirty="0">
                <a:solidFill>
                  <a:srgbClr val="E73439"/>
                </a:solidFill>
              </a:rPr>
              <a:t>Placeholder for in-country referral process, including required documentation/forms</a:t>
            </a:r>
          </a:p>
        </p:txBody>
      </p:sp>
    </p:spTree>
    <p:extLst>
      <p:ext uri="{BB962C8B-B14F-4D97-AF65-F5344CB8AC3E}">
        <p14:creationId xmlns:p14="http://schemas.microsoft.com/office/powerpoint/2010/main" val="1452954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DA0D9DFEA7E94D83B062B2820FBDD9" ma:contentTypeVersion="12" ma:contentTypeDescription="Create a new document." ma:contentTypeScope="" ma:versionID="cca63be9f599698ac806259150e4ed0f">
  <xsd:schema xmlns:xsd="http://www.w3.org/2001/XMLSchema" xmlns:xs="http://www.w3.org/2001/XMLSchema" xmlns:p="http://schemas.microsoft.com/office/2006/metadata/properties" xmlns:ns2="2d51870d-230e-40c3-a0cc-f8073ac490ee" xmlns:ns3="b0dfa122-c670-4093-b813-ee989e2b14db" targetNamespace="http://schemas.microsoft.com/office/2006/metadata/properties" ma:root="true" ma:fieldsID="a2b738417ee05158be9161ae2d7af56e" ns2:_="" ns3:_="">
    <xsd:import namespace="2d51870d-230e-40c3-a0cc-f8073ac490ee"/>
    <xsd:import namespace="b0dfa122-c670-4093-b813-ee989e2b14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1870d-230e-40c3-a0cc-f8073ac49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dfa122-c670-4093-b813-ee989e2b14d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5E895D-4C2B-4989-BEF8-784810281A46}">
  <ds:schemaRefs>
    <ds:schemaRef ds:uri="http://schemas.microsoft.com/sharepoint/v3/contenttype/forms"/>
  </ds:schemaRefs>
</ds:datastoreItem>
</file>

<file path=customXml/itemProps2.xml><?xml version="1.0" encoding="utf-8"?>
<ds:datastoreItem xmlns:ds="http://schemas.openxmlformats.org/officeDocument/2006/customXml" ds:itemID="{8335C6C8-42CA-43FD-8021-559467DD6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1870d-230e-40c3-a0cc-f8073ac490ee"/>
    <ds:schemaRef ds:uri="b0dfa122-c670-4093-b813-ee989e2b1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A4A0B0-76B3-431F-9AE4-C3A123237450}">
  <ds:schemaRefs>
    <ds:schemaRef ds:uri="http://schemas.microsoft.com/office/2006/documentManagement/types"/>
    <ds:schemaRef ds:uri="http://schemas.openxmlformats.org/package/2006/metadata/core-properties"/>
    <ds:schemaRef ds:uri="http://purl.org/dc/terms/"/>
    <ds:schemaRef ds:uri="http://purl.org/dc/elements/1.1/"/>
    <ds:schemaRef ds:uri="b0dfa122-c670-4093-b813-ee989e2b14db"/>
    <ds:schemaRef ds:uri="http://www.w3.org/XML/1998/namespace"/>
    <ds:schemaRef ds:uri="2d51870d-230e-40c3-a0cc-f8073ac490ee"/>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9208</TotalTime>
  <Words>766</Words>
  <Application>Microsoft Office PowerPoint</Application>
  <PresentationFormat>Widescreen</PresentationFormat>
  <Paragraphs>84</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ThemeEpiC</vt:lpstr>
      <vt:lpstr>Session 5  Decentralized Drug Distribution of Antiretroviral Therapy in the Private Sector: Patient Referrals and Coordination of Care</vt:lpstr>
      <vt:lpstr>Learning objectives</vt:lpstr>
      <vt:lpstr>What is patient referral?</vt:lpstr>
      <vt:lpstr>Referral from facility to DDD outlet</vt:lpstr>
      <vt:lpstr>Referral from DDD outlet back to facility</vt:lpstr>
      <vt:lpstr>Symptoms that warrant referral back to facility</vt:lpstr>
      <vt:lpstr>Importance of referral</vt:lpstr>
      <vt:lpstr>Referral process: Basic information</vt:lpstr>
      <vt:lpstr>Country-specific referral process</vt:lpstr>
      <vt:lpstr>Activity: Country-specific referral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Maranga</dc:creator>
  <cp:lastModifiedBy>Lirica Nishimoto</cp:lastModifiedBy>
  <cp:revision>79</cp:revision>
  <dcterms:created xsi:type="dcterms:W3CDTF">2020-09-05T22:02:01Z</dcterms:created>
  <dcterms:modified xsi:type="dcterms:W3CDTF">2021-09-16T15:47:51Z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0x010100DADA0D9DFEA7E94D83B062B2820FBDD9</vt:lpwstr>
  </property>
</Properties>
</file>