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88" r:id="rId1"/>
  </p:sldMasterIdLst>
  <p:notesMasterIdLst>
    <p:notesMasterId r:id="rId14"/>
  </p:notesMasterIdLst>
  <p:sldIdLst>
    <p:sldId id="257" r:id="rId2"/>
    <p:sldId id="390" r:id="rId3"/>
    <p:sldId id="391" r:id="rId4"/>
    <p:sldId id="379" r:id="rId5"/>
    <p:sldId id="392" r:id="rId6"/>
    <p:sldId id="393" r:id="rId7"/>
    <p:sldId id="394" r:id="rId8"/>
    <p:sldId id="395" r:id="rId9"/>
    <p:sldId id="396" r:id="rId10"/>
    <p:sldId id="397" r:id="rId11"/>
    <p:sldId id="384" r:id="rId12"/>
    <p:sldId id="260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456A8A"/>
    <a:srgbClr val="CC4145"/>
    <a:srgbClr val="E73439"/>
    <a:srgbClr val="BBBDBF"/>
    <a:srgbClr val="FFFFFF"/>
    <a:srgbClr val="DEEBF7"/>
    <a:srgbClr val="11254D"/>
    <a:srgbClr val="577F9F"/>
    <a:srgbClr val="BCB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9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72" y="414"/>
      </p:cViewPr>
      <p:guideLst>
        <p:guide orient="horz" pos="379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C4AAD-E301-9443-94AD-12412E59F58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774B7-8773-F442-AE46-14AB52309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29D0F8-D172-6446-8609-1A4CDE5E0FB8}"/>
              </a:ext>
            </a:extLst>
          </p:cNvPr>
          <p:cNvSpPr/>
          <p:nvPr userDrawn="1"/>
        </p:nvSpPr>
        <p:spPr>
          <a:xfrm>
            <a:off x="0" y="-1566"/>
            <a:ext cx="9144000" cy="5775767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5756" y="1563435"/>
            <a:ext cx="6137060" cy="1655763"/>
          </a:xfrm>
          <a:prstGeom prst="rect">
            <a:avLst/>
          </a:prstGeom>
        </p:spPr>
        <p:txBody>
          <a:bodyPr anchor="b"/>
          <a:lstStyle>
            <a:lvl1pPr algn="l">
              <a:defRPr sz="3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the document goes here—the font is Arial 36pt, Bold, Blue-Gray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5756" y="3342715"/>
            <a:ext cx="6137060" cy="6727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i="0" spc="30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LINE 1, ARIAL REGULAR, 20PT, EXPANDED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EC186D-09B3-7C40-86B2-9CCD3AAC19C7}"/>
              </a:ext>
            </a:extLst>
          </p:cNvPr>
          <p:cNvSpPr/>
          <p:nvPr userDrawn="1"/>
        </p:nvSpPr>
        <p:spPr>
          <a:xfrm>
            <a:off x="795755" y="4257917"/>
            <a:ext cx="3243805" cy="7535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A29BA2-C15F-2740-863C-ED8E4347CAB3}"/>
              </a:ext>
            </a:extLst>
          </p:cNvPr>
          <p:cNvPicPr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2" r="38913"/>
          <a:stretch/>
        </p:blipFill>
        <p:spPr bwMode="auto">
          <a:xfrm>
            <a:off x="6551271" y="0"/>
            <a:ext cx="2592729" cy="269174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4F3FDC0-5EA7-5049-B509-531EE63277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338" y="4470011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243FC27-0225-9F41-8ADB-FA544A17B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4796635"/>
            <a:ext cx="3776662" cy="30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1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30AD64-54D9-4F3C-A911-64211B2B2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19" y="5897718"/>
            <a:ext cx="2118433" cy="651825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FCDB6B5-1FFD-4A54-87E8-A45A66144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82" y="5805390"/>
            <a:ext cx="1299262" cy="8414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9050D1-5C51-4745-80B4-D1277220D9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27" y="5856090"/>
            <a:ext cx="1107242" cy="7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01D2C60-AE90-4942-A1A3-815C279787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685997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0873C-1198-584F-950D-0CE08ED743E1}"/>
              </a:ext>
            </a:extLst>
          </p:cNvPr>
          <p:cNvSpPr/>
          <p:nvPr userDrawn="1"/>
        </p:nvSpPr>
        <p:spPr>
          <a:xfrm>
            <a:off x="573576" y="0"/>
            <a:ext cx="3766929" cy="5706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88E9-F096-2441-A820-2BB0AC447F5D}"/>
              </a:ext>
            </a:extLst>
          </p:cNvPr>
          <p:cNvSpPr/>
          <p:nvPr userDrawn="1"/>
        </p:nvSpPr>
        <p:spPr>
          <a:xfrm>
            <a:off x="573577" y="0"/>
            <a:ext cx="3757353" cy="574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30" y="365126"/>
            <a:ext cx="3460832" cy="82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 i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630" y="1288899"/>
            <a:ext cx="3460832" cy="65564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/>
          </p:nvPr>
        </p:nvSpPr>
        <p:spPr>
          <a:xfrm>
            <a:off x="717630" y="2044406"/>
            <a:ext cx="3460832" cy="3535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7013">
              <a:spcBef>
                <a:spcPts val="12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6263" indent="-288925">
              <a:buClr>
                <a:srgbClr val="E73439"/>
              </a:buClr>
              <a:buFont typeface="Arial" panose="020B0604020202020204" pitchFamily="34" charset="0"/>
              <a:buChar char="–"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4538" indent="-168275">
              <a:buClr>
                <a:srgbClr val="E73439"/>
              </a:buClr>
              <a:buFont typeface="Calibri" panose="020F0502020204030204" pitchFamily="34" charset="0"/>
              <a:buChar char="‐"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29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CE0326-9836-C04B-89F1-346F72C6B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2" y="1"/>
            <a:ext cx="2988734" cy="3979333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BF14A4-0541-3545-99AD-5E5B557C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86088" y="-2"/>
            <a:ext cx="6157912" cy="3979335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E55C2-C8B7-B146-81B3-FE1F3E7DEC87}"/>
              </a:ext>
            </a:extLst>
          </p:cNvPr>
          <p:cNvSpPr/>
          <p:nvPr userDrawn="1"/>
        </p:nvSpPr>
        <p:spPr>
          <a:xfrm>
            <a:off x="0" y="3979334"/>
            <a:ext cx="9144000" cy="2878665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C328256-5B7D-AF40-9EE8-52DEDA34DEC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252330" y="4650758"/>
            <a:ext cx="6639339" cy="16279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0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 HERE, ARIAL REGULAR, 32PT, </a:t>
            </a:r>
            <a:br>
              <a:rPr lang="en-US" dirty="0"/>
            </a:br>
            <a:r>
              <a:rPr lang="en-US" dirty="0"/>
              <a:t>ALL CAPS EXPANDED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0D32C-B620-7A4D-BC36-49900D1DFC99}"/>
              </a:ext>
            </a:extLst>
          </p:cNvPr>
          <p:cNvSpPr/>
          <p:nvPr userDrawn="1"/>
        </p:nvSpPr>
        <p:spPr>
          <a:xfrm>
            <a:off x="1328194" y="4443168"/>
            <a:ext cx="3243805" cy="75358"/>
          </a:xfrm>
          <a:prstGeom prst="rect">
            <a:avLst/>
          </a:prstGeom>
          <a:solidFill>
            <a:srgbClr val="112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59765" y="18922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104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-Content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636730"/>
            <a:ext cx="78867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087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ighlight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7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2933" y="774443"/>
            <a:ext cx="3848306" cy="5719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3838"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0" y="-20736"/>
            <a:ext cx="3273461" cy="2895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881" y="3094810"/>
            <a:ext cx="3459653" cy="1273432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rgbClr val="DEEBF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3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588493"/>
            <a:ext cx="78867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33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3044142" y="-1"/>
            <a:ext cx="6099858" cy="685998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3054" y="597273"/>
            <a:ext cx="4823027" cy="974783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3044825" cy="6858001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33053" y="1871133"/>
            <a:ext cx="4823027" cy="4622799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0789D1-6B5D-BC4E-9BBE-7E32165D1974}"/>
              </a:ext>
            </a:extLst>
          </p:cNvPr>
          <p:cNvSpPr/>
          <p:nvPr userDrawn="1"/>
        </p:nvSpPr>
        <p:spPr>
          <a:xfrm>
            <a:off x="5104" y="0"/>
            <a:ext cx="6099858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285" y="597273"/>
            <a:ext cx="4823027" cy="974783"/>
          </a:xfrm>
          <a:prstGeom prst="rect">
            <a:avLst/>
          </a:prstGeom>
        </p:spPr>
        <p:txBody>
          <a:bodyPr anchor="b" anchorCtr="0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C5B1DD5-42FC-3C48-B80C-8E80F8F5C7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4071" y="-1"/>
            <a:ext cx="3044825" cy="6857999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Photo placeholder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53285" y="1786467"/>
            <a:ext cx="4823027" cy="4707465"/>
          </a:xfrm>
          <a:prstGeom prst="rect">
            <a:avLst/>
          </a:prstGeom>
        </p:spPr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Clr>
                <a:srgbClr val="E73439"/>
              </a:buClr>
              <a:buFont typeface="Wingdings" panose="05000000000000000000" pitchFamily="2" charset="2"/>
              <a:buChar char="§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6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cial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1F04DB-D97B-774F-8BE5-98481FB183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182533"/>
          </a:xfrm>
          <a:prstGeom prst="rect">
            <a:avLst/>
          </a:prstGeom>
          <a:solidFill>
            <a:srgbClr val="11254D"/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577F9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972D29-1E70-BF4B-A9FE-DFD3EB838D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115" y="4521200"/>
            <a:ext cx="3034983" cy="200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 baseline="0">
                <a:solidFill>
                  <a:srgbClr val="E734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SIDE TITLE GOES HERE. ARIAL BOLD, 24PT, ALL CAPREDS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3970259-9024-0745-AD1C-AAC38D47B49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39492" y="4521200"/>
            <a:ext cx="4348394" cy="2006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E73439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9144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72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9" r:id="rId2"/>
    <p:sldLayoutId id="2147483810" r:id="rId3"/>
    <p:sldLayoutId id="2147483816" r:id="rId4"/>
    <p:sldLayoutId id="2147483811" r:id="rId5"/>
    <p:sldLayoutId id="2147483807" r:id="rId6"/>
    <p:sldLayoutId id="2147483812" r:id="rId7"/>
    <p:sldLayoutId id="2147483813" r:id="rId8"/>
    <p:sldLayoutId id="2147483814" r:id="rId9"/>
    <p:sldLayoutId id="214748381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tiff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9430-D71E-4841-A449-5F6FEAE6D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Dealing with Resistance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176ED-4528-AD41-A92C-8F781C6AB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Module 9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 Motivational counseling training</a:t>
            </a:r>
          </a:p>
          <a:p>
            <a:r>
              <a:rPr lang="en-US" dirty="0"/>
              <a:t>Country, Year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70E53-DE4D-B444-BC2D-90D5E4FC2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5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929"/>
            <a:ext cx="7886700" cy="800039"/>
          </a:xfrm>
        </p:spPr>
        <p:txBody>
          <a:bodyPr>
            <a:noAutofit/>
          </a:bodyPr>
          <a:lstStyle/>
          <a:p>
            <a:r>
              <a:rPr lang="en-US" dirty="0"/>
              <a:t>Behaviors to avoid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ED7AB-597C-9E43-AD43-460B18E15DFB}"/>
              </a:ext>
            </a:extLst>
          </p:cNvPr>
          <p:cNvSpPr txBox="1"/>
          <p:nvPr/>
        </p:nvSpPr>
        <p:spPr>
          <a:xfrm>
            <a:off x="628650" y="1633489"/>
            <a:ext cx="389252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Disagreeing</a:t>
            </a:r>
          </a:p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Blaming</a:t>
            </a:r>
          </a:p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Labeling</a:t>
            </a:r>
          </a:p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Arguing</a:t>
            </a:r>
          </a:p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Seeking to persuade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0B8A9-2CC3-AF41-9237-B61551455DCD}"/>
              </a:ext>
            </a:extLst>
          </p:cNvPr>
          <p:cNvSpPr txBox="1"/>
          <p:nvPr/>
        </p:nvSpPr>
        <p:spPr>
          <a:xfrm>
            <a:off x="4622828" y="1633489"/>
            <a:ext cx="4222750" cy="3318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Moralizing</a:t>
            </a:r>
          </a:p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Correcting</a:t>
            </a:r>
          </a:p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Criticizing</a:t>
            </a:r>
          </a:p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Shaming</a:t>
            </a:r>
          </a:p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Judging</a:t>
            </a:r>
          </a:p>
          <a:p>
            <a:pPr marL="339725" indent="-339725" defTabSz="914400">
              <a:spcBef>
                <a:spcPts val="10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Questioning honesty</a:t>
            </a:r>
          </a:p>
        </p:txBody>
      </p:sp>
    </p:spTree>
    <p:extLst>
      <p:ext uri="{BB962C8B-B14F-4D97-AF65-F5344CB8AC3E}">
        <p14:creationId xmlns:p14="http://schemas.microsoft.com/office/powerpoint/2010/main" val="427910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a Motivational Counseling Session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70B98BF-241D-D14B-9621-094D505B57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/>
          <a:stretch/>
        </p:blipFill>
        <p:spPr>
          <a:xfrm>
            <a:off x="-13855" y="1871133"/>
            <a:ext cx="3042138" cy="32004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Divide into groups of 3-5.</a:t>
            </a:r>
          </a:p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n-US" dirty="0">
                <a:latin typeface="Arial"/>
                <a:cs typeface="Arial"/>
              </a:rPr>
              <a:t>Go through the sample transcript and underline areas where the counselor is exhibiting behaviors inconsistent with motivational counseling.</a:t>
            </a:r>
          </a:p>
          <a:p>
            <a:pPr lvl="0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Bonus: suggest ways the counselor could improve the communication approach.</a:t>
            </a:r>
          </a:p>
        </p:txBody>
      </p:sp>
    </p:spTree>
    <p:extLst>
      <p:ext uri="{BB962C8B-B14F-4D97-AF65-F5344CB8AC3E}">
        <p14:creationId xmlns:p14="http://schemas.microsoft.com/office/powerpoint/2010/main" val="3321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30802" y="774443"/>
            <a:ext cx="3684234" cy="571949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9287" y="3196411"/>
            <a:ext cx="3459653" cy="127343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7831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1881"/>
            <a:ext cx="7886700" cy="800039"/>
          </a:xfrm>
        </p:spPr>
        <p:txBody>
          <a:bodyPr>
            <a:noAutofit/>
          </a:bodyPr>
          <a:lstStyle/>
          <a:p>
            <a:r>
              <a:rPr lang="en-US" sz="3200" dirty="0"/>
              <a:t>Ambivalence and conflict are common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463341"/>
            <a:ext cx="7886700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People often feel conflicted about adopting new health behaviors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Part of them wants to / part of them does not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Conflict with the counseling process or counselor = </a:t>
            </a:r>
            <a:r>
              <a:rPr lang="en-US" sz="3600" dirty="0">
                <a:solidFill>
                  <a:srgbClr val="C00000"/>
                </a:solidFill>
              </a:rPr>
              <a:t>resistance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EAA98-5C3C-8D46-ABC3-BCEA3121E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3844" l="10000" r="90000">
                        <a14:foregroundMark x1="32619" y1="12462" x2="37857" y2="17568"/>
                        <a14:foregroundMark x1="37857" y1="17568" x2="39286" y2="18168"/>
                        <a14:foregroundMark x1="48929" y1="92042" x2="51429" y2="90991"/>
                        <a14:foregroundMark x1="44405" y1="93544" x2="44405" y2="93544"/>
                        <a14:foregroundMark x1="44167" y1="93844" x2="44167" y2="93844"/>
                        <a14:foregroundMark x1="74524" y1="91742" x2="74524" y2="91742"/>
                        <a14:foregroundMark x1="74762" y1="91441" x2="75238" y2="91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17" y="3502467"/>
            <a:ext cx="2530847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64929"/>
            <a:ext cx="8100571" cy="800039"/>
          </a:xfrm>
        </p:spPr>
        <p:txBody>
          <a:bodyPr>
            <a:noAutofit/>
          </a:bodyPr>
          <a:lstStyle/>
          <a:p>
            <a:r>
              <a:rPr lang="en-US" sz="2900" dirty="0"/>
              <a:t>Kinds of resistance: sustain talk and discord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463341"/>
            <a:ext cx="7886700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Sustain talk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Status quo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A behavior that is currently being done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The client’s reason why they could not change a behavior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Discord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Conflict between the counselor and the client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Many possible causes (miscommunication, something the counselor said or did)</a:t>
            </a:r>
          </a:p>
        </p:txBody>
      </p:sp>
    </p:spTree>
    <p:extLst>
      <p:ext uri="{BB962C8B-B14F-4D97-AF65-F5344CB8AC3E}">
        <p14:creationId xmlns:p14="http://schemas.microsoft.com/office/powerpoint/2010/main" val="36508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Competition: recognizing resistance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Divide into three teams.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Each team will receive a set </a:t>
            </a:r>
            <a:br>
              <a:rPr lang="en-US" dirty="0"/>
            </a:br>
            <a:r>
              <a:rPr lang="en-US" dirty="0"/>
              <a:t>of cards.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Teams must assemble the cards to create complete statements, and then identify the statement as an example of either </a:t>
            </a:r>
            <a:r>
              <a:rPr lang="en-US" b="1" dirty="0"/>
              <a:t>sustain talk</a:t>
            </a:r>
            <a:r>
              <a:rPr lang="en-US" dirty="0"/>
              <a:t> or </a:t>
            </a:r>
            <a:r>
              <a:rPr lang="en-US" b="1" dirty="0"/>
              <a:t>discord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The team that unscrambles and correctly identifies their statements first wins.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5EF582-BB59-AE48-90F5-F3E7C8620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85" y="1618051"/>
            <a:ext cx="1422315" cy="1690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71FF21-E115-964A-A2CE-1E5017A1A30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79" y="3452422"/>
            <a:ext cx="1995157" cy="19951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3372F4-CACD-894D-8C39-E56FD27AE044}"/>
              </a:ext>
            </a:extLst>
          </p:cNvPr>
          <p:cNvSpPr txBox="1"/>
          <p:nvPr/>
        </p:nvSpPr>
        <p:spPr>
          <a:xfrm>
            <a:off x="8257309" y="113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7950A5-C6ED-7C43-9A37-78AAE7374D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2A4F116-3955-E24E-82A4-42FB1D44D0CD}"/>
              </a:ext>
            </a:extLst>
          </p:cNvPr>
          <p:cNvSpPr txBox="1">
            <a:spLocks/>
          </p:cNvSpPr>
          <p:nvPr/>
        </p:nvSpPr>
        <p:spPr>
          <a:xfrm>
            <a:off x="6099175" y="9171"/>
            <a:ext cx="3044825" cy="6857999"/>
          </a:xfrm>
          <a:prstGeom prst="rect">
            <a:avLst/>
          </a:prstGeom>
          <a:solidFill>
            <a:srgbClr val="11254D"/>
          </a:solid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9278F-C229-BD47-8A6C-85161A341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444343" y="2045366"/>
            <a:ext cx="4344279" cy="28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929"/>
            <a:ext cx="7886700" cy="800039"/>
          </a:xfrm>
        </p:spPr>
        <p:txBody>
          <a:bodyPr>
            <a:noAutofit/>
          </a:bodyPr>
          <a:lstStyle/>
          <a:p>
            <a:r>
              <a:rPr lang="en-US" dirty="0"/>
              <a:t>How to manage resistance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463341"/>
            <a:ext cx="7886700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Arguing for change when a client is resistant will likely trigger the client to argue against it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ROLLING with resistance means: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NOT opposing resistance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Exploring reasons behind resistance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Involving clients in problem-solving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8D034-4853-DE46-9772-2B033E02C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774462"/>
            <a:ext cx="57150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929"/>
            <a:ext cx="7886700" cy="800039"/>
          </a:xfrm>
        </p:spPr>
        <p:txBody>
          <a:bodyPr>
            <a:noAutofit/>
          </a:bodyPr>
          <a:lstStyle/>
          <a:p>
            <a:r>
              <a:rPr lang="en-US" dirty="0"/>
              <a:t>Responding to discord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463341"/>
            <a:ext cx="7886700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Explore the source of the discord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Acknowledge and apologize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Stress the client’s autonomy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Client decides whether to continue the conversation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Shift topic if the current subject is upsetting </a:t>
            </a:r>
            <a:br>
              <a:rPr lang="en-US" dirty="0"/>
            </a:br>
            <a:r>
              <a:rPr lang="en-US" dirty="0"/>
              <a:t>the client</a:t>
            </a:r>
          </a:p>
        </p:txBody>
      </p:sp>
    </p:spTree>
    <p:extLst>
      <p:ext uri="{BB962C8B-B14F-4D97-AF65-F5344CB8AC3E}">
        <p14:creationId xmlns:p14="http://schemas.microsoft.com/office/powerpoint/2010/main" val="64759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929"/>
            <a:ext cx="7886700" cy="800039"/>
          </a:xfrm>
        </p:spPr>
        <p:txBody>
          <a:bodyPr>
            <a:noAutofit/>
          </a:bodyPr>
          <a:lstStyle/>
          <a:p>
            <a:r>
              <a:rPr lang="en-US" dirty="0"/>
              <a:t>Responding to sustain talk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463341"/>
            <a:ext cx="7886700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Simple reflection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Acknowledge client’s disagreement, emotion, perception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Double-sided reflection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Acknowledge a client’s conflicting feelings about an issue and present both sides of the issue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Shift focus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Shift attention away from the obstacle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Emphasize autonomy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Assure client that they determine what happens</a:t>
            </a:r>
          </a:p>
        </p:txBody>
      </p:sp>
    </p:spTree>
    <p:extLst>
      <p:ext uri="{BB962C8B-B14F-4D97-AF65-F5344CB8AC3E}">
        <p14:creationId xmlns:p14="http://schemas.microsoft.com/office/powerpoint/2010/main" val="237566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929"/>
            <a:ext cx="7886700" cy="800039"/>
          </a:xfrm>
        </p:spPr>
        <p:txBody>
          <a:bodyPr>
            <a:noAutofit/>
          </a:bodyPr>
          <a:lstStyle/>
          <a:p>
            <a:r>
              <a:rPr lang="en-US" dirty="0"/>
              <a:t>Communication traps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50" y="1463341"/>
            <a:ext cx="7886700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Playing the expert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Arguing the positive side / fixing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Giving unsolicited advice 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Premature focus on change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Assessment </a:t>
            </a:r>
          </a:p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Asking “why” questions </a:t>
            </a:r>
          </a:p>
        </p:txBody>
      </p:sp>
    </p:spTree>
    <p:extLst>
      <p:ext uri="{BB962C8B-B14F-4D97-AF65-F5344CB8AC3E}">
        <p14:creationId xmlns:p14="http://schemas.microsoft.com/office/powerpoint/2010/main" val="3746898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929"/>
            <a:ext cx="7886700" cy="800039"/>
          </a:xfrm>
        </p:spPr>
        <p:txBody>
          <a:bodyPr>
            <a:noAutofit/>
          </a:bodyPr>
          <a:lstStyle/>
          <a:p>
            <a:r>
              <a:rPr lang="en-US" dirty="0"/>
              <a:t>Behaviors to avoid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78E366-2095-AE49-BB3B-DAB500601584}"/>
              </a:ext>
            </a:extLst>
          </p:cNvPr>
          <p:cNvSpPr txBox="1">
            <a:spLocks/>
          </p:cNvSpPr>
          <p:nvPr/>
        </p:nvSpPr>
        <p:spPr>
          <a:xfrm>
            <a:off x="628649" y="1463341"/>
            <a:ext cx="8015729" cy="453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00000"/>
              </a:lnSpc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Directing, ordering, commanding client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“You have to disclose to your wife as soon as possible.”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“Do not go to the bar tonight.”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Warning clients that something bad will happen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E73439"/>
              </a:buClr>
              <a:buFont typeface="Arial" panose="020B0604020202020204" pitchFamily="34" charset="0"/>
              <a:buChar char="̶"/>
            </a:pPr>
            <a:r>
              <a:rPr lang="en-US" dirty="0"/>
              <a:t>“You are going to get very sick if you don’t take your medicines on time.” </a:t>
            </a:r>
          </a:p>
          <a:p>
            <a:pPr marL="339725" indent="-339725">
              <a:lnSpc>
                <a:spcPct val="100000"/>
              </a:lnSpc>
              <a:spcBef>
                <a:spcPts val="1800"/>
              </a:spcBef>
              <a:buClr>
                <a:srgbClr val="E73439"/>
              </a:buClr>
              <a:buFont typeface="Wingdings" panose="05000000000000000000" pitchFamily="2" charset="2"/>
              <a:buChar char="§"/>
            </a:pPr>
            <a:r>
              <a:rPr lang="en-US" dirty="0"/>
              <a:t>Confronting clients about their behavior </a:t>
            </a:r>
          </a:p>
        </p:txBody>
      </p:sp>
    </p:spTree>
    <p:extLst>
      <p:ext uri="{BB962C8B-B14F-4D97-AF65-F5344CB8AC3E}">
        <p14:creationId xmlns:p14="http://schemas.microsoft.com/office/powerpoint/2010/main" val="131081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iC chart color optio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7F9F"/>
      </a:accent1>
      <a:accent2>
        <a:srgbClr val="10244D"/>
      </a:accent2>
      <a:accent3>
        <a:srgbClr val="DDEAF6"/>
      </a:accent3>
      <a:accent4>
        <a:srgbClr val="E63339"/>
      </a:accent4>
      <a:accent5>
        <a:srgbClr val="BCBBC0"/>
      </a:accent5>
      <a:accent6>
        <a:srgbClr val="919194"/>
      </a:accent6>
      <a:hlink>
        <a:srgbClr val="E63339"/>
      </a:hlink>
      <a:folHlink>
        <a:srgbClr val="577F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415</Words>
  <Application>Microsoft Office PowerPoint</Application>
  <PresentationFormat>Letter Paper (8.5x11 in)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Dealing with Resistance</vt:lpstr>
      <vt:lpstr>Ambivalence and conflict are common</vt:lpstr>
      <vt:lpstr>Kinds of resistance: sustain talk and discord</vt:lpstr>
      <vt:lpstr>Competition: recognizing resistance</vt:lpstr>
      <vt:lpstr>How to manage resistance </vt:lpstr>
      <vt:lpstr>Responding to discord</vt:lpstr>
      <vt:lpstr>Responding to sustain talk</vt:lpstr>
      <vt:lpstr>Communication traps</vt:lpstr>
      <vt:lpstr>Behaviors to avoid</vt:lpstr>
      <vt:lpstr>Behaviors to avoid</vt:lpstr>
      <vt:lpstr>Improving a Motivational Counseling Session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2020-06-11T15:41:43Z</dcterms:created>
  <dcterms:modified xsi:type="dcterms:W3CDTF">2020-06-11T15:42:03Z</dcterms:modified>
</cp:coreProperties>
</file>