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88" r:id="rId1"/>
  </p:sldMasterIdLst>
  <p:notesMasterIdLst>
    <p:notesMasterId r:id="rId16"/>
  </p:notesMasterIdLst>
  <p:sldIdLst>
    <p:sldId id="257" r:id="rId2"/>
    <p:sldId id="368" r:id="rId3"/>
    <p:sldId id="369" r:id="rId4"/>
    <p:sldId id="385" r:id="rId5"/>
    <p:sldId id="386" r:id="rId6"/>
    <p:sldId id="380" r:id="rId7"/>
    <p:sldId id="372" r:id="rId8"/>
    <p:sldId id="381" r:id="rId9"/>
    <p:sldId id="382" r:id="rId10"/>
    <p:sldId id="383" r:id="rId11"/>
    <p:sldId id="384" r:id="rId12"/>
    <p:sldId id="379" r:id="rId13"/>
    <p:sldId id="387" r:id="rId14"/>
    <p:sldId id="260" r:id="rId1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456A8A"/>
    <a:srgbClr val="CC4145"/>
    <a:srgbClr val="E73439"/>
    <a:srgbClr val="BBBDBF"/>
    <a:srgbClr val="FFFFFF"/>
    <a:srgbClr val="DEEBF7"/>
    <a:srgbClr val="11254D"/>
    <a:srgbClr val="577F9F"/>
    <a:srgbClr val="BC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102" y="5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1121 24575,'0'-33'0,"0"-9"0,0 21 0,0-14 0,0 15 0,0-9 0,0 9 0,0-3 0,0 9 0,0 1 0,0 4 0,0 1 0,0-4 0,0 2 0,3-2 0,2 4 0,3-1 0,-3 1 0,3-5 0,-4 4 0,5-4 0,-5 0 0,4 3 0,-4-3 0,5 5 0,-1 3 0,-3-2 0,2 2 0,-2-7 0,3 3 0,1-8 0,-1 7 0,1-7 0,0 3 0,0 0 0,0-3 0,4 7 0,-4 1 0,4-4 0,-4 8 0,-4-8 0,2 4 0,-2 1 0,4-5 0,-1-1 0,1-5 0,-3 5 0,2-3 0,-7 8 0,6-1 0,-6-1 0,3 6 0,-4-8 0,0 1 0,-4 7 0,0-10 0,-1 9 0,-2-6 0,6 4 0,-3-1 0,0-4 0,3 4 0,-3-9 0,4 4 0,0 0 0,0-3 0,0 8 0,0-9 0,0 9 0,0-4 0,0 4 0,0 1 0,0-4 0,0 2 0,0-2 0,0 4 0,0-1 0,0-3 0,0 3 0,3-3 0,-2 3 0,3-4 0,0 4 0,-4-4 0,4 5 0,0-1 0,-3 1 0,6-1 0,-6 1 0,3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8:33:21.3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35 981 24575,'0'-32'0,"0"2"0,0 11 0,0-4 0,0 3 0,0-4 0,0 1 0,0 3 0,0-4 0,0 6 0,0 4 0,0-4 0,0 9 0,0-4 0,0 4 0,0 1 0,0-4 0,0 3 0,0-4 0,0 5 0,0 0 0,0-5 0,-4 4 0,3-3 0,-2 3 0,3 1 0,0-9 0,0 7 0,0-11 0,0 7 0,0-5 0,0 1 0,0 4 0,0-3 0,0 7 0,0-7 0,0 7 0,3-3 0,-2 5 0,7 0 0,-8-1 0,8 1 0,-7-1 0,6 1 0,-6-1 0,3 1 0,-4-4 0,0 3 0,0-4 0,0 5 0,0 0 0,-4-5 0,3 4 0,-3-3 0,4 3 0,0 1 0,0-4 0,0 3 0,0-4 0,-3 5 0,2 0 0,-7-5 0,7 4 0,-3-3 0,4 3 0,0 1 0,0-4 0,-3 3 0,-2-4 0,0 5 0,-2 3 0,6-6 0,-3 6 0,4-8 0,0 1 0,0 3 0,0-3 0,-4 3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8:33:21.3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8:33:21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8:33:21.3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24575,'33'0'0,"-3"0"0,-12 0 0,1 4 0,-5 1 0,-2 4 0,-3-1 0,-1 0 0,0 1 0,1-1 0,-1 5 0,1-4 0,-4 4 0,2-5 0,-6 5 0,6-4 0,-2 9 0,0-9 0,3 8 0,-3-3 0,0 4 0,3 1 0,-2-1 0,-1 0 0,3 1 0,-7-5 0,3 3 0,-4-8 0,0 4 0,0-5 0,0 1 0,0 3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8:33:21.3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8:33:21.316"/>
    </inkml:context>
    <inkml:brush xml:id="br0">
      <inkml:brushProperty name="width" value="0.2" units="cm"/>
      <inkml:brushProperty name="height" value="0.2" units="cm"/>
      <inkml:brushProperty name="color" value="#F4F2F2"/>
    </inkml:brush>
  </inkml:definitions>
  <inkml:trace contextRef="#ctx0" brushRef="#br0">12 177 24575,'0'28'0,"0"-9"0,0 3 0,0-13 0,0 14 0,4-8 0,1 14 0,1-14 0,3 13 0,-4-13 0,0 14 0,3-10 0,-3 1 0,0-3 0,-1-8 0,-4 4 0,0-5 0,0 1 0,0-1 0,0 0 0,0 0 0,0 5 0,0 1 0,0 4 0,0 6 0,0-4 0,0 8 0,0-8 0,0 9 0,0-9 0,0-1 0,0-7 0,0-3 0,0-1 0,0 0 0,-4-3 0,-1-1 0,-3-4 0,-1 0 0,1 0 0,3-4 0,-2-1 0,6-3 0,-3-1 0,0-4 0,3-1 0,-3-4 0,4 0 0,0-6 0,0 4 0,0-4 0,0 6 0,0-1 0,0 1 0,0 4 0,0-3 0,0 7 0,4-3 0,0 5 0,5 3 0,-1-2 0,0 6 0,0-3 0,1 4 0,-1 0 0,0 0 0,1 0 0,-1 0 0,0 0 0,5 0 0,1 0 0,4 0 0,-4 0 0,3 0 0,-7 0 0,2 0 0,-3 0 0,-1 0 0,-3-4 0,-2 0 0,-3-5 0,0 1 0,0-1 0,0 1 0,4 3 0,0 2 0,5 3 0,-1 0 0,0 0 0,-3-4 0,2 3 0,-6-7 0,3 4 0,-4-5 0,0 1 0,0-1 0,0 1 0,0-5 0,-4-1 0,3-4 0,-7-1 0,2 1 0,-7-1 0,2-4 0,-2 3 0,-2-9 0,4 4 0,-7 0 0,7-4 0,-3 4 0,4 0 0,1 1 0,0 10 0,0 1 0,4 5 0,-2-1 0,2 1 0,-3 3 0,-1 2 0,1 3 0,-1 0 0,1 0 0,0 0 0,-1 0 0,1 0 0,-1 0 0,1 0 0,3 0 0,2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8:33:21.3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0 728 24575,'28'0'0,"-4"0"0,-9 0 0,6 0 0,-2 0 0,0-4 0,-11 3 0,-3-6 0,2-1 0,-6-2 0,3-2 0,-4-1 0,4 4 0,-3-4 0,6 0 0,-2 3 0,4-2 0,-1-1 0,1 3 0,-1-3 0,-3 5 0,2-1 0,-6 1 0,3 0 0,0-1 0,-3 1 0,6-4 0,-2-2 0,4-4 0,0 0 0,0-1 0,0 1 0,1-6 0,3 4 0,-3 1 0,8 2 0,-9 7 0,4-3 0,-5 5 0,-3-1 0,-2 1 0,-3-4 0,-7 6 0,1-1 0,-10 7 0,6 0 0,-7 0 0,3 0 0,-5 0 0,1 0 0,4 0 0,-4 0 0,4-9 0,0 4 0,1-13 0,4-1 0,-5-1 0,4-3 0,1 9 0,0-4 0,8 4 0,-7 0 0,7-3 0,-2 7 0,3-2 0,0 3 0,0 1 0,-4-4 0,3 2 0,-6 2 0,2 0 0,0 4 0,1-9 0,16 8 0,-5-3 0,14 8 0,-12 0 0,8 0 0,-3 0 0,5 0 0,4 0 0,2 0 0,0 0 0,4 5 0,-9 0 0,3 5 0,-5-1 0,-4 0 0,-1 4 0,-4-4 0,0 4 0,-1-5 0,0 0 0,-3 1 0,-2-1 0,1 4 0,-3-3 0,3 3 0,-1-4 0,-2 1 0,7 3 0,-4-3 0,1 3 0,2-8 0,-2 4 0,3-4 0,-3 5 0,2-1 0,-6 0 0,3 1 0,-4 3 0,0-3 0,0 7 0,0-2 0,0 4 0,0 1 0,0 4 0,0 2 0,-5 5 0,-9-4 0,-3 3 0,-8-3 0,6-1 0,-1-2 0,6-9 0,-3 3 0,7-7 0,-2 3 0,3-5 0,1-4 0,-1 4 0,1-7 0,0 2 0,-5-3 0,4 0 0,-3 0 0,11-22 0,3 3 0,8-21 0,-1 15 0,1-3 0,0 8 0,3-4 0,-3 10 0,12 0 0,-6 10 0,12-6 0,-3 9 0,5-3 0,1 4 0,5 0 0,-4 0 0,4 0 0,-6 0 0,-5 0 0,-2 0 0,-9 0 0,-1 0 0,-5 0 0,1 0 0,-5-11 0,0 4 0,-4-9 0,-4 8 0,-1 3 0,-3-2 0,0 2 0,-1-4 0,1 5 0,3-4 0,-2 4 0,2-5 0,-3 5 0,-1-4 0,1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8:33:21.3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24575,'33'0'0,"-3"0"0,-12 0 0,1 4 0,-5 1 0,-2 4 0,-3-1 0,-1 0 0,0 1 0,1-1 0,-1 5 0,1-4 0,-4 4 0,2-5 0,-6 5 0,6-4 0,-2 9 0,0-9 0,3 8 0,-3-3 0,0 4 0,3 1 0,-2-1 0,-1 0 0,3 1 0,-7-5 0,3 3 0,-4-8 0,0 4 0,0-5 0,0 1 0,0 3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8:33:21.3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35 981 24575,'0'-32'0,"0"2"0,0 11 0,0-4 0,0 3 0,0-4 0,0 1 0,0 3 0,0-4 0,0 6 0,0 4 0,0-4 0,0 9 0,0-4 0,0 4 0,0 1 0,0-4 0,0 3 0,0-4 0,0 5 0,0 0 0,0-5 0,-4 4 0,3-3 0,-2 3 0,3 1 0,0-9 0,0 7 0,0-11 0,0 7 0,0-5 0,0 1 0,0 4 0,0-3 0,0 7 0,0-7 0,0 7 0,3-3 0,-2 5 0,7 0 0,-8-1 0,8 1 0,-7-1 0,6 1 0,-6-1 0,3 1 0,-4-4 0,0 3 0,0-4 0,0 5 0,0 0 0,-4-5 0,3 4 0,-3-3 0,4 3 0,0 1 0,0-4 0,0 3 0,0-4 0,-3 5 0,2 0 0,-7-5 0,7 4 0,-3-3 0,4 3 0,0 1 0,0-4 0,-3 3 0,-2-4 0,0 5 0,-2 3 0,6-6 0,-3 6 0,4-8 0,0 1 0,0 3 0,0-3 0,-4 3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24575,'33'0'0,"-3"0"0,-12 0 0,1 4 0,-5 1 0,-2 4 0,-3-1 0,-1 0 0,0 1 0,1-1 0,-1 5 0,1-4 0,-4 4 0,2-5 0,-6 5 0,6-4 0,-2 9 0,0-9 0,3 8 0,-3-3 0,0 4 0,3 1 0,-2-1 0,-1 0 0,3 1 0,-7-5 0,3 3 0,-4-8 0,0 4 0,0-5 0,0 1 0,0 3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12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2"/>
    </inkml:context>
    <inkml:brush xml:id="br0">
      <inkml:brushProperty name="width" value="0.2" units="cm"/>
      <inkml:brushProperty name="height" value="0.2" units="cm"/>
      <inkml:brushProperty name="color" value="#F4F2F2"/>
    </inkml:brush>
  </inkml:definitions>
  <inkml:trace contextRef="#ctx0" brushRef="#br0">12 177 24575,'0'28'0,"0"-9"0,0 3 0,0-13 0,0 14 0,4-8 0,1 14 0,1-14 0,3 13 0,-4-13 0,0 14 0,3-10 0,-3 1 0,0-3 0,-1-8 0,-4 4 0,0-5 0,0 1 0,0-1 0,0 0 0,0 0 0,0 5 0,0 1 0,0 4 0,0 6 0,0-4 0,0 8 0,0-8 0,0 9 0,0-9 0,0-1 0,0-7 0,0-3 0,0-1 0,0 0 0,-4-3 0,-1-1 0,-3-4 0,-1 0 0,1 0 0,3-4 0,-2-1 0,6-3 0,-3-1 0,0-4 0,3-1 0,-3-4 0,4 0 0,0-6 0,0 4 0,0-4 0,0 6 0,0-1 0,0 1 0,0 4 0,0-3 0,0 7 0,4-3 0,0 5 0,5 3 0,-1-2 0,0 6 0,0-3 0,1 4 0,-1 0 0,0 0 0,1 0 0,-1 0 0,0 0 0,5 0 0,1 0 0,4 0 0,-4 0 0,3 0 0,-7 0 0,2 0 0,-3 0 0,-1 0 0,-3-4 0,-2 0 0,-3-5 0,0 1 0,0-1 0,0 1 0,4 3 0,0 2 0,5 3 0,-1 0 0,0 0 0,-3-4 0,2 3 0,-6-7 0,3 4 0,-4-5 0,0 1 0,0-1 0,0 1 0,0-5 0,-4-1 0,3-4 0,-7-1 0,2 1 0,-7-1 0,2-4 0,-2 3 0,-2-9 0,4 4 0,-7 0 0,7-4 0,-3 4 0,4 0 0,1 1 0,0 10 0,0 1 0,4 5 0,-2-1 0,2 1 0,-3 3 0,-1 2 0,1 3 0,-1 0 0,1 0 0,0 0 0,-1 0 0,1 0 0,-1 0 0,1 0 0,3 0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6:02:23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0 728 24575,'28'0'0,"-4"0"0,-9 0 0,6 0 0,-2 0 0,0-4 0,-11 3 0,-3-6 0,2-1 0,-6-2 0,3-2 0,-4-1 0,4 4 0,-3-4 0,6 0 0,-2 3 0,4-2 0,-1-1 0,1 3 0,-1-3 0,-3 5 0,2-1 0,-6 1 0,3 0 0,0-1 0,-3 1 0,6-4 0,-2-2 0,4-4 0,0 0 0,0-1 0,0 1 0,1-6 0,3 4 0,-3 1 0,8 2 0,-9 7 0,4-3 0,-5 5 0,-3-1 0,-2 1 0,-3-4 0,-7 6 0,1-1 0,-10 7 0,6 0 0,-7 0 0,3 0 0,-5 0 0,1 0 0,4 0 0,-4 0 0,4-9 0,0 4 0,1-13 0,4-1 0,-5-1 0,4-3 0,1 9 0,0-4 0,8 4 0,-7 0 0,7-3 0,-2 7 0,3-2 0,0 3 0,0 1 0,-4-4 0,3 2 0,-6 2 0,2 0 0,0 4 0,1-9 0,16 8 0,-5-3 0,14 8 0,-12 0 0,8 0 0,-3 0 0,5 0 0,4 0 0,2 0 0,0 0 0,4 5 0,-9 0 0,3 5 0,-5-1 0,-4 0 0,-1 4 0,-4-4 0,0 4 0,-1-5 0,0 0 0,-3 1 0,-2-1 0,1 4 0,-3-3 0,3 3 0,-1-4 0,-2 1 0,7 3 0,-4-3 0,1 3 0,2-8 0,-2 4 0,3-4 0,-3 5 0,2-1 0,-6 0 0,3 1 0,-4 3 0,0-3 0,0 7 0,0-2 0,0 4 0,0 1 0,0 4 0,0 2 0,-5 5 0,-9-4 0,-3 3 0,-8-3 0,6-1 0,-1-2 0,6-9 0,-3 3 0,7-7 0,-2 3 0,3-5 0,1-4 0,-1 4 0,1-7 0,0 2 0,-5-3 0,4 0 0,-3 0 0,11-22 0,3 3 0,8-21 0,-1 15 0,1-3 0,0 8 0,3-4 0,-3 10 0,12 0 0,-6 10 0,12-6 0,-3 9 0,5-3 0,1 4 0,5 0 0,-4 0 0,4 0 0,-6 0 0,-5 0 0,-2 0 0,-9 0 0,-1 0 0,-5 0 0,1 0 0,-5-11 0,0 4 0,-4-9 0,-4 8 0,-1 3 0,-3-2 0,0 2 0,-1-4 0,1 5 0,3-4 0,-2 4 0,2-5 0,-3 5 0,-1-4 0,1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18:33:21.3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1121 24575,'0'-33'0,"0"-9"0,0 21 0,0-14 0,0 15 0,0-9 0,0 9 0,0-3 0,0 9 0,0 1 0,0 4 0,0 1 0,0-4 0,0 2 0,3-2 0,2 4 0,3-1 0,-3 1 0,3-5 0,-4 4 0,5-4 0,-5 0 0,4 3 0,-4-3 0,5 5 0,-1 3 0,-3-2 0,2 2 0,-2-7 0,3 3 0,1-8 0,-1 7 0,1-7 0,0 3 0,0 0 0,0-3 0,4 7 0,-4 1 0,4-4 0,-4 8 0,-4-8 0,2 4 0,-2 1 0,4-5 0,-1-1 0,1-5 0,-3 5 0,2-3 0,-7 8 0,6-1 0,-6-1 0,3 6 0,-4-8 0,0 1 0,-4 7 0,0-10 0,-1 9 0,-2-6 0,6 4 0,-3-1 0,0-4 0,3 4 0,-3-9 0,4 4 0,0 0 0,0-3 0,0 8 0,0-9 0,0 9 0,0-4 0,0 4 0,0 1 0,0-4 0,0 2 0,0-2 0,0 4 0,0-1 0,0-3 0,0 3 0,3-3 0,-2 3 0,3-4 0,0 4 0,-4-4 0,4 5 0,0-1 0,-3 1 0,6-1 0,-6 1 0,3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C4AAD-E301-9443-94AD-12412E59F58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774B7-8773-F442-AE46-14AB52309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 userDrawn="1"/>
        </p:nvSpPr>
        <p:spPr>
          <a:xfrm>
            <a:off x="0" y="-1566"/>
            <a:ext cx="9144000" cy="5775767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5756" y="1563435"/>
            <a:ext cx="6137060" cy="165576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document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5756" y="3342715"/>
            <a:ext cx="6137060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LINE 1, ARIAL REGULAR, 20PT, EXPANDED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 userDrawn="1"/>
        </p:nvSpPr>
        <p:spPr>
          <a:xfrm>
            <a:off x="795755" y="4257917"/>
            <a:ext cx="3243805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6551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338" y="4470011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338" y="4796635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4A5855-7EB0-4C3A-8883-618641772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19" y="5897718"/>
            <a:ext cx="2118433" cy="651825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CB406CD-69F6-49AA-958B-9333EE271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82" y="5805390"/>
            <a:ext cx="1299262" cy="841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504C59-3619-47C2-B289-FED7C7EE3E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27" y="5856090"/>
            <a:ext cx="1107242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573576" y="0"/>
            <a:ext cx="3766929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88E9-F096-2441-A820-2BB0AC447F5D}"/>
              </a:ext>
            </a:extLst>
          </p:cNvPr>
          <p:cNvSpPr/>
          <p:nvPr userDrawn="1"/>
        </p:nvSpPr>
        <p:spPr>
          <a:xfrm>
            <a:off x="573577" y="0"/>
            <a:ext cx="3757353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30" y="365126"/>
            <a:ext cx="3460832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630" y="1288899"/>
            <a:ext cx="3460832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717630" y="2044406"/>
            <a:ext cx="3460832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929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" y="1"/>
            <a:ext cx="2988734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6088" y="-2"/>
            <a:ext cx="6157912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 userDrawn="1"/>
        </p:nvSpPr>
        <p:spPr>
          <a:xfrm>
            <a:off x="0" y="3979334"/>
            <a:ext cx="9144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252330" y="4650758"/>
            <a:ext cx="6639339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HERE, ARIAL REGULAR, 32PT, </a:t>
            </a:r>
            <a:br>
              <a:rPr lang="en-US" dirty="0"/>
            </a:br>
            <a:r>
              <a:rPr lang="en-US" dirty="0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 userDrawn="1"/>
        </p:nvSpPr>
        <p:spPr>
          <a:xfrm>
            <a:off x="1328194" y="4443168"/>
            <a:ext cx="3243805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1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59765" y="18922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104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087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2933" y="774443"/>
            <a:ext cx="3848306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2073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881" y="3094810"/>
            <a:ext cx="3459653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3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33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3044142" y="-1"/>
            <a:ext cx="6099858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054" y="597273"/>
            <a:ext cx="4823027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3044825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33053" y="1871133"/>
            <a:ext cx="4823027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5104" y="0"/>
            <a:ext cx="6099858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85" y="597273"/>
            <a:ext cx="4823027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071" y="-1"/>
            <a:ext cx="3044825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53285" y="1786467"/>
            <a:ext cx="4823027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115" y="4521200"/>
            <a:ext cx="3034983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9492" y="4521200"/>
            <a:ext cx="4348394" cy="2006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73439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3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2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9" r:id="rId2"/>
    <p:sldLayoutId id="2147483810" r:id="rId3"/>
    <p:sldLayoutId id="2147483816" r:id="rId4"/>
    <p:sldLayoutId id="2147483811" r:id="rId5"/>
    <p:sldLayoutId id="2147483807" r:id="rId6"/>
    <p:sldLayoutId id="2147483812" r:id="rId7"/>
    <p:sldLayoutId id="2147483813" r:id="rId8"/>
    <p:sldLayoutId id="2147483814" r:id="rId9"/>
    <p:sldLayoutId id="214748381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tiff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18" Type="http://schemas.openxmlformats.org/officeDocument/2006/relationships/customXml" Target="../ink/ink8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7.tiff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microsoft.com/office/2007/relationships/hdphoto" Target="../media/hdphoto1.wdp"/><Relationship Id="rId10" Type="http://schemas.openxmlformats.org/officeDocument/2006/relationships/image" Target="../media/image8.tiff"/><Relationship Id="rId19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14.xml"/><Relationship Id="rId18" Type="http://schemas.openxmlformats.org/officeDocument/2006/relationships/image" Target="../media/image14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11.png"/><Relationship Id="rId17" Type="http://schemas.openxmlformats.org/officeDocument/2006/relationships/customXml" Target="../ink/ink16.xml"/><Relationship Id="rId2" Type="http://schemas.openxmlformats.org/officeDocument/2006/relationships/image" Target="../media/image7.tiff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8.tiff"/><Relationship Id="rId4" Type="http://schemas.openxmlformats.org/officeDocument/2006/relationships/image" Target="../media/image8.png"/><Relationship Id="rId9" Type="http://schemas.openxmlformats.org/officeDocument/2006/relationships/customXml" Target="../ink/ink12.xm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customXml" Target="../ink/ink17.xml"/><Relationship Id="rId7" Type="http://schemas.openxmlformats.org/officeDocument/2006/relationships/image" Target="../media/image17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customXml" Target="../ink/ink18.xml"/><Relationship Id="rId10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9430-D71E-4841-A449-5F6FEAE6D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Eliciting Talk About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176ED-4528-AD41-A92C-8F781C6AB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Module 8 — Motivational counseling training</a:t>
            </a:r>
          </a:p>
          <a:p>
            <a:r>
              <a:rPr lang="en-US" dirty="0"/>
              <a:t>Country,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70E53-DE4D-B444-BC2D-90D5E4FC2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4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646225"/>
            <a:ext cx="8116686" cy="45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Pick the most relevant examples of change talk (you don’t have to comment on everything)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F91A3-EA08-544C-9882-5960DBFF3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043" y="4652010"/>
            <a:ext cx="663677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5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Responding to change talk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570B98BF-241D-D14B-9621-094D505B57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/>
          <a:stretch/>
        </p:blipFill>
        <p:spPr>
          <a:xfrm>
            <a:off x="-13855" y="1871133"/>
            <a:ext cx="3042138" cy="3200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Go back to the individual examples of change talk you found.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Brainstorm ways you could respond to the change talk to reinforce it.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b="1" dirty="0"/>
              <a:t>Bonus</a:t>
            </a:r>
            <a:r>
              <a:rPr lang="en-US" dirty="0"/>
              <a:t>: use the leftover space on the worksheet to construct a summary of the client’s statement that brings together all the best change talk.</a:t>
            </a:r>
          </a:p>
        </p:txBody>
      </p:sp>
    </p:spTree>
    <p:extLst>
      <p:ext uri="{BB962C8B-B14F-4D97-AF65-F5344CB8AC3E}">
        <p14:creationId xmlns:p14="http://schemas.microsoft.com/office/powerpoint/2010/main" val="3321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Small-group activity: Role plays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Divide into groups of 3 (one client, one counselor, one observer).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b="1" dirty="0"/>
              <a:t>Clients</a:t>
            </a:r>
            <a:r>
              <a:rPr lang="en-US" dirty="0"/>
              <a:t>: choose any change you are thinking about making in your life (does not have to be health-related).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b="1" dirty="0"/>
              <a:t>Counselors</a:t>
            </a:r>
            <a:r>
              <a:rPr lang="en-US" dirty="0"/>
              <a:t>: Use all relevant skills.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b="1" dirty="0"/>
              <a:t>Observers</a:t>
            </a:r>
            <a:r>
              <a:rPr lang="en-US" dirty="0"/>
              <a:t>: Watch for use of all relevant skills.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Five minutes each, then switch roles.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EF582-BB59-AE48-90F5-F3E7C8620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85" y="1618051"/>
            <a:ext cx="1422315" cy="1690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71FF21-E115-964A-A2CE-1E5017A1A30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79" y="3452422"/>
            <a:ext cx="1995157" cy="19951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3372F4-CACD-894D-8C39-E56FD27AE044}"/>
              </a:ext>
            </a:extLst>
          </p:cNvPr>
          <p:cNvSpPr txBox="1"/>
          <p:nvPr/>
        </p:nvSpPr>
        <p:spPr>
          <a:xfrm>
            <a:off x="8257309" y="1136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7950A5-C6ED-7C43-9A37-78AAE7374D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2A4F116-3955-E24E-82A4-42FB1D44D0CD}"/>
              </a:ext>
            </a:extLst>
          </p:cNvPr>
          <p:cNvSpPr txBox="1">
            <a:spLocks/>
          </p:cNvSpPr>
          <p:nvPr/>
        </p:nvSpPr>
        <p:spPr>
          <a:xfrm>
            <a:off x="6099175" y="9171"/>
            <a:ext cx="3044825" cy="6857999"/>
          </a:xfrm>
          <a:prstGeom prst="rect">
            <a:avLst/>
          </a:prstGeom>
          <a:solidFill>
            <a:srgbClr val="11254D"/>
          </a:solid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9278F-C229-BD47-8A6C-85161A3414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0297" y="2045366"/>
            <a:ext cx="5792372" cy="289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avoid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646225"/>
            <a:ext cx="8116686" cy="45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Why haven’t you changed?</a:t>
            </a:r>
          </a:p>
          <a:p>
            <a:pPr marL="339725" indent="-339725"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What keeps you doing this?</a:t>
            </a:r>
          </a:p>
          <a:p>
            <a:pPr marL="339725" indent="-339725"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Why aren’t you trying harder?</a:t>
            </a:r>
          </a:p>
          <a:p>
            <a:pPr marL="339725" indent="-339725"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How could you…?</a:t>
            </a:r>
          </a:p>
          <a:p>
            <a:pPr marL="339725" indent="-339725"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Why can’t you…?</a:t>
            </a:r>
          </a:p>
        </p:txBody>
      </p:sp>
    </p:spTree>
    <p:extLst>
      <p:ext uri="{BB962C8B-B14F-4D97-AF65-F5344CB8AC3E}">
        <p14:creationId xmlns:p14="http://schemas.microsoft.com/office/powerpoint/2010/main" val="1366667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30802" y="774443"/>
            <a:ext cx="3684234" cy="57194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9287" y="3196411"/>
            <a:ext cx="3459653" cy="127343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7831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17B4D0-8051-D44A-AAC4-7C3B86612695}"/>
              </a:ext>
            </a:extLst>
          </p:cNvPr>
          <p:cNvGrpSpPr/>
          <p:nvPr/>
        </p:nvGrpSpPr>
        <p:grpSpPr>
          <a:xfrm>
            <a:off x="3235254" y="3722725"/>
            <a:ext cx="2665403" cy="2891331"/>
            <a:chOff x="3075736" y="3727342"/>
            <a:chExt cx="2665403" cy="28913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A050DD-F0A9-A04A-9D4F-FDDEB84B34B6}"/>
                </a:ext>
              </a:extLst>
            </p:cNvPr>
            <p:cNvGrpSpPr/>
            <p:nvPr/>
          </p:nvGrpSpPr>
          <p:grpSpPr>
            <a:xfrm>
              <a:off x="3075736" y="3727342"/>
              <a:ext cx="2665403" cy="2891331"/>
              <a:chOff x="2789499" y="3685018"/>
              <a:chExt cx="2665403" cy="289133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2E5CFAE-2890-F044-9D4B-5EE9BAEC3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9499" y="3685018"/>
                <a:ext cx="2639028" cy="2891331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14:cNvPr>
                  <p14:cNvContentPartPr/>
                  <p14:nvPr/>
                </p14:nvContentPartPr>
                <p14:xfrm>
                  <a:off x="5358062" y="5342004"/>
                  <a:ext cx="96840" cy="4039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BA730500-5E1A-804B-9594-B7A17B207C16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295422" y="5279364"/>
                    <a:ext cx="222480" cy="52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14:cNvPr>
                  <p14:cNvContentPartPr/>
                  <p14:nvPr/>
                </p14:nvContentPartPr>
                <p14:xfrm>
                  <a:off x="2853542" y="4686444"/>
                  <a:ext cx="21600" cy="3531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F70B3A2-8F1D-1949-BF5C-13D1245879CC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790902" y="4623804"/>
                    <a:ext cx="14724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14:cNvPr>
                  <p14:cNvContentPartPr/>
                  <p14:nvPr/>
                </p14:nvContentPartPr>
                <p14:xfrm>
                  <a:off x="2875862" y="4657284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205339E8-F837-384B-885E-5D72AADB0EF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13222" y="459464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14:cNvPr>
                <p14:cNvContentPartPr/>
                <p14:nvPr/>
              </p14:nvContentPartPr>
              <p14:xfrm>
                <a:off x="3103742" y="470300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1AAEAD-FB19-7C4A-9821-1D44E3F813F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41102" y="46400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33629-6478-D542-BA6B-0CCB297F0183}"/>
              </a:ext>
            </a:extLst>
          </p:cNvPr>
          <p:cNvGrpSpPr/>
          <p:nvPr/>
        </p:nvGrpSpPr>
        <p:grpSpPr>
          <a:xfrm>
            <a:off x="218034" y="3722725"/>
            <a:ext cx="2416559" cy="2891331"/>
            <a:chOff x="462183" y="3532618"/>
            <a:chExt cx="2416559" cy="28913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5535AA-4316-C84B-BA46-29E3F8B9F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183" y="3532618"/>
              <a:ext cx="232731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14:cNvPr>
                <p14:cNvContentPartPr/>
                <p14:nvPr/>
              </p14:nvContentPartPr>
              <p14:xfrm>
                <a:off x="2660582" y="5703084"/>
                <a:ext cx="92880" cy="12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52FAFC-1779-454C-B0A9-25B9E02C920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97942" y="5640084"/>
                  <a:ext cx="21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14:cNvPr>
                <p14:cNvContentPartPr/>
                <p14:nvPr/>
              </p14:nvContentPartPr>
              <p14:xfrm>
                <a:off x="2878382" y="465728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CE7BD1-E29E-C144-90FC-BD76131A41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15742" y="459464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the first goal is for clients to talk about change...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A0037-09AE-0041-9DA1-2405DE5312E5}"/>
              </a:ext>
            </a:extLst>
          </p:cNvPr>
          <p:cNvGrpSpPr/>
          <p:nvPr/>
        </p:nvGrpSpPr>
        <p:grpSpPr>
          <a:xfrm>
            <a:off x="6105965" y="3809416"/>
            <a:ext cx="2971039" cy="2891331"/>
            <a:chOff x="5830382" y="3485325"/>
            <a:chExt cx="2971039" cy="28913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E7F3BB-32ED-E346-906E-98A1A7D79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8365" y="3485325"/>
              <a:ext cx="293305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14:cNvPr>
                <p14:cNvContentPartPr/>
                <p14:nvPr/>
              </p14:nvContentPartPr>
              <p14:xfrm>
                <a:off x="5878622" y="4607244"/>
                <a:ext cx="97920" cy="28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C2AF6C-5F1C-2B40-A7E4-3EA767F727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42982" y="4571604"/>
                  <a:ext cx="169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14:cNvPr>
                <p14:cNvContentPartPr/>
                <p14:nvPr/>
              </p14:nvContentPartPr>
              <p14:xfrm>
                <a:off x="5830382" y="4619844"/>
                <a:ext cx="255600" cy="262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60C94D-E36C-9241-B877-8D84B7ED15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67382" y="4556844"/>
                  <a:ext cx="381240" cy="388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256275D-307F-D047-829A-EAD726570DD5}"/>
              </a:ext>
            </a:extLst>
          </p:cNvPr>
          <p:cNvSpPr txBox="1">
            <a:spLocks/>
          </p:cNvSpPr>
          <p:nvPr/>
        </p:nvSpPr>
        <p:spPr>
          <a:xfrm>
            <a:off x="3004320" y="1804020"/>
            <a:ext cx="6130302" cy="8000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577F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/>
              <a:t>…what can we do to elicit it?</a:t>
            </a:r>
          </a:p>
        </p:txBody>
      </p:sp>
    </p:spTree>
    <p:extLst>
      <p:ext uri="{BB962C8B-B14F-4D97-AF65-F5344CB8AC3E}">
        <p14:creationId xmlns:p14="http://schemas.microsoft.com/office/powerpoint/2010/main" val="18291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8F72899-B43E-5946-B508-C3CAF3BAEF63}"/>
              </a:ext>
            </a:extLst>
          </p:cNvPr>
          <p:cNvGrpSpPr/>
          <p:nvPr/>
        </p:nvGrpSpPr>
        <p:grpSpPr>
          <a:xfrm>
            <a:off x="3235254" y="3807568"/>
            <a:ext cx="2665403" cy="2891331"/>
            <a:chOff x="3075736" y="3727342"/>
            <a:chExt cx="2665403" cy="289133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E05C7F6-3E7A-534B-9CB0-3612E4992547}"/>
                </a:ext>
              </a:extLst>
            </p:cNvPr>
            <p:cNvGrpSpPr/>
            <p:nvPr/>
          </p:nvGrpSpPr>
          <p:grpSpPr>
            <a:xfrm>
              <a:off x="3075736" y="3727342"/>
              <a:ext cx="2665403" cy="2891331"/>
              <a:chOff x="2789499" y="3685018"/>
              <a:chExt cx="2665403" cy="289133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4880698-ED19-4445-923D-5CC13A91F3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9499" y="3685018"/>
                <a:ext cx="2639028" cy="2891331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EEF3C516-E9E7-B44B-AA4D-CB0587D26830}"/>
                      </a:ext>
                    </a:extLst>
                  </p14:cNvPr>
                  <p14:cNvContentPartPr/>
                  <p14:nvPr/>
                </p14:nvContentPartPr>
                <p14:xfrm>
                  <a:off x="5358062" y="5342004"/>
                  <a:ext cx="96840" cy="4039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EEF3C516-E9E7-B44B-AA4D-CB0587D26830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295422" y="5279364"/>
                    <a:ext cx="222480" cy="52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3AD46F-C7C9-554C-B505-47DFE06513FD}"/>
                      </a:ext>
                    </a:extLst>
                  </p14:cNvPr>
                  <p14:cNvContentPartPr/>
                  <p14:nvPr/>
                </p14:nvContentPartPr>
                <p14:xfrm>
                  <a:off x="2853542" y="4686444"/>
                  <a:ext cx="21600" cy="3531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3AD46F-C7C9-554C-B505-47DFE06513F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790902" y="4623804"/>
                    <a:ext cx="14724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9793628-C543-A24B-A300-2A1ED3D57C03}"/>
                      </a:ext>
                    </a:extLst>
                  </p14:cNvPr>
                  <p14:cNvContentPartPr/>
                  <p14:nvPr/>
                </p14:nvContentPartPr>
                <p14:xfrm>
                  <a:off x="2875862" y="4657284"/>
                  <a:ext cx="360" cy="3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9793628-C543-A24B-A300-2A1ED3D57C0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13222" y="459464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03E0F9-5377-B342-9B64-EF188E3C60F3}"/>
                    </a:ext>
                  </a:extLst>
                </p14:cNvPr>
                <p14:cNvContentPartPr/>
                <p14:nvPr/>
              </p14:nvContentPartPr>
              <p14:xfrm>
                <a:off x="3103742" y="4703004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03E0F9-5377-B342-9B64-EF188E3C60F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41102" y="464000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4C7931-3935-0B4B-AD09-7876B27FBD73}"/>
              </a:ext>
            </a:extLst>
          </p:cNvPr>
          <p:cNvGrpSpPr/>
          <p:nvPr/>
        </p:nvGrpSpPr>
        <p:grpSpPr>
          <a:xfrm>
            <a:off x="218034" y="3807568"/>
            <a:ext cx="2416559" cy="2891331"/>
            <a:chOff x="462183" y="3532618"/>
            <a:chExt cx="2416559" cy="289133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666BE45-AE15-5E4B-834C-86905462A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183" y="3532618"/>
              <a:ext cx="232731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342E73-A03E-A940-9810-4A6BBAA14DC9}"/>
                    </a:ext>
                  </a:extLst>
                </p14:cNvPr>
                <p14:cNvContentPartPr/>
                <p14:nvPr/>
              </p14:nvContentPartPr>
              <p14:xfrm>
                <a:off x="2660582" y="5703084"/>
                <a:ext cx="92880" cy="129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342E73-A03E-A940-9810-4A6BBAA14D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97942" y="5640084"/>
                  <a:ext cx="21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29D803B-D130-384D-B49E-88D73FD405C8}"/>
                    </a:ext>
                  </a:extLst>
                </p14:cNvPr>
                <p14:cNvContentPartPr/>
                <p14:nvPr/>
              </p14:nvContentPartPr>
              <p14:xfrm>
                <a:off x="2878382" y="4657284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29D803B-D130-384D-B49E-88D73FD405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15742" y="459464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F29959-A114-3C4A-B64A-11236BAA60F2}"/>
              </a:ext>
            </a:extLst>
          </p:cNvPr>
          <p:cNvGrpSpPr/>
          <p:nvPr/>
        </p:nvGrpSpPr>
        <p:grpSpPr>
          <a:xfrm>
            <a:off x="6105965" y="3979102"/>
            <a:ext cx="2971039" cy="2723359"/>
            <a:chOff x="5830382" y="3485325"/>
            <a:chExt cx="2971039" cy="272335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F492ADD-93AB-CF49-9C01-884EC8D37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8365" y="3485325"/>
              <a:ext cx="2933056" cy="272335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836DDFD-8716-1F48-A4CB-F712D9B2901B}"/>
                    </a:ext>
                  </a:extLst>
                </p14:cNvPr>
                <p14:cNvContentPartPr/>
                <p14:nvPr/>
              </p14:nvContentPartPr>
              <p14:xfrm>
                <a:off x="5878622" y="4607244"/>
                <a:ext cx="97920" cy="28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836DDFD-8716-1F48-A4CB-F712D9B2901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42982" y="4571604"/>
                  <a:ext cx="169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557FEB2-2217-9049-90B4-9633BFD26A38}"/>
                    </a:ext>
                  </a:extLst>
                </p14:cNvPr>
                <p14:cNvContentPartPr/>
                <p14:nvPr/>
              </p14:nvContentPartPr>
              <p14:xfrm>
                <a:off x="5830382" y="4619844"/>
                <a:ext cx="255600" cy="262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557FEB2-2217-9049-90B4-9633BFD26A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67382" y="4556844"/>
                  <a:ext cx="381240" cy="388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Evoking change talk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542199"/>
            <a:ext cx="7886700" cy="45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Simplest, most direct way: </a:t>
            </a:r>
            <a:r>
              <a:rPr lang="en-US" sz="4000" dirty="0"/>
              <a:t>ask for it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Offer questions about:</a:t>
            </a:r>
          </a:p>
          <a:p>
            <a:pPr lvl="1" indent="-34607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Desires (wants, wishes, etc.)</a:t>
            </a:r>
          </a:p>
          <a:p>
            <a:pPr lvl="1" indent="-34607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Abilities (can, could, or able)</a:t>
            </a:r>
          </a:p>
          <a:p>
            <a:pPr lvl="1" indent="-34607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Reasons (what could result…)</a:t>
            </a:r>
          </a:p>
          <a:p>
            <a:pPr lvl="1" indent="-34607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Needs (how urgent, necessary to change, etc.)</a:t>
            </a:r>
          </a:p>
        </p:txBody>
      </p:sp>
    </p:spTree>
    <p:extLst>
      <p:ext uri="{BB962C8B-B14F-4D97-AF65-F5344CB8AC3E}">
        <p14:creationId xmlns:p14="http://schemas.microsoft.com/office/powerpoint/2010/main" val="3085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Importance and Confidence Ruler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646225"/>
            <a:ext cx="8116686" cy="45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On a scale of 0 to 10, where 0 means “not at all important” and 10 means “the most important thing to me right now,” how important would you say it is for </a:t>
            </a:r>
            <a:br>
              <a:rPr lang="en-US" sz="2400" dirty="0"/>
            </a:br>
            <a:r>
              <a:rPr lang="en-US" sz="2400" dirty="0"/>
              <a:t>you to……?”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And why are you at a _____, and not a [lower number]?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What would it take for you to go from a _____ to a [higher number]?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E4D56B2-8D61-E040-B7B8-61F832314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3696" l="4492" r="97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609" y="4991493"/>
            <a:ext cx="7193903" cy="27043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57C9DB-359D-0347-BA84-EB03B1FD1A17}"/>
              </a:ext>
            </a:extLst>
          </p:cNvPr>
          <p:cNvSpPr txBox="1">
            <a:spLocks/>
          </p:cNvSpPr>
          <p:nvPr/>
        </p:nvSpPr>
        <p:spPr>
          <a:xfrm>
            <a:off x="600074" y="5869487"/>
            <a:ext cx="7886700" cy="8000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577F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Importance</a:t>
            </a:r>
          </a:p>
        </p:txBody>
      </p:sp>
    </p:spTree>
    <p:extLst>
      <p:ext uri="{BB962C8B-B14F-4D97-AF65-F5344CB8AC3E}">
        <p14:creationId xmlns:p14="http://schemas.microsoft.com/office/powerpoint/2010/main" val="265348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Importance and Confidence Ruler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646225"/>
            <a:ext cx="8116686" cy="45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On a scale of 0 to 10, where 0 means “not at all confident” and 10 means “extremely confident,” how confident would you say you are in……?”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And why are you at a _____, and not a [lower number]?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What would it take for you to go from a _____ to a [higher number]?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E4D56B2-8D61-E040-B7B8-61F832314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3696" l="4492" r="97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473" y="4917354"/>
            <a:ext cx="7193903" cy="27043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32E0D5E-7602-2044-AAA2-408A0AE57485}"/>
              </a:ext>
            </a:extLst>
          </p:cNvPr>
          <p:cNvSpPr txBox="1">
            <a:spLocks/>
          </p:cNvSpPr>
          <p:nvPr/>
        </p:nvSpPr>
        <p:spPr>
          <a:xfrm>
            <a:off x="600074" y="5869487"/>
            <a:ext cx="7886700" cy="8000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577F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Confidence</a:t>
            </a:r>
          </a:p>
        </p:txBody>
      </p:sp>
    </p:spTree>
    <p:extLst>
      <p:ext uri="{BB962C8B-B14F-4D97-AF65-F5344CB8AC3E}">
        <p14:creationId xmlns:p14="http://schemas.microsoft.com/office/powerpoint/2010/main" val="350700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C4C7931-3935-0B4B-AD09-7876B27FBD73}"/>
              </a:ext>
            </a:extLst>
          </p:cNvPr>
          <p:cNvGrpSpPr/>
          <p:nvPr/>
        </p:nvGrpSpPr>
        <p:grpSpPr>
          <a:xfrm>
            <a:off x="5318250" y="3766109"/>
            <a:ext cx="2416559" cy="2891331"/>
            <a:chOff x="462183" y="3532618"/>
            <a:chExt cx="2416559" cy="289133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666BE45-AE15-5E4B-834C-86905462A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183" y="3532618"/>
              <a:ext cx="2327316" cy="289133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342E73-A03E-A940-9810-4A6BBAA14DC9}"/>
                    </a:ext>
                  </a:extLst>
                </p14:cNvPr>
                <p14:cNvContentPartPr/>
                <p14:nvPr/>
              </p14:nvContentPartPr>
              <p14:xfrm>
                <a:off x="2660582" y="5703084"/>
                <a:ext cx="92880" cy="129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342E73-A03E-A940-9810-4A6BBAA14D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97942" y="5640084"/>
                  <a:ext cx="21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29D803B-D130-384D-B49E-88D73FD405C8}"/>
                    </a:ext>
                  </a:extLst>
                </p14:cNvPr>
                <p14:cNvContentPartPr/>
                <p14:nvPr/>
              </p14:nvContentPartPr>
              <p14:xfrm>
                <a:off x="2878382" y="4657284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29D803B-D130-384D-B49E-88D73FD405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15742" y="459464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change talk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646225"/>
            <a:ext cx="8116686" cy="45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Recognize it</a:t>
            </a:r>
          </a:p>
          <a:p>
            <a:pPr marL="339725" indent="-339725"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Reflect</a:t>
            </a:r>
          </a:p>
          <a:p>
            <a:pPr marL="339725" indent="-339725"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Affirm</a:t>
            </a:r>
          </a:p>
          <a:p>
            <a:pPr marL="339725" indent="-339725"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Ask questions (i.e., for elaboration or examples)</a:t>
            </a:r>
          </a:p>
          <a:p>
            <a:pPr marL="339725" indent="-339725"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Summarize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8AB7B-D126-764C-A49C-635A38FBAA37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7462" l="10000" r="90000">
                        <a14:foregroundMark x1="24000" y1="95308" x2="27615" y2="91538"/>
                        <a14:foregroundMark x1="48154" y1="6692" x2="54615" y2="7000"/>
                        <a14:foregroundMark x1="80462" y1="97154" x2="73308" y2="96538"/>
                        <a14:foregroundMark x1="73308" y1="96538" x2="73308" y2="96538"/>
                        <a14:foregroundMark x1="63462" y1="97538" x2="65615" y2="95538"/>
                        <a14:foregroundMark x1="82615" y1="97154" x2="83308" y2="97308"/>
                        <a14:foregroundMark x1="48154" y1="5000" x2="55077" y2="5000"/>
                        <a14:foregroundMark x1="55077" y1="5000" x2="55154" y2="5154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26" y="4275046"/>
            <a:ext cx="2184474" cy="21844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4A3E68-E314-B641-B7D0-F88583448170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48" b="91667" l="10000" r="92231">
                        <a14:foregroundMark x1="23385" y1="8805" x2="28769" y2="8962"/>
                        <a14:foregroundMark x1="47538" y1="91667" x2="51923" y2="91195"/>
                        <a14:foregroundMark x1="90154" y1="66509" x2="90462" y2="73506"/>
                        <a14:foregroundMark x1="90462" y1="73506" x2="92231" y2="77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86" y="4575492"/>
            <a:ext cx="1925500" cy="18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change talk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611630"/>
            <a:ext cx="7886700" cy="5081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9863" indent="-1439863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000" b="1" dirty="0"/>
              <a:t>Client</a:t>
            </a:r>
            <a:r>
              <a:rPr lang="en-US" sz="2000" dirty="0"/>
              <a:t>: 	Last week I promised myself I wouldn’t drink, but then my friends invited me out, so I said I’d just have one. Before I knew it, I was wasted – I spent all my money and now I can’t afford to pay my phone bill. My boyfriend is so angry at me.</a:t>
            </a:r>
          </a:p>
          <a:p>
            <a:pPr marL="0" indent="0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Counselor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You don’t like to let him down. [Complex reflection]</a:t>
            </a:r>
          </a:p>
          <a:p>
            <a:pPr marL="1439863" indent="-1428750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000" b="1" dirty="0"/>
              <a:t>Client</a:t>
            </a:r>
            <a:r>
              <a:rPr lang="en-US" sz="2000" dirty="0"/>
              <a:t>: 	Of course not – he’s the most important thing to me!</a:t>
            </a:r>
          </a:p>
          <a:p>
            <a:pPr marL="1439863" indent="-1439863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Counselor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	And you feel like you let him down. [Complex Reflection]</a:t>
            </a:r>
          </a:p>
          <a:p>
            <a:pPr marL="1439863" indent="-1428750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000" b="1" dirty="0"/>
              <a:t>Client</a:t>
            </a:r>
            <a:r>
              <a:rPr lang="en-US" sz="2000" dirty="0"/>
              <a:t>: 	I just want to be a good partner, but then I drink, and I forget about everything else. I feel stupid.</a:t>
            </a:r>
          </a:p>
          <a:p>
            <a:pPr marL="1439863" indent="-1439863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Counselor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	So it sounds like drinking is causing problems for you and your partner. [Simple reflection]</a:t>
            </a:r>
          </a:p>
        </p:txBody>
      </p:sp>
    </p:spTree>
    <p:extLst>
      <p:ext uri="{BB962C8B-B14F-4D97-AF65-F5344CB8AC3E}">
        <p14:creationId xmlns:p14="http://schemas.microsoft.com/office/powerpoint/2010/main" val="365906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2023110"/>
            <a:ext cx="7886700" cy="42567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9863" indent="-1439863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000" b="1" dirty="0"/>
              <a:t>Client</a:t>
            </a:r>
            <a:r>
              <a:rPr lang="en-US" sz="2000" dirty="0"/>
              <a:t>: 	I signed up with a trainer to see if going to the gym is right for me.</a:t>
            </a:r>
          </a:p>
          <a:p>
            <a:pPr marL="0" indent="0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Counselor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You’re really taking steps to protect your health.</a:t>
            </a:r>
          </a:p>
          <a:p>
            <a:pPr marL="0" indent="0">
              <a:lnSpc>
                <a:spcPct val="95000"/>
              </a:lnSpc>
              <a:spcBef>
                <a:spcPts val="1800"/>
              </a:spcBef>
              <a:buNone/>
            </a:pP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5000"/>
              </a:lnSpc>
              <a:spcBef>
                <a:spcPts val="1800"/>
              </a:spcBef>
              <a:buNone/>
            </a:pP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439863" indent="-1428750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000" b="1" dirty="0"/>
              <a:t>Client</a:t>
            </a:r>
            <a:r>
              <a:rPr lang="en-US" sz="2000" dirty="0"/>
              <a:t>: 	I could quit smoking if I wanted to.</a:t>
            </a:r>
          </a:p>
          <a:p>
            <a:pPr marL="1439863" indent="-1439863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Counselor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	Once you decide to do something, you stick to it. </a:t>
            </a:r>
          </a:p>
        </p:txBody>
      </p:sp>
    </p:spTree>
    <p:extLst>
      <p:ext uri="{BB962C8B-B14F-4D97-AF65-F5344CB8AC3E}">
        <p14:creationId xmlns:p14="http://schemas.microsoft.com/office/powerpoint/2010/main" val="121706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for elaboration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805940"/>
            <a:ext cx="7886700" cy="44738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9863" indent="-1439863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000" b="1" dirty="0"/>
              <a:t>Client</a:t>
            </a:r>
            <a:r>
              <a:rPr lang="en-US" sz="2000" dirty="0"/>
              <a:t>: 	Lately I’ve noticed that smoking has been causing me some problems.</a:t>
            </a:r>
          </a:p>
          <a:p>
            <a:pPr marL="0" indent="0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Counselor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What kinds of problems is smoking causing for you?</a:t>
            </a:r>
          </a:p>
          <a:p>
            <a:pPr marL="1439863" indent="-1428750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000" b="1" dirty="0"/>
              <a:t>Client</a:t>
            </a:r>
            <a:r>
              <a:rPr lang="en-US" sz="2000" dirty="0"/>
              <a:t>: 	Well, first of all, it’s expensive.</a:t>
            </a:r>
          </a:p>
          <a:p>
            <a:pPr marL="1439863" indent="-1428750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Counselor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	What else?</a:t>
            </a:r>
          </a:p>
        </p:txBody>
      </p:sp>
    </p:spTree>
    <p:extLst>
      <p:ext uri="{BB962C8B-B14F-4D97-AF65-F5344CB8AC3E}">
        <p14:creationId xmlns:p14="http://schemas.microsoft.com/office/powerpoint/2010/main" val="3936410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iC chart color optio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689</Words>
  <Application>Microsoft Office PowerPoint</Application>
  <PresentationFormat>Letter Paper (8.5x11 in)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Eliciting Talk About Change</vt:lpstr>
      <vt:lpstr>If the first goal is for clients to talk about change...</vt:lpstr>
      <vt:lpstr>Evoking change talk</vt:lpstr>
      <vt:lpstr>The Importance and Confidence Ruler</vt:lpstr>
      <vt:lpstr>The Importance and Confidence Ruler</vt:lpstr>
      <vt:lpstr>Responding to change talk</vt:lpstr>
      <vt:lpstr>Reflecting change talk</vt:lpstr>
      <vt:lpstr>Affirming</vt:lpstr>
      <vt:lpstr>Asking for elaboration</vt:lpstr>
      <vt:lpstr>Summarizing</vt:lpstr>
      <vt:lpstr>Responding to change talk</vt:lpstr>
      <vt:lpstr>Small-group activity: Role plays</vt:lpstr>
      <vt:lpstr>Questions to avoid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2020-06-11T15:38:46Z</dcterms:created>
  <dcterms:modified xsi:type="dcterms:W3CDTF">2020-06-11T15:40:37Z</dcterms:modified>
</cp:coreProperties>
</file>