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17"/>
  </p:notesMasterIdLst>
  <p:sldIdLst>
    <p:sldId id="257" r:id="rId2"/>
    <p:sldId id="345" r:id="rId3"/>
    <p:sldId id="319" r:id="rId4"/>
    <p:sldId id="366" r:id="rId5"/>
    <p:sldId id="347" r:id="rId6"/>
    <p:sldId id="349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25" r:id="rId15"/>
    <p:sldId id="260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8A"/>
    <a:srgbClr val="CC4145"/>
    <a:srgbClr val="F7F7F7"/>
    <a:srgbClr val="E73439"/>
    <a:srgbClr val="BBBDBF"/>
    <a:srgbClr val="FFFFFF"/>
    <a:srgbClr val="DEEBF7"/>
    <a:srgbClr val="11254D"/>
    <a:srgbClr val="577F9F"/>
    <a:srgbClr val="BC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99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90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38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42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49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5:01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4:07.3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4:14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07.016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22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42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49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5:01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4:07.3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4:14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07.016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22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5:53:38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2ED5B3-7C8C-4C93-80FC-116D7297D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808EA2-8246-4FB4-AF32-E332432A4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B22464-FCD6-4F25-8F68-641CC22736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07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14.png"/><Relationship Id="rId18" Type="http://schemas.openxmlformats.org/officeDocument/2006/relationships/customXml" Target="../ink/ink56.xml"/><Relationship Id="rId3" Type="http://schemas.openxmlformats.org/officeDocument/2006/relationships/customXml" Target="../ink/ink49.xml"/><Relationship Id="rId7" Type="http://schemas.openxmlformats.org/officeDocument/2006/relationships/image" Target="../media/image11.tiff"/><Relationship Id="rId12" Type="http://schemas.openxmlformats.org/officeDocument/2006/relationships/customXml" Target="../ink/ink53.xml"/><Relationship Id="rId17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customXml" Target="../ink/ink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customXml" Target="../ink/ink50.xml"/><Relationship Id="rId15" Type="http://schemas.openxmlformats.org/officeDocument/2006/relationships/image" Target="../media/image17.tiff"/><Relationship Id="rId10" Type="http://schemas.openxmlformats.org/officeDocument/2006/relationships/customXml" Target="../ink/ink52.xml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customXml" Target="../ink/ink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14.png"/><Relationship Id="rId18" Type="http://schemas.openxmlformats.org/officeDocument/2006/relationships/customXml" Target="../ink/ink64.xml"/><Relationship Id="rId3" Type="http://schemas.openxmlformats.org/officeDocument/2006/relationships/customXml" Target="../ink/ink57.xml"/><Relationship Id="rId7" Type="http://schemas.openxmlformats.org/officeDocument/2006/relationships/image" Target="../media/image11.tiff"/><Relationship Id="rId12" Type="http://schemas.openxmlformats.org/officeDocument/2006/relationships/customXml" Target="../ink/ink61.xml"/><Relationship Id="rId17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customXml" Target="../ink/ink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customXml" Target="../ink/ink58.xml"/><Relationship Id="rId15" Type="http://schemas.openxmlformats.org/officeDocument/2006/relationships/image" Target="../media/image17.tiff"/><Relationship Id="rId10" Type="http://schemas.openxmlformats.org/officeDocument/2006/relationships/customXml" Target="../ink/ink60.xml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customXml" Target="../ink/ink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14.png"/><Relationship Id="rId18" Type="http://schemas.openxmlformats.org/officeDocument/2006/relationships/customXml" Target="../ink/ink72.xml"/><Relationship Id="rId3" Type="http://schemas.openxmlformats.org/officeDocument/2006/relationships/customXml" Target="../ink/ink65.xml"/><Relationship Id="rId7" Type="http://schemas.openxmlformats.org/officeDocument/2006/relationships/image" Target="../media/image11.tiff"/><Relationship Id="rId12" Type="http://schemas.openxmlformats.org/officeDocument/2006/relationships/customXml" Target="../ink/ink69.xml"/><Relationship Id="rId17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customXml" Target="../ink/ink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customXml" Target="../ink/ink66.xml"/><Relationship Id="rId15" Type="http://schemas.openxmlformats.org/officeDocument/2006/relationships/image" Target="../media/image17.tiff"/><Relationship Id="rId10" Type="http://schemas.openxmlformats.org/officeDocument/2006/relationships/customXml" Target="../ink/ink68.xml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customXml" Target="../ink/ink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14.png"/><Relationship Id="rId18" Type="http://schemas.openxmlformats.org/officeDocument/2006/relationships/customXml" Target="../ink/ink80.xml"/><Relationship Id="rId3" Type="http://schemas.openxmlformats.org/officeDocument/2006/relationships/customXml" Target="../ink/ink73.xml"/><Relationship Id="rId7" Type="http://schemas.openxmlformats.org/officeDocument/2006/relationships/image" Target="../media/image11.tiff"/><Relationship Id="rId12" Type="http://schemas.openxmlformats.org/officeDocument/2006/relationships/customXml" Target="../ink/ink77.xml"/><Relationship Id="rId17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customXml" Target="../ink/ink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customXml" Target="../ink/ink74.xml"/><Relationship Id="rId15" Type="http://schemas.openxmlformats.org/officeDocument/2006/relationships/image" Target="../media/image17.tiff"/><Relationship Id="rId10" Type="http://schemas.openxmlformats.org/officeDocument/2006/relationships/customXml" Target="../ink/ink76.xml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customXml" Target="../ink/ink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17" Type="http://schemas.openxmlformats.org/officeDocument/2006/relationships/customXml" Target="../ink/ink8.xml"/><Relationship Id="rId2" Type="http://schemas.openxmlformats.org/officeDocument/2006/relationships/image" Target="../media/image11.tif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tiff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4.xml"/><Relationship Id="rId18" Type="http://schemas.openxmlformats.org/officeDocument/2006/relationships/image" Target="../media/image18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5.png"/><Relationship Id="rId17" Type="http://schemas.openxmlformats.org/officeDocument/2006/relationships/customXml" Target="../ink/ink16.xml"/><Relationship Id="rId2" Type="http://schemas.openxmlformats.org/officeDocument/2006/relationships/image" Target="../media/image11.tif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2.tiff"/><Relationship Id="rId4" Type="http://schemas.openxmlformats.org/officeDocument/2006/relationships/image" Target="../media/image12.png"/><Relationship Id="rId9" Type="http://schemas.openxmlformats.org/officeDocument/2006/relationships/customXml" Target="../ink/ink12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22.xml"/><Relationship Id="rId18" Type="http://schemas.openxmlformats.org/officeDocument/2006/relationships/image" Target="../media/image18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15.png"/><Relationship Id="rId17" Type="http://schemas.openxmlformats.org/officeDocument/2006/relationships/customXml" Target="../ink/ink24.xml"/><Relationship Id="rId2" Type="http://schemas.openxmlformats.org/officeDocument/2006/relationships/image" Target="../media/image11.tif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12.tiff"/><Relationship Id="rId4" Type="http://schemas.openxmlformats.org/officeDocument/2006/relationships/image" Target="../media/image12.png"/><Relationship Id="rId9" Type="http://schemas.openxmlformats.org/officeDocument/2006/relationships/customXml" Target="../ink/ink20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customXml" Target="../ink/ink29.xml"/><Relationship Id="rId18" Type="http://schemas.openxmlformats.org/officeDocument/2006/relationships/customXml" Target="../ink/ink32.xml"/><Relationship Id="rId3" Type="http://schemas.openxmlformats.org/officeDocument/2006/relationships/customXml" Target="../ink/ink25.xml"/><Relationship Id="rId7" Type="http://schemas.openxmlformats.org/officeDocument/2006/relationships/image" Target="../media/image16.png"/><Relationship Id="rId12" Type="http://schemas.openxmlformats.org/officeDocument/2006/relationships/image" Target="../media/image11.tiff"/><Relationship Id="rId17" Type="http://schemas.openxmlformats.org/officeDocument/2006/relationships/customXml" Target="../ink/ink31.xml"/><Relationship Id="rId2" Type="http://schemas.openxmlformats.org/officeDocument/2006/relationships/image" Target="../media/image12.tif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customXml" Target="../ink/ink26.xml"/><Relationship Id="rId15" Type="http://schemas.openxmlformats.org/officeDocument/2006/relationships/customXml" Target="../ink/ink30.xml"/><Relationship Id="rId10" Type="http://schemas.openxmlformats.org/officeDocument/2006/relationships/customXml" Target="../ink/ink28.xml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customXml" Target="../ink/ink37.xml"/><Relationship Id="rId18" Type="http://schemas.openxmlformats.org/officeDocument/2006/relationships/customXml" Target="../ink/ink40.xml"/><Relationship Id="rId3" Type="http://schemas.openxmlformats.org/officeDocument/2006/relationships/customXml" Target="../ink/ink33.xml"/><Relationship Id="rId7" Type="http://schemas.openxmlformats.org/officeDocument/2006/relationships/image" Target="../media/image16.png"/><Relationship Id="rId12" Type="http://schemas.openxmlformats.org/officeDocument/2006/relationships/image" Target="../media/image11.tiff"/><Relationship Id="rId17" Type="http://schemas.openxmlformats.org/officeDocument/2006/relationships/customXml" Target="../ink/ink39.xml"/><Relationship Id="rId2" Type="http://schemas.openxmlformats.org/officeDocument/2006/relationships/image" Target="../media/image12.tif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customXml" Target="../ink/ink34.xml"/><Relationship Id="rId15" Type="http://schemas.openxmlformats.org/officeDocument/2006/relationships/customXml" Target="../ink/ink38.xml"/><Relationship Id="rId10" Type="http://schemas.openxmlformats.org/officeDocument/2006/relationships/customXml" Target="../ink/ink36.xml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customXml" Target="../ink/ink45.xml"/><Relationship Id="rId18" Type="http://schemas.openxmlformats.org/officeDocument/2006/relationships/customXml" Target="../ink/ink48.xml"/><Relationship Id="rId3" Type="http://schemas.openxmlformats.org/officeDocument/2006/relationships/customXml" Target="../ink/ink41.xml"/><Relationship Id="rId7" Type="http://schemas.openxmlformats.org/officeDocument/2006/relationships/image" Target="../media/image16.png"/><Relationship Id="rId12" Type="http://schemas.openxmlformats.org/officeDocument/2006/relationships/image" Target="../media/image11.tiff"/><Relationship Id="rId17" Type="http://schemas.openxmlformats.org/officeDocument/2006/relationships/customXml" Target="../ink/ink47.xml"/><Relationship Id="rId2" Type="http://schemas.openxmlformats.org/officeDocument/2006/relationships/image" Target="../media/image12.tif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customXml" Target="../ink/ink42.xml"/><Relationship Id="rId15" Type="http://schemas.openxmlformats.org/officeDocument/2006/relationships/customXml" Target="../ink/ink46.xml"/><Relationship Id="rId10" Type="http://schemas.openxmlformats.org/officeDocument/2006/relationships/customXml" Target="../ink/ink44.xml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Recognizing When Clients Talk About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7 —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change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829731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defTabSz="858838">
              <a:lnSpc>
                <a:spcPct val="100000"/>
              </a:lnSpc>
              <a:spcAft>
                <a:spcPts val="300"/>
              </a:spcAft>
              <a:buClr>
                <a:srgbClr val="E73439"/>
              </a:buClr>
              <a:buFont typeface="Wingdings" panose="05000000000000000000" pitchFamily="2" charset="2"/>
              <a:buChar char="§"/>
              <a:tabLst>
                <a:tab pos="2403475" algn="l"/>
              </a:tabLst>
            </a:pPr>
            <a:r>
              <a:rPr lang="en-US" sz="2400" dirty="0"/>
              <a:t>Commitment: 	I will make a change</a:t>
            </a:r>
          </a:p>
          <a:p>
            <a:pPr marL="339725" indent="-339725" defTabSz="858838">
              <a:lnSpc>
                <a:spcPct val="100000"/>
              </a:lnSpc>
              <a:spcAft>
                <a:spcPts val="300"/>
              </a:spcAft>
              <a:buClr>
                <a:srgbClr val="E73439"/>
              </a:buClr>
              <a:buFont typeface="Wingdings" panose="05000000000000000000" pitchFamily="2" charset="2"/>
              <a:buChar char="§"/>
              <a:tabLst>
                <a:tab pos="2403475" algn="l"/>
              </a:tabLst>
            </a:pPr>
            <a:r>
              <a:rPr lang="en-US" sz="2400" dirty="0"/>
              <a:t>Readiness: 	I am ready, prepared, willing to change</a:t>
            </a:r>
          </a:p>
          <a:p>
            <a:pPr marL="339725" indent="-339725" defTabSz="858838">
              <a:lnSpc>
                <a:spcPct val="100000"/>
              </a:lnSpc>
              <a:spcAft>
                <a:spcPts val="300"/>
              </a:spcAft>
              <a:buClr>
                <a:srgbClr val="E73439"/>
              </a:buClr>
              <a:buFont typeface="Wingdings" panose="05000000000000000000" pitchFamily="2" charset="2"/>
              <a:buChar char="§"/>
              <a:tabLst>
                <a:tab pos="2403475" algn="l"/>
              </a:tabLst>
            </a:pPr>
            <a:r>
              <a:rPr lang="en-US" sz="2400" dirty="0"/>
              <a:t>Taking steps:	I am taking specific actions to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4196970"/>
            <a:ext cx="2416559" cy="2417086"/>
            <a:chOff x="462183" y="4006863"/>
            <a:chExt cx="2416559" cy="24170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4006863"/>
              <a:ext cx="2327316" cy="24170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Donut 19">
            <a:extLst>
              <a:ext uri="{FF2B5EF4-FFF2-40B4-BE49-F238E27FC236}">
                <a16:creationId xmlns:a16="http://schemas.microsoft.com/office/drawing/2014/main" id="{5A69C652-AFC0-8D45-B34F-4C1B2ADE274D}"/>
              </a:ext>
            </a:extLst>
          </p:cNvPr>
          <p:cNvSpPr/>
          <p:nvPr/>
        </p:nvSpPr>
        <p:spPr>
          <a:xfrm>
            <a:off x="3149790" y="4011930"/>
            <a:ext cx="2781848" cy="2755292"/>
          </a:xfrm>
          <a:prstGeom prst="donut">
            <a:avLst>
              <a:gd name="adj" fmla="val 72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4196970"/>
            <a:ext cx="2416559" cy="2417086"/>
            <a:chOff x="462183" y="4006863"/>
            <a:chExt cx="2416559" cy="24170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4006863"/>
              <a:ext cx="2327316" cy="24170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711325"/>
            <a:ext cx="795916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am going to eat better	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promise that I will tell her before the end of the month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swear that I will stop drinking during the week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guarantee that I won’t do that again	 	</a:t>
            </a:r>
          </a:p>
        </p:txBody>
      </p:sp>
    </p:spTree>
    <p:extLst>
      <p:ext uri="{BB962C8B-B14F-4D97-AF65-F5344CB8AC3E}">
        <p14:creationId xmlns:p14="http://schemas.microsoft.com/office/powerpoint/2010/main" val="157360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4196970"/>
            <a:ext cx="2416559" cy="2417086"/>
            <a:chOff x="462183" y="4006863"/>
            <a:chExt cx="2416559" cy="24170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4006863"/>
              <a:ext cx="2327316" cy="24170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829731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I’m ready to talk to my boyfriend about my status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feel prepared to change my diet</a:t>
            </a:r>
          </a:p>
        </p:txBody>
      </p:sp>
    </p:spTree>
    <p:extLst>
      <p:ext uri="{BB962C8B-B14F-4D97-AF65-F5344CB8AC3E}">
        <p14:creationId xmlns:p14="http://schemas.microsoft.com/office/powerpoint/2010/main" val="14339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4196970"/>
            <a:ext cx="2416559" cy="2417086"/>
            <a:chOff x="462183" y="4006863"/>
            <a:chExt cx="2416559" cy="24170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4006863"/>
              <a:ext cx="2327316" cy="24170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steps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513490"/>
            <a:ext cx="8006303" cy="4663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bought running shoes so I can run in the mornings 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bought some flavored condoms that I think will be fun to use		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talked to a social worker about my boyfriend’s beating me</a:t>
            </a:r>
          </a:p>
        </p:txBody>
      </p:sp>
    </p:spTree>
    <p:extLst>
      <p:ext uri="{BB962C8B-B14F-4D97-AF65-F5344CB8AC3E}">
        <p14:creationId xmlns:p14="http://schemas.microsoft.com/office/powerpoint/2010/main" val="73033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”change talk”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70B98BF-241D-D14B-9621-094D505B5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/>
          <a:stretch/>
        </p:blipFill>
        <p:spPr>
          <a:xfrm>
            <a:off x="-13855" y="1871133"/>
            <a:ext cx="3042138" cy="3200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Read through and underline all the examples of change talk that the client uses in the conversation.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5912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C4D48-7FCE-5645-B59C-E79200FCD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9299"/>
            <a:ext cx="9144000" cy="5426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572"/>
            <a:ext cx="7886700" cy="800039"/>
          </a:xfrm>
        </p:spPr>
        <p:txBody>
          <a:bodyPr>
            <a:normAutofit fontScale="90000"/>
          </a:bodyPr>
          <a:lstStyle/>
          <a:p>
            <a:r>
              <a:rPr lang="en-US" dirty="0"/>
              <a:t>When clients talk about change, we call it “change talk”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4062953" y="1583509"/>
            <a:ext cx="473344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Change 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Self-motivational statements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sz="2000" dirty="0"/>
              <a:t>Any speech that favors change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When people talk about change themselves, they are more likely to change than if someone else talks about it.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 key part of motivational counseling is learning to recognize change talk and reinforce it.</a:t>
            </a:r>
          </a:p>
        </p:txBody>
      </p:sp>
    </p:spTree>
    <p:extLst>
      <p:ext uri="{BB962C8B-B14F-4D97-AF65-F5344CB8AC3E}">
        <p14:creationId xmlns:p14="http://schemas.microsoft.com/office/powerpoint/2010/main" val="19343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Small-group activity: Role plays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Break into small groups (6-8).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Each group gets a set of cards.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Each card contains an example of “change talk”, and the cards are related to one another in some way.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Identify all the cards that go together by figuring out what they have in common.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Should end up with a 4x4 table.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EF582-BB59-AE48-90F5-F3E7C8620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85" y="1618051"/>
            <a:ext cx="1422315" cy="169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1FF21-E115-964A-A2CE-1E5017A1A3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9" y="3452422"/>
            <a:ext cx="1995157" cy="19951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3372F4-CACD-894D-8C39-E56FD27AE044}"/>
              </a:ext>
            </a:extLst>
          </p:cNvPr>
          <p:cNvSpPr txBox="1"/>
          <p:nvPr/>
        </p:nvSpPr>
        <p:spPr>
          <a:xfrm>
            <a:off x="8257309" y="113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7950A5-C6ED-7C43-9A37-78AAE7374D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2A4F116-3955-E24E-82A4-42FB1D44D0CD}"/>
              </a:ext>
            </a:extLst>
          </p:cNvPr>
          <p:cNvSpPr txBox="1">
            <a:spLocks/>
          </p:cNvSpPr>
          <p:nvPr/>
        </p:nvSpPr>
        <p:spPr>
          <a:xfrm>
            <a:off x="6099175" y="9171"/>
            <a:ext cx="3044825" cy="6857999"/>
          </a:xfrm>
          <a:prstGeom prst="rect">
            <a:avLst/>
          </a:prstGeom>
          <a:solidFill>
            <a:srgbClr val="11254D"/>
          </a:solid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A479E-19D6-C446-96FA-5C1AC32D4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11" y="2098353"/>
            <a:ext cx="2841271" cy="26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1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1946AB9-A50E-5A4F-B508-499AD6039B2F}"/>
              </a:ext>
            </a:extLst>
          </p:cNvPr>
          <p:cNvGrpSpPr/>
          <p:nvPr/>
        </p:nvGrpSpPr>
        <p:grpSpPr>
          <a:xfrm>
            <a:off x="3235254" y="1768195"/>
            <a:ext cx="2665403" cy="2891331"/>
            <a:chOff x="3075736" y="3727342"/>
            <a:chExt cx="2665403" cy="2891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A424EE-0361-364F-8426-BD30C590E69A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C7740E1-5057-F34D-A67B-DE22AACDD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702F7315-1898-4248-804E-E6C323F1944D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02F7315-1898-4248-804E-E6C323F1944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65279FD2-6DEF-C94E-B700-70311B5F35C8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65279FD2-6DEF-C94E-B700-70311B5F35C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23F46B4-7371-7047-BB3F-A4DFA655B490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23F46B4-7371-7047-BB3F-A4DFA655B49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0B2F7B-DA0D-5F41-A4CE-54DE600D7DB5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0B2F7B-DA0D-5F41-A4CE-54DE600D7D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FE7A02-6EF6-DB44-AF36-5D28AA2C4A2A}"/>
              </a:ext>
            </a:extLst>
          </p:cNvPr>
          <p:cNvGrpSpPr/>
          <p:nvPr/>
        </p:nvGrpSpPr>
        <p:grpSpPr>
          <a:xfrm>
            <a:off x="218034" y="1768195"/>
            <a:ext cx="2416559" cy="2891331"/>
            <a:chOff x="462183" y="3532618"/>
            <a:chExt cx="2416559" cy="28913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33A500-65CF-1846-8CB9-B3689B388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575DC0-2F0F-8143-8E2D-D8E9C1C3181A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575DC0-2F0F-8143-8E2D-D8E9C1C318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8EBE1E-7AC0-CD4F-980E-C28FE879757F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8EBE1E-7AC0-CD4F-980E-C28FE87975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88493"/>
            <a:ext cx="7758605" cy="800039"/>
          </a:xfrm>
        </p:spPr>
        <p:txBody>
          <a:bodyPr>
            <a:normAutofit/>
          </a:bodyPr>
          <a:lstStyle/>
          <a:p>
            <a:r>
              <a:rPr lang="en-US" sz="4400" dirty="0"/>
              <a:t>Levels of change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62C29A-7552-0643-B88B-105F585C73B8}"/>
              </a:ext>
            </a:extLst>
          </p:cNvPr>
          <p:cNvGrpSpPr/>
          <p:nvPr/>
        </p:nvGrpSpPr>
        <p:grpSpPr>
          <a:xfrm>
            <a:off x="6105965" y="1854886"/>
            <a:ext cx="2971039" cy="2891331"/>
            <a:chOff x="5830382" y="3485325"/>
            <a:chExt cx="2971039" cy="28913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830FEB-0A11-424E-934A-73E7DD976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BEF681-73E5-AD4C-9112-CFFBF2AC1722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BEF681-73E5-AD4C-9112-CFFBF2AC17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8E5690-62DF-EF43-B783-20CA5EFD6102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8E5690-62DF-EF43-B783-20CA5EFD61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FBE0C25-68B1-834F-8FB5-4780FE0C1F23}"/>
              </a:ext>
            </a:extLst>
          </p:cNvPr>
          <p:cNvSpPr txBox="1"/>
          <p:nvPr/>
        </p:nvSpPr>
        <p:spPr>
          <a:xfrm>
            <a:off x="628649" y="4997669"/>
            <a:ext cx="211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C4145"/>
                </a:solidFill>
              </a:rPr>
              <a:t>Considering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E96D6E-5D21-0949-AC12-334AF32255A7}"/>
              </a:ext>
            </a:extLst>
          </p:cNvPr>
          <p:cNvSpPr txBox="1"/>
          <p:nvPr/>
        </p:nvSpPr>
        <p:spPr>
          <a:xfrm>
            <a:off x="3614059" y="4997669"/>
            <a:ext cx="178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Preparing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43D27E-F5EC-CC47-B29C-E9BD0515A36C}"/>
              </a:ext>
            </a:extLst>
          </p:cNvPr>
          <p:cNvSpPr txBox="1"/>
          <p:nvPr/>
        </p:nvSpPr>
        <p:spPr>
          <a:xfrm>
            <a:off x="6716584" y="4997669"/>
            <a:ext cx="178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456A8A"/>
                </a:solidFill>
              </a:rPr>
              <a:t>Changing</a:t>
            </a:r>
          </a:p>
        </p:txBody>
      </p:sp>
    </p:spTree>
    <p:extLst>
      <p:ext uri="{BB962C8B-B14F-4D97-AF65-F5344CB8AC3E}">
        <p14:creationId xmlns:p14="http://schemas.microsoft.com/office/powerpoint/2010/main" val="73290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1946AB9-A50E-5A4F-B508-499AD6039B2F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A424EE-0361-364F-8426-BD30C590E69A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C7740E1-5057-F34D-A67B-DE22AACDD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702F7315-1898-4248-804E-E6C323F1944D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02F7315-1898-4248-804E-E6C323F1944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65279FD2-6DEF-C94E-B700-70311B5F35C8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65279FD2-6DEF-C94E-B700-70311B5F35C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23F46B4-7371-7047-BB3F-A4DFA655B490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23F46B4-7371-7047-BB3F-A4DFA655B49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0B2F7B-DA0D-5F41-A4CE-54DE600D7DB5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0B2F7B-DA0D-5F41-A4CE-54DE600D7D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FE7A02-6EF6-DB44-AF36-5D28AA2C4A2A}"/>
              </a:ext>
            </a:extLst>
          </p:cNvPr>
          <p:cNvGrpSpPr/>
          <p:nvPr/>
        </p:nvGrpSpPr>
        <p:grpSpPr>
          <a:xfrm>
            <a:off x="218034" y="3722725"/>
            <a:ext cx="2416559" cy="2891331"/>
            <a:chOff x="462183" y="3532618"/>
            <a:chExt cx="2416559" cy="28913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33A500-65CF-1846-8CB9-B3689B388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575DC0-2F0F-8143-8E2D-D8E9C1C3181A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575DC0-2F0F-8143-8E2D-D8E9C1C318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8EBE1E-7AC0-CD4F-980E-C28FE879757F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8EBE1E-7AC0-CD4F-980E-C28FE87975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Considering change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/>
              <a:t>Desire	I want to change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/>
              <a:t>Ability	I can change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/>
              <a:t>Reason	It’s important to change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/>
              <a:t>Need		I should change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62C29A-7552-0643-B88B-105F585C73B8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830FEB-0A11-424E-934A-73E7DD976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BEF681-73E5-AD4C-9112-CFFBF2AC1722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BEF681-73E5-AD4C-9112-CFFBF2AC17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8E5690-62DF-EF43-B783-20CA5EFD6102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8E5690-62DF-EF43-B783-20CA5EFD61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A6460018-6059-8848-A041-478AD32898EE}"/>
              </a:ext>
            </a:extLst>
          </p:cNvPr>
          <p:cNvSpPr/>
          <p:nvPr/>
        </p:nvSpPr>
        <p:spPr>
          <a:xfrm>
            <a:off x="361025" y="4206240"/>
            <a:ext cx="2639028" cy="2522372"/>
          </a:xfrm>
          <a:prstGeom prst="donut">
            <a:avLst>
              <a:gd name="adj" fmla="val 72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7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3722725"/>
            <a:ext cx="2416559" cy="2891331"/>
            <a:chOff x="462183" y="3532618"/>
            <a:chExt cx="2416559" cy="2891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want to lose some weight		</a:t>
            </a:r>
          </a:p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would like to get a better job 		</a:t>
            </a:r>
          </a:p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wish I were brave enough to tell him</a:t>
            </a:r>
          </a:p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hope I can start going to the gym soon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86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3742160"/>
            <a:ext cx="2416559" cy="2891331"/>
            <a:chOff x="462183" y="3532618"/>
            <a:chExt cx="2416559" cy="2891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538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I’m able to control what I eat for dinner 	</a:t>
            </a:r>
          </a:p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can talk to a doctor about my side effects </a:t>
            </a:r>
          </a:p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can tell my wife about my HIV status </a:t>
            </a:r>
          </a:p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could try PrEP and see how I feel	</a:t>
            </a:r>
          </a:p>
        </p:txBody>
      </p:sp>
    </p:spTree>
    <p:extLst>
      <p:ext uri="{BB962C8B-B14F-4D97-AF65-F5344CB8AC3E}">
        <p14:creationId xmlns:p14="http://schemas.microsoft.com/office/powerpoint/2010/main" val="168664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3722725"/>
            <a:ext cx="2416559" cy="2891331"/>
            <a:chOff x="462183" y="3532618"/>
            <a:chExt cx="2416559" cy="2891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699497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might have more energy 	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would feel relief	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I’d be able to last longer during sex 	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would not have to worry about infecting anyone</a:t>
            </a:r>
          </a:p>
        </p:txBody>
      </p:sp>
    </p:spTree>
    <p:extLst>
      <p:ext uri="{BB962C8B-B14F-4D97-AF65-F5344CB8AC3E}">
        <p14:creationId xmlns:p14="http://schemas.microsoft.com/office/powerpoint/2010/main" val="354183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3722725"/>
            <a:ext cx="2416559" cy="2891331"/>
            <a:chOff x="462183" y="3532618"/>
            <a:chExt cx="2416559" cy="2891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need to take care of myself better 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have to talk to my partner about my status 	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I must find a way to use a condom every time</a:t>
            </a:r>
          </a:p>
        </p:txBody>
      </p:sp>
    </p:spTree>
    <p:extLst>
      <p:ext uri="{BB962C8B-B14F-4D97-AF65-F5344CB8AC3E}">
        <p14:creationId xmlns:p14="http://schemas.microsoft.com/office/powerpoint/2010/main" val="281622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Letter Paper (8.5x11 in)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Recognizing When Clients Talk About Change</vt:lpstr>
      <vt:lpstr>When clients talk about change, we call it “change talk”</vt:lpstr>
      <vt:lpstr>Small-group activity: Role plays</vt:lpstr>
      <vt:lpstr>Levels of change</vt:lpstr>
      <vt:lpstr>Considering change</vt:lpstr>
      <vt:lpstr>Desire</vt:lpstr>
      <vt:lpstr>Ability</vt:lpstr>
      <vt:lpstr>Reason</vt:lpstr>
      <vt:lpstr>Need</vt:lpstr>
      <vt:lpstr>Preparing for change</vt:lpstr>
      <vt:lpstr>Commitment</vt:lpstr>
      <vt:lpstr>Readiness</vt:lpstr>
      <vt:lpstr>Taking steps</vt:lpstr>
      <vt:lpstr>Find the ”change talk”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2020-06-11T15:35:24Z</dcterms:created>
  <dcterms:modified xsi:type="dcterms:W3CDTF">2020-06-11T15:37:49Z</dcterms:modified>
</cp:coreProperties>
</file>