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88" r:id="rId1"/>
  </p:sldMasterIdLst>
  <p:notesMasterIdLst>
    <p:notesMasterId r:id="rId15"/>
  </p:notesMasterIdLst>
  <p:sldIdLst>
    <p:sldId id="257" r:id="rId2"/>
    <p:sldId id="342" r:id="rId3"/>
    <p:sldId id="329" r:id="rId4"/>
    <p:sldId id="331" r:id="rId5"/>
    <p:sldId id="332" r:id="rId6"/>
    <p:sldId id="333" r:id="rId7"/>
    <p:sldId id="334" r:id="rId8"/>
    <p:sldId id="335" r:id="rId9"/>
    <p:sldId id="337" r:id="rId10"/>
    <p:sldId id="339" r:id="rId11"/>
    <p:sldId id="325" r:id="rId12"/>
    <p:sldId id="319" r:id="rId13"/>
    <p:sldId id="260" r:id="rId14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  <a:srgbClr val="E73439"/>
    <a:srgbClr val="BBBDBF"/>
    <a:srgbClr val="FFFFFF"/>
    <a:srgbClr val="CC4145"/>
    <a:srgbClr val="DEEBF7"/>
    <a:srgbClr val="11254D"/>
    <a:srgbClr val="577F9F"/>
    <a:srgbClr val="BCBCC0"/>
    <a:srgbClr val="456A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6817"/>
    <p:restoredTop sz="94694"/>
  </p:normalViewPr>
  <p:slideViewPr>
    <p:cSldViewPr snapToGrid="0" snapToObjects="1">
      <p:cViewPr varScale="1">
        <p:scale>
          <a:sx n="72" d="100"/>
          <a:sy n="72" d="100"/>
        </p:scale>
        <p:origin x="72" y="9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C4AAD-E301-9443-94AD-12412E59F587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774B7-8773-F442-AE46-14AB52309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24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C29D0F8-D172-6446-8609-1A4CDE5E0FB8}"/>
              </a:ext>
            </a:extLst>
          </p:cNvPr>
          <p:cNvSpPr/>
          <p:nvPr userDrawn="1"/>
        </p:nvSpPr>
        <p:spPr>
          <a:xfrm>
            <a:off x="0" y="-1566"/>
            <a:ext cx="9144000" cy="5775767"/>
          </a:xfrm>
          <a:prstGeom prst="rect">
            <a:avLst/>
          </a:prstGeom>
          <a:solidFill>
            <a:srgbClr val="112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5756" y="1563435"/>
            <a:ext cx="6137060" cy="1655763"/>
          </a:xfrm>
          <a:prstGeom prst="rect">
            <a:avLst/>
          </a:prstGeom>
        </p:spPr>
        <p:txBody>
          <a:bodyPr anchor="b"/>
          <a:lstStyle>
            <a:lvl1pPr algn="l">
              <a:defRPr sz="3600" b="1" i="0">
                <a:solidFill>
                  <a:srgbClr val="DEEBF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of the document goes here—the font is Arial 36pt, Bold, Blue-Gray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95756" y="3342715"/>
            <a:ext cx="6137060" cy="67276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spc="30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LINE 1, ARIAL REGULAR, 20PT, EXPANDED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EEC186D-09B3-7C40-86B2-9CCD3AAC19C7}"/>
              </a:ext>
            </a:extLst>
          </p:cNvPr>
          <p:cNvSpPr/>
          <p:nvPr userDrawn="1"/>
        </p:nvSpPr>
        <p:spPr>
          <a:xfrm>
            <a:off x="795755" y="4257917"/>
            <a:ext cx="3243805" cy="7535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0A29BA2-C15F-2740-863C-ED8E4347CAB3}"/>
              </a:ext>
            </a:extLst>
          </p:cNvPr>
          <p:cNvPicPr/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52" r="38913"/>
          <a:stretch/>
        </p:blipFill>
        <p:spPr bwMode="auto">
          <a:xfrm>
            <a:off x="6551271" y="0"/>
            <a:ext cx="2592729" cy="2691747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34F3FDC0-5EA7-5049-B509-531EE63277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5338" y="4470011"/>
            <a:ext cx="3776662" cy="3039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b="1" i="0">
                <a:solidFill>
                  <a:srgbClr val="DEEBF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0243FC27-0225-9F41-8ADB-FA544A17B7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5338" y="4796635"/>
            <a:ext cx="3776662" cy="303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1">
                <a:solidFill>
                  <a:srgbClr val="DEEBF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Author title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5D40CA9-DB01-45B3-AF78-9FBFD152BF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219" y="5897718"/>
            <a:ext cx="2118433" cy="651825"/>
          </a:xfrm>
          <a:prstGeom prst="rect">
            <a:avLst/>
          </a:prstGeom>
        </p:spPr>
      </p:pic>
      <p:pic>
        <p:nvPicPr>
          <p:cNvPr id="16" name="Picture 15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C399D319-5B79-4C65-8F18-5378CCBD73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4182" y="5805390"/>
            <a:ext cx="1299262" cy="84140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4D36875-ACA8-41C0-9496-652296741B8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427" y="5856090"/>
            <a:ext cx="1107242" cy="74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68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pecial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01D2C60-AE90-4942-A1A3-815C279787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9144000" cy="6859979"/>
          </a:xfrm>
          <a:prstGeom prst="rect">
            <a:avLst/>
          </a:prstGeom>
          <a:solidFill>
            <a:srgbClr val="11254D"/>
          </a:solidFill>
        </p:spPr>
        <p:txBody>
          <a:bodyPr anchor="ctr" anchorCtr="0"/>
          <a:lstStyle>
            <a:lvl1pPr marL="0" indent="0" algn="ctr">
              <a:buNone/>
              <a:defRPr sz="12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1B0873C-1198-584F-950D-0CE08ED743E1}"/>
              </a:ext>
            </a:extLst>
          </p:cNvPr>
          <p:cNvSpPr/>
          <p:nvPr userDrawn="1"/>
        </p:nvSpPr>
        <p:spPr>
          <a:xfrm>
            <a:off x="573576" y="0"/>
            <a:ext cx="3766929" cy="5706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7788E9-F096-2441-A820-2BB0AC447F5D}"/>
              </a:ext>
            </a:extLst>
          </p:cNvPr>
          <p:cNvSpPr/>
          <p:nvPr userDrawn="1"/>
        </p:nvSpPr>
        <p:spPr>
          <a:xfrm>
            <a:off x="573577" y="0"/>
            <a:ext cx="3757353" cy="574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630" y="365126"/>
            <a:ext cx="3460832" cy="8239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 i="0">
                <a:solidFill>
                  <a:srgbClr val="E7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630" y="1288899"/>
            <a:ext cx="3460832" cy="65564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2000" b="1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9144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1"/>
          </p:nvPr>
        </p:nvSpPr>
        <p:spPr>
          <a:xfrm>
            <a:off x="717630" y="2044406"/>
            <a:ext cx="3460832" cy="353512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7013">
              <a:spcBef>
                <a:spcPts val="1200"/>
              </a:spcBef>
              <a:buClr>
                <a:srgbClr val="E73439"/>
              </a:buClr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6263" indent="-288925">
              <a:buClr>
                <a:srgbClr val="E73439"/>
              </a:buClr>
              <a:buFont typeface="Arial" panose="020B0604020202020204" pitchFamily="34" charset="0"/>
              <a:buChar char="–"/>
              <a:defRPr sz="18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4538" indent="-168275">
              <a:buClr>
                <a:srgbClr val="E73439"/>
              </a:buClr>
              <a:buFont typeface="Calibri" panose="020F0502020204030204" pitchFamily="34" charset="0"/>
              <a:buChar char="‐"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19297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FCE0326-9836-C04B-89F1-346F72C6B5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2" y="1"/>
            <a:ext cx="2988734" cy="3979333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4BF14A4-0541-3545-99AD-5E5B557C852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986088" y="-2"/>
            <a:ext cx="6157912" cy="3979335"/>
          </a:xfrm>
          <a:prstGeom prst="rect">
            <a:avLst/>
          </a:prstGeom>
          <a:solidFill>
            <a:srgbClr val="11254D"/>
          </a:solidFill>
        </p:spPr>
        <p:txBody>
          <a:bodyPr anchor="ctr" anchorCtr="0"/>
          <a:lstStyle>
            <a:lvl1pPr marL="0" indent="0" algn="ctr">
              <a:buNone/>
              <a:defRPr sz="12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8E55C2-C8B7-B146-81B3-FE1F3E7DEC87}"/>
              </a:ext>
            </a:extLst>
          </p:cNvPr>
          <p:cNvSpPr/>
          <p:nvPr userDrawn="1"/>
        </p:nvSpPr>
        <p:spPr>
          <a:xfrm>
            <a:off x="0" y="3979334"/>
            <a:ext cx="9144000" cy="2878665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C328256-5B7D-AF40-9EE8-52DEDA34DEC3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252330" y="4650758"/>
            <a:ext cx="6639339" cy="162794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0" i="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TITLE HERE, ARIAL REGULAR, 32PT, </a:t>
            </a:r>
            <a:br>
              <a:rPr lang="en-US" dirty="0"/>
            </a:br>
            <a:r>
              <a:rPr lang="en-US" dirty="0"/>
              <a:t>ALL CAPS EXPANDED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E0D32C-B620-7A4D-BC36-49900D1DFC99}"/>
              </a:ext>
            </a:extLst>
          </p:cNvPr>
          <p:cNvSpPr/>
          <p:nvPr userDrawn="1"/>
        </p:nvSpPr>
        <p:spPr>
          <a:xfrm>
            <a:off x="1328194" y="4443168"/>
            <a:ext cx="3243805" cy="75358"/>
          </a:xfrm>
          <a:prstGeom prst="rect">
            <a:avLst/>
          </a:prstGeom>
          <a:solidFill>
            <a:srgbClr val="112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012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-Content_w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1961C13-5CE3-E940-A4D1-4C80766A25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9144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8D2E9CD-85A1-8249-B610-F55A92BA9D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6059765" y="189226"/>
            <a:ext cx="3273461" cy="28950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8493"/>
            <a:ext cx="7886700" cy="800039"/>
          </a:xfrm>
          <a:prstGeom prst="rect">
            <a:avLst/>
          </a:prstGeom>
        </p:spPr>
        <p:txBody>
          <a:bodyPr anchor="b"/>
          <a:lstStyle>
            <a:lvl1pPr>
              <a:defRPr sz="36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8650" y="1636730"/>
            <a:ext cx="7886700" cy="4932746"/>
          </a:xfrm>
          <a:prstGeom prst="rect">
            <a:avLst/>
          </a:prstGeom>
        </p:spPr>
        <p:txBody>
          <a:bodyPr>
            <a:noAutofit/>
          </a:bodyPr>
          <a:lstStyle>
            <a:lvl1pPr marL="346075" indent="-346075">
              <a:lnSpc>
                <a:spcPct val="95000"/>
              </a:lnSpc>
              <a:spcBef>
                <a:spcPts val="1800"/>
              </a:spcBef>
              <a:buClr>
                <a:srgbClr val="E73439"/>
              </a:buClr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339725">
              <a:lnSpc>
                <a:spcPct val="95000"/>
              </a:lnSpc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-228600">
              <a:lnSpc>
                <a:spcPct val="95000"/>
              </a:lnSpc>
              <a:buClr>
                <a:srgbClr val="E73439"/>
              </a:buClr>
              <a:buFont typeface="Calibri" panose="020F0502020204030204" pitchFamily="34" charset="0"/>
              <a:buChar char="‐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61048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-Content_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1961C13-5CE3-E940-A4D1-4C80766A25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9144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8493"/>
            <a:ext cx="7886700" cy="800039"/>
          </a:xfrm>
          <a:prstGeom prst="rect">
            <a:avLst/>
          </a:prstGeom>
        </p:spPr>
        <p:txBody>
          <a:bodyPr anchor="b"/>
          <a:lstStyle>
            <a:lvl1pPr>
              <a:defRPr sz="36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8650" y="1636730"/>
            <a:ext cx="7886700" cy="4932746"/>
          </a:xfrm>
          <a:prstGeom prst="rect">
            <a:avLst/>
          </a:prstGeom>
        </p:spPr>
        <p:txBody>
          <a:bodyPr>
            <a:noAutofit/>
          </a:bodyPr>
          <a:lstStyle>
            <a:lvl1pPr marL="346075" indent="-346075">
              <a:lnSpc>
                <a:spcPct val="95000"/>
              </a:lnSpc>
              <a:spcBef>
                <a:spcPts val="1800"/>
              </a:spcBef>
              <a:buClr>
                <a:srgbClr val="E73439"/>
              </a:buClr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339725">
              <a:lnSpc>
                <a:spcPct val="95000"/>
              </a:lnSpc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-228600">
              <a:lnSpc>
                <a:spcPct val="95000"/>
              </a:lnSpc>
              <a:buClr>
                <a:srgbClr val="E73439"/>
              </a:buClr>
              <a:buFont typeface="Calibri" panose="020F0502020204030204" pitchFamily="34" charset="0"/>
              <a:buChar char="‐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10873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ighlight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1961C13-5CE3-E940-A4D1-4C80766A25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77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42933" y="774443"/>
            <a:ext cx="3848306" cy="571949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3838">
              <a:spcBef>
                <a:spcPts val="1200"/>
              </a:spcBef>
              <a:buFont typeface="Arial" panose="020B0604020202020204" pitchFamily="34" charset="0"/>
              <a:buChar char="•"/>
              <a:defRPr sz="2000" b="0" i="0">
                <a:solidFill>
                  <a:srgbClr val="DEEBF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8D2E9CD-85A1-8249-B610-F55A92BA9D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0" y="-20736"/>
            <a:ext cx="3273461" cy="28950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6881" y="3094810"/>
            <a:ext cx="3459653" cy="1273432"/>
          </a:xfrm>
          <a:prstGeom prst="rect">
            <a:avLst/>
          </a:prstGeom>
        </p:spPr>
        <p:txBody>
          <a:bodyPr anchor="t" anchorCtr="0"/>
          <a:lstStyle>
            <a:lvl1pPr>
              <a:defRPr sz="2800" b="1" i="0">
                <a:solidFill>
                  <a:srgbClr val="DEEBF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9144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533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9144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28650" y="588493"/>
            <a:ext cx="7886700" cy="800039"/>
          </a:xfrm>
          <a:prstGeom prst="rect">
            <a:avLst/>
          </a:prstGeom>
        </p:spPr>
        <p:txBody>
          <a:bodyPr anchor="b"/>
          <a:lstStyle>
            <a:lvl1pPr>
              <a:defRPr sz="36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4330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pecial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40789D1-6B5D-BC4E-9BBE-7E32165D1974}"/>
              </a:ext>
            </a:extLst>
          </p:cNvPr>
          <p:cNvSpPr/>
          <p:nvPr userDrawn="1"/>
        </p:nvSpPr>
        <p:spPr>
          <a:xfrm>
            <a:off x="3044142" y="-1"/>
            <a:ext cx="6099858" cy="6859980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3054" y="597273"/>
            <a:ext cx="4823027" cy="974783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C5B1DD5-42FC-3C48-B80C-8E80F8F5C71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3044825" cy="6858001"/>
          </a:xfrm>
          <a:prstGeom prst="rect">
            <a:avLst/>
          </a:prstGeom>
          <a:solidFill>
            <a:srgbClr val="11254D"/>
          </a:solidFill>
        </p:spPr>
        <p:txBody>
          <a:bodyPr anchor="ctr" anchorCtr="0"/>
          <a:lstStyle>
            <a:lvl1pPr marL="0" indent="0" algn="ctr">
              <a:buNone/>
              <a:defRPr sz="12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Photo placeholder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633053" y="1871133"/>
            <a:ext cx="4823027" cy="4622799"/>
          </a:xfrm>
          <a:prstGeom prst="rect">
            <a:avLst/>
          </a:prstGeom>
        </p:spPr>
        <p:txBody>
          <a:bodyPr>
            <a:normAutofit/>
          </a:bodyPr>
          <a:lstStyle>
            <a:lvl1pPr marL="346075" indent="-346075">
              <a:spcBef>
                <a:spcPts val="1200"/>
              </a:spcBef>
              <a:buClr>
                <a:srgbClr val="E73439"/>
              </a:buClr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339725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-228600">
              <a:buClr>
                <a:srgbClr val="E73439"/>
              </a:buClr>
              <a:buFont typeface="Calibri" panose="020F0502020204030204" pitchFamily="34" charset="0"/>
              <a:buChar char="‐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9144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319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pecial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40789D1-6B5D-BC4E-9BBE-7E32165D1974}"/>
              </a:ext>
            </a:extLst>
          </p:cNvPr>
          <p:cNvSpPr/>
          <p:nvPr userDrawn="1"/>
        </p:nvSpPr>
        <p:spPr>
          <a:xfrm>
            <a:off x="5104" y="0"/>
            <a:ext cx="6099858" cy="6858000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285" y="597273"/>
            <a:ext cx="4823027" cy="974783"/>
          </a:xfrm>
          <a:prstGeom prst="rect">
            <a:avLst/>
          </a:prstGeom>
        </p:spPr>
        <p:txBody>
          <a:bodyPr anchor="b" anchorCtr="0"/>
          <a:lstStyle>
            <a:lvl1pPr>
              <a:defRPr sz="36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C5B1DD5-42FC-3C48-B80C-8E80F8F5C71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4071" y="-1"/>
            <a:ext cx="3044825" cy="6857999"/>
          </a:xfrm>
          <a:prstGeom prst="rect">
            <a:avLst/>
          </a:prstGeom>
          <a:solidFill>
            <a:srgbClr val="11254D"/>
          </a:solidFill>
        </p:spPr>
        <p:txBody>
          <a:bodyPr anchor="ctr" anchorCtr="0"/>
          <a:lstStyle>
            <a:lvl1pPr marL="0" indent="0" algn="ctr">
              <a:buNone/>
              <a:defRPr sz="12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Photo placeholder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653285" y="1786467"/>
            <a:ext cx="4823027" cy="4707465"/>
          </a:xfrm>
          <a:prstGeom prst="rect">
            <a:avLst/>
          </a:prstGeom>
        </p:spPr>
        <p:txBody>
          <a:bodyPr>
            <a:normAutofit/>
          </a:bodyPr>
          <a:lstStyle>
            <a:lvl1pPr marL="346075" indent="-346075">
              <a:spcBef>
                <a:spcPts val="1200"/>
              </a:spcBef>
              <a:buClr>
                <a:srgbClr val="E73439"/>
              </a:buClr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339725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-228600">
              <a:buClr>
                <a:srgbClr val="E73439"/>
              </a:buClr>
              <a:buFont typeface="Calibri" panose="020F0502020204030204" pitchFamily="34" charset="0"/>
              <a:buChar char="‐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9144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63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pecial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21F04DB-D97B-774F-8BE5-98481FB183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182533"/>
          </a:xfrm>
          <a:prstGeom prst="rect">
            <a:avLst/>
          </a:prstGeom>
          <a:solidFill>
            <a:srgbClr val="11254D"/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rgbClr val="577F9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E972D29-1E70-BF4B-A9FE-DFD3EB838D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6115" y="4521200"/>
            <a:ext cx="3034983" cy="2006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 baseline="0">
                <a:solidFill>
                  <a:srgbClr val="E7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SIDE TITLE GOES HERE. ARIAL BOLD, 24PT, ALL CAPREDS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3970259-9024-0745-AD1C-AAC38D47B49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239492" y="4521200"/>
            <a:ext cx="4348394" cy="2006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E73439"/>
              </a:buCl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9144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635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72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9" r:id="rId2"/>
    <p:sldLayoutId id="2147483810" r:id="rId3"/>
    <p:sldLayoutId id="2147483816" r:id="rId4"/>
    <p:sldLayoutId id="2147483811" r:id="rId5"/>
    <p:sldLayoutId id="2147483807" r:id="rId6"/>
    <p:sldLayoutId id="2147483812" r:id="rId7"/>
    <p:sldLayoutId id="2147483813" r:id="rId8"/>
    <p:sldLayoutId id="2147483814" r:id="rId9"/>
    <p:sldLayoutId id="214748381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99430-D71E-4841-A449-5F6FEAE6D4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Ask-tell-ask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F176ED-4528-AD41-A92C-8F781C6AB8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Module 6 ― Motivational counseling training</a:t>
            </a:r>
          </a:p>
          <a:p>
            <a:r>
              <a:rPr lang="en-US" dirty="0"/>
              <a:t>Country, Year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770E53-DE4D-B444-BC2D-90D5E4FC23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345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678E366-2095-AE49-BB3B-DAB500601584}"/>
              </a:ext>
            </a:extLst>
          </p:cNvPr>
          <p:cNvSpPr txBox="1">
            <a:spLocks/>
          </p:cNvSpPr>
          <p:nvPr/>
        </p:nvSpPr>
        <p:spPr>
          <a:xfrm>
            <a:off x="628650" y="1825625"/>
            <a:ext cx="4825251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“I feel fine right now, and when I take the meds, I don’t feel good. I’d rather just wait until I feel sick.”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C38C7B-2DA2-2A40-A67E-FB2A9E8EA5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53901" y="1742270"/>
            <a:ext cx="3690099" cy="3544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3047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Ask-tell-ask script</a:t>
            </a:r>
          </a:p>
        </p:txBody>
      </p:sp>
      <p:pic>
        <p:nvPicPr>
          <p:cNvPr id="2" name="Picture Placeholder 1">
            <a:extLst>
              <a:ext uri="{FF2B5EF4-FFF2-40B4-BE49-F238E27FC236}">
                <a16:creationId xmlns:a16="http://schemas.microsoft.com/office/drawing/2014/main" id="{570B98BF-241D-D14B-9621-094D505B57D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"/>
          <a:stretch/>
        </p:blipFill>
        <p:spPr>
          <a:xfrm>
            <a:off x="-13855" y="1871133"/>
            <a:ext cx="3042138" cy="32004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633053" y="1871133"/>
            <a:ext cx="4991658" cy="462279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dirty="0"/>
              <a:t>Raise your hand when you hear </a:t>
            </a:r>
            <a:r>
              <a:rPr lang="en-US" i="1" dirty="0"/>
              <a:t>reflections, affirmations, questioning,</a:t>
            </a:r>
            <a:r>
              <a:rPr lang="en-US" dirty="0"/>
              <a:t> or examples of </a:t>
            </a:r>
            <a:r>
              <a:rPr lang="en-US" i="1" dirty="0"/>
              <a:t>ask-tell-ask.</a:t>
            </a:r>
          </a:p>
        </p:txBody>
      </p:sp>
    </p:spTree>
    <p:extLst>
      <p:ext uri="{BB962C8B-B14F-4D97-AF65-F5344CB8AC3E}">
        <p14:creationId xmlns:p14="http://schemas.microsoft.com/office/powerpoint/2010/main" val="3559121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Small-group activity: Role plays</a:t>
            </a:r>
          </a:p>
        </p:txBody>
      </p:sp>
      <p:pic>
        <p:nvPicPr>
          <p:cNvPr id="2" name="Picture Placeholder 1">
            <a:extLst>
              <a:ext uri="{FF2B5EF4-FFF2-40B4-BE49-F238E27FC236}">
                <a16:creationId xmlns:a16="http://schemas.microsoft.com/office/drawing/2014/main" id="{7648C511-50B5-344A-86A5-7C12B89E45A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38480" y="1696231"/>
            <a:ext cx="1652477" cy="155731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dirty="0"/>
              <a:t>Form groups of three (provider/counselor, client, observer).</a:t>
            </a:r>
          </a:p>
          <a:p>
            <a:pPr>
              <a:lnSpc>
                <a:spcPct val="12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dirty="0"/>
              <a:t>Clients: think of a realistic set of circumstances that will provide an opportunity for your “counselor” to use reflections, affirmations, questioning, and Ask-Tell-Ask.</a:t>
            </a:r>
          </a:p>
          <a:p>
            <a:pPr>
              <a:lnSpc>
                <a:spcPct val="12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dirty="0"/>
              <a:t>Observers: watch the role play and take note of how effectively the “counselor” uses all methods to address the issue at hand.</a:t>
            </a:r>
          </a:p>
          <a:p>
            <a:pPr>
              <a:lnSpc>
                <a:spcPct val="12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dirty="0"/>
              <a:t>Examples of scenarios can be provided for those who prefer.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5EF582-BB59-AE48-90F5-F3E7C8620A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21685" y="1618051"/>
            <a:ext cx="1422315" cy="16909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F71FF21-E115-964A-A2CE-1E5017A1A300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379" y="3452422"/>
            <a:ext cx="1995157" cy="199515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E3372F4-CACD-894D-8C39-E56FD27AE044}"/>
              </a:ext>
            </a:extLst>
          </p:cNvPr>
          <p:cNvSpPr txBox="1"/>
          <p:nvPr/>
        </p:nvSpPr>
        <p:spPr>
          <a:xfrm>
            <a:off x="8257309" y="11360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219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930802" y="774443"/>
            <a:ext cx="3684234" cy="571949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9287" y="3196411"/>
            <a:ext cx="3459653" cy="1273432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178318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22" y="5410200"/>
            <a:ext cx="8335241" cy="800039"/>
          </a:xfrm>
        </p:spPr>
        <p:txBody>
          <a:bodyPr/>
          <a:lstStyle/>
          <a:p>
            <a:pPr algn="ctr"/>
            <a:r>
              <a:rPr lang="en-US" dirty="0"/>
              <a:t>When is it your turn to speak?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4364D9-E1D8-754F-9B39-86F47A8393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314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time to talk when…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678E366-2095-AE49-BB3B-DAB500601584}"/>
              </a:ext>
            </a:extLst>
          </p:cNvPr>
          <p:cNvSpPr txBox="1">
            <a:spLocks/>
          </p:cNvSpPr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8138" indent="-338138">
              <a:buClr>
                <a:srgbClr val="E73439"/>
              </a:buClr>
              <a:buFont typeface="Wingdings" panose="05000000000000000000" pitchFamily="2" charset="2"/>
              <a:buChar char="§"/>
            </a:pPr>
            <a:r>
              <a:rPr lang="en-US" dirty="0"/>
              <a:t>You think the client is misinformed</a:t>
            </a:r>
          </a:p>
          <a:p>
            <a:pPr marL="338138" indent="-338138">
              <a:buClr>
                <a:srgbClr val="E73439"/>
              </a:buClr>
              <a:buFont typeface="Wingdings" panose="05000000000000000000" pitchFamily="2" charset="2"/>
              <a:buChar char="§"/>
            </a:pPr>
            <a:r>
              <a:rPr lang="en-US" dirty="0"/>
              <a:t>You think the client lacks information</a:t>
            </a:r>
          </a:p>
          <a:p>
            <a:pPr marL="338138" indent="-338138">
              <a:buClr>
                <a:srgbClr val="E73439"/>
              </a:buClr>
              <a:buFont typeface="Wingdings" panose="05000000000000000000" pitchFamily="2" charset="2"/>
              <a:buChar char="§"/>
            </a:pPr>
            <a:r>
              <a:rPr lang="en-US" dirty="0"/>
              <a:t>You have an idea that might be useful to the client</a:t>
            </a:r>
          </a:p>
          <a:p>
            <a:pPr marL="338138" indent="-338138">
              <a:buClr>
                <a:srgbClr val="E73439"/>
              </a:buClr>
              <a:buFont typeface="Wingdings" panose="05000000000000000000" pitchFamily="2" charset="2"/>
              <a:buChar char="§"/>
            </a:pPr>
            <a:r>
              <a:rPr lang="en-US" dirty="0"/>
              <a:t>The client is asking for information</a:t>
            </a:r>
          </a:p>
        </p:txBody>
      </p:sp>
    </p:spTree>
    <p:extLst>
      <p:ext uri="{BB962C8B-B14F-4D97-AF65-F5344CB8AC3E}">
        <p14:creationId xmlns:p14="http://schemas.microsoft.com/office/powerpoint/2010/main" val="1646911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9383"/>
            <a:ext cx="7886700" cy="845126"/>
          </a:xfrm>
        </p:spPr>
        <p:txBody>
          <a:bodyPr/>
          <a:lstStyle/>
          <a:p>
            <a:r>
              <a:rPr lang="en-US" dirty="0"/>
              <a:t>Avoid “playing the expert”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678E366-2095-AE49-BB3B-DAB500601584}"/>
              </a:ext>
            </a:extLst>
          </p:cNvPr>
          <p:cNvSpPr txBox="1">
            <a:spLocks/>
          </p:cNvSpPr>
          <p:nvPr/>
        </p:nvSpPr>
        <p:spPr>
          <a:xfrm>
            <a:off x="3602622" y="1499372"/>
            <a:ext cx="5342217" cy="509539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73439"/>
              </a:buClr>
              <a:buFont typeface="Wingdings" panose="05000000000000000000" pitchFamily="2" charset="2"/>
              <a:buChar char="§"/>
            </a:pPr>
            <a:r>
              <a:rPr lang="en-US" sz="2400" b="1" dirty="0"/>
              <a:t>Expert</a:t>
            </a:r>
            <a:r>
              <a:rPr lang="en-US" sz="2400" dirty="0"/>
              <a:t>	</a:t>
            </a:r>
          </a:p>
          <a:p>
            <a:pPr marL="576263" lvl="1">
              <a:buClr>
                <a:srgbClr val="E73439"/>
              </a:buClr>
              <a:buFont typeface="Arial" panose="020B0604020202020204" pitchFamily="34" charset="0"/>
              <a:buChar char="̶"/>
            </a:pPr>
            <a:r>
              <a:rPr lang="en-US" sz="2000" dirty="0"/>
              <a:t>Tells client what to do, what not to do </a:t>
            </a:r>
          </a:p>
          <a:p>
            <a:pPr marL="576263" lvl="1">
              <a:buClr>
                <a:srgbClr val="E73439"/>
              </a:buClr>
              <a:buFont typeface="Arial" panose="020B0604020202020204" pitchFamily="34" charset="0"/>
              <a:buChar char="̶"/>
            </a:pPr>
            <a:r>
              <a:rPr lang="en-US" sz="2000" dirty="0"/>
              <a:t>Gives client information </a:t>
            </a:r>
          </a:p>
          <a:p>
            <a:pPr marL="576263" lvl="1">
              <a:buClr>
                <a:srgbClr val="E73439"/>
              </a:buClr>
              <a:buFont typeface="Arial" panose="020B0604020202020204" pitchFamily="34" charset="0"/>
              <a:buChar char="̶"/>
            </a:pPr>
            <a:r>
              <a:rPr lang="en-US" sz="2000" dirty="0"/>
              <a:t>Relies on authority and power </a:t>
            </a:r>
          </a:p>
          <a:p>
            <a:pPr marL="576263" lvl="1">
              <a:buClr>
                <a:srgbClr val="E73439"/>
              </a:buClr>
              <a:buFont typeface="Arial" panose="020B0604020202020204" pitchFamily="34" charset="0"/>
              <a:buChar char="̶"/>
            </a:pPr>
            <a:r>
              <a:rPr lang="en-US" sz="2000" dirty="0"/>
              <a:t>Other? </a:t>
            </a:r>
          </a:p>
          <a:p>
            <a:pPr marL="285750" indent="-285750"/>
            <a:endParaRPr lang="en-US" dirty="0"/>
          </a:p>
          <a:p>
            <a:pPr>
              <a:buClr>
                <a:srgbClr val="E73439"/>
              </a:buClr>
              <a:buFont typeface="Wingdings" panose="05000000000000000000" pitchFamily="2" charset="2"/>
              <a:buChar char="§"/>
            </a:pPr>
            <a:r>
              <a:rPr lang="en-US" sz="2400" b="1" dirty="0"/>
              <a:t>Collaborator</a:t>
            </a:r>
            <a:r>
              <a:rPr lang="en-US" sz="2400" dirty="0"/>
              <a:t>	</a:t>
            </a:r>
          </a:p>
          <a:p>
            <a:pPr marL="576263" lvl="1">
              <a:buClr>
                <a:srgbClr val="E73439"/>
              </a:buClr>
              <a:buFont typeface="Arial" panose="020B0604020202020204" pitchFamily="34" charset="0"/>
              <a:buChar char="̶"/>
            </a:pPr>
            <a:r>
              <a:rPr lang="en-US" sz="2000" dirty="0"/>
              <a:t>Asks client about their experiences, questions, and concerns </a:t>
            </a:r>
          </a:p>
          <a:p>
            <a:pPr marL="576263" lvl="1">
              <a:buClr>
                <a:srgbClr val="E73439"/>
              </a:buClr>
              <a:buFont typeface="Arial" panose="020B0604020202020204" pitchFamily="34" charset="0"/>
              <a:buChar char="̶"/>
            </a:pPr>
            <a:r>
              <a:rPr lang="en-US" sz="2000" dirty="0"/>
              <a:t>Communicates with client on their level </a:t>
            </a:r>
          </a:p>
          <a:p>
            <a:pPr marL="576263" lvl="1">
              <a:buClr>
                <a:srgbClr val="E73439"/>
              </a:buClr>
              <a:buFont typeface="Arial" panose="020B0604020202020204" pitchFamily="34" charset="0"/>
              <a:buChar char="̶"/>
            </a:pPr>
            <a:r>
              <a:rPr lang="en-US" sz="2000" dirty="0"/>
              <a:t>Encourages equal partnership</a:t>
            </a:r>
          </a:p>
          <a:p>
            <a:pPr marL="576263" lvl="1">
              <a:buClr>
                <a:srgbClr val="E73439"/>
              </a:buClr>
              <a:buFont typeface="Arial" panose="020B0604020202020204" pitchFamily="34" charset="0"/>
              <a:buChar char="̶"/>
            </a:pPr>
            <a:r>
              <a:rPr lang="en-US" sz="2000" dirty="0"/>
              <a:t>Other?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B40580-4144-BA43-A7DE-280791923F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0841"/>
            <a:ext cx="3644187" cy="383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46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Ask-tell-ask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678E366-2095-AE49-BB3B-DAB500601584}"/>
              </a:ext>
            </a:extLst>
          </p:cNvPr>
          <p:cNvSpPr txBox="1">
            <a:spLocks/>
          </p:cNvSpPr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8138" indent="-338138">
              <a:lnSpc>
                <a:spcPct val="100000"/>
              </a:lnSpc>
              <a:buClr>
                <a:srgbClr val="E73439"/>
              </a:buClr>
              <a:buFont typeface="Wingdings" panose="05000000000000000000" pitchFamily="2" charset="2"/>
              <a:buChar char="§"/>
            </a:pPr>
            <a:r>
              <a:rPr lang="en-US" dirty="0"/>
              <a:t>“Ask”: Find out what the client already knows</a:t>
            </a:r>
          </a:p>
          <a:p>
            <a:pPr marL="338138" indent="-338138">
              <a:lnSpc>
                <a:spcPct val="100000"/>
              </a:lnSpc>
              <a:buClr>
                <a:srgbClr val="E73439"/>
              </a:buClr>
              <a:buFont typeface="Wingdings" panose="05000000000000000000" pitchFamily="2" charset="2"/>
              <a:buChar char="§"/>
            </a:pPr>
            <a:r>
              <a:rPr lang="en-US" dirty="0"/>
              <a:t>“Tell”: Provide additional information as appropriate (and with permission)</a:t>
            </a:r>
          </a:p>
          <a:p>
            <a:pPr marL="338138" indent="-338138">
              <a:lnSpc>
                <a:spcPct val="100000"/>
              </a:lnSpc>
              <a:buClr>
                <a:srgbClr val="E73439"/>
              </a:buClr>
              <a:buFont typeface="Wingdings" panose="05000000000000000000" pitchFamily="2" charset="2"/>
              <a:buChar char="§"/>
            </a:pPr>
            <a:r>
              <a:rPr lang="en-US" dirty="0"/>
              <a:t>“Ask”: Elicit the client’s reaction to the new information</a:t>
            </a:r>
          </a:p>
        </p:txBody>
      </p:sp>
    </p:spTree>
    <p:extLst>
      <p:ext uri="{BB962C8B-B14F-4D97-AF65-F5344CB8AC3E}">
        <p14:creationId xmlns:p14="http://schemas.microsoft.com/office/powerpoint/2010/main" val="738815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permission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678E366-2095-AE49-BB3B-DAB500601584}"/>
              </a:ext>
            </a:extLst>
          </p:cNvPr>
          <p:cNvSpPr txBox="1">
            <a:spLocks/>
          </p:cNvSpPr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“Would you mind if I told you a bit about…”</a:t>
            </a:r>
          </a:p>
        </p:txBody>
      </p:sp>
    </p:spTree>
    <p:extLst>
      <p:ext uri="{BB962C8B-B14F-4D97-AF65-F5344CB8AC3E}">
        <p14:creationId xmlns:p14="http://schemas.microsoft.com/office/powerpoint/2010/main" val="1837025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Boomerang question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678E366-2095-AE49-BB3B-DAB500601584}"/>
              </a:ext>
            </a:extLst>
          </p:cNvPr>
          <p:cNvSpPr txBox="1">
            <a:spLocks/>
          </p:cNvSpPr>
          <p:nvPr/>
        </p:nvSpPr>
        <p:spPr>
          <a:xfrm>
            <a:off x="628650" y="1825625"/>
            <a:ext cx="6561859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8138" indent="-338138">
              <a:lnSpc>
                <a:spcPct val="100000"/>
              </a:lnSpc>
              <a:buClr>
                <a:srgbClr val="E73439"/>
              </a:buClr>
              <a:buFont typeface="Wingdings" panose="05000000000000000000" pitchFamily="2" charset="2"/>
              <a:buChar char="§"/>
            </a:pPr>
            <a:r>
              <a:rPr lang="en-US" dirty="0"/>
              <a:t>Turns the question back to the client</a:t>
            </a:r>
          </a:p>
          <a:p>
            <a:pPr marL="338138" indent="-338138">
              <a:lnSpc>
                <a:spcPct val="100000"/>
              </a:lnSpc>
              <a:buClr>
                <a:srgbClr val="E73439"/>
              </a:buClr>
              <a:buFont typeface="Wingdings" panose="05000000000000000000" pitchFamily="2" charset="2"/>
              <a:buChar char="§"/>
            </a:pPr>
            <a:r>
              <a:rPr lang="en-US" dirty="0"/>
              <a:t>Allows you to stick to ask-tell-ask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buClr>
                <a:srgbClr val="E73439"/>
              </a:buClr>
              <a:buFont typeface="Arial" panose="020B0604020202020204" pitchFamily="34" charset="0"/>
              <a:buChar char="̶"/>
            </a:pPr>
            <a:r>
              <a:rPr lang="en-US" b="1" dirty="0"/>
              <a:t>Client</a:t>
            </a:r>
            <a:r>
              <a:rPr lang="en-US" dirty="0"/>
              <a:t>: “How can I tell my boyfriend about my HIV status without his leaving me?”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buClr>
                <a:srgbClr val="E73439"/>
              </a:buClr>
              <a:buFont typeface="Arial" panose="020B0604020202020204" pitchFamily="34" charset="0"/>
              <a:buChar char="̶"/>
            </a:pPr>
            <a:r>
              <a:rPr lang="en-US" b="1" dirty="0"/>
              <a:t>Navigator: 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“I get that question a lot. </a:t>
            </a:r>
            <a:b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First, let me ask you, what do think might work?”</a:t>
            </a:r>
          </a:p>
          <a:p>
            <a:pPr marL="338138" indent="-338138">
              <a:lnSpc>
                <a:spcPct val="100000"/>
              </a:lnSpc>
              <a:buClr>
                <a:srgbClr val="E73439"/>
              </a:buClr>
              <a:buFont typeface="Wingdings" panose="05000000000000000000" pitchFamily="2" charset="2"/>
              <a:buChar char="§"/>
            </a:pPr>
            <a:r>
              <a:rPr lang="en-US" dirty="0"/>
              <a:t>Keeps focus on the client, allows you to collect additional information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A8D4BE-5859-6846-A2D1-BC0A243ABA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1333">
                        <a14:foregroundMark x1="25333" y1="89333" x2="24667" y2="90000"/>
                        <a14:foregroundMark x1="18333" y1="75667" x2="28333" y2="75667"/>
                        <a14:foregroundMark x1="28333" y1="75667" x2="18667" y2="72000"/>
                        <a14:foregroundMark x1="18667" y1="72000" x2="19333" y2="75667"/>
                        <a14:foregroundMark x1="78000" y1="29000" x2="78333" y2="29000"/>
                        <a14:foregroundMark x1="90000" y1="28333" x2="91333" y2="29333"/>
                        <a14:foregroundMark x1="78000" y1="30667" x2="78333" y2="31667"/>
                        <a14:foregroundMark x1="76667" y1="19667" x2="79667" y2="29000"/>
                        <a14:foregroundMark x1="79667" y1="29000" x2="82667" y2="2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87934">
            <a:off x="5044986" y="1382193"/>
            <a:ext cx="4919550" cy="49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821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Feel-felt-found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678E366-2095-AE49-BB3B-DAB500601584}"/>
              </a:ext>
            </a:extLst>
          </p:cNvPr>
          <p:cNvSpPr txBox="1">
            <a:spLocks/>
          </p:cNvSpPr>
          <p:nvPr/>
        </p:nvSpPr>
        <p:spPr>
          <a:xfrm>
            <a:off x="628650" y="1825625"/>
            <a:ext cx="7886700" cy="46998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8138" indent="-338138">
              <a:lnSpc>
                <a:spcPct val="100000"/>
              </a:lnSpc>
              <a:buClr>
                <a:srgbClr val="E73439"/>
              </a:buClr>
              <a:buFont typeface="Wingdings" panose="05000000000000000000" pitchFamily="2" charset="2"/>
              <a:buChar char="§"/>
            </a:pPr>
            <a:r>
              <a:rPr lang="en-US" dirty="0"/>
              <a:t>Empathize – normalize ‒ shift to new information</a:t>
            </a:r>
          </a:p>
          <a:p>
            <a:pPr marL="801688" indent="-338138">
              <a:lnSpc>
                <a:spcPct val="100000"/>
              </a:lnSpc>
              <a:buClr>
                <a:srgbClr val="E73439"/>
              </a:buClr>
              <a:buFont typeface="Arial" panose="020B0604020202020204" pitchFamily="34" charset="0"/>
              <a:buChar char="̶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understand you’re feeling concerned about how your partner might react…”</a:t>
            </a:r>
          </a:p>
          <a:p>
            <a:pPr marL="801688" indent="-338138">
              <a:lnSpc>
                <a:spcPct val="100000"/>
              </a:lnSpc>
              <a:buClr>
                <a:srgbClr val="E73439"/>
              </a:buClr>
              <a:buFont typeface="Arial" panose="020B0604020202020204" pitchFamily="34" charset="0"/>
              <a:buChar char="̶"/>
            </a:pP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“Many people have felt the same way when they first encountered this problem…”</a:t>
            </a:r>
          </a:p>
          <a:p>
            <a:pPr marL="801688" indent="-338138">
              <a:lnSpc>
                <a:spcPct val="100000"/>
              </a:lnSpc>
              <a:buClr>
                <a:srgbClr val="E73439"/>
              </a:buClr>
              <a:buFont typeface="Arial" panose="020B0604020202020204" pitchFamily="34" charset="0"/>
              <a:buChar char="̶"/>
            </a:pP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“We’ve found that there are effective ways to talk to your partner about this…”</a:t>
            </a:r>
          </a:p>
          <a:p>
            <a:pPr marL="801688" indent="-338138">
              <a:lnSpc>
                <a:spcPct val="100000"/>
              </a:lnSpc>
              <a:buClr>
                <a:srgbClr val="E73439"/>
              </a:buClr>
              <a:buFont typeface="Arial" panose="020B0604020202020204" pitchFamily="34" charset="0"/>
              <a:buChar char="̶"/>
            </a:pP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“Would you like to hear more about that?”</a:t>
            </a:r>
          </a:p>
        </p:txBody>
      </p:sp>
    </p:spTree>
    <p:extLst>
      <p:ext uri="{BB962C8B-B14F-4D97-AF65-F5344CB8AC3E}">
        <p14:creationId xmlns:p14="http://schemas.microsoft.com/office/powerpoint/2010/main" val="2157023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C5DE051-23ED-6749-9C10-D718E2C66363}"/>
              </a:ext>
            </a:extLst>
          </p:cNvPr>
          <p:cNvSpPr txBox="1">
            <a:spLocks/>
          </p:cNvSpPr>
          <p:nvPr/>
        </p:nvSpPr>
        <p:spPr>
          <a:xfrm>
            <a:off x="457200" y="1731818"/>
            <a:ext cx="8229600" cy="23648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dirty="0"/>
              <a:t>“I know I should get tested, but if I am positive, they will tell everyone. I don’t trust them.”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E00C45-1B5C-2742-A2F2-0DFBD694B6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" b="99000" l="0" r="100000">
                        <a14:foregroundMark x1="89111" y1="43833" x2="87333" y2="55667"/>
                        <a14:backgroundMark x1="94111" y1="43500" x2="86111" y2="92833"/>
                        <a14:backgroundMark x1="90889" y1="52333" x2="89556" y2="64167"/>
                        <a14:backgroundMark x1="90000" y1="50667" x2="87778" y2="6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3873" y="3084433"/>
            <a:ext cx="5624793" cy="374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243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piC chart color option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77F9F"/>
      </a:accent1>
      <a:accent2>
        <a:srgbClr val="10244D"/>
      </a:accent2>
      <a:accent3>
        <a:srgbClr val="DDEAF6"/>
      </a:accent3>
      <a:accent4>
        <a:srgbClr val="E63339"/>
      </a:accent4>
      <a:accent5>
        <a:srgbClr val="BCBBC0"/>
      </a:accent5>
      <a:accent6>
        <a:srgbClr val="919194"/>
      </a:accent6>
      <a:hlink>
        <a:srgbClr val="E63339"/>
      </a:hlink>
      <a:folHlink>
        <a:srgbClr val="577F9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447</Words>
  <Application>Microsoft Office PowerPoint</Application>
  <PresentationFormat>Letter Paper (8.5x11 in)</PresentationFormat>
  <Paragraphs>51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Office Theme</vt:lpstr>
      <vt:lpstr>Ask-tell-ask</vt:lpstr>
      <vt:lpstr>When is it your turn to speak?</vt:lpstr>
      <vt:lpstr>It’s time to talk when…</vt:lpstr>
      <vt:lpstr>Avoid “playing the expert”</vt:lpstr>
      <vt:lpstr>Ask-tell-ask</vt:lpstr>
      <vt:lpstr>With permission</vt:lpstr>
      <vt:lpstr>Boomerang question</vt:lpstr>
      <vt:lpstr>Feel-felt-found</vt:lpstr>
      <vt:lpstr>Example 1</vt:lpstr>
      <vt:lpstr>Example 2</vt:lpstr>
      <vt:lpstr>Ask-tell-ask script</vt:lpstr>
      <vt:lpstr>Small-group activity: Role plays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2020-06-11T15:34:18Z</dcterms:created>
  <dcterms:modified xsi:type="dcterms:W3CDTF">2020-06-11T15:34:36Z</dcterms:modified>
</cp:coreProperties>
</file>