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7"/>
  </p:notesMasterIdLst>
  <p:sldIdLst>
    <p:sldId id="257" r:id="rId2"/>
    <p:sldId id="272" r:id="rId3"/>
    <p:sldId id="288" r:id="rId4"/>
    <p:sldId id="287" r:id="rId5"/>
    <p:sldId id="286" r:id="rId6"/>
    <p:sldId id="285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1" r:id="rId15"/>
    <p:sldId id="260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73439"/>
    <a:srgbClr val="BBBDBF"/>
    <a:srgbClr val="FFFFFF"/>
    <a:srgbClr val="CC4145"/>
    <a:srgbClr val="DEEBF7"/>
    <a:srgbClr val="11254D"/>
    <a:srgbClr val="577F9F"/>
    <a:srgbClr val="BCBCC0"/>
    <a:srgbClr val="45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0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72" y="9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9B8F8E-6BA2-4D32-809E-E534C0554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8879209-C510-47F5-AC38-52A5B7CCE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D89402-9EFF-4CF0-9D35-2CC9F7393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40963-B099-4A6D-90C7-EB1794E8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Reflective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3 —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B8C8-A862-F34E-9809-FC910AD075E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b="1" dirty="0"/>
              <a:t>Client</a:t>
            </a:r>
            <a:r>
              <a:rPr lang="en-US" dirty="0"/>
              <a:t>: “I need to find a new job – something that challenges me, with better pay. And I plan to start exercising again – I’ve been getting so big that none of my clothes fit. If I were in better shape, I might find a boyfriend. I’m happy with my social life otherwise. I’ve got lots of friends, I just wish I could spend more time with them. They are always inviting me to do things, but I have to work late most days. I think a better job might help with that – something that would require fewer hours.</a:t>
            </a: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dirty="0"/>
              <a:t>When I see my friends, they’re always smoking, which makes it hard for me to quit. That’s one thing I definitely need to change – I want to get serious about giving up smoking. I know it’s really starting to hurt my health. Sometimes I can’t even climb the stairs without losing my breath… though I guess that could also be because I haven’t been exercising.”</a:t>
            </a:r>
          </a:p>
        </p:txBody>
      </p:sp>
    </p:spTree>
    <p:extLst>
      <p:ext uri="{BB962C8B-B14F-4D97-AF65-F5344CB8AC3E}">
        <p14:creationId xmlns:p14="http://schemas.microsoft.com/office/powerpoint/2010/main" val="24755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12EA-0F4E-FC41-A8F4-4383835500AA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Provider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 “So not long from now, you’re hoping to be in a new job that lets you see your friends more, and that you’ll be exercising and getting in better shape. You mentioned getting a boyfriend, and you also said you want to get serious about quitting smoking. Did I get that right?”</a:t>
            </a:r>
          </a:p>
        </p:txBody>
      </p:sp>
    </p:spTree>
    <p:extLst>
      <p:ext uri="{BB962C8B-B14F-4D97-AF65-F5344CB8AC3E}">
        <p14:creationId xmlns:p14="http://schemas.microsoft.com/office/powerpoint/2010/main" val="199280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reflective listening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B9927-5E5D-4787-AE32-9C967C7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Counselor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Expresses empathy (respect/acceptance of client’s feelings)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Conveys a willingness not to judge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Clarifies misunderstandings about what client has said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Client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Feels understood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Is encouraged to provide additional information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Is able to articulate thoughts and feelings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Becomes more aware of what they are thinking/feeling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4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Empathetic statements do not…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EFDC2A-FDDE-4EE1-9BCD-87ACDC66D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Order, direct or warn</a:t>
            </a:r>
          </a:p>
          <a:p>
            <a:pPr>
              <a:lnSpc>
                <a:spcPct val="100000"/>
              </a:lnSpc>
            </a:pPr>
            <a:r>
              <a:rPr lang="en-US" dirty="0"/>
              <a:t>Give advice or provide unsolicited opinions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“What I would do is…”</a:t>
            </a:r>
          </a:p>
          <a:p>
            <a:r>
              <a:rPr lang="en-US" dirty="0"/>
              <a:t>Convey moral instruction </a:t>
            </a:r>
            <a:br>
              <a:rPr lang="en-US" dirty="0"/>
            </a:br>
            <a:r>
              <a:rPr lang="en-US" dirty="0"/>
              <a:t>or preach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Contain words such as </a:t>
            </a:r>
            <a:br>
              <a:rPr lang="en-US" dirty="0"/>
            </a:br>
            <a:r>
              <a:rPr lang="en-US" dirty="0"/>
              <a:t>“should” or “ought”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Or “right” or “wrong”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F8BC1-854F-9740-8DDB-A813FC7808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24" y="3606469"/>
            <a:ext cx="4785675" cy="31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script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0" y="1853411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Raise your hand when you hear one of the types of reflections discussed in the training.</a:t>
            </a:r>
          </a:p>
        </p:txBody>
      </p:sp>
    </p:spTree>
    <p:extLst>
      <p:ext uri="{BB962C8B-B14F-4D97-AF65-F5344CB8AC3E}">
        <p14:creationId xmlns:p14="http://schemas.microsoft.com/office/powerpoint/2010/main" val="388011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9DE6DF-5717-6E41-87F0-726866F167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Reflective 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E5A1C-5AFB-DD47-94EB-BA1E335EF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73990"/>
            <a:ext cx="9144000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05B20-24D7-4005-B57D-2B8C157F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730"/>
            <a:ext cx="5363777" cy="49327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Are statements</a:t>
            </a:r>
          </a:p>
          <a:p>
            <a:pPr>
              <a:lnSpc>
                <a:spcPct val="100000"/>
              </a:lnSpc>
            </a:pPr>
            <a:r>
              <a:rPr lang="en-US" dirty="0"/>
              <a:t>Require listening, observing, interpreting verbal and nonverbal cues</a:t>
            </a:r>
          </a:p>
          <a:p>
            <a:pPr>
              <a:lnSpc>
                <a:spcPct val="100000"/>
              </a:lnSpc>
            </a:pPr>
            <a:r>
              <a:rPr lang="en-US" dirty="0"/>
              <a:t>Listener tries to understand using reflective statements</a:t>
            </a:r>
          </a:p>
          <a:p>
            <a:pPr>
              <a:lnSpc>
                <a:spcPct val="100000"/>
              </a:lnSpc>
            </a:pPr>
            <a:r>
              <a:rPr lang="en-US" dirty="0"/>
              <a:t>Helps gather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F4A3B-5FF9-8A40-9A1D-6B17C43E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9" l="0" r="96309">
                        <a14:foregroundMark x1="96309" y1="57396" x2="94463" y2="73072"/>
                        <a14:foregroundMark x1="44128" y1="12263" x2="16946" y2="5815"/>
                        <a14:foregroundMark x1="93624" y1="94690" x2="4698" y2="93426"/>
                        <a14:foregroundMark x1="92617" y1="97598" x2="2349" y2="99241"/>
                        <a14:foregroundMark x1="14430" y1="57396" x2="0" y2="76485"/>
                        <a14:foregroundMark x1="92617" y1="89001" x2="40940" y2="65360"/>
                        <a14:foregroundMark x1="45470" y1="69912" x2="37752" y2="84829"/>
                        <a14:foregroundMark x1="28691" y1="87105" x2="28691" y2="87105"/>
                        <a14:foregroundMark x1="8221" y1="58407" x2="8221" y2="58407"/>
                        <a14:foregroundMark x1="3691" y1="67004" x2="3188" y2="9987"/>
                        <a14:foregroundMark x1="0" y1="84829" x2="5369" y2="89128"/>
                        <a14:foregroundMark x1="0" y1="69027" x2="9060" y2="70038"/>
                        <a14:foregroundMark x1="65940" y1="86473" x2="50000" y2="86473"/>
                        <a14:backgroundMark x1="79027" y1="80405" x2="99832" y2="9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9819" y="1428045"/>
            <a:ext cx="3468415" cy="495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22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141"/>
            <a:ext cx="7886700" cy="800039"/>
          </a:xfrm>
        </p:spPr>
        <p:txBody>
          <a:bodyPr/>
          <a:lstStyle/>
          <a:p>
            <a:pPr algn="ctr"/>
            <a:r>
              <a:rPr lang="en-US" dirty="0"/>
              <a:t>The Listening Diagram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7B7DF-102B-9041-86F3-8F290FA65275}"/>
              </a:ext>
            </a:extLst>
          </p:cNvPr>
          <p:cNvGrpSpPr/>
          <p:nvPr/>
        </p:nvGrpSpPr>
        <p:grpSpPr>
          <a:xfrm>
            <a:off x="1387180" y="1855034"/>
            <a:ext cx="1425498" cy="1937320"/>
            <a:chOff x="1244300" y="1855034"/>
            <a:chExt cx="1425498" cy="19373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4386D3-7AC1-7044-AE87-A89F2DC0B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44300" y="1855034"/>
              <a:ext cx="1425498" cy="19373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24C204-7399-0C4B-8E89-FF4CE68E1C9F}"/>
                </a:ext>
              </a:extLst>
            </p:cNvPr>
            <p:cNvSpPr txBox="1"/>
            <p:nvPr/>
          </p:nvSpPr>
          <p:spPr>
            <a:xfrm>
              <a:off x="1251583" y="3377955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Client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276517-F420-6D40-8EDB-DB4B5ED7920E}"/>
              </a:ext>
            </a:extLst>
          </p:cNvPr>
          <p:cNvGrpSpPr/>
          <p:nvPr/>
        </p:nvGrpSpPr>
        <p:grpSpPr>
          <a:xfrm>
            <a:off x="5780008" y="1840745"/>
            <a:ext cx="2099689" cy="2009894"/>
            <a:chOff x="5780008" y="1840745"/>
            <a:chExt cx="2099689" cy="2009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8BFB29-B7E4-5341-9390-70DDF5007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42" b="93750" l="0" r="81836">
                          <a14:foregroundMark x1="25150" y1="94792" x2="41317" y2="95208"/>
                          <a14:foregroundMark x1="41317" y1="95208" x2="57086" y2="92917"/>
                          <a14:foregroundMark x1="57086" y1="92917" x2="61876" y2="93958"/>
                          <a14:foregroundMark x1="28942" y1="9375" x2="38124" y2="8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0008" y="1840745"/>
              <a:ext cx="2099689" cy="20098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0A2C2-4C93-8342-B32C-05CB71C3FE98}"/>
                </a:ext>
              </a:extLst>
            </p:cNvPr>
            <p:cNvSpPr txBox="1"/>
            <p:nvPr/>
          </p:nvSpPr>
          <p:spPr>
            <a:xfrm>
              <a:off x="6206490" y="3439159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Provider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F4B21B-A702-7540-A312-16255250BD36}"/>
              </a:ext>
            </a:extLst>
          </p:cNvPr>
          <p:cNvSpPr txBox="1"/>
          <p:nvPr/>
        </p:nvSpPr>
        <p:spPr>
          <a:xfrm>
            <a:off x="2688353" y="2430534"/>
            <a:ext cx="142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say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C2180-73AA-134B-913A-7A4373150E1C}"/>
              </a:ext>
            </a:extLst>
          </p:cNvPr>
          <p:cNvSpPr txBox="1"/>
          <p:nvPr/>
        </p:nvSpPr>
        <p:spPr>
          <a:xfrm>
            <a:off x="7447755" y="2348914"/>
            <a:ext cx="142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 </a:t>
            </a:r>
            <a:r>
              <a:rPr lang="en-US" sz="2800" dirty="0">
                <a:solidFill>
                  <a:srgbClr val="C00000"/>
                </a:solidFill>
              </a:rPr>
              <a:t>hear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FDCF7-C4BC-4D49-818F-CE00BA2DD7B6}"/>
              </a:ext>
            </a:extLst>
          </p:cNvPr>
          <p:cNvSpPr txBox="1"/>
          <p:nvPr/>
        </p:nvSpPr>
        <p:spPr>
          <a:xfrm>
            <a:off x="7247581" y="4889675"/>
            <a:ext cx="18268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 </a:t>
            </a:r>
            <a:r>
              <a:rPr lang="en-US" sz="2500" dirty="0">
                <a:solidFill>
                  <a:srgbClr val="C00000"/>
                </a:solidFill>
              </a:rPr>
              <a:t>understand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92D77-8790-1145-86DC-08E469473C25}"/>
              </a:ext>
            </a:extLst>
          </p:cNvPr>
          <p:cNvSpPr txBox="1"/>
          <p:nvPr/>
        </p:nvSpPr>
        <p:spPr>
          <a:xfrm>
            <a:off x="-155461" y="4760499"/>
            <a:ext cx="209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 </a:t>
            </a:r>
            <a:r>
              <a:rPr lang="en-US" sz="2800" dirty="0">
                <a:solidFill>
                  <a:srgbClr val="C00000"/>
                </a:solidFill>
              </a:rPr>
              <a:t>feel/mean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081E1-6CA4-6740-A4CF-45EE9398E46B}"/>
              </a:ext>
            </a:extLst>
          </p:cNvPr>
          <p:cNvSpPr txBox="1"/>
          <p:nvPr/>
        </p:nvSpPr>
        <p:spPr>
          <a:xfrm>
            <a:off x="5521022" y="1274911"/>
            <a:ext cx="241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LISTENING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C1959-BA28-7944-9AE0-D9916BEFA08C}"/>
              </a:ext>
            </a:extLst>
          </p:cNvPr>
          <p:cNvSpPr txBox="1"/>
          <p:nvPr/>
        </p:nvSpPr>
        <p:spPr>
          <a:xfrm>
            <a:off x="5537112" y="5770784"/>
            <a:ext cx="286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REFLECTING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7ECDCF-EE56-1C42-9161-035CD5C3E845}"/>
              </a:ext>
            </a:extLst>
          </p:cNvPr>
          <p:cNvCxnSpPr>
            <a:cxnSpLocks/>
          </p:cNvCxnSpPr>
          <p:nvPr/>
        </p:nvCxnSpPr>
        <p:spPr>
          <a:xfrm>
            <a:off x="4038124" y="2912719"/>
            <a:ext cx="1684734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F5F344-BB32-2C4B-979E-4B7ECEAE95E6}"/>
              </a:ext>
            </a:extLst>
          </p:cNvPr>
          <p:cNvCxnSpPr>
            <a:cxnSpLocks/>
          </p:cNvCxnSpPr>
          <p:nvPr/>
        </p:nvCxnSpPr>
        <p:spPr>
          <a:xfrm>
            <a:off x="8171504" y="3176269"/>
            <a:ext cx="0" cy="15429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ED7CEB6-23A9-2F47-BB80-59196A5322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024" y1="29537" x2="42042" y2="22222"/>
                        <a14:foregroundMark x1="42042" y1="22222" x2="50050" y2="21574"/>
                        <a14:foregroundMark x1="50050" y1="21574" x2="69169" y2="25093"/>
                        <a14:foregroundMark x1="69169" y1="25093" x2="78679" y2="53426"/>
                        <a14:foregroundMark x1="67581" y1="65943" x2="63163" y2="70926"/>
                        <a14:foregroundMark x1="78679" y1="53426" x2="72314" y2="60605"/>
                        <a14:foregroundMark x1="63163" y1="70926" x2="53453" y2="56019"/>
                        <a14:foregroundMark x1="53453" y1="56019" x2="33033" y2="53426"/>
                        <a14:foregroundMark x1="33033" y1="53426" x2="26226" y2="50185"/>
                        <a14:foregroundMark x1="26226" y1="50185" x2="20621" y2="45463"/>
                        <a14:foregroundMark x1="20621" y1="45463" x2="21399" y2="33033"/>
                        <a14:foregroundMark x1="23591" y1="29304" x2="26426" y2="31481"/>
                        <a14:foregroundMark x1="81625" y1="33241" x2="81281" y2="39722"/>
                        <a14:foregroundMark x1="81281" y1="39722" x2="77277" y2="46019"/>
                        <a14:foregroundMark x1="77277" y1="46019" x2="30330" y2="53241"/>
                        <a14:foregroundMark x1="30330" y1="53241" x2="21021" y2="46852"/>
                        <a14:foregroundMark x1="21021" y1="46852" x2="16917" y2="39630"/>
                        <a14:foregroundMark x1="16917" y1="39630" x2="17583" y2="37021"/>
                        <a14:foregroundMark x1="21287" y1="33223" x2="23023" y2="45648"/>
                        <a14:foregroundMark x1="23023" y1="45648" x2="52853" y2="50741"/>
                        <a14:foregroundMark x1="52853" y1="50741" x2="60661" y2="47778"/>
                        <a14:foregroundMark x1="60661" y1="47778" x2="68168" y2="49630"/>
                        <a14:foregroundMark x1="68168" y1="49630" x2="64865" y2="58426"/>
                        <a14:foregroundMark x1="64865" y1="58426" x2="58759" y2="65741"/>
                        <a14:foregroundMark x1="58759" y1="65741" x2="69137" y2="66598"/>
                        <a14:foregroundMark x1="75131" y1="60111" x2="77477" y2="57130"/>
                        <a14:foregroundMark x1="77477" y1="57130" x2="76977" y2="38611"/>
                        <a14:foregroundMark x1="76977" y1="38611" x2="70871" y2="31667"/>
                        <a14:foregroundMark x1="70871" y1="31667" x2="69469" y2="31481"/>
                        <a14:foregroundMark x1="38639" y1="29815" x2="54555" y2="28333"/>
                        <a14:foregroundMark x1="54555" y1="28333" x2="28028" y2="38796"/>
                        <a14:foregroundMark x1="28028" y1="38796" x2="47047" y2="40463"/>
                        <a14:foregroundMark x1="47047" y1="40463" x2="54555" y2="39167"/>
                        <a14:foregroundMark x1="54555" y1="39167" x2="58659" y2="39167"/>
                        <a14:foregroundMark x1="55756" y1="32130" x2="55756" y2="24630"/>
                        <a14:foregroundMark x1="55756" y1="24630" x2="62963" y2="27500"/>
                        <a14:foregroundMark x1="62963" y1="27500" x2="66066" y2="34630"/>
                        <a14:foregroundMark x1="66066" y1="34630" x2="59660" y2="40833"/>
                        <a14:foregroundMark x1="59660" y1="40833" x2="46747" y2="42870"/>
                        <a14:foregroundMark x1="68168" y1="53519" x2="69970" y2="56204"/>
                        <a14:backgroundMark x1="19620" y1="28241" x2="37538" y2="18241"/>
                        <a14:backgroundMark x1="17618" y1="31296" x2="24124" y2="21944"/>
                        <a14:backgroundMark x1="24124" y1="21944" x2="52653" y2="15648"/>
                        <a14:backgroundMark x1="52653" y1="15648" x2="61862" y2="16204"/>
                        <a14:backgroundMark x1="61862" y1="16204" x2="68368" y2="20833"/>
                        <a14:backgroundMark x1="80280" y1="26481" x2="68368" y2="19444"/>
                        <a14:backgroundMark x1="77277" y1="26852" x2="81782" y2="30833"/>
                        <a14:backgroundMark x1="80080" y1="30833" x2="82883" y2="31296"/>
                        <a14:backgroundMark x1="81782" y1="30278" x2="81782" y2="33241"/>
                        <a14:backgroundMark x1="71872" y1="67778" x2="73373" y2="63056"/>
                        <a14:backgroundMark x1="70771" y1="62778" x2="81081" y2="61111"/>
                        <a14:backgroundMark x1="81081" y1="61111" x2="81081" y2="61019"/>
                        <a14:backgroundMark x1="69469" y1="63241" x2="69269" y2="66204"/>
                        <a14:backgroundMark x1="71572" y1="64259" x2="70070" y2="63981"/>
                        <a14:backgroundMark x1="70771" y1="67037" x2="70771" y2="62407"/>
                        <a14:backgroundMark x1="67768" y1="63426" x2="69670" y2="62222"/>
                        <a14:backgroundMark x1="73574" y1="61204" x2="71371" y2="64815"/>
                        <a14:backgroundMark x1="73774" y1="21481" x2="57758" y2="11667"/>
                        <a14:backgroundMark x1="57758" y1="11667" x2="47748" y2="12407"/>
                        <a14:backgroundMark x1="47748" y1="12407" x2="43744" y2="15093"/>
                        <a14:backgroundMark x1="35135" y1="16667" x2="43544" y2="13889"/>
                        <a14:backgroundMark x1="59560" y1="13056" x2="66266" y2="13426"/>
                        <a14:backgroundMark x1="30130" y1="19907" x2="31431" y2="17222"/>
                        <a14:backgroundMark x1="20821" y1="23241" x2="19219" y2="31852"/>
                        <a14:backgroundMark x1="19219" y1="31852" x2="17818" y2="34259"/>
                        <a14:backgroundMark x1="23423" y1="26296" x2="17217" y2="36852"/>
                        <a14:backgroundMark x1="18018" y1="25648" x2="20621" y2="23889"/>
                        <a14:backgroundMark x1="30330" y1="19259" x2="30330" y2="19259"/>
                        <a14:backgroundMark x1="20420" y1="23704" x2="21922" y2="23241"/>
                        <a14:backgroundMark x1="32933" y1="16667" x2="33133" y2="18241"/>
                        <a14:backgroundMark x1="32332" y1="17222" x2="32132" y2="19074"/>
                        <a14:backgroundMark x1="29930" y1="17500" x2="36637" y2="17500"/>
                        <a14:backgroundMark x1="32533" y1="18426" x2="31031" y2="18704"/>
                        <a14:backgroundMark x1="20220" y1="25278" x2="21121" y2="23704"/>
                        <a14:backgroundMark x1="22422" y1="24259" x2="29830" y2="18796"/>
                        <a14:backgroundMark x1="29830" y1="18796" x2="30130" y2="19259"/>
                        <a14:backgroundMark x1="21121" y1="24815" x2="22823" y2="24259"/>
                        <a14:backgroundMark x1="70070" y1="66204" x2="77477" y2="61111"/>
                        <a14:backgroundMark x1="77477" y1="61111" x2="73774" y2="61852"/>
                        <a14:backgroundMark x1="69069" y1="63426" x2="69870" y2="64815"/>
                        <a14:backgroundMark x1="69469" y1="67778" x2="70771" y2="66574"/>
                        <a14:backgroundMark x1="69870" y1="66204" x2="69670" y2="66574"/>
                        <a14:backgroundMark x1="72472" y1="68426" x2="69269" y2="6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5" y="4302173"/>
            <a:ext cx="1684734" cy="1821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B3392-C901-9240-867A-11699E51D6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5556" y1="26203" x2="51111" y2="68449"/>
                        <a14:foregroundMark x1="51111" y1="68449" x2="51481" y2="31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7" y="4504191"/>
            <a:ext cx="1642577" cy="11376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1114F4-130B-8E4C-9ADA-F6AF09D4D4AC}"/>
              </a:ext>
            </a:extLst>
          </p:cNvPr>
          <p:cNvCxnSpPr>
            <a:cxnSpLocks/>
          </p:cNvCxnSpPr>
          <p:nvPr/>
        </p:nvCxnSpPr>
        <p:spPr>
          <a:xfrm flipH="1">
            <a:off x="2960370" y="5085321"/>
            <a:ext cx="302711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B454EE-9240-8D4F-BEDA-A9856AD1705B}"/>
              </a:ext>
            </a:extLst>
          </p:cNvPr>
          <p:cNvCxnSpPr>
            <a:cxnSpLocks/>
          </p:cNvCxnSpPr>
          <p:nvPr/>
        </p:nvCxnSpPr>
        <p:spPr>
          <a:xfrm flipV="1">
            <a:off x="2072413" y="3947723"/>
            <a:ext cx="0" cy="6328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2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verbal cues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A0F92-89AB-48BF-8DA6-C6C81CA0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 you feel…</a:t>
            </a:r>
          </a:p>
          <a:p>
            <a:pPr>
              <a:lnSpc>
                <a:spcPct val="100000"/>
              </a:lnSpc>
            </a:pPr>
            <a:r>
              <a:rPr lang="en-US" dirty="0"/>
              <a:t>What I hear is that you…</a:t>
            </a:r>
          </a:p>
          <a:p>
            <a:pPr>
              <a:lnSpc>
                <a:spcPct val="100000"/>
              </a:lnSpc>
            </a:pPr>
            <a:r>
              <a:rPr lang="en-US" dirty="0"/>
              <a:t>You’re wondering if…</a:t>
            </a:r>
          </a:p>
          <a:p>
            <a:pPr>
              <a:lnSpc>
                <a:spcPct val="100000"/>
              </a:lnSpc>
            </a:pPr>
            <a:r>
              <a:rPr lang="en-US" dirty="0"/>
              <a:t>It sounds like…</a:t>
            </a:r>
          </a:p>
        </p:txBody>
      </p:sp>
    </p:spTree>
    <p:extLst>
      <p:ext uri="{BB962C8B-B14F-4D97-AF65-F5344CB8AC3E}">
        <p14:creationId xmlns:p14="http://schemas.microsoft.com/office/powerpoint/2010/main" val="215621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reflection: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C3F36-38D2-4168-B602-244F9F23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Rephrasing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Substitutes synonyms or phrases, stays close to original statement, captures basic meaning</a:t>
            </a:r>
          </a:p>
        </p:txBody>
      </p:sp>
    </p:spTree>
    <p:extLst>
      <p:ext uri="{BB962C8B-B14F-4D97-AF65-F5344CB8AC3E}">
        <p14:creationId xmlns:p14="http://schemas.microsoft.com/office/powerpoint/2010/main" val="42370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reflection: complex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0A31B-D20C-4247-868A-BADE559B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Paraphrasing (finishing the paragraph)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Makes a major restatement in which the speaker’s meaning is inferred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Reflection of feeling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Emphasizes emotional aspects of communication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Double-sided reflection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Presents two sides of an issue: “On the one hand you…, on the other hand you…”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Summarizing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Reflects multiple points the speaker has made, tying them together</a:t>
            </a:r>
          </a:p>
        </p:txBody>
      </p:sp>
    </p:spTree>
    <p:extLst>
      <p:ext uri="{BB962C8B-B14F-4D97-AF65-F5344CB8AC3E}">
        <p14:creationId xmlns:p14="http://schemas.microsoft.com/office/powerpoint/2010/main" val="215704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49DF-642C-6F40-B762-76561BDD2AC2}"/>
              </a:ext>
            </a:extLst>
          </p:cNvPr>
          <p:cNvSpPr txBox="1">
            <a:spLocks/>
          </p:cNvSpPr>
          <p:nvPr/>
        </p:nvSpPr>
        <p:spPr>
          <a:xfrm>
            <a:off x="628649" y="1649421"/>
            <a:ext cx="8094661" cy="1174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Client</a:t>
            </a:r>
            <a:r>
              <a:rPr lang="en-US" dirty="0"/>
              <a:t>: “I don’t know if I can tell my wife about my HIV status.”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4C067-835C-BF4B-A893-2BFD80B13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83" b="100000" l="164" r="8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80013"/>
            <a:ext cx="5823020" cy="37109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724992-A0FD-EF48-ACD6-9ACD3838A36C}"/>
              </a:ext>
            </a:extLst>
          </p:cNvPr>
          <p:cNvSpPr txBox="1">
            <a:spLocks/>
          </p:cNvSpPr>
          <p:nvPr/>
        </p:nvSpPr>
        <p:spPr bwMode="auto">
          <a:xfrm>
            <a:off x="4024095" y="3180313"/>
            <a:ext cx="5073595" cy="17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sounds like you’re worried about what might happen if you disclose to your wife.”</a:t>
            </a:r>
          </a:p>
          <a:p>
            <a:pPr>
              <a:spcBef>
                <a:spcPts val="10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Double-sided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54DF-72CA-2743-A000-C89BA363AA7B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6353503" cy="1981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Client</a:t>
            </a:r>
            <a:r>
              <a:rPr lang="en-US" dirty="0"/>
              <a:t>: “I know I’d feel better about myself if I exercised, but I’m tired after work, and I have so little time. Joining a gym is expensive, and I would probably </a:t>
            </a:r>
            <a:r>
              <a:rPr lang="en-US" dirty="0">
                <a:solidFill>
                  <a:prstClr val="black"/>
                </a:solidFill>
              </a:rPr>
              <a:t>end up eating a lot anyway when I get home because I’ll be so hungry.”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5BB31C-F2E1-8E47-AAE4-71DAD9B052AB}"/>
              </a:ext>
            </a:extLst>
          </p:cNvPr>
          <p:cNvSpPr txBox="1">
            <a:spLocks/>
          </p:cNvSpPr>
          <p:nvPr/>
        </p:nvSpPr>
        <p:spPr bwMode="auto">
          <a:xfrm>
            <a:off x="457200" y="4189414"/>
            <a:ext cx="5896303" cy="19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one hand, exercise would cost you both time and money, but on the other hand, you might have more energy and feel better.”</a:t>
            </a:r>
          </a:p>
          <a:p>
            <a:pPr>
              <a:spcBef>
                <a:spcPts val="100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3BC2A-8026-4649-8659-46ADC13A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3" y="2259558"/>
            <a:ext cx="2457679" cy="325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2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Letter Paper (8.5x11 in)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Reflective Listening</vt:lpstr>
      <vt:lpstr>PowerPoint Presentation</vt:lpstr>
      <vt:lpstr>Reflections…</vt:lpstr>
      <vt:lpstr>The Listening Diagram</vt:lpstr>
      <vt:lpstr>Reflection verbal cues</vt:lpstr>
      <vt:lpstr>Levels of reflection: simple</vt:lpstr>
      <vt:lpstr>Levels of reflection: complex</vt:lpstr>
      <vt:lpstr>Reflecting feelings</vt:lpstr>
      <vt:lpstr>Double-sided reflection</vt:lpstr>
      <vt:lpstr>Summarizing</vt:lpstr>
      <vt:lpstr>Summary</vt:lpstr>
      <vt:lpstr>Benefits of reflective listening</vt:lpstr>
      <vt:lpstr>Empathetic statements do not…</vt:lpstr>
      <vt:lpstr>Reflections script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2020-06-11T15:29:16Z</dcterms:created>
  <dcterms:modified xsi:type="dcterms:W3CDTF">2020-06-11T15:29:55Z</dcterms:modified>
</cp:coreProperties>
</file>