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5"/>
  </p:notesMasterIdLst>
  <p:sldIdLst>
    <p:sldId id="257" r:id="rId2"/>
    <p:sldId id="342" r:id="rId3"/>
    <p:sldId id="329" r:id="rId4"/>
    <p:sldId id="331" r:id="rId5"/>
    <p:sldId id="332" r:id="rId6"/>
    <p:sldId id="333" r:id="rId7"/>
    <p:sldId id="334" r:id="rId8"/>
    <p:sldId id="335" r:id="rId9"/>
    <p:sldId id="337" r:id="rId10"/>
    <p:sldId id="339" r:id="rId11"/>
    <p:sldId id="325" r:id="rId12"/>
    <p:sldId id="319" r:id="rId13"/>
    <p:sldId id="260" r:id="rId14"/>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73439"/>
    <a:srgbClr val="BBBDBF"/>
    <a:srgbClr val="FFFFFF"/>
    <a:srgbClr val="CC4145"/>
    <a:srgbClr val="DEEBF7"/>
    <a:srgbClr val="11254D"/>
    <a:srgbClr val="577F9F"/>
    <a:srgbClr val="BCBCC0"/>
    <a:srgbClr val="456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17"/>
    <p:restoredTop sz="59785" autoAdjust="0"/>
  </p:normalViewPr>
  <p:slideViewPr>
    <p:cSldViewPr snapToGrid="0" snapToObjects="1">
      <p:cViewPr varScale="1">
        <p:scale>
          <a:sx n="57" d="100"/>
          <a:sy n="57" d="100"/>
        </p:scale>
        <p:origin x="90" y="33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0" d="100"/>
          <a:sy n="9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Notes pour les facilitateurs </a:t>
            </a:r>
            <a:r>
              <a:rPr lang="fr-FR" i="1" dirty="0"/>
              <a:t>: demander-dire-demander est une technique qui réunit toutes les compétences d'écoute active abordées dans la formation jusqu'à présent. Les travailleurs de sensibilisation, les navigateurs, les conseillers et les prestataires ont tendance à se concentrer sur leur rôle de fournisseurs d'informations. Cette technique est un moyen de s'assurer que lorsqu'ils fournissent des informations, ils le font de manière centrée sur le client. Pendant le jeu de rôle de cette séance, essayez d'observer et d'encourager les participants à intégrer les différentes compétences qu'ils ont acquises dans leur communication. Prenez note si les participants surchargent leurs « clients » d'informations. L'objectif des exercices pratiques est que les participants fournissent des informations ciblées en fonction des besoins du client et de ce qu'il sait déjà - et non pas de faire un exposé sur tout ce qui concerne le VIH et le sida, ou quel que soit le sujet principal.</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250634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Passons en revue  un autre exemple.</a:t>
            </a:r>
          </a:p>
          <a:p>
            <a:pPr>
              <a:spcBef>
                <a:spcPts val="600"/>
              </a:spcBef>
            </a:pPr>
            <a:r>
              <a:rPr lang="fr-FR" i="1" dirty="0"/>
              <a:t>(Lire le cas)</a:t>
            </a:r>
          </a:p>
          <a:p>
            <a:pPr>
              <a:spcBef>
                <a:spcPts val="600"/>
              </a:spcBef>
            </a:pPr>
            <a:r>
              <a:rPr lang="fr-FR" dirty="0"/>
              <a:t>Pourriez-vous essayer d’utiliser une approche « demander-dire-demander » pour travailler avec ce scénario?</a:t>
            </a:r>
          </a:p>
          <a:p>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324331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Jouez ou lisez à haute voix le scénario « Demander-dire-demander » et demandez aux participants d'essayer de choisir des exemples de cette technique dans la conversation, ainsi que des exemples d'autres compétences de communication utilisées (réflexions, affirmations et questions ouvertes). </a:t>
            </a:r>
          </a:p>
          <a:p>
            <a:pPr>
              <a:spcBef>
                <a:spcPts val="600"/>
              </a:spcBef>
            </a:pPr>
            <a:r>
              <a:rPr lang="fr-FR" i="1" dirty="0"/>
              <a:t>N'oubliez pas que les facilitateurs peuvent demander aux participants de se porter volontaires pour jouer le rôle du client et du travailleur de sensibilisation/conseiller dans le scénario, ou que les facilitateurs peuvent coopérer pour présenter les scénarios.</a:t>
            </a:r>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350181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279775" cy="2460625"/>
          </a:xfrm>
        </p:spPr>
      </p:sp>
      <p:sp>
        <p:nvSpPr>
          <p:cNvPr id="3" name="Notes Placeholder 2"/>
          <p:cNvSpPr>
            <a:spLocks noGrp="1"/>
          </p:cNvSpPr>
          <p:nvPr>
            <p:ph type="body" idx="1"/>
          </p:nvPr>
        </p:nvSpPr>
        <p:spPr>
          <a:xfrm>
            <a:off x="685800" y="3260725"/>
            <a:ext cx="5486400" cy="5702522"/>
          </a:xfrm>
        </p:spPr>
        <p:txBody>
          <a:bodyPr/>
          <a:lstStyle/>
          <a:p>
            <a:pPr>
              <a:spcBef>
                <a:spcPts val="600"/>
              </a:spcBef>
            </a:pPr>
            <a:r>
              <a:rPr lang="fr-FR" sz="1100" b="1" dirty="0"/>
              <a:t>Jeux de rôle à trois. </a:t>
            </a:r>
            <a:r>
              <a:rPr lang="fr-FR" sz="1100" dirty="0"/>
              <a:t>Je vais maintenant vous demander de vous diviser en groupes de trois. Chaque groupe comprendra une personne jouant le rôle de conseiller, une autre jouant le rôle de client et enfin une autre jouant le rôle d'observateur. Chaque personne aura la possibilité de jouer les trois rôles. Le travail de l'observateur est d'observer le jeu de rôle et de noter l'efficacité avec laquelle le conseiller utilise les réflexions, les affirmations, les questionnements et les techniques de « demander-dire-demander » pour traiter le problème en question.</a:t>
            </a:r>
          </a:p>
          <a:p>
            <a:pPr>
              <a:spcBef>
                <a:spcPts val="600"/>
              </a:spcBef>
            </a:pPr>
            <a:r>
              <a:rPr lang="fr-FR" sz="1100" b="1" i="1" dirty="0"/>
              <a:t>Facultatif</a:t>
            </a:r>
            <a:r>
              <a:rPr lang="fr-FR" sz="1100" i="1" dirty="0"/>
              <a:t> : demandez aux participants de créer eux-mêmes des scénarios à partir de leurs propres expériences qu'ils présenteront à leur « conseiller ». Ils doivent penser à un ensemble réaliste de circonstances qui permettront au conseiller de travailler avec leur client en utilisant des réflexions, des questionnements et des techniques de « demander-dire-demander » .  </a:t>
            </a:r>
          </a:p>
          <a:p>
            <a:pPr>
              <a:spcBef>
                <a:spcPts val="600"/>
              </a:spcBef>
            </a:pPr>
            <a:r>
              <a:rPr lang="fr-FR" sz="1100" dirty="0"/>
              <a:t>Les scénarios possibles </a:t>
            </a:r>
            <a:r>
              <a:rPr lang="fr-FR" sz="1100" i="1" dirty="0"/>
              <a:t>(si les participants ne veulent pas créer leurs propres scénarios) </a:t>
            </a:r>
            <a:r>
              <a:rPr lang="fr-FR" sz="1100" dirty="0"/>
              <a:t>:</a:t>
            </a:r>
          </a:p>
          <a:p>
            <a:pPr>
              <a:spcBef>
                <a:spcPts val="600"/>
              </a:spcBef>
            </a:pPr>
            <a:r>
              <a:rPr lang="fr-FR" sz="1100" dirty="0"/>
              <a:t>A)  Une cliente qui est une professionnelle du sexe vient d'être récemment dépistée séropositive et envisage de le révéler à son petit ami, mais elle craint qu'il ne la quitte. Elle craint également qu'il ne dise aux autres professionnelles du sexe là</a:t>
            </a:r>
            <a:r>
              <a:rPr lang="fr-FR" sz="1100" baseline="0" dirty="0"/>
              <a:t> </a:t>
            </a:r>
            <a:r>
              <a:rPr lang="fr-FR" sz="1100" dirty="0"/>
              <a:t>où elle travaille et qu'elle doive ainsi changer de lieu de travail pour éviter que les autres PS révèlent son statut aux clients.</a:t>
            </a:r>
          </a:p>
          <a:p>
            <a:pPr>
              <a:spcBef>
                <a:spcPts val="600"/>
              </a:spcBef>
            </a:pPr>
            <a:r>
              <a:rPr lang="fr-FR" sz="1100" dirty="0"/>
              <a:t>B)  Un client masculin qui a des relations sexuelles avec des hommes a du mal à croire que son récent résultat positif au dépistage du VIH est vrai et refuse de commencer un traitement. Il dit qu'il se considère bien en ce moment et subira le traitement quand il se sentira malade, car alors il en sera sûr. En outre, il sait que les médicaments vont le faire se sentir très mal.</a:t>
            </a:r>
          </a:p>
          <a:p>
            <a:pPr>
              <a:spcBef>
                <a:spcPts val="600"/>
              </a:spcBef>
            </a:pPr>
            <a:r>
              <a:rPr lang="fr-FR" sz="1100" dirty="0"/>
              <a:t>C)  Une cliente qui est une professionnelle du sexe dit qu'elle était intéressée par la </a:t>
            </a:r>
            <a:r>
              <a:rPr lang="fr-FR" sz="1100" dirty="0" err="1"/>
              <a:t>PrEP</a:t>
            </a:r>
            <a:r>
              <a:rPr lang="fr-FR" sz="1100" dirty="0"/>
              <a:t> mais n'a pas réalisé que cela pouvait prendre jusqu'à 21 jours pour être pleinement efficace. Elle dit qu'elle préférerait commencer à un autre moment parce qu'elle espérait que la PrEP commencerait à agir le même jour.</a:t>
            </a:r>
          </a:p>
          <a:p>
            <a:pPr>
              <a:spcBef>
                <a:spcPts val="600"/>
              </a:spcBef>
            </a:pPr>
            <a:r>
              <a:rPr lang="fr-FR" sz="1100" i="1" dirty="0"/>
              <a:t>Laissez aux participants 25-30 minutes pour mener les jeux de rôle. Il peut être utile d'indiquer au groupe toutes les 8-10 minutes qu'ils doivent changer de rôle s'ils ne l'ont pas déjà fait, afin que les trois membres des groupes aient la possibilité de jouer le rôle de travailleurs de sensibilisation/conseillers.</a:t>
            </a:r>
          </a:p>
        </p:txBody>
      </p:sp>
      <p:sp>
        <p:nvSpPr>
          <p:cNvPr id="4" name="Slide Number Placeholder 3"/>
          <p:cNvSpPr>
            <a:spLocks noGrp="1"/>
          </p:cNvSpPr>
          <p:nvPr>
            <p:ph type="sldNum" sz="quarter" idx="10"/>
          </p:nvPr>
        </p:nvSpPr>
        <p:spPr/>
        <p:txBody>
          <a:bodyPr/>
          <a:lstStyle/>
          <a:p>
            <a:fld id="{9AC774B7-8773-F442-AE46-14AB52309CAF}" type="slidenum">
              <a:rPr lang="en-US" smtClean="0"/>
              <a:t>12</a:t>
            </a:fld>
            <a:endParaRPr lang="en-US" dirty="0"/>
          </a:p>
        </p:txBody>
      </p:sp>
    </p:spTree>
    <p:extLst>
      <p:ext uri="{BB962C8B-B14F-4D97-AF65-F5344CB8AC3E}">
        <p14:creationId xmlns:p14="http://schemas.microsoft.com/office/powerpoint/2010/main" val="4261194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3713"/>
            <a:ext cx="3325813" cy="2493962"/>
          </a:xfrm>
        </p:spPr>
      </p:sp>
      <p:sp>
        <p:nvSpPr>
          <p:cNvPr id="3" name="Notes Placeholder 2"/>
          <p:cNvSpPr>
            <a:spLocks noGrp="1"/>
          </p:cNvSpPr>
          <p:nvPr>
            <p:ph type="body" idx="1"/>
          </p:nvPr>
        </p:nvSpPr>
        <p:spPr>
          <a:xfrm>
            <a:off x="685800" y="3294061"/>
            <a:ext cx="5486400" cy="5679817"/>
          </a:xfrm>
        </p:spPr>
        <p:txBody>
          <a:bodyPr/>
          <a:lstStyle/>
          <a:p>
            <a:r>
              <a:rPr lang="fr-FR" b="1" dirty="0"/>
              <a:t>Questions de discussion </a:t>
            </a:r>
          </a:p>
          <a:p>
            <a:r>
              <a:rPr lang="fr-FR" dirty="0"/>
              <a:t>1.  Au cours de cette séance, nous avons parlé des différences entre être un expert et être un collaborateur. Quels pourraient être les avantages d'assumer le rôle d'expert ?</a:t>
            </a:r>
          </a:p>
          <a:p>
            <a:pPr>
              <a:spcBef>
                <a:spcPts val="600"/>
              </a:spcBef>
            </a:pPr>
            <a:r>
              <a:rPr lang="fr-FR" b="1" dirty="0"/>
              <a:t>Réponses possibles </a:t>
            </a:r>
            <a:r>
              <a:rPr lang="fr-FR" dirty="0"/>
              <a:t>: les prestataires (qu'il s'agisse de travailleurs de sensibilisation, de conseillers, de navigateurs, d'infirmiers ou de médecins) se rabattent souvent sur le rôle d'expert parce qu'il est important pour eux de s'assurer que le client reçoit ce que le prestataire considère comme l'information la plus importante, et ils peuvent le faire relativement rapidement. Le temps qu'ils gagnent peut ensuite être utilisé pour servir d'autres clients.</a:t>
            </a:r>
          </a:p>
          <a:p>
            <a:endParaRPr lang="fr-FR" dirty="0"/>
          </a:p>
          <a:p>
            <a:r>
              <a:rPr lang="fr-FR" dirty="0"/>
              <a:t>2.  Quels sont les inconvénients d'agir en tant qu'expert pour votre client ?</a:t>
            </a:r>
          </a:p>
          <a:p>
            <a:pPr>
              <a:spcBef>
                <a:spcPts val="600"/>
              </a:spcBef>
            </a:pPr>
            <a:r>
              <a:rPr lang="fr-FR" b="1" dirty="0"/>
              <a:t>Réponses possibles </a:t>
            </a:r>
            <a:r>
              <a:rPr lang="fr-FR" dirty="0"/>
              <a:t>: se comporter comme un expert peut être plus rapide, mais cela ne tient pas compte des connaissances/expériences que le client peut déjà avoir. Cela peut faire comprendre aux clients que nous ne sommes pas vraiment intéressés par ce qu'ils savent ou ce dont ils ont besoin ou envie. Cela signifie également que nous ne nous occupons pas des problèmes les plus pertinents de nos clients, puisque nous ne leur avons pas demandé quels étaient ces problèmes. Enfin, même si les clients acceptent sans enthousiasme nos suggestions en tant qu'experts, ils peuvent ne pas être vraiment déterminés à changer.</a:t>
            </a:r>
          </a:p>
          <a:p>
            <a:endParaRPr lang="fr-FR" dirty="0"/>
          </a:p>
          <a:p>
            <a:r>
              <a:rPr lang="fr-FR" dirty="0"/>
              <a:t>3.  Quels peuvent être les avantages et les inconvénients d'être un collaborateur ?</a:t>
            </a:r>
          </a:p>
          <a:p>
            <a:pPr>
              <a:spcBef>
                <a:spcPts val="600"/>
              </a:spcBef>
            </a:pPr>
            <a:r>
              <a:rPr lang="fr-FR" b="1" dirty="0"/>
              <a:t>Réponses possibles</a:t>
            </a:r>
            <a:r>
              <a:rPr lang="fr-FR" dirty="0"/>
              <a:t> : coopérer avec vos clients, plutôt que de se comporter en expert et de leur dire quoi faire, signifie que vous êtes plus à même d'identifier les problèmes les plus pertinents des clients, et que vos clients sont plus susceptibles de recevoir et de comprendre les informations qui les concernent. Toutefois, cette méthode nécessite un temps supplémentaire, qui doit être planifié. Plus important encore, une collaboration efficace exige que vous soyez à l'écoute de vos clients, c'est pourquoi nous avons mis en pratique des techniques d'écoute active.</a:t>
            </a:r>
          </a:p>
        </p:txBody>
      </p:sp>
      <p:sp>
        <p:nvSpPr>
          <p:cNvPr id="4" name="Slide Number Placeholder 3"/>
          <p:cNvSpPr>
            <a:spLocks noGrp="1"/>
          </p:cNvSpPr>
          <p:nvPr>
            <p:ph type="sldNum" sz="quarter" idx="10"/>
          </p:nvPr>
        </p:nvSpPr>
        <p:spPr/>
        <p:txBody>
          <a:bodyPr/>
          <a:lstStyle/>
          <a:p>
            <a:fld id="{9AC774B7-8773-F442-AE46-14AB52309CAF}" type="slidenum">
              <a:rPr lang="en-US" smtClean="0"/>
              <a:t>13</a:t>
            </a:fld>
            <a:endParaRPr lang="en-US"/>
          </a:p>
        </p:txBody>
      </p:sp>
    </p:spTree>
    <p:extLst>
      <p:ext uri="{BB962C8B-B14F-4D97-AF65-F5344CB8AC3E}">
        <p14:creationId xmlns:p14="http://schemas.microsoft.com/office/powerpoint/2010/main" val="424886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En guise d'introduction à cette séance, il est important de reconnaitre que ces nouvelles compétences peuvent représenter un défi, car les prestataires se concentrent souvent sur la fourniture d'informations plutôt que sur leur collecte. Vous vous êtes peut-être demandé : « Quand est-ce que c'est mon tour de parler ? »</a:t>
            </a:r>
          </a:p>
          <a:p>
            <a:pPr>
              <a:spcBef>
                <a:spcPts val="600"/>
              </a:spcBef>
            </a:pPr>
            <a:r>
              <a:rPr lang="fr-FR" dirty="0"/>
              <a:t>Vous avez sans doute déjà</a:t>
            </a:r>
            <a:r>
              <a:rPr lang="fr-FR" baseline="0" dirty="0"/>
              <a:t> </a:t>
            </a:r>
            <a:r>
              <a:rPr lang="fr-FR" dirty="0"/>
              <a:t>commencé à comprendre que pour s'engager efficacement avec les clients, il est aussi important d'écouter que de parler (et dans certains cas, cela peut être plus important). C'est pourquoi nous nous sommes concentrés jusqu'à présent sur ce que l'on appelle souvent les compétences « d'écoute active ». Cela dit, nous devons parfois donner des informations. </a:t>
            </a:r>
          </a:p>
          <a:p>
            <a:pPr>
              <a:spcBef>
                <a:spcPts val="600"/>
              </a:spcBef>
            </a:pPr>
            <a:r>
              <a:rPr lang="fr-FR" dirty="0"/>
              <a:t>Pourriez-vous me donner des exemples de situation où il est important que les travailleurs de sensibilisation et les conseillers de prendre les devants?</a:t>
            </a:r>
          </a:p>
          <a:p>
            <a:pPr>
              <a:spcBef>
                <a:spcPts val="600"/>
              </a:spcBef>
            </a:pPr>
            <a:r>
              <a:rPr lang="fr-FR" b="0" i="1" dirty="0"/>
              <a:t>Laissez quelques</a:t>
            </a:r>
            <a:r>
              <a:rPr lang="fr-FR" b="0" i="1" baseline="0" dirty="0"/>
              <a:t> instants </a:t>
            </a:r>
            <a:r>
              <a:rPr lang="fr-FR" b="0" i="1" dirty="0"/>
              <a:t>aux participants afin qu’ils puissent donner</a:t>
            </a:r>
            <a:r>
              <a:rPr lang="fr-FR" b="0" i="1" baseline="0" dirty="0"/>
              <a:t> des exemples.</a:t>
            </a:r>
            <a:endParaRPr lang="fr-FR" b="0" i="1" dirty="0"/>
          </a:p>
          <a:p>
            <a:pPr>
              <a:spcBef>
                <a:spcPts val="600"/>
              </a:spcBef>
            </a:pPr>
            <a:r>
              <a:rPr lang="fr-FR" dirty="0"/>
              <a:t>Voyons ensemble quelques exemples.</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227165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73329"/>
          </a:xfrm>
        </p:spPr>
        <p:txBody>
          <a:bodyPr/>
          <a:lstStyle/>
          <a:p>
            <a:r>
              <a:rPr lang="fr-FR" dirty="0"/>
              <a:t>Exemples :</a:t>
            </a:r>
          </a:p>
          <a:p>
            <a:pPr marL="171450" indent="-171450">
              <a:buFont typeface="Arial" panose="020B0604020202020204" pitchFamily="34" charset="0"/>
              <a:buChar char="•"/>
            </a:pPr>
            <a:r>
              <a:rPr lang="fr-FR" dirty="0"/>
              <a:t>Si le client manque d'informations ou est mal informé</a:t>
            </a:r>
          </a:p>
          <a:p>
            <a:pPr marL="171450" indent="-171450">
              <a:buFont typeface="Arial" panose="020B0604020202020204" pitchFamily="34" charset="0"/>
              <a:buChar char="•"/>
            </a:pPr>
            <a:r>
              <a:rPr lang="fr-FR" dirty="0"/>
              <a:t>Si vous avez une idée ou une suggestion qui pourrait aider le client</a:t>
            </a:r>
          </a:p>
          <a:p>
            <a:pPr marL="171450" indent="-171450">
              <a:buFont typeface="Arial" panose="020B0604020202020204" pitchFamily="34" charset="0"/>
              <a:buChar char="•"/>
            </a:pPr>
            <a:r>
              <a:rPr lang="fr-FR" dirty="0"/>
              <a:t>Si le client demande des informations ou une assistance</a:t>
            </a:r>
          </a:p>
          <a:p>
            <a:pPr marL="171450" indent="-171450">
              <a:buFont typeface="Arial" panose="020B0604020202020204" pitchFamily="34" charset="0"/>
              <a:buChar char="•"/>
            </a:pPr>
            <a:r>
              <a:rPr lang="fr-FR" dirty="0"/>
              <a:t>Autres ?</a:t>
            </a:r>
          </a:p>
          <a:p>
            <a:pPr>
              <a:spcBef>
                <a:spcPts val="600"/>
              </a:spcBef>
            </a:pPr>
            <a:r>
              <a:rPr lang="fr-FR" dirty="0"/>
              <a:t>Expliquez que lorsque c'est le tour d'un conseiller ou d'un travailleur de sensibilisation de donner des informations, il peut être délicat de le faire sans tomber dans le piège de « se prendre pour un expert ». Il est important de se rappeler qu'il y a deux rôles différents qu'un travailleur de sensibilisation peut jouer dans l'interaction avec un client – « l'expert » ou « le collaborateur ».</a:t>
            </a:r>
          </a:p>
          <a:p>
            <a:pPr>
              <a:spcBef>
                <a:spcPts val="600"/>
              </a:spcBef>
            </a:pPr>
            <a:r>
              <a:rPr lang="fr-FR" dirty="0"/>
              <a:t>Quelles sont, selon vous, les principales différences entre ces rôles. </a:t>
            </a:r>
          </a:p>
          <a:p>
            <a:pPr>
              <a:spcBef>
                <a:spcPts val="600"/>
              </a:spcBef>
            </a:pPr>
            <a:r>
              <a:rPr lang="fr-FR" b="1" i="1" dirty="0"/>
              <a:t>Remarque</a:t>
            </a:r>
            <a:r>
              <a:rPr lang="fr-FR" i="1" dirty="0"/>
              <a:t> : vous pouvez créer le tableau (</a:t>
            </a:r>
            <a:r>
              <a:rPr lang="fr-FR" i="1" dirty="0" err="1"/>
              <a:t>Pg</a:t>
            </a:r>
            <a:r>
              <a:rPr lang="fr-FR" i="1" dirty="0"/>
              <a:t> 47 du manuel) sur une feuille de tableau-papier, mais laissez-le vide, et remplissez les réponses au fur et à mesure que les participants répondent à  votre question</a:t>
            </a:r>
            <a:r>
              <a:rPr lang="fr-FR" dirty="0"/>
              <a:t>. (Données du tableau ci-dessous)</a:t>
            </a:r>
          </a:p>
          <a:p>
            <a:endParaRPr lang="fr-FR" dirty="0"/>
          </a:p>
          <a:p>
            <a:r>
              <a:rPr lang="fr-FR" dirty="0"/>
              <a:t>Expert </a:t>
            </a:r>
            <a:r>
              <a:rPr lang="fr-FR" b="1" dirty="0"/>
              <a:t>vs </a:t>
            </a:r>
            <a:r>
              <a:rPr lang="fr-FR" dirty="0"/>
              <a:t> Collaborateur</a:t>
            </a:r>
          </a:p>
          <a:p>
            <a:pPr marL="171450" indent="-171450">
              <a:buFont typeface="Arial" panose="020B0604020202020204" pitchFamily="34" charset="0"/>
              <a:buChar char="•"/>
            </a:pPr>
            <a:r>
              <a:rPr lang="fr-FR" dirty="0"/>
              <a:t>Indique aux clients ce qu'ils doivent faire </a:t>
            </a:r>
            <a:r>
              <a:rPr lang="fr-FR" b="1" dirty="0"/>
              <a:t>vs</a:t>
            </a:r>
            <a:r>
              <a:rPr lang="fr-FR" dirty="0"/>
              <a:t> Demande au client de parler de ses expériences, questions, préoccupations</a:t>
            </a:r>
          </a:p>
          <a:p>
            <a:pPr marL="171450" indent="-171450">
              <a:buFont typeface="Arial" panose="020B0604020202020204" pitchFamily="34" charset="0"/>
              <a:buChar char="•"/>
            </a:pPr>
            <a:r>
              <a:rPr lang="fr-FR" dirty="0"/>
              <a:t>Donne des informations aux clients </a:t>
            </a:r>
            <a:r>
              <a:rPr lang="fr-FR" b="1" dirty="0"/>
              <a:t>vs</a:t>
            </a:r>
            <a:r>
              <a:rPr lang="fr-FR" dirty="0"/>
              <a:t> Communique avec les clients à leur propre niveau</a:t>
            </a:r>
          </a:p>
          <a:p>
            <a:pPr marL="171450" indent="-171450">
              <a:buFont typeface="Arial" panose="020B0604020202020204" pitchFamily="34" charset="0"/>
              <a:buChar char="•"/>
            </a:pPr>
            <a:r>
              <a:rPr lang="fr-FR" dirty="0"/>
              <a:t>Se repose sur l'autorité, le pouvoir </a:t>
            </a:r>
            <a:r>
              <a:rPr lang="fr-FR" b="1" dirty="0"/>
              <a:t>vs</a:t>
            </a:r>
            <a:r>
              <a:rPr lang="fr-FR" dirty="0"/>
              <a:t> Encourage un partenariat sur un pied d'égalité</a:t>
            </a:r>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56027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Récapitulez les différences entre l'expert et le collaborateur.</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29662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fr-FR" dirty="0"/>
              <a:t>Nous voulons être en mesure de donner des informations et des conseils à nos clients, mais nous voulons le faire dans un esprit de collaboration. Une façon d'y parvenir est d'utiliser une technique appelée « Demander-dire-demander » :</a:t>
            </a:r>
          </a:p>
          <a:p>
            <a:pPr marL="171450" indent="-171450">
              <a:buFont typeface="Arial" panose="020B0604020202020204" pitchFamily="34" charset="0"/>
              <a:buChar char="•"/>
            </a:pPr>
            <a:r>
              <a:rPr lang="fr-FR" b="1" dirty="0"/>
              <a:t>Demandez</a:t>
            </a:r>
            <a:r>
              <a:rPr lang="fr-FR" dirty="0"/>
              <a:t> aux clients ce qu'ils savent déjà sur le sujet traité.</a:t>
            </a:r>
          </a:p>
          <a:p>
            <a:pPr marL="171450" indent="-171450">
              <a:buFont typeface="Arial" panose="020B0604020202020204" pitchFamily="34" charset="0"/>
              <a:buChar char="•"/>
            </a:pPr>
            <a:r>
              <a:rPr lang="fr-FR" b="1" dirty="0"/>
              <a:t>Dites</a:t>
            </a:r>
            <a:r>
              <a:rPr lang="fr-FR" dirty="0"/>
              <a:t> aux clients : donnez des informations complémentaires. (Et uniquement les informations pertinentes. Il n'est pas nécessaire de répéter ce que les clients savent déjà et de les submerger de détails).</a:t>
            </a:r>
          </a:p>
          <a:p>
            <a:pPr marL="171450" indent="-171450">
              <a:buFont typeface="Arial" panose="020B0604020202020204" pitchFamily="34" charset="0"/>
              <a:buChar char="•"/>
            </a:pPr>
            <a:r>
              <a:rPr lang="fr-FR" b="1" dirty="0"/>
              <a:t>Demandez</a:t>
            </a:r>
            <a:r>
              <a:rPr lang="fr-FR" dirty="0"/>
              <a:t> aux clients leur réaction aux nouvelles informations que vous leur avez fournies.</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326515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198813" cy="2398712"/>
          </a:xfrm>
        </p:spPr>
      </p:sp>
      <p:sp>
        <p:nvSpPr>
          <p:cNvPr id="3" name="Notes Placeholder 2"/>
          <p:cNvSpPr>
            <a:spLocks noGrp="1"/>
          </p:cNvSpPr>
          <p:nvPr>
            <p:ph type="body" idx="1"/>
          </p:nvPr>
        </p:nvSpPr>
        <p:spPr>
          <a:xfrm>
            <a:off x="685800" y="3126580"/>
            <a:ext cx="5486400" cy="5868564"/>
          </a:xfrm>
        </p:spPr>
        <p:txBody>
          <a:bodyPr/>
          <a:lstStyle/>
          <a:p>
            <a:r>
              <a:rPr lang="fr-FR" sz="1100" dirty="0"/>
              <a:t>L'étape supplémentaire consiste à demander la permission. C'est une pratique que nous pratiquons chaque fois que nous voulons fournir de nouvelles informations ou suggestions à notre client – cela renforce l'autonomie du client.</a:t>
            </a:r>
          </a:p>
          <a:p>
            <a:pPr>
              <a:spcBef>
                <a:spcPts val="600"/>
              </a:spcBef>
            </a:pPr>
            <a:r>
              <a:rPr lang="fr-FR" sz="1100" b="1" i="1" dirty="0"/>
              <a:t>Remarque</a:t>
            </a:r>
            <a:r>
              <a:rPr lang="fr-FR" sz="1100" i="1" dirty="0"/>
              <a:t> : comme il peut s'agir d'un grand nombre d'informations à assimiler par les participants, vous pouvez donner un bref exemple. Écrivez le scénario ci-dessous sur un tableau-papier avant la séance (ou ajouter une diapo), et demandez aux participants d'identifier les éléments de la technique« Demander-dire-demander ». N'écrivez pas les mots qui apparaissent entre les </a:t>
            </a:r>
            <a:r>
              <a:rPr lang="fr-FR" sz="1100" b="0" i="1" kern="1200" dirty="0">
                <a:solidFill>
                  <a:schemeClr val="tx1"/>
                </a:solidFill>
                <a:effectLst/>
                <a:latin typeface="+mn-lt"/>
                <a:ea typeface="+mn-ea"/>
                <a:cs typeface="+mn-cs"/>
              </a:rPr>
              <a:t>parenthèses</a:t>
            </a:r>
            <a:r>
              <a:rPr lang="fr-FR" sz="1100" i="1" dirty="0"/>
              <a:t>, afin que les participants puissent identifier les éléments par eux-mêmes.</a:t>
            </a:r>
          </a:p>
          <a:p>
            <a:pPr>
              <a:spcBef>
                <a:spcPts val="600"/>
              </a:spcBef>
            </a:pPr>
            <a:r>
              <a:rPr lang="fr-FR" sz="1100" b="1" dirty="0"/>
              <a:t>Travailleur de sensibilisation </a:t>
            </a:r>
            <a:r>
              <a:rPr lang="fr-FR" sz="1100" dirty="0"/>
              <a:t>: Parlez-moi des mesures que vous prenez pour vous protéger contre le VIH. </a:t>
            </a:r>
            <a:r>
              <a:rPr lang="fr-FR" sz="1100" b="1" dirty="0"/>
              <a:t>[Demander]</a:t>
            </a:r>
          </a:p>
          <a:p>
            <a:pPr>
              <a:spcBef>
                <a:spcPts val="600"/>
              </a:spcBef>
            </a:pPr>
            <a:r>
              <a:rPr lang="fr-FR" sz="1100" b="1" dirty="0"/>
              <a:t>Client</a:t>
            </a:r>
            <a:r>
              <a:rPr lang="fr-FR" sz="1100" dirty="0"/>
              <a:t> : J'essaie toujours d'utiliser des préservatifs avec mes clients. Parfois, ils m'offrent plus d'argent si je n'utilise pas de préservatif, et comme j'ai besoin d'argent, donc j'accepte.</a:t>
            </a:r>
          </a:p>
          <a:p>
            <a:pPr>
              <a:spcBef>
                <a:spcPts val="600"/>
              </a:spcBef>
            </a:pPr>
            <a:r>
              <a:rPr lang="fr-FR" sz="1100" b="1" dirty="0"/>
              <a:t>Travailleur de sensibilisation : </a:t>
            </a:r>
            <a:r>
              <a:rPr lang="fr-FR" sz="1100" dirty="0"/>
              <a:t>La protection de votre santé est donc importante pour vous. Vous vous efforcez d'utiliser des préservatifs, </a:t>
            </a:r>
            <a:r>
              <a:rPr lang="fr-FR" sz="1100" b="1" dirty="0"/>
              <a:t>[Affirmation] </a:t>
            </a:r>
            <a:r>
              <a:rPr lang="fr-FR" sz="1100" dirty="0"/>
              <a:t>mais c'est difficile pour vous de les utiliser tout le temps. Il y a d'autres mesures que vous pourriez prendre pour être plus en sécurité. Aimeriez-vous en savoir plus à leur sujet ? </a:t>
            </a:r>
            <a:r>
              <a:rPr lang="fr-FR" sz="1100" b="1" dirty="0"/>
              <a:t>[Demander la permission]</a:t>
            </a:r>
          </a:p>
          <a:p>
            <a:pPr>
              <a:spcBef>
                <a:spcPts val="600"/>
              </a:spcBef>
            </a:pPr>
            <a:r>
              <a:rPr lang="fr-FR" sz="1100" b="1" dirty="0"/>
              <a:t>Client : </a:t>
            </a:r>
            <a:r>
              <a:rPr lang="fr-FR" sz="1100" dirty="0"/>
              <a:t>Bien sûr – allez-y.</a:t>
            </a:r>
          </a:p>
          <a:p>
            <a:pPr>
              <a:spcBef>
                <a:spcPts val="600"/>
              </a:spcBef>
            </a:pPr>
            <a:r>
              <a:rPr lang="fr-FR" sz="1100" b="1" dirty="0"/>
              <a:t>Travailleur de sensibilisation : </a:t>
            </a:r>
            <a:r>
              <a:rPr lang="fr-FR" sz="1100" dirty="0"/>
              <a:t>Il existe maintenant une pilule que vous pouvez prendre, appelée </a:t>
            </a:r>
            <a:r>
              <a:rPr lang="fr-FR" sz="1100" dirty="0" err="1"/>
              <a:t>PrEP</a:t>
            </a:r>
            <a:r>
              <a:rPr lang="fr-FR" sz="1100" dirty="0"/>
              <a:t>, qui signifie prophylaxie </a:t>
            </a:r>
            <a:r>
              <a:rPr lang="fr-FR" sz="1100" dirty="0" err="1"/>
              <a:t>pré-exposition</a:t>
            </a:r>
            <a:r>
              <a:rPr lang="fr-FR" sz="1100" dirty="0"/>
              <a:t>. Si vous la prenez tous les jours, elle peut être assez efficace pour réduire votre risque d'être infecté par le VIH. </a:t>
            </a:r>
            <a:r>
              <a:rPr lang="fr-FR" sz="1100" b="1" dirty="0"/>
              <a:t>[Dire] </a:t>
            </a:r>
            <a:r>
              <a:rPr lang="fr-FR" sz="1100" dirty="0"/>
              <a:t>Que</a:t>
            </a:r>
            <a:r>
              <a:rPr lang="fr-FR" sz="1100" baseline="0" dirty="0"/>
              <a:t> </a:t>
            </a:r>
            <a:r>
              <a:rPr lang="fr-FR" sz="1100" dirty="0"/>
              <a:t>pensez-vous de l’idée de prendre une pilule pour réduire votre risque ? </a:t>
            </a:r>
            <a:r>
              <a:rPr lang="fr-FR" sz="1100" b="1" dirty="0"/>
              <a:t>[Demander]</a:t>
            </a:r>
          </a:p>
          <a:p>
            <a:pPr>
              <a:spcBef>
                <a:spcPts val="600"/>
              </a:spcBef>
            </a:pPr>
            <a:r>
              <a:rPr lang="fr-FR" sz="1100" dirty="0"/>
              <a:t>Il est à</a:t>
            </a:r>
            <a:r>
              <a:rPr lang="fr-FR" sz="1100" baseline="0" dirty="0"/>
              <a:t> noter que </a:t>
            </a:r>
            <a:r>
              <a:rPr lang="fr-FR" sz="1100" dirty="0"/>
              <a:t>l'utilisation de la technique « Demander-dire-demander» est une occasion de rassembler toutes les compétences que nous avons pratiquées jusqu'à présent. </a:t>
            </a:r>
          </a:p>
          <a:p>
            <a:pPr>
              <a:spcBef>
                <a:spcPts val="600"/>
              </a:spcBef>
            </a:pPr>
            <a:r>
              <a:rPr lang="fr-FR" sz="1100" dirty="0"/>
              <a:t>En utilisant cette approche, vous pouvez mieux comprendre ce que vos clients savent déjà. Ainsi, vous n'avez pas besoin de répéter les informations et vous pouvez aider à les orienter vers un changement de comportement positif d'une manière qui respecte leurs connaissances, leur expérience et leurs choix.</a:t>
            </a:r>
          </a:p>
          <a:p>
            <a:pPr>
              <a:spcBef>
                <a:spcPts val="600"/>
              </a:spcBef>
            </a:pPr>
            <a:r>
              <a:rPr lang="fr-FR" sz="1100" dirty="0"/>
              <a:t>Que pensez-vous de la technique « Demander-dire-demander »? En quoi cette approche pourrait-elle être utile dans votre travail ? Qu'est-ce qui pourrait être difficile ?</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26177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162107" cy="3600450"/>
          </a:xfrm>
        </p:spPr>
        <p:txBody>
          <a:bodyPr/>
          <a:lstStyle/>
          <a:p>
            <a:pPr>
              <a:spcBef>
                <a:spcPts val="600"/>
              </a:spcBef>
            </a:pPr>
            <a:r>
              <a:rPr lang="fr-FR" dirty="0"/>
              <a:t>Il existe quelques variantes que vous pouvez</a:t>
            </a:r>
            <a:r>
              <a:rPr lang="fr-FR" baseline="0" dirty="0"/>
              <a:t> </a:t>
            </a:r>
            <a:r>
              <a:rPr lang="fr-FR" dirty="0"/>
              <a:t>envisager :</a:t>
            </a:r>
          </a:p>
          <a:p>
            <a:pPr>
              <a:spcBef>
                <a:spcPts val="600"/>
              </a:spcBef>
            </a:pPr>
            <a:r>
              <a:rPr lang="fr-FR" b="1" dirty="0"/>
              <a:t>Question boomerang – </a:t>
            </a:r>
            <a:r>
              <a:rPr lang="fr-FR" dirty="0"/>
              <a:t>Si votre client vous demande des informations, plutôt que de passer directement en mode conférence, vous pouvez utiliser la méthode « demander-dire-demander » en renvoyant la question au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175162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b="1" dirty="0">
                <a:cs typeface="Arial"/>
              </a:rPr>
              <a:t>Ressent – A ressenti – A trouvé : </a:t>
            </a:r>
            <a:r>
              <a:rPr lang="fr-FR" dirty="0"/>
              <a:t>Cette technique est un moyen de réagir si votre client vous signale des informations inexactes que vous devez corriger, mais que vous ne voulez pas le Contrarier.</a:t>
            </a:r>
          </a:p>
          <a:p>
            <a:pPr>
              <a:spcBef>
                <a:spcPts val="600"/>
              </a:spcBef>
            </a:pPr>
            <a:r>
              <a:rPr lang="fr-FR" dirty="0"/>
              <a:t>Voici quelques exemples aléatoires</a:t>
            </a:r>
            <a:r>
              <a:rPr lang="fr-FR" baseline="0" dirty="0"/>
              <a:t> pour illustrer cette technique. </a:t>
            </a:r>
            <a:r>
              <a:rPr lang="fr-FR" i="1" baseline="0" dirty="0"/>
              <a:t>(Pousser diapo)</a:t>
            </a:r>
            <a:endParaRPr lang="fr-FR" i="1" dirty="0"/>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5875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Passons en revue  un premier exemple.</a:t>
            </a:r>
          </a:p>
          <a:p>
            <a:pPr>
              <a:spcBef>
                <a:spcPts val="600"/>
              </a:spcBef>
            </a:pPr>
            <a:r>
              <a:rPr lang="fr-FR" i="1" dirty="0"/>
              <a:t>(Lire le cas)</a:t>
            </a:r>
          </a:p>
          <a:p>
            <a:pPr>
              <a:spcBef>
                <a:spcPts val="600"/>
              </a:spcBef>
            </a:pPr>
            <a:r>
              <a:rPr lang="fr-FR" dirty="0"/>
              <a:t>Pourriez-vous essayer d’utiliser une approche « demander-dire-demander » pour travailler avec ce scénario?</a:t>
            </a:r>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1186302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55D40CA9-DB01-45B3-AF78-9FBFD152BFE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C399D319-5B79-4C65-8F18-5378CCBD736E}"/>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04D36875-ACA8-41C0-9496-652296741B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lstStyle/>
          <a:p>
            <a:r>
              <a:rPr lang="en-US" dirty="0"/>
              <a:t>Demander-dire-demander</a:t>
            </a:r>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6 ― Counseling de motivation</a:t>
            </a:r>
          </a:p>
          <a:p>
            <a:r>
              <a:rPr lang="en-US" dirty="0"/>
              <a:t>Pays, </a:t>
            </a:r>
            <a:r>
              <a:rPr lang="en-US" dirty="0" err="1"/>
              <a:t>Année</a:t>
            </a:r>
            <a:endParaRPr lang="en-US" dirty="0"/>
          </a:p>
        </p:txBody>
      </p:sp>
      <p:sp>
        <p:nvSpPr>
          <p:cNvPr id="6" name="Text Placeholder 3">
            <a:extLst>
              <a:ext uri="{FF2B5EF4-FFF2-40B4-BE49-F238E27FC236}">
                <a16:creationId xmlns:a16="http://schemas.microsoft.com/office/drawing/2014/main" id="{51770E53-DE4D-B444-BC2D-90D5E4FC2342}"/>
              </a:ext>
            </a:extLst>
          </p:cNvPr>
          <p:cNvSpPr txBox="1">
            <a:spLocks/>
          </p:cNvSpPr>
          <p:nvPr/>
        </p:nvSpPr>
        <p:spPr>
          <a:xfrm>
            <a:off x="795756" y="4615281"/>
            <a:ext cx="3776662" cy="3039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b="1" i="0"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Nom du </a:t>
            </a:r>
            <a:r>
              <a:rPr lang="fr-FR" dirty="0"/>
              <a:t>facilitateur</a:t>
            </a:r>
          </a:p>
        </p:txBody>
      </p:sp>
      <p:sp>
        <p:nvSpPr>
          <p:cNvPr id="7" name="Text Placeholder 7">
            <a:extLst>
              <a:ext uri="{FF2B5EF4-FFF2-40B4-BE49-F238E27FC236}">
                <a16:creationId xmlns:a16="http://schemas.microsoft.com/office/drawing/2014/main" id="{BCA98E2F-B233-44A2-96B2-FFB08F2B31BA}"/>
              </a:ext>
            </a:extLst>
          </p:cNvPr>
          <p:cNvSpPr txBox="1">
            <a:spLocks/>
          </p:cNvSpPr>
          <p:nvPr/>
        </p:nvSpPr>
        <p:spPr>
          <a:xfrm>
            <a:off x="795756" y="4941905"/>
            <a:ext cx="3776662" cy="30397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1"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Exemple</a:t>
            </a:r>
            <a:r>
              <a:rPr lang="en-US" dirty="0"/>
              <a:t> 2</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482525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latin typeface="Calibri"/>
                <a:cs typeface="Calibri"/>
              </a:rPr>
              <a:t>« </a:t>
            </a:r>
            <a:r>
              <a:rPr lang="fr-FR" dirty="0">
                <a:latin typeface="Arial"/>
                <a:cs typeface="Arial"/>
              </a:rPr>
              <a:t>Je me sens bien en ce moment et quand je prends des médicaments, je ne me sens pas bien. Je préfère attendre jusqu’à ce que je me sente malade.</a:t>
            </a:r>
            <a:r>
              <a:rPr lang="fr-FR" dirty="0">
                <a:latin typeface="Calibri"/>
                <a:cs typeface="Calibri"/>
              </a:rPr>
              <a:t> »</a:t>
            </a:r>
          </a:p>
        </p:txBody>
      </p:sp>
      <p:pic>
        <p:nvPicPr>
          <p:cNvPr id="4" name="Picture 3">
            <a:extLst>
              <a:ext uri="{FF2B5EF4-FFF2-40B4-BE49-F238E27FC236}">
                <a16:creationId xmlns:a16="http://schemas.microsoft.com/office/drawing/2014/main" id="{ABC38C7B-2DA2-2A40-A67E-FB2A9E8EA5D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53901" y="1742270"/>
            <a:ext cx="3690099" cy="3544599"/>
          </a:xfrm>
          <a:prstGeom prst="rect">
            <a:avLst/>
          </a:prstGeom>
          <a:ln>
            <a:noFill/>
          </a:ln>
          <a:effectLst>
            <a:softEdge rad="112500"/>
          </a:effectLst>
        </p:spPr>
      </p:pic>
      <p:sp>
        <p:nvSpPr>
          <p:cNvPr id="3" name="Rectangle 1"/>
          <p:cNvSpPr>
            <a:spLocks noChangeArrowheads="1"/>
          </p:cNvSpPr>
          <p:nvPr/>
        </p:nvSpPr>
        <p:spPr bwMode="auto">
          <a:xfrm>
            <a:off x="0" y="184672"/>
            <a:ext cx="28854" cy="87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304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633054" y="597273"/>
            <a:ext cx="4823027" cy="1141375"/>
          </a:xfrm>
        </p:spPr>
        <p:txBody>
          <a:bodyPr>
            <a:normAutofit/>
          </a:bodyPr>
          <a:lstStyle/>
          <a:p>
            <a:r>
              <a:rPr lang="fr-FR" dirty="0">
                <a:latin typeface="Arial"/>
                <a:cs typeface="Arial"/>
              </a:rPr>
              <a:t>Scénario Demander- dire-demander  </a:t>
            </a:r>
            <a:endParaRPr lang="fr-FR"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13855" y="1871133"/>
            <a:ext cx="3042138" cy="3200400"/>
          </a:xfrm>
          <a:prstGeom prst="rect">
            <a:avLst/>
          </a:prstGeom>
        </p:spPr>
      </p:pic>
      <p:sp>
        <p:nvSpPr>
          <p:cNvPr id="6" name="Content Placeholder 5"/>
          <p:cNvSpPr>
            <a:spLocks noGrp="1"/>
          </p:cNvSpPr>
          <p:nvPr>
            <p:ph idx="1"/>
          </p:nvPr>
        </p:nvSpPr>
        <p:spPr>
          <a:xfrm>
            <a:off x="3633053" y="1871133"/>
            <a:ext cx="4991658" cy="4622799"/>
          </a:xfrm>
        </p:spPr>
        <p:txBody>
          <a:bodyPr vert="horz" lIns="91440" tIns="45720" rIns="91440" bIns="45720" rtlCol="0" anchor="t">
            <a:normAutofit/>
          </a:bodyPr>
          <a:lstStyle/>
          <a:p>
            <a:pPr>
              <a:lnSpc>
                <a:spcPct val="100000"/>
              </a:lnSpc>
              <a:spcBef>
                <a:spcPts val="1000"/>
              </a:spcBef>
              <a:buFont typeface="Wingdings" panose="05000000000000000000" pitchFamily="2" charset="2"/>
              <a:buChar char="§"/>
            </a:pPr>
            <a:r>
              <a:rPr lang="fr-FR" dirty="0">
                <a:latin typeface="Arial"/>
                <a:cs typeface="Arial"/>
              </a:rPr>
              <a:t>Levez votre main quand vous entendez des </a:t>
            </a:r>
            <a:r>
              <a:rPr lang="fr-FR" i="1" dirty="0">
                <a:latin typeface="Arial"/>
                <a:cs typeface="Arial"/>
              </a:rPr>
              <a:t>réflexions, des affirmations des interrogations ou des exemples</a:t>
            </a:r>
            <a:r>
              <a:rPr lang="fr-FR" dirty="0">
                <a:latin typeface="Arial"/>
                <a:cs typeface="Arial"/>
              </a:rPr>
              <a:t> de </a:t>
            </a:r>
            <a:r>
              <a:rPr lang="fr-FR">
                <a:latin typeface="Arial"/>
                <a:cs typeface="Arial"/>
              </a:rPr>
              <a:t> Demander-dire-demander</a:t>
            </a:r>
            <a:r>
              <a:rPr lang="fr-FR" dirty="0">
                <a:latin typeface="Arial"/>
                <a:cs typeface="Arial"/>
              </a:rPr>
              <a:t>.</a:t>
            </a:r>
          </a:p>
        </p:txBody>
      </p:sp>
    </p:spTree>
    <p:extLst>
      <p:ext uri="{BB962C8B-B14F-4D97-AF65-F5344CB8AC3E}">
        <p14:creationId xmlns:p14="http://schemas.microsoft.com/office/powerpoint/2010/main" val="355912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285" y="167425"/>
            <a:ext cx="4823027" cy="1404631"/>
          </a:xfrm>
        </p:spPr>
        <p:txBody>
          <a:bodyPr>
            <a:normAutofit fontScale="90000"/>
          </a:bodyPr>
          <a:lstStyle/>
          <a:p>
            <a:r>
              <a:rPr lang="fr-FR" dirty="0">
                <a:latin typeface="Arial"/>
                <a:cs typeface="Arial"/>
              </a:rPr>
              <a:t>Activité en petits groupes : jeux de rôle </a:t>
            </a:r>
            <a:endParaRPr lang="fr-FR" dirty="0"/>
          </a:p>
        </p:txBody>
      </p:sp>
      <p:pic>
        <p:nvPicPr>
          <p:cNvPr id="2" name="Picture Placeholder 1">
            <a:extLst>
              <a:ext uri="{FF2B5EF4-FFF2-40B4-BE49-F238E27FC236}">
                <a16:creationId xmlns:a16="http://schemas.microsoft.com/office/drawing/2014/main" id="{7648C511-50B5-344A-86A5-7C12B89E45A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6138480" y="1696231"/>
            <a:ext cx="1652477" cy="1557310"/>
          </a:xfrm>
          <a:prstGeom prst="rect">
            <a:avLst/>
          </a:prstGeom>
        </p:spPr>
      </p:pic>
      <p:sp>
        <p:nvSpPr>
          <p:cNvPr id="7" name="Content Placeholder 6"/>
          <p:cNvSpPr>
            <a:spLocks noGrp="1"/>
          </p:cNvSpPr>
          <p:nvPr>
            <p:ph idx="11"/>
          </p:nvPr>
        </p:nvSpPr>
        <p:spPr>
          <a:xfrm>
            <a:off x="653285" y="1786467"/>
            <a:ext cx="5169446" cy="4707465"/>
          </a:xfrm>
        </p:spPr>
        <p:txBody>
          <a:bodyPr vert="horz" lIns="91440" tIns="45720" rIns="91440" bIns="45720" rtlCol="0" anchor="t">
            <a:noAutofit/>
          </a:bodyPr>
          <a:lstStyle/>
          <a:p>
            <a:pPr>
              <a:lnSpc>
                <a:spcPct val="120000"/>
              </a:lnSpc>
              <a:spcBef>
                <a:spcPts val="1000"/>
              </a:spcBef>
              <a:buFont typeface="Wingdings" panose="05000000000000000000" pitchFamily="2" charset="2"/>
              <a:buChar char="§"/>
            </a:pPr>
            <a:r>
              <a:rPr lang="fr-FR" sz="1800" dirty="0">
                <a:latin typeface="Arial"/>
                <a:cs typeface="Arial"/>
              </a:rPr>
              <a:t>Formez des groupes de trois (prestataire/conseiller, client, observateur).</a:t>
            </a:r>
          </a:p>
          <a:p>
            <a:pPr>
              <a:lnSpc>
                <a:spcPct val="120000"/>
              </a:lnSpc>
              <a:spcBef>
                <a:spcPts val="1000"/>
              </a:spcBef>
              <a:buFont typeface="Wingdings" panose="05000000000000000000" pitchFamily="2" charset="2"/>
              <a:buChar char="§"/>
            </a:pPr>
            <a:r>
              <a:rPr lang="fr-FR" sz="1800" dirty="0">
                <a:latin typeface="Arial"/>
                <a:cs typeface="Arial"/>
              </a:rPr>
              <a:t>Clients : pensez à un ensemble réaliste de circonstances qui offriront une occasion  pour votre conseiller d’utiliser les réflexions, les affirmations, les interrogations et </a:t>
            </a:r>
            <a:br>
              <a:rPr lang="fr-FR" sz="1800" dirty="0">
                <a:latin typeface="Arial"/>
                <a:cs typeface="Arial"/>
              </a:rPr>
            </a:br>
            <a:r>
              <a:rPr lang="fr-FR" sz="1800" dirty="0">
                <a:latin typeface="Calibri"/>
                <a:cs typeface="Calibri"/>
              </a:rPr>
              <a:t>« </a:t>
            </a:r>
            <a:r>
              <a:rPr lang="fr-FR" sz="1800" dirty="0">
                <a:latin typeface="Arial"/>
                <a:cs typeface="Arial"/>
              </a:rPr>
              <a:t>Demander-dire-demander.</a:t>
            </a:r>
            <a:r>
              <a:rPr lang="fr-FR" sz="1800" dirty="0">
                <a:latin typeface="Calibri"/>
                <a:cs typeface="Calibri"/>
              </a:rPr>
              <a:t> »</a:t>
            </a:r>
          </a:p>
          <a:p>
            <a:pPr>
              <a:lnSpc>
                <a:spcPct val="120000"/>
              </a:lnSpc>
              <a:spcBef>
                <a:spcPts val="1000"/>
              </a:spcBef>
              <a:buFont typeface="Wingdings" panose="05000000000000000000" pitchFamily="2" charset="2"/>
              <a:buChar char="§"/>
            </a:pPr>
            <a:r>
              <a:rPr lang="fr-FR" sz="1800" dirty="0">
                <a:latin typeface="Arial"/>
                <a:cs typeface="Arial"/>
              </a:rPr>
              <a:t>Observateurs : assistez au jeu de rôle et prenez note de la manière dont le </a:t>
            </a:r>
            <a:br>
              <a:rPr lang="fr-FR" sz="1800" dirty="0"/>
            </a:br>
            <a:r>
              <a:rPr lang="fr-FR" sz="1800" dirty="0">
                <a:latin typeface="Calibri"/>
                <a:cs typeface="Calibri"/>
              </a:rPr>
              <a:t>« c</a:t>
            </a:r>
            <a:r>
              <a:rPr lang="fr-FR" sz="1800" dirty="0">
                <a:latin typeface="Arial"/>
                <a:cs typeface="Arial"/>
              </a:rPr>
              <a:t>onseiller</a:t>
            </a:r>
            <a:r>
              <a:rPr lang="fr-FR" sz="1800" dirty="0">
                <a:latin typeface="Calibri"/>
                <a:cs typeface="Calibri"/>
              </a:rPr>
              <a:t> »</a:t>
            </a:r>
            <a:r>
              <a:rPr lang="fr-FR" sz="1800" dirty="0">
                <a:latin typeface="Arial"/>
                <a:cs typeface="Arial"/>
              </a:rPr>
              <a:t> utilise efficacement toutes les méthodes d’aborder le problème en question.</a:t>
            </a:r>
          </a:p>
          <a:p>
            <a:pPr>
              <a:lnSpc>
                <a:spcPct val="120000"/>
              </a:lnSpc>
              <a:spcBef>
                <a:spcPts val="1000"/>
              </a:spcBef>
              <a:buFont typeface="Wingdings" panose="05000000000000000000" pitchFamily="2" charset="2"/>
              <a:buChar char="§"/>
            </a:pPr>
            <a:r>
              <a:rPr lang="fr-FR" sz="1800" dirty="0"/>
              <a:t>Des exemples de scénarios peuvent être donnés pour ceux qui préfèrent. </a:t>
            </a:r>
          </a:p>
        </p:txBody>
      </p:sp>
      <p:pic>
        <p:nvPicPr>
          <p:cNvPr id="3" name="Picture 2">
            <a:extLst>
              <a:ext uri="{FF2B5EF4-FFF2-40B4-BE49-F238E27FC236}">
                <a16:creationId xmlns:a16="http://schemas.microsoft.com/office/drawing/2014/main" id="{745EF582-BB59-AE48-90F5-F3E7C8620A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21685" y="1618051"/>
            <a:ext cx="1422315" cy="1690909"/>
          </a:xfrm>
          <a:prstGeom prst="rect">
            <a:avLst/>
          </a:prstGeom>
        </p:spPr>
      </p:pic>
      <p:pic>
        <p:nvPicPr>
          <p:cNvPr id="12" name="Picture 11">
            <a:extLst>
              <a:ext uri="{FF2B5EF4-FFF2-40B4-BE49-F238E27FC236}">
                <a16:creationId xmlns:a16="http://schemas.microsoft.com/office/drawing/2014/main" id="{6F71FF21-E115-964A-A2CE-1E5017A1A300}"/>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93379" y="3452422"/>
            <a:ext cx="1995157" cy="1995157"/>
          </a:xfrm>
          <a:prstGeom prst="rect">
            <a:avLst/>
          </a:prstGeom>
        </p:spPr>
      </p:pic>
      <p:sp>
        <p:nvSpPr>
          <p:cNvPr id="13" name="TextBox 12">
            <a:extLst>
              <a:ext uri="{FF2B5EF4-FFF2-40B4-BE49-F238E27FC236}">
                <a16:creationId xmlns:a16="http://schemas.microsoft.com/office/drawing/2014/main" id="{4E3372F4-CACD-894D-8C39-E56FD27AE044}"/>
              </a:ext>
            </a:extLst>
          </p:cNvPr>
          <p:cNvSpPr txBox="1"/>
          <p:nvPr/>
        </p:nvSpPr>
        <p:spPr>
          <a:xfrm>
            <a:off x="8257309" y="11360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21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7855780"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5267459"/>
            <a:ext cx="8354877" cy="942781"/>
          </a:xfrm>
        </p:spPr>
        <p:txBody>
          <a:bodyPr>
            <a:normAutofit/>
          </a:bodyPr>
          <a:lstStyle/>
          <a:p>
            <a:r>
              <a:rPr lang="fr-FR" sz="3000" dirty="0">
                <a:latin typeface="Arial"/>
                <a:cs typeface="Arial"/>
              </a:rPr>
              <a:t>Quand est-ce que c’est mon tour de parler ?</a:t>
            </a:r>
          </a:p>
        </p:txBody>
      </p:sp>
      <p:pic>
        <p:nvPicPr>
          <p:cNvPr id="4" name="Picture 3">
            <a:extLst>
              <a:ext uri="{FF2B5EF4-FFF2-40B4-BE49-F238E27FC236}">
                <a16:creationId xmlns:a16="http://schemas.microsoft.com/office/drawing/2014/main" id="{BE4364D9-E1D8-754F-9B39-86F47A839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1549"/>
          </a:xfrm>
          <a:prstGeom prst="rect">
            <a:avLst/>
          </a:prstGeom>
        </p:spPr>
      </p:pic>
    </p:spTree>
    <p:extLst>
      <p:ext uri="{BB962C8B-B14F-4D97-AF65-F5344CB8AC3E}">
        <p14:creationId xmlns:p14="http://schemas.microsoft.com/office/powerpoint/2010/main" val="405231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C’est le moment de parler lorsque …</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8" indent="-338138">
              <a:buClr>
                <a:srgbClr val="E73439"/>
              </a:buClr>
              <a:buFont typeface="Wingdings" panose="05000000000000000000" pitchFamily="2" charset="2"/>
              <a:buChar char="§"/>
            </a:pPr>
            <a:r>
              <a:rPr lang="fr-FR" dirty="0"/>
              <a:t>Vous pensez que le client est mal informé</a:t>
            </a:r>
          </a:p>
          <a:p>
            <a:pPr marL="338138" indent="-338138">
              <a:buClr>
                <a:srgbClr val="E73439"/>
              </a:buClr>
              <a:buFont typeface="Wingdings" panose="05000000000000000000" pitchFamily="2" charset="2"/>
              <a:buChar char="§"/>
            </a:pPr>
            <a:r>
              <a:rPr lang="fr-FR" dirty="0"/>
              <a:t>Vous pensez que le client manque d’informations           </a:t>
            </a:r>
          </a:p>
          <a:p>
            <a:pPr marL="338138" indent="-338138">
              <a:buClr>
                <a:srgbClr val="E73439"/>
              </a:buClr>
              <a:buFont typeface="Wingdings" panose="05000000000000000000" pitchFamily="2" charset="2"/>
              <a:buChar char="§"/>
            </a:pPr>
            <a:r>
              <a:rPr lang="fr-FR" dirty="0"/>
              <a:t>Vous avez une idée qui pourrait être utile pour le client</a:t>
            </a:r>
          </a:p>
          <a:p>
            <a:pPr marL="338138" indent="-338138">
              <a:buClr>
                <a:srgbClr val="E73439"/>
              </a:buClr>
              <a:buFont typeface="Wingdings" panose="05000000000000000000" pitchFamily="2" charset="2"/>
              <a:buChar char="§"/>
            </a:pPr>
            <a:r>
              <a:rPr lang="fr-FR" dirty="0"/>
              <a:t>Le client demande des informations</a:t>
            </a:r>
          </a:p>
        </p:txBody>
      </p:sp>
    </p:spTree>
    <p:extLst>
      <p:ext uri="{BB962C8B-B14F-4D97-AF65-F5344CB8AC3E}">
        <p14:creationId xmlns:p14="http://schemas.microsoft.com/office/powerpoint/2010/main" val="164691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383"/>
            <a:ext cx="7886700" cy="845126"/>
          </a:xfrm>
        </p:spPr>
        <p:txBody>
          <a:bodyPr>
            <a:normAutofit/>
          </a:bodyPr>
          <a:lstStyle/>
          <a:p>
            <a:r>
              <a:rPr lang="fr-FR" dirty="0">
                <a:latin typeface="Arial"/>
                <a:cs typeface="Arial"/>
              </a:rPr>
              <a:t>Éviter de </a:t>
            </a:r>
            <a:r>
              <a:rPr lang="fr-FR" dirty="0">
                <a:latin typeface="Calibri"/>
                <a:cs typeface="Calibri"/>
              </a:rPr>
              <a:t>« </a:t>
            </a:r>
            <a:r>
              <a:rPr lang="fr-FR" dirty="0">
                <a:latin typeface="Arial"/>
                <a:cs typeface="Arial"/>
              </a:rPr>
              <a:t>jouer l’expert</a:t>
            </a:r>
            <a:r>
              <a:rPr lang="fr-FR" dirty="0">
                <a:latin typeface="Calibri"/>
                <a:cs typeface="Calibri"/>
              </a:rPr>
              <a:t> »</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3602622" y="1499372"/>
            <a:ext cx="5342217" cy="509539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3439"/>
              </a:buClr>
              <a:buFont typeface="Wingdings" panose="05000000000000000000" pitchFamily="2" charset="2"/>
              <a:buChar char="§"/>
            </a:pPr>
            <a:r>
              <a:rPr lang="en-US" sz="2400" b="1" dirty="0">
                <a:latin typeface="Arial"/>
                <a:cs typeface="Arial"/>
              </a:rPr>
              <a:t>L’expert</a:t>
            </a:r>
            <a:r>
              <a:rPr lang="en-US" sz="2400" dirty="0">
                <a:latin typeface="Arial"/>
                <a:cs typeface="Arial"/>
              </a:rPr>
              <a:t>	</a:t>
            </a:r>
          </a:p>
          <a:p>
            <a:pPr marL="575945" lvl="1">
              <a:buClr>
                <a:srgbClr val="E73439"/>
              </a:buClr>
              <a:buFont typeface="Arial" panose="020B0604020202020204" pitchFamily="34" charset="0"/>
              <a:buChar char="̶"/>
            </a:pPr>
            <a:r>
              <a:rPr lang="fr-FR" sz="2000" dirty="0">
                <a:latin typeface="Arial"/>
                <a:cs typeface="Arial"/>
              </a:rPr>
              <a:t>Dit au client ce qu’il faut faire, ce qu’il ne faut pas faire </a:t>
            </a:r>
            <a:endParaRPr lang="fr-FR" sz="2000" dirty="0"/>
          </a:p>
          <a:p>
            <a:pPr marL="575945" lvl="1">
              <a:buClr>
                <a:srgbClr val="E73439"/>
              </a:buClr>
              <a:buFont typeface="Arial" panose="020B0604020202020204" pitchFamily="34" charset="0"/>
              <a:buChar char="̶"/>
            </a:pPr>
            <a:r>
              <a:rPr lang="fr-FR" sz="2000" dirty="0">
                <a:latin typeface="Arial"/>
                <a:cs typeface="Arial"/>
              </a:rPr>
              <a:t>Donne des informations au client  </a:t>
            </a:r>
            <a:endParaRPr lang="fr-FR" sz="2000" dirty="0"/>
          </a:p>
          <a:p>
            <a:pPr marL="575945" lvl="1">
              <a:buClr>
                <a:srgbClr val="E73439"/>
              </a:buClr>
              <a:buFont typeface="Arial" panose="020B0604020202020204" pitchFamily="34" charset="0"/>
              <a:buChar char="̶"/>
            </a:pPr>
            <a:r>
              <a:rPr lang="fr-FR" sz="2000" dirty="0">
                <a:latin typeface="Arial"/>
                <a:cs typeface="Arial"/>
              </a:rPr>
              <a:t>Compte sur l’autorité et le pouvoir</a:t>
            </a:r>
          </a:p>
          <a:p>
            <a:pPr marL="575945" lvl="1">
              <a:buClr>
                <a:srgbClr val="E73439"/>
              </a:buClr>
              <a:buFont typeface="Arial" panose="020B0604020202020204" pitchFamily="34" charset="0"/>
              <a:buChar char="̶"/>
            </a:pPr>
            <a:r>
              <a:rPr lang="fr-FR" sz="2000" dirty="0"/>
              <a:t>D’autres exemples ? </a:t>
            </a:r>
          </a:p>
          <a:p>
            <a:pPr marL="285750" indent="-285750"/>
            <a:endParaRPr lang="fr-FR" dirty="0"/>
          </a:p>
          <a:p>
            <a:pPr>
              <a:buClr>
                <a:srgbClr val="E73439"/>
              </a:buClr>
              <a:buFont typeface="Wingdings" panose="05000000000000000000" pitchFamily="2" charset="2"/>
              <a:buChar char="§"/>
            </a:pPr>
            <a:r>
              <a:rPr lang="fr-FR" sz="2400" b="1" dirty="0"/>
              <a:t>Le collaborateur</a:t>
            </a:r>
            <a:r>
              <a:rPr lang="fr-FR" sz="2400" dirty="0"/>
              <a:t>	</a:t>
            </a:r>
          </a:p>
          <a:p>
            <a:pPr marL="575945" lvl="1">
              <a:buClr>
                <a:srgbClr val="E73439"/>
              </a:buClr>
              <a:buFont typeface="Arial" panose="020B0604020202020204" pitchFamily="34" charset="0"/>
              <a:buChar char="̶"/>
            </a:pPr>
            <a:r>
              <a:rPr lang="fr-FR" sz="2000" dirty="0"/>
              <a:t>Se renseigne sur les expériences, les questions et les préoccupations du client  </a:t>
            </a:r>
          </a:p>
          <a:p>
            <a:pPr marL="575945" lvl="1">
              <a:buClr>
                <a:srgbClr val="E73439"/>
              </a:buClr>
              <a:buFont typeface="Arial" panose="020B0604020202020204" pitchFamily="34" charset="0"/>
              <a:buChar char="̶"/>
            </a:pPr>
            <a:r>
              <a:rPr lang="fr-FR" sz="2000" dirty="0"/>
              <a:t>Communique avec le client à son niveau </a:t>
            </a:r>
          </a:p>
          <a:p>
            <a:pPr marL="575945" lvl="1">
              <a:buClr>
                <a:srgbClr val="E73439"/>
              </a:buClr>
              <a:buFont typeface="Arial" panose="020B0604020202020204" pitchFamily="34" charset="0"/>
              <a:buChar char="̶"/>
            </a:pPr>
            <a:r>
              <a:rPr lang="fr-FR" sz="2000" dirty="0"/>
              <a:t>Encourage un partenariat égal </a:t>
            </a:r>
          </a:p>
          <a:p>
            <a:pPr marL="575945" lvl="1">
              <a:buClr>
                <a:srgbClr val="E73439"/>
              </a:buClr>
              <a:buFont typeface="Arial" panose="020B0604020202020204" pitchFamily="34" charset="0"/>
              <a:buChar char="̶"/>
            </a:pPr>
            <a:r>
              <a:rPr lang="fr-FR" sz="2000" dirty="0"/>
              <a:t>D’autres exemples ? </a:t>
            </a:r>
          </a:p>
        </p:txBody>
      </p:sp>
      <p:pic>
        <p:nvPicPr>
          <p:cNvPr id="4" name="Picture 3">
            <a:extLst>
              <a:ext uri="{FF2B5EF4-FFF2-40B4-BE49-F238E27FC236}">
                <a16:creationId xmlns:a16="http://schemas.microsoft.com/office/drawing/2014/main" id="{70B40580-4144-BA43-A7DE-280791923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841"/>
            <a:ext cx="3644187" cy="3838627"/>
          </a:xfrm>
          <a:prstGeom prst="rect">
            <a:avLst/>
          </a:prstGeom>
        </p:spPr>
      </p:pic>
    </p:spTree>
    <p:extLst>
      <p:ext uri="{BB962C8B-B14F-4D97-AF65-F5344CB8AC3E}">
        <p14:creationId xmlns:p14="http://schemas.microsoft.com/office/powerpoint/2010/main" val="284646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latin typeface="Arial"/>
                <a:cs typeface="Arial"/>
              </a:rPr>
              <a:t>Demander-dire-demander</a:t>
            </a:r>
            <a:endParaRPr lang="fr-FR" dirty="0"/>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78867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820" indent="-337820">
              <a:lnSpc>
                <a:spcPct val="100000"/>
              </a:lnSpc>
              <a:buClr>
                <a:srgbClr val="E73439"/>
              </a:buClr>
              <a:buFont typeface="Wingdings" panose="05000000000000000000" pitchFamily="2" charset="2"/>
              <a:buChar char="§"/>
            </a:pPr>
            <a:r>
              <a:rPr lang="fr-FR" dirty="0">
                <a:latin typeface="Calibri"/>
                <a:cs typeface="Calibri"/>
              </a:rPr>
              <a:t>« </a:t>
            </a:r>
            <a:r>
              <a:rPr lang="fr-FR" dirty="0">
                <a:latin typeface="Arial"/>
                <a:cs typeface="Arial"/>
              </a:rPr>
              <a:t>Demander</a:t>
            </a:r>
            <a:r>
              <a:rPr lang="fr-FR" dirty="0">
                <a:latin typeface="Calibri"/>
                <a:cs typeface="Calibri"/>
              </a:rPr>
              <a:t> » </a:t>
            </a:r>
            <a:r>
              <a:rPr lang="fr-FR" dirty="0">
                <a:latin typeface="Arial"/>
                <a:cs typeface="Arial"/>
              </a:rPr>
              <a:t>: Découvrir ce que le client connaît déjà.</a:t>
            </a:r>
          </a:p>
          <a:p>
            <a:pPr marL="337820" indent="-337820">
              <a:lnSpc>
                <a:spcPct val="100000"/>
              </a:lnSpc>
              <a:buClr>
                <a:srgbClr val="E73439"/>
              </a:buClr>
              <a:buFont typeface="Wingdings" panose="05000000000000000000" pitchFamily="2" charset="2"/>
              <a:buChar char="§"/>
            </a:pPr>
            <a:r>
              <a:rPr lang="fr-FR" dirty="0">
                <a:latin typeface="Calibri"/>
                <a:cs typeface="Calibri"/>
              </a:rPr>
              <a:t>« </a:t>
            </a:r>
            <a:r>
              <a:rPr lang="fr-FR" dirty="0">
                <a:latin typeface="Arial"/>
                <a:cs typeface="Arial"/>
              </a:rPr>
              <a:t>Dire </a:t>
            </a:r>
            <a:r>
              <a:rPr lang="fr-FR" dirty="0">
                <a:latin typeface="Calibri"/>
                <a:cs typeface="Calibri"/>
              </a:rPr>
              <a:t>» </a:t>
            </a:r>
            <a:r>
              <a:rPr lang="fr-FR" dirty="0">
                <a:latin typeface="Arial"/>
                <a:cs typeface="Arial"/>
              </a:rPr>
              <a:t>: Donner des renseignements supplémentaires le cas échéant (et avec sa permission).</a:t>
            </a:r>
          </a:p>
          <a:p>
            <a:pPr marL="337820" indent="-337820">
              <a:lnSpc>
                <a:spcPct val="100000"/>
              </a:lnSpc>
              <a:buClr>
                <a:srgbClr val="E73439"/>
              </a:buClr>
              <a:buFont typeface="Wingdings" panose="05000000000000000000" pitchFamily="2" charset="2"/>
              <a:buChar char="§"/>
            </a:pPr>
            <a:r>
              <a:rPr lang="fr-FR" dirty="0">
                <a:latin typeface="Calibri"/>
                <a:cs typeface="Calibri"/>
              </a:rPr>
              <a:t>« </a:t>
            </a:r>
            <a:r>
              <a:rPr lang="fr-FR" dirty="0">
                <a:latin typeface="Arial"/>
                <a:cs typeface="Arial"/>
              </a:rPr>
              <a:t>Demander</a:t>
            </a:r>
            <a:r>
              <a:rPr lang="fr-FR" dirty="0">
                <a:latin typeface="Calibri"/>
                <a:cs typeface="Calibri"/>
              </a:rPr>
              <a:t> » </a:t>
            </a:r>
            <a:r>
              <a:rPr lang="fr-FR" dirty="0">
                <a:latin typeface="Arial"/>
                <a:cs typeface="Arial"/>
              </a:rPr>
              <a:t>: Susciter la réaction du client aux nouvelles informations.</a:t>
            </a:r>
          </a:p>
        </p:txBody>
      </p:sp>
    </p:spTree>
    <p:extLst>
      <p:ext uri="{BB962C8B-B14F-4D97-AF65-F5344CB8AC3E}">
        <p14:creationId xmlns:p14="http://schemas.microsoft.com/office/powerpoint/2010/main" val="73881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Avec votre permission</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i="1" dirty="0">
                <a:solidFill>
                  <a:schemeClr val="tx1">
                    <a:lumMod val="75000"/>
                    <a:lumOff val="25000"/>
                  </a:schemeClr>
                </a:solidFill>
                <a:latin typeface="Calibri" panose="020F0502020204030204" pitchFamily="34" charset="0"/>
                <a:cs typeface="Calibri" panose="020F0502020204030204" pitchFamily="34" charset="0"/>
              </a:rPr>
              <a:t>« </a:t>
            </a:r>
            <a:r>
              <a:rPr lang="fr-FR" i="1" dirty="0">
                <a:solidFill>
                  <a:schemeClr val="tx1">
                    <a:lumMod val="75000"/>
                    <a:lumOff val="25000"/>
                  </a:schemeClr>
                </a:solidFill>
              </a:rPr>
              <a:t>Cela vous dérangerait-il si je vous parlais un peu à propos de … ?</a:t>
            </a:r>
            <a:r>
              <a:rPr lang="fr-FR" i="1" dirty="0">
                <a:solidFill>
                  <a:schemeClr val="tx1">
                    <a:lumMod val="75000"/>
                    <a:lumOff val="25000"/>
                  </a:schemeClr>
                </a:solidFill>
                <a:latin typeface="Calibri" panose="020F0502020204030204" pitchFamily="34" charset="0"/>
                <a:cs typeface="Calibri" panose="020F0502020204030204" pitchFamily="34" charset="0"/>
              </a:rPr>
              <a:t> »</a:t>
            </a:r>
            <a:endParaRPr lang="fr-FR" i="1" dirty="0">
              <a:solidFill>
                <a:schemeClr val="tx1">
                  <a:lumMod val="75000"/>
                  <a:lumOff val="25000"/>
                </a:schemeClr>
              </a:solidFill>
            </a:endParaRPr>
          </a:p>
        </p:txBody>
      </p:sp>
    </p:spTree>
    <p:extLst>
      <p:ext uri="{BB962C8B-B14F-4D97-AF65-F5344CB8AC3E}">
        <p14:creationId xmlns:p14="http://schemas.microsoft.com/office/powerpoint/2010/main" val="183702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boomerang </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825625"/>
            <a:ext cx="656185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7820" indent="-337820">
              <a:lnSpc>
                <a:spcPct val="100000"/>
              </a:lnSpc>
              <a:buClr>
                <a:srgbClr val="E73439"/>
              </a:buClr>
              <a:buFont typeface="Wingdings" panose="05000000000000000000" pitchFamily="2" charset="2"/>
              <a:buChar char="§"/>
            </a:pPr>
            <a:r>
              <a:rPr lang="fr-FR" sz="2000" dirty="0">
                <a:latin typeface="Arial"/>
                <a:cs typeface="Arial"/>
              </a:rPr>
              <a:t>Retourne la question au client</a:t>
            </a:r>
            <a:endParaRPr lang="fr-FR" dirty="0">
              <a:latin typeface="Arial"/>
              <a:cs typeface="Arial"/>
            </a:endParaRPr>
          </a:p>
          <a:p>
            <a:pPr marL="337820" indent="-337820">
              <a:lnSpc>
                <a:spcPct val="100000"/>
              </a:lnSpc>
              <a:buClr>
                <a:srgbClr val="E73439"/>
              </a:buClr>
              <a:buFont typeface="Wingdings" panose="05000000000000000000" pitchFamily="2" charset="2"/>
              <a:buChar char="§"/>
            </a:pPr>
            <a:r>
              <a:rPr lang="fr-FR" sz="2000" dirty="0">
                <a:latin typeface="Arial"/>
                <a:cs typeface="Arial"/>
              </a:rPr>
              <a:t>Vous permet de vous en tenir à demander-dire-demander</a:t>
            </a:r>
            <a:endParaRPr lang="fr-FR" sz="2000" dirty="0"/>
          </a:p>
          <a:p>
            <a:pPr lvl="1">
              <a:lnSpc>
                <a:spcPct val="100000"/>
              </a:lnSpc>
              <a:spcBef>
                <a:spcPts val="1000"/>
              </a:spcBef>
              <a:buClr>
                <a:srgbClr val="E73439"/>
              </a:buClr>
              <a:buFont typeface="Arial" panose="020B0604020202020204" pitchFamily="34" charset="0"/>
              <a:buChar char="̶"/>
            </a:pPr>
            <a:r>
              <a:rPr lang="fr-FR" sz="2000" b="1" dirty="0"/>
              <a:t>Client :</a:t>
            </a:r>
            <a:r>
              <a:rPr lang="fr-FR" sz="2000" dirty="0"/>
              <a:t> </a:t>
            </a:r>
            <a:r>
              <a:rPr lang="fr-FR" sz="2000" dirty="0">
                <a:latin typeface="Calibri" panose="020F0502020204030204" pitchFamily="34" charset="0"/>
                <a:cs typeface="Calibri" panose="020F0502020204030204" pitchFamily="34" charset="0"/>
              </a:rPr>
              <a:t>« </a:t>
            </a:r>
            <a:r>
              <a:rPr lang="fr-FR" sz="2000" dirty="0"/>
              <a:t>Comment pourrais-je parler à mon partenaire de mon statut de VIH sans qu’il ne me quitte ?</a:t>
            </a:r>
            <a:r>
              <a:rPr lang="fr-FR" sz="2000" dirty="0">
                <a:latin typeface="Calibri" panose="020F0502020204030204" pitchFamily="34" charset="0"/>
                <a:cs typeface="Calibri" panose="020F0502020204030204" pitchFamily="34" charset="0"/>
              </a:rPr>
              <a:t> »</a:t>
            </a:r>
            <a:endParaRPr lang="fr-FR" sz="2000" dirty="0"/>
          </a:p>
          <a:p>
            <a:pPr lvl="1">
              <a:lnSpc>
                <a:spcPct val="100000"/>
              </a:lnSpc>
              <a:spcBef>
                <a:spcPts val="1000"/>
              </a:spcBef>
              <a:buClr>
                <a:srgbClr val="E73439"/>
              </a:buClr>
              <a:buFont typeface="Arial" panose="020B0604020202020204" pitchFamily="34" charset="0"/>
              <a:buChar char="̶"/>
            </a:pPr>
            <a:r>
              <a:rPr lang="fr-FR" sz="2000" b="1" dirty="0"/>
              <a:t>Navigateur : </a:t>
            </a:r>
            <a:r>
              <a:rPr lang="fr-FR" sz="2000" dirty="0">
                <a:latin typeface="Calibri" panose="020F0502020204030204" pitchFamily="34" charset="0"/>
                <a:cs typeface="Calibri" panose="020F0502020204030204" pitchFamily="34" charset="0"/>
              </a:rPr>
              <a:t>« </a:t>
            </a:r>
            <a:r>
              <a:rPr lang="fr-FR" sz="2000" i="1" dirty="0">
                <a:solidFill>
                  <a:schemeClr val="tx1">
                    <a:lumMod val="75000"/>
                    <a:lumOff val="25000"/>
                  </a:schemeClr>
                </a:solidFill>
              </a:rPr>
              <a:t>Je comprends très bien cette question. Premièrement laisse-moi te demander, qu’est- ce que tu penses qui pourrait marcher ? » </a:t>
            </a:r>
          </a:p>
          <a:p>
            <a:pPr marL="337820" indent="-337820">
              <a:lnSpc>
                <a:spcPct val="100000"/>
              </a:lnSpc>
              <a:buClr>
                <a:srgbClr val="E73439"/>
              </a:buClr>
              <a:buFont typeface="Wingdings" panose="05000000000000000000" pitchFamily="2" charset="2"/>
              <a:buChar char="§"/>
            </a:pPr>
            <a:r>
              <a:rPr lang="fr-FR" sz="2000" dirty="0">
                <a:latin typeface="Arial"/>
                <a:cs typeface="Arial"/>
              </a:rPr>
              <a:t>Reste concentré sur le client ; vous permet de collecter des informations complémentaires.</a:t>
            </a:r>
          </a:p>
        </p:txBody>
      </p:sp>
      <p:pic>
        <p:nvPicPr>
          <p:cNvPr id="4" name="Picture 3">
            <a:extLst>
              <a:ext uri="{FF2B5EF4-FFF2-40B4-BE49-F238E27FC236}">
                <a16:creationId xmlns:a16="http://schemas.microsoft.com/office/drawing/2014/main" id="{BBA8D4BE-5859-6846-A2D1-BC0A243ABA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33">
                        <a14:foregroundMark x1="25333" y1="89333" x2="24667" y2="90000"/>
                        <a14:foregroundMark x1="18333" y1="75667" x2="28333" y2="75667"/>
                        <a14:foregroundMark x1="28333" y1="75667" x2="18667" y2="72000"/>
                        <a14:foregroundMark x1="18667" y1="72000" x2="19333" y2="75667"/>
                        <a14:foregroundMark x1="78000" y1="29000" x2="78333" y2="29000"/>
                        <a14:foregroundMark x1="90000" y1="28333" x2="91333" y2="29333"/>
                        <a14:foregroundMark x1="78000" y1="30667" x2="78333" y2="31667"/>
                        <a14:foregroundMark x1="76667" y1="19667" x2="79667" y2="29000"/>
                        <a14:foregroundMark x1="79667" y1="29000" x2="82667" y2="29333"/>
                      </a14:backgroundRemoval>
                    </a14:imgEffect>
                  </a14:imgLayer>
                </a14:imgProps>
              </a:ext>
              <a:ext uri="{28A0092B-C50C-407E-A947-70E740481C1C}">
                <a14:useLocalDpi xmlns:a14="http://schemas.microsoft.com/office/drawing/2010/main" val="0"/>
              </a:ext>
            </a:extLst>
          </a:blip>
          <a:stretch>
            <a:fillRect/>
          </a:stretch>
        </p:blipFill>
        <p:spPr>
          <a:xfrm rot="8087934">
            <a:off x="5044986" y="1382193"/>
            <a:ext cx="4919550" cy="4919550"/>
          </a:xfrm>
          <a:prstGeom prst="rect">
            <a:avLst/>
          </a:prstGeom>
        </p:spPr>
      </p:pic>
    </p:spTree>
    <p:extLst>
      <p:ext uri="{BB962C8B-B14F-4D97-AF65-F5344CB8AC3E}">
        <p14:creationId xmlns:p14="http://schemas.microsoft.com/office/powerpoint/2010/main" val="133282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Arial"/>
                <a:cs typeface="Arial"/>
              </a:rPr>
              <a:t>Ressent – A ressenti – A trouvé</a:t>
            </a:r>
          </a:p>
        </p:txBody>
      </p:sp>
      <p:sp>
        <p:nvSpPr>
          <p:cNvPr id="6" name="Content Placeholder 2">
            <a:extLst>
              <a:ext uri="{FF2B5EF4-FFF2-40B4-BE49-F238E27FC236}">
                <a16:creationId xmlns:a16="http://schemas.microsoft.com/office/drawing/2014/main" id="{0678E366-2095-AE49-BB3B-DAB500601584}"/>
              </a:ext>
            </a:extLst>
          </p:cNvPr>
          <p:cNvSpPr txBox="1">
            <a:spLocks/>
          </p:cNvSpPr>
          <p:nvPr/>
        </p:nvSpPr>
        <p:spPr>
          <a:xfrm>
            <a:off x="628650" y="1573375"/>
            <a:ext cx="7886700" cy="4922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8" indent="-338138">
              <a:lnSpc>
                <a:spcPct val="100000"/>
              </a:lnSpc>
              <a:buClr>
                <a:srgbClr val="E73439"/>
              </a:buClr>
              <a:buFont typeface="Wingdings" panose="05000000000000000000" pitchFamily="2" charset="2"/>
              <a:buChar char="§"/>
            </a:pPr>
            <a:r>
              <a:rPr lang="fr-FR" dirty="0"/>
              <a:t>Etre empathique– normaliser ‒ passer à de nouvelles informations</a:t>
            </a:r>
          </a:p>
          <a:p>
            <a:pPr marL="801688" indent="-338138">
              <a:lnSpc>
                <a:spcPct val="100000"/>
              </a:lnSpc>
              <a:buClr>
                <a:srgbClr val="E73439"/>
              </a:buClr>
              <a:buFont typeface="Arial" panose="020B0604020202020204" pitchFamily="34" charset="0"/>
              <a:buChar char="̶"/>
            </a:pPr>
            <a:r>
              <a:rPr lang="fr-FR" sz="2400" i="1" dirty="0">
                <a:solidFill>
                  <a:schemeClr val="tx1">
                    <a:lumMod val="75000"/>
                    <a:lumOff val="25000"/>
                  </a:schemeClr>
                </a:solidFill>
                <a:latin typeface="+mj-lt"/>
                <a:cs typeface="Calibri" panose="020F0502020204030204" pitchFamily="34" charset="0"/>
              </a:rPr>
              <a:t>«</a:t>
            </a:r>
            <a:r>
              <a:rPr lang="fr-FR" sz="2400" i="1" dirty="0">
                <a:solidFill>
                  <a:schemeClr val="tx1">
                    <a:lumMod val="75000"/>
                    <a:lumOff val="25000"/>
                  </a:schemeClr>
                </a:solidFill>
                <a:latin typeface="+mj-lt"/>
              </a:rPr>
              <a:t> Je comprends que vous vous sentez préoccupé par la façon de réagir de votre partenaire … </a:t>
            </a:r>
            <a:r>
              <a:rPr lang="fr-FR" sz="2400" i="1" dirty="0">
                <a:solidFill>
                  <a:schemeClr val="tx1">
                    <a:lumMod val="75000"/>
                    <a:lumOff val="25000"/>
                  </a:schemeClr>
                </a:solidFill>
                <a:latin typeface="+mj-lt"/>
                <a:cs typeface="Calibri" panose="020F0502020204030204" pitchFamily="34" charset="0"/>
              </a:rPr>
              <a:t>»</a:t>
            </a:r>
            <a:endParaRPr lang="fr-FR" sz="2400" i="1" dirty="0">
              <a:solidFill>
                <a:schemeClr val="tx1">
                  <a:lumMod val="75000"/>
                  <a:lumOff val="25000"/>
                </a:schemeClr>
              </a:solidFill>
              <a:latin typeface="+mj-lt"/>
            </a:endParaRPr>
          </a:p>
          <a:p>
            <a:pPr marL="801688" indent="-338138">
              <a:lnSpc>
                <a:spcPct val="100000"/>
              </a:lnSpc>
              <a:buClr>
                <a:srgbClr val="E73439"/>
              </a:buClr>
              <a:buFont typeface="Arial" panose="020B0604020202020204" pitchFamily="34" charset="0"/>
              <a:buChar char="̶"/>
            </a:pPr>
            <a:r>
              <a:rPr lang="fr-FR" sz="2400" i="1" dirty="0">
                <a:solidFill>
                  <a:schemeClr val="tx1">
                    <a:lumMod val="75000"/>
                    <a:lumOff val="25000"/>
                  </a:schemeClr>
                </a:solidFill>
                <a:latin typeface="+mj-lt"/>
              </a:rPr>
              <a:t>« Beaucoup de gens ont ressenti la même chose lorsqu’ils ont rencontré ce problème pour la première fois … </a:t>
            </a:r>
            <a:r>
              <a:rPr lang="fr-FR" sz="2400" i="1" dirty="0">
                <a:solidFill>
                  <a:schemeClr val="tx1">
                    <a:lumMod val="75000"/>
                    <a:lumOff val="25000"/>
                  </a:schemeClr>
                </a:solidFill>
                <a:latin typeface="+mj-lt"/>
                <a:cs typeface="Calibri" panose="020F0502020204030204" pitchFamily="34" charset="0"/>
              </a:rPr>
              <a:t>»</a:t>
            </a:r>
            <a:endParaRPr lang="fr-FR" sz="2400" i="1" dirty="0">
              <a:solidFill>
                <a:schemeClr val="tx1">
                  <a:lumMod val="75000"/>
                  <a:lumOff val="25000"/>
                </a:schemeClr>
              </a:solidFill>
              <a:latin typeface="+mj-lt"/>
            </a:endParaRPr>
          </a:p>
          <a:p>
            <a:pPr marL="801688" indent="-338138">
              <a:lnSpc>
                <a:spcPct val="100000"/>
              </a:lnSpc>
              <a:buClr>
                <a:srgbClr val="E73439"/>
              </a:buClr>
              <a:buFont typeface="Arial" panose="020B0604020202020204" pitchFamily="34" charset="0"/>
              <a:buChar char="̶"/>
            </a:pPr>
            <a:r>
              <a:rPr lang="fr-FR" sz="2400" i="1" dirty="0">
                <a:solidFill>
                  <a:schemeClr val="tx1">
                    <a:lumMod val="75000"/>
                    <a:lumOff val="25000"/>
                  </a:schemeClr>
                </a:solidFill>
                <a:latin typeface="+mj-lt"/>
              </a:rPr>
              <a:t>« Nous avons trouvé qu’il existe plusieurs moyens efficaces de parler de ceci à votre partenaire … </a:t>
            </a:r>
            <a:r>
              <a:rPr lang="fr-FR" sz="2400" i="1" dirty="0">
                <a:solidFill>
                  <a:schemeClr val="tx1">
                    <a:lumMod val="75000"/>
                    <a:lumOff val="25000"/>
                  </a:schemeClr>
                </a:solidFill>
                <a:latin typeface="+mj-lt"/>
                <a:cs typeface="Calibri" panose="020F0502020204030204" pitchFamily="34" charset="0"/>
              </a:rPr>
              <a:t>»</a:t>
            </a:r>
            <a:endParaRPr lang="fr-FR" sz="2400" i="1" dirty="0">
              <a:solidFill>
                <a:schemeClr val="tx1">
                  <a:lumMod val="75000"/>
                  <a:lumOff val="25000"/>
                </a:schemeClr>
              </a:solidFill>
              <a:latin typeface="+mj-lt"/>
            </a:endParaRPr>
          </a:p>
          <a:p>
            <a:pPr marL="801688" indent="-338138">
              <a:lnSpc>
                <a:spcPct val="100000"/>
              </a:lnSpc>
              <a:buClr>
                <a:srgbClr val="E73439"/>
              </a:buClr>
              <a:buFont typeface="Arial" panose="020B0604020202020204" pitchFamily="34" charset="0"/>
              <a:buChar char="̶"/>
            </a:pPr>
            <a:r>
              <a:rPr lang="fr-FR" sz="2400" i="1" dirty="0">
                <a:solidFill>
                  <a:schemeClr val="tx1">
                    <a:lumMod val="75000"/>
                    <a:lumOff val="25000"/>
                  </a:schemeClr>
                </a:solidFill>
                <a:latin typeface="+mj-lt"/>
              </a:rPr>
              <a:t>« Aimeriez-vous en entendre davantage à propos de cela ? </a:t>
            </a:r>
            <a:r>
              <a:rPr lang="fr-FR" sz="2400" i="1" dirty="0">
                <a:solidFill>
                  <a:schemeClr val="tx1">
                    <a:lumMod val="75000"/>
                    <a:lumOff val="25000"/>
                  </a:schemeClr>
                </a:solidFill>
                <a:latin typeface="+mj-lt"/>
                <a:cs typeface="Calibri" panose="020F0502020204030204" pitchFamily="34" charset="0"/>
              </a:rPr>
              <a:t>»</a:t>
            </a:r>
            <a:endParaRPr lang="fr-FR" sz="2400" i="1" dirty="0">
              <a:solidFill>
                <a:schemeClr val="tx1">
                  <a:lumMod val="75000"/>
                  <a:lumOff val="25000"/>
                </a:schemeClr>
              </a:solidFill>
              <a:latin typeface="+mj-lt"/>
            </a:endParaRPr>
          </a:p>
        </p:txBody>
      </p:sp>
    </p:spTree>
    <p:extLst>
      <p:ext uri="{BB962C8B-B14F-4D97-AF65-F5344CB8AC3E}">
        <p14:creationId xmlns:p14="http://schemas.microsoft.com/office/powerpoint/2010/main" val="215702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Exemple</a:t>
            </a:r>
            <a:r>
              <a:rPr lang="en-US" dirty="0"/>
              <a:t> 1</a:t>
            </a:r>
          </a:p>
        </p:txBody>
      </p:sp>
      <p:sp>
        <p:nvSpPr>
          <p:cNvPr id="4" name="Content Placeholder 2">
            <a:extLst>
              <a:ext uri="{FF2B5EF4-FFF2-40B4-BE49-F238E27FC236}">
                <a16:creationId xmlns:a16="http://schemas.microsoft.com/office/drawing/2014/main" id="{BC5DE051-23ED-6749-9C10-D718E2C66363}"/>
              </a:ext>
            </a:extLst>
          </p:cNvPr>
          <p:cNvSpPr txBox="1">
            <a:spLocks/>
          </p:cNvSpPr>
          <p:nvPr/>
        </p:nvSpPr>
        <p:spPr>
          <a:xfrm>
            <a:off x="628650" y="1481071"/>
            <a:ext cx="8229600" cy="5550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dirty="0">
                <a:latin typeface="Calibri" panose="020F0502020204030204" pitchFamily="34" charset="0"/>
                <a:cs typeface="Calibri" panose="020F0502020204030204" pitchFamily="34" charset="0"/>
              </a:rPr>
              <a:t>« </a:t>
            </a:r>
            <a:r>
              <a:rPr lang="fr-FR" dirty="0"/>
              <a:t>Je sais que je devrais me faire dépister, mais si je suis positif, ils le diront à tout le monde. Je ne leur fais pas confiance.</a:t>
            </a:r>
            <a:r>
              <a:rPr lang="fr-FR" dirty="0">
                <a:latin typeface="Calibri" panose="020F0502020204030204" pitchFamily="34" charset="0"/>
                <a:cs typeface="Calibri" panose="020F0502020204030204" pitchFamily="34" charset="0"/>
              </a:rPr>
              <a:t> »</a:t>
            </a:r>
            <a:endParaRPr lang="fr-FR" dirty="0"/>
          </a:p>
        </p:txBody>
      </p:sp>
      <p:pic>
        <p:nvPicPr>
          <p:cNvPr id="7" name="Picture 6">
            <a:extLst>
              <a:ext uri="{FF2B5EF4-FFF2-40B4-BE49-F238E27FC236}">
                <a16:creationId xmlns:a16="http://schemas.microsoft.com/office/drawing/2014/main" id="{9DE00C45-1B5C-2742-A2F2-0DFBD694B6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 b="99000" l="0" r="100000">
                        <a14:foregroundMark x1="89111" y1="43833" x2="87333" y2="55667"/>
                        <a14:backgroundMark x1="94111" y1="43500" x2="86111" y2="92833"/>
                        <a14:backgroundMark x1="90889" y1="52333" x2="89556" y2="64167"/>
                        <a14:backgroundMark x1="90000" y1="50667" x2="87778" y2="67000"/>
                      </a14:backgroundRemoval>
                    </a14:imgEffect>
                  </a14:imgLayer>
                </a14:imgProps>
              </a:ext>
              <a:ext uri="{28A0092B-C50C-407E-A947-70E740481C1C}">
                <a14:useLocalDpi xmlns:a14="http://schemas.microsoft.com/office/drawing/2010/main" val="0"/>
              </a:ext>
            </a:extLst>
          </a:blip>
          <a:stretch>
            <a:fillRect/>
          </a:stretch>
        </p:blipFill>
        <p:spPr>
          <a:xfrm>
            <a:off x="3368566" y="3108138"/>
            <a:ext cx="5624793" cy="3749862"/>
          </a:xfrm>
          <a:prstGeom prst="rect">
            <a:avLst/>
          </a:prstGeom>
        </p:spPr>
      </p:pic>
      <p:sp>
        <p:nvSpPr>
          <p:cNvPr id="3" name="Rectangle 1"/>
          <p:cNvSpPr>
            <a:spLocks noChangeArrowheads="1"/>
          </p:cNvSpPr>
          <p:nvPr/>
        </p:nvSpPr>
        <p:spPr bwMode="auto">
          <a:xfrm>
            <a:off x="0" y="184672"/>
            <a:ext cx="28854" cy="87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chemeClr val="tx1"/>
                </a:solidFill>
                <a:effectLst/>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1243151"/>
      </p:ext>
    </p:extLst>
  </p:cSld>
  <p:clrMapOvr>
    <a:masterClrMapping/>
  </p:clrMapOvr>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2612</Words>
  <Application>Microsoft Office PowerPoint</Application>
  <PresentationFormat>Letter Paper (8.5x11 in)</PresentationFormat>
  <Paragraphs>130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Demander-dire-demander</vt:lpstr>
      <vt:lpstr>Quand est-ce que c’est mon tour de parler ?</vt:lpstr>
      <vt:lpstr>C’est le moment de parler lorsque …</vt:lpstr>
      <vt:lpstr>Éviter de « jouer l’expert »</vt:lpstr>
      <vt:lpstr>Demander-dire-demander</vt:lpstr>
      <vt:lpstr>Avec votre permission</vt:lpstr>
      <vt:lpstr>Question boomerang </vt:lpstr>
      <vt:lpstr>Ressent – A ressenti – A trouvé</vt:lpstr>
      <vt:lpstr>Exemple 1</vt:lpstr>
      <vt:lpstr>Exemple 2</vt:lpstr>
      <vt:lpstr>Scénario Demander- dire-demander  </vt:lpstr>
      <vt:lpstr>Activité en petits groupes : jeux de rôle </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renseigner-dire-demander</dc:title>
  <dc:creator/>
  <cp:lastModifiedBy/>
  <cp:revision>111</cp:revision>
  <dcterms:created xsi:type="dcterms:W3CDTF">2020-06-11T15:34:18Z</dcterms:created>
  <dcterms:modified xsi:type="dcterms:W3CDTF">2021-09-09T15:13:17Z</dcterms:modified>
</cp:coreProperties>
</file>