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8" r:id="rId1"/>
  </p:sldMasterIdLst>
  <p:notesMasterIdLst>
    <p:notesMasterId r:id="rId11"/>
  </p:notesMasterIdLst>
  <p:sldIdLst>
    <p:sldId id="257" r:id="rId2"/>
    <p:sldId id="285" r:id="rId3"/>
    <p:sldId id="299" r:id="rId4"/>
    <p:sldId id="306" r:id="rId5"/>
    <p:sldId id="303" r:id="rId6"/>
    <p:sldId id="261" r:id="rId7"/>
    <p:sldId id="307" r:id="rId8"/>
    <p:sldId id="262" r:id="rId9"/>
    <p:sldId id="260" r:id="rId1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73439"/>
    <a:srgbClr val="BBBDBF"/>
    <a:srgbClr val="FFFFFF"/>
    <a:srgbClr val="CC4145"/>
    <a:srgbClr val="DEEBF7"/>
    <a:srgbClr val="11254D"/>
    <a:srgbClr val="577F9F"/>
    <a:srgbClr val="BCBCC0"/>
    <a:srgbClr val="456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15"/>
    <p:restoredTop sz="58526" autoAdjust="0"/>
  </p:normalViewPr>
  <p:slideViewPr>
    <p:cSldViewPr snapToGrid="0" snapToObjects="1">
      <p:cViewPr varScale="1">
        <p:scale>
          <a:sx n="49" d="100"/>
          <a:sy n="49" d="100"/>
        </p:scale>
        <p:origin x="54" y="456"/>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0" d="100"/>
          <a:sy n="90" d="100"/>
        </p:scale>
        <p:origin x="8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C4AAD-E301-9443-94AD-12412E59F587}" type="datetimeFigureOut">
              <a:rPr lang="en-US" smtClean="0"/>
              <a:t>9/9/2021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774B7-8773-F442-AE46-14AB52309CAF}" type="slidenum">
              <a:rPr lang="en-US" smtClean="0"/>
              <a:t>‹#›</a:t>
            </a:fld>
            <a:endParaRPr lang="en-US"/>
          </a:p>
        </p:txBody>
      </p:sp>
    </p:spTree>
    <p:extLst>
      <p:ext uri="{BB962C8B-B14F-4D97-AF65-F5344CB8AC3E}">
        <p14:creationId xmlns:p14="http://schemas.microsoft.com/office/powerpoint/2010/main" val="23702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7688"/>
            <a:ext cx="3694113" cy="2771775"/>
          </a:xfrm>
        </p:spPr>
      </p:sp>
      <p:sp>
        <p:nvSpPr>
          <p:cNvPr id="3" name="Notes Placeholder 2"/>
          <p:cNvSpPr>
            <a:spLocks noGrp="1"/>
          </p:cNvSpPr>
          <p:nvPr>
            <p:ph type="body" idx="1"/>
          </p:nvPr>
        </p:nvSpPr>
        <p:spPr>
          <a:xfrm>
            <a:off x="685799" y="3431400"/>
            <a:ext cx="5576777" cy="5393623"/>
          </a:xfrm>
        </p:spPr>
        <p:txBody>
          <a:bodyPr/>
          <a:lstStyle/>
          <a:p>
            <a:pPr>
              <a:spcBef>
                <a:spcPts val="600"/>
              </a:spcBef>
            </a:pPr>
            <a:r>
              <a:rPr lang="fr-FR" b="1" i="1" dirty="0"/>
              <a:t>Notes pour les facilitateurs : </a:t>
            </a:r>
            <a:r>
              <a:rPr lang="fr-FR" i="1" dirty="0"/>
              <a:t>un risque majeur dans cette séance est que les participants puissent confondre « affirmation » et encouragement de tous les comportements, attitudes, traits personnels ou intentions d'un client. Il est important de faire une distinction entre affirmer de manière appropriée et encourager par inadvertance les comportements, attitudes ou croyances que le programme incite les clients à modifier. L'utilisation d'une approche centrée sur le client exige que nous reconnaissions la liberté de choix et l'autonomie personnelle des clients – mais cela ne signifie pas que nous devons affirmer tous les choix.</a:t>
            </a:r>
          </a:p>
          <a:p>
            <a:pPr>
              <a:spcBef>
                <a:spcPts val="600"/>
              </a:spcBef>
            </a:pPr>
            <a:r>
              <a:rPr lang="fr-FR" i="0" dirty="0"/>
              <a:t>La prochaine compétence que nous couvrons durant cette session est l'affirmation. Cette compétence est similaire à la réflexion dans la mesure où elle consiste en de courtes déclarations qui peuvent aider à faire avancer une conversation – mais l'affirmation a un but précis.</a:t>
            </a:r>
          </a:p>
          <a:p>
            <a:pPr>
              <a:spcBef>
                <a:spcPts val="600"/>
              </a:spcBef>
            </a:pPr>
            <a:r>
              <a:rPr lang="fr-FR" b="0" i="1" dirty="0"/>
              <a:t>Lisez à haute voix l'exemple suivant :</a:t>
            </a:r>
          </a:p>
          <a:p>
            <a:r>
              <a:rPr lang="fr-FR" i="0" dirty="0"/>
              <a:t>Dan est un professionnel du sexe qui a généralement plusieurs partenaires par jour et qui a parfois des relations sexuelles sans préservatif lorsque ses clients paient plus cher. Vous l'invitez dans un bar parce que vous voulez lui parler de la façon de se protéger, mais il vous dit qu'il ne peut pas vous rencontrer parce qu'il a récemment arrêté de boire, car il lui est plus difficile de négocier des préservatifs lors de rapports sexuels – et le fait d'être dans un bar lui donne envie de boire. Il a eu de multiples IST ; ces dernières reviennent sans cesse parce qu'il ne termine jamais son traitement. Il refuse également de faire un test de dépistage du VIH parce qu'il dit qu'il se sent bien. </a:t>
            </a:r>
          </a:p>
          <a:p>
            <a:pPr>
              <a:spcBef>
                <a:spcPts val="600"/>
              </a:spcBef>
            </a:pPr>
            <a:r>
              <a:rPr lang="fr-FR" i="0" dirty="0"/>
              <a:t>Si Dan était votre client, que lui diriez-vous ? </a:t>
            </a:r>
          </a:p>
          <a:p>
            <a:pPr>
              <a:spcBef>
                <a:spcPts val="600"/>
              </a:spcBef>
            </a:pPr>
            <a:r>
              <a:rPr lang="fr-FR" i="1" dirty="0"/>
              <a:t>Certains participants se concentreront immédiatement sur les comportements à risque de Dan – il n'utilise pas de préservatifs, il ne termine pas son traitement contre les MST, il refuse de se faire dépister. Si personne ne le mentionne, demandez aux participants</a:t>
            </a:r>
            <a:r>
              <a:rPr lang="fr-FR" i="0" dirty="0"/>
              <a:t>:</a:t>
            </a:r>
          </a:p>
          <a:p>
            <a:pPr>
              <a:spcBef>
                <a:spcPts val="600"/>
              </a:spcBef>
            </a:pPr>
            <a:r>
              <a:rPr lang="fr-FR" i="0" dirty="0"/>
              <a:t>Est-ce que vous voyez un comportement positif de Dan qui mérite d'être noté?</a:t>
            </a:r>
          </a:p>
        </p:txBody>
      </p:sp>
      <p:sp>
        <p:nvSpPr>
          <p:cNvPr id="4" name="Slide Number Placeholder 3"/>
          <p:cNvSpPr>
            <a:spLocks noGrp="1"/>
          </p:cNvSpPr>
          <p:nvPr>
            <p:ph type="sldNum" sz="quarter" idx="10"/>
          </p:nvPr>
        </p:nvSpPr>
        <p:spPr/>
        <p:txBody>
          <a:bodyPr/>
          <a:lstStyle/>
          <a:p>
            <a:fld id="{9AC774B7-8773-F442-AE46-14AB52309CAF}" type="slidenum">
              <a:rPr lang="en-US" smtClean="0"/>
              <a:t>1</a:t>
            </a:fld>
            <a:endParaRPr lang="en-US"/>
          </a:p>
        </p:txBody>
      </p:sp>
    </p:spTree>
    <p:extLst>
      <p:ext uri="{BB962C8B-B14F-4D97-AF65-F5344CB8AC3E}">
        <p14:creationId xmlns:p14="http://schemas.microsoft.com/office/powerpoint/2010/main" val="394893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Est-ce que quelqu'un pourrait expliquer au groupe</a:t>
            </a:r>
            <a:r>
              <a:rPr lang="fr-FR" baseline="0" dirty="0"/>
              <a:t> </a:t>
            </a:r>
            <a:r>
              <a:rPr lang="fr-FR" dirty="0"/>
              <a:t>ce qu'est une affirmation?</a:t>
            </a:r>
          </a:p>
          <a:p>
            <a:pPr>
              <a:spcBef>
                <a:spcPts val="600"/>
              </a:spcBef>
            </a:pPr>
            <a:r>
              <a:rPr lang="fr-FR" i="1" dirty="0"/>
              <a:t>Apres réponses des</a:t>
            </a:r>
            <a:r>
              <a:rPr lang="fr-FR" i="1" baseline="0" dirty="0"/>
              <a:t> participants, expliquez au besoin :</a:t>
            </a:r>
          </a:p>
          <a:p>
            <a:pPr>
              <a:spcBef>
                <a:spcPts val="600"/>
              </a:spcBef>
            </a:pPr>
            <a:r>
              <a:rPr lang="fr-FR" i="0" baseline="0" dirty="0"/>
              <a:t> </a:t>
            </a:r>
            <a:r>
              <a:rPr lang="fr-FR" i="0" dirty="0"/>
              <a:t>Les réponses possibles sont les suivantes :</a:t>
            </a:r>
          </a:p>
          <a:p>
            <a:pPr marL="171450" indent="-171450">
              <a:buFont typeface="Arial" panose="020B0604020202020204" pitchFamily="34" charset="0"/>
              <a:buChar char="•"/>
            </a:pPr>
            <a:r>
              <a:rPr lang="fr-FR" i="0" dirty="0"/>
              <a:t>Apporter à quelqu'un un soutien émotionnel ou un encouragement</a:t>
            </a:r>
          </a:p>
          <a:p>
            <a:pPr marL="171450" indent="-171450">
              <a:buFont typeface="Arial" panose="020B0604020202020204" pitchFamily="34" charset="0"/>
              <a:buChar char="•"/>
            </a:pPr>
            <a:r>
              <a:rPr lang="fr-FR" i="0" dirty="0"/>
              <a:t>Renforcer les aspects positifs</a:t>
            </a:r>
          </a:p>
          <a:p>
            <a:pPr>
              <a:spcBef>
                <a:spcPts val="600"/>
              </a:spcBef>
            </a:pPr>
            <a:r>
              <a:rPr lang="fr-FR" dirty="0"/>
              <a:t>Proposer une affirmation signifie mettre en avant les aspects positifs de nos clients - comme Dan, avec sa récente décision d'arrêter de boire, ce qui montre qu'il se soucie de sa santé. De nombreux éducateurs/conseillers peuvent passer la majorité de leur temps à se concentrer sur les « mauvais » comportements de leurs clients, et reconnaissent rarement les aspects</a:t>
            </a:r>
            <a:r>
              <a:rPr lang="fr-FR" baseline="0" dirty="0"/>
              <a:t> positifs de leurs</a:t>
            </a:r>
            <a:r>
              <a:rPr lang="fr-FR" dirty="0"/>
              <a:t> choix, changements ou intentions.</a:t>
            </a:r>
          </a:p>
          <a:p>
            <a:pPr>
              <a:spcBef>
                <a:spcPts val="600"/>
              </a:spcBef>
            </a:pPr>
            <a:r>
              <a:rPr lang="fr-FR" dirty="0"/>
              <a:t>Cela peut être difficile si quelqu'un vous dit toujours ce que vous pouvez faire de mieux. L'affirmation peut vous aider à développer des rapports positifs avec vos clients en vous appuyant sur leurs succès. Elle peut également réduire l’attitude défensive des clients et les rendre plus ouverts à un feedback constructif. Au fond, l'affirmation est une question d’empathie, car elle reconnaît la valeur d'une personne, même si elle n'adopte pas systématiquement des comportements idéaux.</a:t>
            </a:r>
          </a:p>
        </p:txBody>
      </p:sp>
      <p:sp>
        <p:nvSpPr>
          <p:cNvPr id="4" name="Slide Number Placeholder 3"/>
          <p:cNvSpPr>
            <a:spLocks noGrp="1"/>
          </p:cNvSpPr>
          <p:nvPr>
            <p:ph type="sldNum" sz="quarter" idx="10"/>
          </p:nvPr>
        </p:nvSpPr>
        <p:spPr/>
        <p:txBody>
          <a:bodyPr/>
          <a:lstStyle/>
          <a:p>
            <a:fld id="{9AC774B7-8773-F442-AE46-14AB52309CAF}" type="slidenum">
              <a:rPr lang="en-US" smtClean="0"/>
              <a:t>2</a:t>
            </a:fld>
            <a:endParaRPr lang="en-US"/>
          </a:p>
        </p:txBody>
      </p:sp>
    </p:spTree>
    <p:extLst>
      <p:ext uri="{BB962C8B-B14F-4D97-AF65-F5344CB8AC3E}">
        <p14:creationId xmlns:p14="http://schemas.microsoft.com/office/powerpoint/2010/main" val="422556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Il y a différentes façons d'affirmer. </a:t>
            </a:r>
          </a:p>
          <a:p>
            <a:pPr>
              <a:spcBef>
                <a:spcPts val="600"/>
              </a:spcBef>
            </a:pPr>
            <a:r>
              <a:rPr lang="fr-FR" i="1" dirty="0"/>
              <a:t>Pousser diapo</a:t>
            </a:r>
          </a:p>
          <a:p>
            <a:pPr>
              <a:spcBef>
                <a:spcPts val="600"/>
              </a:spcBef>
            </a:pPr>
            <a:r>
              <a:rPr lang="fr-FR" dirty="0"/>
              <a:t>Pourriez-vous me donner des exemples de choses que vous pourriez affirmer à propos d'un client (ou d'un ami/membre de la famille/partenaire)?</a:t>
            </a:r>
          </a:p>
          <a:p>
            <a:pPr marL="171450" indent="-171450">
              <a:spcBef>
                <a:spcPts val="600"/>
              </a:spcBef>
              <a:buFont typeface="Arial" panose="020B0604020202020204" pitchFamily="34" charset="0"/>
              <a:buChar char="•"/>
            </a:pPr>
            <a:r>
              <a:rPr lang="fr-FR" dirty="0"/>
              <a:t> Vous pouvez faire un commentaire </a:t>
            </a:r>
            <a:r>
              <a:rPr lang="fr-FR" b="1" dirty="0"/>
              <a:t>positif</a:t>
            </a:r>
            <a:r>
              <a:rPr lang="fr-FR" dirty="0"/>
              <a:t> sur les intentions ou les actions d'une personne.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FR" dirty="0"/>
              <a:t>Vous pouvez faire un commentaire sur des traits ou des compétences positives.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S’il</a:t>
            </a:r>
            <a:r>
              <a:rPr lang="fr-FR" i="1" baseline="0" dirty="0"/>
              <a:t> n’y a pas de retour, vous pouvez proposer : </a:t>
            </a:r>
            <a:r>
              <a:rPr lang="fr-FR" baseline="0" dirty="0"/>
              <a:t>Essayez de penser à une conversation que vous avez eue avec un des utilisateurs de vos services.</a:t>
            </a:r>
          </a:p>
          <a:p>
            <a:endParaRPr lang="fr-FR" dirty="0"/>
          </a:p>
        </p:txBody>
      </p:sp>
      <p:sp>
        <p:nvSpPr>
          <p:cNvPr id="4" name="Slide Number Placeholder 3"/>
          <p:cNvSpPr>
            <a:spLocks noGrp="1"/>
          </p:cNvSpPr>
          <p:nvPr>
            <p:ph type="sldNum" sz="quarter" idx="10"/>
          </p:nvPr>
        </p:nvSpPr>
        <p:spPr/>
        <p:txBody>
          <a:bodyPr/>
          <a:lstStyle/>
          <a:p>
            <a:fld id="{9AC774B7-8773-F442-AE46-14AB52309CAF}" type="slidenum">
              <a:rPr lang="en-US" smtClean="0"/>
              <a:t>3</a:t>
            </a:fld>
            <a:endParaRPr lang="en-US"/>
          </a:p>
        </p:txBody>
      </p:sp>
    </p:spTree>
    <p:extLst>
      <p:ext uri="{BB962C8B-B14F-4D97-AF65-F5344CB8AC3E}">
        <p14:creationId xmlns:p14="http://schemas.microsoft.com/office/powerpoint/2010/main" val="288366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Vous pouvez même reformuler un négatif en positif – c'est-à-dire : « Vous n'avez pas encore réussi à arrêter de fumer, mais vous continuez à essayer, parce que vous vous souciez vraiment de votre santé ! »</a:t>
            </a:r>
          </a:p>
          <a:p>
            <a:pPr>
              <a:spcBef>
                <a:spcPts val="600"/>
              </a:spcBef>
            </a:pPr>
            <a:r>
              <a:rPr lang="fr-FR" dirty="0"/>
              <a:t>Avant d'avancer à la diapositive 5, demandez : </a:t>
            </a:r>
          </a:p>
          <a:p>
            <a:pPr>
              <a:spcBef>
                <a:spcPts val="600"/>
              </a:spcBef>
            </a:pPr>
            <a:r>
              <a:rPr lang="fr-FR" dirty="0"/>
              <a:t>Quelle est la différence entre l'affirmation et l'éloge ?</a:t>
            </a:r>
          </a:p>
        </p:txBody>
      </p:sp>
      <p:sp>
        <p:nvSpPr>
          <p:cNvPr id="4" name="Slide Number Placeholder 3"/>
          <p:cNvSpPr>
            <a:spLocks noGrp="1"/>
          </p:cNvSpPr>
          <p:nvPr>
            <p:ph type="sldNum" sz="quarter" idx="10"/>
          </p:nvPr>
        </p:nvSpPr>
        <p:spPr/>
        <p:txBody>
          <a:bodyPr/>
          <a:lstStyle/>
          <a:p>
            <a:fld id="{9AC774B7-8773-F442-AE46-14AB52309CAF}" type="slidenum">
              <a:rPr lang="en-US" smtClean="0"/>
              <a:t>4</a:t>
            </a:fld>
            <a:endParaRPr lang="en-US"/>
          </a:p>
        </p:txBody>
      </p:sp>
    </p:spTree>
    <p:extLst>
      <p:ext uri="{BB962C8B-B14F-4D97-AF65-F5344CB8AC3E}">
        <p14:creationId xmlns:p14="http://schemas.microsoft.com/office/powerpoint/2010/main" val="182522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Quelle est la différence entre l'affirmation et l'éloge ?</a:t>
            </a:r>
          </a:p>
          <a:p>
            <a:pPr>
              <a:spcBef>
                <a:spcPts val="600"/>
              </a:spcBef>
            </a:pPr>
            <a:r>
              <a:rPr lang="fr-FR" b="1" i="1" dirty="0"/>
              <a:t>Réponse possible :</a:t>
            </a:r>
            <a:r>
              <a:rPr lang="fr-FR" dirty="0"/>
              <a:t> la différence n'est pas immédiatement évidente, mais l'affirmation n'est pas la même chose que les éloges. Affirmer, c'est présenter les faits – reconnaître la valeur de notre client, de ses comportements ou de ses intentions. Cette valeur existe, que nous choisissions de la reconnaître ou non. </a:t>
            </a:r>
            <a:r>
              <a:rPr lang="fr-FR" u="sng" dirty="0"/>
              <a:t>Faire</a:t>
            </a:r>
            <a:r>
              <a:rPr lang="fr-FR" u="sng" baseline="0" dirty="0"/>
              <a:t> les éloges</a:t>
            </a:r>
            <a:r>
              <a:rPr lang="fr-FR" u="sng" dirty="0"/>
              <a:t>, c'est présenter le travailleur de proximité, le navigateur, le conseiller ou le prestataire de services comme une juge qui définit ce qui est bon ou mauvais, ce qui a de la valeur et ce qui n'en a pas. Cela les place dans une position supérieure client, ce qui est contraire aux principes de la communication de motivation. </a:t>
            </a:r>
          </a:p>
          <a:p>
            <a:pPr marL="0" marR="0" lvl="0" indent="0" algn="l" defTabSz="914400" rtl="0" eaLnBrk="1" fontAlgn="auto" latinLnBrk="0" hangingPunct="1">
              <a:lnSpc>
                <a:spcPct val="100000"/>
              </a:lnSpc>
              <a:spcBef>
                <a:spcPts val="600"/>
              </a:spcBef>
              <a:buClrTx/>
              <a:buSzTx/>
              <a:buFontTx/>
              <a:buNone/>
              <a:tabLst/>
              <a:defRPr/>
            </a:pPr>
            <a:r>
              <a:rPr lang="fr-FR" i="1" dirty="0"/>
              <a:t>Pousser diapo</a:t>
            </a:r>
          </a:p>
          <a:p>
            <a:pPr>
              <a:spcBef>
                <a:spcPts val="600"/>
              </a:spcBef>
            </a:pPr>
            <a:r>
              <a:rPr lang="fr-FR" dirty="0"/>
              <a:t>En pratique, cela signifie que les affirmations doivent être axées sur « vous » (le client) plutôt que sur « je » (le travailleur). Considérez la différence entre « Vous voulez vraiment vous protéger » et « Je pense que vous faites de gros efforts ». Dans le premier exemple, l'accent est mis sur le client ; dans le second, l'accent est mis sur le membre du personnel et son évaluation du client.</a:t>
            </a:r>
          </a:p>
        </p:txBody>
      </p:sp>
      <p:sp>
        <p:nvSpPr>
          <p:cNvPr id="4" name="Slide Number Placeholder 3"/>
          <p:cNvSpPr>
            <a:spLocks noGrp="1"/>
          </p:cNvSpPr>
          <p:nvPr>
            <p:ph type="sldNum" sz="quarter" idx="10"/>
          </p:nvPr>
        </p:nvSpPr>
        <p:spPr/>
        <p:txBody>
          <a:bodyPr/>
          <a:lstStyle/>
          <a:p>
            <a:fld id="{9AC774B7-8773-F442-AE46-14AB52309CAF}" type="slidenum">
              <a:rPr lang="en-US" smtClean="0"/>
              <a:t>5</a:t>
            </a:fld>
            <a:endParaRPr lang="en-US"/>
          </a:p>
        </p:txBody>
      </p:sp>
    </p:spTree>
    <p:extLst>
      <p:ext uri="{BB962C8B-B14F-4D97-AF65-F5344CB8AC3E}">
        <p14:creationId xmlns:p14="http://schemas.microsoft.com/office/powerpoint/2010/main" val="376971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Je vais maintenant lire le scénario des affirmations (jeu de rôle) à voix haute et vous demander de lever la main lorsque</a:t>
            </a:r>
            <a:r>
              <a:rPr lang="fr-FR" baseline="0" dirty="0"/>
              <a:t> que vous </a:t>
            </a:r>
            <a:r>
              <a:rPr lang="fr-FR" dirty="0"/>
              <a:t>entendez des exemples de réflexions ou d'affirmations. </a:t>
            </a:r>
          </a:p>
          <a:p>
            <a:pPr>
              <a:spcBef>
                <a:spcPts val="600"/>
              </a:spcBef>
            </a:pPr>
            <a:r>
              <a:rPr lang="fr-FR" i="1" dirty="0"/>
              <a:t>Répondez aux questions éventuelles et passez à l'activité suivante. </a:t>
            </a:r>
          </a:p>
          <a:p>
            <a:pPr>
              <a:spcBef>
                <a:spcPts val="600"/>
              </a:spcBef>
            </a:pPr>
            <a:r>
              <a:rPr lang="fr-FR" i="1" dirty="0"/>
              <a:t>N'oubliez pas que les facilitateurs peuvent demander aux participants de se porter volontaires pour jouer le rôle du client et du travailleur/conseiller dans le scénario, ou que les facilitateurs peuvent travailler ensemble pour présenter les scénarios. </a:t>
            </a:r>
          </a:p>
        </p:txBody>
      </p:sp>
      <p:sp>
        <p:nvSpPr>
          <p:cNvPr id="4" name="Slide Number Placeholder 3"/>
          <p:cNvSpPr>
            <a:spLocks noGrp="1"/>
          </p:cNvSpPr>
          <p:nvPr>
            <p:ph type="sldNum" sz="quarter" idx="10"/>
          </p:nvPr>
        </p:nvSpPr>
        <p:spPr/>
        <p:txBody>
          <a:bodyPr/>
          <a:lstStyle/>
          <a:p>
            <a:fld id="{9AC774B7-8773-F442-AE46-14AB52309CAF}" type="slidenum">
              <a:rPr lang="en-US" smtClean="0"/>
              <a:t>6</a:t>
            </a:fld>
            <a:endParaRPr lang="en-US"/>
          </a:p>
        </p:txBody>
      </p:sp>
    </p:spTree>
    <p:extLst>
      <p:ext uri="{BB962C8B-B14F-4D97-AF65-F5344CB8AC3E}">
        <p14:creationId xmlns:p14="http://schemas.microsoft.com/office/powerpoint/2010/main" val="363243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L'affirmation exige de la pratique. Nous allons donc faire un exercice pratique.</a:t>
            </a:r>
          </a:p>
          <a:p>
            <a:pPr>
              <a:spcBef>
                <a:spcPts val="600"/>
              </a:spcBef>
            </a:pPr>
            <a:r>
              <a:rPr lang="fr-FR" dirty="0"/>
              <a:t>Donnez à chacun des participants une copie de la première page de la feuille de travail intitulée « Affirmations » – Trouver le diamant brut. </a:t>
            </a:r>
          </a:p>
          <a:p>
            <a:pPr>
              <a:spcBef>
                <a:spcPts val="600"/>
              </a:spcBef>
            </a:pPr>
            <a:r>
              <a:rPr lang="fr-FR" dirty="0"/>
              <a:t>Je vais</a:t>
            </a:r>
            <a:r>
              <a:rPr lang="fr-FR" baseline="0" dirty="0"/>
              <a:t> vous demander de </a:t>
            </a:r>
            <a:r>
              <a:rPr lang="fr-FR" dirty="0"/>
              <a:t>lire chaque scénario et de déterminer les points forts dont le client a fait preuve dans le scénario. Ensuite, en fonction de ces points forts, je vous demanderai d'écrire une affirmation d'une phrase, en utilisant les principes d'affirmation discutés jusqu'à présent.</a:t>
            </a:r>
          </a:p>
          <a:p>
            <a:pPr>
              <a:spcBef>
                <a:spcPts val="600"/>
              </a:spcBef>
            </a:pPr>
            <a:r>
              <a:rPr lang="fr-FR" i="1" dirty="0"/>
              <a:t>Laissez environ cinq minutes aux participants pour faire l'exercice, puis demandez à des volontaires de lire à haute voix leurs points forts et leurs affirmations.</a:t>
            </a:r>
          </a:p>
          <a:p>
            <a:pPr>
              <a:spcBef>
                <a:spcPts val="600"/>
              </a:spcBef>
            </a:pPr>
            <a:r>
              <a:rPr lang="fr-FR" i="1" dirty="0"/>
              <a:t>Après une brève discussion, si nécessaire, donnez aux participants la deuxième page de la feuille de travail.</a:t>
            </a:r>
          </a:p>
        </p:txBody>
      </p:sp>
      <p:sp>
        <p:nvSpPr>
          <p:cNvPr id="4" name="Slide Number Placeholder 3"/>
          <p:cNvSpPr>
            <a:spLocks noGrp="1"/>
          </p:cNvSpPr>
          <p:nvPr>
            <p:ph type="sldNum" sz="quarter" idx="10"/>
          </p:nvPr>
        </p:nvSpPr>
        <p:spPr/>
        <p:txBody>
          <a:bodyPr/>
          <a:lstStyle/>
          <a:p>
            <a:fld id="{9AC774B7-8773-F442-AE46-14AB52309CAF}" type="slidenum">
              <a:rPr lang="en-US" smtClean="0"/>
              <a:t>7</a:t>
            </a:fld>
            <a:endParaRPr lang="en-US"/>
          </a:p>
        </p:txBody>
      </p:sp>
    </p:spTree>
    <p:extLst>
      <p:ext uri="{BB962C8B-B14F-4D97-AF65-F5344CB8AC3E}">
        <p14:creationId xmlns:p14="http://schemas.microsoft.com/office/powerpoint/2010/main" val="108154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68725" cy="2827337"/>
          </a:xfrm>
        </p:spPr>
      </p:sp>
      <p:sp>
        <p:nvSpPr>
          <p:cNvPr id="3" name="Notes Placeholder 2"/>
          <p:cNvSpPr>
            <a:spLocks noGrp="1"/>
          </p:cNvSpPr>
          <p:nvPr>
            <p:ph type="body" idx="1"/>
          </p:nvPr>
        </p:nvSpPr>
        <p:spPr>
          <a:xfrm>
            <a:off x="685800" y="3627436"/>
            <a:ext cx="5486400" cy="5133791"/>
          </a:xfrm>
        </p:spPr>
        <p:txBody>
          <a:bodyPr/>
          <a:lstStyle/>
          <a:p>
            <a:pPr>
              <a:spcBef>
                <a:spcPts val="600"/>
              </a:spcBef>
            </a:pPr>
            <a:r>
              <a:rPr lang="fr-FR" b="1" i="1" dirty="0"/>
              <a:t>FACULTATIF : </a:t>
            </a:r>
            <a:r>
              <a:rPr lang="fr-FR" i="1" dirty="0"/>
              <a:t>si le temps le permet, les participants peuvent faire l'exercice suivant pour clôturer la séance de manière agréable.</a:t>
            </a:r>
          </a:p>
          <a:p>
            <a:pPr>
              <a:spcBef>
                <a:spcPts val="600"/>
              </a:spcBef>
            </a:pPr>
            <a:r>
              <a:rPr lang="fr-FR" b="1" i="1" dirty="0"/>
              <a:t>Remarque : </a:t>
            </a:r>
            <a:r>
              <a:rPr lang="fr-FR" i="1" dirty="0"/>
              <a:t>la diapositive 8 devra être « dévoilée » si vous choisissez de faire cet exercice.</a:t>
            </a:r>
          </a:p>
          <a:p>
            <a:pPr>
              <a:spcBef>
                <a:spcPts val="600"/>
              </a:spcBef>
            </a:pPr>
            <a:r>
              <a:rPr lang="fr-FR" i="1" dirty="0"/>
              <a:t>Donnez à chaque participant un morceau de papier de couleur (A4 ou format lettre) et demandez-leur d'écrire clairement leur nom en haut. Notez qu'ils peuvent également faire quelques décorations simples près de leur nom ou le long de la bordure, mais en laissant de l'espace sur la partie principale de la page. </a:t>
            </a:r>
          </a:p>
          <a:p>
            <a:pPr>
              <a:spcBef>
                <a:spcPts val="600"/>
              </a:spcBef>
            </a:pPr>
            <a:r>
              <a:rPr lang="fr-FR" i="1" dirty="0"/>
              <a:t>Demandez à tous les participants de se lever. Expliquez que l'objectif est de se faufiler dans la salle et d'écrire une affirmation sur chacun des autres participants sur la feuille de papier de cette personne. Il peut s'agir d'une qualité qui leur est propre, de quelque chose qu'ils ont fait ou ont l'intention de faire, ou de toute affirmation qui leur vient à l'esprit. </a:t>
            </a:r>
          </a:p>
          <a:p>
            <a:pPr>
              <a:spcBef>
                <a:spcPts val="600"/>
              </a:spcBef>
            </a:pPr>
            <a:r>
              <a:rPr lang="fr-FR" i="1" dirty="0"/>
              <a:t>Donnez aux participants suffisamment de temps pour faire cet exercice, puis assurez-vous que chacun a la possibilité de lire ses affirmations par lui-même.</a:t>
            </a:r>
          </a:p>
          <a:p>
            <a:pPr>
              <a:spcBef>
                <a:spcPts val="600"/>
              </a:spcBef>
            </a:pPr>
            <a:r>
              <a:rPr lang="fr-FR" i="1" dirty="0"/>
              <a:t>Demandez aux participants ce qu'ils ont ressenti à la lecture de leurs affirmations. Comment pensent-ils que leurs clients pourraient se sentir si leurs traits positifs ou leurs efforts pour changer étaient également reconnus régulièrement ?</a:t>
            </a:r>
          </a:p>
          <a:p>
            <a:pPr>
              <a:spcBef>
                <a:spcPts val="600"/>
              </a:spcBef>
            </a:pPr>
            <a:r>
              <a:rPr lang="fr-FR" b="1" i="1" dirty="0"/>
              <a:t>Remarque : </a:t>
            </a:r>
            <a:r>
              <a:rPr lang="fr-FR" i="1" dirty="0"/>
              <a:t>cet exercice convient mieux à un groupe de participants qui se connaissent déjà. S'ils ne se connaissent pas, vous pouvez les encourager à rédiger une affirmation basée sur leurs premières impressions. Cela peut encore fonctionner avec la plupart des groupes, même si cela peut sembler gênant au début.</a:t>
            </a:r>
          </a:p>
        </p:txBody>
      </p:sp>
      <p:sp>
        <p:nvSpPr>
          <p:cNvPr id="4" name="Slide Number Placeholder 3"/>
          <p:cNvSpPr>
            <a:spLocks noGrp="1"/>
          </p:cNvSpPr>
          <p:nvPr>
            <p:ph type="sldNum" sz="quarter" idx="10"/>
          </p:nvPr>
        </p:nvSpPr>
        <p:spPr/>
        <p:txBody>
          <a:bodyPr/>
          <a:lstStyle/>
          <a:p>
            <a:fld id="{9AC774B7-8773-F442-AE46-14AB52309CAF}" type="slidenum">
              <a:rPr lang="en-US" smtClean="0"/>
              <a:t>8</a:t>
            </a:fld>
            <a:endParaRPr lang="en-US"/>
          </a:p>
        </p:txBody>
      </p:sp>
    </p:spTree>
    <p:extLst>
      <p:ext uri="{BB962C8B-B14F-4D97-AF65-F5344CB8AC3E}">
        <p14:creationId xmlns:p14="http://schemas.microsoft.com/office/powerpoint/2010/main" val="4205085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C774B7-8773-F442-AE46-14AB52309CAF}" type="slidenum">
              <a:rPr lang="en-US" smtClean="0"/>
              <a:t>9</a:t>
            </a:fld>
            <a:endParaRPr lang="en-US"/>
          </a:p>
        </p:txBody>
      </p:sp>
    </p:spTree>
    <p:extLst>
      <p:ext uri="{BB962C8B-B14F-4D97-AF65-F5344CB8AC3E}">
        <p14:creationId xmlns:p14="http://schemas.microsoft.com/office/powerpoint/2010/main" val="3629905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29D0F8-D172-6446-8609-1A4CDE5E0FB8}"/>
              </a:ext>
            </a:extLst>
          </p:cNvPr>
          <p:cNvSpPr/>
          <p:nvPr userDrawn="1"/>
        </p:nvSpPr>
        <p:spPr>
          <a:xfrm>
            <a:off x="0" y="-1566"/>
            <a:ext cx="9144000" cy="5775767"/>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95756" y="1563435"/>
            <a:ext cx="6137060" cy="1655763"/>
          </a:xfrm>
          <a:prstGeom prst="rect">
            <a:avLst/>
          </a:prstGeom>
        </p:spPr>
        <p:txBody>
          <a:bodyPr anchor="b"/>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3" name="Subtitle 2"/>
          <p:cNvSpPr>
            <a:spLocks noGrp="1"/>
          </p:cNvSpPr>
          <p:nvPr>
            <p:ph type="subTitle" idx="1" hasCustomPrompt="1"/>
          </p:nvPr>
        </p:nvSpPr>
        <p:spPr>
          <a:xfrm>
            <a:off x="795756" y="3342715"/>
            <a:ext cx="6137060" cy="672765"/>
          </a:xfrm>
          <a:prstGeom prst="rect">
            <a:avLst/>
          </a:prstGeom>
        </p:spPr>
        <p:txBody>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 </a:t>
            </a:r>
          </a:p>
        </p:txBody>
      </p:sp>
      <p:sp>
        <p:nvSpPr>
          <p:cNvPr id="13" name="Rectangle 12">
            <a:extLst>
              <a:ext uri="{FF2B5EF4-FFF2-40B4-BE49-F238E27FC236}">
                <a16:creationId xmlns:a16="http://schemas.microsoft.com/office/drawing/2014/main" id="{6EEC186D-09B3-7C40-86B2-9CCD3AAC19C7}"/>
              </a:ext>
            </a:extLst>
          </p:cNvPr>
          <p:cNvSpPr/>
          <p:nvPr userDrawn="1"/>
        </p:nvSpPr>
        <p:spPr>
          <a:xfrm>
            <a:off x="795755" y="42579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0A29BA2-C15F-2740-863C-ED8E4347CAB3}"/>
              </a:ext>
            </a:extLst>
          </p:cNvPr>
          <p:cNvPicPr/>
          <p:nvPr userDrawn="1"/>
        </p:nvPicPr>
        <p:blipFill rotWithShape="1">
          <a:blip r:embed="rId2" cstate="email">
            <a:alphaModFix/>
            <a:extLst>
              <a:ext uri="{28A0092B-C50C-407E-A947-70E740481C1C}">
                <a14:useLocalDpi xmlns:a14="http://schemas.microsoft.com/office/drawing/2010/main" val="0"/>
              </a:ext>
            </a:extLst>
          </a:blip>
          <a:srcRect t="36352" r="38913"/>
          <a:stretch/>
        </p:blipFill>
        <p:spPr bwMode="auto">
          <a:xfrm>
            <a:off x="6551271" y="0"/>
            <a:ext cx="2592729" cy="2691747"/>
          </a:xfrm>
          <a:prstGeom prst="rect">
            <a:avLst/>
          </a:prstGeom>
          <a:noFill/>
          <a:ln>
            <a:noFill/>
          </a:ln>
        </p:spPr>
      </p:pic>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795338" y="4470011"/>
            <a:ext cx="3776662" cy="303978"/>
          </a:xfrm>
          <a:prstGeom prst="rect">
            <a:avLst/>
          </a:prstGeom>
        </p:spPr>
        <p:txBody>
          <a:bodyPr/>
          <a:lstStyle>
            <a:lvl1pPr marL="0" indent="0">
              <a:lnSpc>
                <a:spcPct val="100000"/>
              </a:lnSpc>
              <a:spcBef>
                <a:spcPts val="600"/>
              </a:spcBef>
              <a:buNone/>
              <a:defRPr sz="16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795338" y="4796635"/>
            <a:ext cx="3776662" cy="303978"/>
          </a:xfrm>
          <a:prstGeom prst="rect">
            <a:avLst/>
          </a:prstGeom>
        </p:spPr>
        <p:txBody>
          <a:bodyPr/>
          <a:lstStyle>
            <a:lvl1pPr marL="0" indent="0">
              <a:buNone/>
              <a:defRPr sz="16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5" name="Picture 14">
            <a:extLst>
              <a:ext uri="{FF2B5EF4-FFF2-40B4-BE49-F238E27FC236}">
                <a16:creationId xmlns:a16="http://schemas.microsoft.com/office/drawing/2014/main" id="{3C85F591-E47D-4530-8C57-0C18A0017C0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97219" y="5897718"/>
            <a:ext cx="2118433" cy="651825"/>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A26DC5B7-65BE-4CA8-B03F-9C6A1639B2D5}"/>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784182" y="5805390"/>
            <a:ext cx="1299262" cy="841402"/>
          </a:xfrm>
          <a:prstGeom prst="rect">
            <a:avLst/>
          </a:prstGeom>
        </p:spPr>
      </p:pic>
      <p:pic>
        <p:nvPicPr>
          <p:cNvPr id="17" name="Picture 16">
            <a:extLst>
              <a:ext uri="{FF2B5EF4-FFF2-40B4-BE49-F238E27FC236}">
                <a16:creationId xmlns:a16="http://schemas.microsoft.com/office/drawing/2014/main" id="{73BC21A9-6FAA-449D-9808-7269243DF1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9427" y="5856090"/>
            <a:ext cx="1107242" cy="740002"/>
          </a:xfrm>
          <a:prstGeom prst="rect">
            <a:avLst/>
          </a:prstGeom>
        </p:spPr>
      </p:pic>
    </p:spTree>
    <p:extLst>
      <p:ext uri="{BB962C8B-B14F-4D97-AF65-F5344CB8AC3E}">
        <p14:creationId xmlns:p14="http://schemas.microsoft.com/office/powerpoint/2010/main" val="294068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0"/>
            <a:ext cx="9144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556115" y="4521200"/>
            <a:ext cx="3034983"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4239492" y="4521200"/>
            <a:ext cx="4348394"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363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1"/>
            <a:ext cx="9144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573576" y="0"/>
            <a:ext cx="3766929"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967788E9-F096-2441-A820-2BB0AC447F5D}"/>
              </a:ext>
            </a:extLst>
          </p:cNvPr>
          <p:cNvSpPr/>
          <p:nvPr userDrawn="1"/>
        </p:nvSpPr>
        <p:spPr>
          <a:xfrm>
            <a:off x="573577" y="0"/>
            <a:ext cx="3757353" cy="574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630" y="365126"/>
            <a:ext cx="3460832"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17630" y="1288899"/>
            <a:ext cx="3460832"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1"/>
          </p:nvPr>
        </p:nvSpPr>
        <p:spPr>
          <a:xfrm>
            <a:off x="717630" y="2044406"/>
            <a:ext cx="3460832"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929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CE0326-9836-C04B-89F1-346F72C6B52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82" y="1"/>
            <a:ext cx="2988734" cy="3979333"/>
          </a:xfrm>
          <a:prstGeom prst="rect">
            <a:avLst/>
          </a:prstGeom>
        </p:spPr>
      </p:pic>
      <p:sp>
        <p:nvSpPr>
          <p:cNvPr id="17" name="Picture Placeholder 16">
            <a:extLst>
              <a:ext uri="{FF2B5EF4-FFF2-40B4-BE49-F238E27FC236}">
                <a16:creationId xmlns:a16="http://schemas.microsoft.com/office/drawing/2014/main" id="{44BF14A4-0541-3545-99AD-5E5B557C852B}"/>
              </a:ext>
            </a:extLst>
          </p:cNvPr>
          <p:cNvSpPr>
            <a:spLocks noGrp="1"/>
          </p:cNvSpPr>
          <p:nvPr>
            <p:ph type="pic" sz="quarter" idx="11"/>
          </p:nvPr>
        </p:nvSpPr>
        <p:spPr>
          <a:xfrm>
            <a:off x="2986088" y="-2"/>
            <a:ext cx="6157912" cy="3979335"/>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858E55C2-C8B7-B146-81B3-FE1F3E7DEC87}"/>
              </a:ext>
            </a:extLst>
          </p:cNvPr>
          <p:cNvSpPr/>
          <p:nvPr userDrawn="1"/>
        </p:nvSpPr>
        <p:spPr>
          <a:xfrm>
            <a:off x="0" y="3979334"/>
            <a:ext cx="9144000" cy="2878665"/>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FC328256-5B7D-AF40-9EE8-52DEDA34DEC3}"/>
              </a:ext>
            </a:extLst>
          </p:cNvPr>
          <p:cNvSpPr>
            <a:spLocks noGrp="1"/>
          </p:cNvSpPr>
          <p:nvPr>
            <p:ph type="subTitle" idx="10" hasCustomPrompt="1"/>
          </p:nvPr>
        </p:nvSpPr>
        <p:spPr>
          <a:xfrm>
            <a:off x="1252330" y="4650758"/>
            <a:ext cx="6639339" cy="1627947"/>
          </a:xfrm>
          <a:prstGeom prst="rect">
            <a:avLst/>
          </a:prstGeom>
        </p:spPr>
        <p:txBody>
          <a:bodyPr/>
          <a:lstStyle>
            <a:lvl1pPr marL="0" indent="0" algn="l">
              <a:buNone/>
              <a:defRPr sz="3200" b="0" i="0" spc="3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HERE, ARIAL REGULAR, 32PT, </a:t>
            </a:r>
            <a:br>
              <a:rPr lang="en-US" dirty="0"/>
            </a:br>
            <a:r>
              <a:rPr lang="en-US" dirty="0"/>
              <a:t>ALL CAPS EXPANDED </a:t>
            </a:r>
          </a:p>
        </p:txBody>
      </p:sp>
      <p:sp>
        <p:nvSpPr>
          <p:cNvPr id="19" name="Rectangle 18">
            <a:extLst>
              <a:ext uri="{FF2B5EF4-FFF2-40B4-BE49-F238E27FC236}">
                <a16:creationId xmlns:a16="http://schemas.microsoft.com/office/drawing/2014/main" id="{12E0D32C-B620-7A4D-BC36-49900D1DFC99}"/>
              </a:ext>
            </a:extLst>
          </p:cNvPr>
          <p:cNvSpPr/>
          <p:nvPr userDrawn="1"/>
        </p:nvSpPr>
        <p:spPr>
          <a:xfrm>
            <a:off x="1328194" y="4443168"/>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0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val="0"/>
              </a:ext>
            </a:extLst>
          </a:blip>
          <a:srcRect/>
          <a:stretch/>
        </p:blipFill>
        <p:spPr>
          <a:xfrm rot="16200000">
            <a:off x="6059765" y="189226"/>
            <a:ext cx="3273461" cy="2895009"/>
          </a:xfrm>
          <a:prstGeom prst="rect">
            <a:avLst/>
          </a:prstGeom>
        </p:spPr>
      </p:pic>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104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087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842933" y="774443"/>
            <a:ext cx="3848306" cy="5719490"/>
          </a:xfrm>
          <a:prstGeom prst="rect">
            <a:avLst/>
          </a:prstGeom>
        </p:spPr>
        <p:txBody>
          <a:bodyPr>
            <a:normAutofit/>
          </a:bodyPr>
          <a:lstStyle>
            <a:lvl1pPr marL="228600" indent="-223838">
              <a:spcBef>
                <a:spcPts val="1200"/>
              </a:spcBef>
              <a:buFont typeface="Arial" panose="020B0604020202020204" pitchFamily="34" charset="0"/>
              <a:buChar char="•"/>
              <a:defRPr sz="20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val="0"/>
              </a:ext>
            </a:extLst>
          </a:blip>
          <a:srcRect/>
          <a:stretch/>
        </p:blipFill>
        <p:spPr>
          <a:xfrm rot="10800000">
            <a:off x="0" y="-20736"/>
            <a:ext cx="3273461" cy="2895009"/>
          </a:xfrm>
          <a:prstGeom prst="rect">
            <a:avLst/>
          </a:prstGeom>
        </p:spPr>
      </p:pic>
      <p:sp>
        <p:nvSpPr>
          <p:cNvPr id="2" name="Title 1"/>
          <p:cNvSpPr>
            <a:spLocks noGrp="1"/>
          </p:cNvSpPr>
          <p:nvPr>
            <p:ph type="title" hasCustomPrompt="1"/>
          </p:nvPr>
        </p:nvSpPr>
        <p:spPr>
          <a:xfrm>
            <a:off x="356881" y="3094810"/>
            <a:ext cx="3459653" cy="1273432"/>
          </a:xfrm>
          <a:prstGeom prst="rect">
            <a:avLst/>
          </a:prstGeom>
        </p:spPr>
        <p:txBody>
          <a:bodyPr anchor="t" anchorCtr="0"/>
          <a:lstStyle>
            <a:lvl1pPr>
              <a:defRPr sz="28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5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5AB40963-B099-4A6D-90C7-EB1794E8E0E5}"/>
              </a:ext>
            </a:extLst>
          </p:cNvPr>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7987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6433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3044142" y="-1"/>
            <a:ext cx="6099858"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33054" y="597273"/>
            <a:ext cx="4823027"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3044825"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3633053" y="1871133"/>
            <a:ext cx="4823027"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331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5104" y="0"/>
            <a:ext cx="6099858"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3285" y="597273"/>
            <a:ext cx="4823027"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6094071" y="-1"/>
            <a:ext cx="3044825"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653285" y="1786467"/>
            <a:ext cx="4823027"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6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04727668"/>
      </p:ext>
    </p:extLst>
  </p:cSld>
  <p:clrMap bg1="lt1" tx1="dk1" bg2="lt2" tx2="dk2" accent1="accent1" accent2="accent2" accent3="accent3" accent4="accent4" accent5="accent5" accent6="accent6" hlink="hlink" folHlink="folHlink"/>
  <p:sldLayoutIdLst>
    <p:sldLayoutId id="2147483800" r:id="rId1"/>
    <p:sldLayoutId id="2147483809" r:id="rId2"/>
    <p:sldLayoutId id="2147483810" r:id="rId3"/>
    <p:sldLayoutId id="2147483816" r:id="rId4"/>
    <p:sldLayoutId id="2147483811" r:id="rId5"/>
    <p:sldLayoutId id="2147483817" r:id="rId6"/>
    <p:sldLayoutId id="2147483807"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9430-D71E-4841-A449-5F6FEAE6D4A4}"/>
              </a:ext>
            </a:extLst>
          </p:cNvPr>
          <p:cNvSpPr>
            <a:spLocks noGrp="1"/>
          </p:cNvSpPr>
          <p:nvPr>
            <p:ph type="ctrTitle"/>
          </p:nvPr>
        </p:nvSpPr>
        <p:spPr/>
        <p:txBody>
          <a:bodyPr/>
          <a:lstStyle/>
          <a:p>
            <a:r>
              <a:rPr lang="en-US" dirty="0"/>
              <a:t>Affirmation</a:t>
            </a:r>
          </a:p>
        </p:txBody>
      </p:sp>
      <p:sp>
        <p:nvSpPr>
          <p:cNvPr id="3" name="Subtitle 2">
            <a:extLst>
              <a:ext uri="{FF2B5EF4-FFF2-40B4-BE49-F238E27FC236}">
                <a16:creationId xmlns:a16="http://schemas.microsoft.com/office/drawing/2014/main" id="{D5F176ED-4528-AD41-A92C-8F781C6AB8B9}"/>
              </a:ext>
            </a:extLst>
          </p:cNvPr>
          <p:cNvSpPr>
            <a:spLocks noGrp="1"/>
          </p:cNvSpPr>
          <p:nvPr>
            <p:ph type="subTitle" idx="1"/>
          </p:nvPr>
        </p:nvSpPr>
        <p:spPr/>
        <p:txBody>
          <a:bodyPr>
            <a:normAutofit fontScale="92500" lnSpcReduction="20000"/>
          </a:bodyPr>
          <a:lstStyle/>
          <a:p>
            <a:r>
              <a:rPr lang="en-US" dirty="0"/>
              <a:t>Module 4 — Counseling de motivation</a:t>
            </a:r>
          </a:p>
          <a:p>
            <a:r>
              <a:rPr lang="en-US" dirty="0"/>
              <a:t>Pays, </a:t>
            </a:r>
            <a:r>
              <a:rPr lang="en-US" dirty="0" err="1"/>
              <a:t>Année</a:t>
            </a:r>
            <a:endParaRPr lang="en-US" dirty="0"/>
          </a:p>
        </p:txBody>
      </p:sp>
      <p:sp>
        <p:nvSpPr>
          <p:cNvPr id="6" name="Text Placeholder 3">
            <a:extLst>
              <a:ext uri="{FF2B5EF4-FFF2-40B4-BE49-F238E27FC236}">
                <a16:creationId xmlns:a16="http://schemas.microsoft.com/office/drawing/2014/main" id="{51770E53-DE4D-B444-BC2D-90D5E4FC2342}"/>
              </a:ext>
            </a:extLst>
          </p:cNvPr>
          <p:cNvSpPr txBox="1">
            <a:spLocks/>
          </p:cNvSpPr>
          <p:nvPr/>
        </p:nvSpPr>
        <p:spPr>
          <a:xfrm>
            <a:off x="795338" y="4592635"/>
            <a:ext cx="3776662" cy="30397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600"/>
              </a:spcBef>
              <a:buFont typeface="Arial" panose="020B0604020202020204" pitchFamily="34" charset="0"/>
              <a:buNone/>
              <a:defRPr sz="1600" b="1" i="0"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Nom du </a:t>
            </a:r>
            <a:r>
              <a:rPr lang="fr-FR" dirty="0"/>
              <a:t>facilitateur</a:t>
            </a:r>
          </a:p>
        </p:txBody>
      </p:sp>
      <p:sp>
        <p:nvSpPr>
          <p:cNvPr id="7" name="Text Placeholder 7">
            <a:extLst>
              <a:ext uri="{FF2B5EF4-FFF2-40B4-BE49-F238E27FC236}">
                <a16:creationId xmlns:a16="http://schemas.microsoft.com/office/drawing/2014/main" id="{BCA98E2F-B233-44A2-96B2-FFB08F2B31BA}"/>
              </a:ext>
            </a:extLst>
          </p:cNvPr>
          <p:cNvSpPr txBox="1">
            <a:spLocks/>
          </p:cNvSpPr>
          <p:nvPr/>
        </p:nvSpPr>
        <p:spPr>
          <a:xfrm>
            <a:off x="795338" y="4919259"/>
            <a:ext cx="3776662" cy="30397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i="1"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Titre du facilitateur</a:t>
            </a:r>
          </a:p>
        </p:txBody>
      </p:sp>
    </p:spTree>
    <p:extLst>
      <p:ext uri="{BB962C8B-B14F-4D97-AF65-F5344CB8AC3E}">
        <p14:creationId xmlns:p14="http://schemas.microsoft.com/office/powerpoint/2010/main" val="196234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Affirmer</a:t>
            </a:r>
          </a:p>
        </p:txBody>
      </p:sp>
      <p:sp>
        <p:nvSpPr>
          <p:cNvPr id="5" name="Content Placeholder 4">
            <a:extLst>
              <a:ext uri="{FF2B5EF4-FFF2-40B4-BE49-F238E27FC236}">
                <a16:creationId xmlns:a16="http://schemas.microsoft.com/office/drawing/2014/main" id="{19105463-B82F-44D2-AE43-2CF5D9956B10}"/>
              </a:ext>
            </a:extLst>
          </p:cNvPr>
          <p:cNvSpPr>
            <a:spLocks noGrp="1"/>
          </p:cNvSpPr>
          <p:nvPr>
            <p:ph idx="1"/>
          </p:nvPr>
        </p:nvSpPr>
        <p:spPr>
          <a:xfrm>
            <a:off x="628650" y="1636730"/>
            <a:ext cx="6924675" cy="4932746"/>
          </a:xfrm>
        </p:spPr>
        <p:txBody>
          <a:bodyPr/>
          <a:lstStyle/>
          <a:p>
            <a:pPr marL="0" indent="0">
              <a:lnSpc>
                <a:spcPct val="100000"/>
              </a:lnSpc>
              <a:buNone/>
            </a:pPr>
            <a:r>
              <a:rPr lang="en-US" dirty="0"/>
              <a:t>Aide à :</a:t>
            </a:r>
          </a:p>
          <a:p>
            <a:pPr>
              <a:lnSpc>
                <a:spcPct val="100000"/>
              </a:lnSpc>
              <a:spcBef>
                <a:spcPts val="1200"/>
              </a:spcBef>
            </a:pPr>
            <a:r>
              <a:rPr lang="fr-FR" dirty="0"/>
              <a:t>Accentuer ce qui est positif</a:t>
            </a:r>
          </a:p>
          <a:p>
            <a:pPr>
              <a:lnSpc>
                <a:spcPct val="100000"/>
              </a:lnSpc>
              <a:spcBef>
                <a:spcPts val="1200"/>
              </a:spcBef>
            </a:pPr>
            <a:r>
              <a:rPr lang="fr-FR" dirty="0"/>
              <a:t>Reconnaître et apprécier la valeur intrinsèque du client en tant qu’être humain</a:t>
            </a:r>
          </a:p>
          <a:p>
            <a:pPr>
              <a:lnSpc>
                <a:spcPct val="100000"/>
              </a:lnSpc>
              <a:spcBef>
                <a:spcPts val="1200"/>
              </a:spcBef>
            </a:pPr>
            <a:r>
              <a:rPr lang="fr-FR" dirty="0"/>
              <a:t>Engager, soutenir, et encourager</a:t>
            </a:r>
          </a:p>
          <a:p>
            <a:pPr marL="0" indent="0">
              <a:lnSpc>
                <a:spcPct val="100000"/>
              </a:lnSpc>
              <a:spcBef>
                <a:spcPts val="2400"/>
              </a:spcBef>
              <a:buNone/>
            </a:pPr>
            <a:r>
              <a:rPr lang="fr-FR" dirty="0"/>
              <a:t>Peut :</a:t>
            </a:r>
          </a:p>
          <a:p>
            <a:pPr>
              <a:lnSpc>
                <a:spcPct val="100000"/>
              </a:lnSpc>
              <a:spcBef>
                <a:spcPts val="1200"/>
              </a:spcBef>
            </a:pPr>
            <a:r>
              <a:rPr lang="fr-FR" dirty="0"/>
              <a:t>Réduire l’attitude défensive</a:t>
            </a:r>
          </a:p>
          <a:p>
            <a:pPr>
              <a:lnSpc>
                <a:spcPct val="100000"/>
              </a:lnSpc>
              <a:spcBef>
                <a:spcPts val="1200"/>
              </a:spcBef>
            </a:pPr>
            <a:r>
              <a:rPr lang="fr-FR" dirty="0"/>
              <a:t>Accroître l’ouverture</a:t>
            </a:r>
          </a:p>
        </p:txBody>
      </p:sp>
      <p:pic>
        <p:nvPicPr>
          <p:cNvPr id="4" name="Picture 3">
            <a:extLst>
              <a:ext uri="{FF2B5EF4-FFF2-40B4-BE49-F238E27FC236}">
                <a16:creationId xmlns:a16="http://schemas.microsoft.com/office/drawing/2014/main" id="{0BE73B24-9829-8447-ACF8-5EAC009F9B9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528" r="100000"/>
                    </a14:imgEffect>
                  </a14:imgLayer>
                </a14:imgProps>
              </a:ext>
              <a:ext uri="{28A0092B-C50C-407E-A947-70E740481C1C}">
                <a14:useLocalDpi xmlns:a14="http://schemas.microsoft.com/office/drawing/2010/main" val="0"/>
              </a:ext>
            </a:extLst>
          </a:blip>
          <a:stretch>
            <a:fillRect/>
          </a:stretch>
        </p:blipFill>
        <p:spPr>
          <a:xfrm flipH="1">
            <a:off x="6337478" y="2965608"/>
            <a:ext cx="2829672" cy="3697708"/>
          </a:xfrm>
          <a:prstGeom prst="rect">
            <a:avLst/>
          </a:prstGeom>
        </p:spPr>
      </p:pic>
    </p:spTree>
    <p:extLst>
      <p:ext uri="{BB962C8B-B14F-4D97-AF65-F5344CB8AC3E}">
        <p14:creationId xmlns:p14="http://schemas.microsoft.com/office/powerpoint/2010/main" val="423702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a:t>
            </a:r>
            <a:r>
              <a:rPr lang="fr-FR" dirty="0"/>
              <a:t>d’affirmations</a:t>
            </a:r>
            <a:r>
              <a:rPr lang="en-US" dirty="0"/>
              <a:t> (1)</a:t>
            </a:r>
          </a:p>
        </p:txBody>
      </p:sp>
      <p:sp>
        <p:nvSpPr>
          <p:cNvPr id="3" name="Content Placeholder 2">
            <a:extLst>
              <a:ext uri="{FF2B5EF4-FFF2-40B4-BE49-F238E27FC236}">
                <a16:creationId xmlns:a16="http://schemas.microsoft.com/office/drawing/2014/main" id="{08D9540C-3436-4498-A9D3-1F2B8BC75C65}"/>
              </a:ext>
            </a:extLst>
          </p:cNvPr>
          <p:cNvSpPr>
            <a:spLocks noGrp="1"/>
          </p:cNvSpPr>
          <p:nvPr>
            <p:ph idx="1"/>
          </p:nvPr>
        </p:nvSpPr>
        <p:spPr/>
        <p:txBody>
          <a:bodyPr/>
          <a:lstStyle/>
          <a:p>
            <a:pPr marL="0" indent="0">
              <a:lnSpc>
                <a:spcPct val="100000"/>
              </a:lnSpc>
              <a:buNone/>
            </a:pPr>
            <a:r>
              <a:rPr lang="fr-FR" dirty="0"/>
              <a:t>Commentez quelque chose de positif sur la personne, ses intentions, ses actions ou ses compétences</a:t>
            </a:r>
          </a:p>
          <a:p>
            <a:pPr>
              <a:lnSpc>
                <a:spcPct val="100000"/>
              </a:lnSpc>
              <a:spcBef>
                <a:spcPts val="1000"/>
              </a:spcBef>
            </a:pPr>
            <a:r>
              <a:rPr lang="fr-FR" sz="2400" i="1" dirty="0">
                <a:solidFill>
                  <a:schemeClr val="tx1">
                    <a:lumMod val="75000"/>
                    <a:lumOff val="25000"/>
                  </a:schemeClr>
                </a:solidFill>
                <a:latin typeface="Calibri" panose="020F0502020204030204" pitchFamily="34" charset="0"/>
                <a:cs typeface="Calibri" panose="020F0502020204030204" pitchFamily="34" charset="0"/>
              </a:rPr>
              <a:t>« </a:t>
            </a:r>
            <a:r>
              <a:rPr lang="fr-FR" sz="2400" i="1" dirty="0">
                <a:solidFill>
                  <a:schemeClr val="tx1">
                    <a:lumMod val="75000"/>
                    <a:lumOff val="25000"/>
                  </a:schemeClr>
                </a:solidFill>
              </a:rPr>
              <a:t>Vous prenez votre vie en main et prenez des décisions difficiles. </a:t>
            </a:r>
            <a:r>
              <a:rPr lang="fr-FR" sz="2400" i="1" dirty="0">
                <a:solidFill>
                  <a:schemeClr val="tx1">
                    <a:lumMod val="75000"/>
                    <a:lumOff val="25000"/>
                  </a:schemeClr>
                </a:solidFill>
                <a:latin typeface="Calibri" panose="020F0502020204030204" pitchFamily="34" charset="0"/>
                <a:cs typeface="Calibri" panose="020F0502020204030204" pitchFamily="34" charset="0"/>
              </a:rPr>
              <a:t>»</a:t>
            </a:r>
            <a:endParaRPr lang="fr-FR" sz="2400" i="1" dirty="0">
              <a:solidFill>
                <a:schemeClr val="tx1">
                  <a:lumMod val="75000"/>
                  <a:lumOff val="25000"/>
                </a:schemeClr>
              </a:solidFill>
            </a:endParaRPr>
          </a:p>
          <a:p>
            <a:pPr>
              <a:lnSpc>
                <a:spcPct val="100000"/>
              </a:lnSpc>
              <a:spcBef>
                <a:spcPts val="1000"/>
              </a:spcBef>
            </a:pPr>
            <a:r>
              <a:rPr lang="fr-FR" sz="2400" i="1" dirty="0">
                <a:solidFill>
                  <a:schemeClr val="tx1">
                    <a:lumMod val="75000"/>
                    <a:lumOff val="25000"/>
                  </a:schemeClr>
                </a:solidFill>
                <a:latin typeface="Calibri" panose="020F0502020204030204" pitchFamily="34" charset="0"/>
                <a:cs typeface="Calibri" panose="020F0502020204030204" pitchFamily="34" charset="0"/>
              </a:rPr>
              <a:t>« </a:t>
            </a:r>
            <a:r>
              <a:rPr lang="fr-FR" sz="2400" i="1" dirty="0">
                <a:solidFill>
                  <a:schemeClr val="tx1">
                    <a:lumMod val="75000"/>
                    <a:lumOff val="25000"/>
                  </a:schemeClr>
                </a:solidFill>
              </a:rPr>
              <a:t>Vous aviez de grandes intentions, même si cela ne s’est pas passé comme vous vouliez. </a:t>
            </a:r>
            <a:r>
              <a:rPr lang="fr-FR" sz="2400" i="1" dirty="0">
                <a:solidFill>
                  <a:schemeClr val="tx1">
                    <a:lumMod val="75000"/>
                    <a:lumOff val="25000"/>
                  </a:schemeClr>
                </a:solidFill>
                <a:latin typeface="Calibri" panose="020F0502020204030204" pitchFamily="34" charset="0"/>
                <a:cs typeface="Calibri" panose="020F0502020204030204" pitchFamily="34" charset="0"/>
              </a:rPr>
              <a:t>»</a:t>
            </a:r>
            <a:endParaRPr lang="fr-FR" sz="2400" i="1" dirty="0">
              <a:solidFill>
                <a:schemeClr val="tx1">
                  <a:lumMod val="75000"/>
                  <a:lumOff val="25000"/>
                </a:schemeClr>
              </a:solidFill>
            </a:endParaRPr>
          </a:p>
          <a:p>
            <a:pPr>
              <a:lnSpc>
                <a:spcPct val="100000"/>
              </a:lnSpc>
              <a:spcBef>
                <a:spcPts val="1000"/>
              </a:spcBef>
            </a:pPr>
            <a:r>
              <a:rPr lang="fr-FR" sz="2400" i="1" dirty="0">
                <a:solidFill>
                  <a:schemeClr val="tx1">
                    <a:lumMod val="75000"/>
                    <a:lumOff val="25000"/>
                  </a:schemeClr>
                </a:solidFill>
                <a:latin typeface="Calibri" panose="020F0502020204030204" pitchFamily="34" charset="0"/>
                <a:cs typeface="Calibri" panose="020F0502020204030204" pitchFamily="34" charset="0"/>
              </a:rPr>
              <a:t>« </a:t>
            </a:r>
            <a:r>
              <a:rPr lang="fr-FR" sz="2400" i="1" dirty="0">
                <a:solidFill>
                  <a:schemeClr val="tx1">
                    <a:lumMod val="75000"/>
                    <a:lumOff val="25000"/>
                  </a:schemeClr>
                </a:solidFill>
              </a:rPr>
              <a:t>Merci d’être venu aujourd’hui. Cela montre à quelle point vous êtes engagé. </a:t>
            </a:r>
            <a:r>
              <a:rPr lang="fr-FR" sz="2400" i="1" dirty="0">
                <a:solidFill>
                  <a:schemeClr val="tx1">
                    <a:lumMod val="75000"/>
                    <a:lumOff val="25000"/>
                  </a:schemeClr>
                </a:solidFill>
                <a:latin typeface="Calibri" panose="020F0502020204030204" pitchFamily="34" charset="0"/>
                <a:cs typeface="Calibri" panose="020F0502020204030204" pitchFamily="34" charset="0"/>
              </a:rPr>
              <a:t>»</a:t>
            </a:r>
            <a:endParaRPr lang="fr-FR" sz="2400" i="1" dirty="0">
              <a:solidFill>
                <a:schemeClr val="tx1">
                  <a:lumMod val="75000"/>
                  <a:lumOff val="25000"/>
                </a:schemeClr>
              </a:solidFill>
            </a:endParaRPr>
          </a:p>
          <a:p>
            <a:pPr>
              <a:lnSpc>
                <a:spcPct val="100000"/>
              </a:lnSpc>
              <a:spcBef>
                <a:spcPts val="1000"/>
              </a:spcBef>
            </a:pPr>
            <a:r>
              <a:rPr lang="fr-FR" sz="2400" i="1" dirty="0">
                <a:solidFill>
                  <a:schemeClr val="tx1">
                    <a:lumMod val="75000"/>
                    <a:lumOff val="25000"/>
                  </a:schemeClr>
                </a:solidFill>
                <a:latin typeface="Calibri" panose="020F0502020204030204" pitchFamily="34" charset="0"/>
                <a:cs typeface="Calibri" panose="020F0502020204030204" pitchFamily="34" charset="0"/>
              </a:rPr>
              <a:t>« </a:t>
            </a:r>
            <a:r>
              <a:rPr lang="fr-FR" sz="2400" i="1" dirty="0">
                <a:solidFill>
                  <a:schemeClr val="tx1">
                    <a:lumMod val="75000"/>
                    <a:lumOff val="25000"/>
                  </a:schemeClr>
                </a:solidFill>
              </a:rPr>
              <a:t>Vous vous êtes découragé, mais vous avez décidé de réessayer. Vous êtes persévérant. </a:t>
            </a:r>
            <a:r>
              <a:rPr lang="fr-FR" sz="2400" i="1" dirty="0">
                <a:solidFill>
                  <a:schemeClr val="tx1">
                    <a:lumMod val="75000"/>
                    <a:lumOff val="25000"/>
                  </a:schemeClr>
                </a:solidFill>
                <a:latin typeface="Calibri" panose="020F0502020204030204" pitchFamily="34" charset="0"/>
                <a:cs typeface="Calibri" panose="020F0502020204030204" pitchFamily="34" charset="0"/>
              </a:rPr>
              <a:t>»</a:t>
            </a:r>
            <a:endParaRPr lang="fr-FR" sz="2400" i="1" dirty="0">
              <a:solidFill>
                <a:schemeClr val="tx1">
                  <a:lumMod val="75000"/>
                  <a:lumOff val="25000"/>
                </a:schemeClr>
              </a:solidFill>
            </a:endParaRPr>
          </a:p>
          <a:p>
            <a:endParaRPr lang="en-US" dirty="0"/>
          </a:p>
        </p:txBody>
      </p:sp>
      <p:sp>
        <p:nvSpPr>
          <p:cNvPr id="4" name="Rectangle 1"/>
          <p:cNvSpPr>
            <a:spLocks noChangeArrowheads="1"/>
          </p:cNvSpPr>
          <p:nvPr/>
        </p:nvSpPr>
        <p:spPr bwMode="auto">
          <a:xfrm>
            <a:off x="0" y="-71482"/>
            <a:ext cx="150682" cy="6001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dirty="0">
                <a:ln>
                  <a:noFill/>
                </a:ln>
                <a:solidFill>
                  <a:srgbClr val="202124"/>
                </a:solidFill>
                <a:effectLst/>
                <a:latin typeface="inherit"/>
                <a:cs typeface="Arial" panose="020B0604020202020204" pitchFamily="34" charset="0"/>
              </a:rPr>
              <a:t>  </a:t>
            </a:r>
            <a:br>
              <a:rPr kumimoji="0" lang="fr-FR" altLang="fr-FR" sz="800" b="0" i="0" u="none" strike="noStrike" cap="none" normalizeH="0" baseline="0" dirty="0">
                <a:ln>
                  <a:noFill/>
                </a:ln>
                <a:solidFill>
                  <a:schemeClr val="tx1"/>
                </a:solidFill>
                <a:effectLst/>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967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a:t>
            </a:r>
            <a:r>
              <a:rPr lang="fr-FR" dirty="0"/>
              <a:t>d’affirmation</a:t>
            </a:r>
            <a:r>
              <a:rPr lang="en-US" dirty="0"/>
              <a:t> (2)</a:t>
            </a:r>
          </a:p>
        </p:txBody>
      </p:sp>
      <p:sp>
        <p:nvSpPr>
          <p:cNvPr id="3" name="Content Placeholder 2">
            <a:extLst>
              <a:ext uri="{FF2B5EF4-FFF2-40B4-BE49-F238E27FC236}">
                <a16:creationId xmlns:a16="http://schemas.microsoft.com/office/drawing/2014/main" id="{21D1EFC6-2501-49DF-BFFE-470B125FF637}"/>
              </a:ext>
            </a:extLst>
          </p:cNvPr>
          <p:cNvSpPr>
            <a:spLocks noGrp="1"/>
          </p:cNvSpPr>
          <p:nvPr>
            <p:ph idx="1"/>
          </p:nvPr>
        </p:nvSpPr>
        <p:spPr/>
        <p:txBody>
          <a:bodyPr vert="horz" lIns="91440" tIns="45720" rIns="91440" bIns="45720" rtlCol="0" anchor="t">
            <a:noAutofit/>
          </a:bodyPr>
          <a:lstStyle/>
          <a:p>
            <a:pPr marL="0" indent="0">
              <a:lnSpc>
                <a:spcPct val="100000"/>
              </a:lnSpc>
              <a:buNone/>
            </a:pPr>
            <a:r>
              <a:rPr lang="fr-FR" dirty="0">
                <a:latin typeface="Arial"/>
                <a:cs typeface="Arial"/>
              </a:rPr>
              <a:t>Recadrer les actions ou la situation du client sous un jour positif</a:t>
            </a:r>
          </a:p>
          <a:p>
            <a:pPr>
              <a:lnSpc>
                <a:spcPct val="100000"/>
              </a:lnSpc>
              <a:spcBef>
                <a:spcPts val="1000"/>
              </a:spcBef>
            </a:pPr>
            <a:r>
              <a:rPr lang="fr-FR" sz="2600" i="1" dirty="0">
                <a:solidFill>
                  <a:schemeClr val="tx1">
                    <a:lumMod val="75000"/>
                    <a:lumOff val="25000"/>
                  </a:schemeClr>
                </a:solidFill>
                <a:latin typeface="+mn-lt"/>
                <a:cs typeface="Calibri"/>
              </a:rPr>
              <a:t>« </a:t>
            </a:r>
            <a:r>
              <a:rPr lang="fr-FR" sz="2600" i="1" dirty="0">
                <a:solidFill>
                  <a:schemeClr val="tx1">
                    <a:lumMod val="75000"/>
                    <a:lumOff val="25000"/>
                  </a:schemeClr>
                </a:solidFill>
                <a:latin typeface="+mn-lt"/>
                <a:cs typeface="Arial"/>
              </a:rPr>
              <a:t>Vous vous sentez mal de ne pas vous être tenu à votre programme et d’être allé à la gym seulement deux fois. </a:t>
            </a:r>
            <a:r>
              <a:rPr lang="fr-FR" sz="2400" i="1" dirty="0">
                <a:latin typeface="+mn-lt"/>
                <a:cs typeface="Arial"/>
              </a:rPr>
              <a:t>Ce qui me frappe c’est la différence entre aujourd’hui, et quand vous avez commencé il y a deux mois ou vous ne faisiez pas d’exercices du tout. </a:t>
            </a:r>
            <a:r>
              <a:rPr lang="en-US" sz="2400" i="1" dirty="0">
                <a:solidFill>
                  <a:schemeClr val="tx1">
                    <a:lumMod val="75000"/>
                    <a:lumOff val="25000"/>
                  </a:schemeClr>
                </a:solidFill>
                <a:latin typeface="+mn-lt"/>
                <a:cs typeface="Calibri"/>
              </a:rPr>
              <a:t>»</a:t>
            </a:r>
            <a:endParaRPr lang="en-US" sz="2600" i="1" dirty="0">
              <a:solidFill>
                <a:schemeClr val="tx1">
                  <a:lumMod val="75000"/>
                  <a:lumOff val="25000"/>
                </a:schemeClr>
              </a:solidFill>
              <a:cs typeface="Calibri"/>
            </a:endParaRPr>
          </a:p>
          <a:p>
            <a:pPr marL="0" indent="0">
              <a:buNone/>
            </a:pPr>
            <a:endParaRPr lang="en-US" dirty="0"/>
          </a:p>
        </p:txBody>
      </p:sp>
    </p:spTree>
    <p:extLst>
      <p:ext uri="{BB962C8B-B14F-4D97-AF65-F5344CB8AC3E}">
        <p14:creationId xmlns:p14="http://schemas.microsoft.com/office/powerpoint/2010/main" val="148147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L’affirmation</a:t>
            </a:r>
            <a:r>
              <a:rPr lang="en-US" dirty="0"/>
              <a:t> </a:t>
            </a:r>
            <a:r>
              <a:rPr lang="en-US" dirty="0" err="1"/>
              <a:t>n’est</a:t>
            </a:r>
            <a:r>
              <a:rPr lang="en-US" dirty="0"/>
              <a:t> pas </a:t>
            </a:r>
            <a:r>
              <a:rPr lang="en-US" dirty="0" err="1"/>
              <a:t>une</a:t>
            </a:r>
            <a:r>
              <a:rPr lang="en-US" dirty="0"/>
              <a:t> </a:t>
            </a:r>
            <a:r>
              <a:rPr lang="en-US" dirty="0" err="1"/>
              <a:t>éloge</a:t>
            </a:r>
            <a:endParaRPr lang="en-US" dirty="0"/>
          </a:p>
        </p:txBody>
      </p:sp>
      <p:sp>
        <p:nvSpPr>
          <p:cNvPr id="3" name="Content Placeholder 2">
            <a:extLst>
              <a:ext uri="{FF2B5EF4-FFF2-40B4-BE49-F238E27FC236}">
                <a16:creationId xmlns:a16="http://schemas.microsoft.com/office/drawing/2014/main" id="{F5BAA780-655F-4C4F-9C98-B4B1543191AD}"/>
              </a:ext>
            </a:extLst>
          </p:cNvPr>
          <p:cNvSpPr>
            <a:spLocks noGrp="1"/>
          </p:cNvSpPr>
          <p:nvPr>
            <p:ph idx="1"/>
          </p:nvPr>
        </p:nvSpPr>
        <p:spPr>
          <a:xfrm>
            <a:off x="2381828" y="1826350"/>
            <a:ext cx="6187100" cy="2974705"/>
          </a:xfrm>
        </p:spPr>
        <p:txBody>
          <a:bodyPr vert="horz" lIns="91440" tIns="45720" rIns="91440" bIns="45720" rtlCol="0" anchor="t">
            <a:noAutofit/>
          </a:bodyPr>
          <a:lstStyle/>
          <a:p>
            <a:pPr>
              <a:lnSpc>
                <a:spcPct val="100000"/>
              </a:lnSpc>
            </a:pPr>
            <a:r>
              <a:rPr lang="fr-FR" dirty="0"/>
              <a:t>Affirmer n’est pas faire les éloges</a:t>
            </a:r>
          </a:p>
          <a:p>
            <a:pPr lvl="1">
              <a:lnSpc>
                <a:spcPct val="100000"/>
              </a:lnSpc>
              <a:spcBef>
                <a:spcPts val="1000"/>
              </a:spcBef>
            </a:pPr>
            <a:r>
              <a:rPr lang="fr-FR" dirty="0">
                <a:latin typeface="Arial"/>
                <a:cs typeface="Arial"/>
              </a:rPr>
              <a:t>Éviter les affirmations qui commencent par </a:t>
            </a:r>
            <a:r>
              <a:rPr lang="fr-FR" dirty="0">
                <a:latin typeface="Calibri"/>
                <a:cs typeface="Calibri"/>
              </a:rPr>
              <a:t>« </a:t>
            </a:r>
            <a:r>
              <a:rPr lang="fr-FR" dirty="0">
                <a:latin typeface="Arial"/>
                <a:cs typeface="Arial"/>
              </a:rPr>
              <a:t>je</a:t>
            </a:r>
            <a:r>
              <a:rPr lang="fr-FR" dirty="0">
                <a:latin typeface="Calibri"/>
                <a:cs typeface="Calibri"/>
              </a:rPr>
              <a:t> » </a:t>
            </a:r>
            <a:r>
              <a:rPr lang="fr-FR" dirty="0">
                <a:latin typeface="+mn-lt"/>
                <a:cs typeface="Calibri"/>
              </a:rPr>
              <a:t>(le prestataire)</a:t>
            </a:r>
          </a:p>
          <a:p>
            <a:pPr lvl="1">
              <a:lnSpc>
                <a:spcPct val="100000"/>
              </a:lnSpc>
              <a:spcBef>
                <a:spcPts val="1000"/>
              </a:spcBef>
            </a:pPr>
            <a:r>
              <a:rPr lang="fr-FR" dirty="0"/>
              <a:t>Tout comme une bonne réflexion, une bonne affirmation se concentre sur le </a:t>
            </a:r>
            <a:r>
              <a:rPr lang="fr-FR" dirty="0">
                <a:latin typeface="Calibri" panose="020F0502020204030204" pitchFamily="34" charset="0"/>
                <a:cs typeface="Calibri" panose="020F0502020204030204" pitchFamily="34" charset="0"/>
              </a:rPr>
              <a:t>«</a:t>
            </a:r>
            <a:r>
              <a:rPr lang="fr-FR" dirty="0"/>
              <a:t>vous</a:t>
            </a:r>
            <a:r>
              <a:rPr lang="fr-FR" dirty="0">
                <a:latin typeface="Calibri" panose="020F0502020204030204" pitchFamily="34" charset="0"/>
                <a:cs typeface="Calibri" panose="020F0502020204030204" pitchFamily="34" charset="0"/>
              </a:rPr>
              <a:t>» </a:t>
            </a:r>
            <a:r>
              <a:rPr lang="fr-FR" dirty="0">
                <a:latin typeface="+mn-lt"/>
                <a:cs typeface="Calibri" panose="020F0502020204030204" pitchFamily="34" charset="0"/>
              </a:rPr>
              <a:t>(le client)</a:t>
            </a:r>
            <a:endParaRPr lang="fr-FR" dirty="0">
              <a:latin typeface="+mn-lt"/>
            </a:endParaRPr>
          </a:p>
          <a:p>
            <a:pPr lvl="1">
              <a:lnSpc>
                <a:spcPct val="100000"/>
              </a:lnSpc>
              <a:spcBef>
                <a:spcPts val="1000"/>
              </a:spcBef>
            </a:pPr>
            <a:endParaRPr lang="en-US" dirty="0"/>
          </a:p>
          <a:p>
            <a:endParaRPr lang="en-US" dirty="0"/>
          </a:p>
        </p:txBody>
      </p:sp>
      <p:pic>
        <p:nvPicPr>
          <p:cNvPr id="5" name="Picture 4">
            <a:extLst>
              <a:ext uri="{FF2B5EF4-FFF2-40B4-BE49-F238E27FC236}">
                <a16:creationId xmlns:a16="http://schemas.microsoft.com/office/drawing/2014/main" id="{51035D13-1FBE-9141-A054-779ED9C63EC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0" b="100000" l="0" r="97000">
                        <a14:foregroundMark x1="58333" y1="73250" x2="41333" y2="89000"/>
                        <a14:foregroundMark x1="56000" y1="96500" x2="35333" y2="98250"/>
                        <a14:foregroundMark x1="18333" y1="88750" x2="18333" y2="88750"/>
                      </a14:backgroundRemoval>
                    </a14:imgEffect>
                  </a14:imgLayer>
                </a14:imgProps>
              </a:ext>
              <a:ext uri="{28A0092B-C50C-407E-A947-70E740481C1C}">
                <a14:useLocalDpi xmlns:a14="http://schemas.microsoft.com/office/drawing/2010/main" val="0"/>
              </a:ext>
            </a:extLst>
          </a:blip>
          <a:stretch>
            <a:fillRect/>
          </a:stretch>
        </p:blipFill>
        <p:spPr>
          <a:xfrm>
            <a:off x="8878" y="3340337"/>
            <a:ext cx="2586785" cy="3449047"/>
          </a:xfrm>
          <a:prstGeom prst="rect">
            <a:avLst/>
          </a:prstGeom>
        </p:spPr>
      </p:pic>
    </p:spTree>
    <p:extLst>
      <p:ext uri="{BB962C8B-B14F-4D97-AF65-F5344CB8AC3E}">
        <p14:creationId xmlns:p14="http://schemas.microsoft.com/office/powerpoint/2010/main" val="30187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Arial"/>
                <a:cs typeface="Arial"/>
              </a:rPr>
              <a:t>Script des affirmations </a:t>
            </a:r>
            <a:endParaRPr lang="en-US" dirty="0"/>
          </a:p>
        </p:txBody>
      </p:sp>
      <p:pic>
        <p:nvPicPr>
          <p:cNvPr id="2" name="Picture Placeholder 1">
            <a:extLst>
              <a:ext uri="{FF2B5EF4-FFF2-40B4-BE49-F238E27FC236}">
                <a16:creationId xmlns:a16="http://schemas.microsoft.com/office/drawing/2014/main" id="{570B98BF-241D-D14B-9621-094D505B57DB}"/>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110"/>
          <a:stretch/>
        </p:blipFill>
        <p:spPr>
          <a:xfrm>
            <a:off x="0" y="1853411"/>
            <a:ext cx="3042138" cy="3200400"/>
          </a:xfrm>
          <a:prstGeom prst="rect">
            <a:avLst/>
          </a:prstGeom>
        </p:spPr>
      </p:pic>
      <p:sp>
        <p:nvSpPr>
          <p:cNvPr id="6" name="Content Placeholder 5"/>
          <p:cNvSpPr>
            <a:spLocks noGrp="1"/>
          </p:cNvSpPr>
          <p:nvPr>
            <p:ph idx="1"/>
          </p:nvPr>
        </p:nvSpPr>
        <p:spPr/>
        <p:txBody>
          <a:bodyPr/>
          <a:lstStyle/>
          <a:p>
            <a:pPr>
              <a:buFont typeface="Wingdings" panose="05000000000000000000" pitchFamily="2" charset="2"/>
              <a:buChar char="§"/>
            </a:pPr>
            <a:r>
              <a:rPr lang="fr-FR" dirty="0"/>
              <a:t>Levez votre main lorsque vous entendez soit des </a:t>
            </a:r>
            <a:r>
              <a:rPr lang="fr-FR" i="1" dirty="0"/>
              <a:t>réflexions</a:t>
            </a:r>
            <a:r>
              <a:rPr lang="fr-FR" dirty="0"/>
              <a:t>, soit un des types d’</a:t>
            </a:r>
            <a:r>
              <a:rPr lang="fr-FR" i="1" dirty="0"/>
              <a:t>affirmations</a:t>
            </a:r>
            <a:r>
              <a:rPr lang="fr-FR" dirty="0"/>
              <a:t> sur lesquelles nous avons échangés au cours de cette session.</a:t>
            </a:r>
          </a:p>
        </p:txBody>
      </p:sp>
    </p:spTree>
    <p:extLst>
      <p:ext uri="{BB962C8B-B14F-4D97-AF65-F5344CB8AC3E}">
        <p14:creationId xmlns:p14="http://schemas.microsoft.com/office/powerpoint/2010/main" val="388011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dirty="0">
                <a:latin typeface="Arial"/>
                <a:cs typeface="Arial"/>
              </a:rPr>
              <a:t>Activité Individuelle : </a:t>
            </a:r>
            <a:br>
              <a:rPr lang="fr-FR" dirty="0"/>
            </a:br>
            <a:r>
              <a:rPr lang="fr-FR" dirty="0">
                <a:latin typeface="Arial"/>
                <a:cs typeface="Arial"/>
              </a:rPr>
              <a:t>Le diamant à l’état brut</a:t>
            </a:r>
          </a:p>
        </p:txBody>
      </p:sp>
      <p:sp>
        <p:nvSpPr>
          <p:cNvPr id="6" name="Picture Placeholder 5"/>
          <p:cNvSpPr>
            <a:spLocks noGrp="1"/>
          </p:cNvSpPr>
          <p:nvPr>
            <p:ph type="pic" sz="quarter" idx="10"/>
          </p:nvPr>
        </p:nvSpPr>
        <p:spPr/>
      </p:sp>
      <p:sp>
        <p:nvSpPr>
          <p:cNvPr id="7" name="Content Placeholder 6"/>
          <p:cNvSpPr>
            <a:spLocks noGrp="1"/>
          </p:cNvSpPr>
          <p:nvPr>
            <p:ph idx="11"/>
          </p:nvPr>
        </p:nvSpPr>
        <p:spPr/>
        <p:txBody>
          <a:bodyPr vert="horz" lIns="91440" tIns="45720" rIns="91440" bIns="45720" rtlCol="0" anchor="t">
            <a:normAutofit/>
          </a:bodyPr>
          <a:lstStyle/>
          <a:p>
            <a:pPr>
              <a:lnSpc>
                <a:spcPct val="100000"/>
              </a:lnSpc>
              <a:spcBef>
                <a:spcPts val="1800"/>
              </a:spcBef>
              <a:buFont typeface="Wingdings" panose="05000000000000000000" pitchFamily="2" charset="2"/>
              <a:buChar char="§"/>
            </a:pPr>
            <a:r>
              <a:rPr lang="fr-FR" sz="2600" dirty="0"/>
              <a:t>Lisez la situation de chaque client.</a:t>
            </a:r>
          </a:p>
          <a:p>
            <a:pPr>
              <a:lnSpc>
                <a:spcPct val="100000"/>
              </a:lnSpc>
              <a:spcBef>
                <a:spcPts val="1800"/>
              </a:spcBef>
              <a:buFont typeface="Wingdings" panose="05000000000000000000" pitchFamily="2" charset="2"/>
              <a:buChar char="§"/>
            </a:pPr>
            <a:r>
              <a:rPr lang="fr-FR" sz="2600" dirty="0"/>
              <a:t>Transcrivez les forces que vous observez, puis formez des affirmations basées sur ces forces.</a:t>
            </a:r>
          </a:p>
          <a:p>
            <a:pPr>
              <a:lnSpc>
                <a:spcPct val="100000"/>
              </a:lnSpc>
              <a:spcBef>
                <a:spcPts val="1800"/>
              </a:spcBef>
              <a:buFont typeface="Wingdings" panose="05000000000000000000" pitchFamily="2" charset="2"/>
              <a:buChar char="§"/>
            </a:pPr>
            <a:r>
              <a:rPr lang="fr-FR" sz="2600" dirty="0">
                <a:latin typeface="Arial"/>
                <a:cs typeface="Arial"/>
              </a:rPr>
              <a:t>Essayez d’utiliser le langage de </a:t>
            </a:r>
            <a:r>
              <a:rPr lang="fr-FR" sz="2600" dirty="0">
                <a:latin typeface="Calibri"/>
                <a:cs typeface="Calibri"/>
              </a:rPr>
              <a:t>« </a:t>
            </a:r>
            <a:r>
              <a:rPr lang="fr-FR" sz="2600" dirty="0">
                <a:latin typeface="Arial"/>
                <a:cs typeface="Arial"/>
              </a:rPr>
              <a:t>vous </a:t>
            </a:r>
            <a:r>
              <a:rPr lang="fr-FR" sz="2600" dirty="0">
                <a:latin typeface="Calibri"/>
                <a:cs typeface="Calibri"/>
              </a:rPr>
              <a:t>».</a:t>
            </a:r>
          </a:p>
        </p:txBody>
      </p:sp>
      <p:pic>
        <p:nvPicPr>
          <p:cNvPr id="3" name="Picture 2">
            <a:extLst>
              <a:ext uri="{FF2B5EF4-FFF2-40B4-BE49-F238E27FC236}">
                <a16:creationId xmlns:a16="http://schemas.microsoft.com/office/drawing/2014/main" id="{2020F287-72D5-534C-AF38-999576475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406" y="2080260"/>
            <a:ext cx="4028153" cy="3030220"/>
          </a:xfrm>
          <a:prstGeom prst="rect">
            <a:avLst/>
          </a:prstGeom>
        </p:spPr>
      </p:pic>
    </p:spTree>
    <p:extLst>
      <p:ext uri="{BB962C8B-B14F-4D97-AF65-F5344CB8AC3E}">
        <p14:creationId xmlns:p14="http://schemas.microsoft.com/office/powerpoint/2010/main" val="134021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736909" y="315314"/>
            <a:ext cx="4823027" cy="1335572"/>
          </a:xfrm>
        </p:spPr>
        <p:txBody>
          <a:bodyPr>
            <a:noAutofit/>
          </a:bodyPr>
          <a:lstStyle/>
          <a:p>
            <a:r>
              <a:rPr lang="en-US" sz="2800" dirty="0" err="1">
                <a:latin typeface="Arial"/>
                <a:cs typeface="Arial"/>
              </a:rPr>
              <a:t>Activité</a:t>
            </a:r>
            <a:r>
              <a:rPr lang="en-US" sz="2800" dirty="0">
                <a:latin typeface="Arial"/>
                <a:cs typeface="Arial"/>
              </a:rPr>
              <a:t> de </a:t>
            </a:r>
            <a:r>
              <a:rPr lang="en-US" sz="2800" dirty="0" err="1">
                <a:latin typeface="Arial"/>
                <a:cs typeface="Arial"/>
              </a:rPr>
              <a:t>groupe</a:t>
            </a:r>
            <a:r>
              <a:rPr lang="en-US" sz="2800" dirty="0">
                <a:latin typeface="Arial"/>
                <a:cs typeface="Arial"/>
              </a:rPr>
              <a:t> OPTIONNELLE : </a:t>
            </a:r>
            <a:br>
              <a:rPr lang="en-US" sz="2800" dirty="0"/>
            </a:br>
            <a:r>
              <a:rPr lang="en-US" sz="2800" dirty="0">
                <a:latin typeface="Arial"/>
                <a:cs typeface="Arial"/>
              </a:rPr>
              <a:t>affirmation </a:t>
            </a:r>
            <a:r>
              <a:rPr lang="en-US" sz="2800" dirty="0" err="1">
                <a:latin typeface="Arial"/>
                <a:cs typeface="Arial"/>
              </a:rPr>
              <a:t>personnelle</a:t>
            </a:r>
          </a:p>
        </p:txBody>
      </p:sp>
      <p:sp>
        <p:nvSpPr>
          <p:cNvPr id="6" name="Picture Placeholder 5"/>
          <p:cNvSpPr>
            <a:spLocks noGrp="1"/>
          </p:cNvSpPr>
          <p:nvPr>
            <p:ph type="pic" sz="quarter" idx="10"/>
          </p:nvPr>
        </p:nvSpPr>
        <p:spPr/>
      </p:sp>
      <p:sp>
        <p:nvSpPr>
          <p:cNvPr id="7" name="Content Placeholder 6"/>
          <p:cNvSpPr>
            <a:spLocks noGrp="1"/>
          </p:cNvSpPr>
          <p:nvPr>
            <p:ph idx="11"/>
          </p:nvPr>
        </p:nvSpPr>
        <p:spPr/>
        <p:txBody>
          <a:bodyPr vert="horz" lIns="91440" tIns="45720" rIns="91440" bIns="45720" rtlCol="0" anchor="t">
            <a:normAutofit/>
          </a:bodyPr>
          <a:lstStyle/>
          <a:p>
            <a:pPr>
              <a:spcBef>
                <a:spcPts val="1800"/>
              </a:spcBef>
              <a:buFont typeface="Wingdings" panose="05000000000000000000" pitchFamily="2" charset="2"/>
              <a:buChar char="§"/>
            </a:pPr>
            <a:r>
              <a:rPr lang="fr-FR" sz="2600" dirty="0">
                <a:latin typeface="Arial"/>
                <a:cs typeface="Arial"/>
              </a:rPr>
              <a:t>Écrivez votre nom en haut d’une feuille de papier (fournie).</a:t>
            </a:r>
          </a:p>
          <a:p>
            <a:pPr>
              <a:spcBef>
                <a:spcPts val="1800"/>
              </a:spcBef>
              <a:buFont typeface="Wingdings" panose="05000000000000000000" pitchFamily="2" charset="2"/>
              <a:buChar char="§"/>
            </a:pPr>
            <a:r>
              <a:rPr lang="fr-FR" sz="2600" dirty="0">
                <a:latin typeface="Arial"/>
                <a:cs typeface="Arial"/>
              </a:rPr>
              <a:t>Facultatif : ajouter des décorations simples sur le pourtour.</a:t>
            </a:r>
          </a:p>
          <a:p>
            <a:pPr>
              <a:spcBef>
                <a:spcPts val="1800"/>
              </a:spcBef>
              <a:buFont typeface="Wingdings" panose="05000000000000000000" pitchFamily="2" charset="2"/>
              <a:buChar char="§"/>
            </a:pPr>
            <a:r>
              <a:rPr lang="fr-FR" sz="2600" dirty="0"/>
              <a:t>Déplacez-vous dans la pièce et écrivez une affirmation sur </a:t>
            </a:r>
            <a:r>
              <a:rPr lang="fr-FR" sz="2600" dirty="0" err="1"/>
              <a:t>sur</a:t>
            </a:r>
            <a:r>
              <a:rPr lang="fr-FR" sz="2600" dirty="0"/>
              <a:t> le morceau de papier de chaque personne.</a:t>
            </a:r>
          </a:p>
        </p:txBody>
      </p:sp>
    </p:spTree>
    <p:extLst>
      <p:ext uri="{BB962C8B-B14F-4D97-AF65-F5344CB8AC3E}">
        <p14:creationId xmlns:p14="http://schemas.microsoft.com/office/powerpoint/2010/main" val="141243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287" y="3196411"/>
            <a:ext cx="6963568" cy="1273432"/>
          </a:xfrm>
        </p:spPr>
        <p:txBody>
          <a:bodyPr>
            <a:noAutofit/>
          </a:bodyPr>
          <a:lstStyle/>
          <a:p>
            <a:r>
              <a:rPr lang="en-US" sz="4400" dirty="0">
                <a:latin typeface="Arial"/>
                <a:cs typeface="Arial"/>
              </a:rPr>
              <a:t>Y a-t-il des questions ?</a:t>
            </a:r>
          </a:p>
        </p:txBody>
      </p:sp>
    </p:spTree>
    <p:extLst>
      <p:ext uri="{BB962C8B-B14F-4D97-AF65-F5344CB8AC3E}">
        <p14:creationId xmlns:p14="http://schemas.microsoft.com/office/powerpoint/2010/main" val="3178318269"/>
      </p:ext>
    </p:extLst>
  </p:cSld>
  <p:clrMapOvr>
    <a:masterClrMapping/>
  </p:clrMapOvr>
</p:sld>
</file>

<file path=ppt/theme/theme1.xml><?xml version="1.0" encoding="utf-8"?>
<a:theme xmlns:a="http://schemas.openxmlformats.org/drawingml/2006/main" name="Office Theme">
  <a:themeElements>
    <a:clrScheme name="EpiC chart color options">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1809</Words>
  <Application>Microsoft Office PowerPoint</Application>
  <PresentationFormat>Letter Paper (8.5x11 in)</PresentationFormat>
  <Paragraphs>90</Paragraphs>
  <Slides>9</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inherit</vt:lpstr>
      <vt:lpstr>Wingdings</vt:lpstr>
      <vt:lpstr>Office Theme</vt:lpstr>
      <vt:lpstr>Affirmation</vt:lpstr>
      <vt:lpstr>Affirmer</vt:lpstr>
      <vt:lpstr>Types d’affirmations (1)</vt:lpstr>
      <vt:lpstr>Types d’affirmation (2)</vt:lpstr>
      <vt:lpstr>L’affirmation n’est pas une éloge</vt:lpstr>
      <vt:lpstr>Script des affirmations </vt:lpstr>
      <vt:lpstr>Activité Individuelle :  Le diamant à l’état brut</vt:lpstr>
      <vt:lpstr>Activité de groupe OPTIONNELLE :  affirmation personnelle</vt:lpstr>
      <vt:lpstr>Y a-t-il 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Affirmation</dc:title>
  <dc:creator/>
  <cp:lastModifiedBy/>
  <cp:revision>30</cp:revision>
  <dcterms:created xsi:type="dcterms:W3CDTF">2020-06-11T15:31:19Z</dcterms:created>
  <dcterms:modified xsi:type="dcterms:W3CDTF">2021-09-09T20:24:39Z</dcterms:modified>
</cp:coreProperties>
</file>